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0.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1.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2.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96" r:id="rId4"/>
    <p:sldMasterId id="2147483720" r:id="rId5"/>
    <p:sldMasterId id="2147483738" r:id="rId6"/>
    <p:sldMasterId id="2147483756" r:id="rId7"/>
    <p:sldMasterId id="2147483774" r:id="rId8"/>
    <p:sldMasterId id="2147483786" r:id="rId9"/>
    <p:sldMasterId id="2147483810" r:id="rId10"/>
    <p:sldMasterId id="2147483822" r:id="rId11"/>
    <p:sldMasterId id="2147483828" r:id="rId12"/>
    <p:sldMasterId id="2147483852" r:id="rId13"/>
    <p:sldMasterId id="2147483858" r:id="rId14"/>
    <p:sldMasterId id="2147483864" r:id="rId15"/>
    <p:sldMasterId id="2147483888" r:id="rId16"/>
    <p:sldMasterId id="2147483900" r:id="rId17"/>
    <p:sldMasterId id="2147483906" r:id="rId18"/>
    <p:sldMasterId id="2147483912" r:id="rId19"/>
    <p:sldMasterId id="2147483918" r:id="rId20"/>
    <p:sldMasterId id="2147483966" r:id="rId21"/>
    <p:sldMasterId id="2147483972" r:id="rId22"/>
    <p:sldMasterId id="2147483978" r:id="rId23"/>
    <p:sldMasterId id="2147484008" r:id="rId24"/>
  </p:sldMasterIdLst>
  <p:notesMasterIdLst>
    <p:notesMasterId r:id="rId62"/>
  </p:notesMasterIdLst>
  <p:sldIdLst>
    <p:sldId id="324" r:id="rId25"/>
    <p:sldId id="264" r:id="rId26"/>
    <p:sldId id="263" r:id="rId27"/>
    <p:sldId id="328" r:id="rId28"/>
    <p:sldId id="330" r:id="rId29"/>
    <p:sldId id="329" r:id="rId30"/>
    <p:sldId id="332" r:id="rId31"/>
    <p:sldId id="331" r:id="rId32"/>
    <p:sldId id="334" r:id="rId33"/>
    <p:sldId id="335" r:id="rId34"/>
    <p:sldId id="265" r:id="rId35"/>
    <p:sldId id="336" r:id="rId36"/>
    <p:sldId id="269" r:id="rId37"/>
    <p:sldId id="323" r:id="rId38"/>
    <p:sldId id="282" r:id="rId39"/>
    <p:sldId id="284" r:id="rId40"/>
    <p:sldId id="288" r:id="rId41"/>
    <p:sldId id="273" r:id="rId42"/>
    <p:sldId id="276" r:id="rId43"/>
    <p:sldId id="279" r:id="rId44"/>
    <p:sldId id="290" r:id="rId45"/>
    <p:sldId id="291" r:id="rId46"/>
    <p:sldId id="295" r:id="rId47"/>
    <p:sldId id="296" r:id="rId48"/>
    <p:sldId id="297" r:id="rId49"/>
    <p:sldId id="301" r:id="rId50"/>
    <p:sldId id="303" r:id="rId51"/>
    <p:sldId id="304" r:id="rId52"/>
    <p:sldId id="305" r:id="rId53"/>
    <p:sldId id="306" r:id="rId54"/>
    <p:sldId id="314" r:id="rId55"/>
    <p:sldId id="315" r:id="rId56"/>
    <p:sldId id="316" r:id="rId57"/>
    <p:sldId id="337" r:id="rId58"/>
    <p:sldId id="338" r:id="rId59"/>
    <p:sldId id="339" r:id="rId60"/>
    <p:sldId id="32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92" y="48"/>
      </p:cViewPr>
      <p:guideLst>
        <p:guide orient="horz" pos="2160"/>
        <p:guide pos="3840"/>
      </p:guideLst>
    </p:cSldViewPr>
  </p:slideViewPr>
  <p:notesTextViewPr>
    <p:cViewPr>
      <p:scale>
        <a:sx n="1" d="1"/>
        <a:sy n="1" d="1"/>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5F843-328F-46E6-B96B-F89822CE37AB}"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E9338-3614-4C45-A68B-D143F17E4654}" type="slidenum">
              <a:rPr lang="en-US" smtClean="0"/>
              <a:t>‹#›</a:t>
            </a:fld>
            <a:endParaRPr lang="en-US"/>
          </a:p>
        </p:txBody>
      </p:sp>
    </p:spTree>
    <p:extLst>
      <p:ext uri="{BB962C8B-B14F-4D97-AF65-F5344CB8AC3E}">
        <p14:creationId xmlns:p14="http://schemas.microsoft.com/office/powerpoint/2010/main" val="91304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83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45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381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005E49D-FDC4-4BCF-835B-189EFDB597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299194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5E49D-FDC4-4BCF-835B-189EFDB597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36366413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96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1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98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6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06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84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8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49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87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7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1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802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802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5E49D-FDC4-4BCF-835B-189EFDB597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3409542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11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1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60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79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80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63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4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97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01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64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7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9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44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44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039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418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85"/>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574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76"/>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76"/>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1039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474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842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6987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50" y="182033"/>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418" y="182110"/>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50" y="956810"/>
            <a:ext cx="2005543"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12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9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76"/>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633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4191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68"/>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68"/>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05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48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81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654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26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07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02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5E49D-FDC4-4BCF-835B-189EFDB597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215331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8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38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23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71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00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77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65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42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9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6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5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1028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05E49D-FDC4-4BCF-835B-189EFDB597D4}"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537444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70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7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7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20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9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31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6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40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2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24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3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05E49D-FDC4-4BCF-835B-189EFDB597D4}"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914606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5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01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29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6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39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42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2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48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3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56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6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05E49D-FDC4-4BCF-835B-189EFDB597D4}"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4000054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3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27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45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17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29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2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1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3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23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2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5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11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05E49D-FDC4-4BCF-835B-189EFDB597D4}"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2974562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900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73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7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83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10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97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5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13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8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8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5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5E49D-FDC4-4BCF-835B-189EFDB597D4}"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135198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7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83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0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65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0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4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3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1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05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64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05E49D-FDC4-4BCF-835B-189EFDB597D4}"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12838568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5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7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63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7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97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2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10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32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1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1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93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05E49D-FDC4-4BCF-835B-189EFDB597D4}"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078E-AF74-4407-86CD-05637F5C6B33}" type="slidenum">
              <a:rPr lang="en-US" smtClean="0"/>
              <a:t>‹#›</a:t>
            </a:fld>
            <a:endParaRPr lang="en-US"/>
          </a:p>
        </p:txBody>
      </p:sp>
    </p:spTree>
    <p:extLst>
      <p:ext uri="{BB962C8B-B14F-4D97-AF65-F5344CB8AC3E}">
        <p14:creationId xmlns:p14="http://schemas.microsoft.com/office/powerpoint/2010/main" val="3985742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1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13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84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9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90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62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52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2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09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slideLayout" Target="../slideLayouts/slideLayout54.xml"/><Relationship Id="rId7" Type="http://schemas.openxmlformats.org/officeDocument/2006/relationships/tags" Target="../tags/tag25.xml"/><Relationship Id="rId12" Type="http://schemas.openxmlformats.org/officeDocument/2006/relationships/image" Target="../media/image3.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11" Type="http://schemas.openxmlformats.org/officeDocument/2006/relationships/image" Target="../media/image2.png"/><Relationship Id="rId5" Type="http://schemas.openxmlformats.org/officeDocument/2006/relationships/slideLayout" Target="../slideLayouts/slideLayout56.xml"/><Relationship Id="rId10"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tags" Target="../tags/tag27.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slideLayout" Target="../slideLayouts/slideLayout59.xml"/><Relationship Id="rId7" Type="http://schemas.openxmlformats.org/officeDocument/2006/relationships/tags" Target="../tags/tag28.xml"/><Relationship Id="rId12"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11" Type="http://schemas.openxmlformats.org/officeDocument/2006/relationships/image" Target="../media/image2.png"/><Relationship Id="rId5" Type="http://schemas.openxmlformats.org/officeDocument/2006/relationships/slideLayout" Target="../slideLayouts/slideLayout61.xml"/><Relationship Id="rId10"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tags" Target="../tags/tag30.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32.xml"/><Relationship Id="rId3" Type="http://schemas.openxmlformats.org/officeDocument/2006/relationships/slideLayout" Target="../slideLayouts/slideLayout64.xml"/><Relationship Id="rId7" Type="http://schemas.openxmlformats.org/officeDocument/2006/relationships/tags" Target="../tags/tag31.xml"/><Relationship Id="rId12" Type="http://schemas.openxmlformats.org/officeDocument/2006/relationships/image" Target="../media/image3.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11" Type="http://schemas.openxmlformats.org/officeDocument/2006/relationships/image" Target="../media/image2.png"/><Relationship Id="rId5" Type="http://schemas.openxmlformats.org/officeDocument/2006/relationships/slideLayout" Target="../slideLayouts/slideLayout66.xml"/><Relationship Id="rId10"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tags" Target="../tags/tag33.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slideLayout" Target="../slideLayouts/slideLayout69.xml"/><Relationship Id="rId7" Type="http://schemas.openxmlformats.org/officeDocument/2006/relationships/tags" Target="../tags/tag34.xml"/><Relationship Id="rId12"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11" Type="http://schemas.openxmlformats.org/officeDocument/2006/relationships/image" Target="../media/image2.png"/><Relationship Id="rId5" Type="http://schemas.openxmlformats.org/officeDocument/2006/relationships/slideLayout" Target="../slideLayouts/slideLayout71.xml"/><Relationship Id="rId10" Type="http://schemas.openxmlformats.org/officeDocument/2006/relationships/image" Target="../media/image1.png"/><Relationship Id="rId4" Type="http://schemas.openxmlformats.org/officeDocument/2006/relationships/slideLayout" Target="../slideLayouts/slideLayout70.xml"/><Relationship Id="rId9" Type="http://schemas.openxmlformats.org/officeDocument/2006/relationships/tags" Target="../tags/tag36.xml"/></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74.xml"/><Relationship Id="rId7" Type="http://schemas.openxmlformats.org/officeDocument/2006/relationships/tags" Target="../tags/tag37.xml"/><Relationship Id="rId12" Type="http://schemas.openxmlformats.org/officeDocument/2006/relationships/image" Target="../media/image3.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11" Type="http://schemas.openxmlformats.org/officeDocument/2006/relationships/image" Target="../media/image2.png"/><Relationship Id="rId5" Type="http://schemas.openxmlformats.org/officeDocument/2006/relationships/slideLayout" Target="../slideLayouts/slideLayout76.xml"/><Relationship Id="rId10" Type="http://schemas.openxmlformats.org/officeDocument/2006/relationships/image" Target="../media/image1.png"/><Relationship Id="rId4" Type="http://schemas.openxmlformats.org/officeDocument/2006/relationships/slideLayout" Target="../slideLayouts/slideLayout75.xml"/><Relationship Id="rId9" Type="http://schemas.openxmlformats.org/officeDocument/2006/relationships/tags" Target="../tags/tag39.xml"/></Relationships>
</file>

<file path=ppt/slideMasters/_rels/slideMaster15.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slideLayout" Target="../slideLayouts/slideLayout79.xml"/><Relationship Id="rId7" Type="http://schemas.openxmlformats.org/officeDocument/2006/relationships/tags" Target="../tags/tag40.xml"/><Relationship Id="rId12" Type="http://schemas.openxmlformats.org/officeDocument/2006/relationships/image" Target="../media/image3.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11" Type="http://schemas.openxmlformats.org/officeDocument/2006/relationships/image" Target="../media/image2.png"/><Relationship Id="rId5" Type="http://schemas.openxmlformats.org/officeDocument/2006/relationships/slideLayout" Target="../slideLayouts/slideLayout81.xml"/><Relationship Id="rId10" Type="http://schemas.openxmlformats.org/officeDocument/2006/relationships/image" Target="../media/image1.png"/><Relationship Id="rId4" Type="http://schemas.openxmlformats.org/officeDocument/2006/relationships/slideLayout" Target="../slideLayouts/slideLayout80.xml"/><Relationship Id="rId9" Type="http://schemas.openxmlformats.org/officeDocument/2006/relationships/tags" Target="../tags/tag42.xml"/></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slideLayout" Target="../slideLayouts/slideLayout84.xml"/><Relationship Id="rId7" Type="http://schemas.openxmlformats.org/officeDocument/2006/relationships/tags" Target="../tags/tag43.xml"/><Relationship Id="rId12" Type="http://schemas.openxmlformats.org/officeDocument/2006/relationships/image" Target="../media/image3.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11" Type="http://schemas.openxmlformats.org/officeDocument/2006/relationships/image" Target="../media/image2.png"/><Relationship Id="rId5" Type="http://schemas.openxmlformats.org/officeDocument/2006/relationships/slideLayout" Target="../slideLayouts/slideLayout86.xml"/><Relationship Id="rId10" Type="http://schemas.openxmlformats.org/officeDocument/2006/relationships/image" Target="../media/image1.png"/><Relationship Id="rId4" Type="http://schemas.openxmlformats.org/officeDocument/2006/relationships/slideLayout" Target="../slideLayouts/slideLayout85.xml"/><Relationship Id="rId9" Type="http://schemas.openxmlformats.org/officeDocument/2006/relationships/tags" Target="../tags/tag45.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slideLayout" Target="../slideLayouts/slideLayout89.xml"/><Relationship Id="rId7" Type="http://schemas.openxmlformats.org/officeDocument/2006/relationships/tags" Target="../tags/tag46.xml"/><Relationship Id="rId12" Type="http://schemas.openxmlformats.org/officeDocument/2006/relationships/image" Target="../media/image3.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11" Type="http://schemas.openxmlformats.org/officeDocument/2006/relationships/image" Target="../media/image2.png"/><Relationship Id="rId5" Type="http://schemas.openxmlformats.org/officeDocument/2006/relationships/slideLayout" Target="../slideLayouts/slideLayout91.xml"/><Relationship Id="rId10" Type="http://schemas.openxmlformats.org/officeDocument/2006/relationships/image" Target="../media/image1.png"/><Relationship Id="rId4" Type="http://schemas.openxmlformats.org/officeDocument/2006/relationships/slideLayout" Target="../slideLayouts/slideLayout90.xml"/><Relationship Id="rId9" Type="http://schemas.openxmlformats.org/officeDocument/2006/relationships/tags" Target="../tags/tag48.xml"/></Relationships>
</file>

<file path=ppt/slideMasters/_rels/slideMaster18.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slideLayout" Target="../slideLayouts/slideLayout94.xml"/><Relationship Id="rId7" Type="http://schemas.openxmlformats.org/officeDocument/2006/relationships/tags" Target="../tags/tag49.xml"/><Relationship Id="rId12" Type="http://schemas.openxmlformats.org/officeDocument/2006/relationships/image" Target="../media/image3.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11" Type="http://schemas.openxmlformats.org/officeDocument/2006/relationships/image" Target="../media/image2.png"/><Relationship Id="rId5" Type="http://schemas.openxmlformats.org/officeDocument/2006/relationships/slideLayout" Target="../slideLayouts/slideLayout96.xml"/><Relationship Id="rId10" Type="http://schemas.openxmlformats.org/officeDocument/2006/relationships/image" Target="../media/image1.png"/><Relationship Id="rId4" Type="http://schemas.openxmlformats.org/officeDocument/2006/relationships/slideLayout" Target="../slideLayouts/slideLayout95.xml"/><Relationship Id="rId9" Type="http://schemas.openxmlformats.org/officeDocument/2006/relationships/tags" Target="../tags/tag51.xml"/></Relationships>
</file>

<file path=ppt/slideMasters/_rels/slideMaster19.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slideLayout" Target="../slideLayouts/slideLayout99.xml"/><Relationship Id="rId7" Type="http://schemas.openxmlformats.org/officeDocument/2006/relationships/tags" Target="../tags/tag52.xml"/><Relationship Id="rId12" Type="http://schemas.openxmlformats.org/officeDocument/2006/relationships/image" Target="../media/image3.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11" Type="http://schemas.openxmlformats.org/officeDocument/2006/relationships/image" Target="../media/image2.png"/><Relationship Id="rId5" Type="http://schemas.openxmlformats.org/officeDocument/2006/relationships/slideLayout" Target="../slideLayouts/slideLayout101.xml"/><Relationship Id="rId10"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tags" Target="../tags/tag5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20.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slideLayout" Target="../slideLayouts/slideLayout104.xml"/><Relationship Id="rId7" Type="http://schemas.openxmlformats.org/officeDocument/2006/relationships/tags" Target="../tags/tag55.xml"/><Relationship Id="rId12" Type="http://schemas.openxmlformats.org/officeDocument/2006/relationships/image" Target="../media/image3.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11" Type="http://schemas.openxmlformats.org/officeDocument/2006/relationships/image" Target="../media/image2.png"/><Relationship Id="rId5" Type="http://schemas.openxmlformats.org/officeDocument/2006/relationships/slideLayout" Target="../slideLayouts/slideLayout106.xml"/><Relationship Id="rId10" Type="http://schemas.openxmlformats.org/officeDocument/2006/relationships/image" Target="../media/image1.png"/><Relationship Id="rId4" Type="http://schemas.openxmlformats.org/officeDocument/2006/relationships/slideLayout" Target="../slideLayouts/slideLayout105.xml"/><Relationship Id="rId9" Type="http://schemas.openxmlformats.org/officeDocument/2006/relationships/tags" Target="../tags/tag57.xml"/></Relationships>
</file>

<file path=ppt/slideMasters/_rels/slideMaster21.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slideLayout" Target="../slideLayouts/slideLayout109.xml"/><Relationship Id="rId7" Type="http://schemas.openxmlformats.org/officeDocument/2006/relationships/tags" Target="../tags/tag58.xml"/><Relationship Id="rId12" Type="http://schemas.openxmlformats.org/officeDocument/2006/relationships/image" Target="../media/image3.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21.xml"/><Relationship Id="rId11" Type="http://schemas.openxmlformats.org/officeDocument/2006/relationships/image" Target="../media/image2.png"/><Relationship Id="rId5" Type="http://schemas.openxmlformats.org/officeDocument/2006/relationships/slideLayout" Target="../slideLayouts/slideLayout111.xml"/><Relationship Id="rId10" Type="http://schemas.openxmlformats.org/officeDocument/2006/relationships/image" Target="../media/image1.png"/><Relationship Id="rId4" Type="http://schemas.openxmlformats.org/officeDocument/2006/relationships/slideLayout" Target="../slideLayouts/slideLayout110.xml"/><Relationship Id="rId9" Type="http://schemas.openxmlformats.org/officeDocument/2006/relationships/tags" Target="../tags/tag60.xml"/></Relationships>
</file>

<file path=ppt/slideMasters/_rels/slideMaster22.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slideLayout" Target="../slideLayouts/slideLayout114.xml"/><Relationship Id="rId7" Type="http://schemas.openxmlformats.org/officeDocument/2006/relationships/tags" Target="../tags/tag61.xml"/><Relationship Id="rId12" Type="http://schemas.openxmlformats.org/officeDocument/2006/relationships/image" Target="../media/image3.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theme" Target="../theme/theme22.xml"/><Relationship Id="rId11" Type="http://schemas.openxmlformats.org/officeDocument/2006/relationships/image" Target="../media/image2.png"/><Relationship Id="rId5" Type="http://schemas.openxmlformats.org/officeDocument/2006/relationships/slideLayout" Target="../slideLayouts/slideLayout116.xml"/><Relationship Id="rId10" Type="http://schemas.openxmlformats.org/officeDocument/2006/relationships/image" Target="../media/image1.png"/><Relationship Id="rId4" Type="http://schemas.openxmlformats.org/officeDocument/2006/relationships/slideLayout" Target="../slideLayouts/slideLayout115.xml"/><Relationship Id="rId9" Type="http://schemas.openxmlformats.org/officeDocument/2006/relationships/tags" Target="../tags/tag63.xml"/></Relationships>
</file>

<file path=ppt/slideMasters/_rels/slideMaster23.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slideLayout" Target="../slideLayouts/slideLayout119.xml"/><Relationship Id="rId7" Type="http://schemas.openxmlformats.org/officeDocument/2006/relationships/tags" Target="../tags/tag64.xml"/><Relationship Id="rId12" Type="http://schemas.openxmlformats.org/officeDocument/2006/relationships/image" Target="../media/image3.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23.xml"/><Relationship Id="rId11" Type="http://schemas.openxmlformats.org/officeDocument/2006/relationships/image" Target="../media/image2.png"/><Relationship Id="rId5" Type="http://schemas.openxmlformats.org/officeDocument/2006/relationships/slideLayout" Target="../slideLayouts/slideLayout121.xml"/><Relationship Id="rId10" Type="http://schemas.openxmlformats.org/officeDocument/2006/relationships/image" Target="../media/image1.png"/><Relationship Id="rId4" Type="http://schemas.openxmlformats.org/officeDocument/2006/relationships/slideLayout" Target="../slideLayouts/slideLayout120.xml"/><Relationship Id="rId9" Type="http://schemas.openxmlformats.org/officeDocument/2006/relationships/tags" Target="../tags/tag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ags" Target="../tags/tag4.xml"/><Relationship Id="rId12"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24.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11" Type="http://schemas.openxmlformats.org/officeDocument/2006/relationships/image" Target="../media/image2.png"/><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ags" Target="../tags/tag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29.xml"/><Relationship Id="rId7" Type="http://schemas.openxmlformats.org/officeDocument/2006/relationships/tags" Target="../tags/tag10.xml"/><Relationship Id="rId12"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11" Type="http://schemas.openxmlformats.org/officeDocument/2006/relationships/image" Target="../media/image2.png"/><Relationship Id="rId5" Type="http://schemas.openxmlformats.org/officeDocument/2006/relationships/slideLayout" Target="../slideLayouts/slideLayout31.xml"/><Relationship Id="rId10"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tags" Target="../tags/tag12.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slideLayout" Target="../slideLayouts/slideLayout34.xml"/><Relationship Id="rId7" Type="http://schemas.openxmlformats.org/officeDocument/2006/relationships/tags" Target="../tags/tag13.xml"/><Relationship Id="rId12" Type="http://schemas.openxmlformats.org/officeDocument/2006/relationships/image" Target="../media/image3.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11" Type="http://schemas.openxmlformats.org/officeDocument/2006/relationships/image" Target="../media/image2.png"/><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ags" Target="../tags/tag15.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slideLayout" Target="../slideLayouts/slideLayout39.xml"/><Relationship Id="rId7" Type="http://schemas.openxmlformats.org/officeDocument/2006/relationships/tags" Target="../tags/tag16.xml"/><Relationship Id="rId12"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ags" Target="../tags/tag18.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slideLayout" Target="../slideLayouts/slideLayout44.xml"/><Relationship Id="rId7" Type="http://schemas.openxmlformats.org/officeDocument/2006/relationships/tags" Target="../tags/tag19.xml"/><Relationship Id="rId12" Type="http://schemas.openxmlformats.org/officeDocument/2006/relationships/image" Target="../media/image3.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11" Type="http://schemas.openxmlformats.org/officeDocument/2006/relationships/image" Target="../media/image2.png"/><Relationship Id="rId5" Type="http://schemas.openxmlformats.org/officeDocument/2006/relationships/slideLayout" Target="../slideLayouts/slideLayout46.xml"/><Relationship Id="rId10"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tags" Target="../tags/tag21.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slideLayout" Target="../slideLayouts/slideLayout49.xml"/><Relationship Id="rId7" Type="http://schemas.openxmlformats.org/officeDocument/2006/relationships/tags" Target="../tags/tag22.xml"/><Relationship Id="rId12" Type="http://schemas.openxmlformats.org/officeDocument/2006/relationships/image" Target="../media/image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11" Type="http://schemas.openxmlformats.org/officeDocument/2006/relationships/image" Target="../media/image2.png"/><Relationship Id="rId5" Type="http://schemas.openxmlformats.org/officeDocument/2006/relationships/slideLayout" Target="../slideLayouts/slideLayout51.xml"/><Relationship Id="rId10"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tags" Target="../tags/tag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973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5E49D-FDC4-4BCF-835B-189EFDB597D4}" type="datetimeFigureOut">
              <a:rPr lang="en-US" smtClean="0"/>
              <a:t>4/8/2025</a:t>
            </a:fld>
            <a:endParaRPr lang="en-US"/>
          </a:p>
        </p:txBody>
      </p:sp>
      <p:sp>
        <p:nvSpPr>
          <p:cNvPr id="5" name="Footer Placeholder 4"/>
          <p:cNvSpPr>
            <a:spLocks noGrp="1"/>
          </p:cNvSpPr>
          <p:nvPr>
            <p:ph type="ftr" sz="quarter" idx="3"/>
          </p:nvPr>
        </p:nvSpPr>
        <p:spPr>
          <a:xfrm>
            <a:off x="4165600" y="635973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973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078E-AF74-4407-86CD-05637F5C6B33}" type="slidenum">
              <a:rPr lang="en-US" smtClean="0"/>
              <a:t>‹#›</a:t>
            </a:fld>
            <a:endParaRPr lang="en-US"/>
          </a:p>
        </p:txBody>
      </p:sp>
    </p:spTree>
    <p:extLst>
      <p:ext uri="{BB962C8B-B14F-4D97-AF65-F5344CB8AC3E}">
        <p14:creationId xmlns:p14="http://schemas.microsoft.com/office/powerpoint/2010/main" val="3040038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0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0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0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6462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9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9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9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349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8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89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8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4212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6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6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4448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58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58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5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0340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5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5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5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2038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2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2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2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9584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80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80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80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7395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9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9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9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86441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8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8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8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94771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73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73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7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208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8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8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8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00762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704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704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704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37866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93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93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93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9035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8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8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8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78616"/>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76"/>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643"/>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643"/>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643"/>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94882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7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7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7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5970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69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69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6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4315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6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62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62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756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5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5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5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716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4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4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4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251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34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34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9540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7FA7A06-D1C4-4E15-B8E6-46E0D303986A}"/>
              </a:ext>
            </a:extLst>
          </p:cNvPr>
          <p:cNvSpPr txBox="1"/>
          <p:nvPr userDrawn="1"/>
        </p:nvSpPr>
        <p:spPr>
          <a:xfrm>
            <a:off x="5119453" y="-7122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92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92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92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7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Rectangle 6">
            <a:extLst>
              <a:ext uri="{FF2B5EF4-FFF2-40B4-BE49-F238E27FC236}">
                <a16:creationId xmlns:a16="http://schemas.microsoft.com/office/drawing/2014/main" id="{0A07ABCA-E860-405A-8F6E-42F5B84431E0}"/>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8" name="Picture 2" descr="Black, Outline, Star, Yellow, White, Five, Cartoon - Cartoon Stars  Transparent PNG - 640x607 - Free Download on NicePNG">
            <a:extLst>
              <a:ext uri="{FF2B5EF4-FFF2-40B4-BE49-F238E27FC236}">
                <a16:creationId xmlns:a16="http://schemas.microsoft.com/office/drawing/2014/main" id="{8EC7E689-80F1-42E2-AC27-29073DF35F71}"/>
              </a:ext>
            </a:extLst>
          </p:cNvPr>
          <p:cNvPicPr>
            <a:picLocks noChangeAspect="1" noChangeArrowheads="1"/>
          </p:cNvPicPr>
          <p:nvPr userDrawn="1"/>
        </p:nvPicPr>
        <p:blipFill>
          <a:blip r:embed="rId10"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610797" y="5349184"/>
            <a:ext cx="360808" cy="323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Outline, Star, Yellow, White, Five, Cartoon - Cartoon Stars  Transparent PNG - 640x607 - Free Download on NicePNG">
            <a:extLst>
              <a:ext uri="{FF2B5EF4-FFF2-40B4-BE49-F238E27FC236}">
                <a16:creationId xmlns:a16="http://schemas.microsoft.com/office/drawing/2014/main" id="{A11568C4-F360-43E7-B748-B15582ECEFA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377045" y="15240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lack, Outline, Star, Yellow, White, Five, Cartoon - Cartoon Stars  Transparent PNG - 640x607 - Free Download on NicePNG">
            <a:extLst>
              <a:ext uri="{FF2B5EF4-FFF2-40B4-BE49-F238E27FC236}">
                <a16:creationId xmlns:a16="http://schemas.microsoft.com/office/drawing/2014/main" id="{54BB7083-725A-4EF2-9886-1C76D6074173}"/>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5257801" y="2402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lack, Outline, Star, Yellow, White, Five, Cartoon - Cartoon Stars  Transparent PNG - 640x607 - Free Download on NicePNG">
            <a:extLst>
              <a:ext uri="{FF2B5EF4-FFF2-40B4-BE49-F238E27FC236}">
                <a16:creationId xmlns:a16="http://schemas.microsoft.com/office/drawing/2014/main" id="{F61854ED-88EF-4E3E-A6F0-761781733492}"/>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9448801"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lack, Outline, Star, Yellow, White, Five, Cartoon - Cartoon Stars  Transparent PNG - 640x607 - Free Download on NicePNG">
            <a:extLst>
              <a:ext uri="{FF2B5EF4-FFF2-40B4-BE49-F238E27FC236}">
                <a16:creationId xmlns:a16="http://schemas.microsoft.com/office/drawing/2014/main" id="{E14FBE18-0439-4A54-9250-5E6A1391391F}"/>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1125201" y="295503"/>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Outline, Star, Yellow, White, Five, Cartoon - Cartoon Stars  Transparent PNG - 640x607 - Free Download on NicePNG">
            <a:extLst>
              <a:ext uri="{FF2B5EF4-FFF2-40B4-BE49-F238E27FC236}">
                <a16:creationId xmlns:a16="http://schemas.microsoft.com/office/drawing/2014/main" id="{EFB093F1-C011-4B60-AB39-B9BBBBDF0837}"/>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577889" y="1164062"/>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lack, Outline, Star, Yellow, White, Five, Cartoon - Cartoon Stars  Transparent PNG - 640x607 - Free Download on NicePNG">
            <a:extLst>
              <a:ext uri="{FF2B5EF4-FFF2-40B4-BE49-F238E27FC236}">
                <a16:creationId xmlns:a16="http://schemas.microsoft.com/office/drawing/2014/main" id="{D7E47D82-861F-4F76-8235-1AF39747ED7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683465" y="382416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lack, Outline, Star, Yellow, White, Five, Cartoon - Cartoon Stars  Transparent PNG - 640x607 - Free Download on NicePNG">
            <a:extLst>
              <a:ext uri="{FF2B5EF4-FFF2-40B4-BE49-F238E27FC236}">
                <a16:creationId xmlns:a16="http://schemas.microsoft.com/office/drawing/2014/main" id="{D41E1E21-284B-4974-AD6E-896F4A97DC66}"/>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36709" y="426388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Black, Outline, Star, Yellow, White, Five, Cartoon - Cartoon Stars  Transparent PNG - 640x607 - Free Download on NicePNG">
            <a:extLst>
              <a:ext uri="{FF2B5EF4-FFF2-40B4-BE49-F238E27FC236}">
                <a16:creationId xmlns:a16="http://schemas.microsoft.com/office/drawing/2014/main" id="{93F7BF92-F0A9-4A2B-BDF7-FD842361A86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91572" y="313298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Black, Outline, Star, Yellow, White, Five, Cartoon - Cartoon Stars  Transparent PNG - 640x607 - Free Download on NicePNG">
            <a:extLst>
              <a:ext uri="{FF2B5EF4-FFF2-40B4-BE49-F238E27FC236}">
                <a16:creationId xmlns:a16="http://schemas.microsoft.com/office/drawing/2014/main" id="{F31E66FC-F0FC-4B97-A88D-AE51A0A9B3B4}"/>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1673" y="5196454"/>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lack, Outline, Star, Yellow, White, Five, Cartoon - Cartoon Stars  Transparent PNG - 640x607 - Free Download on NicePNG">
            <a:extLst>
              <a:ext uri="{FF2B5EF4-FFF2-40B4-BE49-F238E27FC236}">
                <a16:creationId xmlns:a16="http://schemas.microsoft.com/office/drawing/2014/main" id="{2E25B49A-3C51-4354-B25F-A1E413DC48C8}"/>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2109977" y="6468475"/>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Black, Outline, Star, Yellow, White, Five, Cartoon - Cartoon Stars  Transparent PNG - 640x607 - Free Download on NicePNG">
            <a:extLst>
              <a:ext uri="{FF2B5EF4-FFF2-40B4-BE49-F238E27FC236}">
                <a16:creationId xmlns:a16="http://schemas.microsoft.com/office/drawing/2014/main" id="{981440B4-84EB-44D4-8A3F-216ABF65CC6D}"/>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429381" y="48793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lack, Outline, Star, Yellow, White, Five, Cartoon - Cartoon Stars  Transparent PNG - 640x607 - Free Download on NicePNG">
            <a:extLst>
              <a:ext uri="{FF2B5EF4-FFF2-40B4-BE49-F238E27FC236}">
                <a16:creationId xmlns:a16="http://schemas.microsoft.com/office/drawing/2014/main" id="{CCE3E203-AC49-4D27-AB85-D16853A25CE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838904" y="427322"/>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ack, Outline, Star, Yellow, White, Five, Cartoon - Cartoon Stars  Transparent PNG - 640x607 - Free Download on NicePNG">
            <a:extLst>
              <a:ext uri="{FF2B5EF4-FFF2-40B4-BE49-F238E27FC236}">
                <a16:creationId xmlns:a16="http://schemas.microsoft.com/office/drawing/2014/main" id="{65D4064D-2C14-4867-9B15-3FBFA76717C5}"/>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7912632" y="58723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lack, Outline, Star, Yellow, White, Five, Cartoon - Cartoon Stars  Transparent PNG - 640x607 - Free Download on NicePNG">
            <a:extLst>
              <a:ext uri="{FF2B5EF4-FFF2-40B4-BE49-F238E27FC236}">
                <a16:creationId xmlns:a16="http://schemas.microsoft.com/office/drawing/2014/main" id="{05B84E76-8D43-42CF-86E0-02B90EA2CB5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58168" y="226457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lack, Outline, Star, Yellow, White, Five, Cartoon - Cartoon Stars  Transparent PNG - 640x607 - Free Download on NicePNG">
            <a:extLst>
              <a:ext uri="{FF2B5EF4-FFF2-40B4-BE49-F238E27FC236}">
                <a16:creationId xmlns:a16="http://schemas.microsoft.com/office/drawing/2014/main" id="{EEF223E6-9F40-4711-9FE4-9478E272EE87}"/>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1714580" y="167056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lack, Outline, Star, Yellow, White, Five, Cartoon - Cartoon Stars  Transparent PNG - 640x607 - Free Download on NicePNG">
            <a:extLst>
              <a:ext uri="{FF2B5EF4-FFF2-40B4-BE49-F238E27FC236}">
                <a16:creationId xmlns:a16="http://schemas.microsoft.com/office/drawing/2014/main" id="{9F0591A3-EEC8-4E86-AC74-7274926F939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916868" y="310775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Black, Outline, Star, Yellow, White, Five, Cartoon - Cartoon Stars  Transparent PNG - 640x607 - Free Download on NicePNG">
            <a:extLst>
              <a:ext uri="{FF2B5EF4-FFF2-40B4-BE49-F238E27FC236}">
                <a16:creationId xmlns:a16="http://schemas.microsoft.com/office/drawing/2014/main" id="{0087FB1A-E1AE-43C7-95F8-50464EF4F71B}"/>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1714580" y="6172824"/>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Black, Outline, Star, Yellow, White, Five, Cartoon - Cartoon Stars  Transparent PNG - 640x607 - Free Download on NicePNG">
            <a:extLst>
              <a:ext uri="{FF2B5EF4-FFF2-40B4-BE49-F238E27FC236}">
                <a16:creationId xmlns:a16="http://schemas.microsoft.com/office/drawing/2014/main" id="{2F99157D-2476-425A-A4D1-2B7CDE95B699}"/>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447160" y="651111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ack, Outline, Star, Yellow, White, Five, Cartoon - Cartoon Stars  Transparent PNG - 640x607 - Free Download on NicePNG">
            <a:extLst>
              <a:ext uri="{FF2B5EF4-FFF2-40B4-BE49-F238E27FC236}">
                <a16:creationId xmlns:a16="http://schemas.microsoft.com/office/drawing/2014/main" id="{35297B81-F1B3-4555-A5C4-D4A983DE7EC2}"/>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214460" y="5753100"/>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ack, Outline, Star, Yellow, White, Five, Cartoon - Cartoon Stars  Transparent PNG - 640x607 - Free Download on NicePNG">
            <a:extLst>
              <a:ext uri="{FF2B5EF4-FFF2-40B4-BE49-F238E27FC236}">
                <a16:creationId xmlns:a16="http://schemas.microsoft.com/office/drawing/2014/main" id="{0FCCD37F-A531-4ADF-9B94-9179C0B5F74C}"/>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4724400" y="6531408"/>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ack, Outline, Star, Yellow, White, Five, Cartoon - Cartoon Stars  Transparent PNG - 640x607 - Free Download on NicePNG">
            <a:extLst>
              <a:ext uri="{FF2B5EF4-FFF2-40B4-BE49-F238E27FC236}">
                <a16:creationId xmlns:a16="http://schemas.microsoft.com/office/drawing/2014/main" id="{C5572B0D-87AB-4446-B2B0-ED56DC369469}"/>
              </a:ext>
            </a:extLst>
          </p:cNvPr>
          <p:cNvPicPr>
            <a:picLocks noChangeAspect="1" noChangeArrowheads="1"/>
          </p:cNvPicPr>
          <p:nvPr userDrawn="1"/>
        </p:nvPicPr>
        <p:blipFill>
          <a:blip r:embed="rId11"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658108" y="341370"/>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ack, Outline, Star, Yellow, White, Five, Cartoon - Cartoon Stars  Transparent PNG - 640x607 - Free Download on NicePNG">
            <a:extLst>
              <a:ext uri="{FF2B5EF4-FFF2-40B4-BE49-F238E27FC236}">
                <a16:creationId xmlns:a16="http://schemas.microsoft.com/office/drawing/2014/main" id="{A33354D8-96A7-4AD4-984E-AEA8D292CCF4}"/>
              </a:ext>
            </a:extLst>
          </p:cNvPr>
          <p:cNvPicPr>
            <a:picLocks noChangeAspect="1" noChangeArrowheads="1"/>
          </p:cNvPicPr>
          <p:nvPr userDrawn="1"/>
        </p:nvPicPr>
        <p:blipFill>
          <a:blip r:embed="rId12"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73488" y="510949"/>
            <a:ext cx="186341" cy="1672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ack, Outline, Star, Yellow, White, Five, Cartoon - Cartoon Stars  Transparent PNG - 640x607 - Free Download on NicePNG">
            <a:extLst>
              <a:ext uri="{FF2B5EF4-FFF2-40B4-BE49-F238E27FC236}">
                <a16:creationId xmlns:a16="http://schemas.microsoft.com/office/drawing/2014/main" id="{1930CA9E-BE90-410B-A181-489EB37A490B}"/>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7961882" y="6448186"/>
            <a:ext cx="326571" cy="2931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Outline, Star, Yellow, White, Five, Cartoon - Cartoon Stars  Transparent PNG - 640x607 - Free Download on NicePNG">
            <a:extLst>
              <a:ext uri="{FF2B5EF4-FFF2-40B4-BE49-F238E27FC236}">
                <a16:creationId xmlns:a16="http://schemas.microsoft.com/office/drawing/2014/main" id="{E0AF29EF-08C5-44ED-B59D-AD915D628033}"/>
              </a:ext>
            </a:extLst>
          </p:cNvPr>
          <p:cNvPicPr>
            <a:picLocks noChangeAspect="1" noChangeArrowheads="1"/>
          </p:cNvPicPr>
          <p:nvPr userDrawn="1"/>
        </p:nvPicPr>
        <p:blipFill>
          <a:blip r:embed="rId11" cstate="screen">
            <a:clrChange>
              <a:clrFrom>
                <a:srgbClr val="F7F7F7"/>
              </a:clrFrom>
              <a:clrTo>
                <a:srgbClr val="F7F7F7">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36709" y="2099642"/>
            <a:ext cx="326571" cy="2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204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7.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7.xml"/><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7682" t="51198" r="15376" b="19657"/>
          <a:stretch/>
        </p:blipFill>
        <p:spPr bwMode="auto">
          <a:xfrm>
            <a:off x="0" y="228600"/>
            <a:ext cx="12192000" cy="472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59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12039600" cy="3046988"/>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Kết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luận</a:t>
            </a:r>
            <a:r>
              <a:rPr lang="en-US" sz="3200" b="1" dirty="0">
                <a:solidFill>
                  <a:srgbClr val="0070C0"/>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756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living room flat background vector free download">
            <a:extLst>
              <a:ext uri="{FF2B5EF4-FFF2-40B4-BE49-F238E27FC236}">
                <a16:creationId xmlns:a16="http://schemas.microsoft.com/office/drawing/2014/main" id="{67827187-15E8-4D57-9436-39D71A2B63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1" y="228600"/>
            <a:ext cx="3973364" cy="4260324"/>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Kitchen interior Royalty Free Vector Image - VectorStock">
            <a:extLst>
              <a:ext uri="{FF2B5EF4-FFF2-40B4-BE49-F238E27FC236}">
                <a16:creationId xmlns:a16="http://schemas.microsoft.com/office/drawing/2014/main" id="{849AA314-BDE0-43AA-BC16-8083D4621D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72200" y="228600"/>
            <a:ext cx="4343400" cy="4260324"/>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80C07-F2D2-4472-B3D7-A9DDA64AC423}"/>
              </a:ext>
            </a:extLst>
          </p:cNvPr>
          <p:cNvSpPr txBox="1"/>
          <p:nvPr/>
        </p:nvSpPr>
        <p:spPr>
          <a:xfrm>
            <a:off x="1954176" y="4876800"/>
            <a:ext cx="8132611" cy="1477328"/>
          </a:xfrm>
          <a:prstGeom prst="rect">
            <a:avLst/>
          </a:prstGeom>
          <a:noFill/>
        </p:spPr>
        <p:txBody>
          <a:bodyPr wrap="none" lIns="0" tIns="0" rIns="0" bIns="0" rtlCol="0">
            <a:spAutoFit/>
          </a:bodyPr>
          <a:lstStyle/>
          <a:p>
            <a:pPr algn="ctr"/>
            <a:r>
              <a:rPr lang="en-US" sz="3200" dirty="0" err="1">
                <a:solidFill>
                  <a:srgbClr val="092D6C">
                    <a:lumMod val="75000"/>
                  </a:srgbClr>
                </a:solidFill>
                <a:latin typeface="Times New Roman" pitchFamily="18" charset="0"/>
                <a:cs typeface="Times New Roman" pitchFamily="18" charset="0"/>
              </a:rPr>
              <a:t>Các</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thiết</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bị</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điện</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trong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gia</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đình</a:t>
            </a:r>
            <a:r>
              <a:rPr lang="en-US" sz="3200" dirty="0">
                <a:solidFill>
                  <a:srgbClr val="092D6C">
                    <a:lumMod val="75000"/>
                  </a:srgbClr>
                </a:solidFill>
                <a:latin typeface="Times New Roman" pitchFamily="18" charset="0"/>
                <a:cs typeface="Times New Roman" pitchFamily="18" charset="0"/>
              </a:rPr>
              <a:t> </a:t>
            </a:r>
          </a:p>
          <a:p>
            <a:pPr algn="ctr"/>
            <a:r>
              <a:rPr lang="en-US" sz="3200" dirty="0" err="1">
                <a:solidFill>
                  <a:srgbClr val="092D6C">
                    <a:lumMod val="75000"/>
                  </a:srgbClr>
                </a:solidFill>
                <a:latin typeface="Times New Roman" pitchFamily="18" charset="0"/>
                <a:cs typeface="Times New Roman" pitchFamily="18" charset="0"/>
              </a:rPr>
              <a:t>đều</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sử</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dụng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dòng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điện</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xoay</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chiều</a:t>
            </a:r>
            <a:endParaRPr lang="vi-VN" sz="3200" dirty="0">
              <a:solidFill>
                <a:srgbClr val="092D6C">
                  <a:lumMod val="75000"/>
                </a:srgbClr>
              </a:solidFill>
              <a:latin typeface="Times New Roman" pitchFamily="18" charset="0"/>
              <a:cs typeface="Times New Roman" pitchFamily="18" charset="0"/>
            </a:endParaRPr>
          </a:p>
          <a:p>
            <a:pPr algn="ctr"/>
            <a:r>
              <a:rPr lang="en-US" sz="3200" dirty="0" err="1">
                <a:solidFill>
                  <a:srgbClr val="092D6C">
                    <a:lumMod val="75000"/>
                  </a:srgbClr>
                </a:solidFill>
                <a:latin typeface="Times New Roman" pitchFamily="18" charset="0"/>
                <a:cs typeface="Times New Roman" pitchFamily="18" charset="0"/>
              </a:rPr>
              <a:t>Vậy</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dòng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điện</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xoay</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chiều</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có</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những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tác</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dụng</a:t>
            </a:r>
            <a:r>
              <a:rPr lang="en-US" sz="3200" dirty="0">
                <a:solidFill>
                  <a:srgbClr val="092D6C">
                    <a:lumMod val="75000"/>
                  </a:srgbClr>
                </a:solidFill>
                <a:latin typeface="Times New Roman" pitchFamily="18" charset="0"/>
                <a:cs typeface="Times New Roman" pitchFamily="18" charset="0"/>
              </a:rPr>
              <a:t> </a:t>
            </a:r>
            <a:r>
              <a:rPr lang="en-US" sz="3200" dirty="0" err="1">
                <a:solidFill>
                  <a:srgbClr val="092D6C">
                    <a:lumMod val="75000"/>
                  </a:srgbClr>
                </a:solidFill>
                <a:latin typeface="Times New Roman" pitchFamily="18" charset="0"/>
                <a:cs typeface="Times New Roman" pitchFamily="18" charset="0"/>
              </a:rPr>
              <a:t>gì</a:t>
            </a:r>
            <a:r>
              <a:rPr lang="en-US" sz="3200" dirty="0">
                <a:solidFill>
                  <a:srgbClr val="092D6C">
                    <a:lumMod val="75000"/>
                  </a:srgb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1637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65782"/>
            <a:ext cx="11201400"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xoay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chiều</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Tìm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hiểu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dòng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xoay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chiều</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D241953-5246-EBB9-83AF-6B5574271839}"/>
              </a:ext>
            </a:extLst>
          </p:cNvPr>
          <p:cNvSpPr txBox="1"/>
          <p:nvPr/>
        </p:nvSpPr>
        <p:spPr>
          <a:xfrm>
            <a:off x="76200" y="2438400"/>
            <a:ext cx="12115800" cy="984885"/>
          </a:xfrm>
          <a:prstGeom prst="rect">
            <a:avLst/>
          </a:prstGeom>
          <a:noFill/>
        </p:spPr>
        <p:txBody>
          <a:bodyPr wrap="square" lIns="0" tIns="0" rIns="0" bIns="0" rtlCol="0">
            <a:spAutoFit/>
          </a:bodyPr>
          <a:lstStyle/>
          <a:p>
            <a:r>
              <a:rPr lang="en-US" sz="3200" b="1" dirty="0" err="1">
                <a:solidFill>
                  <a:srgbClr val="FF0000"/>
                </a:solidFill>
                <a:latin typeface="Times New Roman" panose="02020603050405020304" pitchFamily="18" charset="0"/>
                <a:cs typeface="Times New Roman" pitchFamily="18" charset="0"/>
              </a:rPr>
              <a:t>Cảm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tay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chạm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vỏ</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nhựa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máy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tóc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id="{67014E83-9C13-DB05-E727-1D234389B967}"/>
              </a:ext>
            </a:extLst>
          </p:cNvPr>
          <p:cNvSpPr txBox="1"/>
          <p:nvPr/>
        </p:nvSpPr>
        <p:spPr>
          <a:xfrm>
            <a:off x="76200" y="4648200"/>
            <a:ext cx="12115800" cy="984885"/>
          </a:xfrm>
          <a:prstGeom prst="rect">
            <a:avLst/>
          </a:prstGeom>
          <a:noFill/>
        </p:spPr>
        <p:txBody>
          <a:bodyPr wrap="square" lIns="0" tIns="0" rIns="0" bIns="0" rtlCol="0">
            <a:spAutoFit/>
          </a:bodyPr>
          <a:lstStyle/>
          <a:p>
            <a:r>
              <a:rPr lang="vi-VN" sz="3200" b="1" dirty="0">
                <a:solidFill>
                  <a:srgbClr val="FF0000"/>
                </a:solidFill>
                <a:latin typeface="Times New Roman" pitchFamily="18" charset="0"/>
                <a:cs typeface="Times New Roman" pitchFamily="18" charset="0"/>
              </a:rPr>
              <a:t>Hơi nóng thổi ra từ đầu sấy của máy sấy tóc chứng tỏ năng lượng điện được chuyển hóa thành những dạng năng lượng nào?</a:t>
            </a:r>
            <a:endParaRPr lang="en-US" sz="3200" b="1" dirty="0">
              <a:solidFill>
                <a:srgbClr val="FF0000"/>
              </a:solidFill>
              <a:latin typeface="Times New Roman" pitchFamily="18" charset="0"/>
              <a:cs typeface="Times New Roman" pitchFamily="18" charset="0"/>
            </a:endParaRPr>
          </a:p>
        </p:txBody>
      </p:sp>
      <p:sp>
        <p:nvSpPr>
          <p:cNvPr id="6" name="TextBox 12">
            <a:extLst>
              <a:ext uri="{FF2B5EF4-FFF2-40B4-BE49-F238E27FC236}">
                <a16:creationId xmlns:a16="http://schemas.microsoft.com/office/drawing/2014/main" id="{5BCD4880-9F65-DA4C-803A-F6A12D571E15}"/>
              </a:ext>
            </a:extLst>
          </p:cNvPr>
          <p:cNvSpPr txBox="1"/>
          <p:nvPr/>
        </p:nvSpPr>
        <p:spPr>
          <a:xfrm>
            <a:off x="228600" y="1126426"/>
            <a:ext cx="4267200" cy="539378"/>
          </a:xfrm>
          <a:prstGeom prst="rect">
            <a:avLst/>
          </a:prstGeom>
        </p:spPr>
        <p:txBody>
          <a:bodyPr wrap="square" lIns="0" tIns="0" rIns="0" bIns="0" rtlCol="0" anchor="t">
            <a:spAutoFit/>
          </a:bodyPr>
          <a:lstStyle/>
          <a:p>
            <a:pPr>
              <a:lnSpc>
                <a:spcPct val="120000"/>
              </a:lnSpc>
            </a:pPr>
            <a:r>
              <a:rPr lang="en-GB" sz="3200" b="1" dirty="0">
                <a:solidFill>
                  <a:srgbClr val="000000"/>
                </a:solidFill>
                <a:latin typeface="Times New Roman" pitchFamily="18" charset="0"/>
                <a:cs typeface="Times New Roman" pitchFamily="18" charset="0"/>
              </a:rPr>
              <a:t>a. </a:t>
            </a:r>
            <a:r>
              <a:rPr lang="vi-VN" sz="3200" b="1" dirty="0">
                <a:solidFill>
                  <a:srgbClr val="000000"/>
                </a:solidFill>
                <a:latin typeface="Times New Roman" pitchFamily="18" charset="0"/>
                <a:cs typeface="Times New Roman" pitchFamily="18" charset="0"/>
              </a:rPr>
              <a:t>Tác Dụng Nhiệt</a:t>
            </a:r>
            <a:endParaRPr lang="en-US" sz="3200" b="1" dirty="0">
              <a:solidFill>
                <a:srgbClr val="00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B9EBBA8A-CAF9-A679-E5B0-01C8898C5962}"/>
              </a:ext>
            </a:extLst>
          </p:cNvPr>
          <p:cNvSpPr txBox="1"/>
          <p:nvPr/>
        </p:nvSpPr>
        <p:spPr>
          <a:xfrm>
            <a:off x="228600" y="1598202"/>
            <a:ext cx="7092759" cy="541687"/>
          </a:xfrm>
          <a:prstGeom prst="rect">
            <a:avLst/>
          </a:prstGeom>
          <a:noFill/>
        </p:spPr>
        <p:txBody>
          <a:bodyPr wrap="square" lIns="0" tIns="0" rIns="0" bIns="0" rtlCol="0">
            <a:spAutoFit/>
          </a:bodyPr>
          <a:lstStyle/>
          <a:p>
            <a:pPr>
              <a:lnSpc>
                <a:spcPct val="110000"/>
              </a:lnSpc>
            </a:pPr>
            <a:r>
              <a:rPr lang="en-US" sz="3200" b="1" dirty="0" err="1">
                <a:solidFill>
                  <a:prstClr val="black">
                    <a:lumMod val="85000"/>
                    <a:lumOff val="15000"/>
                  </a:prstClr>
                </a:solidFill>
                <a:latin typeface="Times New Roman" pitchFamily="18" charset="0"/>
                <a:cs typeface="Times New Roman" pitchFamily="18" charset="0"/>
              </a:rPr>
              <a:t>Thí</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Nghiệm</a:t>
            </a:r>
            <a:r>
              <a:rPr lang="en-US" sz="3200" b="1" dirty="0">
                <a:solidFill>
                  <a:prstClr val="black">
                    <a:lumMod val="85000"/>
                    <a:lumOff val="15000"/>
                  </a:prstClr>
                </a:solidFill>
                <a:latin typeface="Times New Roman" pitchFamily="18" charset="0"/>
                <a:cs typeface="Times New Roman" pitchFamily="18" charset="0"/>
              </a:rPr>
              <a:t> 1</a:t>
            </a:r>
            <a:r>
              <a:rPr lang="en-US" sz="3200" dirty="0">
                <a:solidFill>
                  <a:prstClr val="black">
                    <a:lumMod val="85000"/>
                    <a:lumOff val="15000"/>
                  </a:prstClr>
                </a:solidFill>
                <a:latin typeface="Times New Roman" pitchFamily="18" charset="0"/>
                <a:cs typeface="Times New Roman" pitchFamily="18" charset="0"/>
              </a:rPr>
              <a:t>: </a:t>
            </a:r>
            <a:r>
              <a:rPr lang="vi-VN" sz="3200" dirty="0">
                <a:solidFill>
                  <a:prstClr val="black">
                    <a:lumMod val="85000"/>
                    <a:lumOff val="15000"/>
                  </a:prstClr>
                </a:solidFill>
                <a:latin typeface="Times New Roman" pitchFamily="18" charset="0"/>
                <a:cs typeface="Times New Roman" pitchFamily="18" charset="0"/>
              </a:rPr>
              <a:t>Quan sát hình và cho biết</a:t>
            </a:r>
            <a:endParaRPr lang="en-US" sz="3200" dirty="0">
              <a:solidFill>
                <a:prstClr val="black">
                  <a:lumMod val="85000"/>
                  <a:lumOff val="15000"/>
                </a:prst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5D241953-5246-EBB9-83AF-6B5574271839}"/>
              </a:ext>
            </a:extLst>
          </p:cNvPr>
          <p:cNvSpPr txBox="1"/>
          <p:nvPr/>
        </p:nvSpPr>
        <p:spPr>
          <a:xfrm>
            <a:off x="76200" y="3505200"/>
            <a:ext cx="11582400" cy="1083374"/>
          </a:xfrm>
          <a:prstGeom prst="rect">
            <a:avLst/>
          </a:prstGeom>
          <a:noFill/>
        </p:spPr>
        <p:txBody>
          <a:bodyPr wrap="square" lIns="0" tIns="0" rIns="0" bIns="0" rtlCol="0">
            <a:spAutoFit/>
          </a:bodyPr>
          <a:lstStyle/>
          <a:p>
            <a:pPr>
              <a:lnSpc>
                <a:spcPct val="110000"/>
              </a:lnSpc>
            </a:pPr>
            <a:r>
              <a:rPr lang="vi-VN" sz="3200" b="1" dirty="0">
                <a:solidFill>
                  <a:prstClr val="black">
                    <a:lumMod val="85000"/>
                    <a:lumOff val="15000"/>
                  </a:prstClr>
                </a:solidFill>
                <a:latin typeface="Times New Roman" pitchFamily="18" charset="0"/>
                <a:cs typeface="Times New Roman" pitchFamily="18" charset="0"/>
              </a:rPr>
              <a:t>Cảm giác tay hơi nóng khi chạm vào vỏ nhựa máy sấy tóc đang hoạt động.</a:t>
            </a:r>
            <a:endParaRPr lang="en-US" sz="3200" b="1" dirty="0">
              <a:solidFill>
                <a:prstClr val="black">
                  <a:lumMod val="85000"/>
                  <a:lumOff val="15000"/>
                </a:prstClr>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67014E83-9C13-DB05-E727-1D234389B967}"/>
              </a:ext>
            </a:extLst>
          </p:cNvPr>
          <p:cNvSpPr txBox="1"/>
          <p:nvPr/>
        </p:nvSpPr>
        <p:spPr>
          <a:xfrm>
            <a:off x="76200" y="5638800"/>
            <a:ext cx="12115800" cy="1083374"/>
          </a:xfrm>
          <a:prstGeom prst="rect">
            <a:avLst/>
          </a:prstGeom>
          <a:noFill/>
        </p:spPr>
        <p:txBody>
          <a:bodyPr wrap="square" lIns="0" tIns="0" rIns="0" bIns="0" rtlCol="0">
            <a:spAutoFit/>
          </a:bodyPr>
          <a:lstStyle/>
          <a:p>
            <a:pPr>
              <a:lnSpc>
                <a:spcPct val="110000"/>
              </a:lnSpc>
            </a:pPr>
            <a:r>
              <a:rPr lang="vi-VN" sz="3200" dirty="0">
                <a:solidFill>
                  <a:prstClr val="black">
                    <a:lumMod val="85000"/>
                    <a:lumOff val="15000"/>
                  </a:prstClr>
                </a:solidFill>
                <a:latin typeface="Times New Roman" panose="02020603050405020304" pitchFamily="18" charset="0"/>
                <a:cs typeface="Times New Roman" panose="02020603050405020304" pitchFamily="18" charset="0"/>
              </a:rPr>
              <a:t> </a:t>
            </a:r>
            <a:r>
              <a:rPr lang="vi-VN" sz="3200" b="1" dirty="0">
                <a:solidFill>
                  <a:prstClr val="black">
                    <a:lumMod val="85000"/>
                    <a:lumOff val="15000"/>
                  </a:prstClr>
                </a:solidFill>
                <a:latin typeface="Times New Roman" pitchFamily="18" charset="0"/>
                <a:cs typeface="Times New Roman" pitchFamily="18" charset="0"/>
              </a:rPr>
              <a:t>Hơi nóng thổi ra từ đầu sấy của máy sấy tóc chứng tỏ năng lượng điện được chuyển hóa thành nhiệt năng.</a:t>
            </a:r>
            <a:endParaRPr lang="en-US" sz="3200" b="1" dirty="0">
              <a:solidFill>
                <a:prstClr val="black">
                  <a:lumMod val="85000"/>
                  <a:lumOff val="15000"/>
                </a:prstClr>
              </a:solidFill>
              <a:latin typeface="Times New Roman" pitchFamily="18" charset="0"/>
              <a:cs typeface="Times New Roman" pitchFamily="18" charset="0"/>
            </a:endParaRPr>
          </a:p>
        </p:txBody>
      </p:sp>
      <p:grpSp>
        <p:nvGrpSpPr>
          <p:cNvPr id="10" name="Group 9">
            <a:extLst>
              <a:ext uri="{FF2B5EF4-FFF2-40B4-BE49-F238E27FC236}">
                <a16:creationId xmlns:a16="http://schemas.microsoft.com/office/drawing/2014/main" id="{93DE0BA1-27E9-D125-82D0-B5FE227A585A}"/>
              </a:ext>
            </a:extLst>
          </p:cNvPr>
          <p:cNvGrpSpPr/>
          <p:nvPr/>
        </p:nvGrpSpPr>
        <p:grpSpPr>
          <a:xfrm>
            <a:off x="8950098" y="381000"/>
            <a:ext cx="2732314" cy="2209800"/>
            <a:chOff x="1148001" y="1013131"/>
            <a:chExt cx="3576543" cy="2745287"/>
          </a:xfrm>
        </p:grpSpPr>
        <p:sp>
          <p:nvSpPr>
            <p:cNvPr id="11" name="Rectangle 17">
              <a:extLst>
                <a:ext uri="{FF2B5EF4-FFF2-40B4-BE49-F238E27FC236}">
                  <a16:creationId xmlns:a16="http://schemas.microsoft.com/office/drawing/2014/main" id="{AA9DEC6F-12BD-7BB2-F776-BA66054DAF8F}"/>
                </a:ext>
              </a:extLst>
            </p:cNvPr>
            <p:cNvSpPr>
              <a:spLocks noChangeArrowheads="1"/>
            </p:cNvSpPr>
            <p:nvPr/>
          </p:nvSpPr>
          <p:spPr bwMode="auto">
            <a:xfrm>
              <a:off x="1148001" y="3011121"/>
              <a:ext cx="3576543" cy="747297"/>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38378" eaLnBrk="1" fontAlgn="base" hangingPunct="1">
                <a:spcBef>
                  <a:spcPct val="0"/>
                </a:spcBef>
                <a:spcAft>
                  <a:spcPts val="510"/>
                </a:spcAft>
              </a:pPr>
              <a:r>
                <a:rPr lang="en-US" altLang="en-US" sz="2261" b="1" dirty="0" err="1">
                  <a:solidFill>
                    <a:srgbClr val="660066"/>
                  </a:solidFill>
                  <a:cs typeface="Times New Roman" panose="02020603050405020304" pitchFamily="18" charset="0"/>
                </a:rPr>
                <a:t>Máy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sấy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tóc</a:t>
              </a:r>
              <a:endParaRPr lang="en-US" altLang="en-US" sz="2800" b="1" dirty="0">
                <a:solidFill>
                  <a:srgbClr val="660066"/>
                </a:solidFill>
                <a:cs typeface="Times New Roman" panose="02020603050405020304" pitchFamily="18" charset="0"/>
              </a:endParaRPr>
            </a:p>
          </p:txBody>
        </p:sp>
        <p:pic>
          <p:nvPicPr>
            <p:cNvPr id="12" name="Picture 2" descr="A white hair dryer with a white cover&#10;&#10;Description automatically generated">
              <a:extLst>
                <a:ext uri="{FF2B5EF4-FFF2-40B4-BE49-F238E27FC236}">
                  <a16:creationId xmlns:a16="http://schemas.microsoft.com/office/drawing/2014/main" id="{D3CF8F16-1480-8E98-F266-F93CEE0AC7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625" y="1013131"/>
              <a:ext cx="2469775" cy="20818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74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750DACF-7684-A9EF-DF32-D330F0F33E35}"/>
              </a:ext>
            </a:extLst>
          </p:cNvPr>
          <p:cNvSpPr txBox="1"/>
          <p:nvPr/>
        </p:nvSpPr>
        <p:spPr>
          <a:xfrm>
            <a:off x="1638300" y="958029"/>
            <a:ext cx="8991600" cy="947952"/>
          </a:xfrm>
          <a:prstGeom prst="rect">
            <a:avLst/>
          </a:prstGeom>
          <a:noFill/>
        </p:spPr>
        <p:txBody>
          <a:bodyPr wrap="square" lIns="0" tIns="0" rIns="0" bIns="0" rtlCol="0">
            <a:spAutoFit/>
          </a:bodyPr>
          <a:lstStyle/>
          <a:p>
            <a:pPr>
              <a:lnSpc>
                <a:spcPct val="110000"/>
              </a:lnSpc>
            </a:pPr>
            <a:r>
              <a:rPr lang="en-US" sz="2800" dirty="0" err="1">
                <a:solidFill>
                  <a:prstClr val="black">
                    <a:lumMod val="85000"/>
                    <a:lumOff val="15000"/>
                  </a:prstClr>
                </a:solidFill>
                <a:latin typeface="Times New Roman" pitchFamily="18" charset="0"/>
                <a:cs typeface="Times New Roman" pitchFamily="18" charset="0"/>
              </a:rPr>
              <a:t>Từ</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kết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quả</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trên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chứng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tỏ</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xoay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có</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tác</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dụng</a:t>
            </a:r>
            <a:r>
              <a:rPr lang="en-US" sz="2800" dirty="0">
                <a:solidFill>
                  <a:prstClr val="black">
                    <a:lumMod val="85000"/>
                    <a:lumOff val="15000"/>
                  </a:prstClr>
                </a:solidFill>
                <a:latin typeface="Times New Roman" pitchFamily="18" charset="0"/>
                <a:cs typeface="Times New Roman" pitchFamily="18" charset="0"/>
              </a:rPr>
              <a:t> </a:t>
            </a:r>
            <a:r>
              <a:rPr lang="vi-VN" sz="2800" dirty="0">
                <a:solidFill>
                  <a:prstClr val="black">
                    <a:lumMod val="85000"/>
                    <a:lumOff val="15000"/>
                  </a:prstClr>
                </a:solidFill>
                <a:latin typeface="Times New Roman" pitchFamily="18" charset="0"/>
                <a:cs typeface="Times New Roman" pitchFamily="18" charset="0"/>
              </a:rPr>
              <a:t>nhiệt.</a:t>
            </a:r>
            <a:endParaRPr lang="en-US" sz="2800" dirty="0">
              <a:solidFill>
                <a:prstClr val="black">
                  <a:lumMod val="85000"/>
                  <a:lumOff val="15000"/>
                </a:prst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7750DACF-7684-A9EF-DF32-D330F0F33E35}"/>
              </a:ext>
            </a:extLst>
          </p:cNvPr>
          <p:cNvSpPr txBox="1"/>
          <p:nvPr/>
        </p:nvSpPr>
        <p:spPr>
          <a:xfrm>
            <a:off x="1676400" y="76274"/>
            <a:ext cx="8915400" cy="861774"/>
          </a:xfrm>
          <a:prstGeom prst="rect">
            <a:avLst/>
          </a:prstGeom>
          <a:noFill/>
        </p:spPr>
        <p:txBody>
          <a:bodyPr wrap="square" lIns="0" tIns="0" rIns="0" bIns="0" rtlCol="0">
            <a:spAutoFit/>
          </a:bodyPr>
          <a:lstStyle/>
          <a:p>
            <a:r>
              <a:rPr lang="vi-VN"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chứng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dòng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xoay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a:t>
            </a:r>
          </a:p>
        </p:txBody>
      </p:sp>
      <p:sp>
        <p:nvSpPr>
          <p:cNvPr id="25" name="TextBox 12">
            <a:extLst>
              <a:ext uri="{FF2B5EF4-FFF2-40B4-BE49-F238E27FC236}">
                <a16:creationId xmlns:a16="http://schemas.microsoft.com/office/drawing/2014/main" id="{2274275B-19A0-8A22-8E65-201C5428F68A}"/>
              </a:ext>
            </a:extLst>
          </p:cNvPr>
          <p:cNvSpPr txBox="1"/>
          <p:nvPr/>
        </p:nvSpPr>
        <p:spPr>
          <a:xfrm>
            <a:off x="4038675" y="1494486"/>
            <a:ext cx="3298393" cy="517065"/>
          </a:xfrm>
          <a:prstGeom prst="rect">
            <a:avLst/>
          </a:prstGeom>
        </p:spPr>
        <p:txBody>
          <a:bodyPr wrap="square" lIns="0" tIns="0" rIns="0" bIns="0" rtlCol="0" anchor="t">
            <a:spAutoFit/>
          </a:bodyPr>
          <a:lstStyle/>
          <a:p>
            <a:pPr algn="ctr">
              <a:lnSpc>
                <a:spcPct val="120000"/>
              </a:lnSpc>
            </a:pPr>
            <a:r>
              <a:rPr lang="en-GB" sz="2800" b="1" dirty="0">
                <a:solidFill>
                  <a:srgbClr val="000000"/>
                </a:solidFill>
                <a:latin typeface="Times New Roman" pitchFamily="18" charset="0"/>
                <a:cs typeface="Times New Roman" pitchFamily="18" charset="0"/>
              </a:rPr>
              <a:t>PHIẾU HỌC TẬP 1</a:t>
            </a:r>
            <a:endParaRPr lang="en-US" sz="2800" b="1" dirty="0">
              <a:solidFill>
                <a:srgbClr val="000000"/>
              </a:solidFill>
              <a:latin typeface="Times New Roman" pitchFamily="18" charset="0"/>
              <a:cs typeface="Times New Roman" pitchFamily="18" charset="0"/>
            </a:endParaRPr>
          </a:p>
        </p:txBody>
      </p:sp>
      <p:sp>
        <p:nvSpPr>
          <p:cNvPr id="26" name="TextBox 12">
            <a:extLst>
              <a:ext uri="{FF2B5EF4-FFF2-40B4-BE49-F238E27FC236}">
                <a16:creationId xmlns:a16="http://schemas.microsoft.com/office/drawing/2014/main" id="{8F506FFB-5640-A533-F7C3-96FB79FA084E}"/>
              </a:ext>
            </a:extLst>
          </p:cNvPr>
          <p:cNvSpPr txBox="1"/>
          <p:nvPr/>
        </p:nvSpPr>
        <p:spPr>
          <a:xfrm>
            <a:off x="1638300" y="1944153"/>
            <a:ext cx="8877300" cy="861774"/>
          </a:xfrm>
          <a:prstGeom prst="rect">
            <a:avLst/>
          </a:prstGeom>
        </p:spPr>
        <p:txBody>
          <a:bodyPr wrap="square" lIns="0" tIns="0" rIns="0" bIns="0" rtlCol="0" anchor="t">
            <a:spAutoFit/>
          </a:bodyPr>
          <a:lstStyle/>
          <a:p>
            <a:r>
              <a:rPr lang="en-GB" sz="2800" dirty="0" err="1">
                <a:solidFill>
                  <a:srgbClr val="000000"/>
                </a:solidFill>
                <a:latin typeface="Times New Roman" pitchFamily="18" charset="0"/>
                <a:cs typeface="Times New Roman" pitchFamily="18" charset="0"/>
              </a:rPr>
              <a:t>Nêu</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các</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ví</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dụ</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trong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cuộc</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sống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để</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chứng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tỏ</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dòng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điện</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xoay</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chiều</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có</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tác</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dụng</a:t>
            </a:r>
            <a:r>
              <a:rPr lang="en-GB" sz="2800" dirty="0">
                <a:solidFill>
                  <a:srgbClr val="000000"/>
                </a:solidFill>
                <a:latin typeface="Times New Roman" pitchFamily="18" charset="0"/>
                <a:cs typeface="Times New Roman" pitchFamily="18" charset="0"/>
              </a:rPr>
              <a:t> </a:t>
            </a:r>
            <a:r>
              <a:rPr lang="en-GB" sz="2800" dirty="0" err="1">
                <a:solidFill>
                  <a:srgbClr val="000000"/>
                </a:solidFill>
                <a:latin typeface="Times New Roman" pitchFamily="18" charset="0"/>
                <a:cs typeface="Times New Roman" pitchFamily="18" charset="0"/>
              </a:rPr>
              <a:t>nhiệt</a:t>
            </a:r>
            <a:r>
              <a:rPr lang="en-GB" sz="2800" dirty="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grpSp>
        <p:nvGrpSpPr>
          <p:cNvPr id="11" name="Group 10">
            <a:extLst>
              <a:ext uri="{FF2B5EF4-FFF2-40B4-BE49-F238E27FC236}">
                <a16:creationId xmlns:a16="http://schemas.microsoft.com/office/drawing/2014/main" id="{93DE0BA1-27E9-D125-82D0-B5FE227A585A}"/>
              </a:ext>
            </a:extLst>
          </p:cNvPr>
          <p:cNvGrpSpPr/>
          <p:nvPr/>
        </p:nvGrpSpPr>
        <p:grpSpPr>
          <a:xfrm>
            <a:off x="1687286" y="3347079"/>
            <a:ext cx="2732314" cy="2375673"/>
            <a:chOff x="1148001" y="1013131"/>
            <a:chExt cx="3576543" cy="2745287"/>
          </a:xfrm>
        </p:grpSpPr>
        <p:sp>
          <p:nvSpPr>
            <p:cNvPr id="13" name="Rectangle 17">
              <a:extLst>
                <a:ext uri="{FF2B5EF4-FFF2-40B4-BE49-F238E27FC236}">
                  <a16:creationId xmlns:a16="http://schemas.microsoft.com/office/drawing/2014/main" id="{AA9DEC6F-12BD-7BB2-F776-BA66054DAF8F}"/>
                </a:ext>
              </a:extLst>
            </p:cNvPr>
            <p:cNvSpPr>
              <a:spLocks noChangeArrowheads="1"/>
            </p:cNvSpPr>
            <p:nvPr/>
          </p:nvSpPr>
          <p:spPr bwMode="auto">
            <a:xfrm>
              <a:off x="1148001" y="3011121"/>
              <a:ext cx="3576543" cy="747297"/>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38378" eaLnBrk="1" fontAlgn="base" hangingPunct="1">
                <a:spcBef>
                  <a:spcPct val="0"/>
                </a:spcBef>
                <a:spcAft>
                  <a:spcPts val="510"/>
                </a:spcAft>
              </a:pPr>
              <a:r>
                <a:rPr lang="en-US" altLang="en-US" sz="2261" b="1" dirty="0" err="1">
                  <a:solidFill>
                    <a:srgbClr val="660066"/>
                  </a:solidFill>
                  <a:cs typeface="Times New Roman" panose="02020603050405020304" pitchFamily="18" charset="0"/>
                </a:rPr>
                <a:t>Máy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sấy</a:t>
              </a:r>
              <a:r>
                <a:rPr lang="en-US" altLang="en-US" sz="2261" b="1" dirty="0">
                  <a:solidFill>
                    <a:srgbClr val="660066"/>
                  </a:solidFill>
                  <a:cs typeface="Times New Roman" panose="02020603050405020304" pitchFamily="18" charset="0"/>
                </a:rPr>
                <a:t> </a:t>
              </a:r>
              <a:r>
                <a:rPr lang="en-US" altLang="en-US" sz="2261" b="1" dirty="0" err="1">
                  <a:solidFill>
                    <a:srgbClr val="660066"/>
                  </a:solidFill>
                  <a:cs typeface="Times New Roman" panose="02020603050405020304" pitchFamily="18" charset="0"/>
                </a:rPr>
                <a:t>tóc</a:t>
              </a:r>
              <a:endParaRPr lang="en-US" altLang="en-US" sz="2800" b="1" dirty="0">
                <a:solidFill>
                  <a:srgbClr val="660066"/>
                </a:solidFill>
                <a:cs typeface="Times New Roman" panose="02020603050405020304" pitchFamily="18" charset="0"/>
              </a:endParaRPr>
            </a:p>
          </p:txBody>
        </p:sp>
        <p:pic>
          <p:nvPicPr>
            <p:cNvPr id="14" name="Picture 2" descr="A white hair dryer with a white cover&#10;&#10;Description automatically generated">
              <a:extLst>
                <a:ext uri="{FF2B5EF4-FFF2-40B4-BE49-F238E27FC236}">
                  <a16:creationId xmlns:a16="http://schemas.microsoft.com/office/drawing/2014/main" id="{D3CF8F16-1480-8E98-F266-F93CEE0AC7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625" y="1013131"/>
              <a:ext cx="2469775" cy="20818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7B3CC56A-F7EC-BA3A-9FD6-33CDB24885A2}"/>
              </a:ext>
            </a:extLst>
          </p:cNvPr>
          <p:cNvGrpSpPr/>
          <p:nvPr/>
        </p:nvGrpSpPr>
        <p:grpSpPr>
          <a:xfrm>
            <a:off x="4982976" y="3048829"/>
            <a:ext cx="2484624" cy="2546429"/>
            <a:chOff x="5285947" y="1033478"/>
            <a:chExt cx="2700825" cy="2688148"/>
          </a:xfrm>
        </p:grpSpPr>
        <p:pic>
          <p:nvPicPr>
            <p:cNvPr id="16" name="Picture 8" descr="A black and silver rice cooker&#10;&#10;Description automatically generated">
              <a:extLst>
                <a:ext uri="{FF2B5EF4-FFF2-40B4-BE49-F238E27FC236}">
                  <a16:creationId xmlns:a16="http://schemas.microsoft.com/office/drawing/2014/main" id="{22CEC577-FA95-39FB-6E8F-3E9CB54362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7633" y="1033478"/>
              <a:ext cx="2124741" cy="21247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3E317F3-D85E-FF81-0845-78D3A7BE1D38}"/>
                </a:ext>
              </a:extLst>
            </p:cNvPr>
            <p:cNvSpPr>
              <a:spLocks noChangeArrowheads="1"/>
            </p:cNvSpPr>
            <p:nvPr/>
          </p:nvSpPr>
          <p:spPr bwMode="auto">
            <a:xfrm>
              <a:off x="5285947" y="2981210"/>
              <a:ext cx="2700825" cy="740416"/>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764804" eaLnBrk="1" fontAlgn="base" hangingPunct="1">
                <a:spcBef>
                  <a:spcPct val="0"/>
                </a:spcBef>
                <a:spcAft>
                  <a:spcPts val="492"/>
                </a:spcAft>
              </a:pPr>
              <a:r>
                <a:rPr lang="en-US" altLang="en-US" sz="2342" b="1" dirty="0" err="1">
                  <a:solidFill>
                    <a:srgbClr val="660066"/>
                  </a:solidFill>
                  <a:cs typeface="Times New Roman" pitchFamily="18" charset="0"/>
                </a:rPr>
                <a:t>Nồi</a:t>
              </a:r>
              <a:r>
                <a:rPr lang="en-US" altLang="en-US" sz="2342" b="1" dirty="0">
                  <a:solidFill>
                    <a:srgbClr val="660066"/>
                  </a:solidFill>
                  <a:cs typeface="Times New Roman" pitchFamily="18" charset="0"/>
                </a:rPr>
                <a:t> </a:t>
              </a:r>
              <a:r>
                <a:rPr lang="en-US" altLang="en-US" sz="2342" b="1" dirty="0" err="1">
                  <a:solidFill>
                    <a:srgbClr val="660066"/>
                  </a:solidFill>
                  <a:cs typeface="Times New Roman" pitchFamily="18" charset="0"/>
                </a:rPr>
                <a:t>cơm</a:t>
              </a:r>
              <a:r>
                <a:rPr lang="en-US" altLang="en-US" sz="2342" b="1" dirty="0">
                  <a:solidFill>
                    <a:srgbClr val="660066"/>
                  </a:solidFill>
                  <a:cs typeface="Times New Roman" pitchFamily="18" charset="0"/>
                </a:rPr>
                <a:t> </a:t>
              </a:r>
              <a:r>
                <a:rPr lang="en-US" altLang="en-US" sz="2342" b="1" dirty="0" err="1">
                  <a:solidFill>
                    <a:srgbClr val="660066"/>
                  </a:solidFill>
                  <a:cs typeface="Times New Roman" pitchFamily="18" charset="0"/>
                </a:rPr>
                <a:t>điện</a:t>
              </a:r>
              <a:endParaRPr lang="en-US" altLang="en-US" sz="2800" b="1" dirty="0">
                <a:solidFill>
                  <a:srgbClr val="660066"/>
                </a:solidFill>
                <a:cs typeface="Times New Roman" pitchFamily="18" charset="0"/>
              </a:endParaRPr>
            </a:p>
          </p:txBody>
        </p:sp>
      </p:grpSp>
      <p:grpSp>
        <p:nvGrpSpPr>
          <p:cNvPr id="19" name="Group 18">
            <a:extLst>
              <a:ext uri="{FF2B5EF4-FFF2-40B4-BE49-F238E27FC236}">
                <a16:creationId xmlns:a16="http://schemas.microsoft.com/office/drawing/2014/main" id="{5458C59C-ECAC-7403-DF23-A6CEDA1EF6E5}"/>
              </a:ext>
            </a:extLst>
          </p:cNvPr>
          <p:cNvGrpSpPr/>
          <p:nvPr/>
        </p:nvGrpSpPr>
        <p:grpSpPr>
          <a:xfrm>
            <a:off x="7569424" y="2632924"/>
            <a:ext cx="2946176" cy="2962334"/>
            <a:chOff x="9066564" y="1088707"/>
            <a:chExt cx="2735206" cy="2387327"/>
          </a:xfrm>
        </p:grpSpPr>
        <p:pic>
          <p:nvPicPr>
            <p:cNvPr id="20" name="Picture 19" descr="A small electric stove with a wire&#10;&#10;Description automatically generated with medium confidence">
              <a:extLst>
                <a:ext uri="{FF2B5EF4-FFF2-40B4-BE49-F238E27FC236}">
                  <a16:creationId xmlns:a16="http://schemas.microsoft.com/office/drawing/2014/main" id="{666EE266-77E1-130E-16C8-D34C4DF7BEFE}"/>
                </a:ext>
              </a:extLst>
            </p:cNvPr>
            <p:cNvPicPr>
              <a:picLocks noChangeAspect="1"/>
            </p:cNvPicPr>
            <p:nvPr/>
          </p:nvPicPr>
          <p:blipFill>
            <a:blip r:embed="rId4"/>
            <a:stretch>
              <a:fillRect/>
            </a:stretch>
          </p:blipFill>
          <p:spPr>
            <a:xfrm>
              <a:off x="9329738" y="1088707"/>
              <a:ext cx="2472032" cy="1836255"/>
            </a:xfrm>
            <a:prstGeom prst="rect">
              <a:avLst/>
            </a:prstGeom>
          </p:spPr>
        </p:pic>
        <p:sp>
          <p:nvSpPr>
            <p:cNvPr id="21" name="Rectangle 17">
              <a:extLst>
                <a:ext uri="{FF2B5EF4-FFF2-40B4-BE49-F238E27FC236}">
                  <a16:creationId xmlns:a16="http://schemas.microsoft.com/office/drawing/2014/main" id="{B7E32086-289E-B450-7857-17806CBC0322}"/>
                </a:ext>
              </a:extLst>
            </p:cNvPr>
            <p:cNvSpPr>
              <a:spLocks noChangeArrowheads="1"/>
            </p:cNvSpPr>
            <p:nvPr/>
          </p:nvSpPr>
          <p:spPr bwMode="auto">
            <a:xfrm>
              <a:off x="9066564" y="3018046"/>
              <a:ext cx="2700826" cy="457988"/>
            </a:xfrm>
            <a:prstGeom prst="rect">
              <a:avLst/>
            </a:prstGeom>
            <a:noFill/>
            <a:ln>
              <a:noFill/>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130198" eaLnBrk="1" fontAlgn="base" hangingPunct="1">
                <a:spcBef>
                  <a:spcPct val="0"/>
                </a:spcBef>
                <a:spcAft>
                  <a:spcPts val="720"/>
                </a:spcAft>
              </a:pPr>
              <a:r>
                <a:rPr lang="en-US" altLang="en-US" sz="3200" b="1" dirty="0" err="1">
                  <a:solidFill>
                    <a:srgbClr val="660066"/>
                  </a:solidFill>
                  <a:cs typeface="Times New Roman" pitchFamily="18" charset="0"/>
                </a:rPr>
                <a:t>Bếp</a:t>
              </a:r>
              <a:r>
                <a:rPr lang="en-US" altLang="en-US" sz="3200" b="1" dirty="0">
                  <a:solidFill>
                    <a:srgbClr val="660066"/>
                  </a:solidFill>
                  <a:cs typeface="Times New Roman" pitchFamily="18" charset="0"/>
                </a:rPr>
                <a:t> ủ than</a:t>
              </a:r>
            </a:p>
          </p:txBody>
        </p:sp>
      </p:grpSp>
    </p:spTree>
    <p:extLst>
      <p:ext uri="{BB962C8B-B14F-4D97-AF65-F5344CB8AC3E}">
        <p14:creationId xmlns:p14="http://schemas.microsoft.com/office/powerpoint/2010/main" val="379854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barn(inVertical)">
                                      <p:cBhvr>
                                        <p:cTn id="20" dur="500"/>
                                        <p:tgtEl>
                                          <p:spTgt spid="2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2000"/>
                                  </p:iterate>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 calcmode="lin" valueType="num">
                                      <p:cBhvr>
                                        <p:cTn id="42" dur="1000" fill="hold"/>
                                        <p:tgtEl>
                                          <p:spTgt spid="19"/>
                                        </p:tgtEl>
                                        <p:attrNameLst>
                                          <p:attrName>style.rotation</p:attrName>
                                        </p:attrNameLst>
                                      </p:cBhvr>
                                      <p:tavLst>
                                        <p:tav tm="0">
                                          <p:val>
                                            <p:fltVal val="90"/>
                                          </p:val>
                                        </p:tav>
                                        <p:tav tm="100000">
                                          <p:val>
                                            <p:fltVal val="0"/>
                                          </p:val>
                                        </p:tav>
                                      </p:tavLst>
                                    </p:anim>
                                    <p:animEffect transition="in" filter="fade">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D6DB51-87C5-937E-B625-06C96FD031CE}"/>
              </a:ext>
            </a:extLst>
          </p:cNvPr>
          <p:cNvSpPr txBox="1"/>
          <p:nvPr/>
        </p:nvSpPr>
        <p:spPr>
          <a:xfrm>
            <a:off x="304800" y="3164623"/>
            <a:ext cx="3535509" cy="473975"/>
          </a:xfrm>
          <a:prstGeom prst="rect">
            <a:avLst/>
          </a:prstGeom>
          <a:noFill/>
        </p:spPr>
        <p:txBody>
          <a:bodyPr wrap="square" lIns="0" tIns="0" rIns="0" bIns="0" rtlCol="0">
            <a:spAutoFit/>
          </a:bodyPr>
          <a:lstStyle/>
          <a:p>
            <a:pPr>
              <a:lnSpc>
                <a:spcPct val="110000"/>
              </a:lnSpc>
            </a:pPr>
            <a:r>
              <a:rPr lang="vi-VN" sz="2800" b="1" dirty="0">
                <a:solidFill>
                  <a:prstClr val="black">
                    <a:lumMod val="85000"/>
                    <a:lumOff val="15000"/>
                  </a:prstClr>
                </a:solidFill>
                <a:latin typeface="Times New Roman" pitchFamily="18" charset="0"/>
                <a:cs typeface="Times New Roman" pitchFamily="18" charset="0"/>
              </a:rPr>
              <a:t>KẾT LUẬN</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5" name="TextBox 12">
            <a:extLst>
              <a:ext uri="{FF2B5EF4-FFF2-40B4-BE49-F238E27FC236}">
                <a16:creationId xmlns:a16="http://schemas.microsoft.com/office/drawing/2014/main" id="{8F506FFB-5640-A533-F7C3-96FB79FA084E}"/>
              </a:ext>
            </a:extLst>
          </p:cNvPr>
          <p:cNvSpPr txBox="1"/>
          <p:nvPr/>
        </p:nvSpPr>
        <p:spPr>
          <a:xfrm>
            <a:off x="304800" y="3694157"/>
            <a:ext cx="11887200" cy="1292662"/>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Dòng điện x</a:t>
            </a:r>
            <a:r>
              <a:rPr lang="en-US" dirty="0" err="1">
                <a:latin typeface="Times New Roman" pitchFamily="18" charset="0"/>
                <a:cs typeface="Times New Roman" pitchFamily="18" charset="0"/>
              </a:rPr>
              <a:t>oay</a:t>
            </a:r>
            <a:r>
              <a:rPr lang="vi-VN" dirty="0">
                <a:latin typeface="Times New Roman" pitchFamily="18" charset="0"/>
                <a:cs typeface="Times New Roman" pitchFamily="18" charset="0"/>
              </a:rPr>
              <a:t> chiều chạy qua vật dẫn làm nó nóng lên, chứng tỏ dòng điện xoay chiều có tác dụng nhiệt.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ấm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điện</a:t>
            </a:r>
            <a:r>
              <a:rPr lang="en-US" dirty="0">
                <a:latin typeface="Times New Roman" pitchFamily="18" charset="0"/>
                <a:cs typeface="Times New Roman" pitchFamily="18" charset="0"/>
              </a:rPr>
              <a:t>…</a:t>
            </a:r>
          </a:p>
        </p:txBody>
      </p:sp>
      <p:sp>
        <p:nvSpPr>
          <p:cNvPr id="6" name="TextBox 11">
            <a:extLst>
              <a:ext uri="{FF2B5EF4-FFF2-40B4-BE49-F238E27FC236}">
                <a16:creationId xmlns:a16="http://schemas.microsoft.com/office/drawing/2014/main" id="{50B5E2A7-B92F-393C-43BF-AF2ADFD92243}"/>
              </a:ext>
            </a:extLst>
          </p:cNvPr>
          <p:cNvSpPr txBox="1"/>
          <p:nvPr/>
        </p:nvSpPr>
        <p:spPr>
          <a:xfrm>
            <a:off x="304800" y="5366671"/>
            <a:ext cx="11811000" cy="1034129"/>
          </a:xfrm>
          <a:prstGeom prst="rect">
            <a:avLst/>
          </a:prstGeom>
        </p:spPr>
        <p:txBody>
          <a:bodyPr wrap="square" lIns="0" tIns="0" rIns="0" bIns="0" rtlCol="0" anchor="t">
            <a:spAutoFit/>
          </a:bodyPr>
          <a:lstStyle/>
          <a:p>
            <a:pPr defTabSz="609630">
              <a:lnSpc>
                <a:spcPct val="120000"/>
              </a:lnSpc>
              <a:defRPr/>
            </a:pPr>
            <a:r>
              <a:rPr lang="en-US" sz="2800" dirty="0" err="1">
                <a:solidFill>
                  <a:prstClr val="black"/>
                </a:solidFill>
                <a:latin typeface="Times New Roman" pitchFamily="18" charset="0"/>
                <a:cs typeface="Times New Roman" pitchFamily="18" charset="0"/>
              </a:rPr>
              <a:t>Dòng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xoay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chiều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tóc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sáng</a:t>
            </a:r>
            <a:r>
              <a:rPr lang="en-US" sz="2800" dirty="0">
                <a:solidFill>
                  <a:prstClr val="black"/>
                </a:solidFill>
                <a:latin typeface="Times New Roman" pitchFamily="18" charset="0"/>
                <a:cs typeface="Times New Roman" pitchFamily="18" charset="0"/>
              </a:rPr>
              <a:t> ta </a:t>
            </a:r>
            <a:r>
              <a:rPr lang="en-US" sz="2800" dirty="0" err="1">
                <a:solidFill>
                  <a:prstClr val="black"/>
                </a:solidFill>
                <a:latin typeface="Times New Roman" pitchFamily="18" charset="0"/>
                <a:cs typeface="Times New Roman" pitchFamily="18" charset="0"/>
              </a:rPr>
              <a:t>nói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dòng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xoay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chiều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nhiệt</a:t>
            </a:r>
            <a:endParaRPr lang="en-US" sz="2800" dirty="0">
              <a:solidFill>
                <a:srgbClr val="FF0000"/>
              </a:solidFill>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id="{01220E9F-76F2-E43B-29E7-EDBCD6518CDE}"/>
              </a:ext>
            </a:extLst>
          </p:cNvPr>
          <p:cNvGrpSpPr/>
          <p:nvPr/>
        </p:nvGrpSpPr>
        <p:grpSpPr>
          <a:xfrm>
            <a:off x="487509" y="304800"/>
            <a:ext cx="3352800" cy="2859823"/>
            <a:chOff x="5627633" y="3914329"/>
            <a:chExt cx="2546924" cy="2637772"/>
          </a:xfrm>
        </p:grpSpPr>
        <p:sp>
          <p:nvSpPr>
            <p:cNvPr id="8" name="Rectangle 17">
              <a:extLst>
                <a:ext uri="{FF2B5EF4-FFF2-40B4-BE49-F238E27FC236}">
                  <a16:creationId xmlns:a16="http://schemas.microsoft.com/office/drawing/2014/main" id="{113AF132-437B-E860-A32C-39E4504842EC}"/>
                </a:ext>
              </a:extLst>
            </p:cNvPr>
            <p:cNvSpPr>
              <a:spLocks noChangeArrowheads="1"/>
            </p:cNvSpPr>
            <p:nvPr/>
          </p:nvSpPr>
          <p:spPr bwMode="auto">
            <a:xfrm>
              <a:off x="5794316" y="5824522"/>
              <a:ext cx="1958058" cy="727579"/>
            </a:xfrm>
            <a:prstGeom prst="rect">
              <a:avLst/>
            </a:prstGeom>
            <a:noFill/>
            <a:ln>
              <a:noFill/>
            </a:ln>
            <a:effectLst/>
          </p:spPr>
          <p:txBody>
            <a:bodyPr anchor="ctr"/>
            <a:lstStyle/>
            <a:p>
              <a:pPr algn="ctr" defTabSz="855878" fontAlgn="base">
                <a:spcBef>
                  <a:spcPct val="0"/>
                </a:spcBef>
                <a:spcAft>
                  <a:spcPts val="540"/>
                </a:spcAft>
                <a:defRPr/>
              </a:pPr>
              <a:r>
                <a:rPr lang="en-US" sz="2621" b="1" dirty="0" err="1">
                  <a:solidFill>
                    <a:srgbClr val="660066"/>
                  </a:solidFill>
                  <a:latin typeface="Times New Roman"/>
                </a:rPr>
                <a:t>ấm</a:t>
              </a:r>
              <a:r>
                <a:rPr lang="en-US" sz="2621" b="1" dirty="0">
                  <a:solidFill>
                    <a:srgbClr val="660066"/>
                  </a:solidFill>
                  <a:latin typeface="Times New Roman"/>
                </a:rPr>
                <a:t> </a:t>
              </a:r>
              <a:r>
                <a:rPr lang="en-US" sz="2621" b="1" dirty="0" err="1">
                  <a:solidFill>
                    <a:srgbClr val="660066"/>
                  </a:solidFill>
                  <a:latin typeface="Times New Roman"/>
                </a:rPr>
                <a:t>điện</a:t>
              </a:r>
              <a:r>
                <a:rPr lang="en-US" sz="2621" b="1" dirty="0">
                  <a:solidFill>
                    <a:srgbClr val="660066"/>
                  </a:solidFill>
                  <a:latin typeface="Times New Roman"/>
                </a:rPr>
                <a:t> </a:t>
              </a:r>
              <a:endParaRPr lang="en-US" sz="2800" b="1" dirty="0">
                <a:solidFill>
                  <a:srgbClr val="660066"/>
                </a:solidFill>
                <a:latin typeface="VNI-Times" pitchFamily="2" charset="0"/>
              </a:endParaRPr>
            </a:p>
          </p:txBody>
        </p:sp>
        <p:pic>
          <p:nvPicPr>
            <p:cNvPr id="9" name="Picture 6" descr="A silver and black electric kettle&#10;&#10;Description automatically generated">
              <a:extLst>
                <a:ext uri="{FF2B5EF4-FFF2-40B4-BE49-F238E27FC236}">
                  <a16:creationId xmlns:a16="http://schemas.microsoft.com/office/drawing/2014/main" id="{49047CDC-9AE8-DCC3-13FE-DFDBB8A5E9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7633" y="3914329"/>
              <a:ext cx="2546924" cy="1910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724A5D4B-D34A-A54B-901E-72D7D4ECB606}"/>
              </a:ext>
            </a:extLst>
          </p:cNvPr>
          <p:cNvGrpSpPr/>
          <p:nvPr/>
        </p:nvGrpSpPr>
        <p:grpSpPr>
          <a:xfrm>
            <a:off x="4242441" y="237005"/>
            <a:ext cx="3225159" cy="2927619"/>
            <a:chOff x="1650121" y="3862090"/>
            <a:chExt cx="2908272" cy="2368797"/>
          </a:xfrm>
        </p:grpSpPr>
        <p:sp>
          <p:nvSpPr>
            <p:cNvPr id="11" name="Rectangle 17">
              <a:extLst>
                <a:ext uri="{FF2B5EF4-FFF2-40B4-BE49-F238E27FC236}">
                  <a16:creationId xmlns:a16="http://schemas.microsoft.com/office/drawing/2014/main" id="{FA0BD7B3-C8E2-5665-C706-2520CE3A4790}"/>
                </a:ext>
              </a:extLst>
            </p:cNvPr>
            <p:cNvSpPr>
              <a:spLocks noChangeArrowheads="1"/>
            </p:cNvSpPr>
            <p:nvPr/>
          </p:nvSpPr>
          <p:spPr bwMode="auto">
            <a:xfrm>
              <a:off x="1708925" y="5860679"/>
              <a:ext cx="2502962" cy="370208"/>
            </a:xfrm>
            <a:prstGeom prst="rect">
              <a:avLst/>
            </a:prstGeom>
            <a:noFill/>
            <a:ln>
              <a:noFill/>
            </a:ln>
            <a:effectLst/>
          </p:spPr>
          <p:txBody>
            <a:bodyPr anchor="ctr"/>
            <a:lstStyle/>
            <a:p>
              <a:pPr algn="ctr" defTabSz="1115568" fontAlgn="base">
                <a:spcBef>
                  <a:spcPct val="0"/>
                </a:spcBef>
                <a:spcAft>
                  <a:spcPts val="732"/>
                </a:spcAft>
                <a:defRPr/>
              </a:pPr>
              <a:r>
                <a:rPr lang="en-US" sz="2800" dirty="0" err="1">
                  <a:solidFill>
                    <a:srgbClr val="660066"/>
                  </a:solidFill>
                  <a:latin typeface="Times New Roman" pitchFamily="18" charset="0"/>
                  <a:cs typeface="Times New Roman" pitchFamily="18" charset="0"/>
                </a:rPr>
                <a:t>Bàn</a:t>
              </a:r>
              <a:r>
                <a:rPr lang="en-US" sz="2800" dirty="0">
                  <a:solidFill>
                    <a:srgbClr val="660066"/>
                  </a:solidFill>
                  <a:latin typeface="Times New Roman" pitchFamily="18" charset="0"/>
                  <a:cs typeface="Times New Roman" pitchFamily="18" charset="0"/>
                </a:rPr>
                <a:t> </a:t>
              </a:r>
              <a:r>
                <a:rPr lang="en-US" sz="2800" dirty="0" err="1">
                  <a:solidFill>
                    <a:srgbClr val="660066"/>
                  </a:solidFill>
                  <a:latin typeface="Times New Roman" pitchFamily="18" charset="0"/>
                  <a:cs typeface="Times New Roman" pitchFamily="18" charset="0"/>
                </a:rPr>
                <a:t>là</a:t>
              </a:r>
              <a:r>
                <a:rPr lang="en-US" sz="2800" dirty="0">
                  <a:solidFill>
                    <a:srgbClr val="660066"/>
                  </a:solidFill>
                  <a:latin typeface="Times New Roman" pitchFamily="18" charset="0"/>
                  <a:cs typeface="Times New Roman" pitchFamily="18" charset="0"/>
                </a:rPr>
                <a:t> </a:t>
              </a:r>
              <a:r>
                <a:rPr lang="en-US" sz="2800" dirty="0" err="1">
                  <a:solidFill>
                    <a:srgbClr val="660066"/>
                  </a:solidFill>
                  <a:latin typeface="Times New Roman" pitchFamily="18" charset="0"/>
                  <a:cs typeface="Times New Roman" pitchFamily="18" charset="0"/>
                </a:rPr>
                <a:t>điện</a:t>
              </a:r>
              <a:r>
                <a:rPr lang="en-US" sz="2800" dirty="0">
                  <a:solidFill>
                    <a:srgbClr val="660066"/>
                  </a:solidFill>
                  <a:latin typeface="Times New Roman" pitchFamily="18" charset="0"/>
                  <a:cs typeface="Times New Roman" pitchFamily="18" charset="0"/>
                </a:rPr>
                <a:t> </a:t>
              </a:r>
            </a:p>
          </p:txBody>
        </p:sp>
        <p:pic>
          <p:nvPicPr>
            <p:cNvPr id="12" name="Picture 4" descr="A pink and white iron&#10;&#10;Description automatically generated">
              <a:extLst>
                <a:ext uri="{FF2B5EF4-FFF2-40B4-BE49-F238E27FC236}">
                  <a16:creationId xmlns:a16="http://schemas.microsoft.com/office/drawing/2014/main" id="{44D8AAB5-304D-8931-79D6-73E2C40F2D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121" y="3862090"/>
              <a:ext cx="2908272" cy="19388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EDD726C-E40E-86B8-78EE-C324CB111E30}"/>
              </a:ext>
            </a:extLst>
          </p:cNvPr>
          <p:cNvGrpSpPr/>
          <p:nvPr/>
        </p:nvGrpSpPr>
        <p:grpSpPr>
          <a:xfrm>
            <a:off x="7899871" y="376544"/>
            <a:ext cx="3301529" cy="2519055"/>
            <a:chOff x="8501159" y="4283153"/>
            <a:chExt cx="2541899" cy="2117158"/>
          </a:xfrm>
        </p:grpSpPr>
        <p:pic>
          <p:nvPicPr>
            <p:cNvPr id="14" name="Picture 13" descr="GL-070">
              <a:extLst>
                <a:ext uri="{FF2B5EF4-FFF2-40B4-BE49-F238E27FC236}">
                  <a16:creationId xmlns:a16="http://schemas.microsoft.com/office/drawing/2014/main" id="{4C8970DD-3CDD-64CF-9D40-79359311B3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1159" y="4283153"/>
              <a:ext cx="2541899" cy="179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7">
              <a:extLst>
                <a:ext uri="{FF2B5EF4-FFF2-40B4-BE49-F238E27FC236}">
                  <a16:creationId xmlns:a16="http://schemas.microsoft.com/office/drawing/2014/main" id="{345817E9-1D1E-04C3-67AD-26C56E519216}"/>
                </a:ext>
              </a:extLst>
            </p:cNvPr>
            <p:cNvSpPr>
              <a:spLocks noChangeArrowheads="1"/>
            </p:cNvSpPr>
            <p:nvPr/>
          </p:nvSpPr>
          <p:spPr bwMode="auto">
            <a:xfrm>
              <a:off x="8698626" y="5687545"/>
              <a:ext cx="2146967" cy="712766"/>
            </a:xfrm>
            <a:prstGeom prst="rect">
              <a:avLst/>
            </a:prstGeom>
            <a:noFill/>
            <a:ln>
              <a:noFill/>
            </a:ln>
            <a:effectLst/>
          </p:spPr>
          <p:txBody>
            <a:bodyPr anchor="ctr"/>
            <a:lstStyle/>
            <a:p>
              <a:pPr algn="ctr" defTabSz="888797" fontAlgn="base">
                <a:spcBef>
                  <a:spcPct val="0"/>
                </a:spcBef>
                <a:spcAft>
                  <a:spcPts val="486"/>
                </a:spcAft>
                <a:defRPr/>
              </a:pPr>
              <a:r>
                <a:rPr lang="en-US" sz="2722" b="1" dirty="0" err="1">
                  <a:solidFill>
                    <a:srgbClr val="660066"/>
                  </a:solidFill>
                  <a:latin typeface="Times New Roman"/>
                </a:rPr>
                <a:t>Bếp</a:t>
              </a:r>
              <a:r>
                <a:rPr lang="en-US" sz="2722" b="1" dirty="0">
                  <a:solidFill>
                    <a:srgbClr val="660066"/>
                  </a:solidFill>
                  <a:latin typeface="Times New Roman"/>
                </a:rPr>
                <a:t> </a:t>
              </a:r>
              <a:r>
                <a:rPr lang="en-US" sz="2722" b="1" dirty="0" err="1">
                  <a:solidFill>
                    <a:srgbClr val="660066"/>
                  </a:solidFill>
                  <a:latin typeface="Times New Roman"/>
                </a:rPr>
                <a:t>điện</a:t>
              </a:r>
              <a:endParaRPr lang="en-US" sz="2800" b="1" dirty="0">
                <a:solidFill>
                  <a:srgbClr val="660066"/>
                </a:solidFill>
                <a:latin typeface="VNI-Times" pitchFamily="2" charset="0"/>
              </a:endParaRPr>
            </a:p>
          </p:txBody>
        </p:sp>
      </p:grpSp>
    </p:spTree>
    <p:extLst>
      <p:ext uri="{BB962C8B-B14F-4D97-AF65-F5344CB8AC3E}">
        <p14:creationId xmlns:p14="http://schemas.microsoft.com/office/powerpoint/2010/main" val="183510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9EBBA8A-CAF9-A679-E5B0-01C8898C5962}"/>
              </a:ext>
            </a:extLst>
          </p:cNvPr>
          <p:cNvSpPr txBox="1"/>
          <p:nvPr/>
        </p:nvSpPr>
        <p:spPr>
          <a:xfrm>
            <a:off x="304800" y="940070"/>
            <a:ext cx="8382000" cy="473976"/>
          </a:xfrm>
          <a:prstGeom prst="rect">
            <a:avLst/>
          </a:prstGeom>
          <a:noFill/>
        </p:spPr>
        <p:txBody>
          <a:bodyPr wrap="square" lIns="0" tIns="0" rIns="0" bIns="0" rtlCol="0">
            <a:spAutoFit/>
          </a:bodyPr>
          <a:lstStyle/>
          <a:p>
            <a:pPr>
              <a:lnSpc>
                <a:spcPct val="110000"/>
              </a:lnSpc>
            </a:pPr>
            <a:r>
              <a:rPr lang="en-US" sz="2800" b="1" dirty="0" err="1">
                <a:solidFill>
                  <a:prstClr val="black">
                    <a:lumMod val="85000"/>
                    <a:lumOff val="15000"/>
                  </a:prstClr>
                </a:solidFill>
                <a:latin typeface="Times New Roman" pitchFamily="18" charset="0"/>
                <a:cs typeface="Times New Roman" pitchFamily="18" charset="0"/>
              </a:rPr>
              <a:t>Thí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Nghiệm</a:t>
            </a:r>
            <a:r>
              <a:rPr lang="en-US" sz="2800" b="1" dirty="0">
                <a:solidFill>
                  <a:prstClr val="black">
                    <a:lumMod val="85000"/>
                    <a:lumOff val="15000"/>
                  </a:prstClr>
                </a:solidFill>
                <a:latin typeface="Times New Roman" pitchFamily="18" charset="0"/>
                <a:cs typeface="Times New Roman" pitchFamily="18" charset="0"/>
              </a:rPr>
              <a:t> 2: </a:t>
            </a:r>
            <a:r>
              <a:rPr lang="vi-VN" sz="2800" dirty="0">
                <a:solidFill>
                  <a:prstClr val="black">
                    <a:lumMod val="85000"/>
                    <a:lumOff val="15000"/>
                  </a:prstClr>
                </a:solidFill>
                <a:latin typeface="Times New Roman" pitchFamily="18" charset="0"/>
                <a:cs typeface="Times New Roman" pitchFamily="18" charset="0"/>
              </a:rPr>
              <a:t>Quan sát hình và cho biết</a:t>
            </a:r>
            <a:endParaRPr lang="en-US" sz="2800" dirty="0">
              <a:solidFill>
                <a:prstClr val="black">
                  <a:lumMod val="85000"/>
                  <a:lumOff val="15000"/>
                </a:prstClr>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204A8A9D-D47D-B086-0463-EFDBF73AB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75" y="1379827"/>
            <a:ext cx="6430301" cy="2953919"/>
          </a:xfrm>
          <a:prstGeom prst="rect">
            <a:avLst/>
          </a:prstGeom>
        </p:spPr>
      </p:pic>
      <p:sp>
        <p:nvSpPr>
          <p:cNvPr id="25" name="TextBox 24">
            <a:extLst>
              <a:ext uri="{FF2B5EF4-FFF2-40B4-BE49-F238E27FC236}">
                <a16:creationId xmlns:a16="http://schemas.microsoft.com/office/drawing/2014/main" id="{5D241953-5246-EBB9-83AF-6B5574271839}"/>
              </a:ext>
            </a:extLst>
          </p:cNvPr>
          <p:cNvSpPr txBox="1"/>
          <p:nvPr/>
        </p:nvSpPr>
        <p:spPr>
          <a:xfrm>
            <a:off x="1600200" y="4495800"/>
            <a:ext cx="9067800" cy="861774"/>
          </a:xfrm>
          <a:prstGeom prst="rect">
            <a:avLst/>
          </a:prstGeom>
          <a:noFill/>
        </p:spPr>
        <p:txBody>
          <a:bodyPr wrap="square" lIns="0" tIns="0" rIns="0" bIns="0" rtlCol="0">
            <a:spAutoFit/>
          </a:bodyPr>
          <a:lstStyle/>
          <a:p>
            <a:r>
              <a:rPr lang="vi-VN" sz="2600" dirty="0">
                <a:solidFill>
                  <a:prstClr val="black">
                    <a:lumMod val="85000"/>
                    <a:lumOff val="15000"/>
                  </a:prstClr>
                </a:solidFill>
              </a:rPr>
              <a:t>1</a:t>
            </a:r>
            <a:r>
              <a:rPr lang="vi-VN"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Khi</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đóng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công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tắc</a:t>
            </a:r>
            <a:r>
              <a:rPr lang="en-US" sz="2800" dirty="0">
                <a:solidFill>
                  <a:prstClr val="black">
                    <a:lumMod val="85000"/>
                    <a:lumOff val="15000"/>
                  </a:prstClr>
                </a:solidFill>
                <a:latin typeface="Times New Roman" pitchFamily="18" charset="0"/>
                <a:cs typeface="Times New Roman" pitchFamily="18" charset="0"/>
              </a:rPr>
              <a:t> K </a:t>
            </a:r>
            <a:r>
              <a:rPr lang="en-US" sz="2800" dirty="0" err="1">
                <a:solidFill>
                  <a:prstClr val="black">
                    <a:lumMod val="85000"/>
                    <a:lumOff val="15000"/>
                  </a:prstClr>
                </a:solidFill>
                <a:latin typeface="Times New Roman" pitchFamily="18" charset="0"/>
                <a:cs typeface="Times New Roman" pitchFamily="18" charset="0"/>
              </a:rPr>
              <a:t>để</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xoay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chạy</a:t>
            </a:r>
            <a:r>
              <a:rPr lang="en-US" sz="2800" dirty="0">
                <a:solidFill>
                  <a:prstClr val="black">
                    <a:lumMod val="85000"/>
                    <a:lumOff val="15000"/>
                  </a:prstClr>
                </a:solidFill>
                <a:latin typeface="Times New Roman" pitchFamily="18" charset="0"/>
                <a:cs typeface="Times New Roman" pitchFamily="18" charset="0"/>
              </a:rPr>
              <a:t> qua </a:t>
            </a:r>
            <a:r>
              <a:rPr lang="en-US" sz="2800" dirty="0" err="1">
                <a:solidFill>
                  <a:prstClr val="black">
                    <a:lumMod val="85000"/>
                    <a:lumOff val="15000"/>
                  </a:prstClr>
                </a:solidFill>
                <a:latin typeface="Times New Roman" pitchFamily="18" charset="0"/>
                <a:cs typeface="Times New Roman" pitchFamily="18" charset="0"/>
              </a:rPr>
              <a:t>cuộn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dây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thì</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đinh</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sắt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bị</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hút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lên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chứng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tỏ</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có</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tác</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gì</a:t>
            </a:r>
            <a:r>
              <a:rPr lang="en-US" sz="2800" dirty="0">
                <a:solidFill>
                  <a:prstClr val="black">
                    <a:lumMod val="85000"/>
                    <a:lumOff val="15000"/>
                  </a:prstClr>
                </a:solidFill>
                <a:latin typeface="Times New Roman" pitchFamily="18" charset="0"/>
                <a:cs typeface="Times New Roman" pitchFamily="18" charset="0"/>
              </a:rPr>
              <a:t>?</a:t>
            </a:r>
          </a:p>
        </p:txBody>
      </p:sp>
      <p:sp>
        <p:nvSpPr>
          <p:cNvPr id="27" name="TextBox 26">
            <a:extLst>
              <a:ext uri="{FF2B5EF4-FFF2-40B4-BE49-F238E27FC236}">
                <a16:creationId xmlns:a16="http://schemas.microsoft.com/office/drawing/2014/main" id="{5D241953-5246-EBB9-83AF-6B5574271839}"/>
              </a:ext>
            </a:extLst>
          </p:cNvPr>
          <p:cNvSpPr txBox="1"/>
          <p:nvPr/>
        </p:nvSpPr>
        <p:spPr>
          <a:xfrm>
            <a:off x="1621971" y="5401117"/>
            <a:ext cx="8915400" cy="861774"/>
          </a:xfrm>
          <a:prstGeom prst="rect">
            <a:avLst/>
          </a:prstGeom>
          <a:noFill/>
        </p:spPr>
        <p:txBody>
          <a:bodyPr wrap="square" lIns="0" tIns="0" rIns="0" bIns="0" rtlCol="0">
            <a:spAutoFit/>
          </a:bodyPr>
          <a:lstStyle/>
          <a:p>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tắc</a:t>
            </a:r>
            <a:r>
              <a:rPr lang="en-US" sz="2800" dirty="0">
                <a:solidFill>
                  <a:srgbClr val="FF0000"/>
                </a:solidFill>
                <a:latin typeface="Times New Roman" pitchFamily="18" charset="0"/>
                <a:cs typeface="Times New Roman" pitchFamily="18" charset="0"/>
              </a:rPr>
              <a:t> K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dòng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xoay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chạy</a:t>
            </a:r>
            <a:r>
              <a:rPr lang="en-US" sz="2800" dirty="0">
                <a:solidFill>
                  <a:srgbClr val="FF0000"/>
                </a:solidFill>
                <a:latin typeface="Times New Roman" pitchFamily="18" charset="0"/>
                <a:cs typeface="Times New Roman" pitchFamily="18" charset="0"/>
              </a:rPr>
              <a:t> qua </a:t>
            </a:r>
            <a:r>
              <a:rPr lang="en-US" sz="2800" dirty="0" err="1">
                <a:solidFill>
                  <a:srgbClr val="FF0000"/>
                </a:solidFill>
                <a:latin typeface="Times New Roman" pitchFamily="18" charset="0"/>
                <a:cs typeface="Times New Roman" pitchFamily="18" charset="0"/>
              </a:rPr>
              <a:t>cuộn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sắt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hút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chứng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tỏ</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dòng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vi-VN" sz="2800" dirty="0">
                <a:solidFill>
                  <a:srgbClr val="FF0000"/>
                </a:solidFill>
                <a:latin typeface="Times New Roman" pitchFamily="18" charset="0"/>
                <a:cs typeface="Times New Roman" pitchFamily="18" charset="0"/>
              </a:rPr>
              <a:t> từ.</a:t>
            </a:r>
            <a:endParaRPr lang="en-US" sz="2600" dirty="0">
              <a:solidFill>
                <a:srgbClr val="FF0000"/>
              </a:solidFill>
              <a:latin typeface="Times New Roman" pitchFamily="18" charset="0"/>
              <a:cs typeface="Times New Roman" pitchFamily="18" charset="0"/>
            </a:endParaRPr>
          </a:p>
        </p:txBody>
      </p:sp>
      <p:sp>
        <p:nvSpPr>
          <p:cNvPr id="2" name="TextBox 1"/>
          <p:cNvSpPr txBox="1"/>
          <p:nvPr/>
        </p:nvSpPr>
        <p:spPr>
          <a:xfrm>
            <a:off x="304800" y="152400"/>
            <a:ext cx="5638800" cy="492443"/>
          </a:xfrm>
          <a:prstGeom prst="rect">
            <a:avLst/>
          </a:prstGeom>
          <a:noFill/>
        </p:spPr>
        <p:txBody>
          <a:bodyPr wrap="square" lIns="0" tIns="0" rIns="0" bIns="0" rtlCol="0">
            <a:spAutoFit/>
          </a:bodyPr>
          <a:lstStyle/>
          <a:p>
            <a:pPr algn="l"/>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168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randombar(horizont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par>
                          <p:cTn id="17" fill="hold">
                            <p:stCondLst>
                              <p:cond delay="500"/>
                            </p:stCondLst>
                            <p:childTnLst>
                              <p:par>
                                <p:cTn id="18" presetID="22" presetClass="entr" presetSubtype="1" fill="hold" grpId="0" nodeType="afterEffect">
                                  <p:stCondLst>
                                    <p:cond delay="0"/>
                                  </p:stCondLst>
                                  <p:iterate type="lt">
                                    <p:tmPct val="3000"/>
                                  </p:iterate>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subTnLst>
                                    <p:animClr clrSpc="rgb" dir="cw">
                                      <p:cBhvr override="childStyle">
                                        <p:cTn dur="1" fill="hold" display="0" masterRel="nextClick" afterEffect="1"/>
                                        <p:tgtEl>
                                          <p:spTgt spid="27"/>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p:cNvSpPr/>
          <p:nvPr/>
        </p:nvSpPr>
        <p:spPr>
          <a:xfrm>
            <a:off x="-34636" y="228600"/>
            <a:ext cx="12150436" cy="2669673"/>
          </a:xfrm>
          <a:prstGeom prst="cloud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0000"/>
                </a:solidFill>
                <a:latin typeface="Times New Roman" pitchFamily="18" charset="0"/>
                <a:cs typeface="Times New Roman" pitchFamily="18" charset="0"/>
              </a:rPr>
              <a:t>Nêu</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ví</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dụ</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trong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cuộc</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sống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chứng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tỏ</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dòng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điện</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xoay</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chiều</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có</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tác</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dụng</a:t>
            </a:r>
            <a:r>
              <a:rPr lang="en-GB" sz="2800" b="1" dirty="0">
                <a:solidFill>
                  <a:srgbClr val="000000"/>
                </a:solidFill>
                <a:latin typeface="Times New Roman" pitchFamily="18" charset="0"/>
                <a:cs typeface="Times New Roman" pitchFamily="18" charset="0"/>
              </a:rPr>
              <a:t> </a:t>
            </a:r>
            <a:r>
              <a:rPr lang="en-GB" sz="2800" b="1" dirty="0" err="1">
                <a:solidFill>
                  <a:srgbClr val="000000"/>
                </a:solidFill>
                <a:latin typeface="Times New Roman" pitchFamily="18" charset="0"/>
                <a:cs typeface="Times New Roman" pitchFamily="18" charset="0"/>
              </a:rPr>
              <a:t>từ</a:t>
            </a:r>
            <a:endParaRPr lang="en-US" sz="1600" dirty="0">
              <a:latin typeface="Times New Roman" pitchFamily="18" charset="0"/>
              <a:cs typeface="Times New Roman" pitchFamily="18" charset="0"/>
            </a:endParaRPr>
          </a:p>
        </p:txBody>
      </p:sp>
      <p:sp>
        <p:nvSpPr>
          <p:cNvPr id="17" name="TextBox 12">
            <a:extLst>
              <a:ext uri="{FF2B5EF4-FFF2-40B4-BE49-F238E27FC236}">
                <a16:creationId xmlns:a16="http://schemas.microsoft.com/office/drawing/2014/main" id="{8F506FFB-5640-A533-F7C3-96FB79FA084E}"/>
              </a:ext>
            </a:extLst>
          </p:cNvPr>
          <p:cNvSpPr txBox="1"/>
          <p:nvPr/>
        </p:nvSpPr>
        <p:spPr>
          <a:xfrm>
            <a:off x="198292" y="3100626"/>
            <a:ext cx="11917508" cy="861774"/>
          </a:xfrm>
          <a:prstGeom prst="rect">
            <a:avLst/>
          </a:prstGeom>
        </p:spPr>
        <p:txBody>
          <a:bodyPr wrap="square" lIns="0" tIns="0" rIns="0" bIns="0" rtlCol="0" anchor="t">
            <a:spAutoFit/>
          </a:bodyPr>
          <a:lstStyle/>
          <a:p>
            <a:r>
              <a:rPr lang="vi-VN" sz="2800" dirty="0">
                <a:solidFill>
                  <a:srgbClr val="000000"/>
                </a:solidFill>
                <a:latin typeface="Times New Roman" pitchFamily="18" charset="0"/>
                <a:cs typeface="Times New Roman" pitchFamily="18" charset="0"/>
              </a:rPr>
              <a:t>Ví dụ: Dòng điện xoay chiều chạy trong dây dẫn thẳng hay trong cuộn dây dẫn sinh ra từ trường.</a:t>
            </a:r>
            <a:endParaRPr lang="en-US" sz="2800" dirty="0">
              <a:solidFill>
                <a:srgbClr val="00000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BED6DB51-87C5-937E-B625-06C96FD031CE}"/>
              </a:ext>
            </a:extLst>
          </p:cNvPr>
          <p:cNvSpPr txBox="1"/>
          <p:nvPr/>
        </p:nvSpPr>
        <p:spPr>
          <a:xfrm>
            <a:off x="198292" y="4229314"/>
            <a:ext cx="1889418" cy="439608"/>
          </a:xfrm>
          <a:prstGeom prst="rect">
            <a:avLst/>
          </a:prstGeom>
          <a:noFill/>
        </p:spPr>
        <p:txBody>
          <a:bodyPr wrap="square" lIns="0" tIns="0" rIns="0" bIns="0" rtlCol="0">
            <a:spAutoFit/>
          </a:bodyPr>
          <a:lstStyle/>
          <a:p>
            <a:pPr algn="ctr"/>
            <a:r>
              <a:rPr lang="vi-VN" sz="2800" b="1" dirty="0">
                <a:solidFill>
                  <a:prstClr val="black">
                    <a:lumMod val="85000"/>
                    <a:lumOff val="15000"/>
                  </a:prstClr>
                </a:solidFill>
                <a:latin typeface="Times New Roman" pitchFamily="18" charset="0"/>
                <a:cs typeface="Times New Roman" pitchFamily="18" charset="0"/>
              </a:rPr>
              <a:t>KẾT LUẬN</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20" name="TextBox 12">
            <a:extLst>
              <a:ext uri="{FF2B5EF4-FFF2-40B4-BE49-F238E27FC236}">
                <a16:creationId xmlns:a16="http://schemas.microsoft.com/office/drawing/2014/main" id="{8F506FFB-5640-A533-F7C3-96FB79FA084E}"/>
              </a:ext>
            </a:extLst>
          </p:cNvPr>
          <p:cNvSpPr txBox="1"/>
          <p:nvPr/>
        </p:nvSpPr>
        <p:spPr>
          <a:xfrm>
            <a:off x="152400" y="4639411"/>
            <a:ext cx="11963400" cy="1034129"/>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r>
              <a:rPr lang="en-US" b="0" dirty="0">
                <a:latin typeface="Times New Roman" pitchFamily="18" charset="0"/>
                <a:cs typeface="Times New Roman" pitchFamily="18" charset="0"/>
              </a:rPr>
              <a:t>- </a:t>
            </a:r>
            <a:r>
              <a:rPr lang="vi-VN" b="0" dirty="0">
                <a:latin typeface="Times New Roman" pitchFamily="18" charset="0"/>
                <a:cs typeface="Times New Roman" pitchFamily="18" charset="0"/>
              </a:rPr>
              <a:t>Dòng điện xoay chiều chạy trong dây dẫn thẳng hay trong cuộn dây dẫn sinh ra từ trường chứng tỏ dòng điện xoay chiều có </a:t>
            </a:r>
            <a:r>
              <a:rPr lang="vi-VN" dirty="0">
                <a:solidFill>
                  <a:srgbClr val="FF0000"/>
                </a:solidFill>
                <a:latin typeface="Times New Roman" pitchFamily="18" charset="0"/>
                <a:cs typeface="Times New Roman" pitchFamily="18" charset="0"/>
              </a:rPr>
              <a:t>tác dụng từ.</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28241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2000"/>
                                  </p:iterate>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heel(1)">
                                      <p:cBhvr>
                                        <p:cTn id="17" dur="20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2000"/>
                                  </p:iterate>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Tìm hiểu về loa điện động">
            <a:extLst>
              <a:ext uri="{FF2B5EF4-FFF2-40B4-BE49-F238E27FC236}">
                <a16:creationId xmlns:a16="http://schemas.microsoft.com/office/drawing/2014/main" id="{2E2C075C-024C-5DEF-1334-A5B5D177D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409" y="1981200"/>
            <a:ext cx="3502413" cy="3116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ật lý 7 Bài 23: Tác dụng từ, tác dụng hóa học và tác dụng sinh lý của dòng  điện - Trường Tiểu học Thủ Lệ - The first knowledge sharing application in  Vietnam">
            <a:extLst>
              <a:ext uri="{FF2B5EF4-FFF2-40B4-BE49-F238E27FC236}">
                <a16:creationId xmlns:a16="http://schemas.microsoft.com/office/drawing/2014/main" id="{B9998CD1-10DE-0463-37C2-20994CF3C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53381"/>
            <a:ext cx="2228850" cy="317030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1B790CAA-3E6C-BEBD-BA1B-9EBE93FDAD85}"/>
              </a:ext>
            </a:extLst>
          </p:cNvPr>
          <p:cNvSpPr/>
          <p:nvPr/>
        </p:nvSpPr>
        <p:spPr>
          <a:xfrm>
            <a:off x="354009" y="609600"/>
            <a:ext cx="11734800" cy="954107"/>
          </a:xfrm>
          <a:prstGeom prst="rect">
            <a:avLst/>
          </a:prstGeom>
        </p:spPr>
        <p:txBody>
          <a:bodyPr wrap="square">
            <a:spAutoFit/>
          </a:bodyPr>
          <a:lstStyle/>
          <a:p>
            <a:pPr defTabSz="609630">
              <a:defRPr/>
            </a:pPr>
            <a:r>
              <a:rPr lang="en-US" sz="2800" dirty="0">
                <a:solidFill>
                  <a:prstClr val="black"/>
                </a:solidFill>
                <a:latin typeface="Times New Roman" pitchFamily="18" charset="0"/>
                <a:cs typeface="Times New Roman" pitchFamily="18" charset="0"/>
              </a:rPr>
              <a:t>-</a:t>
            </a:r>
            <a:r>
              <a:rPr lang="en-US" sz="2800" dirty="0" err="1">
                <a:solidFill>
                  <a:prstClr val="black"/>
                </a:solidFill>
                <a:latin typeface="Times New Roman" pitchFamily="18" charset="0"/>
                <a:cs typeface="Times New Roman" pitchFamily="18" charset="0"/>
              </a:rPr>
              <a:t>Tác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được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thiết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như</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cẩu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điện</a:t>
            </a:r>
            <a:r>
              <a:rPr lang="en-US" sz="2800" dirty="0">
                <a:solidFill>
                  <a:prstClr val="black"/>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62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randombar(horizontal)">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AEF"/>
        </a:solidFill>
        <a:effectLst/>
      </p:bgPr>
    </p:bg>
    <p:spTree>
      <p:nvGrpSpPr>
        <p:cNvPr id="1" name=""/>
        <p:cNvGrpSpPr/>
        <p:nvPr/>
      </p:nvGrpSpPr>
      <p:grpSpPr>
        <a:xfrm>
          <a:off x="0" y="0"/>
          <a:ext cx="0" cy="0"/>
          <a:chOff x="0" y="0"/>
          <a:chExt cx="0" cy="0"/>
        </a:xfrm>
      </p:grpSpPr>
      <p:sp>
        <p:nvSpPr>
          <p:cNvPr id="40" name="TextBox 12">
            <a:extLst>
              <a:ext uri="{FF2B5EF4-FFF2-40B4-BE49-F238E27FC236}">
                <a16:creationId xmlns:a16="http://schemas.microsoft.com/office/drawing/2014/main" id="{0B922464-A14C-952E-442D-808E51737780}"/>
              </a:ext>
            </a:extLst>
          </p:cNvPr>
          <p:cNvSpPr txBox="1"/>
          <p:nvPr/>
        </p:nvSpPr>
        <p:spPr>
          <a:xfrm>
            <a:off x="152400" y="76200"/>
            <a:ext cx="4973072" cy="471924"/>
          </a:xfrm>
          <a:prstGeom prst="rect">
            <a:avLst/>
          </a:prstGeom>
        </p:spPr>
        <p:txBody>
          <a:bodyPr wrap="square" lIns="0" tIns="0" rIns="0" bIns="0" rtlCol="0" anchor="t">
            <a:spAutoFit/>
          </a:bodyPr>
          <a:lstStyle/>
          <a:p>
            <a:pPr>
              <a:lnSpc>
                <a:spcPct val="120000"/>
              </a:lnSpc>
              <a:defRPr/>
            </a:pPr>
            <a:r>
              <a:rPr lang="en-GB" sz="2800" b="1" dirty="0">
                <a:solidFill>
                  <a:srgbClr val="000000"/>
                </a:solidFill>
                <a:latin typeface="Times New Roman" pitchFamily="18" charset="0"/>
                <a:cs typeface="Times New Roman" pitchFamily="18" charset="0"/>
              </a:rPr>
              <a:t>c. </a:t>
            </a:r>
            <a:r>
              <a:rPr lang="vi-VN" sz="2800" b="1" dirty="0">
                <a:solidFill>
                  <a:srgbClr val="000000"/>
                </a:solidFill>
                <a:latin typeface="Times New Roman" pitchFamily="18" charset="0"/>
                <a:cs typeface="Times New Roman" pitchFamily="18" charset="0"/>
              </a:rPr>
              <a:t>T</a:t>
            </a:r>
            <a:r>
              <a:rPr lang="en-US" sz="2800" b="1" dirty="0" err="1">
                <a:solidFill>
                  <a:srgbClr val="000000"/>
                </a:solidFill>
                <a:latin typeface="Times New Roman" pitchFamily="18" charset="0"/>
                <a:cs typeface="Times New Roman" pitchFamily="18" charset="0"/>
              </a:rPr>
              <a:t>ác</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dụng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phát</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sáng</a:t>
            </a:r>
            <a:endParaRPr lang="en-US" sz="2800" b="1" dirty="0">
              <a:solidFill>
                <a:srgbClr val="000000"/>
              </a:solidFill>
              <a:latin typeface="Times New Roman" pitchFamily="18" charset="0"/>
              <a:cs typeface="Times New Roman" pitchFamily="18" charset="0"/>
            </a:endParaRPr>
          </a:p>
        </p:txBody>
      </p:sp>
      <p:sp>
        <p:nvSpPr>
          <p:cNvPr id="2" name="Cloud Callout 1"/>
          <p:cNvSpPr/>
          <p:nvPr/>
        </p:nvSpPr>
        <p:spPr>
          <a:xfrm>
            <a:off x="0" y="914400"/>
            <a:ext cx="12192000" cy="2264931"/>
          </a:xfrm>
          <a:prstGeom prst="cloudCallou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r>
              <a:rPr lang="vi-VN" sz="2800" dirty="0">
                <a:solidFill>
                  <a:prstClr val="black"/>
                </a:solidFill>
                <a:latin typeface="Times New Roman" pitchFamily="18" charset="0"/>
                <a:cs typeface="Times New Roman" pitchFamily="18" charset="0"/>
              </a:rPr>
              <a:t>Gia đình em thường sử dụng loại đèn điện nào để chiếu sáng? Dòng điện được sử dụng để chiếu sáng là dòng điện một chiều hay dòng điện xoay chiều?</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17828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752600" y="23158"/>
            <a:ext cx="8839200" cy="1292662"/>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Gia đình em thường sử dụng đèn huỳnh quang, đèn led và đèn sợi đốt để chiếu sáng. Dòng điện được sử dụng để chiếu sáng là dòng xoay chiều.</a:t>
            </a:r>
            <a:endParaRPr lang="en-US" b="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B9EBBA8A-CAF9-A679-E5B0-01C8898C5962}"/>
              </a:ext>
            </a:extLst>
          </p:cNvPr>
          <p:cNvSpPr txBox="1"/>
          <p:nvPr/>
        </p:nvSpPr>
        <p:spPr>
          <a:xfrm>
            <a:off x="1621974" y="1315820"/>
            <a:ext cx="6760029" cy="473976"/>
          </a:xfrm>
          <a:prstGeom prst="rect">
            <a:avLst/>
          </a:prstGeom>
          <a:noFill/>
        </p:spPr>
        <p:txBody>
          <a:bodyPr wrap="square" lIns="0" tIns="0" rIns="0" bIns="0" rtlCol="0">
            <a:spAutoFit/>
          </a:bodyPr>
          <a:lstStyle/>
          <a:p>
            <a:pPr>
              <a:lnSpc>
                <a:spcPct val="110000"/>
              </a:lnSpc>
            </a:pPr>
            <a:r>
              <a:rPr lang="en-US" sz="2800" b="1" dirty="0" err="1">
                <a:solidFill>
                  <a:prstClr val="black">
                    <a:lumMod val="85000"/>
                    <a:lumOff val="15000"/>
                  </a:prstClr>
                </a:solidFill>
                <a:latin typeface="Times New Roman" pitchFamily="18" charset="0"/>
                <a:cs typeface="Times New Roman" pitchFamily="18" charset="0"/>
              </a:rPr>
              <a:t>Thí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Nghiệm</a:t>
            </a:r>
            <a:r>
              <a:rPr lang="en-US" sz="2800" b="1" dirty="0">
                <a:solidFill>
                  <a:prstClr val="black">
                    <a:lumMod val="85000"/>
                    <a:lumOff val="15000"/>
                  </a:prstClr>
                </a:solidFill>
                <a:latin typeface="Times New Roman" pitchFamily="18" charset="0"/>
                <a:cs typeface="Times New Roman" pitchFamily="18" charset="0"/>
              </a:rPr>
              <a:t> 3: </a:t>
            </a:r>
            <a:r>
              <a:rPr lang="vi-VN" sz="2800" dirty="0">
                <a:solidFill>
                  <a:prstClr val="black">
                    <a:lumMod val="85000"/>
                    <a:lumOff val="15000"/>
                  </a:prstClr>
                </a:solidFill>
                <a:latin typeface="Times New Roman" pitchFamily="18" charset="0"/>
                <a:cs typeface="Times New Roman" pitchFamily="18" charset="0"/>
              </a:rPr>
              <a:t>Quan sát hình và cho biết</a:t>
            </a:r>
            <a:endParaRPr lang="en-US" sz="2800" dirty="0">
              <a:solidFill>
                <a:prstClr val="black">
                  <a:lumMod val="85000"/>
                  <a:lumOff val="15000"/>
                </a:prstClr>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EF4E2E15-703D-69C3-67ED-EC01BCEA6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75" y="1905149"/>
            <a:ext cx="3012197" cy="2927971"/>
          </a:xfrm>
          <a:prstGeom prst="rect">
            <a:avLst/>
          </a:prstGeom>
        </p:spPr>
      </p:pic>
      <p:pic>
        <p:nvPicPr>
          <p:cNvPr id="10" name="Picture 9">
            <a:extLst>
              <a:ext uri="{FF2B5EF4-FFF2-40B4-BE49-F238E27FC236}">
                <a16:creationId xmlns:a16="http://schemas.microsoft.com/office/drawing/2014/main" id="{E8EC9187-ADD1-F5C8-54A5-BC96A1AF3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9" y="1905149"/>
            <a:ext cx="4926901" cy="2878141"/>
          </a:xfrm>
          <a:prstGeom prst="rect">
            <a:avLst/>
          </a:prstGeom>
        </p:spPr>
      </p:pic>
      <p:sp>
        <p:nvSpPr>
          <p:cNvPr id="11" name="TextBox 10">
            <a:extLst>
              <a:ext uri="{FF2B5EF4-FFF2-40B4-BE49-F238E27FC236}">
                <a16:creationId xmlns:a16="http://schemas.microsoft.com/office/drawing/2014/main" id="{5D241953-5246-EBB9-83AF-6B5574271839}"/>
              </a:ext>
            </a:extLst>
          </p:cNvPr>
          <p:cNvSpPr txBox="1"/>
          <p:nvPr/>
        </p:nvSpPr>
        <p:spPr>
          <a:xfrm>
            <a:off x="1752600" y="4953000"/>
            <a:ext cx="8686800" cy="947952"/>
          </a:xfrm>
          <a:prstGeom prst="rect">
            <a:avLst/>
          </a:prstGeom>
          <a:noFill/>
        </p:spPr>
        <p:txBody>
          <a:bodyPr wrap="square" lIns="0" tIns="0" rIns="0" bIns="0" rtlCol="0">
            <a:spAutoFit/>
          </a:bodyPr>
          <a:lstStyle/>
          <a:p>
            <a:pPr algn="ctr">
              <a:lnSpc>
                <a:spcPct val="110000"/>
              </a:lnSpc>
            </a:pPr>
            <a:r>
              <a:rPr lang="vi-VN" sz="2800" dirty="0">
                <a:solidFill>
                  <a:prstClr val="black">
                    <a:lumMod val="85000"/>
                    <a:lumOff val="15000"/>
                  </a:prstClr>
                </a:solidFill>
                <a:latin typeface="Times New Roman" pitchFamily="18" charset="0"/>
                <a:cs typeface="Times New Roman" pitchFamily="18" charset="0"/>
              </a:rPr>
              <a:t>Quan sát các hình và cho biết dòng điện xoay chiều có tác dụng gì?</a:t>
            </a:r>
            <a:endParaRPr lang="en-US" sz="2800" dirty="0">
              <a:solidFill>
                <a:prstClr val="black">
                  <a:lumMod val="85000"/>
                  <a:lumOff val="15000"/>
                </a:prst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5D241953-5246-EBB9-83AF-6B5574271839}"/>
              </a:ext>
            </a:extLst>
          </p:cNvPr>
          <p:cNvSpPr txBox="1"/>
          <p:nvPr/>
        </p:nvSpPr>
        <p:spPr>
          <a:xfrm>
            <a:off x="1752675" y="5901847"/>
            <a:ext cx="8425543" cy="473976"/>
          </a:xfrm>
          <a:prstGeom prst="rect">
            <a:avLst/>
          </a:prstGeom>
          <a:noFill/>
        </p:spPr>
        <p:txBody>
          <a:bodyPr wrap="square" lIns="0" tIns="0" rIns="0" bIns="0" rtlCol="0">
            <a:spAutoFit/>
          </a:bodyPr>
          <a:lstStyle/>
          <a:p>
            <a:pPr>
              <a:lnSpc>
                <a:spcPct val="110000"/>
              </a:lnSpc>
            </a:pPr>
            <a:r>
              <a:rPr lang="vi-VN" sz="2800" b="1" dirty="0">
                <a:solidFill>
                  <a:srgbClr val="FF0000"/>
                </a:solidFill>
                <a:latin typeface="Times New Roman" pitchFamily="18" charset="0"/>
                <a:cs typeface="Times New Roman" pitchFamily="18" charset="0"/>
              </a:rPr>
              <a:t>Dòng điện xoay chiều có tác dụn</a:t>
            </a:r>
            <a:r>
              <a:rPr lang="en-US" sz="2800" b="1" dirty="0">
                <a:solidFill>
                  <a:srgbClr val="FF0000"/>
                </a:solidFill>
                <a:latin typeface="Times New Roman" pitchFamily="18" charset="0"/>
                <a:cs typeface="Times New Roman" pitchFamily="18" charset="0"/>
              </a:rPr>
              <a:t>g</a:t>
            </a:r>
            <a:r>
              <a:rPr lang="vi-VN" sz="2800" b="1" dirty="0">
                <a:solidFill>
                  <a:srgbClr val="FF0000"/>
                </a:solidFill>
                <a:latin typeface="Times New Roman" pitchFamily="18" charset="0"/>
                <a:cs typeface="Times New Roman" pitchFamily="18" charset="0"/>
              </a:rPr>
              <a:t> phát sáng.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678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D80C07-F2D2-4472-B3D7-A9DDA64AC423}"/>
              </a:ext>
            </a:extLst>
          </p:cNvPr>
          <p:cNvSpPr txBox="1"/>
          <p:nvPr/>
        </p:nvSpPr>
        <p:spPr>
          <a:xfrm>
            <a:off x="533400" y="5715000"/>
            <a:ext cx="11277600" cy="984885"/>
          </a:xfrm>
          <a:prstGeom prst="rect">
            <a:avLst/>
          </a:prstGeom>
          <a:noFill/>
        </p:spPr>
        <p:txBody>
          <a:bodyPr wrap="square" lIns="0" tIns="0" rIns="0" bIns="0" rtlCol="0">
            <a:spAutoFit/>
          </a:bodyPr>
          <a:lstStyle/>
          <a:p>
            <a:r>
              <a:rPr lang="vi-VN" sz="3200" b="1" dirty="0">
                <a:solidFill>
                  <a:srgbClr val="092D6C">
                    <a:lumMod val="75000"/>
                  </a:srgbClr>
                </a:solidFill>
                <a:latin typeface="Times New Roman" pitchFamily="18" charset="0"/>
                <a:cs typeface="Times New Roman" pitchFamily="18" charset="0"/>
              </a:rPr>
              <a:t>Dòng điện do dynamo tạo ra có đặc điểm gì? Có sự chuyển hóa năng lượng nào xảy ra trong quá trình này?</a:t>
            </a:r>
            <a:r>
              <a:rPr lang="en-US" sz="3200" b="1" dirty="0">
                <a:solidFill>
                  <a:srgbClr val="092D6C">
                    <a:lumMod val="75000"/>
                  </a:srgbClr>
                </a:solidFill>
                <a:latin typeface="Times New Roman" pitchFamily="18" charset="0"/>
                <a:cs typeface="Times New Roman" pitchFamily="18" charset="0"/>
              </a:rPr>
              <a:t> </a:t>
            </a:r>
          </a:p>
        </p:txBody>
      </p:sp>
      <p:pic>
        <p:nvPicPr>
          <p:cNvPr id="15" name="Picture 14">
            <a:extLst>
              <a:ext uri="{FF2B5EF4-FFF2-40B4-BE49-F238E27FC236}">
                <a16:creationId xmlns:a16="http://schemas.microsoft.com/office/drawing/2014/main" id="{E517A4F9-3DB7-144F-EC0A-7A03F3FC9229}"/>
              </a:ext>
            </a:extLst>
          </p:cNvPr>
          <p:cNvPicPr>
            <a:picLocks noChangeAspect="1"/>
          </p:cNvPicPr>
          <p:nvPr/>
        </p:nvPicPr>
        <p:blipFill>
          <a:blip r:embed="rId2"/>
          <a:stretch>
            <a:fillRect/>
          </a:stretch>
        </p:blipFill>
        <p:spPr>
          <a:xfrm>
            <a:off x="1828800" y="152549"/>
            <a:ext cx="8534400" cy="5260607"/>
          </a:xfrm>
          <a:prstGeom prst="rect">
            <a:avLst/>
          </a:prstGeom>
        </p:spPr>
      </p:pic>
    </p:spTree>
    <p:extLst>
      <p:ext uri="{BB962C8B-B14F-4D97-AF65-F5344CB8AC3E}">
        <p14:creationId xmlns:p14="http://schemas.microsoft.com/office/powerpoint/2010/main" val="302914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4E095BB-90A6-6279-B7AE-CB94F93B68C6}"/>
              </a:ext>
            </a:extLst>
          </p:cNvPr>
          <p:cNvSpPr txBox="1"/>
          <p:nvPr/>
        </p:nvSpPr>
        <p:spPr>
          <a:xfrm>
            <a:off x="152400" y="76200"/>
            <a:ext cx="12039600" cy="861774"/>
          </a:xfrm>
          <a:prstGeom prst="rect">
            <a:avLst/>
          </a:prstGeom>
          <a:noFill/>
        </p:spPr>
        <p:txBody>
          <a:bodyPr wrap="square" lIns="0" tIns="0" rIns="0" bIns="0" rtlCol="0">
            <a:spAutoFit/>
          </a:bodyPr>
          <a:lstStyle/>
          <a:p>
            <a:r>
              <a:rPr lang="en-US" sz="2800" b="1" dirty="0" err="1">
                <a:solidFill>
                  <a:srgbClr val="FF0000"/>
                </a:solidFill>
                <a:latin typeface="Times New Roman" pitchFamily="18" charset="0"/>
                <a:cs typeface="Times New Roman" pitchFamily="18" charset="0"/>
              </a:rPr>
              <a:t>Nêu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cuộc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chứng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dòng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xoay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sáng</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pic>
        <p:nvPicPr>
          <p:cNvPr id="11" name="Picture 2" descr="Bí ẩn bóng đèn sợi đốt lâu nhất thế giới, dùng từ năm 1901 đến giờ chưa hỏng - Ảnh 1.">
            <a:extLst>
              <a:ext uri="{FF2B5EF4-FFF2-40B4-BE49-F238E27FC236}">
                <a16:creationId xmlns:a16="http://schemas.microsoft.com/office/drawing/2014/main" id="{9FA1AB46-02B4-A1AD-1565-59BF3D915E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75" y="762149"/>
            <a:ext cx="2590799" cy="188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F4E095BB-90A6-6279-B7AE-CB94F93B68C6}"/>
              </a:ext>
            </a:extLst>
          </p:cNvPr>
          <p:cNvSpPr txBox="1"/>
          <p:nvPr/>
        </p:nvSpPr>
        <p:spPr>
          <a:xfrm>
            <a:off x="152400" y="1014091"/>
            <a:ext cx="6934200" cy="861774"/>
          </a:xfrm>
          <a:prstGeom prst="rect">
            <a:avLst/>
          </a:prstGeom>
          <a:noFill/>
        </p:spPr>
        <p:txBody>
          <a:bodyPr wrap="square" lIns="0" tIns="0" rIns="0" bIns="0" rtlCol="0">
            <a:spAutoFit/>
          </a:bodyPr>
          <a:lstStyle/>
          <a:p>
            <a:r>
              <a:rPr lang="en-US" sz="2800" dirty="0" err="1">
                <a:solidFill>
                  <a:prstClr val="black">
                    <a:lumMod val="85000"/>
                    <a:lumOff val="15000"/>
                  </a:prstClr>
                </a:solidFill>
                <a:latin typeface="Times New Roman" pitchFamily="18" charset="0"/>
                <a:cs typeface="Times New Roman" pitchFamily="18" charset="0"/>
              </a:rPr>
              <a:t>Ví</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xoay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chạy</a:t>
            </a:r>
            <a:r>
              <a:rPr lang="en-US" sz="2800" dirty="0">
                <a:solidFill>
                  <a:prstClr val="black">
                    <a:lumMod val="85000"/>
                    <a:lumOff val="15000"/>
                  </a:prstClr>
                </a:solidFill>
                <a:latin typeface="Times New Roman" pitchFamily="18" charset="0"/>
                <a:cs typeface="Times New Roman" pitchFamily="18" charset="0"/>
              </a:rPr>
              <a:t> qua </a:t>
            </a:r>
            <a:r>
              <a:rPr lang="en-US" sz="2800" dirty="0" err="1">
                <a:solidFill>
                  <a:prstClr val="black">
                    <a:lumMod val="85000"/>
                    <a:lumOff val="15000"/>
                  </a:prstClr>
                </a:solidFill>
                <a:latin typeface="Times New Roman" pitchFamily="18" charset="0"/>
                <a:cs typeface="Times New Roman" pitchFamily="18" charset="0"/>
              </a:rPr>
              <a:t>đèn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sợi</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đốt</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đèn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huỳnh</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quang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có</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tác</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dụng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phát</a:t>
            </a:r>
            <a:r>
              <a:rPr lang="en-US" sz="2800" dirty="0">
                <a:solidFill>
                  <a:prstClr val="black">
                    <a:lumMod val="85000"/>
                    <a:lumOff val="15000"/>
                  </a:prstClr>
                </a:solidFill>
                <a:latin typeface="Times New Roman" pitchFamily="18" charset="0"/>
                <a:cs typeface="Times New Roman" pitchFamily="18" charset="0"/>
              </a:rPr>
              <a:t> </a:t>
            </a:r>
            <a:r>
              <a:rPr lang="vi-VN" sz="2800" dirty="0">
                <a:solidFill>
                  <a:prstClr val="black">
                    <a:lumMod val="85000"/>
                    <a:lumOff val="15000"/>
                  </a:prstClr>
                </a:solidFill>
                <a:latin typeface="Times New Roman" pitchFamily="18" charset="0"/>
                <a:cs typeface="Times New Roman" pitchFamily="18" charset="0"/>
              </a:rPr>
              <a:t>sáng.</a:t>
            </a:r>
            <a:endParaRPr lang="en-US" sz="2800" dirty="0">
              <a:solidFill>
                <a:prstClr val="black">
                  <a:lumMod val="85000"/>
                  <a:lumOff val="15000"/>
                </a:prstClr>
              </a:solidFill>
              <a:latin typeface="Times New Roman" pitchFamily="18" charset="0"/>
              <a:cs typeface="Times New Roman" pitchFamily="18" charset="0"/>
            </a:endParaRPr>
          </a:p>
        </p:txBody>
      </p:sp>
      <p:sp>
        <p:nvSpPr>
          <p:cNvPr id="14" name="TextBox 12">
            <a:extLst>
              <a:ext uri="{FF2B5EF4-FFF2-40B4-BE49-F238E27FC236}">
                <a16:creationId xmlns:a16="http://schemas.microsoft.com/office/drawing/2014/main" id="{2274275B-19A0-8A22-8E65-201C5428F68A}"/>
              </a:ext>
            </a:extLst>
          </p:cNvPr>
          <p:cNvSpPr txBox="1"/>
          <p:nvPr/>
        </p:nvSpPr>
        <p:spPr>
          <a:xfrm>
            <a:off x="1752639" y="2306902"/>
            <a:ext cx="2353771" cy="430887"/>
          </a:xfrm>
          <a:prstGeom prst="rect">
            <a:avLst/>
          </a:prstGeom>
        </p:spPr>
        <p:txBody>
          <a:bodyPr wrap="square" lIns="0" tIns="0" rIns="0" bIns="0" rtlCol="0" anchor="t">
            <a:spAutoFit/>
          </a:bodyPr>
          <a:lstStyle/>
          <a:p>
            <a:pPr algn="ctr">
              <a:defRPr/>
            </a:pPr>
            <a:r>
              <a:rPr lang="vi-VN" sz="2800" b="1" dirty="0">
                <a:solidFill>
                  <a:srgbClr val="000000"/>
                </a:solidFill>
                <a:latin typeface="Times New Roman" pitchFamily="18" charset="0"/>
                <a:cs typeface="Times New Roman" pitchFamily="18" charset="0"/>
              </a:rPr>
              <a:t>KẾT LUẬN</a:t>
            </a:r>
            <a:endParaRPr lang="en-US" sz="2800" b="1" dirty="0">
              <a:solidFill>
                <a:srgbClr val="000000"/>
              </a:solidFill>
              <a:latin typeface="Times New Roman" pitchFamily="18" charset="0"/>
              <a:cs typeface="Times New Roman" pitchFamily="18" charset="0"/>
            </a:endParaRPr>
          </a:p>
        </p:txBody>
      </p:sp>
      <p:sp>
        <p:nvSpPr>
          <p:cNvPr id="16" name="TextBox 12">
            <a:extLst>
              <a:ext uri="{FF2B5EF4-FFF2-40B4-BE49-F238E27FC236}">
                <a16:creationId xmlns:a16="http://schemas.microsoft.com/office/drawing/2014/main" id="{8F506FFB-5640-A533-F7C3-96FB79FA084E}"/>
              </a:ext>
            </a:extLst>
          </p:cNvPr>
          <p:cNvSpPr txBox="1"/>
          <p:nvPr/>
        </p:nvSpPr>
        <p:spPr>
          <a:xfrm>
            <a:off x="152400" y="2737640"/>
            <a:ext cx="10363203" cy="861774"/>
          </a:xfrm>
          <a:prstGeom prst="rect">
            <a:avLst/>
          </a:prstGeom>
        </p:spPr>
        <p:txBody>
          <a:bodyPr wrap="square" lIns="0" tIns="0" rIns="0" bIns="0" rtlCol="0" anchor="t">
            <a:spAutoFit/>
          </a:bodyPr>
          <a:lstStyle/>
          <a:p>
            <a:pPr>
              <a:defRPr/>
            </a:pPr>
            <a:r>
              <a:rPr lang="en-US" sz="2800"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Dòng điện xoay chiều chạy qua đèn </a:t>
            </a:r>
            <a:r>
              <a:rPr lang="en-US" sz="2800" dirty="0" err="1">
                <a:solidFill>
                  <a:srgbClr val="000000"/>
                </a:solidFill>
                <a:latin typeface="Times New Roman" pitchFamily="18" charset="0"/>
                <a:cs typeface="Times New Roman" pitchFamily="18" charset="0"/>
              </a:rPr>
              <a:t>điện</a:t>
            </a:r>
            <a:r>
              <a:rPr lang="vi-VN" sz="2800" dirty="0">
                <a:solidFill>
                  <a:srgbClr val="000000"/>
                </a:solidFill>
                <a:latin typeface="Times New Roman" pitchFamily="18" charset="0"/>
                <a:cs typeface="Times New Roman" pitchFamily="18" charset="0"/>
              </a:rPr>
              <a:t> làm đèn phát sáng chứng tỏ dòng điện xoay chiều có tác dụng phát sáng.</a:t>
            </a:r>
            <a:endParaRPr lang="en-US" sz="2800" dirty="0">
              <a:solidFill>
                <a:srgbClr val="00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47E33E9C-7053-B73A-6010-85C24980671A}"/>
              </a:ext>
            </a:extLst>
          </p:cNvPr>
          <p:cNvSpPr/>
          <p:nvPr/>
        </p:nvSpPr>
        <p:spPr>
          <a:xfrm>
            <a:off x="0" y="3618905"/>
            <a:ext cx="7467600" cy="1643527"/>
          </a:xfrm>
          <a:prstGeom prst="rect">
            <a:avLst/>
          </a:prstGeom>
          <a:ln>
            <a:noFill/>
          </a:ln>
        </p:spPr>
        <p:txBody>
          <a:bodyPr wrap="square">
            <a:spAutoFit/>
          </a:bodyPr>
          <a:lstStyle/>
          <a:p>
            <a:pPr defTabSz="609630">
              <a:lnSpc>
                <a:spcPct val="120000"/>
              </a:lnSpc>
              <a:defRPr/>
            </a:pP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Tác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phát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sáng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được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ứng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trong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các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thiết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bị</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như</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đèn</a:t>
            </a:r>
            <a:r>
              <a:rPr lang="en-GB" sz="2800" dirty="0">
                <a:solidFill>
                  <a:prstClr val="black"/>
                </a:solidFill>
                <a:latin typeface="Times New Roman" pitchFamily="18" charset="0"/>
                <a:cs typeface="Times New Roman" pitchFamily="18" charset="0"/>
              </a:rPr>
              <a:t> LED, </a:t>
            </a:r>
            <a:r>
              <a:rPr lang="en-GB" sz="2800" dirty="0" err="1">
                <a:solidFill>
                  <a:prstClr val="black"/>
                </a:solidFill>
                <a:latin typeface="Times New Roman" pitchFamily="18" charset="0"/>
                <a:cs typeface="Times New Roman" pitchFamily="18" charset="0"/>
              </a:rPr>
              <a:t>bút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thử</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điện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đèn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huỳnh</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quang</a:t>
            </a:r>
            <a:r>
              <a:rPr lang="en-GB" sz="2800" dirty="0">
                <a:solidFill>
                  <a:prstClr val="black"/>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id="{159BA60B-6BAA-6FE0-C61C-484B3E0958E5}"/>
              </a:ext>
            </a:extLst>
          </p:cNvPr>
          <p:cNvPicPr>
            <a:picLocks noChangeAspect="1"/>
          </p:cNvPicPr>
          <p:nvPr/>
        </p:nvPicPr>
        <p:blipFill rotWithShape="1">
          <a:blip r:embed="rId3">
            <a:extLst>
              <a:ext uri="{28A0092B-C50C-407E-A947-70E740481C1C}">
                <a14:useLocalDpi xmlns:a14="http://schemas.microsoft.com/office/drawing/2010/main" val="0"/>
              </a:ext>
            </a:extLst>
          </a:blip>
          <a:srcRect b="8065"/>
          <a:stretch/>
        </p:blipFill>
        <p:spPr>
          <a:xfrm>
            <a:off x="7587340" y="3733949"/>
            <a:ext cx="2653016" cy="2845549"/>
          </a:xfrm>
          <a:prstGeom prst="rect">
            <a:avLst/>
          </a:prstGeom>
        </p:spPr>
      </p:pic>
      <p:pic>
        <p:nvPicPr>
          <p:cNvPr id="24" name="Picture 8" descr="Bóng Compact UT5 80W công suất cao E40">
            <a:extLst>
              <a:ext uri="{FF2B5EF4-FFF2-40B4-BE49-F238E27FC236}">
                <a16:creationId xmlns:a16="http://schemas.microsoft.com/office/drawing/2014/main" id="{29687B91-1000-F573-E47C-40520AFA94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008" r="23725"/>
          <a:stretch/>
        </p:blipFill>
        <p:spPr bwMode="auto">
          <a:xfrm>
            <a:off x="10631422" y="3733800"/>
            <a:ext cx="1179578" cy="285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381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2000"/>
                                  </p:iterate>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4"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2">
            <a:extLst>
              <a:ext uri="{FF2B5EF4-FFF2-40B4-BE49-F238E27FC236}">
                <a16:creationId xmlns:a16="http://schemas.microsoft.com/office/drawing/2014/main" id="{5BCD4880-9F65-DA4C-803A-F6A12D571E15}"/>
              </a:ext>
            </a:extLst>
          </p:cNvPr>
          <p:cNvSpPr txBox="1"/>
          <p:nvPr/>
        </p:nvSpPr>
        <p:spPr>
          <a:xfrm>
            <a:off x="152401" y="200234"/>
            <a:ext cx="5257874" cy="430887"/>
          </a:xfrm>
          <a:prstGeom prst="rect">
            <a:avLst/>
          </a:prstGeom>
        </p:spPr>
        <p:txBody>
          <a:bodyPr wrap="square" lIns="0" tIns="0" rIns="0" bIns="0" rtlCol="0" anchor="t">
            <a:spAutoFit/>
          </a:bodyPr>
          <a:lstStyle/>
          <a:p>
            <a:r>
              <a:rPr lang="en-US" sz="2800" b="1" dirty="0">
                <a:solidFill>
                  <a:srgbClr val="000000"/>
                </a:solidFill>
                <a:latin typeface="Times New Roman" pitchFamily="18" charset="0"/>
                <a:cs typeface="Times New Roman" pitchFamily="18" charset="0"/>
              </a:rPr>
              <a:t>d</a:t>
            </a:r>
            <a:r>
              <a:rPr lang="en-GB" sz="2800" b="1" dirty="0">
                <a:solidFill>
                  <a:srgbClr val="000000"/>
                </a:solidFill>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Tác Dụng Sinh Lí</a:t>
            </a:r>
            <a:endParaRPr lang="en-US" sz="2800" b="1" dirty="0">
              <a:solidFill>
                <a:srgbClr val="00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5408850F-AE9C-C122-B1CA-1734E3EE75F6}"/>
              </a:ext>
            </a:extLst>
          </p:cNvPr>
          <p:cNvSpPr/>
          <p:nvPr/>
        </p:nvSpPr>
        <p:spPr>
          <a:xfrm>
            <a:off x="152401" y="2170093"/>
            <a:ext cx="6857999" cy="954107"/>
          </a:xfrm>
          <a:prstGeom prst="rect">
            <a:avLst/>
          </a:prstGeom>
          <a:ln>
            <a:noFill/>
          </a:ln>
        </p:spPr>
        <p:txBody>
          <a:bodyPr wrap="square">
            <a:spAutoFit/>
          </a:bodyPr>
          <a:lstStyle/>
          <a:p>
            <a:pPr defTabSz="609630"/>
            <a:r>
              <a:rPr lang="en-GB" sz="2800" dirty="0" err="1">
                <a:solidFill>
                  <a:prstClr val="black"/>
                </a:solidFill>
                <a:latin typeface="Times New Roman" pitchFamily="18" charset="0"/>
                <a:cs typeface="Times New Roman" pitchFamily="18" charset="0"/>
              </a:rPr>
              <a:t>Tác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sinh</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lí</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được</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ứng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dụng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trong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máy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châm</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cứu</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máy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đốt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điện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cao</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tần</a:t>
            </a:r>
            <a:r>
              <a:rPr lang="en-GB" sz="2800" dirty="0">
                <a:solidFill>
                  <a:prstClr val="black"/>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E52A0ED6-9ECB-550A-BCC8-D0BBAA19D8C2}"/>
              </a:ext>
            </a:extLst>
          </p:cNvPr>
          <p:cNvSpPr/>
          <p:nvPr/>
        </p:nvSpPr>
        <p:spPr>
          <a:xfrm>
            <a:off x="152401" y="672405"/>
            <a:ext cx="6857998" cy="1384995"/>
          </a:xfrm>
          <a:prstGeom prst="rect">
            <a:avLst/>
          </a:prstGeom>
          <a:ln>
            <a:noFill/>
          </a:ln>
        </p:spPr>
        <p:txBody>
          <a:bodyPr wrap="square">
            <a:spAutoFit/>
          </a:bodyPr>
          <a:lstStyle/>
          <a:p>
            <a:pPr defTabSz="609630"/>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Dòng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điện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xoay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chiều</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đi</a:t>
            </a:r>
            <a:r>
              <a:rPr lang="en-GB" sz="2800" dirty="0">
                <a:solidFill>
                  <a:prstClr val="black"/>
                </a:solidFill>
                <a:latin typeface="Times New Roman" pitchFamily="18" charset="0"/>
                <a:cs typeface="Times New Roman" pitchFamily="18" charset="0"/>
              </a:rPr>
              <a:t> qua </a:t>
            </a:r>
            <a:r>
              <a:rPr lang="en-GB" sz="2800" dirty="0" err="1">
                <a:solidFill>
                  <a:prstClr val="black"/>
                </a:solidFill>
                <a:latin typeface="Times New Roman" pitchFamily="18" charset="0"/>
                <a:cs typeface="Times New Roman" pitchFamily="18" charset="0"/>
              </a:rPr>
              <a:t>cơ</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thể</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người</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có</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thể</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gây</a:t>
            </a:r>
            <a:r>
              <a:rPr lang="en-GB" sz="2800" dirty="0">
                <a:solidFill>
                  <a:prstClr val="black"/>
                </a:solidFill>
                <a:latin typeface="Times New Roman" pitchFamily="18" charset="0"/>
                <a:cs typeface="Times New Roman" pitchFamily="18" charset="0"/>
              </a:rPr>
              <a:t> co </a:t>
            </a:r>
            <a:r>
              <a:rPr lang="en-GB" sz="2800" dirty="0" err="1">
                <a:solidFill>
                  <a:prstClr val="black"/>
                </a:solidFill>
                <a:latin typeface="Times New Roman" pitchFamily="18" charset="0"/>
                <a:cs typeface="Times New Roman" pitchFamily="18" charset="0"/>
              </a:rPr>
              <a:t>giật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khó</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thở</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làm</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tim</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ngừng</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đập</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tê</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liệt</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thần</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kinh</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và</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có</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thể</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gây</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tử</a:t>
            </a:r>
            <a:r>
              <a:rPr lang="en-GB" sz="2800" dirty="0">
                <a:solidFill>
                  <a:prstClr val="black"/>
                </a:solidFill>
                <a:latin typeface="Times New Roman" pitchFamily="18" charset="0"/>
                <a:cs typeface="Times New Roman" pitchFamily="18" charset="0"/>
              </a:rPr>
              <a:t> </a:t>
            </a:r>
            <a:r>
              <a:rPr lang="en-GB" sz="2800" dirty="0" err="1">
                <a:solidFill>
                  <a:prstClr val="black"/>
                </a:solidFill>
                <a:latin typeface="Times New Roman" pitchFamily="18" charset="0"/>
                <a:cs typeface="Times New Roman" pitchFamily="18" charset="0"/>
              </a:rPr>
              <a:t>vong</a:t>
            </a:r>
            <a:endParaRPr lang="en-US" sz="2800" dirty="0">
              <a:solidFill>
                <a:prstClr val="black"/>
              </a:solidFill>
              <a:latin typeface="Times New Roman" pitchFamily="18" charset="0"/>
              <a:cs typeface="Times New Roman" pitchFamily="18" charset="0"/>
            </a:endParaRPr>
          </a:p>
        </p:txBody>
      </p:sp>
      <p:pic>
        <p:nvPicPr>
          <p:cNvPr id="7" name="Picture 2" descr="Máy đốt điện cao tần">
            <a:extLst>
              <a:ext uri="{FF2B5EF4-FFF2-40B4-BE49-F238E27FC236}">
                <a16:creationId xmlns:a16="http://schemas.microsoft.com/office/drawing/2014/main" id="{CE23DA38-4456-A757-E5BC-4E8782B923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8667"/>
          <a:stretch/>
        </p:blipFill>
        <p:spPr bwMode="auto">
          <a:xfrm>
            <a:off x="7096294" y="221623"/>
            <a:ext cx="2858438" cy="3099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Ĩ NĂNG SƠ CỨU CHO TRẺ">
            <a:extLst>
              <a:ext uri="{FF2B5EF4-FFF2-40B4-BE49-F238E27FC236}">
                <a16:creationId xmlns:a16="http://schemas.microsoft.com/office/drawing/2014/main" id="{AB09DEC4-2F79-ED63-0257-423040820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99588" y="3348842"/>
            <a:ext cx="4234039" cy="38370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DE5038-97B0-3EEC-86DB-7E73A468A549}"/>
              </a:ext>
            </a:extLst>
          </p:cNvPr>
          <p:cNvSpPr/>
          <p:nvPr/>
        </p:nvSpPr>
        <p:spPr>
          <a:xfrm>
            <a:off x="304800" y="3581400"/>
            <a:ext cx="7620000" cy="954107"/>
          </a:xfrm>
          <a:prstGeom prst="rect">
            <a:avLst/>
          </a:prstGeom>
        </p:spPr>
        <p:txBody>
          <a:bodyPr wrap="square">
            <a:spAutoFit/>
          </a:bodyPr>
          <a:lstStyle/>
          <a:p>
            <a:pPr defTabSz="609630"/>
            <a:r>
              <a:rPr lang="en-GB" sz="2800" b="1" dirty="0" err="1">
                <a:solidFill>
                  <a:prstClr val="black"/>
                </a:solidFill>
                <a:latin typeface="Times New Roman" pitchFamily="18" charset="0"/>
                <a:cs typeface="Times New Roman" pitchFamily="18" charset="0"/>
              </a:rPr>
              <a:t>Cần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tuân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thủ</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các</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quy</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tắc</a:t>
            </a:r>
            <a:r>
              <a:rPr lang="en-GB" sz="2800" b="1" dirty="0">
                <a:solidFill>
                  <a:prstClr val="black"/>
                </a:solidFill>
                <a:latin typeface="Times New Roman" pitchFamily="18" charset="0"/>
                <a:cs typeface="Times New Roman" pitchFamily="18" charset="0"/>
              </a:rPr>
              <a:t> an </a:t>
            </a:r>
            <a:r>
              <a:rPr lang="en-GB" sz="2800" b="1" dirty="0" err="1">
                <a:solidFill>
                  <a:prstClr val="black"/>
                </a:solidFill>
                <a:latin typeface="Times New Roman" pitchFamily="18" charset="0"/>
                <a:cs typeface="Times New Roman" pitchFamily="18" charset="0"/>
              </a:rPr>
              <a:t>toàn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khi</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sử</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dụng</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điện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đã</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học</a:t>
            </a:r>
            <a:endParaRPr lang="en-US" sz="2800" b="1" dirty="0">
              <a:solidFill>
                <a:prstClr val="black"/>
              </a:solidFill>
              <a:latin typeface="Times New Roman" pitchFamily="18" charset="0"/>
              <a:cs typeface="Times New Roman" pitchFamily="18" charset="0"/>
            </a:endParaRPr>
          </a:p>
        </p:txBody>
      </p:sp>
      <p:pic>
        <p:nvPicPr>
          <p:cNvPr id="10" name="Graphic 9" descr="Arrow Slight curve">
            <a:extLst>
              <a:ext uri="{FF2B5EF4-FFF2-40B4-BE49-F238E27FC236}">
                <a16:creationId xmlns:a16="http://schemas.microsoft.com/office/drawing/2014/main" id="{D9E5E985-B013-2C2C-7F87-041D8D6D19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8800" y="4114800"/>
            <a:ext cx="685800" cy="914400"/>
          </a:xfrm>
          <a:prstGeom prst="rect">
            <a:avLst/>
          </a:prstGeom>
        </p:spPr>
      </p:pic>
      <p:sp>
        <p:nvSpPr>
          <p:cNvPr id="3" name="Cloud Callout 2"/>
          <p:cNvSpPr/>
          <p:nvPr/>
        </p:nvSpPr>
        <p:spPr>
          <a:xfrm>
            <a:off x="609601" y="4867934"/>
            <a:ext cx="7741816" cy="1676400"/>
          </a:xfrm>
          <a:prstGeom prst="cloud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Times New Roman" pitchFamily="18" charset="0"/>
                <a:cs typeface="Times New Roman" pitchFamily="18" charset="0"/>
              </a:rPr>
              <a:t>Vận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dụng</a:t>
            </a:r>
            <a:r>
              <a:rPr lang="en-US" sz="2800" b="1" dirty="0">
                <a:solidFill>
                  <a:srgbClr val="FF0000"/>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Nêu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ví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trong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cuộc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sống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chứng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tỏ</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tác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sinh</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lí</a:t>
            </a:r>
            <a:r>
              <a:rPr lang="en-US" sz="2800" b="1" dirty="0">
                <a:solidFill>
                  <a:prstClr val="black">
                    <a:lumMod val="85000"/>
                    <a:lumOff val="15000"/>
                  </a:prstClr>
                </a:solidFill>
                <a:latin typeface="Times New Roman" pitchFamily="18" charset="0"/>
                <a:cs typeface="Times New Roman" pitchFamily="18" charset="0"/>
              </a:rPr>
              <a:t>.</a:t>
            </a:r>
          </a:p>
        </p:txBody>
      </p:sp>
    </p:spTree>
    <p:extLst>
      <p:ext uri="{BB962C8B-B14F-4D97-AF65-F5344CB8AC3E}">
        <p14:creationId xmlns:p14="http://schemas.microsoft.com/office/powerpoint/2010/main" val="2899878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F45A5E-C237-519F-6F36-DBD08E90C8D1}"/>
              </a:ext>
            </a:extLst>
          </p:cNvPr>
          <p:cNvPicPr>
            <a:picLocks noChangeAspect="1"/>
          </p:cNvPicPr>
          <p:nvPr/>
        </p:nvPicPr>
        <p:blipFill>
          <a:blip r:embed="rId2"/>
          <a:stretch>
            <a:fillRect/>
          </a:stretch>
        </p:blipFill>
        <p:spPr>
          <a:xfrm>
            <a:off x="8649778" y="1447801"/>
            <a:ext cx="1812321" cy="2036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F4E095BB-90A6-6279-B7AE-CB94F93B68C6}"/>
              </a:ext>
            </a:extLst>
          </p:cNvPr>
          <p:cNvSpPr txBox="1"/>
          <p:nvPr/>
        </p:nvSpPr>
        <p:spPr>
          <a:xfrm>
            <a:off x="381000" y="152400"/>
            <a:ext cx="11658600" cy="984885"/>
          </a:xfrm>
          <a:prstGeom prst="rect">
            <a:avLst/>
          </a:prstGeom>
          <a:noFill/>
        </p:spPr>
        <p:txBody>
          <a:bodyPr wrap="square" lIns="0" tIns="0" rIns="0" bIns="0" rtlCol="0">
            <a:spAutoFit/>
          </a:bodyPr>
          <a:lstStyle/>
          <a:p>
            <a:r>
              <a:rPr lang="vi-VN" sz="3200" dirty="0">
                <a:solidFill>
                  <a:prstClr val="black">
                    <a:lumMod val="85000"/>
                    <a:lumOff val="15000"/>
                  </a:prstClr>
                </a:solidFill>
                <a:latin typeface="Times New Roman" pitchFamily="18" charset="0"/>
                <a:cs typeface="Times New Roman" pitchFamily="18" charset="0"/>
              </a:rPr>
              <a:t>Ví dụ: Dòng điện xoay chiều đi qua cơ thể sẽ làm các cơ co giật, có thể làm tim ngừng đập, ngạt thở, thần kinh bị tê liệt,…</a:t>
            </a:r>
            <a:endParaRPr lang="en-US" sz="3200" dirty="0">
              <a:solidFill>
                <a:prstClr val="black">
                  <a:lumMod val="85000"/>
                  <a:lumOff val="15000"/>
                </a:prstClr>
              </a:solidFill>
              <a:latin typeface="Times New Roman" pitchFamily="18" charset="0"/>
              <a:cs typeface="Times New Roman" pitchFamily="18" charset="0"/>
            </a:endParaRPr>
          </a:p>
        </p:txBody>
      </p:sp>
      <p:sp>
        <p:nvSpPr>
          <p:cNvPr id="5" name="Cloud Callout 4"/>
          <p:cNvSpPr/>
          <p:nvPr/>
        </p:nvSpPr>
        <p:spPr>
          <a:xfrm>
            <a:off x="1828800" y="1025060"/>
            <a:ext cx="8229600" cy="1794340"/>
          </a:xfrm>
          <a:prstGeom prst="cloudCallou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solidFill>
                  <a:prstClr val="black">
                    <a:lumMod val="85000"/>
                    <a:lumOff val="15000"/>
                  </a:prstClr>
                </a:solidFill>
                <a:latin typeface="Times New Roman" pitchFamily="18" charset="0"/>
                <a:cs typeface="Times New Roman" pitchFamily="18" charset="0"/>
              </a:rPr>
              <a:t>Nêu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một</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số</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ứng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dụng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của</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xoay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trong</a:t>
            </a:r>
            <a:r>
              <a:rPr lang="en-US" sz="3200" b="1" dirty="0">
                <a:solidFill>
                  <a:prstClr val="black">
                    <a:lumMod val="85000"/>
                    <a:lumOff val="15000"/>
                  </a:prstClr>
                </a:solidFill>
                <a:latin typeface="Times New Roman" pitchFamily="18" charset="0"/>
                <a:cs typeface="Times New Roman" pitchFamily="18" charset="0"/>
              </a:rPr>
              <a:t> y </a:t>
            </a:r>
            <a:r>
              <a:rPr lang="en-US" sz="3200" b="1" dirty="0" err="1">
                <a:solidFill>
                  <a:prstClr val="black">
                    <a:lumMod val="85000"/>
                    <a:lumOff val="15000"/>
                  </a:prstClr>
                </a:solidFill>
                <a:latin typeface="Times New Roman" pitchFamily="18" charset="0"/>
                <a:cs typeface="Times New Roman" pitchFamily="18" charset="0"/>
              </a:rPr>
              <a:t>tế</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để</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trị</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cho</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bệnh</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nhân</a:t>
            </a:r>
            <a:endParaRPr lang="en-US" sz="2400" b="1"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A29CFBD-3FEB-28E1-7411-4422B530022E}"/>
              </a:ext>
            </a:extLst>
          </p:cNvPr>
          <p:cNvSpPr txBox="1"/>
          <p:nvPr/>
        </p:nvSpPr>
        <p:spPr>
          <a:xfrm>
            <a:off x="1676400" y="2819400"/>
            <a:ext cx="6973377" cy="1625060"/>
          </a:xfrm>
          <a:prstGeom prst="rect">
            <a:avLst/>
          </a:prstGeom>
          <a:noFill/>
        </p:spPr>
        <p:txBody>
          <a:bodyPr wrap="square" lIns="0" tIns="0" rIns="0" bIns="0" rtlCol="0">
            <a:spAutoFit/>
          </a:bodyPr>
          <a:lstStyle/>
          <a:p>
            <a:pPr>
              <a:lnSpc>
                <a:spcPct val="110000"/>
              </a:lnSpc>
            </a:pPr>
            <a:r>
              <a:rPr lang="vi-VN" sz="3200" dirty="0">
                <a:solidFill>
                  <a:prstClr val="black">
                    <a:lumMod val="85000"/>
                    <a:lumOff val="15000"/>
                  </a:prstClr>
                </a:solidFill>
                <a:latin typeface="Times New Roman" pitchFamily="18" charset="0"/>
                <a:cs typeface="Times New Roman" pitchFamily="18" charset="0"/>
              </a:rPr>
              <a:t>Một số ứng dụng của dòng điện xoay chiều trong y tế để điều trị cho bệnh nhân: Máy khử rung tim,…</a:t>
            </a:r>
            <a:endParaRPr lang="en-US" sz="3200" dirty="0">
              <a:solidFill>
                <a:prstClr val="black">
                  <a:lumMod val="85000"/>
                  <a:lumOff val="15000"/>
                </a:prstClr>
              </a:solidFill>
              <a:latin typeface="Times New Roman" pitchFamily="18" charset="0"/>
              <a:cs typeface="Times New Roman" pitchFamily="18" charset="0"/>
            </a:endParaRPr>
          </a:p>
        </p:txBody>
      </p:sp>
      <p:sp>
        <p:nvSpPr>
          <p:cNvPr id="17" name="TextBox 12">
            <a:extLst>
              <a:ext uri="{FF2B5EF4-FFF2-40B4-BE49-F238E27FC236}">
                <a16:creationId xmlns:a16="http://schemas.microsoft.com/office/drawing/2014/main" id="{8F506FFB-5640-A533-F7C3-96FB79FA084E}"/>
              </a:ext>
            </a:extLst>
          </p:cNvPr>
          <p:cNvSpPr txBox="1"/>
          <p:nvPr/>
        </p:nvSpPr>
        <p:spPr>
          <a:xfrm>
            <a:off x="1676400" y="4572000"/>
            <a:ext cx="8785698" cy="1477328"/>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sz="3200" b="0" dirty="0">
                <a:solidFill>
                  <a:srgbClr val="FF0000"/>
                </a:solidFill>
                <a:latin typeface="Times New Roman" pitchFamily="18" charset="0"/>
                <a:cs typeface="Times New Roman" pitchFamily="18" charset="0"/>
              </a:rPr>
              <a:t>Dựa vào tác dụng sinh lí của dòng điện xoay chiều, hãy nêu một số quy tắc cần thiết để đảm bảo an toàn trong sử dụng điện.</a:t>
            </a:r>
            <a:r>
              <a:rPr lang="en-US" sz="3200" b="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2901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type="lt">
                                    <p:tmPct val="2000"/>
                                  </p:iterate>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5" grpId="1" animBg="1"/>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2057400" y="5967485"/>
            <a:ext cx="80772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lnSpc>
                <a:spcPct val="100000"/>
              </a:lnSpc>
            </a:pPr>
            <a:r>
              <a:rPr lang="en-US" b="0" dirty="0" err="1">
                <a:latin typeface="Times New Roman" pitchFamily="18" charset="0"/>
                <a:cs typeface="Times New Roman" pitchFamily="18" charset="0"/>
              </a:rPr>
              <a:t>Không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tiếp</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xúc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trực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tiếp</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với</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nguồn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điện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hoặc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các</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dòng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điện</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trên</a:t>
            </a:r>
            <a:r>
              <a:rPr lang="en-US" b="0" dirty="0">
                <a:latin typeface="Times New Roman" pitchFamily="18" charset="0"/>
                <a:cs typeface="Times New Roman" pitchFamily="18" charset="0"/>
              </a:rPr>
              <a:t> 10 mA. </a:t>
            </a:r>
          </a:p>
        </p:txBody>
      </p:sp>
      <p:pic>
        <p:nvPicPr>
          <p:cNvPr id="4" name="Picture 3">
            <a:extLst>
              <a:ext uri="{FF2B5EF4-FFF2-40B4-BE49-F238E27FC236}">
                <a16:creationId xmlns:a16="http://schemas.microsoft.com/office/drawing/2014/main" id="{6CE079CB-C4D7-B795-C7E7-88FA6E3FA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5976937"/>
          </a:xfrm>
          <a:prstGeom prst="rect">
            <a:avLst/>
          </a:prstGeom>
        </p:spPr>
      </p:pic>
    </p:spTree>
    <p:extLst>
      <p:ext uri="{BB962C8B-B14F-4D97-AF65-F5344CB8AC3E}">
        <p14:creationId xmlns:p14="http://schemas.microsoft.com/office/powerpoint/2010/main" val="2334177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752600" y="5791200"/>
            <a:ext cx="86868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lnSpc>
                <a:spcPct val="100000"/>
              </a:lnSpc>
            </a:pPr>
            <a:r>
              <a:rPr lang="vi-VN" b="0" dirty="0">
                <a:latin typeface="Times New Roman" pitchFamily="18" charset="0"/>
                <a:cs typeface="Times New Roman" pitchFamily="18" charset="0"/>
              </a:rPr>
              <a:t>Sử dụng dây dẫn điện chất lượng tốt để tránh rò ri điện, gây giật điện hoặc cháy nổ.</a:t>
            </a:r>
            <a:r>
              <a:rPr lang="en-US" b="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27C7CF0F-A03D-1A7D-02F9-B6FBE7527DB3}"/>
              </a:ext>
            </a:extLst>
          </p:cNvPr>
          <p:cNvPicPr>
            <a:picLocks noChangeAspect="1"/>
          </p:cNvPicPr>
          <p:nvPr/>
        </p:nvPicPr>
        <p:blipFill rotWithShape="1">
          <a:blip r:embed="rId2">
            <a:extLst>
              <a:ext uri="{28A0092B-C50C-407E-A947-70E740481C1C}">
                <a14:useLocalDpi xmlns:a14="http://schemas.microsoft.com/office/drawing/2010/main" val="0"/>
              </a:ext>
            </a:extLst>
          </a:blip>
          <a:srcRect t="13332" b="6667"/>
          <a:stretch/>
        </p:blipFill>
        <p:spPr>
          <a:xfrm>
            <a:off x="2038350" y="205026"/>
            <a:ext cx="8229600" cy="5486400"/>
          </a:xfrm>
          <a:prstGeom prst="rect">
            <a:avLst/>
          </a:prstGeom>
        </p:spPr>
      </p:pic>
    </p:spTree>
    <p:extLst>
      <p:ext uri="{BB962C8B-B14F-4D97-AF65-F5344CB8AC3E}">
        <p14:creationId xmlns:p14="http://schemas.microsoft.com/office/powerpoint/2010/main" val="4819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2000"/>
                                  </p:iterate>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833664" y="2410284"/>
            <a:ext cx="41148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Lắp công tắc, cầu dao để có thể ngắt điện khi có sự cố.</a:t>
            </a:r>
            <a:r>
              <a:rPr lang="en-US" b="0" dirty="0">
                <a:latin typeface="Times New Roman" pitchFamily="18" charset="0"/>
                <a:cs typeface="Times New Roman" pitchFamily="18" charset="0"/>
              </a:rPr>
              <a:t> </a:t>
            </a:r>
          </a:p>
        </p:txBody>
      </p:sp>
      <p:pic>
        <p:nvPicPr>
          <p:cNvPr id="5" name="Picture 4">
            <a:extLst>
              <a:ext uri="{FF2B5EF4-FFF2-40B4-BE49-F238E27FC236}">
                <a16:creationId xmlns:a16="http://schemas.microsoft.com/office/drawing/2014/main" id="{32FC477E-D2BE-F720-9ABA-3566599A7D6D}"/>
              </a:ext>
            </a:extLst>
          </p:cNvPr>
          <p:cNvPicPr>
            <a:picLocks noChangeAspect="1"/>
          </p:cNvPicPr>
          <p:nvPr/>
        </p:nvPicPr>
        <p:blipFill>
          <a:blip r:embed="rId2"/>
          <a:stretch>
            <a:fillRect/>
          </a:stretch>
        </p:blipFill>
        <p:spPr>
          <a:xfrm>
            <a:off x="1543455" y="0"/>
            <a:ext cx="4400146" cy="2362200"/>
          </a:xfrm>
          <a:prstGeom prst="rect">
            <a:avLst/>
          </a:prstGeom>
        </p:spPr>
      </p:pic>
      <p:pic>
        <p:nvPicPr>
          <p:cNvPr id="4" name="Picture 3">
            <a:extLst>
              <a:ext uri="{FF2B5EF4-FFF2-40B4-BE49-F238E27FC236}">
                <a16:creationId xmlns:a16="http://schemas.microsoft.com/office/drawing/2014/main" id="{9D2FE94A-EFF4-FDD9-DFC7-01BCB3E08C79}"/>
              </a:ext>
            </a:extLst>
          </p:cNvPr>
          <p:cNvPicPr>
            <a:picLocks noChangeAspect="1"/>
          </p:cNvPicPr>
          <p:nvPr/>
        </p:nvPicPr>
        <p:blipFill>
          <a:blip r:embed="rId3"/>
          <a:stretch>
            <a:fillRect/>
          </a:stretch>
        </p:blipFill>
        <p:spPr>
          <a:xfrm>
            <a:off x="6553275" y="0"/>
            <a:ext cx="4077511" cy="2819400"/>
          </a:xfrm>
          <a:prstGeom prst="rect">
            <a:avLst/>
          </a:prstGeom>
        </p:spPr>
      </p:pic>
      <p:sp>
        <p:nvSpPr>
          <p:cNvPr id="6" name="TextBox 12">
            <a:extLst>
              <a:ext uri="{FF2B5EF4-FFF2-40B4-BE49-F238E27FC236}">
                <a16:creationId xmlns:a16="http://schemas.microsoft.com/office/drawing/2014/main" id="{8F506FFB-5640-A533-F7C3-96FB79FA084E}"/>
              </a:ext>
            </a:extLst>
          </p:cNvPr>
          <p:cNvSpPr txBox="1"/>
          <p:nvPr/>
        </p:nvSpPr>
        <p:spPr>
          <a:xfrm>
            <a:off x="6579140" y="2819474"/>
            <a:ext cx="39624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gn="ctr">
              <a:lnSpc>
                <a:spcPct val="100000"/>
              </a:lnSpc>
            </a:pPr>
            <a:r>
              <a:rPr lang="vi-VN" b="0" dirty="0">
                <a:latin typeface="Times New Roman" pitchFamily="18" charset="0"/>
                <a:cs typeface="Times New Roman" pitchFamily="18" charset="0"/>
              </a:rPr>
              <a:t>Không sử dụng điện khi tay ướt.</a:t>
            </a:r>
            <a:r>
              <a:rPr lang="en-US" b="0" dirty="0">
                <a:latin typeface="Times New Roman" pitchFamily="18" charset="0"/>
                <a:cs typeface="Times New Roman" pitchFamily="18" charset="0"/>
              </a:rPr>
              <a:t> </a:t>
            </a:r>
          </a:p>
        </p:txBody>
      </p:sp>
      <p:pic>
        <p:nvPicPr>
          <p:cNvPr id="7" name="Picture 6">
            <a:extLst>
              <a:ext uri="{FF2B5EF4-FFF2-40B4-BE49-F238E27FC236}">
                <a16:creationId xmlns:a16="http://schemas.microsoft.com/office/drawing/2014/main" id="{D235F3E8-45C5-D179-BBDC-27A794998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6659" y="3276227"/>
            <a:ext cx="4216942" cy="2414826"/>
          </a:xfrm>
          <a:prstGeom prst="rect">
            <a:avLst/>
          </a:prstGeom>
        </p:spPr>
      </p:pic>
      <p:sp>
        <p:nvSpPr>
          <p:cNvPr id="8" name="TextBox 12">
            <a:extLst>
              <a:ext uri="{FF2B5EF4-FFF2-40B4-BE49-F238E27FC236}">
                <a16:creationId xmlns:a16="http://schemas.microsoft.com/office/drawing/2014/main" id="{8F506FFB-5640-A533-F7C3-96FB79FA084E}"/>
              </a:ext>
            </a:extLst>
          </p:cNvPr>
          <p:cNvSpPr txBox="1"/>
          <p:nvPr/>
        </p:nvSpPr>
        <p:spPr>
          <a:xfrm>
            <a:off x="1757464" y="5791200"/>
            <a:ext cx="41910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Không để thiết bị phát nhiệt gần các đồ vật dễ cháy nổ.</a:t>
            </a:r>
            <a:r>
              <a:rPr lang="en-US" b="0" dirty="0">
                <a:latin typeface="Times New Roman" pitchFamily="18" charset="0"/>
                <a:cs typeface="Times New Roman" pitchFamily="18" charset="0"/>
              </a:rPr>
              <a:t> </a:t>
            </a:r>
          </a:p>
        </p:txBody>
      </p:sp>
      <p:pic>
        <p:nvPicPr>
          <p:cNvPr id="9" name="Picture 2" descr="Một số khái niệm cơ bản về an toàn điện | Công Ty TNHH Ausotech">
            <a:extLst>
              <a:ext uri="{FF2B5EF4-FFF2-40B4-BE49-F238E27FC236}">
                <a16:creationId xmlns:a16="http://schemas.microsoft.com/office/drawing/2014/main" id="{D4981448-F1BC-7169-1124-B2F1AD1CBC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74" y="3707114"/>
            <a:ext cx="3988339" cy="22636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2">
            <a:extLst>
              <a:ext uri="{FF2B5EF4-FFF2-40B4-BE49-F238E27FC236}">
                <a16:creationId xmlns:a16="http://schemas.microsoft.com/office/drawing/2014/main" id="{8F506FFB-5640-A533-F7C3-96FB79FA084E}"/>
              </a:ext>
            </a:extLst>
          </p:cNvPr>
          <p:cNvSpPr txBox="1"/>
          <p:nvPr/>
        </p:nvSpPr>
        <p:spPr>
          <a:xfrm>
            <a:off x="6196723" y="5999469"/>
            <a:ext cx="443399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Kiểm tra, bảo hành các thiết bị điện định kì và thường xuyên.</a:t>
            </a:r>
            <a:r>
              <a:rPr lang="en-US" b="0" dirty="0">
                <a:latin typeface="Times New Roman" pitchFamily="18" charset="0"/>
                <a:cs typeface="Times New Roman" pitchFamily="18" charset="0"/>
              </a:rPr>
              <a:t> </a:t>
            </a:r>
          </a:p>
        </p:txBody>
      </p:sp>
    </p:spTree>
    <p:extLst>
      <p:ext uri="{BB962C8B-B14F-4D97-AF65-F5344CB8AC3E}">
        <p14:creationId xmlns:p14="http://schemas.microsoft.com/office/powerpoint/2010/main" val="370342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2000"/>
                                  </p:iterate>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iterate type="lt">
                                    <p:tmPct val="2000"/>
                                  </p:iterate>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2">
            <a:extLst>
              <a:ext uri="{FF2B5EF4-FFF2-40B4-BE49-F238E27FC236}">
                <a16:creationId xmlns:a16="http://schemas.microsoft.com/office/drawing/2014/main" id="{8F506FFB-5640-A533-F7C3-96FB79FA084E}"/>
              </a:ext>
            </a:extLst>
          </p:cNvPr>
          <p:cNvSpPr txBox="1"/>
          <p:nvPr/>
        </p:nvSpPr>
        <p:spPr>
          <a:xfrm>
            <a:off x="1704502" y="4343400"/>
            <a:ext cx="4215319"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vi-VN" b="0" dirty="0">
                <a:latin typeface="Times New Roman" pitchFamily="18" charset="0"/>
                <a:cs typeface="Times New Roman" pitchFamily="18" charset="0"/>
              </a:rPr>
              <a:t>Không vừa sạc điện vừa sử dụng các thiết bị điện.</a:t>
            </a:r>
            <a:r>
              <a:rPr lang="en-US" b="0" dirty="0">
                <a:latin typeface="Times New Roman" pitchFamily="18" charset="0"/>
                <a:cs typeface="Times New Roman" pitchFamily="18" charset="0"/>
              </a:rPr>
              <a:t> </a:t>
            </a:r>
          </a:p>
        </p:txBody>
      </p:sp>
      <p:pic>
        <p:nvPicPr>
          <p:cNvPr id="6146" name="Picture 2" descr="9 cách sạc pin nhanh cho điện thoại hiệu quả nhất - Lưu ngay! -  Fptshop.com.vn">
            <a:extLst>
              <a:ext uri="{FF2B5EF4-FFF2-40B4-BE49-F238E27FC236}">
                <a16:creationId xmlns:a16="http://schemas.microsoft.com/office/drawing/2014/main" id="{2C799766-5F66-5387-8B9B-97585291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399" y="118200"/>
            <a:ext cx="4402922" cy="407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17 Biện pháp an toàn khi sử dụng điện">
            <a:extLst>
              <a:ext uri="{FF2B5EF4-FFF2-40B4-BE49-F238E27FC236}">
                <a16:creationId xmlns:a16="http://schemas.microsoft.com/office/drawing/2014/main" id="{3847B884-CC57-E6A9-04D3-41F753392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7438"/>
            <a:ext cx="4182894" cy="4153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a:extLst>
              <a:ext uri="{FF2B5EF4-FFF2-40B4-BE49-F238E27FC236}">
                <a16:creationId xmlns:a16="http://schemas.microsoft.com/office/drawing/2014/main" id="{8F506FFB-5640-A533-F7C3-96FB79FA084E}"/>
              </a:ext>
            </a:extLst>
          </p:cNvPr>
          <p:cNvSpPr txBox="1"/>
          <p:nvPr/>
        </p:nvSpPr>
        <p:spPr>
          <a:xfrm>
            <a:off x="6477000" y="4343400"/>
            <a:ext cx="4191000" cy="861774"/>
          </a:xfrm>
          <a:prstGeom prst="rect">
            <a:avLst/>
          </a:prstGeom>
          <a:noFill/>
        </p:spPr>
        <p:txBody>
          <a:bodyPr wrap="square" lIns="0" tIns="0" rIns="0" bIns="0" rtlCol="0">
            <a:spAutoFit/>
          </a:bodyPr>
          <a:lstStyle>
            <a:defPPr>
              <a:defRPr lang="en-US"/>
            </a:defPPr>
            <a:lvl1pPr marR="0" lvl="0" indent="0" fontAlgn="auto">
              <a:lnSpc>
                <a:spcPct val="120000"/>
              </a:lnSpc>
              <a:spcBef>
                <a:spcPts val="0"/>
              </a:spcBef>
              <a:spcAft>
                <a:spcPts val="0"/>
              </a:spcAft>
              <a:buClrTx/>
              <a:buSzTx/>
              <a:buFontTx/>
              <a:buNone/>
              <a:tabLst/>
              <a:defRPr kumimoji="0" sz="2800" b="1" i="0" u="none" strike="noStrike" cap="none" spc="0" normalizeH="0" baseline="0">
                <a:ln>
                  <a:noFill/>
                </a:ln>
                <a:solidFill>
                  <a:prstClr val="black">
                    <a:lumMod val="85000"/>
                    <a:lumOff val="15000"/>
                  </a:prstClr>
                </a:solidFill>
                <a:effectLst/>
                <a:uLnTx/>
                <a:uFillTx/>
                <a:latin typeface="Arial"/>
              </a:defRPr>
            </a:lvl1pPr>
          </a:lstStyle>
          <a:p>
            <a:pPr>
              <a:lnSpc>
                <a:spcPct val="100000"/>
              </a:lnSpc>
            </a:pPr>
            <a:r>
              <a:rPr lang="en-US" b="0" dirty="0" err="1">
                <a:latin typeface="Times New Roman" pitchFamily="18" charset="0"/>
                <a:cs typeface="Times New Roman" pitchFamily="18" charset="0"/>
              </a:rPr>
              <a:t>Không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tự</a:t>
            </a:r>
            <a:r>
              <a:rPr lang="en-US" b="0" dirty="0">
                <a:latin typeface="Times New Roman" pitchFamily="18" charset="0"/>
                <a:cs typeface="Times New Roman" pitchFamily="18" charset="0"/>
              </a:rPr>
              <a:t> ý </a:t>
            </a:r>
            <a:r>
              <a:rPr lang="en-US" b="0" dirty="0" err="1">
                <a:latin typeface="Times New Roman" pitchFamily="18" charset="0"/>
                <a:cs typeface="Times New Roman" pitchFamily="18" charset="0"/>
              </a:rPr>
              <a:t>sửa</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chữa</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nếu</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không</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hiểu</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rõ</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về</a:t>
            </a:r>
            <a:r>
              <a:rPr lang="en-US" b="0" dirty="0">
                <a:latin typeface="Times New Roman" pitchFamily="18" charset="0"/>
                <a:cs typeface="Times New Roman" pitchFamily="18" charset="0"/>
              </a:rPr>
              <a:t> </a:t>
            </a:r>
            <a:r>
              <a:rPr lang="en-US" b="0" dirty="0" err="1">
                <a:latin typeface="Times New Roman" pitchFamily="18" charset="0"/>
                <a:cs typeface="Times New Roman" pitchFamily="18" charset="0"/>
              </a:rPr>
              <a:t>điện</a:t>
            </a:r>
            <a:endParaRPr lang="en-US" b="0" dirty="0">
              <a:latin typeface="Times New Roman" pitchFamily="18" charset="0"/>
              <a:cs typeface="Times New Roman" pitchFamily="18" charset="0"/>
            </a:endParaRPr>
          </a:p>
        </p:txBody>
      </p:sp>
    </p:spTree>
    <p:extLst>
      <p:ext uri="{BB962C8B-B14F-4D97-AF65-F5344CB8AC3E}">
        <p14:creationId xmlns:p14="http://schemas.microsoft.com/office/powerpoint/2010/main" val="2035239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pic>
        <p:nvPicPr>
          <p:cNvPr id="10" name="Picture 2" descr="Black, Outline, Star, Yellow, White, Five, Cartoon - Cartoon Stars  Transparent PNG - 640x607 - Free Download on NicePNG">
            <a:extLst>
              <a:ext uri="{FF2B5EF4-FFF2-40B4-BE49-F238E27FC236}">
                <a16:creationId xmlns:a16="http://schemas.microsoft.com/office/drawing/2014/main" id="{AE95FE13-1320-4632-BA3F-C08DA8609A6F}"/>
              </a:ext>
            </a:extLst>
          </p:cNvPr>
          <p:cNvPicPr>
            <a:picLocks noChangeAspect="1" noChangeArrowheads="1"/>
          </p:cNvPicPr>
          <p:nvPr/>
        </p:nvPicPr>
        <p:blipFill>
          <a:blip r:embed="rId2"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9867901" y="295503"/>
            <a:ext cx="244928" cy="293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lack, Outline, Star, Yellow, White, Five, Cartoon - Cartoon Stars  Transparent PNG - 640x607 - Free Download on NicePNG">
            <a:extLst>
              <a:ext uri="{FF2B5EF4-FFF2-40B4-BE49-F238E27FC236}">
                <a16:creationId xmlns:a16="http://schemas.microsoft.com/office/drawing/2014/main" id="{7B6F9524-9245-412A-BB4A-A5D5CCE7E0E6}"/>
              </a:ext>
            </a:extLst>
          </p:cNvPr>
          <p:cNvPicPr>
            <a:picLocks noChangeAspect="1" noChangeArrowheads="1"/>
          </p:cNvPicPr>
          <p:nvPr/>
        </p:nvPicPr>
        <p:blipFill>
          <a:blip r:embed="rId3" cstate="screen">
            <a:clrChange>
              <a:clrFrom>
                <a:srgbClr val="F7F7F7"/>
              </a:clrFrom>
              <a:clrTo>
                <a:srgbClr val="F7F7F7">
                  <a:alpha val="0"/>
                </a:srgbClr>
              </a:clrTo>
            </a:clrChange>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654116" y="510949"/>
            <a:ext cx="139756" cy="167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0B922464-A14C-952E-442D-808E51737780}"/>
              </a:ext>
            </a:extLst>
          </p:cNvPr>
          <p:cNvSpPr txBox="1"/>
          <p:nvPr/>
        </p:nvSpPr>
        <p:spPr>
          <a:xfrm>
            <a:off x="0" y="0"/>
            <a:ext cx="8534400" cy="539378"/>
          </a:xfrm>
          <a:prstGeom prst="rect">
            <a:avLst/>
          </a:prstGeom>
        </p:spPr>
        <p:txBody>
          <a:bodyPr wrap="square" lIns="0" tIns="0" rIns="0" bIns="0" rtlCol="0" anchor="t">
            <a:spAutoFit/>
          </a:bodyPr>
          <a:lstStyle/>
          <a:p>
            <a:pPr>
              <a:lnSpc>
                <a:spcPct val="120000"/>
              </a:lnSpc>
              <a:defRPr/>
            </a:pPr>
            <a:r>
              <a:rPr lang="en-GB" sz="3200" b="1" dirty="0">
                <a:solidFill>
                  <a:srgbClr val="FF0000"/>
                </a:solidFill>
                <a:latin typeface="Times New Roman" pitchFamily="18" charset="0"/>
                <a:cs typeface="Times New Roman" pitchFamily="18" charset="0"/>
              </a:rPr>
              <a:t>III. LUYỆN TẬP</a:t>
            </a:r>
            <a:endParaRPr lang="en-US" sz="3200" b="1" dirty="0">
              <a:solidFill>
                <a:srgbClr val="FF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B605F009-3623-FF95-C0D6-7E36C8D68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4116" y="594576"/>
            <a:ext cx="4996294" cy="6263424"/>
          </a:xfrm>
          <a:prstGeom prst="rect">
            <a:avLst/>
          </a:prstGeom>
        </p:spPr>
      </p:pic>
    </p:spTree>
    <p:extLst>
      <p:ext uri="{BB962C8B-B14F-4D97-AF65-F5344CB8AC3E}">
        <p14:creationId xmlns:p14="http://schemas.microsoft.com/office/powerpoint/2010/main" val="35373076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2152650" y="304800"/>
            <a:ext cx="7886700" cy="10668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err="1">
                <a:solidFill>
                  <a:prstClr val="black">
                    <a:lumMod val="85000"/>
                    <a:lumOff val="15000"/>
                  </a:prstClr>
                </a:solidFill>
                <a:latin typeface="Times New Roman" pitchFamily="18" charset="0"/>
                <a:cs typeface="Times New Roman" pitchFamily="18" charset="0"/>
              </a:rPr>
              <a:t>Câu</a:t>
            </a:r>
            <a:r>
              <a:rPr lang="en-US" sz="2800" b="1" dirty="0">
                <a:solidFill>
                  <a:prstClr val="black">
                    <a:lumMod val="85000"/>
                    <a:lumOff val="15000"/>
                  </a:prstClr>
                </a:solidFill>
                <a:latin typeface="Times New Roman" pitchFamily="18" charset="0"/>
                <a:cs typeface="Times New Roman" pitchFamily="18" charset="0"/>
              </a:rPr>
              <a:t> 1: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là</a:t>
            </a:r>
            <a:r>
              <a:rPr lang="en-US" sz="28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828800" y="1981200"/>
            <a:ext cx="3962400" cy="1676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A.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luân</a:t>
            </a:r>
            <a:r>
              <a:rPr lang="en-US" sz="2400" b="1" dirty="0">
                <a:solidFill>
                  <a:prstClr val="black">
                    <a:lumMod val="85000"/>
                    <a:lumOff val="15000"/>
                  </a:prstClr>
                </a:solidFill>
              </a:rPr>
              <a:t> </a:t>
            </a:r>
            <a:r>
              <a:rPr lang="en-US" sz="2800" b="1" dirty="0" err="1">
                <a:solidFill>
                  <a:prstClr val="black">
                    <a:lumMod val="85000"/>
                    <a:lumOff val="15000"/>
                  </a:prstClr>
                </a:solidFill>
                <a:latin typeface="Times New Roman" pitchFamily="18" charset="0"/>
                <a:cs typeface="Times New Roman" pitchFamily="18" charset="0"/>
              </a:rPr>
              <a:t>phiên</a:t>
            </a:r>
            <a:r>
              <a:rPr lang="en-US" sz="2800" b="1" dirty="0">
                <a:solidFill>
                  <a:prstClr val="black">
                    <a:lumMod val="85000"/>
                    <a:lumOff val="15000"/>
                  </a:prstClr>
                </a:solidFill>
                <a:latin typeface="Times New Roman" pitchFamily="18" charset="0"/>
                <a:cs typeface="Times New Roman" pitchFamily="18" charset="0"/>
              </a:rPr>
              <a:t> </a:t>
            </a:r>
          </a:p>
          <a:p>
            <a:pPr algn="ctr">
              <a:lnSpc>
                <a:spcPct val="120000"/>
              </a:lnSpc>
            </a:pPr>
            <a:r>
              <a:rPr lang="en-US" sz="2800" b="1" dirty="0" err="1">
                <a:solidFill>
                  <a:prstClr val="black">
                    <a:lumMod val="85000"/>
                    <a:lumOff val="15000"/>
                  </a:prstClr>
                </a:solidFill>
                <a:latin typeface="Times New Roman" pitchFamily="18" charset="0"/>
                <a:cs typeface="Times New Roman" pitchFamily="18" charset="0"/>
              </a:rPr>
              <a:t>đổi</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6400800" y="1981200"/>
            <a:ext cx="3962400" cy="1709057"/>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B.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không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đổi</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905000" y="4572000"/>
            <a:ext cx="3962400" cy="1524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C.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từ</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trái</a:t>
            </a:r>
            <a:r>
              <a:rPr lang="en-US" sz="2800" b="1" dirty="0">
                <a:solidFill>
                  <a:prstClr val="black">
                    <a:lumMod val="85000"/>
                    <a:lumOff val="15000"/>
                  </a:prstClr>
                </a:solidFill>
                <a:latin typeface="Times New Roman" pitchFamily="18" charset="0"/>
                <a:cs typeface="Times New Roman" pitchFamily="18" charset="0"/>
              </a:rPr>
              <a:t> qua </a:t>
            </a:r>
            <a:r>
              <a:rPr lang="en-US" sz="2800" b="1" dirty="0" err="1">
                <a:solidFill>
                  <a:prstClr val="black">
                    <a:lumMod val="85000"/>
                    <a:lumOff val="15000"/>
                  </a:prstClr>
                </a:solidFill>
                <a:latin typeface="Times New Roman" pitchFamily="18" charset="0"/>
                <a:cs typeface="Times New Roman" pitchFamily="18" charset="0"/>
              </a:rPr>
              <a:t>phải</a:t>
            </a:r>
            <a:endParaRPr lang="en-US" sz="2800" b="1" dirty="0">
              <a:solidFill>
                <a:prstClr val="black">
                  <a:lumMod val="85000"/>
                  <a:lumOff val="15000"/>
                </a:prstClr>
              </a:solidFill>
              <a:latin typeface="Times New Roman" pitchFamily="18"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6324603" y="4572000"/>
            <a:ext cx="4038598" cy="1524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dirty="0">
                <a:solidFill>
                  <a:prstClr val="black">
                    <a:lumMod val="85000"/>
                    <a:lumOff val="15000"/>
                  </a:prstClr>
                </a:solidFill>
                <a:latin typeface="Times New Roman" pitchFamily="18" charset="0"/>
                <a:cs typeface="Times New Roman" pitchFamily="18" charset="0"/>
              </a:rPr>
              <a:t>D.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một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cố</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định</a:t>
            </a:r>
            <a:endParaRPr lang="en-US" sz="2800" b="1" dirty="0">
              <a:solidFill>
                <a:prstClr val="black">
                  <a:lumMod val="85000"/>
                  <a:lumOff val="1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387772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76400" y="304800"/>
            <a:ext cx="8915400" cy="10668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black">
                    <a:lumMod val="85000"/>
                    <a:lumOff val="15000"/>
                  </a:prstClr>
                </a:solidFill>
                <a:latin typeface="Times New Roman" pitchFamily="18" charset="0"/>
                <a:cs typeface="Times New Roman" pitchFamily="18" charset="0"/>
              </a:rPr>
              <a:t>Câu</a:t>
            </a:r>
            <a:r>
              <a:rPr lang="en-US" sz="2800" b="1" dirty="0">
                <a:solidFill>
                  <a:prstClr val="black">
                    <a:lumMod val="85000"/>
                    <a:lumOff val="15000"/>
                  </a:prstClr>
                </a:solidFill>
                <a:latin typeface="Times New Roman" pitchFamily="18" charset="0"/>
                <a:cs typeface="Times New Roman" pitchFamily="18" charset="0"/>
              </a:rPr>
              <a:t> 2: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mấy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cách</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tạo</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ra</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2152650" y="2277880"/>
            <a:ext cx="2724150" cy="13797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A. 1</a:t>
            </a:r>
          </a:p>
        </p:txBody>
      </p:sp>
      <p:sp>
        <p:nvSpPr>
          <p:cNvPr id="6" name="B">
            <a:extLst>
              <a:ext uri="{FF2B5EF4-FFF2-40B4-BE49-F238E27FC236}">
                <a16:creationId xmlns:a16="http://schemas.microsoft.com/office/drawing/2014/main" id="{46F9278F-3B69-4EE5-844B-70B61CDB4458}"/>
              </a:ext>
            </a:extLst>
          </p:cNvPr>
          <p:cNvSpPr/>
          <p:nvPr/>
        </p:nvSpPr>
        <p:spPr>
          <a:xfrm>
            <a:off x="6324603" y="2277880"/>
            <a:ext cx="2590798" cy="13797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B. 2</a:t>
            </a:r>
          </a:p>
        </p:txBody>
      </p:sp>
      <p:sp>
        <p:nvSpPr>
          <p:cNvPr id="7" name="C">
            <a:extLst>
              <a:ext uri="{FF2B5EF4-FFF2-40B4-BE49-F238E27FC236}">
                <a16:creationId xmlns:a16="http://schemas.microsoft.com/office/drawing/2014/main" id="{E3A96275-DBA7-4C6C-8D68-929EB13A4472}"/>
              </a:ext>
            </a:extLst>
          </p:cNvPr>
          <p:cNvSpPr/>
          <p:nvPr/>
        </p:nvSpPr>
        <p:spPr>
          <a:xfrm>
            <a:off x="2152650" y="4572000"/>
            <a:ext cx="2724150"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C. 3</a:t>
            </a:r>
          </a:p>
        </p:txBody>
      </p:sp>
      <p:sp>
        <p:nvSpPr>
          <p:cNvPr id="8" name="D">
            <a:extLst>
              <a:ext uri="{FF2B5EF4-FFF2-40B4-BE49-F238E27FC236}">
                <a16:creationId xmlns:a16="http://schemas.microsoft.com/office/drawing/2014/main" id="{FE13A5F7-CAB7-4913-888C-57DBA728664C}"/>
              </a:ext>
            </a:extLst>
          </p:cNvPr>
          <p:cNvSpPr/>
          <p:nvPr/>
        </p:nvSpPr>
        <p:spPr>
          <a:xfrm>
            <a:off x="6324603" y="4572000"/>
            <a:ext cx="2590798" cy="1295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a:solidFill>
                  <a:prstClr val="black">
                    <a:lumMod val="85000"/>
                    <a:lumOff val="15000"/>
                  </a:prstClr>
                </a:solidFill>
                <a:latin typeface="Times New Roman" pitchFamily="18" charset="0"/>
                <a:cs typeface="Times New Roman" pitchFamily="18" charset="0"/>
              </a:rPr>
              <a:t>D. 4</a:t>
            </a:r>
          </a:p>
        </p:txBody>
      </p:sp>
    </p:spTree>
    <p:extLst>
      <p:ext uri="{BB962C8B-B14F-4D97-AF65-F5344CB8AC3E}">
        <p14:creationId xmlns:p14="http://schemas.microsoft.com/office/powerpoint/2010/main" val="323824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p 79+ hình nền powerpoint ngộ nghĩnh hot nhất 2023 - Sai Gon English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7613007"/>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43"/>
          <p:cNvSpPr>
            <a:spLocks noChangeArrowheads="1" noChangeShapeType="1" noTextEdit="1"/>
          </p:cNvSpPr>
          <p:nvPr/>
        </p:nvSpPr>
        <p:spPr bwMode="auto">
          <a:xfrm>
            <a:off x="990600" y="1219200"/>
            <a:ext cx="10744200" cy="3505200"/>
          </a:xfrm>
          <a:prstGeom prst="rect">
            <a:avLst/>
          </a:prstGeom>
        </p:spPr>
        <p:txBody>
          <a:bodyPr wrap="none" fromWordArt="1">
            <a:prstTxWarp prst="textPlain">
              <a:avLst>
                <a:gd name="adj" fmla="val 50319"/>
              </a:avLst>
            </a:prstTxWarp>
          </a:bodyPr>
          <a:lstStyle/>
          <a:p>
            <a:pPr algn="ctr"/>
            <a:r>
              <a:rPr lang="en-US" sz="3600" b="1" kern="1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TIẾT 41+42  </a:t>
            </a: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BÀI 13</a:t>
            </a:r>
            <a:r>
              <a:rPr lang="vi-VN"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 </a:t>
            </a: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 DÒNG </a:t>
            </a:r>
          </a:p>
          <a:p>
            <a:pPr algn="ctr"/>
            <a:r>
              <a:rPr lang="en-US"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ĐIỆN XOAY CHIỀU </a:t>
            </a:r>
            <a:endParaRPr lang="vi-VN" sz="3600" b="1" kern="10" dirty="0">
              <a:ln w="127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5232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bai ca sinh v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905000" y="304800"/>
            <a:ext cx="8134350" cy="9144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lumMod val="85000"/>
                    <a:lumOff val="15000"/>
                  </a:prstClr>
                </a:solidFill>
                <a:latin typeface="Times New Roman" pitchFamily="18" charset="0"/>
                <a:cs typeface="Times New Roman" pitchFamily="18" charset="0"/>
              </a:rPr>
              <a:t>Câu</a:t>
            </a:r>
            <a:r>
              <a:rPr lang="en-US" sz="2800" dirty="0">
                <a:solidFill>
                  <a:prstClr val="black">
                    <a:lumMod val="85000"/>
                    <a:lumOff val="15000"/>
                  </a:prstClr>
                </a:solidFill>
                <a:latin typeface="Times New Roman" pitchFamily="18" charset="0"/>
                <a:cs typeface="Times New Roman" pitchFamily="18" charset="0"/>
              </a:rPr>
              <a:t> 3: </a:t>
            </a:r>
            <a:r>
              <a:rPr lang="en-US" sz="2800" dirty="0" err="1">
                <a:solidFill>
                  <a:prstClr val="black">
                    <a:lumMod val="85000"/>
                    <a:lumOff val="15000"/>
                  </a:prstClr>
                </a:solidFill>
                <a:latin typeface="Times New Roman" pitchFamily="18" charset="0"/>
                <a:cs typeface="Times New Roman" pitchFamily="18" charset="0"/>
              </a:rPr>
              <a:t>Dòng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điện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cảm</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ứng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trong</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cuộn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dây</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dẫn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kín</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đổi</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chiều</a:t>
            </a:r>
            <a:r>
              <a:rPr lang="en-US" sz="2800" dirty="0">
                <a:solidFill>
                  <a:prstClr val="black">
                    <a:lumMod val="85000"/>
                    <a:lumOff val="15000"/>
                  </a:prstClr>
                </a:solidFill>
                <a:latin typeface="Times New Roman" pitchFamily="18" charset="0"/>
                <a:cs typeface="Times New Roman" pitchFamily="18" charset="0"/>
              </a:rPr>
              <a:t> </a:t>
            </a:r>
            <a:r>
              <a:rPr lang="en-US" sz="2800" dirty="0" err="1">
                <a:solidFill>
                  <a:prstClr val="black">
                    <a:lumMod val="85000"/>
                    <a:lumOff val="15000"/>
                  </a:prstClr>
                </a:solidFill>
                <a:latin typeface="Times New Roman" pitchFamily="18" charset="0"/>
                <a:cs typeface="Times New Roman" pitchFamily="18" charset="0"/>
              </a:rPr>
              <a:t>khi</a:t>
            </a:r>
            <a:r>
              <a:rPr lang="en-US" sz="2800"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828800" y="1752600"/>
            <a:ext cx="3810000" cy="1981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A.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tăng lên.</a:t>
            </a:r>
            <a:endParaRPr lang="en-US" sz="3600" dirty="0">
              <a:solidFill>
                <a:prstClr val="black">
                  <a:lumMod val="85000"/>
                  <a:lumOff val="15000"/>
                </a:prstClr>
              </a:solidFill>
              <a:latin typeface="Times New Roman" pitchFamily="18"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6096000" y="1744480"/>
            <a:ext cx="4419600" cy="22179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B.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đang tăng mà chuyển sang giảm hoặc ngược lại đang giảm mà chuyển sang tăng.</a:t>
            </a:r>
            <a:endParaRPr lang="en-US" sz="3600" dirty="0">
              <a:solidFill>
                <a:prstClr val="black">
                  <a:lumMod val="85000"/>
                  <a:lumOff val="15000"/>
                </a:prstClr>
              </a:solidFill>
              <a:latin typeface="Times New Roman" pitchFamily="18"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872343" y="4419600"/>
            <a:ext cx="3714750" cy="1600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C.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giảm đi.</a:t>
            </a:r>
            <a:endParaRPr lang="en-US" sz="3600" dirty="0">
              <a:solidFill>
                <a:prstClr val="black">
                  <a:lumMod val="85000"/>
                  <a:lumOff val="15000"/>
                </a:prstClr>
              </a:solidFill>
              <a:latin typeface="Times New Roman" pitchFamily="18"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6210303" y="4419600"/>
            <a:ext cx="4190998" cy="1676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D. </a:t>
            </a:r>
            <a:r>
              <a:rPr lang="en-US" sz="2800" dirty="0">
                <a:solidFill>
                  <a:prstClr val="black">
                    <a:lumMod val="85000"/>
                    <a:lumOff val="15000"/>
                  </a:prstClr>
                </a:solidFill>
                <a:latin typeface="Times New Roman" pitchFamily="18" charset="0"/>
                <a:cs typeface="Times New Roman" pitchFamily="18" charset="0"/>
              </a:rPr>
              <a:t>S</a:t>
            </a:r>
            <a:r>
              <a:rPr lang="vi-VN" sz="2800" dirty="0">
                <a:solidFill>
                  <a:prstClr val="black">
                    <a:lumMod val="85000"/>
                    <a:lumOff val="15000"/>
                  </a:prstClr>
                </a:solidFill>
                <a:latin typeface="Times New Roman" pitchFamily="18" charset="0"/>
                <a:cs typeface="Times New Roman" pitchFamily="18" charset="0"/>
              </a:rPr>
              <a:t>ố đường sức từ xuyên qua tiết diện S của cuộn dây không thay đổi.</a:t>
            </a:r>
            <a:endParaRPr lang="en-US" sz="3600" dirty="0">
              <a:solidFill>
                <a:prstClr val="black">
                  <a:lumMod val="85000"/>
                  <a:lumOff val="1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505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8"/>
                                        </p:tgtEl>
                                        <p:attrNameLst>
                                          <p:attrName>fillcolor</p:attrName>
                                        </p:attrNameLst>
                                      </p:cBhvr>
                                      <p:to>
                                        <a:srgbClr val="FDA896"/>
                                      </p:to>
                                    </p:animClr>
                                    <p:set>
                                      <p:cBhvr>
                                        <p:cTn id="14" dur="2000" fill="hold"/>
                                        <p:tgtEl>
                                          <p:spTgt spid="8"/>
                                        </p:tgtEl>
                                        <p:attrNameLst>
                                          <p:attrName>fill.type</p:attrName>
                                        </p:attrNameLst>
                                      </p:cBhvr>
                                      <p:to>
                                        <p:strVal val="solid"/>
                                      </p:to>
                                    </p:set>
                                    <p:set>
                                      <p:cBhvr>
                                        <p:cTn id="1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C6E5A4"/>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5"/>
                                        </p:tgtEl>
                                        <p:attrNameLst>
                                          <p:attrName>fillcolor</p:attrName>
                                        </p:attrNameLst>
                                      </p:cBhvr>
                                      <p:to>
                                        <a:srgbClr val="FDA896"/>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76400" y="304800"/>
            <a:ext cx="89154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prstClr val="black">
                    <a:lumMod val="85000"/>
                    <a:lumOff val="15000"/>
                  </a:prstClr>
                </a:solidFill>
                <a:latin typeface="Times New Roman" pitchFamily="18" charset="0"/>
                <a:cs typeface="Times New Roman" pitchFamily="18" charset="0"/>
              </a:rPr>
              <a:t>Câu</a:t>
            </a:r>
            <a:r>
              <a:rPr lang="en-US" sz="3200" b="1" dirty="0">
                <a:solidFill>
                  <a:prstClr val="black">
                    <a:lumMod val="85000"/>
                    <a:lumOff val="15000"/>
                  </a:prstClr>
                </a:solidFill>
                <a:latin typeface="Times New Roman" pitchFamily="18" charset="0"/>
                <a:cs typeface="Times New Roman" pitchFamily="18" charset="0"/>
              </a:rPr>
              <a:t> 4: </a:t>
            </a:r>
            <a:r>
              <a:rPr lang="en-US" sz="3200" b="1" dirty="0" err="1">
                <a:solidFill>
                  <a:prstClr val="black">
                    <a:lumMod val="85000"/>
                    <a:lumOff val="15000"/>
                  </a:prstClr>
                </a:solidFill>
                <a:latin typeface="Times New Roman" pitchFamily="18" charset="0"/>
                <a:cs typeface="Times New Roman" pitchFamily="18" charset="0"/>
              </a:rPr>
              <a:t>Các</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thiết</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bị</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nào</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sau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đây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không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sử</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dụng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xoay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713689" y="2260032"/>
            <a:ext cx="4038600" cy="77012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dirty="0" err="1">
                <a:solidFill>
                  <a:prstClr val="black">
                    <a:lumMod val="85000"/>
                    <a:lumOff val="15000"/>
                  </a:prstClr>
                </a:solidFill>
                <a:latin typeface="Times New Roman" pitchFamily="18" charset="0"/>
                <a:cs typeface="Times New Roman" pitchFamily="18" charset="0"/>
              </a:rPr>
              <a:t>A.</a:t>
            </a:r>
            <a:r>
              <a:rPr lang="en-US" sz="2800" dirty="0" err="1">
                <a:solidFill>
                  <a:prstClr val="black"/>
                </a:solidFill>
                <a:latin typeface="Times New Roman" pitchFamily="18" charset="0"/>
                <a:ea typeface="Times New Roman" panose="02020603050405020304" pitchFamily="18" charset="0"/>
                <a:cs typeface="Times New Roman" pitchFamily="18" charset="0"/>
              </a:rPr>
              <a:t>Máy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thu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thanh</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dùng</a:t>
            </a:r>
            <a:r>
              <a:rPr lang="en-US" sz="2800" dirty="0">
                <a:solidFill>
                  <a:prstClr val="black"/>
                </a:solidFill>
                <a:latin typeface="Times New Roman" pitchFamily="18" charset="0"/>
                <a:ea typeface="Times New Roman" panose="02020603050405020304" pitchFamily="18" charset="0"/>
                <a:cs typeface="Times New Roman" pitchFamily="18" charset="0"/>
              </a:rPr>
              <a:t> pin.</a:t>
            </a:r>
            <a:endParaRPr lang="en-US" sz="2800" dirty="0">
              <a:solidFill>
                <a:prstClr val="black">
                  <a:lumMod val="85000"/>
                  <a:lumOff val="15000"/>
                </a:prstClr>
              </a:solidFill>
              <a:latin typeface="Times New Roman" pitchFamily="18"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2628900" y="3276600"/>
            <a:ext cx="7010400" cy="838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dirty="0">
                <a:solidFill>
                  <a:prstClr val="black">
                    <a:lumMod val="85000"/>
                    <a:lumOff val="15000"/>
                  </a:prstClr>
                </a:solidFill>
                <a:latin typeface="Times New Roman" pitchFamily="18" charset="0"/>
                <a:cs typeface="Times New Roman" pitchFamily="18" charset="0"/>
              </a:rPr>
              <a:t>B. </a:t>
            </a:r>
            <a:r>
              <a:rPr lang="en-US" sz="2800" dirty="0" err="1">
                <a:solidFill>
                  <a:prstClr val="black"/>
                </a:solidFill>
                <a:latin typeface="Times New Roman" pitchFamily="18" charset="0"/>
                <a:ea typeface="Times New Roman" panose="02020603050405020304" pitchFamily="18" charset="0"/>
                <a:cs typeface="Times New Roman" pitchFamily="18" charset="0"/>
              </a:rPr>
              <a:t>Bóng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đèn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dây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tóc</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mắc</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vào</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nhà</a:t>
            </a:r>
            <a:r>
              <a:rPr lang="en-US" sz="2800" dirty="0">
                <a:solidFill>
                  <a:prstClr val="black"/>
                </a:solidFill>
                <a:latin typeface="Times New Roman" pitchFamily="18" charset="0"/>
                <a:ea typeface="Times New Roman" panose="02020603050405020304" pitchFamily="18" charset="0"/>
                <a:cs typeface="Times New Roman" pitchFamily="18" charset="0"/>
              </a:rPr>
              <a:t> 220V.</a:t>
            </a:r>
            <a:endParaRPr lang="en-US" sz="2800" dirty="0">
              <a:solidFill>
                <a:prstClr val="black">
                  <a:lumMod val="85000"/>
                  <a:lumOff val="15000"/>
                </a:prstClr>
              </a:solidFill>
              <a:latin typeface="Times New Roman" pitchFamily="18"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3505200" y="4419600"/>
            <a:ext cx="3714750" cy="762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a:solidFill>
                  <a:prstClr val="black">
                    <a:lumMod val="85000"/>
                    <a:lumOff val="15000"/>
                  </a:prstClr>
                </a:solidFill>
                <a:latin typeface="Times New Roman" pitchFamily="18" charset="0"/>
                <a:cs typeface="Times New Roman" pitchFamily="18" charset="0"/>
              </a:rPr>
              <a:t>C. </a:t>
            </a:r>
            <a:r>
              <a:rPr lang="en-US" sz="2800" dirty="0" err="1">
                <a:solidFill>
                  <a:prstClr val="black"/>
                </a:solidFill>
                <a:latin typeface="Times New Roman" pitchFamily="18" charset="0"/>
                <a:ea typeface="Times New Roman" panose="02020603050405020304" pitchFamily="18" charset="0"/>
                <a:cs typeface="Times New Roman" pitchFamily="18" charset="0"/>
              </a:rPr>
              <a:t>Tủ</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lạnh</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lumMod val="85000"/>
                  <a:lumOff val="15000"/>
                </a:prstClr>
              </a:solidFill>
              <a:latin typeface="Times New Roman" pitchFamily="18"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5029200" y="5562600"/>
            <a:ext cx="3714750" cy="7620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a:solidFill>
                  <a:prstClr val="black">
                    <a:lumMod val="85000"/>
                    <a:lumOff val="15000"/>
                  </a:prstClr>
                </a:solidFill>
                <a:latin typeface="Times New Roman" pitchFamily="18" charset="0"/>
                <a:cs typeface="Times New Roman" pitchFamily="18" charset="0"/>
              </a:rPr>
              <a:t>D. </a:t>
            </a:r>
            <a:r>
              <a:rPr lang="en-US" sz="2800" dirty="0" err="1">
                <a:solidFill>
                  <a:prstClr val="black"/>
                </a:solidFill>
                <a:latin typeface="Times New Roman" pitchFamily="18" charset="0"/>
                <a:ea typeface="Times New Roman" panose="02020603050405020304" pitchFamily="18" charset="0"/>
                <a:cs typeface="Times New Roman" pitchFamily="18" charset="0"/>
              </a:rPr>
              <a:t>Ấm</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đun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nước</a:t>
            </a:r>
            <a:endParaRPr lang="en-US" sz="2800" dirty="0">
              <a:solidFill>
                <a:prstClr val="black">
                  <a:lumMod val="85000"/>
                  <a:lumOff val="1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170976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6E5A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FDA896"/>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FDA896"/>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8"/>
                                        </p:tgtEl>
                                        <p:attrNameLst>
                                          <p:attrName>fillcolor</p:attrName>
                                        </p:attrNameLst>
                                      </p:cBhvr>
                                      <p:to>
                                        <a:srgbClr val="FDA896"/>
                                      </p:to>
                                    </p:animClr>
                                    <p:set>
                                      <p:cBhvr>
                                        <p:cTn id="28" dur="2000" fill="hold"/>
                                        <p:tgtEl>
                                          <p:spTgt spid="8"/>
                                        </p:tgtEl>
                                        <p:attrNameLst>
                                          <p:attrName>fill.type</p:attrName>
                                        </p:attrNameLst>
                                      </p:cBhvr>
                                      <p:to>
                                        <p:strVal val="solid"/>
                                      </p:to>
                                    </p:set>
                                    <p:set>
                                      <p:cBhvr>
                                        <p:cTn id="29"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00200" y="76200"/>
            <a:ext cx="8991600" cy="16002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prstClr val="black">
                    <a:lumMod val="85000"/>
                    <a:lumOff val="15000"/>
                  </a:prstClr>
                </a:solidFill>
                <a:latin typeface="Times New Roman" pitchFamily="18" charset="0"/>
                <a:cs typeface="Times New Roman" pitchFamily="18" charset="0"/>
              </a:rPr>
              <a:t>Câu</a:t>
            </a:r>
            <a:r>
              <a:rPr lang="en-US" sz="3200" b="1" dirty="0">
                <a:solidFill>
                  <a:prstClr val="black">
                    <a:lumMod val="85000"/>
                    <a:lumOff val="15000"/>
                  </a:prstClr>
                </a:solidFill>
                <a:latin typeface="Times New Roman" pitchFamily="18" charset="0"/>
                <a:cs typeface="Times New Roman" pitchFamily="18" charset="0"/>
              </a:rPr>
              <a:t> 5</a:t>
            </a:r>
            <a:r>
              <a:rPr lang="vi-VN" sz="3200" b="1" dirty="0">
                <a:solidFill>
                  <a:prstClr val="black">
                    <a:lumMod val="85000"/>
                    <a:lumOff val="15000"/>
                  </a:prstClr>
                </a:solidFill>
                <a:latin typeface="Times New Roman" pitchFamily="18" charset="0"/>
                <a:cs typeface="Times New Roman" pitchFamily="18" charset="0"/>
              </a:rPr>
              <a:t>:</a:t>
            </a:r>
            <a:r>
              <a:rPr lang="en-US" sz="3200" b="1" dirty="0" err="1">
                <a:solidFill>
                  <a:prstClr val="black">
                    <a:lumMod val="85000"/>
                    <a:lumOff val="15000"/>
                  </a:prstClr>
                </a:solidFill>
                <a:latin typeface="Times New Roman" pitchFamily="18" charset="0"/>
                <a:cs typeface="Times New Roman" pitchFamily="18" charset="0"/>
              </a:rPr>
              <a:t>Điều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nào</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sau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đây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không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đúng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khi</a:t>
            </a:r>
            <a:r>
              <a:rPr lang="en-US" sz="3200" b="1" dirty="0">
                <a:solidFill>
                  <a:prstClr val="black">
                    <a:lumMod val="85000"/>
                    <a:lumOff val="15000"/>
                  </a:prstClr>
                </a:solidFill>
                <a:latin typeface="Times New Roman" pitchFamily="18" charset="0"/>
                <a:cs typeface="Times New Roman" pitchFamily="18" charset="0"/>
              </a:rPr>
              <a:t> so </a:t>
            </a:r>
            <a:r>
              <a:rPr lang="en-US" sz="3200" b="1" dirty="0" err="1">
                <a:solidFill>
                  <a:prstClr val="black">
                    <a:lumMod val="85000"/>
                    <a:lumOff val="15000"/>
                  </a:prstClr>
                </a:solidFill>
                <a:latin typeface="Times New Roman" pitchFamily="18" charset="0"/>
                <a:cs typeface="Times New Roman" pitchFamily="18" charset="0"/>
              </a:rPr>
              <a:t>sánh</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tác</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dụng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của</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một</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và</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dòng</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điện</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xoay</a:t>
            </a:r>
            <a:r>
              <a:rPr lang="en-US" sz="3200" b="1" dirty="0">
                <a:solidFill>
                  <a:prstClr val="black">
                    <a:lumMod val="85000"/>
                    <a:lumOff val="15000"/>
                  </a:prstClr>
                </a:solidFill>
                <a:latin typeface="Times New Roman" pitchFamily="18" charset="0"/>
                <a:cs typeface="Times New Roman" pitchFamily="18" charset="0"/>
              </a:rPr>
              <a:t> </a:t>
            </a:r>
            <a:r>
              <a:rPr lang="en-US" sz="3200" b="1" dirty="0" err="1">
                <a:solidFill>
                  <a:prstClr val="black">
                    <a:lumMod val="85000"/>
                    <a:lumOff val="15000"/>
                  </a:prstClr>
                </a:solidFill>
                <a:latin typeface="Times New Roman" pitchFamily="18" charset="0"/>
                <a:cs typeface="Times New Roman" pitchFamily="18" charset="0"/>
              </a:rPr>
              <a:t>chiều</a:t>
            </a:r>
            <a:r>
              <a:rPr lang="en-US" sz="32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676400" y="1905000"/>
            <a:ext cx="8839200" cy="914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A.</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có</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khả</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năng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trực</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tiếp</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nạp</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cho</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acquy</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ea typeface="Calibri" panose="020F0502020204030204" pitchFamily="34"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1703962" y="3124200"/>
            <a:ext cx="8704634" cy="9144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prstClr val="black">
                    <a:lumMod val="85000"/>
                    <a:lumOff val="15000"/>
                  </a:prstClr>
                </a:solidFill>
                <a:latin typeface="Times New Roman" pitchFamily="18" charset="0"/>
                <a:cs typeface="Times New Roman" pitchFamily="18" charset="0"/>
              </a:rPr>
              <a:t>B.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tỏa</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ra</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nhiệt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khi</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chạy</a:t>
            </a:r>
            <a:r>
              <a:rPr lang="en-US" sz="2800" dirty="0">
                <a:solidFill>
                  <a:prstClr val="black"/>
                </a:solidFill>
                <a:latin typeface="Times New Roman" pitchFamily="18" charset="0"/>
                <a:ea typeface="Times New Roman" panose="02020603050405020304" pitchFamily="18" charset="0"/>
                <a:cs typeface="Times New Roman" pitchFamily="18" charset="0"/>
              </a:rPr>
              <a:t> qua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dây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dẫn</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ea typeface="Calibri" panose="020F0502020204030204" pitchFamily="34"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638300" y="4343400"/>
            <a:ext cx="8915400" cy="9906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prstClr val="black">
                    <a:lumMod val="85000"/>
                    <a:lumOff val="15000"/>
                  </a:prstClr>
                </a:solidFill>
                <a:latin typeface="Times New Roman" pitchFamily="18" charset="0"/>
                <a:cs typeface="Times New Roman" pitchFamily="18" charset="0"/>
              </a:rPr>
              <a:t>C.</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có</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khả</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năng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làm</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phát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quang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bóng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đèn</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ea typeface="Calibri" panose="020F0502020204030204" pitchFamily="34"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1700794" y="5562600"/>
            <a:ext cx="8695717" cy="971956"/>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prstClr val="black">
                    <a:lumMod val="85000"/>
                    <a:lumOff val="15000"/>
                  </a:prstClr>
                </a:solidFill>
                <a:latin typeface="Times New Roman" pitchFamily="18" charset="0"/>
                <a:cs typeface="Times New Roman" pitchFamily="18" charset="0"/>
              </a:rPr>
              <a:t>D.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xoay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và</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dòng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điện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một</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chiều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đều</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gây</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ra</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từ</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trường</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biến</a:t>
            </a:r>
            <a:r>
              <a:rPr lang="en-US" sz="2800" dirty="0">
                <a:solidFill>
                  <a:prstClr val="black"/>
                </a:solidFill>
                <a:latin typeface="Times New Roman" pitchFamily="18" charset="0"/>
                <a:ea typeface="Times New Roman" panose="02020603050405020304" pitchFamily="18" charset="0"/>
                <a:cs typeface="Times New Roman" pitchFamily="18" charset="0"/>
              </a:rPr>
              <a:t> </a:t>
            </a:r>
            <a:r>
              <a:rPr lang="en-US" sz="2800" dirty="0" err="1">
                <a:solidFill>
                  <a:prstClr val="black"/>
                </a:solidFill>
                <a:latin typeface="Times New Roman" pitchFamily="18" charset="0"/>
                <a:ea typeface="Times New Roman" panose="02020603050405020304" pitchFamily="18" charset="0"/>
                <a:cs typeface="Times New Roman" pitchFamily="18" charset="0"/>
              </a:rPr>
              <a:t>thiên</a:t>
            </a:r>
            <a:r>
              <a:rPr lang="en-US" sz="2800" dirty="0">
                <a:solidFill>
                  <a:prstClr val="black"/>
                </a:solidFill>
                <a:latin typeface="Times New Roman" pitchFamily="18" charset="0"/>
                <a:ea typeface="Times New Roman" panose="02020603050405020304"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1935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857C21-7378-44F0-86D1-DF33BF53FEBE}"/>
              </a:ext>
            </a:extLst>
          </p:cNvPr>
          <p:cNvSpPr/>
          <p:nvPr/>
        </p:nvSpPr>
        <p:spPr>
          <a:xfrm>
            <a:off x="1676400" y="76200"/>
            <a:ext cx="8839200" cy="2438400"/>
          </a:xfrm>
          <a:prstGeom prst="rect">
            <a:avLst/>
          </a:prstGeom>
          <a:solidFill>
            <a:schemeClr val="accent1">
              <a:lumMod val="20000"/>
              <a:lumOff val="8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prstClr val="black">
                    <a:lumMod val="85000"/>
                    <a:lumOff val="15000"/>
                  </a:prstClr>
                </a:solidFill>
                <a:latin typeface="Times New Roman" pitchFamily="18" charset="0"/>
                <a:cs typeface="Times New Roman" pitchFamily="18" charset="0"/>
              </a:rPr>
              <a:t>Câu</a:t>
            </a:r>
            <a:r>
              <a:rPr lang="en-US" sz="2800" b="1" dirty="0">
                <a:solidFill>
                  <a:prstClr val="black">
                    <a:lumMod val="85000"/>
                    <a:lumOff val="15000"/>
                  </a:prstClr>
                </a:solidFill>
                <a:latin typeface="Times New Roman" pitchFamily="18" charset="0"/>
                <a:cs typeface="Times New Roman" pitchFamily="18" charset="0"/>
              </a:rPr>
              <a:t> 6</a:t>
            </a:r>
            <a:r>
              <a:rPr lang="vi-VN" sz="2800" b="1" dirty="0">
                <a:solidFill>
                  <a:prstClr val="black">
                    <a:lumMod val="85000"/>
                    <a:lumOff val="15000"/>
                  </a:prstClr>
                </a:solidFill>
                <a:latin typeface="Times New Roman" pitchFamily="18" charset="0"/>
                <a:cs typeface="Times New Roman" pitchFamily="18" charset="0"/>
              </a:rPr>
              <a:t>:</a:t>
            </a:r>
            <a:r>
              <a:rPr lang="en-US" sz="2800" b="1" dirty="0" err="1">
                <a:solidFill>
                  <a:prstClr val="black">
                    <a:lumMod val="85000"/>
                    <a:lumOff val="15000"/>
                  </a:prstClr>
                </a:solidFill>
                <a:latin typeface="Times New Roman" pitchFamily="18" charset="0"/>
                <a:cs typeface="Times New Roman" pitchFamily="18" charset="0"/>
              </a:rPr>
              <a:t>Đặt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một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nam</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châm</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chạy</a:t>
            </a:r>
            <a:r>
              <a:rPr lang="en-US" sz="2800" b="1" dirty="0">
                <a:solidFill>
                  <a:prstClr val="black">
                    <a:lumMod val="85000"/>
                    <a:lumOff val="15000"/>
                  </a:prstClr>
                </a:solidFill>
                <a:latin typeface="Times New Roman" pitchFamily="18" charset="0"/>
                <a:cs typeface="Times New Roman" pitchFamily="18" charset="0"/>
              </a:rPr>
              <a:t> qua </a:t>
            </a:r>
            <a:r>
              <a:rPr lang="en-US" sz="2800" b="1" dirty="0" err="1">
                <a:solidFill>
                  <a:prstClr val="black">
                    <a:lumMod val="85000"/>
                    <a:lumOff val="15000"/>
                  </a:prstClr>
                </a:solidFill>
                <a:latin typeface="Times New Roman" pitchFamily="18" charset="0"/>
                <a:cs typeface="Times New Roman" pitchFamily="18" charset="0"/>
              </a:rPr>
              <a:t>trước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một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cuộn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dây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dẫn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kín</a:t>
            </a:r>
            <a:r>
              <a:rPr lang="en-US" sz="2800" b="1" dirty="0">
                <a:solidFill>
                  <a:prstClr val="black">
                    <a:lumMod val="85000"/>
                    <a:lumOff val="15000"/>
                  </a:prstClr>
                </a:solidFill>
                <a:latin typeface="Times New Roman" pitchFamily="18" charset="0"/>
                <a:cs typeface="Times New Roman" pitchFamily="18" charset="0"/>
              </a:rPr>
              <a:t> B. Sau </a:t>
            </a:r>
            <a:r>
              <a:rPr lang="en-US" sz="2800" b="1" dirty="0" err="1">
                <a:solidFill>
                  <a:prstClr val="black">
                    <a:lumMod val="85000"/>
                    <a:lumOff val="15000"/>
                  </a:prstClr>
                </a:solidFill>
                <a:latin typeface="Times New Roman" pitchFamily="18" charset="0"/>
                <a:cs typeface="Times New Roman" pitchFamily="18" charset="0"/>
              </a:rPr>
              <a:t>khi</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công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tắc</a:t>
            </a:r>
            <a:r>
              <a:rPr lang="en-US" sz="2800" b="1" dirty="0">
                <a:solidFill>
                  <a:prstClr val="black">
                    <a:lumMod val="85000"/>
                    <a:lumOff val="15000"/>
                  </a:prstClr>
                </a:solidFill>
                <a:latin typeface="Times New Roman" pitchFamily="18" charset="0"/>
                <a:cs typeface="Times New Roman" pitchFamily="18" charset="0"/>
              </a:rPr>
              <a:t> K </a:t>
            </a:r>
            <a:r>
              <a:rPr lang="en-US" sz="2800" b="1" dirty="0" err="1">
                <a:solidFill>
                  <a:prstClr val="black">
                    <a:lumMod val="85000"/>
                    <a:lumOff val="15000"/>
                  </a:prstClr>
                </a:solidFill>
                <a:latin typeface="Times New Roman" pitchFamily="18" charset="0"/>
                <a:cs typeface="Times New Roman" pitchFamily="18" charset="0"/>
              </a:rPr>
              <a:t>đóng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thì</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trong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cuộn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dây</a:t>
            </a:r>
            <a:r>
              <a:rPr lang="en-US" sz="2800" b="1" dirty="0">
                <a:solidFill>
                  <a:prstClr val="black">
                    <a:lumMod val="85000"/>
                    <a:lumOff val="15000"/>
                  </a:prstClr>
                </a:solidFill>
                <a:latin typeface="Times New Roman" pitchFamily="18" charset="0"/>
                <a:cs typeface="Times New Roman" pitchFamily="18" charset="0"/>
              </a:rPr>
              <a:t> B </a:t>
            </a:r>
            <a:r>
              <a:rPr lang="en-US" sz="2800" b="1" dirty="0" err="1">
                <a:solidFill>
                  <a:prstClr val="black">
                    <a:lumMod val="85000"/>
                    <a:lumOff val="15000"/>
                  </a:prstClr>
                </a:solidFill>
                <a:latin typeface="Times New Roman" pitchFamily="18" charset="0"/>
                <a:cs typeface="Times New Roman" pitchFamily="18" charset="0"/>
              </a:rPr>
              <a:t>có</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xuất</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hiện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cảm</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ứng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Người</a:t>
            </a:r>
            <a:r>
              <a:rPr lang="en-US" sz="2800" b="1" dirty="0">
                <a:solidFill>
                  <a:prstClr val="black">
                    <a:lumMod val="85000"/>
                    <a:lumOff val="15000"/>
                  </a:prstClr>
                </a:solidFill>
                <a:latin typeface="Times New Roman" pitchFamily="18" charset="0"/>
                <a:cs typeface="Times New Roman" pitchFamily="18" charset="0"/>
              </a:rPr>
              <a:t> ta </a:t>
            </a:r>
            <a:r>
              <a:rPr lang="en-US" sz="2800" b="1" dirty="0" err="1">
                <a:solidFill>
                  <a:prstClr val="black">
                    <a:lumMod val="85000"/>
                    <a:lumOff val="15000"/>
                  </a:prstClr>
                </a:solidFill>
                <a:latin typeface="Times New Roman" pitchFamily="18" charset="0"/>
                <a:cs typeface="Times New Roman" pitchFamily="18" charset="0"/>
              </a:rPr>
              <a:t>sử</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tác</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dụng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nào</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của</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dòng</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điện</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xoay</a:t>
            </a:r>
            <a:r>
              <a:rPr lang="en-US" sz="2800" b="1" dirty="0">
                <a:solidFill>
                  <a:prstClr val="black">
                    <a:lumMod val="85000"/>
                    <a:lumOff val="15000"/>
                  </a:prstClr>
                </a:solidFill>
                <a:latin typeface="Times New Roman" pitchFamily="18" charset="0"/>
                <a:cs typeface="Times New Roman" pitchFamily="18" charset="0"/>
              </a:rPr>
              <a:t> </a:t>
            </a:r>
            <a:r>
              <a:rPr lang="en-US" sz="2800" b="1" dirty="0" err="1">
                <a:solidFill>
                  <a:prstClr val="black">
                    <a:lumMod val="85000"/>
                    <a:lumOff val="15000"/>
                  </a:prstClr>
                </a:solidFill>
                <a:latin typeface="Times New Roman" pitchFamily="18" charset="0"/>
                <a:cs typeface="Times New Roman" pitchFamily="18" charset="0"/>
              </a:rPr>
              <a:t>chiều</a:t>
            </a:r>
            <a:r>
              <a:rPr lang="en-US" sz="2800" b="1" dirty="0">
                <a:solidFill>
                  <a:prstClr val="black">
                    <a:lumMod val="85000"/>
                    <a:lumOff val="15000"/>
                  </a:prstClr>
                </a:solidFill>
                <a:latin typeface="Times New Roman" pitchFamily="18" charset="0"/>
                <a:cs typeface="Times New Roman" pitchFamily="18" charset="0"/>
              </a:rPr>
              <a:t>?</a:t>
            </a:r>
          </a:p>
        </p:txBody>
      </p:sp>
      <p:sp>
        <p:nvSpPr>
          <p:cNvPr id="5" name="A">
            <a:extLst>
              <a:ext uri="{FF2B5EF4-FFF2-40B4-BE49-F238E27FC236}">
                <a16:creationId xmlns:a16="http://schemas.microsoft.com/office/drawing/2014/main" id="{4823A823-44B2-462A-B11B-9E50565133CA}"/>
              </a:ext>
            </a:extLst>
          </p:cNvPr>
          <p:cNvSpPr/>
          <p:nvPr/>
        </p:nvSpPr>
        <p:spPr>
          <a:xfrm>
            <a:off x="1905000" y="2932876"/>
            <a:ext cx="3714750" cy="800924"/>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solidFill>
                  <a:prstClr val="black">
                    <a:lumMod val="85000"/>
                    <a:lumOff val="15000"/>
                  </a:prstClr>
                </a:solidFill>
                <a:latin typeface="Times New Roman" pitchFamily="18" charset="0"/>
                <a:cs typeface="Times New Roman" pitchFamily="18" charset="0"/>
              </a:rPr>
              <a:t>A.</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sinh</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lí</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
        <p:nvSpPr>
          <p:cNvPr id="6" name="B">
            <a:extLst>
              <a:ext uri="{FF2B5EF4-FFF2-40B4-BE49-F238E27FC236}">
                <a16:creationId xmlns:a16="http://schemas.microsoft.com/office/drawing/2014/main" id="{46F9278F-3B69-4EE5-844B-70B61CDB4458}"/>
              </a:ext>
            </a:extLst>
          </p:cNvPr>
          <p:cNvSpPr/>
          <p:nvPr/>
        </p:nvSpPr>
        <p:spPr>
          <a:xfrm>
            <a:off x="6324602" y="2937064"/>
            <a:ext cx="3714750" cy="873085"/>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solidFill>
                  <a:prstClr val="black">
                    <a:lumMod val="85000"/>
                    <a:lumOff val="15000"/>
                  </a:prstClr>
                </a:solidFill>
                <a:latin typeface="Times New Roman" pitchFamily="18" charset="0"/>
                <a:cs typeface="Times New Roman" pitchFamily="18" charset="0"/>
              </a:rPr>
              <a:t>B.</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nhiệt</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
        <p:nvSpPr>
          <p:cNvPr id="7" name="C">
            <a:extLst>
              <a:ext uri="{FF2B5EF4-FFF2-40B4-BE49-F238E27FC236}">
                <a16:creationId xmlns:a16="http://schemas.microsoft.com/office/drawing/2014/main" id="{E3A96275-DBA7-4C6C-8D68-929EB13A4472}"/>
              </a:ext>
            </a:extLst>
          </p:cNvPr>
          <p:cNvSpPr/>
          <p:nvPr/>
        </p:nvSpPr>
        <p:spPr>
          <a:xfrm>
            <a:off x="1913106" y="4876800"/>
            <a:ext cx="4030494" cy="838200"/>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err="1">
                <a:solidFill>
                  <a:prstClr val="black">
                    <a:lumMod val="85000"/>
                    <a:lumOff val="15000"/>
                  </a:prstClr>
                </a:solidFill>
                <a:latin typeface="Times New Roman" pitchFamily="18" charset="0"/>
                <a:cs typeface="Times New Roman" pitchFamily="18" charset="0"/>
              </a:rPr>
              <a:t>C.</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phát</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sáng</a:t>
            </a:r>
            <a:endParaRPr lang="en-US" sz="3200" dirty="0">
              <a:solidFill>
                <a:prstClr val="black"/>
              </a:solidFill>
              <a:latin typeface="Times New Roman" pitchFamily="18" charset="0"/>
              <a:ea typeface="Calibri" panose="020F0502020204030204" pitchFamily="34" charset="0"/>
              <a:cs typeface="Times New Roman" pitchFamily="18" charset="0"/>
            </a:endParaRPr>
          </a:p>
        </p:txBody>
      </p:sp>
      <p:sp>
        <p:nvSpPr>
          <p:cNvPr id="8" name="D">
            <a:extLst>
              <a:ext uri="{FF2B5EF4-FFF2-40B4-BE49-F238E27FC236}">
                <a16:creationId xmlns:a16="http://schemas.microsoft.com/office/drawing/2014/main" id="{FE13A5F7-CAB7-4913-888C-57DBA728664C}"/>
              </a:ext>
            </a:extLst>
          </p:cNvPr>
          <p:cNvSpPr/>
          <p:nvPr/>
        </p:nvSpPr>
        <p:spPr>
          <a:xfrm>
            <a:off x="6400800" y="4831552"/>
            <a:ext cx="3714750" cy="883597"/>
          </a:xfrm>
          <a:prstGeom prst="rect">
            <a:avLst/>
          </a:prstGeom>
          <a:solidFill>
            <a:schemeClr val="bg2">
              <a:lumMod val="9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err="1">
                <a:solidFill>
                  <a:prstClr val="black">
                    <a:lumMod val="85000"/>
                    <a:lumOff val="15000"/>
                  </a:prstClr>
                </a:solidFill>
                <a:latin typeface="Times New Roman" pitchFamily="18" charset="0"/>
                <a:cs typeface="Times New Roman" pitchFamily="18" charset="0"/>
              </a:rPr>
              <a:t>D.</a:t>
            </a:r>
            <a:r>
              <a:rPr lang="en-US" sz="3200" dirty="0" err="1">
                <a:solidFill>
                  <a:prstClr val="black"/>
                </a:solidFill>
                <a:latin typeface="Times New Roman" pitchFamily="18" charset="0"/>
                <a:ea typeface="Times New Roman" panose="02020603050405020304" pitchFamily="18" charset="0"/>
                <a:cs typeface="Times New Roman" pitchFamily="18" charset="0"/>
              </a:rPr>
              <a:t>Tác</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dụng</a:t>
            </a:r>
            <a:r>
              <a:rPr lang="en-US" sz="3200" dirty="0">
                <a:solidFill>
                  <a:prstClr val="black"/>
                </a:solidFill>
                <a:latin typeface="Times New Roman" pitchFamily="18" charset="0"/>
                <a:ea typeface="Times New Roman" panose="02020603050405020304" pitchFamily="18" charset="0"/>
                <a:cs typeface="Times New Roman" pitchFamily="18" charset="0"/>
              </a:rPr>
              <a:t> </a:t>
            </a:r>
            <a:r>
              <a:rPr lang="en-US" sz="3200" dirty="0" err="1">
                <a:solidFill>
                  <a:prstClr val="black"/>
                </a:solidFill>
                <a:latin typeface="Times New Roman" pitchFamily="18" charset="0"/>
                <a:ea typeface="Times New Roman" panose="02020603050405020304" pitchFamily="18" charset="0"/>
                <a:cs typeface="Times New Roman" pitchFamily="18" charset="0"/>
              </a:rPr>
              <a:t>từ</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3798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DA896"/>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
                                        </p:tgtEl>
                                        <p:attrNameLst>
                                          <p:attrName>fillcolor</p:attrName>
                                        </p:attrNameLst>
                                      </p:cBhvr>
                                      <p:to>
                                        <a:srgbClr val="FDA896"/>
                                      </p:to>
                                    </p:animClr>
                                    <p:set>
                                      <p:cBhvr>
                                        <p:cTn id="14" dur="2000" fill="hold"/>
                                        <p:tgtEl>
                                          <p:spTgt spid="5"/>
                                        </p:tgtEl>
                                        <p:attrNameLst>
                                          <p:attrName>fill.type</p:attrName>
                                        </p:attrNameLst>
                                      </p:cBhvr>
                                      <p:to>
                                        <p:strVal val="solid"/>
                                      </p:to>
                                    </p:set>
                                    <p:set>
                                      <p:cBhvr>
                                        <p:cTn id="15"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C6E5A4"/>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6"/>
                                        </p:tgtEl>
                                        <p:attrNameLst>
                                          <p:attrName>fillcolor</p:attrName>
                                        </p:attrNameLst>
                                      </p:cBhvr>
                                      <p:to>
                                        <a:srgbClr val="FDA896"/>
                                      </p:to>
                                    </p:animClr>
                                    <p:set>
                                      <p:cBhvr>
                                        <p:cTn id="28" dur="2000" fill="hold"/>
                                        <p:tgtEl>
                                          <p:spTgt spid="6"/>
                                        </p:tgtEl>
                                        <p:attrNameLst>
                                          <p:attrName>fill.type</p:attrName>
                                        </p:attrNameLst>
                                      </p:cBhvr>
                                      <p:to>
                                        <p:strVal val="solid"/>
                                      </p:to>
                                    </p:set>
                                    <p:set>
                                      <p:cBhvr>
                                        <p:cTn id="29"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8762999" cy="6555641"/>
          </a:xfrm>
          <a:prstGeom prst="rect">
            <a:avLst/>
          </a:prstGeom>
        </p:spPr>
        <p:txBody>
          <a:bodyPr wrap="square">
            <a:spAutoFit/>
          </a:bodyPr>
          <a:lstStyle/>
          <a:p>
            <a:pPr algn="just"/>
            <a:r>
              <a:rPr lang="vi-VN" sz="2800" b="1" dirty="0">
                <a:solidFill>
                  <a:srgbClr val="008000"/>
                </a:solidFill>
                <a:latin typeface="Times New Roman" panose="02020603050405020304" pitchFamily="18" charset="0"/>
                <a:cs typeface="Times New Roman" panose="02020603050405020304" pitchFamily="18" charset="0"/>
              </a:rPr>
              <a:t>Luyện tập 1:</a:t>
            </a:r>
            <a:r>
              <a:rPr lang="vi-VN" sz="2800" b="1" dirty="0">
                <a:solidFill>
                  <a:srgbClr val="000000"/>
                </a:solidFill>
                <a:latin typeface="Times New Roman" panose="02020603050405020304" pitchFamily="18" charset="0"/>
                <a:cs typeface="Times New Roman" panose="02020603050405020304" pitchFamily="18" charset="0"/>
              </a:rPr>
              <a:t> Trong môn Khoa học tự nhiên lớp 8, ta đã biết khi điện phân dung dịch muối copper(II) sulfate thì xuất hiện lớp kim loại đồng bám vào điện cực âm (K). Hiện tượng này được ứng dụng trong kĩ thuật mạ điện. Trong quá trình mạ điện, vật cần mạ được gắn với cực âm, kim loại mạ gắn với cực dương của nguồn điện trong bình điện phân. Chất điện phân thường là dung dịch muối kim loại để mạ (nếu mạ đồng, người ta dùng dung dịch CuSO4). Cực dương của nguồn điện sẽ hút các electron và giải phóng các ion kim loại dương, dưới tác dụng lực tĩnh điện các ion dương này sẽ di chuyển về cực âm, tại đây chúng nhận lại electron, hình thành lớp kim loại bám trên bề mặt của vật được mạ. Em hãy cho biết có thể sử dụng dòng điện xoay chiều để mạ điện được không.</a:t>
            </a:r>
          </a:p>
        </p:txBody>
      </p:sp>
      <p:pic>
        <p:nvPicPr>
          <p:cNvPr id="1026" name="Picture 2" descr="Trong môn Khoa học tự nhiên lớp 8, ta đã biết khi điện phân dung dịch muối copper(II) sulf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609600"/>
            <a:ext cx="34290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4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6" y="376297"/>
            <a:ext cx="12194275" cy="2062103"/>
          </a:xfrm>
          <a:prstGeom prst="rect">
            <a:avLst/>
          </a:prstGeom>
        </p:spPr>
        <p:txBody>
          <a:bodyPr wrap="square">
            <a:spAutoFit/>
          </a:bodyPr>
          <a:lstStyle/>
          <a:p>
            <a:pPr algn="just"/>
            <a:r>
              <a:rPr lang="vi-VN" sz="3200" b="1" dirty="0">
                <a:solidFill>
                  <a:srgbClr val="008000"/>
                </a:solidFill>
                <a:latin typeface="Times New Roman" panose="02020603050405020304" pitchFamily="18" charset="0"/>
                <a:cs typeface="Times New Roman" panose="02020603050405020304" pitchFamily="18" charset="0"/>
              </a:rPr>
              <a:t>Trả lời:</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vi-VN" sz="3200" dirty="0">
                <a:solidFill>
                  <a:srgbClr val="000000"/>
                </a:solidFill>
                <a:latin typeface="Times New Roman" panose="02020603050405020304" pitchFamily="18" charset="0"/>
                <a:cs typeface="Times New Roman" panose="02020603050405020304" pitchFamily="18" charset="0"/>
              </a:rPr>
              <a:t>Không thể sử dụng dòng điện xoay chiều để mạ điện được vì dòng điện có chiều luân phiên thay đổi, không cố định được chiều dịch chuyển làm chất mạ không thể bám vào vật cần mạ.</a:t>
            </a:r>
          </a:p>
        </p:txBody>
      </p:sp>
      <p:sp>
        <p:nvSpPr>
          <p:cNvPr id="4" name="Rectangle 3"/>
          <p:cNvSpPr/>
          <p:nvPr/>
        </p:nvSpPr>
        <p:spPr>
          <a:xfrm>
            <a:off x="-2277" y="2590800"/>
            <a:ext cx="12194275" cy="2554545"/>
          </a:xfrm>
          <a:prstGeom prst="rect">
            <a:avLst/>
          </a:prstGeom>
        </p:spPr>
        <p:txBody>
          <a:bodyPr wrap="square">
            <a:spAutoFit/>
          </a:bodyPr>
          <a:lstStyle/>
          <a:p>
            <a:pPr algn="just"/>
            <a:r>
              <a:rPr lang="vi-VN" sz="3200" b="1" dirty="0">
                <a:solidFill>
                  <a:srgbClr val="008000"/>
                </a:solidFill>
                <a:latin typeface="Times New Roman" panose="02020603050405020304" pitchFamily="18" charset="0"/>
                <a:cs typeface="Times New Roman" panose="02020603050405020304" pitchFamily="18" charset="0"/>
              </a:rPr>
              <a:t>Luyện tập 2:</a:t>
            </a:r>
            <a:r>
              <a:rPr lang="vi-VN" sz="3200" dirty="0">
                <a:solidFill>
                  <a:srgbClr val="000000"/>
                </a:solidFill>
                <a:latin typeface="Times New Roman" panose="02020603050405020304" pitchFamily="18" charset="0"/>
                <a:cs typeface="Times New Roman" panose="02020603050405020304" pitchFamily="18" charset="0"/>
              </a:rPr>
              <a:t> Trả lời các câu hỏi đã nêu ở phần Mở đầu bài học.</a:t>
            </a:r>
          </a:p>
          <a:p>
            <a:pPr algn="just"/>
            <a:r>
              <a:rPr lang="vi-VN" sz="3200" dirty="0">
                <a:solidFill>
                  <a:srgbClr val="000000"/>
                </a:solidFill>
                <a:latin typeface="Times New Roman" panose="02020603050405020304" pitchFamily="18" charset="0"/>
                <a:cs typeface="Times New Roman" panose="02020603050405020304" pitchFamily="18" charset="0"/>
              </a:rPr>
              <a:t>Sơ đồ bên mô tả cấu tạo của một dynamo xe đạp. Khi núm dẫn động của dynamo quay quanh trục, nam châm quay theo và tạo ra dòng điện cảm ứng làm đèn sáng. Dòng điện do dynamo tạo ra có đặc điểm gì? Có sự chuyển hóa năng lượng nào xảy ra trong quá trình này?</a:t>
            </a:r>
          </a:p>
        </p:txBody>
      </p:sp>
    </p:spTree>
    <p:extLst>
      <p:ext uri="{BB962C8B-B14F-4D97-AF65-F5344CB8AC3E}">
        <p14:creationId xmlns:p14="http://schemas.microsoft.com/office/powerpoint/2010/main" val="311798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257" y="4267200"/>
            <a:ext cx="12192000" cy="2554545"/>
          </a:xfrm>
          <a:prstGeom prst="rect">
            <a:avLst/>
          </a:prstGeom>
        </p:spPr>
        <p:txBody>
          <a:bodyPr wrap="square">
            <a:spAutoFit/>
          </a:bodyPr>
          <a:lstStyle/>
          <a:p>
            <a:pPr algn="just"/>
            <a:r>
              <a:rPr lang="vi-VN" sz="3200" b="1" dirty="0">
                <a:solidFill>
                  <a:srgbClr val="008000"/>
                </a:solidFill>
                <a:latin typeface="Times New Roman" panose="02020603050405020304" pitchFamily="18" charset="0"/>
                <a:cs typeface="Times New Roman" panose="02020603050405020304" pitchFamily="18" charset="0"/>
              </a:rPr>
              <a:t>Trả lời:</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vi-VN" sz="3200" dirty="0">
                <a:solidFill>
                  <a:srgbClr val="000000"/>
                </a:solidFill>
                <a:latin typeface="Times New Roman" panose="02020603050405020304" pitchFamily="18" charset="0"/>
                <a:cs typeface="Times New Roman" panose="02020603050405020304" pitchFamily="18" charset="0"/>
              </a:rPr>
              <a:t>- Dòng điện do dynamo tạo ra là dòng điện xoay chiều, tức là dòng điện thay đổi hướng dòng điện liên tục theo thời gian.</a:t>
            </a:r>
          </a:p>
          <a:p>
            <a:pPr algn="just"/>
            <a:r>
              <a:rPr lang="vi-VN" sz="3200" dirty="0">
                <a:solidFill>
                  <a:srgbClr val="000000"/>
                </a:solidFill>
                <a:latin typeface="Times New Roman" panose="02020603050405020304" pitchFamily="18" charset="0"/>
                <a:cs typeface="Times New Roman" panose="02020603050405020304" pitchFamily="18" charset="0"/>
              </a:rPr>
              <a:t>- Trong quá trình này, có sự chuyển hoá năng lượng từ cơ năng sang điện năng.</a:t>
            </a:r>
          </a:p>
        </p:txBody>
      </p:sp>
      <p:pic>
        <p:nvPicPr>
          <p:cNvPr id="4" name="Picture 3">
            <a:extLst>
              <a:ext uri="{FF2B5EF4-FFF2-40B4-BE49-F238E27FC236}">
                <a16:creationId xmlns:a16="http://schemas.microsoft.com/office/drawing/2014/main" id="{E517A4F9-3DB7-144F-EC0A-7A03F3FC9229}"/>
              </a:ext>
            </a:extLst>
          </p:cNvPr>
          <p:cNvPicPr>
            <a:picLocks noChangeAspect="1"/>
          </p:cNvPicPr>
          <p:nvPr/>
        </p:nvPicPr>
        <p:blipFill>
          <a:blip r:embed="rId2"/>
          <a:stretch>
            <a:fillRect/>
          </a:stretch>
        </p:blipFill>
        <p:spPr>
          <a:xfrm>
            <a:off x="1828800" y="152549"/>
            <a:ext cx="8534400" cy="4495651"/>
          </a:xfrm>
          <a:prstGeom prst="rect">
            <a:avLst/>
          </a:prstGeom>
        </p:spPr>
      </p:pic>
    </p:spTree>
    <p:extLst>
      <p:ext uri="{BB962C8B-B14F-4D97-AF65-F5344CB8AC3E}">
        <p14:creationId xmlns:p14="http://schemas.microsoft.com/office/powerpoint/2010/main" val="221518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2AEA2D-ABB0-5AF3-0B4F-DBAE3AC00437}"/>
              </a:ext>
            </a:extLst>
          </p:cNvPr>
          <p:cNvPicPr>
            <a:picLocks noChangeAspect="1"/>
          </p:cNvPicPr>
          <p:nvPr/>
        </p:nvPicPr>
        <p:blipFill>
          <a:blip r:embed="rId2"/>
          <a:stretch>
            <a:fillRect/>
          </a:stretch>
        </p:blipFill>
        <p:spPr>
          <a:xfrm>
            <a:off x="2667000" y="3810075"/>
            <a:ext cx="6925446" cy="2605465"/>
          </a:xfrm>
          <a:prstGeom prst="rect">
            <a:avLst/>
          </a:prstGeom>
        </p:spPr>
      </p:pic>
      <p:sp>
        <p:nvSpPr>
          <p:cNvPr id="4" name="TextBox 3">
            <a:extLst>
              <a:ext uri="{FF2B5EF4-FFF2-40B4-BE49-F238E27FC236}">
                <a16:creationId xmlns:a16="http://schemas.microsoft.com/office/drawing/2014/main" id="{62323A65-E5EF-4FF1-B5D6-FEE25EAA2993}"/>
              </a:ext>
            </a:extLst>
          </p:cNvPr>
          <p:cNvSpPr txBox="1"/>
          <p:nvPr/>
        </p:nvSpPr>
        <p:spPr>
          <a:xfrm>
            <a:off x="2095129" y="1455084"/>
            <a:ext cx="7771358" cy="1661993"/>
          </a:xfrm>
          <a:prstGeom prst="rect">
            <a:avLst/>
          </a:prstGeom>
          <a:noFill/>
        </p:spPr>
        <p:txBody>
          <a:bodyPr wrap="none" lIns="0" tIns="0" rIns="0" bIns="0" rtlCol="0">
            <a:spAutoFit/>
          </a:bodyPr>
          <a:lstStyle/>
          <a:p>
            <a:pPr algn="ctr"/>
            <a:r>
              <a:rPr lang="en-US" sz="5400" b="1" dirty="0">
                <a:solidFill>
                  <a:srgbClr val="4BACC6">
                    <a:lumMod val="75000"/>
                  </a:srgbClr>
                </a:solidFill>
                <a:latin typeface="Times New Roman" pitchFamily="18" charset="0"/>
                <a:ea typeface="#9Slide03 Open Sans Bold" panose="020B0806030504020204" pitchFamily="34" charset="0"/>
                <a:cs typeface="Times New Roman" pitchFamily="18" charset="0"/>
              </a:rPr>
              <a:t>CẢM ƠN CÁC EM</a:t>
            </a:r>
          </a:p>
          <a:p>
            <a:pPr algn="ctr"/>
            <a:r>
              <a:rPr lang="en-US" sz="5400" b="1" dirty="0">
                <a:solidFill>
                  <a:srgbClr val="4BACC6">
                    <a:lumMod val="75000"/>
                  </a:srgbClr>
                </a:solidFill>
                <a:latin typeface="Times New Roman" pitchFamily="18" charset="0"/>
                <a:ea typeface="#9Slide03 Open Sans Bold" panose="020B0806030504020204" pitchFamily="34" charset="0"/>
                <a:cs typeface="Times New Roman" pitchFamily="18" charset="0"/>
              </a:rPr>
              <a:t>ĐÃ CHÚ Ý LẮNG NGHE</a:t>
            </a:r>
          </a:p>
        </p:txBody>
      </p:sp>
    </p:spTree>
    <p:extLst>
      <p:ext uri="{BB962C8B-B14F-4D97-AF65-F5344CB8AC3E}">
        <p14:creationId xmlns:p14="http://schemas.microsoft.com/office/powerpoint/2010/main" val="12827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11811000" cy="1569660"/>
          </a:xfrm>
          <a:prstGeom prst="rect">
            <a:avLst/>
          </a:prstGeom>
          <a:noFill/>
        </p:spPr>
        <p:txBody>
          <a:bodyPr wrap="square" rtlCol="0">
            <a:spAutoFit/>
          </a:bodyPr>
          <a:lstStyle/>
          <a:p>
            <a:pPr marL="571500" indent="-571500">
              <a:buAutoNum type="romanUcPeriod"/>
            </a:pPr>
            <a:r>
              <a:rPr lang="en-US" sz="3200" b="1" dirty="0" err="1">
                <a:solidFill>
                  <a:srgbClr val="FF0000"/>
                </a:solidFill>
                <a:latin typeface="Times New Roman" panose="02020603050405020304" pitchFamily="18" charset="0"/>
                <a:cs typeface="Times New Roman" panose="02020603050405020304" pitchFamily="18" charset="0"/>
              </a:rPr>
              <a:t>Dòng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xoay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chiều</a:t>
            </a:r>
            <a:r>
              <a:rPr lang="en-US" sz="3200" b="1" dirty="0">
                <a:solidFill>
                  <a:srgbClr val="FF0000"/>
                </a:solidFill>
                <a:latin typeface="Times New Roman" panose="02020603050405020304" pitchFamily="18" charset="0"/>
                <a:cs typeface="Times New Roman" panose="02020603050405020304" pitchFamily="18" charset="0"/>
              </a:rPr>
              <a:t>.</a:t>
            </a:r>
          </a:p>
          <a:p>
            <a:pPr marL="514350" indent="-514350">
              <a:buAutoNum type="arabicPeriod"/>
            </a:pPr>
            <a:r>
              <a:rPr lang="en-US" sz="3200" b="1" dirty="0" err="1">
                <a:solidFill>
                  <a:srgbClr val="0070C0"/>
                </a:solidFill>
                <a:latin typeface="Times New Roman" panose="02020603050405020304" pitchFamily="18" charset="0"/>
                <a:cs typeface="Times New Roman" panose="02020603050405020304" pitchFamily="18" charset="0"/>
              </a:rPr>
              <a:t>Tìm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hiểu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tạo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dòng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xoay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chiều</a:t>
            </a:r>
            <a:endParaRPr lang="en-US" sz="3200" b="1" dirty="0">
              <a:solidFill>
                <a:srgbClr val="0070C0"/>
              </a:solidFill>
              <a:latin typeface="Times New Roman" panose="02020603050405020304" pitchFamily="18" charset="0"/>
              <a:cs typeface="Times New Roman" panose="02020603050405020304" pitchFamily="18" charset="0"/>
            </a:endParaRPr>
          </a:p>
          <a:p>
            <a:r>
              <a:rPr lang="en-US" sz="3200" b="1" dirty="0">
                <a:solidFill>
                  <a:srgbClr val="00B050"/>
                </a:solidFill>
                <a:latin typeface="Times New Roman" panose="02020603050405020304" pitchFamily="18" charset="0"/>
                <a:cs typeface="Times New Roman" panose="02020603050405020304" pitchFamily="18" charset="0"/>
              </a:rPr>
              <a:t>a. </a:t>
            </a:r>
            <a:r>
              <a:rPr lang="en-US" sz="3200" b="1" dirty="0" err="1">
                <a:solidFill>
                  <a:srgbClr val="00B050"/>
                </a:solidFill>
                <a:latin typeface="Times New Roman" panose="02020603050405020304" pitchFamily="18" charset="0"/>
                <a:cs typeface="Times New Roman" panose="02020603050405020304" pitchFamily="18" charset="0"/>
              </a:rPr>
              <a:t>Thí</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nghiệm</a:t>
            </a:r>
            <a:r>
              <a:rPr lang="en-US" sz="3200" b="1" dirty="0">
                <a:solidFill>
                  <a:srgbClr val="00B050"/>
                </a:solidFill>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quay</a:t>
            </a:r>
          </a:p>
        </p:txBody>
      </p:sp>
      <p:pic>
        <p:nvPicPr>
          <p:cNvPr id="5" name="Picture 4">
            <a:extLst>
              <a:ext uri="{FF2B5EF4-FFF2-40B4-BE49-F238E27FC236}">
                <a16:creationId xmlns:a16="http://schemas.microsoft.com/office/drawing/2014/main" id="{C7EEE2EC-CE12-4BAA-8FBD-8F41C3892178}"/>
              </a:ext>
            </a:extLst>
          </p:cNvPr>
          <p:cNvPicPr>
            <a:picLocks noChangeAspect="1"/>
          </p:cNvPicPr>
          <p:nvPr/>
        </p:nvPicPr>
        <p:blipFill>
          <a:blip r:embed="rId2"/>
          <a:stretch>
            <a:fillRect/>
          </a:stretch>
        </p:blipFill>
        <p:spPr>
          <a:xfrm>
            <a:off x="5778749" y="2411843"/>
            <a:ext cx="6184651" cy="3799695"/>
          </a:xfrm>
          <a:prstGeom prst="rect">
            <a:avLst/>
          </a:prstGeom>
        </p:spPr>
      </p:pic>
      <p:sp>
        <p:nvSpPr>
          <p:cNvPr id="6" name="TextBox 5">
            <a:extLst>
              <a:ext uri="{FF2B5EF4-FFF2-40B4-BE49-F238E27FC236}">
                <a16:creationId xmlns:a16="http://schemas.microsoft.com/office/drawing/2014/main" id="{B9945D8D-23C5-489E-BFF6-9B487099D67B}"/>
              </a:ext>
            </a:extLst>
          </p:cNvPr>
          <p:cNvSpPr txBox="1"/>
          <p:nvPr/>
        </p:nvSpPr>
        <p:spPr>
          <a:xfrm>
            <a:off x="972844" y="2472531"/>
            <a:ext cx="4437355" cy="3539430"/>
          </a:xfrm>
          <a:prstGeom prst="rect">
            <a:avLst/>
          </a:prstGeom>
          <a:noFill/>
        </p:spPr>
        <p:txBody>
          <a:bodyPr wrap="square">
            <a:spAutoFit/>
          </a:bodyPr>
          <a:lstStyle/>
          <a:p>
            <a:pPr indent="457200"/>
            <a:r>
              <a:rPr lang="vi-VN" sz="3200" b="1" dirty="0">
                <a:solidFill>
                  <a:srgbClr val="000000"/>
                </a:solidFill>
                <a:effectLst/>
                <a:latin typeface="+mj-lt"/>
                <a:ea typeface="Calibri" panose="020F0502020204030204" pitchFamily="34" charset="0"/>
                <a:cs typeface="Calibri" panose="020F0502020204030204" pitchFamily="34" charset="0"/>
              </a:rPr>
              <a:t>Cuộn dây dẫn kín có hai đèn LED đỏ và vàng mắc song song, ngược cực (1); </a:t>
            </a:r>
            <a:endParaRPr lang="en-US" sz="3200" b="1" dirty="0">
              <a:solidFill>
                <a:srgbClr val="000000"/>
              </a:solidFill>
              <a:effectLst/>
              <a:latin typeface="+mj-lt"/>
              <a:ea typeface="Calibri" panose="020F0502020204030204" pitchFamily="34" charset="0"/>
              <a:cs typeface="Calibri" panose="020F0502020204030204" pitchFamily="34" charset="0"/>
            </a:endParaRPr>
          </a:p>
          <a:p>
            <a:pPr indent="457200"/>
            <a:r>
              <a:rPr lang="en-US" sz="3200" b="1" dirty="0">
                <a:solidFill>
                  <a:srgbClr val="000000"/>
                </a:solidFill>
                <a:effectLst/>
                <a:latin typeface="+mj-lt"/>
                <a:ea typeface="Calibri" panose="020F0502020204030204" pitchFamily="34" charset="0"/>
                <a:cs typeface="Calibri" panose="020F0502020204030204" pitchFamily="34" charset="0"/>
              </a:rPr>
              <a:t>T</a:t>
            </a:r>
            <a:r>
              <a:rPr lang="vi-VN" sz="3200" b="1" dirty="0">
                <a:solidFill>
                  <a:srgbClr val="000000"/>
                </a:solidFill>
                <a:effectLst/>
                <a:latin typeface="+mj-lt"/>
                <a:ea typeface="Calibri" panose="020F0502020204030204" pitchFamily="34" charset="0"/>
                <a:cs typeface="Calibri" panose="020F0502020204030204" pitchFamily="34" charset="0"/>
              </a:rPr>
              <a:t>hanh nam châm vĩnh cửu có trục quay ở giữa (2).</a:t>
            </a:r>
            <a:endParaRPr lang="en-US" sz="3200" b="1" dirty="0">
              <a:latin typeface="+mj-lt"/>
              <a:ea typeface="Calibri" panose="020F0502020204030204" pitchFamily="34" charset="0"/>
              <a:cs typeface="Calibri" panose="020F0502020204030204" pitchFamily="34" charset="0"/>
            </a:endParaRPr>
          </a:p>
        </p:txBody>
      </p:sp>
      <p:sp>
        <p:nvSpPr>
          <p:cNvPr id="7" name="Google Shape;9834;p32">
            <a:extLst>
              <a:ext uri="{FF2B5EF4-FFF2-40B4-BE49-F238E27FC236}">
                <a16:creationId xmlns:a16="http://schemas.microsoft.com/office/drawing/2014/main" id="{2881D593-8FC4-4026-936F-4479F301ECE7}"/>
              </a:ext>
            </a:extLst>
          </p:cNvPr>
          <p:cNvSpPr txBox="1">
            <a:spLocks/>
          </p:cNvSpPr>
          <p:nvPr/>
        </p:nvSpPr>
        <p:spPr>
          <a:xfrm>
            <a:off x="1128236" y="2057400"/>
            <a:ext cx="2300764"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3200" b="1" dirty="0" err="1">
                <a:solidFill>
                  <a:srgbClr val="C00000"/>
                </a:solidFill>
                <a:latin typeface="Times New Roman" panose="02020603050405020304" pitchFamily="18" charset="0"/>
                <a:cs typeface="Times New Roman" panose="02020603050405020304" pitchFamily="18" charset="0"/>
              </a:rPr>
              <a:t>Chuẩn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bị</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0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11295243" y="5356725"/>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4" name="Google Shape;9864;p33"/>
          <p:cNvSpPr/>
          <p:nvPr/>
        </p:nvSpPr>
        <p:spPr>
          <a:xfrm>
            <a:off x="10336427" y="5837993"/>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6" name="Google Shape;9866;p33"/>
          <p:cNvSpPr/>
          <p:nvPr/>
        </p:nvSpPr>
        <p:spPr>
          <a:xfrm>
            <a:off x="9672025" y="324497"/>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7" name="Google Shape;9867;p33"/>
          <p:cNvSpPr/>
          <p:nvPr/>
        </p:nvSpPr>
        <p:spPr>
          <a:xfrm>
            <a:off x="11295243" y="764579"/>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152400" y="5181600"/>
            <a:ext cx="7002303" cy="47354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3200" dirty="0" err="1">
                <a:solidFill>
                  <a:srgbClr val="002060"/>
                </a:solidFill>
                <a:latin typeface="Times New Roman" panose="02020603050405020304" pitchFamily="18" charset="0"/>
                <a:cs typeface="Times New Roman" panose="02020603050405020304" pitchFamily="18" charset="0"/>
              </a:rPr>
              <a:t>Bước</a:t>
            </a:r>
            <a:r>
              <a:rPr lang="en-US" sz="3200" dirty="0">
                <a:solidFill>
                  <a:srgbClr val="002060"/>
                </a:solidFill>
                <a:latin typeface="Times New Roman" panose="02020603050405020304" pitchFamily="18" charset="0"/>
                <a:cs typeface="Times New Roman" panose="02020603050405020304" pitchFamily="18" charset="0"/>
              </a:rPr>
              <a:t> 1: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Lắp</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dụng</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cụ</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như</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hình</a:t>
            </a:r>
            <a:r>
              <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67189" y="6003452"/>
            <a:ext cx="9839535" cy="47354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3200" dirty="0" err="1">
                <a:solidFill>
                  <a:srgbClr val="002060"/>
                </a:solidFill>
                <a:latin typeface="Times New Roman" panose="02020603050405020304" pitchFamily="18" charset="0"/>
                <a:cs typeface="Times New Roman" panose="02020603050405020304" pitchFamily="18" charset="0"/>
              </a:rPr>
              <a:t>Bước</a:t>
            </a:r>
            <a:r>
              <a:rPr lang="en-US" sz="3200" dirty="0">
                <a:solidFill>
                  <a:srgbClr val="002060"/>
                </a:solidFill>
                <a:latin typeface="Times New Roman" panose="02020603050405020304" pitchFamily="18" charset="0"/>
                <a:cs typeface="Times New Roman" panose="02020603050405020304" pitchFamily="18" charset="0"/>
              </a:rPr>
              <a:t> 2: </a:t>
            </a:r>
            <a:r>
              <a:rPr lang="en-US" sz="3200" b="1" dirty="0">
                <a:solidFill>
                  <a:schemeClr val="tx1"/>
                </a:solidFill>
                <a:latin typeface="Times New Roman" panose="02020603050405020304" pitchFamily="18" charset="0"/>
                <a:cs typeface="Times New Roman" panose="02020603050405020304" pitchFamily="18" charset="0"/>
              </a:rPr>
              <a:t>Quan </a:t>
            </a:r>
            <a:r>
              <a:rPr lang="en-US" sz="3200" b="1" dirty="0" err="1">
                <a:solidFill>
                  <a:schemeClr val="tx1"/>
                </a:solidFill>
                <a:latin typeface="Times New Roman" panose="02020603050405020304" pitchFamily="18" charset="0"/>
                <a:cs typeface="Times New Roman" panose="02020603050405020304" pitchFamily="18" charset="0"/>
              </a:rPr>
              <a:t>sát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đèn</a:t>
            </a:r>
            <a:r>
              <a:rPr lang="en-US" sz="3200" b="1" dirty="0">
                <a:solidFill>
                  <a:schemeClr val="tx1"/>
                </a:solidFill>
                <a:latin typeface="Times New Roman" panose="02020603050405020304" pitchFamily="18" charset="0"/>
                <a:cs typeface="Times New Roman" panose="02020603050405020304" pitchFamily="18" charset="0"/>
              </a:rPr>
              <a:t> Led </a:t>
            </a:r>
            <a:r>
              <a:rPr lang="en-US" sz="3200" b="1" dirty="0" err="1">
                <a:solidFill>
                  <a:schemeClr val="tx1"/>
                </a:solidFill>
                <a:latin typeface="Times New Roman" panose="02020603050405020304" pitchFamily="18" charset="0"/>
                <a:cs typeface="Times New Roman" panose="02020603050405020304" pitchFamily="18" charset="0"/>
              </a:rPr>
              <a:t>khi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nam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châm</a:t>
            </a:r>
            <a:r>
              <a:rPr lang="en-US" sz="3200" b="1" dirty="0">
                <a:solidFill>
                  <a:schemeClr val="tx1"/>
                </a:solidFill>
                <a:latin typeface="Times New Roman" panose="02020603050405020304" pitchFamily="18" charset="0"/>
                <a:cs typeface="Times New Roman" panose="02020603050405020304" pitchFamily="18" charset="0"/>
              </a:rPr>
              <a:t> quay.</a:t>
            </a:r>
            <a:endParaRPr lang="en-US" sz="3200" b="1" dirty="0">
              <a:solidFill>
                <a:schemeClr val="tx1"/>
              </a:solidFill>
              <a:latin typeface="Times New Roman" panose="02020603050405020304" pitchFamily="18" charset="0"/>
              <a:ea typeface="Fira Sans Condensed Black" panose="020B0A030500000200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3"/>
          <a:stretch>
            <a:fillRect/>
          </a:stretch>
        </p:blipFill>
        <p:spPr>
          <a:xfrm>
            <a:off x="381000" y="1066800"/>
            <a:ext cx="8839200" cy="3962400"/>
          </a:xfrm>
          <a:prstGeom prst="rect">
            <a:avLst/>
          </a:prstGeom>
        </p:spPr>
      </p:pic>
      <p:sp>
        <p:nvSpPr>
          <p:cNvPr id="2" name="TextBox 1"/>
          <p:cNvSpPr txBox="1"/>
          <p:nvPr/>
        </p:nvSpPr>
        <p:spPr>
          <a:xfrm>
            <a:off x="533400" y="324497"/>
            <a:ext cx="4495800"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Tiến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hành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nghiệm</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26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0"/>
            <a:ext cx="12192000" cy="3539430"/>
          </a:xfrm>
          <a:prstGeom prst="rect">
            <a:avLst/>
          </a:prstGeom>
        </p:spPr>
        <p:txBody>
          <a:bodyPr wrap="square">
            <a:spAutoFit/>
          </a:bodyPr>
          <a:lstStyle/>
          <a:p>
            <a:pPr algn="just"/>
            <a:r>
              <a:rPr lang="en-US" sz="3200" b="1" dirty="0" err="1">
                <a:solidFill>
                  <a:srgbClr val="008000"/>
                </a:solidFill>
                <a:latin typeface="Times New Roman" panose="02020603050405020304" pitchFamily="18" charset="0"/>
                <a:cs typeface="Times New Roman" panose="02020603050405020304" pitchFamily="18" charset="0"/>
              </a:rPr>
              <a:t>Câu</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hỏi</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thảo</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luận</a:t>
            </a:r>
            <a:r>
              <a:rPr lang="en-US" sz="3200" b="1" dirty="0">
                <a:solidFill>
                  <a:srgbClr val="008000"/>
                </a:solidFill>
                <a:latin typeface="Times New Roman" panose="02020603050405020304" pitchFamily="18" charset="0"/>
                <a:cs typeface="Times New Roman" panose="02020603050405020304" pitchFamily="18" charset="0"/>
              </a:rPr>
              <a:t> 1:</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xét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a:t>
            </a:r>
          </a:p>
          <a:p>
            <a:pPr algn="just"/>
            <a:endParaRPr lang="en-US" sz="3200" b="1" dirty="0">
              <a:solidFill>
                <a:srgbClr val="008000"/>
              </a:solidFill>
              <a:latin typeface="Times New Roman" panose="02020603050405020304" pitchFamily="18" charset="0"/>
              <a:cs typeface="Times New Roman" panose="02020603050405020304" pitchFamily="18" charset="0"/>
            </a:endParaRPr>
          </a:p>
          <a:p>
            <a:pPr algn="just"/>
            <a:r>
              <a:rPr lang="en-US" sz="3200" b="1" dirty="0" err="1">
                <a:solidFill>
                  <a:srgbClr val="008000"/>
                </a:solidFill>
                <a:latin typeface="Times New Roman" panose="02020603050405020304" pitchFamily="18" charset="0"/>
                <a:cs typeface="Times New Roman" panose="02020603050405020304" pitchFamily="18" charset="0"/>
              </a:rPr>
              <a:t>Trả</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lời</a:t>
            </a:r>
            <a:r>
              <a:rPr lang="en-US" sz="3200" b="1" dirty="0">
                <a:solidFill>
                  <a:srgbClr val="008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tục</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9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anim calcmode="lin" valueType="num">
                                      <p:cBhvr>
                                        <p:cTn id="2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6" name="Google Shape;9866;p33"/>
          <p:cNvSpPr/>
          <p:nvPr/>
        </p:nvSpPr>
        <p:spPr>
          <a:xfrm>
            <a:off x="9672025" y="324497"/>
            <a:ext cx="234700" cy="220067"/>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867" name="Google Shape;9867;p33"/>
          <p:cNvSpPr/>
          <p:nvPr/>
        </p:nvSpPr>
        <p:spPr>
          <a:xfrm>
            <a:off x="11295243" y="764579"/>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 name="Google Shape;9863;p33"/>
          <p:cNvSpPr/>
          <p:nvPr/>
        </p:nvSpPr>
        <p:spPr>
          <a:xfrm>
            <a:off x="11295243" y="5356725"/>
            <a:ext cx="156700" cy="1468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7" name="Google Shape;9864;p33"/>
          <p:cNvSpPr/>
          <p:nvPr/>
        </p:nvSpPr>
        <p:spPr>
          <a:xfrm>
            <a:off x="8367564" y="411880"/>
            <a:ext cx="517867" cy="549233"/>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121900" tIns="121900" rIns="121900" bIns="121900" anchor="ctr" anchorCtr="0">
            <a:noAutofit/>
          </a:bodyPr>
          <a:lstStyle/>
          <a:p>
            <a:endParaRPr sz="2400" dirty="0"/>
          </a:p>
        </p:txBody>
      </p:sp>
      <p:sp>
        <p:nvSpPr>
          <p:cNvPr id="2" name="Rectangle 1"/>
          <p:cNvSpPr/>
          <p:nvPr/>
        </p:nvSpPr>
        <p:spPr>
          <a:xfrm>
            <a:off x="0" y="76200"/>
            <a:ext cx="12192000" cy="1077218"/>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Thí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xoay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dẫn</a:t>
            </a:r>
            <a:r>
              <a:rPr lang="en-US" sz="3200" b="1" dirty="0">
                <a:latin typeface="Times New Roman" panose="02020603050405020304" pitchFamily="18" charset="0"/>
                <a:cs typeface="Times New Roman" panose="02020603050405020304" pitchFamily="18" charset="0"/>
              </a:rPr>
              <a:t> quay</a:t>
            </a:r>
          </a:p>
        </p:txBody>
      </p:sp>
      <p:pic>
        <p:nvPicPr>
          <p:cNvPr id="19" name="Picture 18"/>
          <p:cNvPicPr/>
          <p:nvPr/>
        </p:nvPicPr>
        <p:blipFill rotWithShape="1">
          <a:blip r:embed="rId3"/>
          <a:srcRect l="18109" t="23090" r="34134" b="16476"/>
          <a:stretch/>
        </p:blipFill>
        <p:spPr bwMode="auto">
          <a:xfrm>
            <a:off x="152400" y="1066800"/>
            <a:ext cx="11658600" cy="57444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987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7627" t="23945" r="13782" b="7639"/>
          <a:stretch/>
        </p:blipFill>
        <p:spPr bwMode="auto">
          <a:xfrm>
            <a:off x="0" y="-304800"/>
            <a:ext cx="12115800" cy="7162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682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12192000" cy="3539430"/>
          </a:xfrm>
          <a:prstGeom prst="rect">
            <a:avLst/>
          </a:prstGeom>
        </p:spPr>
        <p:txBody>
          <a:bodyPr wrap="square">
            <a:spAutoFit/>
          </a:bodyPr>
          <a:lstStyle/>
          <a:p>
            <a:pPr algn="just"/>
            <a:r>
              <a:rPr lang="en-US" sz="3200" b="1" dirty="0" err="1">
                <a:solidFill>
                  <a:srgbClr val="008000"/>
                </a:solidFill>
                <a:latin typeface="Times New Roman" panose="02020603050405020304" pitchFamily="18" charset="0"/>
                <a:cs typeface="Times New Roman" panose="02020603050405020304" pitchFamily="18" charset="0"/>
              </a:rPr>
              <a:t>Câu</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hỏi</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thảo</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luận</a:t>
            </a:r>
            <a:r>
              <a:rPr lang="en-US" sz="3200" b="1" dirty="0">
                <a:solidFill>
                  <a:srgbClr val="008000"/>
                </a:solidFill>
                <a:latin typeface="Times New Roman" panose="02020603050405020304" pitchFamily="18" charset="0"/>
                <a:cs typeface="Times New Roman" panose="02020603050405020304" pitchFamily="18" charset="0"/>
              </a:rPr>
              <a:t> 2 </a:t>
            </a:r>
            <a:r>
              <a:rPr lang="en-US" sz="3200" b="1" dirty="0" err="1">
                <a:solidFill>
                  <a:srgbClr val="008000"/>
                </a:solidFill>
                <a:latin typeface="Times New Roman" panose="02020603050405020304" pitchFamily="18" charset="0"/>
                <a:cs typeface="Times New Roman" panose="02020603050405020304" pitchFamily="18" charset="0"/>
              </a:rPr>
              <a:t>trang</a:t>
            </a:r>
            <a:r>
              <a:rPr lang="en-US" sz="3200" b="1" dirty="0">
                <a:solidFill>
                  <a:srgbClr val="008000"/>
                </a:solidFill>
                <a:latin typeface="Times New Roman" panose="02020603050405020304" pitchFamily="18" charset="0"/>
                <a:cs typeface="Times New Roman" panose="02020603050405020304" pitchFamily="18" charset="0"/>
              </a:rPr>
              <a:t> 59 KHTN 9:</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nghiệm</a:t>
            </a:r>
            <a:r>
              <a:rPr lang="en-US" sz="3200" dirty="0">
                <a:solidFill>
                  <a:srgbClr val="000000"/>
                </a:solidFill>
                <a:latin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xét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a:t>
            </a:r>
            <a:endParaRPr lang="en-US" sz="3200" b="1" dirty="0">
              <a:solidFill>
                <a:srgbClr val="008000"/>
              </a:solidFill>
              <a:latin typeface="Times New Roman" panose="02020603050405020304" pitchFamily="18" charset="0"/>
              <a:cs typeface="Times New Roman" panose="02020603050405020304" pitchFamily="18" charset="0"/>
            </a:endParaRPr>
          </a:p>
          <a:p>
            <a:pPr algn="just"/>
            <a:r>
              <a:rPr lang="en-US" sz="3200" b="1" dirty="0" err="1">
                <a:solidFill>
                  <a:srgbClr val="008000"/>
                </a:solidFill>
                <a:latin typeface="Times New Roman" panose="02020603050405020304" pitchFamily="18" charset="0"/>
                <a:cs typeface="Times New Roman" panose="02020603050405020304" pitchFamily="18" charset="0"/>
              </a:rPr>
              <a:t>Trả</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lời</a:t>
            </a:r>
            <a:r>
              <a:rPr lang="en-US" sz="3200" b="1" dirty="0">
                <a:solidFill>
                  <a:srgbClr val="008000"/>
                </a:solidFill>
                <a:latin typeface="Times New Roman" panose="02020603050405020304" pitchFamily="18" charset="0"/>
                <a:cs typeface="Times New Roman" panose="02020603050405020304" pitchFamily="18" charset="0"/>
              </a:rPr>
              <a:t>:</a:t>
            </a:r>
            <a:endParaRPr lang="en-US" sz="3200" dirty="0">
              <a:solidFill>
                <a:srgbClr val="000000"/>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a. Hai </a:t>
            </a:r>
            <a:r>
              <a:rPr lang="en-US" sz="3200" dirty="0" err="1">
                <a:solidFill>
                  <a:srgbClr val="000000"/>
                </a:solidFill>
                <a:latin typeface="Times New Roman" panose="02020603050405020304" pitchFamily="18" charset="0"/>
                <a:cs typeface="Times New Roman" panose="02020603050405020304" pitchFamily="18" charset="0"/>
              </a:rPr>
              <a:t>đèn</a:t>
            </a:r>
            <a:r>
              <a:rPr lang="en-US" sz="3200" dirty="0">
                <a:solidFill>
                  <a:srgbClr val="000000"/>
                </a:solidFill>
                <a:latin typeface="Times New Roman" panose="02020603050405020304" pitchFamily="18" charset="0"/>
                <a:cs typeface="Times New Roman" panose="02020603050405020304" pitchFamily="18" charset="0"/>
              </a:rPr>
              <a:t> LED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lúc</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cuộn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dẫn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tục</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0" y="3810000"/>
            <a:ext cx="12192000" cy="3046988"/>
          </a:xfrm>
          <a:prstGeom prst="rect">
            <a:avLst/>
          </a:prstGeom>
        </p:spPr>
        <p:txBody>
          <a:bodyPr wrap="square">
            <a:spAutoFit/>
          </a:bodyPr>
          <a:lstStyle/>
          <a:p>
            <a:pPr algn="just"/>
            <a:r>
              <a:rPr lang="vi-VN" sz="3200" b="1" dirty="0">
                <a:solidFill>
                  <a:srgbClr val="008000"/>
                </a:solidFill>
                <a:latin typeface="+mj-lt"/>
              </a:rPr>
              <a:t>Luyện tập:</a:t>
            </a:r>
            <a:r>
              <a:rPr lang="vi-VN" sz="3200" dirty="0">
                <a:solidFill>
                  <a:srgbClr val="000000"/>
                </a:solidFill>
                <a:latin typeface="+mj-lt"/>
              </a:rPr>
              <a:t> Giải thích vì sao khi cho nam châm quay (ở Thí nghiệm 1) hoặc cho cuộn dây dẫn quay (ở Thí nghiệm 2) ta lại thu được dòng điện xoay chiều.</a:t>
            </a:r>
          </a:p>
          <a:p>
            <a:pPr algn="just"/>
            <a:r>
              <a:rPr lang="vi-VN" sz="3200" b="1" dirty="0">
                <a:solidFill>
                  <a:srgbClr val="008000"/>
                </a:solidFill>
                <a:latin typeface="+mj-lt"/>
              </a:rPr>
              <a:t>Trả lời:</a:t>
            </a:r>
            <a:endParaRPr lang="vi-VN" sz="3200" dirty="0">
              <a:solidFill>
                <a:srgbClr val="000000"/>
              </a:solidFill>
              <a:latin typeface="+mj-lt"/>
            </a:endParaRPr>
          </a:p>
          <a:p>
            <a:pPr algn="just"/>
            <a:r>
              <a:rPr lang="vi-VN" sz="3200" dirty="0">
                <a:solidFill>
                  <a:srgbClr val="000000"/>
                </a:solidFill>
                <a:latin typeface="+mj-lt"/>
              </a:rPr>
              <a:t>Vì số đường sức từ xuyên qua tiết diện S của cuộn dây dẫn luân phiên tăng giảm khi nam châm hoặc cuộn dây quay.</a:t>
            </a:r>
            <a:endParaRPr lang="vi-VN" sz="3200" b="0" i="0" dirty="0">
              <a:solidFill>
                <a:srgbClr val="000000"/>
              </a:solidFill>
              <a:effectLst/>
              <a:latin typeface="+mj-lt"/>
            </a:endParaRPr>
          </a:p>
        </p:txBody>
      </p:sp>
    </p:spTree>
    <p:extLst>
      <p:ext uri="{BB962C8B-B14F-4D97-AF65-F5344CB8AC3E}">
        <p14:creationId xmlns:p14="http://schemas.microsoft.com/office/powerpoint/2010/main" val="2965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959"/>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959"/>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SHAPE_LOCKS" val="16"/>
</p:tagLst>
</file>

<file path=ppt/tags/tag21.xml><?xml version="1.0" encoding="utf-8"?>
<p:tagLst xmlns:a="http://schemas.openxmlformats.org/drawingml/2006/main" xmlns:r="http://schemas.openxmlformats.org/officeDocument/2006/relationships" xmlns:p="http://schemas.openxmlformats.org/presentationml/2006/main">
  <p:tag name="SHAPE_LOCKS" val="16"/>
</p:tagLst>
</file>

<file path=ppt/tags/tag22.xml><?xml version="1.0" encoding="utf-8"?>
<p:tagLst xmlns:a="http://schemas.openxmlformats.org/drawingml/2006/main" xmlns:r="http://schemas.openxmlformats.org/officeDocument/2006/relationships" xmlns:p="http://schemas.openxmlformats.org/presentationml/2006/main">
  <p:tag name="SHAPE_LOCKS" val="959"/>
</p:tagLst>
</file>

<file path=ppt/tags/tag23.xml><?xml version="1.0" encoding="utf-8"?>
<p:tagLst xmlns:a="http://schemas.openxmlformats.org/drawingml/2006/main" xmlns:r="http://schemas.openxmlformats.org/officeDocument/2006/relationships" xmlns:p="http://schemas.openxmlformats.org/presentationml/2006/main">
  <p:tag name="SHAPE_LOCKS" val="16"/>
</p:tagLst>
</file>

<file path=ppt/tags/tag24.xml><?xml version="1.0" encoding="utf-8"?>
<p:tagLst xmlns:a="http://schemas.openxmlformats.org/drawingml/2006/main" xmlns:r="http://schemas.openxmlformats.org/officeDocument/2006/relationships" xmlns:p="http://schemas.openxmlformats.org/presentationml/2006/main">
  <p:tag name="SHAPE_LOCKS" val="16"/>
</p:tagLst>
</file>

<file path=ppt/tags/tag25.xml><?xml version="1.0" encoding="utf-8"?>
<p:tagLst xmlns:a="http://schemas.openxmlformats.org/drawingml/2006/main" xmlns:r="http://schemas.openxmlformats.org/officeDocument/2006/relationships" xmlns:p="http://schemas.openxmlformats.org/presentationml/2006/main">
  <p:tag name="SHAPE_LOCKS" val="959"/>
</p:tagLst>
</file>

<file path=ppt/tags/tag26.xml><?xml version="1.0" encoding="utf-8"?>
<p:tagLst xmlns:a="http://schemas.openxmlformats.org/drawingml/2006/main" xmlns:r="http://schemas.openxmlformats.org/officeDocument/2006/relationships" xmlns:p="http://schemas.openxmlformats.org/presentationml/2006/main">
  <p:tag name="SHAPE_LOCKS" val="16"/>
</p:tagLst>
</file>

<file path=ppt/tags/tag27.xml><?xml version="1.0" encoding="utf-8"?>
<p:tagLst xmlns:a="http://schemas.openxmlformats.org/drawingml/2006/main" xmlns:r="http://schemas.openxmlformats.org/officeDocument/2006/relationships" xmlns:p="http://schemas.openxmlformats.org/presentationml/2006/main">
  <p:tag name="SHAPE_LOCKS" val="16"/>
</p:tagLst>
</file>

<file path=ppt/tags/tag28.xml><?xml version="1.0" encoding="utf-8"?>
<p:tagLst xmlns:a="http://schemas.openxmlformats.org/drawingml/2006/main" xmlns:r="http://schemas.openxmlformats.org/officeDocument/2006/relationships" xmlns:p="http://schemas.openxmlformats.org/presentationml/2006/main">
  <p:tag name="SHAPE_LOCKS" val="959"/>
</p:tagLst>
</file>

<file path=ppt/tags/tag29.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SHAPE_LOCKS" val="16"/>
</p:tagLst>
</file>

<file path=ppt/tags/tag31.xml><?xml version="1.0" encoding="utf-8"?>
<p:tagLst xmlns:a="http://schemas.openxmlformats.org/drawingml/2006/main" xmlns:r="http://schemas.openxmlformats.org/officeDocument/2006/relationships" xmlns:p="http://schemas.openxmlformats.org/presentationml/2006/main">
  <p:tag name="SHAPE_LOCKS" val="959"/>
</p:tagLst>
</file>

<file path=ppt/tags/tag32.xml><?xml version="1.0" encoding="utf-8"?>
<p:tagLst xmlns:a="http://schemas.openxmlformats.org/drawingml/2006/main" xmlns:r="http://schemas.openxmlformats.org/officeDocument/2006/relationships" xmlns:p="http://schemas.openxmlformats.org/presentationml/2006/main">
  <p:tag name="SHAPE_LOCKS" val="16"/>
</p:tagLst>
</file>

<file path=ppt/tags/tag33.xml><?xml version="1.0" encoding="utf-8"?>
<p:tagLst xmlns:a="http://schemas.openxmlformats.org/drawingml/2006/main" xmlns:r="http://schemas.openxmlformats.org/officeDocument/2006/relationships" xmlns:p="http://schemas.openxmlformats.org/presentationml/2006/main">
  <p:tag name="SHAPE_LOCKS" val="16"/>
</p:tagLst>
</file>

<file path=ppt/tags/tag34.xml><?xml version="1.0" encoding="utf-8"?>
<p:tagLst xmlns:a="http://schemas.openxmlformats.org/drawingml/2006/main" xmlns:r="http://schemas.openxmlformats.org/officeDocument/2006/relationships" xmlns:p="http://schemas.openxmlformats.org/presentationml/2006/main">
  <p:tag name="SHAPE_LOCKS" val="959"/>
</p:tagLst>
</file>

<file path=ppt/tags/tag35.xml><?xml version="1.0" encoding="utf-8"?>
<p:tagLst xmlns:a="http://schemas.openxmlformats.org/drawingml/2006/main" xmlns:r="http://schemas.openxmlformats.org/officeDocument/2006/relationships" xmlns:p="http://schemas.openxmlformats.org/presentationml/2006/main">
  <p:tag name="SHAPE_LOCKS" val="16"/>
</p:tagLst>
</file>

<file path=ppt/tags/tag36.xml><?xml version="1.0" encoding="utf-8"?>
<p:tagLst xmlns:a="http://schemas.openxmlformats.org/drawingml/2006/main" xmlns:r="http://schemas.openxmlformats.org/officeDocument/2006/relationships" xmlns:p="http://schemas.openxmlformats.org/presentationml/2006/main">
  <p:tag name="SHAPE_LOCKS" val="16"/>
</p:tagLst>
</file>

<file path=ppt/tags/tag37.xml><?xml version="1.0" encoding="utf-8"?>
<p:tagLst xmlns:a="http://schemas.openxmlformats.org/drawingml/2006/main" xmlns:r="http://schemas.openxmlformats.org/officeDocument/2006/relationships" xmlns:p="http://schemas.openxmlformats.org/presentationml/2006/main">
  <p:tag name="SHAPE_LOCKS" val="959"/>
</p:tagLst>
</file>

<file path=ppt/tags/tag38.xml><?xml version="1.0" encoding="utf-8"?>
<p:tagLst xmlns:a="http://schemas.openxmlformats.org/drawingml/2006/main" xmlns:r="http://schemas.openxmlformats.org/officeDocument/2006/relationships" xmlns:p="http://schemas.openxmlformats.org/presentationml/2006/main">
  <p:tag name="SHAPE_LOCKS" val="16"/>
</p:tagLst>
</file>

<file path=ppt/tags/tag39.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40.xml><?xml version="1.0" encoding="utf-8"?>
<p:tagLst xmlns:a="http://schemas.openxmlformats.org/drawingml/2006/main" xmlns:r="http://schemas.openxmlformats.org/officeDocument/2006/relationships" xmlns:p="http://schemas.openxmlformats.org/presentationml/2006/main">
  <p:tag name="SHAPE_LOCKS" val="959"/>
</p:tagLst>
</file>

<file path=ppt/tags/tag41.xml><?xml version="1.0" encoding="utf-8"?>
<p:tagLst xmlns:a="http://schemas.openxmlformats.org/drawingml/2006/main" xmlns:r="http://schemas.openxmlformats.org/officeDocument/2006/relationships" xmlns:p="http://schemas.openxmlformats.org/presentationml/2006/main">
  <p:tag name="SHAPE_LOCKS" val="16"/>
</p:tagLst>
</file>

<file path=ppt/tags/tag42.xml><?xml version="1.0" encoding="utf-8"?>
<p:tagLst xmlns:a="http://schemas.openxmlformats.org/drawingml/2006/main" xmlns:r="http://schemas.openxmlformats.org/officeDocument/2006/relationships" xmlns:p="http://schemas.openxmlformats.org/presentationml/2006/main">
  <p:tag name="SHAPE_LOCKS" val="16"/>
</p:tagLst>
</file>

<file path=ppt/tags/tag43.xml><?xml version="1.0" encoding="utf-8"?>
<p:tagLst xmlns:a="http://schemas.openxmlformats.org/drawingml/2006/main" xmlns:r="http://schemas.openxmlformats.org/officeDocument/2006/relationships" xmlns:p="http://schemas.openxmlformats.org/presentationml/2006/main">
  <p:tag name="SHAPE_LOCKS" val="959"/>
</p:tagLst>
</file>

<file path=ppt/tags/tag44.xml><?xml version="1.0" encoding="utf-8"?>
<p:tagLst xmlns:a="http://schemas.openxmlformats.org/drawingml/2006/main" xmlns:r="http://schemas.openxmlformats.org/officeDocument/2006/relationships" xmlns:p="http://schemas.openxmlformats.org/presentationml/2006/main">
  <p:tag name="SHAPE_LOCKS" val="16"/>
</p:tagLst>
</file>

<file path=ppt/tags/tag45.xml><?xml version="1.0" encoding="utf-8"?>
<p:tagLst xmlns:a="http://schemas.openxmlformats.org/drawingml/2006/main" xmlns:r="http://schemas.openxmlformats.org/officeDocument/2006/relationships" xmlns:p="http://schemas.openxmlformats.org/presentationml/2006/main">
  <p:tag name="SHAPE_LOCKS" val="16"/>
</p:tagLst>
</file>

<file path=ppt/tags/tag46.xml><?xml version="1.0" encoding="utf-8"?>
<p:tagLst xmlns:a="http://schemas.openxmlformats.org/drawingml/2006/main" xmlns:r="http://schemas.openxmlformats.org/officeDocument/2006/relationships" xmlns:p="http://schemas.openxmlformats.org/presentationml/2006/main">
  <p:tag name="SHAPE_LOCKS" val="959"/>
</p:tagLst>
</file>

<file path=ppt/tags/tag47.xml><?xml version="1.0" encoding="utf-8"?>
<p:tagLst xmlns:a="http://schemas.openxmlformats.org/drawingml/2006/main" xmlns:r="http://schemas.openxmlformats.org/officeDocument/2006/relationships" xmlns:p="http://schemas.openxmlformats.org/presentationml/2006/main">
  <p:tag name="SHAPE_LOCKS" val="16"/>
</p:tagLst>
</file>

<file path=ppt/tags/tag48.xml><?xml version="1.0" encoding="utf-8"?>
<p:tagLst xmlns:a="http://schemas.openxmlformats.org/drawingml/2006/main" xmlns:r="http://schemas.openxmlformats.org/officeDocument/2006/relationships" xmlns:p="http://schemas.openxmlformats.org/presentationml/2006/main">
  <p:tag name="SHAPE_LOCKS" val="16"/>
</p:tagLst>
</file>

<file path=ppt/tags/tag49.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50.xml><?xml version="1.0" encoding="utf-8"?>
<p:tagLst xmlns:a="http://schemas.openxmlformats.org/drawingml/2006/main" xmlns:r="http://schemas.openxmlformats.org/officeDocument/2006/relationships" xmlns:p="http://schemas.openxmlformats.org/presentationml/2006/main">
  <p:tag name="SHAPE_LOCKS" val="16"/>
</p:tagLst>
</file>

<file path=ppt/tags/tag51.xml><?xml version="1.0" encoding="utf-8"?>
<p:tagLst xmlns:a="http://schemas.openxmlformats.org/drawingml/2006/main" xmlns:r="http://schemas.openxmlformats.org/officeDocument/2006/relationships" xmlns:p="http://schemas.openxmlformats.org/presentationml/2006/main">
  <p:tag name="SHAPE_LOCKS" val="16"/>
</p:tagLst>
</file>

<file path=ppt/tags/tag52.xml><?xml version="1.0" encoding="utf-8"?>
<p:tagLst xmlns:a="http://schemas.openxmlformats.org/drawingml/2006/main" xmlns:r="http://schemas.openxmlformats.org/officeDocument/2006/relationships" xmlns:p="http://schemas.openxmlformats.org/presentationml/2006/main">
  <p:tag name="SHAPE_LOCKS" val="959"/>
</p:tagLst>
</file>

<file path=ppt/tags/tag53.xml><?xml version="1.0" encoding="utf-8"?>
<p:tagLst xmlns:a="http://schemas.openxmlformats.org/drawingml/2006/main" xmlns:r="http://schemas.openxmlformats.org/officeDocument/2006/relationships" xmlns:p="http://schemas.openxmlformats.org/presentationml/2006/main">
  <p:tag name="SHAPE_LOCKS" val="16"/>
</p:tagLst>
</file>

<file path=ppt/tags/tag54.xml><?xml version="1.0" encoding="utf-8"?>
<p:tagLst xmlns:a="http://schemas.openxmlformats.org/drawingml/2006/main" xmlns:r="http://schemas.openxmlformats.org/officeDocument/2006/relationships" xmlns:p="http://schemas.openxmlformats.org/presentationml/2006/main">
  <p:tag name="SHAPE_LOCKS" val="16"/>
</p:tagLst>
</file>

<file path=ppt/tags/tag55.xml><?xml version="1.0" encoding="utf-8"?>
<p:tagLst xmlns:a="http://schemas.openxmlformats.org/drawingml/2006/main" xmlns:r="http://schemas.openxmlformats.org/officeDocument/2006/relationships" xmlns:p="http://schemas.openxmlformats.org/presentationml/2006/main">
  <p:tag name="SHAPE_LOCKS" val="959"/>
</p:tagLst>
</file>

<file path=ppt/tags/tag56.xml><?xml version="1.0" encoding="utf-8"?>
<p:tagLst xmlns:a="http://schemas.openxmlformats.org/drawingml/2006/main" xmlns:r="http://schemas.openxmlformats.org/officeDocument/2006/relationships" xmlns:p="http://schemas.openxmlformats.org/presentationml/2006/main">
  <p:tag name="SHAPE_LOCKS" val="16"/>
</p:tagLst>
</file>

<file path=ppt/tags/tag57.xml><?xml version="1.0" encoding="utf-8"?>
<p:tagLst xmlns:a="http://schemas.openxmlformats.org/drawingml/2006/main" xmlns:r="http://schemas.openxmlformats.org/officeDocument/2006/relationships" xmlns:p="http://schemas.openxmlformats.org/presentationml/2006/main">
  <p:tag name="SHAPE_LOCKS" val="16"/>
</p:tagLst>
</file>

<file path=ppt/tags/tag58.xml><?xml version="1.0" encoding="utf-8"?>
<p:tagLst xmlns:a="http://schemas.openxmlformats.org/drawingml/2006/main" xmlns:r="http://schemas.openxmlformats.org/officeDocument/2006/relationships" xmlns:p="http://schemas.openxmlformats.org/presentationml/2006/main">
  <p:tag name="SHAPE_LOCKS" val="959"/>
</p:tagLst>
</file>

<file path=ppt/tags/tag59.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60.xml><?xml version="1.0" encoding="utf-8"?>
<p:tagLst xmlns:a="http://schemas.openxmlformats.org/drawingml/2006/main" xmlns:r="http://schemas.openxmlformats.org/officeDocument/2006/relationships" xmlns:p="http://schemas.openxmlformats.org/presentationml/2006/main">
  <p:tag name="SHAPE_LOCKS" val="16"/>
</p:tagLst>
</file>

<file path=ppt/tags/tag61.xml><?xml version="1.0" encoding="utf-8"?>
<p:tagLst xmlns:a="http://schemas.openxmlformats.org/drawingml/2006/main" xmlns:r="http://schemas.openxmlformats.org/officeDocument/2006/relationships" xmlns:p="http://schemas.openxmlformats.org/presentationml/2006/main">
  <p:tag name="SHAPE_LOCKS" val="959"/>
</p:tagLst>
</file>

<file path=ppt/tags/tag62.xml><?xml version="1.0" encoding="utf-8"?>
<p:tagLst xmlns:a="http://schemas.openxmlformats.org/drawingml/2006/main" xmlns:r="http://schemas.openxmlformats.org/officeDocument/2006/relationships" xmlns:p="http://schemas.openxmlformats.org/presentationml/2006/main">
  <p:tag name="SHAPE_LOCKS" val="16"/>
</p:tagLst>
</file>

<file path=ppt/tags/tag63.xml><?xml version="1.0" encoding="utf-8"?>
<p:tagLst xmlns:a="http://schemas.openxmlformats.org/drawingml/2006/main" xmlns:r="http://schemas.openxmlformats.org/officeDocument/2006/relationships" xmlns:p="http://schemas.openxmlformats.org/presentationml/2006/main">
  <p:tag name="SHAPE_LOCKS" val="16"/>
</p:tagLst>
</file>

<file path=ppt/tags/tag64.xml><?xml version="1.0" encoding="utf-8"?>
<p:tagLst xmlns:a="http://schemas.openxmlformats.org/drawingml/2006/main" xmlns:r="http://schemas.openxmlformats.org/officeDocument/2006/relationships" xmlns:p="http://schemas.openxmlformats.org/presentationml/2006/main">
  <p:tag name="SHAPE_LOCKS" val="959"/>
</p:tagLst>
</file>

<file path=ppt/tags/tag65.xml><?xml version="1.0" encoding="utf-8"?>
<p:tagLst xmlns:a="http://schemas.openxmlformats.org/drawingml/2006/main" xmlns:r="http://schemas.openxmlformats.org/officeDocument/2006/relationships" xmlns:p="http://schemas.openxmlformats.org/presentationml/2006/main">
  <p:tag name="SHAPE_LOCKS" val="16"/>
</p:tagLst>
</file>

<file path=ppt/tags/tag6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5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1.xml><?xml version="1.0" encoding="utf-8"?>
<a:theme xmlns:a="http://schemas.openxmlformats.org/drawingml/2006/main" name="27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2.xml><?xml version="1.0" encoding="utf-8"?>
<a:theme xmlns:a="http://schemas.openxmlformats.org/drawingml/2006/main" name="28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3.xml><?xml version="1.0" encoding="utf-8"?>
<a:theme xmlns:a="http://schemas.openxmlformats.org/drawingml/2006/main" name="3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4.xml><?xml version="1.0" encoding="utf-8"?>
<a:theme xmlns:a="http://schemas.openxmlformats.org/drawingml/2006/main" name="3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5.xml><?xml version="1.0" encoding="utf-8"?>
<a:theme xmlns:a="http://schemas.openxmlformats.org/drawingml/2006/main" name="34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6.xml><?xml version="1.0" encoding="utf-8"?>
<a:theme xmlns:a="http://schemas.openxmlformats.org/drawingml/2006/main" name="38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7.xml><?xml version="1.0" encoding="utf-8"?>
<a:theme xmlns:a="http://schemas.openxmlformats.org/drawingml/2006/main" name="40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8.xml><?xml version="1.0" encoding="utf-8"?>
<a:theme xmlns:a="http://schemas.openxmlformats.org/drawingml/2006/main" name="4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9.xml><?xml version="1.0" encoding="utf-8"?>
<a:theme xmlns:a="http://schemas.openxmlformats.org/drawingml/2006/main" name="4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0.xml><?xml version="1.0" encoding="utf-8"?>
<a:theme xmlns:a="http://schemas.openxmlformats.org/drawingml/2006/main" name="4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1.xml><?xml version="1.0" encoding="utf-8"?>
<a:theme xmlns:a="http://schemas.openxmlformats.org/drawingml/2006/main" name="5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2.xml><?xml version="1.0" encoding="utf-8"?>
<a:theme xmlns:a="http://schemas.openxmlformats.org/drawingml/2006/main" name="5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3.xml><?xml version="1.0" encoding="utf-8"?>
<a:theme xmlns:a="http://schemas.openxmlformats.org/drawingml/2006/main" name="5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4.xml><?xml version="1.0" encoding="utf-8"?>
<a:theme xmlns:a="http://schemas.openxmlformats.org/drawingml/2006/main" name="6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10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6.xml><?xml version="1.0" encoding="utf-8"?>
<a:theme xmlns:a="http://schemas.openxmlformats.org/drawingml/2006/main" name="13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7.xml><?xml version="1.0" encoding="utf-8"?>
<a:theme xmlns:a="http://schemas.openxmlformats.org/drawingml/2006/main" name="16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8.xml><?xml version="1.0" encoding="utf-8"?>
<a:theme xmlns:a="http://schemas.openxmlformats.org/drawingml/2006/main" name="19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9.xml><?xml version="1.0" encoding="utf-8"?>
<a:theme xmlns:a="http://schemas.openxmlformats.org/drawingml/2006/main" name="2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otalTime>411</TotalTime>
  <Words>2178</Words>
  <Application>Microsoft Office PowerPoint</Application>
  <PresentationFormat>Widescreen</PresentationFormat>
  <Paragraphs>136</Paragraphs>
  <Slides>37</Slides>
  <Notes>2</Notes>
  <HiddenSlides>0</HiddenSlides>
  <MMClips>0</MMClips>
  <ScaleCrop>false</ScaleCrop>
  <HeadingPairs>
    <vt:vector size="6" baseType="variant">
      <vt:variant>
        <vt:lpstr>Fonts Used</vt:lpstr>
      </vt:variant>
      <vt:variant>
        <vt:i4>5</vt:i4>
      </vt:variant>
      <vt:variant>
        <vt:lpstr>Theme</vt:lpstr>
      </vt:variant>
      <vt:variant>
        <vt:i4>24</vt:i4>
      </vt:variant>
      <vt:variant>
        <vt:lpstr>Slide Titles</vt:lpstr>
      </vt:variant>
      <vt:variant>
        <vt:i4>37</vt:i4>
      </vt:variant>
    </vt:vector>
  </HeadingPairs>
  <TitlesOfParts>
    <vt:vector size="66" baseType="lpstr">
      <vt:lpstr>#9Slide02 Noi dung dai</vt:lpstr>
      <vt:lpstr>Arial</vt:lpstr>
      <vt:lpstr>Calibri</vt:lpstr>
      <vt:lpstr>Times New Roman</vt:lpstr>
      <vt:lpstr>VNI-Times</vt:lpstr>
      <vt:lpstr>Office Theme</vt:lpstr>
      <vt:lpstr>1_Office Theme</vt:lpstr>
      <vt:lpstr>2_Office Theme</vt:lpstr>
      <vt:lpstr>6_Office Theme</vt:lpstr>
      <vt:lpstr>10_Office Theme</vt:lpstr>
      <vt:lpstr>13_Office Theme</vt:lpstr>
      <vt:lpstr>16_Office Theme</vt:lpstr>
      <vt:lpstr>19_Office Theme</vt:lpstr>
      <vt:lpstr>21_Office Theme</vt:lpstr>
      <vt:lpstr>25_Office Theme</vt:lpstr>
      <vt:lpstr>27_Office Theme</vt:lpstr>
      <vt:lpstr>28_Office Theme</vt:lpstr>
      <vt:lpstr>32_Office Theme</vt:lpstr>
      <vt:lpstr>33_Office Theme</vt:lpstr>
      <vt:lpstr>34_Office Theme</vt:lpstr>
      <vt:lpstr>38_Office Theme</vt:lpstr>
      <vt:lpstr>40_Office Theme</vt:lpstr>
      <vt:lpstr>41_Office Theme</vt:lpstr>
      <vt:lpstr>42_Office Theme</vt:lpstr>
      <vt:lpstr>43_Office Theme</vt:lpstr>
      <vt:lpstr>51_Office Theme</vt:lpstr>
      <vt:lpstr>52_Office Theme</vt:lpstr>
      <vt:lpstr>53_Office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47</cp:revision>
  <dcterms:created xsi:type="dcterms:W3CDTF">2024-06-02T08:21:57Z</dcterms:created>
  <dcterms:modified xsi:type="dcterms:W3CDTF">2025-04-08T13:03:13Z</dcterms:modified>
</cp:coreProperties>
</file>