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wdp" ContentType="image/vnd.ms-photo"/>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
  </p:notesMasterIdLst>
  <p:sldIdLst>
    <p:sldId id="292" r:id="rId3"/>
    <p:sldId id="257" r:id="rId4"/>
    <p:sldId id="256" r:id="rId6"/>
    <p:sldId id="258" r:id="rId7"/>
    <p:sldId id="282" r:id="rId8"/>
    <p:sldId id="260" r:id="rId9"/>
    <p:sldId id="262" r:id="rId10"/>
    <p:sldId id="263" r:id="rId11"/>
    <p:sldId id="295" r:id="rId12"/>
    <p:sldId id="261" r:id="rId13"/>
    <p:sldId id="265" r:id="rId14"/>
    <p:sldId id="304" r:id="rId15"/>
    <p:sldId id="305" r:id="rId16"/>
    <p:sldId id="264" r:id="rId17"/>
    <p:sldId id="259" r:id="rId18"/>
    <p:sldId id="268" r:id="rId19"/>
    <p:sldId id="306" r:id="rId20"/>
    <p:sldId id="307" r:id="rId21"/>
    <p:sldId id="266" r:id="rId22"/>
    <p:sldId id="296" r:id="rId23"/>
    <p:sldId id="297" r:id="rId24"/>
    <p:sldId id="267" r:id="rId25"/>
    <p:sldId id="270" r:id="rId26"/>
    <p:sldId id="301" r:id="rId27"/>
    <p:sldId id="308" r:id="rId28"/>
    <p:sldId id="299" r:id="rId29"/>
    <p:sldId id="302" r:id="rId30"/>
    <p:sldId id="309" r:id="rId31"/>
    <p:sldId id="310" r:id="rId32"/>
    <p:sldId id="311" r:id="rId33"/>
    <p:sldId id="312" r:id="rId34"/>
    <p:sldId id="313" r:id="rId35"/>
    <p:sldId id="314" r:id="rId36"/>
    <p:sldId id="281" r:id="rId37"/>
    <p:sldId id="287" r:id="rId38"/>
    <p:sldId id="283" r:id="rId39"/>
    <p:sldId id="316" r:id="rId40"/>
    <p:sldId id="317" r:id="rId41"/>
    <p:sldId id="285" r:id="rId42"/>
    <p:sldId id="318" r:id="rId43"/>
    <p:sldId id="319" r:id="rId44"/>
    <p:sldId id="320" r:id="rId45"/>
    <p:sldId id="322" r:id="rId46"/>
    <p:sldId id="323" r:id="rId47"/>
    <p:sldId id="324" r:id="rId48"/>
    <p:sldId id="325" r:id="rId49"/>
  </p:sldIdLst>
  <p:sldSz cx="9144000" cy="5143500" type="screen16x9"/>
  <p:notesSz cx="6858000" cy="9144000"/>
  <p:embeddedFontLst>
    <p:embeddedFont>
      <p:font typeface="Quicksand"/>
      <p:regular r:id="rId53"/>
    </p:embeddedFont>
    <p:embeddedFont>
      <p:font typeface="Quicksand Medium"/>
      <p:regular r:id="rId54"/>
    </p:embeddedFont>
    <p:embeddedFont>
      <p:font typeface="Fira Sans Condensed Medium" panose="020B0603050000020004" pitchFamily="34" charset="0"/>
      <p:regular r:id="rId55"/>
      <p:italic r:id="rId56"/>
    </p:embeddedFont>
    <p:embeddedFont>
      <p:font typeface="Nunito Light"/>
      <p:regular r:id="rId57"/>
    </p:embeddedFont>
    <p:embeddedFont>
      <p:font typeface="Bebas Neue" panose="020B0606020202050201"/>
      <p:regular r:id="rId58"/>
    </p:embeddedFont>
    <p:embeddedFont>
      <p:font typeface="PT Sans" panose="020B0503020203020204"/>
      <p:regular r:id="rId59"/>
    </p:embeddedFont>
    <p:embeddedFont>
      <p:font typeface="Fira Sans Black" panose="020B0A03050000020004" pitchFamily="34" charset="0"/>
      <p:bold r:id="rId60"/>
    </p:embeddedFont>
    <p:embeddedFont>
      <p:font typeface="Merriweather" panose="00000500000000000000" pitchFamily="2" charset="-93"/>
      <p:regular r:id="rId61"/>
      <p:bold r:id="rId62"/>
      <p:italic r:id="rId63"/>
      <p:boldItalic r:id="rId64"/>
    </p:embeddedFont>
    <p:embeddedFont>
      <p:font typeface="#9Slide03 Arima Madurai Black" panose="00000A00000000000000" pitchFamily="2" charset="-93"/>
      <p:bold r:id="rId65"/>
    </p:embeddedFont>
    <p:embeddedFont>
      <p:font typeface="Open Sans" panose="020B0606030504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E2A47"/>
    <a:srgbClr val="FF735C"/>
    <a:srgbClr val="FFC84E"/>
    <a:srgbClr val="FFF2CD"/>
    <a:srgbClr val="A2E6EA"/>
    <a:srgbClr val="FBFBFB"/>
    <a:srgbClr val="D4DEFF"/>
    <a:srgbClr val="E0EFF8"/>
    <a:srgbClr val="D2E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146" d="100"/>
          <a:sy n="146" d="100"/>
        </p:scale>
        <p:origin x="63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9" Type="http://schemas.openxmlformats.org/officeDocument/2006/relationships/font" Target="fonts/font17.fntdata"/><Relationship Id="rId68" Type="http://schemas.openxmlformats.org/officeDocument/2006/relationships/font" Target="fonts/font16.fntdata"/><Relationship Id="rId67" Type="http://schemas.openxmlformats.org/officeDocument/2006/relationships/font" Target="fonts/font15.fntdata"/><Relationship Id="rId66" Type="http://schemas.openxmlformats.org/officeDocument/2006/relationships/font" Target="fonts/font14.fntdata"/><Relationship Id="rId65" Type="http://schemas.openxmlformats.org/officeDocument/2006/relationships/font" Target="fonts/font13.fntdata"/><Relationship Id="rId64" Type="http://schemas.openxmlformats.org/officeDocument/2006/relationships/font" Target="fonts/font12.fntdata"/><Relationship Id="rId63" Type="http://schemas.openxmlformats.org/officeDocument/2006/relationships/font" Target="fonts/font11.fntdata"/><Relationship Id="rId62" Type="http://schemas.openxmlformats.org/officeDocument/2006/relationships/font" Target="fonts/font10.fntdata"/><Relationship Id="rId61" Type="http://schemas.openxmlformats.org/officeDocument/2006/relationships/font" Target="fonts/font9.fntdata"/><Relationship Id="rId60" Type="http://schemas.openxmlformats.org/officeDocument/2006/relationships/font" Target="fonts/font8.fntdata"/><Relationship Id="rId6" Type="http://schemas.openxmlformats.org/officeDocument/2006/relationships/slide" Target="slides/slide3.xml"/><Relationship Id="rId59" Type="http://schemas.openxmlformats.org/officeDocument/2006/relationships/font" Target="fonts/font7.fntdata"/><Relationship Id="rId58" Type="http://schemas.openxmlformats.org/officeDocument/2006/relationships/font" Target="fonts/font6.fntdata"/><Relationship Id="rId57" Type="http://schemas.openxmlformats.org/officeDocument/2006/relationships/font" Target="fonts/font5.fntdata"/><Relationship Id="rId56" Type="http://schemas.openxmlformats.org/officeDocument/2006/relationships/font" Target="fonts/font4.fntdata"/><Relationship Id="rId55" Type="http://schemas.openxmlformats.org/officeDocument/2006/relationships/font" Target="fonts/font3.fntdata"/><Relationship Id="rId54" Type="http://schemas.openxmlformats.org/officeDocument/2006/relationships/font" Target="fonts/font2.fntdata"/><Relationship Id="rId53" Type="http://schemas.openxmlformats.org/officeDocument/2006/relationships/font" Target="fonts/font1.fntdata"/><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endParaRPr dirty="0"/>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3.xml"/><Relationship Id="rId6" Type="http://schemas.openxmlformats.org/officeDocument/2006/relationships/image" Target="../media/image9.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0.xml"/><Relationship Id="rId2" Type="http://schemas.microsoft.com/office/2007/relationships/hdphoto" Target="../media/image11.wdp"/><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9.pn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5.xml"/><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4.xml"/><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6.xml"/><Relationship Id="rId3" Type="http://schemas.openxmlformats.org/officeDocument/2006/relationships/image" Target="../media/image23.png"/><Relationship Id="rId2" Type="http://schemas.microsoft.com/office/2007/relationships/hdphoto" Target="../media/image11.wdp"/><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1.xml"/><Relationship Id="rId3" Type="http://schemas.openxmlformats.org/officeDocument/2006/relationships/image" Target="../media/image24.png"/><Relationship Id="rId2" Type="http://schemas.microsoft.com/office/2007/relationships/hdphoto" Target="../media/image11.wdp"/><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7.png"/><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hyperlink" Target="https://docs.google.com/spreadsheets/d/1fEGrWY3KZYMwtSXWMpYC29kWRWfhRUAz_6I-hr6THog/copy#gid=0" TargetMode="Externa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vmlDrawing" Target="../drawings/vmlDrawing1.vml"/><Relationship Id="rId3" Type="http://schemas.openxmlformats.org/officeDocument/2006/relationships/slideLayout" Target="../slideLayouts/slideLayout8.xml"/><Relationship Id="rId2" Type="http://schemas.openxmlformats.org/officeDocument/2006/relationships/image" Target="../media/image4.wmf"/><Relationship Id="rId1"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5" name="TextBox 4"/>
          <p:cNvSpPr txBox="1"/>
          <p:nvPr/>
        </p:nvSpPr>
        <p:spPr>
          <a:xfrm>
            <a:off x="2238358" y="3517255"/>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Giáo</a:t>
            </a:r>
            <a:r>
              <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rPr>
              <a:t> </a:t>
            </a:r>
            <a:r>
              <a:rPr kumimoji="0" lang="en-US" sz="2400" b="0" i="0" u="none" strike="noStrike" kern="1200" cap="none" spc="0" normalizeH="0" baseline="0" noProof="0" dirty="0" err="1">
                <a:ln>
                  <a:noFill/>
                </a:ln>
                <a:solidFill>
                  <a:schemeClr val="bg1"/>
                </a:solidFill>
                <a:effectLst/>
                <a:uLnTx/>
                <a:uFillTx/>
                <a:latin typeface="Fira Sans Condensed Medium" panose="020B0603050000020004" pitchFamily="34" charset="0"/>
              </a:rPr>
              <a:t>viên</a:t>
            </a:r>
            <a:r>
              <a:rPr lang="en-US" sz="2400" dirty="0">
                <a:solidFill>
                  <a:schemeClr val="bg1"/>
                </a:solidFill>
                <a:latin typeface="Fira Sans Condensed Medium" panose="020B0603050000020004" pitchFamily="34" charset="0"/>
              </a:rPr>
              <a:t>:</a:t>
            </a:r>
            <a:endParaRPr kumimoji="0" lang="en-US" sz="2400" b="0" i="0" u="none" strike="noStrike" kern="1200" cap="none" spc="0" normalizeH="0" baseline="0" noProof="0" dirty="0">
              <a:ln>
                <a:noFill/>
              </a:ln>
              <a:solidFill>
                <a:schemeClr val="bg1"/>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35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p:cNvPr>
          <p:cNvPicPr>
            <a:picLocks noChangeAspect="1"/>
          </p:cNvPicPr>
          <p:nvPr>
            <a:videoFile r:link="rId1"/>
            <p:extLst>
              <p:ext uri="{DAA4B4D4-6D71-4841-9C94-3DE7FCFB9230}">
                <p14:media xmlns:p14="http://schemas.microsoft.com/office/powerpoint/2010/main" r:embed="rId2">
                  <p14:fade in="250.000000"/>
                </p14:media>
              </p:ext>
            </p:extLst>
          </p:nvPr>
        </p:nvPicPr>
        <p:blipFill>
          <a:blip r:embed="rId3"/>
          <a:stretch>
            <a:fillRect/>
          </a:stretch>
        </p:blipFill>
        <p:spPr>
          <a:xfrm>
            <a:off x="246178" y="855382"/>
            <a:ext cx="3918988" cy="2209481"/>
          </a:xfrm>
          <a:prstGeom prst="rect">
            <a:avLst/>
          </a:prstGeom>
        </p:spPr>
      </p:pic>
      <p:pic>
        <p:nvPicPr>
          <p:cNvPr id="11" name="3409776625-preview">
            <a:hlinkClick r:id="" action="ppaction://media"/>
          </p:cNvPr>
          <p:cNvPicPr>
            <a:picLocks noChangeAspect="1"/>
          </p:cNvPicPr>
          <p:nvPr>
            <a:videoFile r:link="rId4"/>
            <p:extLst>
              <p:ext uri="{DAA4B4D4-6D71-4841-9C94-3DE7FCFB9230}">
                <p14:media xmlns:p14="http://schemas.microsoft.com/office/powerpoint/2010/main" r:embed="rId5">
                  <p14:fade in="250.000000"/>
                </p14:media>
              </p:ext>
            </p:extLst>
          </p:nvPr>
        </p:nvPicPr>
        <p:blipFill>
          <a:blip r:embed="rId6"/>
          <a:stretch>
            <a:fillRect/>
          </a:stretch>
        </p:blipFill>
        <p:spPr>
          <a:xfrm>
            <a:off x="4820588" y="855382"/>
            <a:ext cx="3920485" cy="2209480"/>
          </a:xfrm>
          <a:prstGeom prst="rect">
            <a:avLst/>
          </a:prstGeom>
        </p:spPr>
      </p:pic>
      <p:sp>
        <p:nvSpPr>
          <p:cNvPr id="12" name="TextBox 11"/>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endParaRPr lang="en-US" dirty="0"/>
          </a:p>
        </p:txBody>
      </p:sp>
      <p:sp>
        <p:nvSpPr>
          <p:cNvPr id="13" name="TextBox 12"/>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endParaRPr lang="en-US" sz="2000" dirty="0"/>
          </a:p>
        </p:txBody>
      </p:sp>
      <p:sp>
        <p:nvSpPr>
          <p:cNvPr id="16" name="TextBox 15"/>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Rectangle: Rounded Corners 8"/>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12" name="TextBox 11"/>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endParaRPr lang="en-US" sz="2400" dirty="0">
              <a:solidFill>
                <a:srgbClr val="0E2A47"/>
              </a:solidFill>
              <a:latin typeface="+mn-lt"/>
            </a:endParaRPr>
          </a:p>
        </p:txBody>
      </p:sp>
      <p:sp>
        <p:nvSpPr>
          <p:cNvPr id="2" name="TextBox 1"/>
          <p:cNvSpPr txBox="1"/>
          <p:nvPr/>
        </p:nvSpPr>
        <p:spPr>
          <a:xfrm>
            <a:off x="2148223" y="867334"/>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7582537" y="2646019"/>
            <a:ext cx="1597427" cy="2418886"/>
          </a:xfrm>
          <a:prstGeom prst="rect">
            <a:avLst/>
          </a:prstGeom>
        </p:spPr>
      </p:pic>
      <p:pic>
        <p:nvPicPr>
          <p:cNvPr id="4" name="Picture 3"/>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a:fillRect/>
          </a:stretch>
        </p:blipFill>
        <p:spPr>
          <a:xfrm>
            <a:off x="-83835" y="2724744"/>
            <a:ext cx="1597429" cy="24188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496597" y="1219989"/>
            <a:ext cx="3636896" cy="2950478"/>
            <a:chOff x="274906" y="1219989"/>
            <a:chExt cx="3636896" cy="2950478"/>
          </a:xfrm>
        </p:grpSpPr>
        <p:grpSp>
          <p:nvGrpSpPr>
            <p:cNvPr id="30" name="Group 29"/>
            <p:cNvGrpSpPr/>
            <p:nvPr/>
          </p:nvGrpSpPr>
          <p:grpSpPr>
            <a:xfrm>
              <a:off x="274906" y="1219989"/>
              <a:ext cx="3636896" cy="2950478"/>
              <a:chOff x="149305" y="-2890"/>
              <a:chExt cx="4354937" cy="4408574"/>
            </a:xfrm>
          </p:grpSpPr>
          <p:sp>
            <p:nvSpPr>
              <p:cNvPr id="41" name="Rectangle 40"/>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p:cNvGrpSpPr/>
            <p:nvPr/>
          </p:nvGrpSpPr>
          <p:grpSpPr>
            <a:xfrm rot="21340792">
              <a:off x="473869" y="1315824"/>
              <a:ext cx="753798" cy="753798"/>
              <a:chOff x="5159689" y="1296150"/>
              <a:chExt cx="3044400" cy="3044400"/>
            </a:xfrm>
          </p:grpSpPr>
          <p:grpSp>
            <p:nvGrpSpPr>
              <p:cNvPr id="45" name="Google Shape;492;p38"/>
              <p:cNvGrpSpPr/>
              <p:nvPr/>
            </p:nvGrpSpPr>
            <p:grpSpPr>
              <a:xfrm>
                <a:off x="5767453" y="1903914"/>
                <a:ext cx="1828872" cy="1828872"/>
                <a:chOff x="5905932" y="1600182"/>
                <a:chExt cx="1943128" cy="1943128"/>
              </a:xfrm>
            </p:grpSpPr>
            <p:sp>
              <p:nvSpPr>
                <p:cNvPr id="59"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 name="Google Shape;496;p38"/>
              <p:cNvGrpSpPr/>
              <p:nvPr/>
            </p:nvGrpSpPr>
            <p:grpSpPr>
              <a:xfrm>
                <a:off x="5159689" y="1296150"/>
                <a:ext cx="3044400" cy="3044400"/>
                <a:chOff x="2550539" y="735313"/>
                <a:chExt cx="3044400" cy="3044400"/>
              </a:xfrm>
            </p:grpSpPr>
            <p:sp>
              <p:nvSpPr>
                <p:cNvPr id="4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p:cNvGrpSpPr/>
          <p:nvPr/>
        </p:nvGrpSpPr>
        <p:grpSpPr>
          <a:xfrm rot="346371">
            <a:off x="1112862" y="1915387"/>
            <a:ext cx="1197838" cy="1160951"/>
            <a:chOff x="1022287" y="1484770"/>
            <a:chExt cx="1456130" cy="1411289"/>
          </a:xfrm>
        </p:grpSpPr>
        <p:cxnSp>
          <p:nvCxnSpPr>
            <p:cNvPr id="91" name="Straight Connector 9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rot="21253629" flipV="1">
            <a:off x="2172423" y="1887171"/>
            <a:ext cx="1197838" cy="1160951"/>
            <a:chOff x="1022287" y="1484770"/>
            <a:chExt cx="1456130" cy="1411289"/>
          </a:xfrm>
        </p:grpSpPr>
        <p:cxnSp>
          <p:nvCxnSpPr>
            <p:cNvPr id="94" name="Straight Connector 9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5033810" y="1219989"/>
            <a:ext cx="3636896" cy="2950478"/>
            <a:chOff x="274906" y="1219989"/>
            <a:chExt cx="3636896" cy="2950478"/>
          </a:xfrm>
        </p:grpSpPr>
        <p:grpSp>
          <p:nvGrpSpPr>
            <p:cNvPr id="126" name="Group 125"/>
            <p:cNvGrpSpPr/>
            <p:nvPr/>
          </p:nvGrpSpPr>
          <p:grpSpPr>
            <a:xfrm>
              <a:off x="274906" y="1219989"/>
              <a:ext cx="3636896" cy="2950478"/>
              <a:chOff x="149305" y="-2890"/>
              <a:chExt cx="4354937" cy="4408574"/>
            </a:xfrm>
          </p:grpSpPr>
          <p:sp>
            <p:nvSpPr>
              <p:cNvPr id="145" name="Rectangle 144"/>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p:cNvGrpSpPr/>
            <p:nvPr/>
          </p:nvGrpSpPr>
          <p:grpSpPr>
            <a:xfrm rot="21340792">
              <a:off x="473869" y="1315824"/>
              <a:ext cx="753798" cy="753798"/>
              <a:chOff x="5159689" y="1296150"/>
              <a:chExt cx="3044400" cy="3044400"/>
            </a:xfrm>
          </p:grpSpPr>
          <p:grpSp>
            <p:nvGrpSpPr>
              <p:cNvPr id="128" name="Google Shape;492;p38"/>
              <p:cNvGrpSpPr/>
              <p:nvPr/>
            </p:nvGrpSpPr>
            <p:grpSpPr>
              <a:xfrm>
                <a:off x="5767453" y="1903914"/>
                <a:ext cx="1828872" cy="1828872"/>
                <a:chOff x="5905932" y="1600182"/>
                <a:chExt cx="1943128" cy="1943128"/>
              </a:xfrm>
            </p:grpSpPr>
            <p:sp>
              <p:nvSpPr>
                <p:cNvPr id="142"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 name="Google Shape;496;p38"/>
              <p:cNvGrpSpPr/>
              <p:nvPr/>
            </p:nvGrpSpPr>
            <p:grpSpPr>
              <a:xfrm>
                <a:off x="5159689" y="1296150"/>
                <a:ext cx="3044400" cy="3044400"/>
                <a:chOff x="2550539" y="735313"/>
                <a:chExt cx="3044400" cy="3044400"/>
              </a:xfrm>
            </p:grpSpPr>
            <p:sp>
              <p:nvSpPr>
                <p:cNvPr id="130"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148" name="Group 147"/>
          <p:cNvGrpSpPr/>
          <p:nvPr/>
        </p:nvGrpSpPr>
        <p:grpSpPr>
          <a:xfrm rot="21422784">
            <a:off x="5664119" y="1897638"/>
            <a:ext cx="1334654" cy="1233500"/>
            <a:chOff x="1022287" y="1484770"/>
            <a:chExt cx="1456130" cy="1411289"/>
          </a:xfrm>
        </p:grpSpPr>
        <p:cxnSp>
          <p:nvCxnSpPr>
            <p:cNvPr id="149" name="Straight Connector 148"/>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rot="1085472">
            <a:off x="6874362" y="3203943"/>
            <a:ext cx="866809" cy="840115"/>
            <a:chOff x="1022287" y="1484770"/>
            <a:chExt cx="1456130" cy="1411289"/>
          </a:xfrm>
        </p:grpSpPr>
        <p:cxnSp>
          <p:nvCxnSpPr>
            <p:cNvPr id="100" name="Straight Connector 9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p:cNvGrpSpPr/>
          <p:nvPr/>
        </p:nvGrpSpPr>
        <p:grpSpPr>
          <a:xfrm>
            <a:off x="2057787" y="157449"/>
            <a:ext cx="5028428" cy="4079376"/>
            <a:chOff x="274906" y="1219989"/>
            <a:chExt cx="3636896" cy="2950478"/>
          </a:xfrm>
        </p:grpSpPr>
        <p:grpSp>
          <p:nvGrpSpPr>
            <p:cNvPr id="126" name="Group 125"/>
            <p:cNvGrpSpPr/>
            <p:nvPr/>
          </p:nvGrpSpPr>
          <p:grpSpPr>
            <a:xfrm>
              <a:off x="274906" y="1219989"/>
              <a:ext cx="3636896" cy="2950478"/>
              <a:chOff x="149305" y="-2890"/>
              <a:chExt cx="4354937" cy="4408574"/>
            </a:xfrm>
          </p:grpSpPr>
          <p:sp>
            <p:nvSpPr>
              <p:cNvPr id="145" name="Rectangle 144"/>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p:cNvGrpSpPr/>
            <p:nvPr/>
          </p:nvGrpSpPr>
          <p:grpSpPr>
            <a:xfrm rot="21340792">
              <a:off x="473869" y="1315824"/>
              <a:ext cx="753798" cy="753798"/>
              <a:chOff x="5159689" y="1296150"/>
              <a:chExt cx="3044400" cy="3044400"/>
            </a:xfrm>
          </p:grpSpPr>
          <p:grpSp>
            <p:nvGrpSpPr>
              <p:cNvPr id="128" name="Google Shape;492;p38"/>
              <p:cNvGrpSpPr/>
              <p:nvPr/>
            </p:nvGrpSpPr>
            <p:grpSpPr>
              <a:xfrm>
                <a:off x="5767453" y="1903914"/>
                <a:ext cx="1828872" cy="1828872"/>
                <a:chOff x="5905932" y="1600182"/>
                <a:chExt cx="1943128" cy="1943128"/>
              </a:xfrm>
            </p:grpSpPr>
            <p:sp>
              <p:nvSpPr>
                <p:cNvPr id="142"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p:cNvGrpSpPr/>
              <p:nvPr/>
            </p:nvGrpSpPr>
            <p:grpSpPr>
              <a:xfrm>
                <a:off x="5159689" y="1296150"/>
                <a:ext cx="3044400" cy="3044400"/>
                <a:chOff x="2550539" y="735313"/>
                <a:chExt cx="3044400" cy="3044400"/>
              </a:xfrm>
            </p:grpSpPr>
            <p:sp>
              <p:nvSpPr>
                <p:cNvPr id="130"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p:cNvGrpSpPr/>
          <p:nvPr/>
        </p:nvGrpSpPr>
        <p:grpSpPr>
          <a:xfrm rot="21422784">
            <a:off x="2929262" y="1094377"/>
            <a:ext cx="1845313" cy="1705456"/>
            <a:chOff x="1022287" y="1484770"/>
            <a:chExt cx="1456130" cy="1411289"/>
          </a:xfrm>
        </p:grpSpPr>
        <p:cxnSp>
          <p:nvCxnSpPr>
            <p:cNvPr id="149" name="Straight Connector 148"/>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rot="1085472">
            <a:off x="4602562" y="2900494"/>
            <a:ext cx="1198464" cy="1161556"/>
            <a:chOff x="1022287" y="1484770"/>
            <a:chExt cx="1456130" cy="1411289"/>
          </a:xfrm>
        </p:grpSpPr>
        <p:cxnSp>
          <p:nvCxnSpPr>
            <p:cNvPr id="100" name="Straight Connector 9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p:cNvSpPr txBox="1"/>
          <p:nvPr/>
        </p:nvSpPr>
        <p:spPr>
          <a:xfrm>
            <a:off x="0" y="4375681"/>
            <a:ext cx="5325841" cy="369332"/>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1800" dirty="0">
                <a:solidFill>
                  <a:srgbClr val="D35C27"/>
                </a:solidFill>
              </a:rPr>
              <a:t>S</a:t>
            </a:r>
            <a:r>
              <a:rPr lang="vi-VN" sz="1800" dirty="0">
                <a:solidFill>
                  <a:srgbClr val="D35C27"/>
                </a:solidFill>
              </a:rPr>
              <a:t>ơ Đồ Đường Đi Của Tia Sáng </a:t>
            </a:r>
            <a:r>
              <a:rPr lang="en-US" sz="1800" dirty="0" err="1">
                <a:solidFill>
                  <a:srgbClr val="D35C27"/>
                </a:solidFill>
              </a:rPr>
              <a:t>Từ</a:t>
            </a:r>
            <a:r>
              <a:rPr lang="en-US" sz="1800" dirty="0">
                <a:solidFill>
                  <a:srgbClr val="D35C27"/>
                </a:solidFill>
              </a:rPr>
              <a:t> </a:t>
            </a:r>
            <a:r>
              <a:rPr lang="en-US" sz="1800" dirty="0" err="1">
                <a:solidFill>
                  <a:srgbClr val="D35C27"/>
                </a:solidFill>
              </a:rPr>
              <a:t>Không</a:t>
            </a:r>
            <a:r>
              <a:rPr lang="en-US" sz="1800" dirty="0">
                <a:solidFill>
                  <a:srgbClr val="D35C27"/>
                </a:solidFill>
              </a:rPr>
              <a:t> </a:t>
            </a:r>
            <a:r>
              <a:rPr lang="en-US" sz="1800" dirty="0" err="1">
                <a:solidFill>
                  <a:srgbClr val="D35C27"/>
                </a:solidFill>
              </a:rPr>
              <a:t>Khí</a:t>
            </a:r>
            <a:r>
              <a:rPr lang="en-US" sz="1800" dirty="0">
                <a:solidFill>
                  <a:srgbClr val="D35C27"/>
                </a:solidFill>
              </a:rPr>
              <a:t> </a:t>
            </a:r>
            <a:r>
              <a:rPr lang="en-US" sz="1800" dirty="0" err="1">
                <a:solidFill>
                  <a:srgbClr val="D35C27"/>
                </a:solidFill>
              </a:rPr>
              <a:t>Vào</a:t>
            </a:r>
            <a:r>
              <a:rPr lang="en-US" sz="1800" dirty="0">
                <a:solidFill>
                  <a:srgbClr val="D35C27"/>
                </a:solidFill>
              </a:rPr>
              <a:t> </a:t>
            </a:r>
            <a:r>
              <a:rPr lang="en-US" sz="1800" dirty="0" err="1">
                <a:solidFill>
                  <a:srgbClr val="D35C27"/>
                </a:solidFill>
              </a:rPr>
              <a:t>Nước</a:t>
            </a:r>
            <a:r>
              <a:rPr lang="en-US" sz="1800" dirty="0">
                <a:solidFill>
                  <a:srgbClr val="D35C27"/>
                </a:solidFill>
              </a:rPr>
              <a:t>.</a:t>
            </a:r>
            <a:endParaRPr lang="en-US" sz="1800" dirty="0">
              <a:solidFill>
                <a:srgbClr val="D35C27"/>
              </a:solidFill>
            </a:endParaRPr>
          </a:p>
        </p:txBody>
      </p:sp>
      <p:sp>
        <p:nvSpPr>
          <p:cNvPr id="594" name="TextBox 593"/>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p:cNvGrpSpPr/>
          <p:nvPr/>
        </p:nvGrpSpPr>
        <p:grpSpPr>
          <a:xfrm>
            <a:off x="8295766" y="394192"/>
            <a:ext cx="478016" cy="478016"/>
            <a:chOff x="5810350" y="1833231"/>
            <a:chExt cx="865500" cy="865500"/>
          </a:xfrm>
        </p:grpSpPr>
        <p:sp>
          <p:nvSpPr>
            <p:cNvPr id="597"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0" name="Google Shape;620;p41"/>
          <p:cNvGrpSpPr/>
          <p:nvPr/>
        </p:nvGrpSpPr>
        <p:grpSpPr>
          <a:xfrm>
            <a:off x="7384341" y="366402"/>
            <a:ext cx="355894" cy="355894"/>
            <a:chOff x="5810350" y="1833231"/>
            <a:chExt cx="865500" cy="865500"/>
          </a:xfrm>
        </p:grpSpPr>
        <p:sp>
          <p:nvSpPr>
            <p:cNvPr id="601"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4" name="Google Shape;624;p41"/>
          <p:cNvGrpSpPr/>
          <p:nvPr/>
        </p:nvGrpSpPr>
        <p:grpSpPr>
          <a:xfrm>
            <a:off x="6865098" y="136785"/>
            <a:ext cx="229617" cy="229617"/>
            <a:chOff x="5810350" y="1833231"/>
            <a:chExt cx="865500" cy="865500"/>
          </a:xfrm>
        </p:grpSpPr>
        <p:sp>
          <p:nvSpPr>
            <p:cNvPr id="605"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21289" y="116796"/>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579" name="Group 578"/>
          <p:cNvGrpSpPr/>
          <p:nvPr/>
        </p:nvGrpSpPr>
        <p:grpSpPr>
          <a:xfrm>
            <a:off x="-21289" y="782128"/>
            <a:ext cx="5209070" cy="3532725"/>
            <a:chOff x="-21289" y="1214300"/>
            <a:chExt cx="5209070" cy="3532725"/>
          </a:xfrm>
        </p:grpSpPr>
        <p:grpSp>
          <p:nvGrpSpPr>
            <p:cNvPr id="20" name="Group 19"/>
            <p:cNvGrpSpPr/>
            <p:nvPr/>
          </p:nvGrpSpPr>
          <p:grpSpPr>
            <a:xfrm>
              <a:off x="-21289" y="1214300"/>
              <a:ext cx="5209070" cy="3532725"/>
              <a:chOff x="58393" y="1188379"/>
              <a:chExt cx="5209070" cy="3532725"/>
            </a:xfrm>
          </p:grpSpPr>
          <p:sp>
            <p:nvSpPr>
              <p:cNvPr id="15" name="TextBox 14"/>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p:cNvGrpSpPr/>
              <p:nvPr/>
            </p:nvGrpSpPr>
            <p:grpSpPr>
              <a:xfrm>
                <a:off x="377663" y="1246619"/>
                <a:ext cx="4636389" cy="3392676"/>
                <a:chOff x="149305" y="883103"/>
                <a:chExt cx="4354937" cy="3522581"/>
              </a:xfrm>
            </p:grpSpPr>
            <p:sp>
              <p:nvSpPr>
                <p:cNvPr id="7" name="Rectangle 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dirty="0"/>
                  <a:t>r</a:t>
                </a:r>
                <a:endParaRPr lang="en-US" sz="1800" dirty="0"/>
              </a:p>
            </p:txBody>
          </p:sp>
        </p:grpSp>
        <p:cxnSp>
          <p:nvCxnSpPr>
            <p:cNvPr id="22" name="Straight Connector 21"/>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p:cNvGrpSpPr/>
            <p:nvPr/>
          </p:nvGrpSpPr>
          <p:grpSpPr>
            <a:xfrm rot="21144240">
              <a:off x="1188810" y="1839321"/>
              <a:ext cx="1456130" cy="1411289"/>
              <a:chOff x="1022287" y="1484770"/>
              <a:chExt cx="1456130" cy="1411289"/>
            </a:xfrm>
          </p:grpSpPr>
          <p:cxnSp>
            <p:nvCxnSpPr>
              <p:cNvPr id="4097" name="Straight Connector 409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p:cNvGrpSpPr/>
            <p:nvPr/>
          </p:nvGrpSpPr>
          <p:grpSpPr>
            <a:xfrm rot="1085472">
              <a:off x="2516297" y="3303622"/>
              <a:ext cx="1234998" cy="1196966"/>
              <a:chOff x="1022287" y="1484770"/>
              <a:chExt cx="1456130" cy="1411289"/>
            </a:xfrm>
          </p:grpSpPr>
          <p:cxnSp>
            <p:nvCxnSpPr>
              <p:cNvPr id="4102" name="Straight Connector 4101"/>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mc:Choice xmlns:a14="http://schemas.microsoft.com/office/drawing/2010/main" Requires="a14">
          <p:sp>
            <p:nvSpPr>
              <p:cNvPr id="585" name="TextBox 584"/>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i = </a:t>
                </a:r>
                <a14:m>
                  <m:oMath xmlns:m="http://schemas.openxmlformats.org/officeDocument/2006/math">
                    <m:acc>
                      <m:accPr>
                        <m:ctrlPr>
                          <a:rPr lang="vi-VN" sz="1800" b="1" i="1" smtClean="0">
                            <a:latin typeface="Cambria Math" panose="02040503050406030204" pitchFamily="18" charset="0"/>
                          </a:rPr>
                        </m:ctrlPr>
                      </m:accPr>
                      <m:e>
                        <m:r>
                          <m:rPr>
                            <m:nor/>
                          </m:rPr>
                          <a:rPr lang="vi-VN" sz="1800" b="1" dirty="0">
                            <a:latin typeface="Cambria Math" panose="02040503050406030204" pitchFamily="18" charset="0"/>
                          </a:rPr>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p:sp>
            <p:nvSpPr>
              <p:cNvPr id="585" name="TextBox 584"/>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rotWithShape="1">
                <a:blip r:embed="rId1"/>
                <a:stretch>
                  <a:fillRect l="-9" t="-146" r="1" b="64"/>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87" name="TextBox 586"/>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trlPr>
                          <a:rPr lang="vi-VN" sz="1800" b="1" i="1" smtClean="0">
                            <a:latin typeface="Cambria Math" panose="02040503050406030204" pitchFamily="18" charset="0"/>
                          </a:rPr>
                        </m:ctrlPr>
                      </m:accPr>
                      <m:e>
                        <m:r>
                          <m:rPr>
                            <m:nor/>
                          </m:rPr>
                          <a:rPr lang="en-US" sz="1800" b="1" i="0" dirty="0" smtClean="0">
                            <a:latin typeface="Cambria Math" panose="02040503050406030204" pitchFamily="18" charset="0"/>
                          </a:rPr>
                          <m:t>R</m:t>
                        </m:r>
                        <m:r>
                          <m:rPr>
                            <m:nor/>
                          </m:rPr>
                          <a:rPr lang="vi-VN" sz="1800" b="1" dirty="0">
                            <a:latin typeface="Cambria Math" panose="02040503050406030204" pitchFamily="18" charset="0"/>
                          </a:rPr>
                          <m:t>IN</m:t>
                        </m:r>
                        <m:r>
                          <m:rPr>
                            <m:nor/>
                          </m:rPr>
                          <a:rPr lang="en-US" sz="1800" b="1" i="0" dirty="0" smtClean="0">
                            <a:latin typeface="Cambria Math" panose="02040503050406030204" pitchFamily="18" charset="0"/>
                          </a:rPr>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p:sp>
            <p:nvSpPr>
              <p:cNvPr id="587" name="TextBox 586"/>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rotWithShape="1">
                <a:blip r:embed="rId2"/>
                <a:stretch>
                  <a:fillRect l="-9" t="-14" r="1" b="83"/>
                </a:stretch>
              </a:blipFill>
            </p:spPr>
            <p:txBody>
              <a:bodyPr/>
              <a:lstStyle/>
              <a:p>
                <a:r>
                  <a:rPr lang="en-US" altLang="en-US">
                    <a:noFill/>
                  </a:rPr>
                  <a:t> </a:t>
                </a:r>
              </a:p>
            </p:txBody>
          </p:sp>
        </mc:Fallback>
      </mc:AlternateContent>
      <p:sp>
        <p:nvSpPr>
          <p:cNvPr id="588" name="TextBox 587"/>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Google Shape;1770;p42"/>
          <p:cNvSpPr txBox="1"/>
          <p:nvPr/>
        </p:nvSpPr>
        <p:spPr>
          <a:xfrm>
            <a:off x="3467502" y="1549639"/>
            <a:ext cx="5130582"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defRPr/>
            </a:pPr>
            <a:r>
              <a:rPr lang="en-GB" sz="6600" noProof="0" dirty="0">
                <a:solidFill>
                  <a:srgbClr val="002C74"/>
                </a:solidFill>
                <a:latin typeface="Fira Sans Black" panose="020B0A03050000020004" pitchFamily="34" charset="0"/>
              </a:rPr>
              <a:t>2. ĐỊNH LUẬT KHÚC XẠ ÁNH SÁNG</a:t>
            </a:r>
            <a:endParaRPr kumimoji="0" lang="en-GB"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5" name="TextBox 4"/>
          <p:cNvSpPr txBox="1"/>
          <p:nvPr/>
        </p:nvSpPr>
        <p:spPr>
          <a:xfrm>
            <a:off x="83437" y="121105"/>
            <a:ext cx="3608030"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200" dirty="0">
                <a:solidFill>
                  <a:srgbClr val="002C74"/>
                </a:solidFill>
                <a:latin typeface="Fira Sans Condensed Medium" panose="020B0603050000020004" pitchFamily="34" charset="0"/>
              </a:rPr>
              <a:t>II.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p:cNvSpPr txBox="1"/>
          <p:nvPr/>
        </p:nvSpPr>
        <p:spPr>
          <a:xfrm>
            <a:off x="83437" y="697706"/>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p:cNvSpPr txBox="1"/>
          <p:nvPr/>
        </p:nvSpPr>
        <p:spPr>
          <a:xfrm>
            <a:off x="43648" y="1208484"/>
            <a:ext cx="4590890"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b="1"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tấm</a:t>
            </a:r>
            <a:r>
              <a:rPr lang="en-US" sz="1700" dirty="0">
                <a:latin typeface="+mn-lt"/>
              </a:rPr>
              <a:t> </a:t>
            </a:r>
            <a:r>
              <a:rPr lang="en-US" sz="1700" dirty="0" err="1">
                <a:latin typeface="+mn-lt"/>
              </a:rPr>
              <a:t>nhựa</a:t>
            </a:r>
            <a:r>
              <a:rPr lang="en-US" sz="1700" dirty="0">
                <a:latin typeface="+mn-lt"/>
              </a:rPr>
              <a:t> </a:t>
            </a:r>
            <a:r>
              <a:rPr lang="en-US" sz="1700" dirty="0" err="1">
                <a:latin typeface="+mn-lt"/>
              </a:rPr>
              <a:t>có</a:t>
            </a:r>
            <a:r>
              <a:rPr lang="en-US" sz="1700" dirty="0">
                <a:latin typeface="+mn-lt"/>
              </a:rPr>
              <a:t> in </a:t>
            </a:r>
            <a:r>
              <a:rPr lang="en-US" sz="1700" dirty="0" err="1">
                <a:latin typeface="+mn-lt"/>
              </a:rPr>
              <a:t>vòng</a:t>
            </a:r>
            <a:r>
              <a:rPr lang="en-US" sz="1700" dirty="0">
                <a:latin typeface="+mn-lt"/>
              </a:rPr>
              <a:t> chia </a:t>
            </a:r>
            <a:r>
              <a:rPr lang="en-US" sz="1700" dirty="0" err="1">
                <a:latin typeface="+mn-lt"/>
              </a:rPr>
              <a:t>độ</a:t>
            </a:r>
            <a:r>
              <a:rPr lang="en-US" sz="1700" dirty="0">
                <a:latin typeface="+mn-lt"/>
              </a:rPr>
              <a:t>.</a:t>
            </a:r>
            <a:endParaRPr lang="en-US" sz="1700" dirty="0">
              <a:latin typeface="+mn-lt"/>
            </a:endParaRPr>
          </a:p>
        </p:txBody>
      </p:sp>
      <p:sp>
        <p:nvSpPr>
          <p:cNvPr id="8" name="TextBox 7"/>
          <p:cNvSpPr txBox="1"/>
          <p:nvPr/>
        </p:nvSpPr>
        <p:spPr>
          <a:xfrm>
            <a:off x="87987" y="2037172"/>
            <a:ext cx="4590890" cy="279076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endParaRPr lang="en-US" sz="1700" b="1" dirty="0">
              <a:latin typeface="+mn-lt"/>
            </a:endParaRP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tạo ra một vết sáng trên tấm nhựa </a:t>
            </a:r>
            <a:r>
              <a:rPr lang="en-US" sz="1700" dirty="0" err="1">
                <a:latin typeface="+mn-lt"/>
                <a:ea typeface="Courier New" panose="02070309020205020404" pitchFamily="49" charset="0"/>
              </a:rPr>
              <a:t>đến</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tâm</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của</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vòng</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tròn</a:t>
            </a:r>
            <a:r>
              <a:rPr lang="en-US" sz="1700" dirty="0">
                <a:latin typeface="+mn-lt"/>
                <a:ea typeface="Courier New" panose="02070309020205020404" pitchFamily="49" charset="0"/>
              </a:rPr>
              <a:t> chia </a:t>
            </a:r>
            <a:r>
              <a:rPr lang="en-US" sz="1700" dirty="0" err="1">
                <a:latin typeface="+mn-lt"/>
                <a:ea typeface="Courier New" panose="02070309020205020404" pitchFamily="49" charset="0"/>
              </a:rPr>
              <a:t>độ</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dưới</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góc</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tới</a:t>
            </a:r>
            <a:r>
              <a:rPr lang="en-US" sz="1700" dirty="0">
                <a:latin typeface="+mn-lt"/>
                <a:ea typeface="Courier New" panose="02070309020205020404" pitchFamily="49" charset="0"/>
              </a:rPr>
              <a:t> 60°.</a:t>
            </a:r>
            <a:endParaRPr lang="en-US" sz="1700" dirty="0">
              <a:latin typeface="+mn-lt"/>
              <a:ea typeface="Courier New" panose="02070309020205020404" pitchFamily="49" charset="0"/>
            </a:endParaRPr>
          </a:p>
          <a:p>
            <a:pPr indent="228600">
              <a:lnSpc>
                <a:spcPct val="150000"/>
              </a:lnSpc>
            </a:pPr>
            <a:r>
              <a:rPr lang="en-US" sz="1700" b="1" i="1" dirty="0" err="1">
                <a:latin typeface="+mn-lt"/>
              </a:rPr>
              <a:t>Bước</a:t>
            </a:r>
            <a:r>
              <a:rPr lang="en-US" sz="1700" b="1" i="1" dirty="0">
                <a:latin typeface="+mn-lt"/>
              </a:rPr>
              <a:t> 3: </a:t>
            </a:r>
            <a:r>
              <a:rPr lang="vi-VN" sz="1700" dirty="0">
                <a:latin typeface="+mn-lt"/>
              </a:rPr>
              <a:t>Thay đổi các giá trị của góc tới lần lượt là 45</a:t>
            </a:r>
            <a:r>
              <a:rPr lang="vi-VN" sz="1700" dirty="0"/>
              <a:t>°</a:t>
            </a:r>
            <a:r>
              <a:rPr lang="vi-VN" sz="1700" dirty="0">
                <a:latin typeface="+mn-lt"/>
              </a:rPr>
              <a:t>, 30°, 20°</a:t>
            </a:r>
            <a:r>
              <a:rPr lang="en-US" sz="1700" dirty="0">
                <a:latin typeface="+mn-lt"/>
              </a:rPr>
              <a:t>.</a:t>
            </a:r>
            <a:endParaRPr lang="en-US" sz="1700" dirty="0">
              <a:latin typeface="+mn-lt"/>
            </a:endParaRPr>
          </a:p>
        </p:txBody>
      </p:sp>
      <p:pic>
        <p:nvPicPr>
          <p:cNvPr id="2" name="Picture 1"/>
          <p:cNvPicPr>
            <a:picLocks noChangeAspect="1"/>
          </p:cNvPicPr>
          <p:nvPr/>
        </p:nvPicPr>
        <p:blipFill>
          <a:blip r:embed="rId1"/>
          <a:stretch>
            <a:fillRect/>
          </a:stretch>
        </p:blipFill>
        <p:spPr>
          <a:xfrm>
            <a:off x="4652118" y="850676"/>
            <a:ext cx="4590890" cy="42219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9464" y="1009234"/>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9065" y="873162"/>
            <a:ext cx="7645402"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Quan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thí</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nghiệm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biết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cùng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một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hay </a:t>
            </a:r>
            <a:r>
              <a:rPr lang="en-US" dirty="0" err="1">
                <a:solidFill>
                  <a:srgbClr val="0E2A47"/>
                </a:solidFill>
                <a:ea typeface="Times New Roman" panose="02020603050405020304" pitchFamily="18" charset="0"/>
              </a:rPr>
              <a:t>khác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a:t>
            </a:r>
            <a:endParaRPr lang="en-US" dirty="0">
              <a:solidFill>
                <a:srgbClr val="0E2A47"/>
              </a:solidFill>
              <a:ea typeface="Times New Roman" panose="02020603050405020304" pitchFamily="18" charset="0"/>
            </a:endParaRPr>
          </a:p>
        </p:txBody>
      </p:sp>
      <p:pic>
        <p:nvPicPr>
          <p:cNvPr id="3076" name="Picture 4" descr="Contrac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0" y="175115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99065" y="175375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p:cNvGraphicFramePr>
            <a:graphicFrameLocks noGrp="1"/>
          </p:cNvGraphicFramePr>
          <p:nvPr/>
        </p:nvGraphicFramePr>
        <p:xfrm>
          <a:off x="643467" y="2338442"/>
          <a:ext cx="7857065" cy="1452330"/>
        </p:xfrm>
        <a:graphic>
          <a:graphicData uri="http://schemas.openxmlformats.org/drawingml/2006/table">
            <a:tbl>
              <a:tblPr firstRow="1" firstCol="1" bandRow="1">
                <a:tableStyleId>{5DA37D80-6434-44D0-A028-1B22A696006F}</a:tableStyleId>
              </a:tblPr>
              <a:tblGrid>
                <a:gridCol w="2165349"/>
                <a:gridCol w="1390481"/>
                <a:gridCol w="1375962"/>
                <a:gridCol w="1495139"/>
                <a:gridCol w="1430134"/>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bl>
          </a:graphicData>
        </a:graphic>
      </p:graphicFrame>
      <p:pic>
        <p:nvPicPr>
          <p:cNvPr id="3080" name="Picture 8" descr="Wh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31" y="4070108"/>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9" name="TextBox 8"/>
              <p:cNvSpPr txBox="1"/>
              <p:nvPr/>
            </p:nvSpPr>
            <p:spPr>
              <a:xfrm>
                <a:off x="999065" y="4032494"/>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999065" y="4032494"/>
                <a:ext cx="7645402" cy="600164"/>
              </a:xfrm>
              <a:prstGeom prst="rect">
                <a:avLst/>
              </a:prstGeom>
              <a:blipFill rotWithShape="1">
                <a:blip r:embed="rId4"/>
                <a:stretch>
                  <a:fillRect l="-3" t="-41" r="3" b="55"/>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0892" y="2179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endParaRPr lang="en-US" sz="2400" dirty="0">
              <a:solidFill>
                <a:srgbClr val="0E2A47"/>
              </a:solidFill>
              <a:ea typeface="Times New Roman" panose="02020603050405020304" pitchFamily="18" charset="0"/>
            </a:endParaRPr>
          </a:p>
        </p:txBody>
      </p:sp>
      <p:pic>
        <p:nvPicPr>
          <p:cNvPr id="3162" name="Picture 3161"/>
          <p:cNvPicPr>
            <a:picLocks noChangeAspect="1"/>
          </p:cNvPicPr>
          <p:nvPr/>
        </p:nvPicPr>
        <p:blipFill>
          <a:blip r:embed="rId2"/>
          <a:stretch>
            <a:fillRect/>
          </a:stretch>
        </p:blipFill>
        <p:spPr>
          <a:xfrm>
            <a:off x="4415388" y="611832"/>
            <a:ext cx="4566369" cy="4463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p:cNvGraphicFramePr>
            <a:graphicFrameLocks noGrp="1"/>
          </p:cNvGraphicFramePr>
          <p:nvPr/>
        </p:nvGraphicFramePr>
        <p:xfrm>
          <a:off x="605367" y="1176489"/>
          <a:ext cx="7933265" cy="1617131"/>
        </p:xfrm>
        <a:graphic>
          <a:graphicData uri="http://schemas.openxmlformats.org/drawingml/2006/table">
            <a:tbl>
              <a:tblPr firstRow="1" firstCol="1" bandRow="1">
                <a:tableStyleId>{5DA37D80-6434-44D0-A028-1B22A696006F}</a:tableStyleId>
              </a:tblPr>
              <a:tblGrid>
                <a:gridCol w="2186349"/>
                <a:gridCol w="1403966"/>
                <a:gridCol w="1389306"/>
                <a:gridCol w="1509641"/>
                <a:gridCol w="1444003"/>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60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15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r>
            </a:tbl>
          </a:graphicData>
        </a:graphic>
      </p:graphicFrame>
      <p:sp>
        <p:nvSpPr>
          <p:cNvPr id="26" name="TextBox 25"/>
          <p:cNvSpPr txBox="1"/>
          <p:nvPr/>
        </p:nvSpPr>
        <p:spPr>
          <a:xfrm>
            <a:off x="1580733" y="2901190"/>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sp>
        <p:nvSpPr>
          <p:cNvPr id="2" name="TextBox 1"/>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 name="Picture 4" descr="Contract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1598" y="590845"/>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 name="TextBox 3"/>
              <p:cNvSpPr txBox="1"/>
              <p:nvPr/>
            </p:nvSpPr>
            <p:spPr>
              <a:xfrm>
                <a:off x="527004" y="3532566"/>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endParaRPr lang="en-US" sz="2000" dirty="0">
                  <a:solidFill>
                    <a:srgbClr val="0E2A47"/>
                  </a:solidFill>
                  <a:latin typeface="Fira Sans Condensed Medium" panose="020B06030500000200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527004" y="3532566"/>
                <a:ext cx="8011627" cy="1026884"/>
              </a:xfrm>
              <a:prstGeom prst="rect">
                <a:avLst/>
              </a:prstGeom>
              <a:blipFill rotWithShape="1">
                <a:blip r:embed="rId2"/>
                <a:stretch>
                  <a:fillRect l="-126" t="-934" r="-114" b="-913"/>
                </a:stretch>
              </a:blipFill>
              <a:ln w="19050">
                <a:solidFill>
                  <a:srgbClr val="FFC84E"/>
                </a:solidFill>
                <a:prstDash val="dashDot"/>
              </a:ln>
            </p:spPr>
            <p:txBody>
              <a:bodyPr/>
              <a:lstStyle/>
              <a:p>
                <a:r>
                  <a:rPr lang="en-US" altLang="en-US">
                    <a:noFill/>
                  </a:rPr>
                  <a:t> </a:t>
                </a:r>
              </a:p>
            </p:txBody>
          </p:sp>
        </mc:Fallback>
      </mc:AlternateContent>
      <p:pic>
        <p:nvPicPr>
          <p:cNvPr id="5" name="Picture 8" descr="Wh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3086442"/>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19" name="TextBox 18"/>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mc:Choice xmlns:a14="http://schemas.microsoft.com/office/drawing/2010/main" Requires="a14">
          <p:sp>
            <p:nvSpPr>
              <p:cNvPr id="578" name="TextBox 577"/>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p:sp>
            <p:nvSpPr>
              <p:cNvPr id="578" name="TextBox 577"/>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rotWithShape="1">
                <a:blip r:embed="rId1"/>
                <a:stretch>
                  <a:fillRect l="-22" t="-28" r="3" b="25"/>
                </a:stretch>
              </a:blipFill>
            </p:spPr>
            <p:txBody>
              <a:bodyPr/>
              <a:lstStyle/>
              <a:p>
                <a:r>
                  <a:rPr lang="en-US" altLang="en-US">
                    <a:noFill/>
                  </a:rPr>
                  <a:t> </a:t>
                </a:r>
              </a:p>
            </p:txBody>
          </p:sp>
        </mc:Fallback>
      </mc:AlternateContent>
      <p:grpSp>
        <p:nvGrpSpPr>
          <p:cNvPr id="579" name="Google Shape;594;p41"/>
          <p:cNvGrpSpPr/>
          <p:nvPr/>
        </p:nvGrpSpPr>
        <p:grpSpPr>
          <a:xfrm>
            <a:off x="8234782" y="69590"/>
            <a:ext cx="669375" cy="679723"/>
            <a:chOff x="5159689" y="1296150"/>
            <a:chExt cx="3044400" cy="3044400"/>
          </a:xfrm>
        </p:grpSpPr>
        <p:grpSp>
          <p:nvGrpSpPr>
            <p:cNvPr id="580" name="Google Shape;595;p41"/>
            <p:cNvGrpSpPr/>
            <p:nvPr/>
          </p:nvGrpSpPr>
          <p:grpSpPr>
            <a:xfrm>
              <a:off x="5767453" y="1903914"/>
              <a:ext cx="1828872" cy="1828872"/>
              <a:chOff x="5905932" y="1600182"/>
              <a:chExt cx="1943128" cy="1943128"/>
            </a:xfrm>
          </p:grpSpPr>
          <p:sp>
            <p:nvSpPr>
              <p:cNvPr id="594" name="Google Shape;596;p41"/>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7;p41"/>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8;p41"/>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1" name="Google Shape;599;p41"/>
            <p:cNvGrpSpPr/>
            <p:nvPr/>
          </p:nvGrpSpPr>
          <p:grpSpPr>
            <a:xfrm>
              <a:off x="5159689" y="1296150"/>
              <a:ext cx="3044400" cy="3044400"/>
              <a:chOff x="2550539" y="735313"/>
              <a:chExt cx="3044400" cy="3044400"/>
            </a:xfrm>
          </p:grpSpPr>
          <p:sp>
            <p:nvSpPr>
              <p:cNvPr id="582" name="Google Shape;600;p41"/>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601;p41"/>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602;p41"/>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603;p41"/>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604;p41"/>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605;p41"/>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606;p41"/>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607;p41"/>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608;p41"/>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609;p41"/>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610;p41"/>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611;p41"/>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97" name="Google Shape;616;p41"/>
          <p:cNvGrpSpPr/>
          <p:nvPr/>
        </p:nvGrpSpPr>
        <p:grpSpPr>
          <a:xfrm>
            <a:off x="1580173" y="4578400"/>
            <a:ext cx="478016" cy="478016"/>
            <a:chOff x="5810350" y="1833231"/>
            <a:chExt cx="865500" cy="865500"/>
          </a:xfrm>
        </p:grpSpPr>
        <p:sp>
          <p:nvSpPr>
            <p:cNvPr id="598"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1" name="Google Shape;620;p41"/>
          <p:cNvGrpSpPr/>
          <p:nvPr/>
        </p:nvGrpSpPr>
        <p:grpSpPr>
          <a:xfrm>
            <a:off x="668748" y="4550610"/>
            <a:ext cx="355894" cy="355894"/>
            <a:chOff x="5810350" y="1833231"/>
            <a:chExt cx="865500" cy="865500"/>
          </a:xfrm>
        </p:grpSpPr>
        <p:sp>
          <p:nvSpPr>
            <p:cNvPr id="602"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5" name="Google Shape;624;p41"/>
          <p:cNvGrpSpPr/>
          <p:nvPr/>
        </p:nvGrpSpPr>
        <p:grpSpPr>
          <a:xfrm>
            <a:off x="149505" y="4320993"/>
            <a:ext cx="229617" cy="229617"/>
            <a:chOff x="5810350" y="1833231"/>
            <a:chExt cx="865500" cy="865500"/>
          </a:xfrm>
        </p:grpSpPr>
        <p:sp>
          <p:nvSpPr>
            <p:cNvPr id="606"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09" name="TextBox 608"/>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b="1">
                <a:solidFill>
                  <a:srgbClr val="002C74"/>
                </a:solidFill>
                <a:latin typeface="Fira Sans Condensed Medium" panose="020B0603050000020004" pitchFamily="34" charset="0"/>
              </a:defRPr>
            </a:lvl1pPr>
          </a:lstStyle>
          <a:p>
            <a:r>
              <a:rPr lang="en-US" dirty="0"/>
              <a:t>II.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p:cNvPicPr>
            <a:picLocks noChangeAspect="1"/>
          </p:cNvPicPr>
          <p:nvPr/>
        </p:nvPicPr>
        <p:blipFill>
          <a:blip r:embed="rId2"/>
          <a:stretch>
            <a:fillRect/>
          </a:stretch>
        </p:blipFill>
        <p:spPr>
          <a:xfrm>
            <a:off x="6056439" y="2101405"/>
            <a:ext cx="3014776" cy="2864930"/>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858110" y="3619556"/>
            <a:ext cx="962102" cy="145685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a:fillRect/>
          </a:stretch>
        </p:blipFill>
        <p:spPr>
          <a:xfrm>
            <a:off x="93867" y="3619555"/>
            <a:ext cx="962103" cy="14568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Google Shape;1770;p42"/>
          <p:cNvSpPr txBox="1"/>
          <p:nvPr/>
        </p:nvSpPr>
        <p:spPr>
          <a:xfrm>
            <a:off x="3992609" y="693006"/>
            <a:ext cx="5456157" cy="3917516"/>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600" noProof="0" dirty="0">
                <a:solidFill>
                  <a:srgbClr val="002C74"/>
                </a:solidFill>
                <a:latin typeface="Fira Sans Black" panose="020B0A03050000020004" pitchFamily="34" charset="0"/>
              </a:rPr>
              <a:t>3. </a:t>
            </a:r>
            <a:endParaRPr lang="en-GB" sz="6600" noProof="0" dirty="0">
              <a:solidFill>
                <a:srgbClr val="002C74"/>
              </a:solidFill>
              <a:latin typeface="Fira Sans Black" panose="020B0A030500000200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r>
              <a:rPr lang="en-GB" sz="6600" noProof="0" dirty="0">
                <a:solidFill>
                  <a:srgbClr val="002C74"/>
                </a:solidFill>
                <a:latin typeface="Fira Sans Black" panose="020B0A03050000020004" pitchFamily="34" charset="0"/>
              </a:rPr>
              <a:t>CHIẾT SUẤT CỦA MÔI TRƯỜNG</a:t>
            </a:r>
            <a:endParaRPr kumimoji="0" lang="en-GB"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28" name="TextBox 27"/>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III.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của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môi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trường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37" name="TextBox 36"/>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a:fillRect/>
          </a:stretch>
        </p:blipFill>
        <p:spPr>
          <a:xfrm>
            <a:off x="0" y="2367232"/>
            <a:ext cx="2014430" cy="3050326"/>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p:sp>
            <p:nvSpPr>
              <p:cNvPr id="6" name="TextBox 5"/>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rotWithShape="1">
                <a:blip r:embed="rId3"/>
                <a:stretch>
                  <a:fillRect l="-17" t="-25" r="31" b="1"/>
                </a:stretch>
              </a:blipFill>
            </p:spPr>
            <p:txBody>
              <a:bodyPr/>
              <a:lstStyle/>
              <a:p>
                <a:r>
                  <a:rPr lang="en-US" altLang="en-US">
                    <a:noFill/>
                  </a:rPr>
                  <a:t> </a:t>
                </a:r>
              </a:p>
            </p:txBody>
          </p:sp>
        </mc:Fallback>
      </mc:AlternateContent>
      <p:sp>
        <p:nvSpPr>
          <p:cNvPr id="10" name="TextBox 9"/>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endParaRPr lang="en-US" dirty="0"/>
          </a:p>
        </p:txBody>
      </p:sp>
      <p:sp>
        <p:nvSpPr>
          <p:cNvPr id="11" name="TextBox 10"/>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7125821" y="2074843"/>
            <a:ext cx="2201648" cy="3333821"/>
          </a:xfrm>
          <a:prstGeom prst="rect">
            <a:avLst/>
          </a:prstGeom>
        </p:spPr>
      </p:pic>
      <p:sp>
        <p:nvSpPr>
          <p:cNvPr id="4" name="TextBox 3"/>
          <p:cNvSpPr txBox="1"/>
          <p:nvPr/>
        </p:nvSpPr>
        <p:spPr>
          <a:xfrm>
            <a:off x="2542153" y="96253"/>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III.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của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môi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trường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mc:Choice xmlns:a14="http://schemas.microsoft.com/office/drawing/2010/main" Requires="a14">
          <p:sp>
            <p:nvSpPr>
              <p:cNvPr id="11" name="TextBox 10"/>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2</m:t>
                              </m:r>
                            </m:sub>
                          </m:sSub>
                        </m:den>
                      </m:f>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rotWithShape="1">
                <a:blip r:embed="rId3"/>
                <a:stretch>
                  <a:fillRect l="-23" t="-11" r="10" b="45"/>
                </a:stretch>
              </a:blipFill>
            </p:spPr>
            <p:txBody>
              <a:bodyPr/>
              <a:lstStyle/>
              <a:p>
                <a:r>
                  <a:rPr lang="en-US" altLang="en-US">
                    <a:noFill/>
                  </a:rPr>
                  <a:t> </a:t>
                </a:r>
              </a:p>
            </p:txBody>
          </p:sp>
        </mc:Fallback>
      </mc:AlternateContent>
      <p:sp>
        <p:nvSpPr>
          <p:cNvPr id="12" name="TextBox 11"/>
          <p:cNvSpPr txBox="1"/>
          <p:nvPr/>
        </p:nvSpPr>
        <p:spPr>
          <a:xfrm>
            <a:off x="636823" y="1735513"/>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p:cNvSpPr txBox="1"/>
          <p:nvPr/>
        </p:nvSpPr>
        <p:spPr>
          <a:xfrm>
            <a:off x="636823" y="2177093"/>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p:cNvSpPr txBox="1"/>
          <p:nvPr/>
        </p:nvSpPr>
        <p:spPr>
          <a:xfrm>
            <a:off x="4487967" y="2155996"/>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graphicFrame>
        <p:nvGraphicFramePr>
          <p:cNvPr id="15" name="Table 14"/>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gridCol w="3048000"/>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3" name="Rectangle: Rounded Corners 2"/>
          <p:cNvSpPr/>
          <p:nvPr/>
        </p:nvSpPr>
        <p:spPr>
          <a:xfrm>
            <a:off x="558780" y="1134405"/>
            <a:ext cx="7667865" cy="2804995"/>
          </a:xfrm>
          <a:prstGeom prst="roundRect">
            <a:avLst/>
          </a:prstGeom>
          <a:solidFill>
            <a:srgbClr val="FFC84E">
              <a:alpha val="0"/>
            </a:srgb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 name="TextBox 6"/>
          <p:cNvSpPr txBox="1"/>
          <p:nvPr/>
        </p:nvSpPr>
        <p:spPr>
          <a:xfrm>
            <a:off x="917355" y="1516182"/>
            <a:ext cx="7384194"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Với hai môi trường trong suốt nhất định, tỉ số giữa sin góc tới và sin góc khúc xạ là hằng số</a:t>
            </a:r>
            <a:r>
              <a:rPr lang="en-US" dirty="0"/>
              <a:t>:</a:t>
            </a:r>
            <a:endParaRPr lang="en-US" dirty="0"/>
          </a:p>
        </p:txBody>
      </p:sp>
      <p:sp>
        <p:nvSpPr>
          <p:cNvPr id="2" name="TextBox 1"/>
          <p:cNvSpPr txBox="1"/>
          <p:nvPr/>
        </p:nvSpPr>
        <p:spPr>
          <a:xfrm>
            <a:off x="2542153" y="873149"/>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III. </a:t>
            </a:r>
            <a:r>
              <a:rPr lang="en-US" sz="2400" dirty="0" err="1">
                <a:solidFill>
                  <a:schemeClr val="accent6"/>
                </a:solidFill>
                <a:latin typeface="Fira Sans Condensed Medium" panose="020B0603050000020004" pitchFamily="34" charset="0"/>
              </a:rPr>
              <a:t>Chiết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suất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của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môi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trường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mc:AlternateContent xmlns:mc="http://schemas.openxmlformats.org/markup-compatibility/2006">
        <mc:Choice xmlns:a14="http://schemas.microsoft.com/office/drawing/2010/main" Requires="a14">
          <p:sp>
            <p:nvSpPr>
              <p:cNvPr id="9" name="TextBox 8"/>
              <p:cNvSpPr txBox="1"/>
              <p:nvPr/>
            </p:nvSpPr>
            <p:spPr>
              <a:xfrm>
                <a:off x="3403217" y="2605845"/>
                <a:ext cx="2101055" cy="991265"/>
              </a:xfrm>
              <a:prstGeom prst="roundRect">
                <a:avLst/>
              </a:prstGeom>
              <a:solidFill>
                <a:schemeClr val="accent1">
                  <a:lumMod val="50000"/>
                </a:schemeClr>
              </a:solidFill>
            </p:spPr>
            <p:txBody>
              <a:bodyPr wrap="square" rtlCol="0">
                <a:spAutoFit/>
              </a:bodyPr>
              <a:lstStyle>
                <a:defPPr marR="0" lvl="0" algn="l" rtl="0">
                  <a:lnSpc>
                    <a:spcPct val="100000"/>
                  </a:lnSpc>
                  <a:spcBef>
                    <a:spcPts val="0"/>
                  </a:spcBef>
                  <a:spcAft>
                    <a:spcPts val="0"/>
                  </a:spcAft>
                  <a:defRPr/>
                </a:defPPr>
                <a:lvl1pPr algn="just">
                  <a:defRPr sz="2800" i="1">
                    <a:solidFill>
                      <a:schemeClr val="accent6"/>
                    </a:solidFill>
                    <a:latin typeface="+mn-lt"/>
                  </a:defRPr>
                </a:lvl1pPr>
              </a:lstStyle>
              <a:p>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m:oMathPara>
                </a14:m>
                <a:endParaRPr lang="en-US" dirty="0"/>
              </a:p>
            </p:txBody>
          </p:sp>
        </mc:Choice>
        <mc:Fallback>
          <p:sp>
            <p:nvSpPr>
              <p:cNvPr id="9" name="TextBox 8"/>
              <p:cNvSpPr txBox="1">
                <a:spLocks noRot="1" noChangeAspect="1" noMove="1" noResize="1" noEditPoints="1" noAdjustHandles="1" noChangeArrowheads="1" noChangeShapeType="1" noTextEdit="1"/>
              </p:cNvSpPr>
              <p:nvPr/>
            </p:nvSpPr>
            <p:spPr>
              <a:xfrm>
                <a:off x="3403217" y="2605845"/>
                <a:ext cx="2101055" cy="991265"/>
              </a:xfrm>
              <a:prstGeom prst="roundRect">
                <a:avLst/>
              </a:prstGeom>
              <a:blipFill rotWithShape="1">
                <a:blip r:embed="rId1"/>
                <a:stretch>
                  <a:fillRect l="-12" t="-44" r="4" b="47"/>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85279" y="616963"/>
            <a:ext cx="6272611"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Cho biết tốc độ ánh sáng truyền trong không khí là 300 000 km/s; trong thuỷ tinh là 197 368 km/s. Hãy tính chiết suất của thuỷ</a:t>
            </a:r>
            <a:r>
              <a:rPr lang="en-US" sz="2400" dirty="0"/>
              <a:t> </a:t>
            </a:r>
            <a:r>
              <a:rPr lang="vi-VN" sz="2400" dirty="0"/>
              <a:t>tinh</a:t>
            </a:r>
            <a:endParaRPr lang="en-US" sz="2400" dirty="0"/>
          </a:p>
        </p:txBody>
      </p:sp>
      <p:sp>
        <p:nvSpPr>
          <p:cNvPr id="11" name="TextBox 10"/>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mc:AlternateContent xmlns:mc="http://schemas.openxmlformats.org/markup-compatibility/2006">
        <mc:Choice xmlns:a14="http://schemas.microsoft.com/office/drawing/2010/main" Requires="a14">
          <p:sp>
            <p:nvSpPr>
              <p:cNvPr id="14" name="TextBox 13"/>
              <p:cNvSpPr txBox="1"/>
              <p:nvPr/>
            </p:nvSpPr>
            <p:spPr>
              <a:xfrm>
                <a:off x="2282564" y="3359289"/>
                <a:ext cx="4744034"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en-US" sz="2400" dirty="0"/>
                  <a:t>Ta </a:t>
                </a:r>
                <a:r>
                  <a:rPr lang="en-US" sz="2400" dirty="0" err="1"/>
                  <a:t>có</a:t>
                </a:r>
                <a:r>
                  <a:rPr lang="en-US" sz="2400" dirty="0"/>
                  <a:t>: n = </a:t>
                </a:r>
                <a14:m>
                  <m:oMath xmlns:m="http://schemas.openxmlformats.org/officeDocument/2006/math">
                    <m:f>
                      <m:fPr>
                        <m:ctrlPr>
                          <a:rPr lang="en-US" sz="2400" i="1" smtClean="0">
                            <a:latin typeface="Cambria Math" panose="02040503050406030204" pitchFamily="18" charset="0"/>
                          </a:rPr>
                        </m:ctrlPr>
                      </m:fPr>
                      <m:num>
                        <m:r>
                          <m:rPr>
                            <m:nor/>
                          </m:rPr>
                          <a:rPr lang="en-US" sz="2400" dirty="0">
                            <a:latin typeface="Cambria Math" panose="02040503050406030204" pitchFamily="18" charset="0"/>
                          </a:rPr>
                          <m:t>c</m:t>
                        </m:r>
                      </m:num>
                      <m:den>
                        <m:r>
                          <m:rPr>
                            <m:nor/>
                          </m:rPr>
                          <a:rPr lang="en-US" sz="2400" dirty="0">
                            <a:latin typeface="Cambria Math" panose="02040503050406030204" pitchFamily="18" charset="0"/>
                          </a:rPr>
                          <m:t>v</m:t>
                        </m:r>
                      </m:den>
                    </m:f>
                  </m:oMath>
                </a14:m>
                <a:r>
                  <a:rPr lang="en-US" sz="2400" dirty="0"/>
                  <a:t> = </a:t>
                </a:r>
                <a14:m>
                  <m:oMath xmlns:m="http://schemas.openxmlformats.org/officeDocument/2006/math">
                    <m:f>
                      <m:fPr>
                        <m:ctrlPr>
                          <a:rPr lang="en-US" sz="2400" i="1" smtClean="0">
                            <a:latin typeface="Cambria Math" panose="02040503050406030204" pitchFamily="18" charset="0"/>
                          </a:rPr>
                        </m:ctrlPr>
                      </m:fPr>
                      <m:num>
                        <m:r>
                          <m:rPr>
                            <m:nor/>
                          </m:rPr>
                          <a:rPr lang="en-US" sz="2400" dirty="0">
                            <a:latin typeface="Cambria Math" panose="02040503050406030204" pitchFamily="18" charset="0"/>
                          </a:rPr>
                          <m:t>300000</m:t>
                        </m:r>
                      </m:num>
                      <m:den>
                        <m:r>
                          <m:rPr>
                            <m:nor/>
                          </m:rPr>
                          <a:rPr lang="en-US" sz="2400" dirty="0">
                            <a:latin typeface="Cambria Math" panose="02040503050406030204" pitchFamily="18" charset="0"/>
                          </a:rPr>
                          <m:t>197368</m:t>
                        </m:r>
                      </m:den>
                    </m:f>
                  </m:oMath>
                </a14:m>
                <a:r>
                  <a:rPr lang="en-US" sz="2400" dirty="0"/>
                  <a:t> = 1,52 </a:t>
                </a:r>
                <a:endParaRPr lang="en-US" sz="2400" dirty="0"/>
              </a:p>
            </p:txBody>
          </p:sp>
        </mc:Choice>
        <mc:Fallback>
          <p:sp>
            <p:nvSpPr>
              <p:cNvPr id="14" name="TextBox 13"/>
              <p:cNvSpPr txBox="1">
                <a:spLocks noRot="1" noChangeAspect="1" noMove="1" noResize="1" noEditPoints="1" noAdjustHandles="1" noChangeArrowheads="1" noChangeShapeType="1" noTextEdit="1"/>
              </p:cNvSpPr>
              <p:nvPr/>
            </p:nvSpPr>
            <p:spPr>
              <a:xfrm>
                <a:off x="2282564" y="3359289"/>
                <a:ext cx="4744034" cy="936475"/>
              </a:xfrm>
              <a:prstGeom prst="rect">
                <a:avLst/>
              </a:prstGeom>
              <a:blipFill rotWithShape="1">
                <a:blip r:embed="rId2"/>
                <a:stretch>
                  <a:fillRect l="-8" t="-15" r="7" b="67"/>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6" name="TextBox 15"/>
          <p:cNvSpPr txBox="1"/>
          <p:nvPr/>
        </p:nvSpPr>
        <p:spPr>
          <a:xfrm>
            <a:off x="263740" y="153965"/>
            <a:ext cx="3476363"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r>
              <a:rPr lang="en-US" sz="2000" dirty="0"/>
              <a:t>III. </a:t>
            </a:r>
            <a:r>
              <a:rPr lang="en-US" sz="2000" dirty="0" err="1"/>
              <a:t>Chiết</a:t>
            </a:r>
            <a:r>
              <a:rPr lang="en-US" sz="2000" dirty="0"/>
              <a:t> </a:t>
            </a:r>
            <a:r>
              <a:rPr lang="en-US" sz="2000" dirty="0" err="1"/>
              <a:t>suất</a:t>
            </a:r>
            <a:r>
              <a:rPr lang="en-US" sz="2000" dirty="0"/>
              <a:t> </a:t>
            </a:r>
            <a:r>
              <a:rPr lang="en-US" sz="2000" dirty="0" err="1"/>
              <a:t>của</a:t>
            </a:r>
            <a:r>
              <a:rPr lang="en-US" sz="2000" dirty="0"/>
              <a:t> </a:t>
            </a:r>
            <a:r>
              <a:rPr lang="en-US" sz="2000" dirty="0" err="1"/>
              <a:t>môi</a:t>
            </a:r>
            <a:r>
              <a:rPr lang="en-US" sz="2000" dirty="0"/>
              <a:t> </a:t>
            </a:r>
            <a:r>
              <a:rPr lang="en-US" sz="2000" dirty="0" err="1"/>
              <a:t>trường</a:t>
            </a:r>
            <a:endParaRPr lang="en-US" sz="2000" dirty="0"/>
          </a:p>
        </p:txBody>
      </p:sp>
      <p:sp>
        <p:nvSpPr>
          <p:cNvPr id="17" name="TextBox 16"/>
          <p:cNvSpPr txBox="1"/>
          <p:nvPr/>
        </p:nvSpPr>
        <p:spPr>
          <a:xfrm>
            <a:off x="3657601" y="535782"/>
            <a:ext cx="2001865" cy="584775"/>
          </a:xfrm>
          <a:prstGeom prst="rect">
            <a:avLst/>
          </a:prstGeom>
          <a:noFill/>
        </p:spPr>
        <p:txBody>
          <a:bodyPr wrap="square" rtlCol="0">
            <a:spAutoFit/>
          </a:bodyPr>
          <a:lstStyle/>
          <a:p>
            <a:pPr algn="ctr"/>
            <a:r>
              <a:rPr lang="en-US" sz="3200" dirty="0" err="1">
                <a:solidFill>
                  <a:srgbClr val="532CC7"/>
                </a:solidFill>
                <a:latin typeface="Fira Sans Condensed Medium" panose="020B0603050000020004" pitchFamily="34" charset="0"/>
              </a:rPr>
              <a:t>Vận</a:t>
            </a:r>
            <a:r>
              <a:rPr lang="en-US" sz="3200" dirty="0">
                <a:solidFill>
                  <a:srgbClr val="532CC7"/>
                </a:solidFill>
                <a:latin typeface="Fira Sans Condensed Medium" panose="020B0603050000020004" pitchFamily="34" charset="0"/>
              </a:rPr>
              <a:t> </a:t>
            </a:r>
            <a:r>
              <a:rPr lang="en-US" sz="3200" dirty="0" err="1">
                <a:solidFill>
                  <a:srgbClr val="532CC7"/>
                </a:solidFill>
                <a:latin typeface="Fira Sans Condensed Medium" panose="020B0603050000020004" pitchFamily="34" charset="0"/>
              </a:rPr>
              <a:t>dụng</a:t>
            </a:r>
            <a:endParaRPr lang="en-US" sz="3200" dirty="0">
              <a:solidFill>
                <a:srgbClr val="532CC7"/>
              </a:solidFill>
              <a:latin typeface="Fira Sans Condensed Medium" panose="020B0603050000020004" pitchFamily="34" charset="0"/>
            </a:endParaRPr>
          </a:p>
        </p:txBody>
      </p:sp>
      <p:sp>
        <p:nvSpPr>
          <p:cNvPr id="20" name="TextBox 19"/>
          <p:cNvSpPr txBox="1"/>
          <p:nvPr/>
        </p:nvSpPr>
        <p:spPr>
          <a:xfrm>
            <a:off x="690957" y="1192276"/>
            <a:ext cx="7935151" cy="2045816"/>
          </a:xfrm>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4817" y="-37721"/>
                  <a:pt x="547242" y="125999"/>
                  <a:pt x="689748" y="0"/>
                </a:cubicBezTo>
                <a:cubicBezTo>
                  <a:pt x="883966" y="-36984"/>
                  <a:pt x="928636" y="-12432"/>
                  <a:pt x="1062089" y="0"/>
                </a:cubicBezTo>
                <a:cubicBezTo>
                  <a:pt x="1145485" y="34164"/>
                  <a:pt x="1384810" y="31439"/>
                  <a:pt x="1513782" y="0"/>
                </a:cubicBezTo>
                <a:cubicBezTo>
                  <a:pt x="1676419" y="-110976"/>
                  <a:pt x="1984373" y="20888"/>
                  <a:pt x="2124179" y="0"/>
                </a:cubicBezTo>
                <a:cubicBezTo>
                  <a:pt x="2276529" y="-17365"/>
                  <a:pt x="2486055" y="85191"/>
                  <a:pt x="2655223" y="0"/>
                </a:cubicBezTo>
                <a:cubicBezTo>
                  <a:pt x="2792003" y="-103717"/>
                  <a:pt x="3287280" y="87574"/>
                  <a:pt x="3424322" y="0"/>
                </a:cubicBezTo>
                <a:cubicBezTo>
                  <a:pt x="3643551" y="-9428"/>
                  <a:pt x="3736840" y="110368"/>
                  <a:pt x="3955367" y="0"/>
                </a:cubicBezTo>
                <a:cubicBezTo>
                  <a:pt x="4203487" y="-68783"/>
                  <a:pt x="4240850" y="-17171"/>
                  <a:pt x="4327709" y="0"/>
                </a:cubicBezTo>
                <a:cubicBezTo>
                  <a:pt x="4379940" y="107047"/>
                  <a:pt x="4890539" y="38573"/>
                  <a:pt x="5096808" y="0"/>
                </a:cubicBezTo>
                <a:cubicBezTo>
                  <a:pt x="5433477" y="-39751"/>
                  <a:pt x="5398507" y="134767"/>
                  <a:pt x="5707204" y="0"/>
                </a:cubicBezTo>
                <a:cubicBezTo>
                  <a:pt x="6028148" y="-81622"/>
                  <a:pt x="6159598" y="-24341"/>
                  <a:pt x="6317600" y="0"/>
                </a:cubicBezTo>
                <a:cubicBezTo>
                  <a:pt x="6524298" y="24822"/>
                  <a:pt x="6668058" y="42544"/>
                  <a:pt x="7007349" y="0"/>
                </a:cubicBezTo>
                <a:cubicBezTo>
                  <a:pt x="7359863" y="-32219"/>
                  <a:pt x="7281493" y="58279"/>
                  <a:pt x="7379690" y="0"/>
                </a:cubicBezTo>
                <a:cubicBezTo>
                  <a:pt x="7532836" y="-58051"/>
                  <a:pt x="7763222" y="81767"/>
                  <a:pt x="7935151" y="0"/>
                </a:cubicBezTo>
                <a:cubicBezTo>
                  <a:pt x="7985328" y="283787"/>
                  <a:pt x="7930076" y="457280"/>
                  <a:pt x="7935151" y="722854"/>
                </a:cubicBezTo>
                <a:cubicBezTo>
                  <a:pt x="7994084" y="900396"/>
                  <a:pt x="7945408" y="1302713"/>
                  <a:pt x="7935151" y="1425252"/>
                </a:cubicBezTo>
                <a:cubicBezTo>
                  <a:pt x="7948567" y="1568748"/>
                  <a:pt x="7834833" y="1819811"/>
                  <a:pt x="7935151" y="2045816"/>
                </a:cubicBezTo>
                <a:cubicBezTo>
                  <a:pt x="7800808" y="2033865"/>
                  <a:pt x="7573780" y="1931713"/>
                  <a:pt x="7404106" y="2045816"/>
                </a:cubicBezTo>
                <a:cubicBezTo>
                  <a:pt x="7210910" y="2060276"/>
                  <a:pt x="7009106" y="2017097"/>
                  <a:pt x="6873061" y="2045816"/>
                </a:cubicBezTo>
                <a:cubicBezTo>
                  <a:pt x="6783283" y="2147746"/>
                  <a:pt x="6338477" y="1970584"/>
                  <a:pt x="6103962" y="2045816"/>
                </a:cubicBezTo>
                <a:cubicBezTo>
                  <a:pt x="5894500" y="2074707"/>
                  <a:pt x="5733961" y="2012585"/>
                  <a:pt x="5493566" y="2045816"/>
                </a:cubicBezTo>
                <a:cubicBezTo>
                  <a:pt x="5179217" y="2153394"/>
                  <a:pt x="5139962" y="1947998"/>
                  <a:pt x="4883169" y="2045816"/>
                </a:cubicBezTo>
                <a:cubicBezTo>
                  <a:pt x="4671620" y="2174747"/>
                  <a:pt x="4580175" y="2059804"/>
                  <a:pt x="4272773" y="2045816"/>
                </a:cubicBezTo>
                <a:cubicBezTo>
                  <a:pt x="3993326" y="2038985"/>
                  <a:pt x="4005858" y="1987180"/>
                  <a:pt x="3900432" y="2045816"/>
                </a:cubicBezTo>
                <a:cubicBezTo>
                  <a:pt x="3811434" y="2045188"/>
                  <a:pt x="3383934" y="2049721"/>
                  <a:pt x="3210684" y="2045816"/>
                </a:cubicBezTo>
                <a:cubicBezTo>
                  <a:pt x="3087070" y="2098089"/>
                  <a:pt x="2648413" y="1990867"/>
                  <a:pt x="2520936" y="2045816"/>
                </a:cubicBezTo>
                <a:cubicBezTo>
                  <a:pt x="2395340" y="2007124"/>
                  <a:pt x="2249765" y="1957577"/>
                  <a:pt x="2148594" y="2045816"/>
                </a:cubicBezTo>
                <a:cubicBezTo>
                  <a:pt x="1904217" y="2079255"/>
                  <a:pt x="1673950" y="1897501"/>
                  <a:pt x="1458847" y="2045816"/>
                </a:cubicBezTo>
                <a:cubicBezTo>
                  <a:pt x="1198874" y="2106372"/>
                  <a:pt x="1243543" y="1985437"/>
                  <a:pt x="1086504" y="2045816"/>
                </a:cubicBezTo>
                <a:cubicBezTo>
                  <a:pt x="964972" y="2068902"/>
                  <a:pt x="790500" y="2017466"/>
                  <a:pt x="634812" y="2045816"/>
                </a:cubicBezTo>
                <a:cubicBezTo>
                  <a:pt x="485896" y="1996959"/>
                  <a:pt x="109337" y="1981529"/>
                  <a:pt x="0" y="2045816"/>
                </a:cubicBezTo>
                <a:cubicBezTo>
                  <a:pt x="-23902" y="1775912"/>
                  <a:pt x="104876" y="1519347"/>
                  <a:pt x="0" y="1425252"/>
                </a:cubicBezTo>
                <a:cubicBezTo>
                  <a:pt x="6115" y="1310618"/>
                  <a:pt x="20916" y="1153834"/>
                  <a:pt x="0" y="763771"/>
                </a:cubicBezTo>
                <a:cubicBezTo>
                  <a:pt x="26493" y="469362"/>
                  <a:pt x="56801" y="294438"/>
                  <a:pt x="0" y="0"/>
                </a:cubicBezTo>
                <a:close/>
              </a:path>
            </a:pathLst>
          </a:custGeom>
          <a:noFill/>
          <a:ln w="28575">
            <a:solidFill>
              <a:schemeClr val="accent2"/>
            </a:solidFill>
          </a:ln>
        </p:spPr>
        <p:txBody>
          <a:bodyPr wrap="square">
            <a:spAutoFit/>
          </a:bodyPr>
          <a:lstStyle/>
          <a:p>
            <a:pPr marR="0" indent="231775"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Biết góc tới </a:t>
            </a:r>
            <a:r>
              <a:rPr lang="vi-VN" sz="2200" i="1" dirty="0">
                <a:solidFill>
                  <a:srgbClr val="2B2928"/>
                </a:solidFill>
                <a:effectLst/>
                <a:latin typeface="+mn-lt"/>
                <a:ea typeface="Times New Roman" panose="02020603050405020304" pitchFamily="18" charset="0"/>
              </a:rPr>
              <a:t>i,</a:t>
            </a:r>
            <a:r>
              <a:rPr lang="vi-VN" sz="2200" dirty="0">
                <a:solidFill>
                  <a:srgbClr val="2B2928"/>
                </a:solidFill>
                <a:effectLst/>
                <a:latin typeface="+mn-lt"/>
                <a:ea typeface="Times New Roman" panose="02020603050405020304" pitchFamily="18" charset="0"/>
              </a:rPr>
              <a:t> góc khúc xạ r, tính chiết suất </a:t>
            </a:r>
            <a:r>
              <a:rPr lang="vi-VN" sz="2200" i="1" dirty="0">
                <a:solidFill>
                  <a:srgbClr val="2B2928"/>
                </a:solidFill>
                <a:effectLst/>
                <a:latin typeface="+mn-lt"/>
                <a:ea typeface="Times New Roman" panose="02020603050405020304" pitchFamily="18" charset="0"/>
              </a:rPr>
              <a:t>n.</a:t>
            </a:r>
            <a:endParaRPr lang="en-US" sz="2200" dirty="0">
              <a:solidFill>
                <a:srgbClr val="2B2928"/>
              </a:solidFill>
              <a:effectLst/>
              <a:latin typeface="+mn-lt"/>
              <a:ea typeface="Times New Roman" panose="02020603050405020304" pitchFamily="18" charset="0"/>
            </a:endParaRPr>
          </a:p>
          <a:p>
            <a:pPr marL="0" marR="0"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Một tia sáng truyền từ không khí dưới góc tới </a:t>
            </a:r>
            <a:r>
              <a:rPr lang="vi-VN" sz="2200" i="1" dirty="0">
                <a:solidFill>
                  <a:srgbClr val="2B2928"/>
                </a:solidFill>
                <a:effectLst/>
                <a:latin typeface="+mn-lt"/>
                <a:ea typeface="Times New Roman" panose="02020603050405020304" pitchFamily="18" charset="0"/>
              </a:rPr>
              <a:t>i =</a:t>
            </a:r>
            <a:r>
              <a:rPr lang="vi-VN" sz="2200" dirty="0">
                <a:solidFill>
                  <a:srgbClr val="2B2928"/>
                </a:solidFill>
                <a:effectLst/>
                <a:latin typeface="+mn-lt"/>
                <a:ea typeface="Times New Roman" panose="02020603050405020304" pitchFamily="18" charset="0"/>
              </a:rPr>
              <a:t> 30° vào thuỷ tinh. Biết góc khúc xạ r = 19°. Tính chiết suất của thuỷ tinh.</a:t>
            </a:r>
            <a:endParaRPr lang="en-US" sz="2200" dirty="0">
              <a:solidFill>
                <a:srgbClr val="2B2928"/>
              </a:solidFill>
              <a:effectLst/>
              <a:latin typeface="+mn-lt"/>
              <a:ea typeface="Times New Roman" panose="02020603050405020304" pitchFamily="18" charset="0"/>
            </a:endParaRPr>
          </a:p>
        </p:txBody>
      </p:sp>
      <p:sp>
        <p:nvSpPr>
          <p:cNvPr id="578" name="Arrow: Notched Right 577"/>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endParaRPr lang="en-US" sz="2000" dirty="0">
              <a:latin typeface="Fira Sans Condensed Medium" panose="020B0603050000020004" pitchFamily="34" charset="0"/>
            </a:endParaRPr>
          </a:p>
        </p:txBody>
      </p:sp>
      <mc:AlternateContent xmlns:mc="http://schemas.openxmlformats.org/markup-compatibility/2006">
        <mc:Choice xmlns:a14="http://schemas.microsoft.com/office/drawing/2010/main" Requires="a14">
          <p:sp>
            <p:nvSpPr>
              <p:cNvPr id="580" name="TextBox 579"/>
              <p:cNvSpPr txBox="1"/>
              <p:nvPr/>
            </p:nvSpPr>
            <p:spPr>
              <a:xfrm>
                <a:off x="2646949" y="354827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30</m:t>
                            </m:r>
                            <m:r>
                              <m:rPr>
                                <m:nor/>
                              </m:rPr>
                              <a:rPr lang="vi-VN" sz="3200" dirty="0">
                                <a:solidFill>
                                  <a:srgbClr val="2B2928"/>
                                </a:solidFill>
                                <a:latin typeface="Cambria Math" panose="02040503050406030204" pitchFamily="18" charset="0"/>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19</m:t>
                            </m:r>
                            <m:r>
                              <m:rPr>
                                <m:nor/>
                              </m:rPr>
                              <a:rPr lang="vi-VN" sz="3200" dirty="0">
                                <a:solidFill>
                                  <a:srgbClr val="2B2928"/>
                                </a:solidFill>
                                <a:latin typeface="Cambria Math" panose="02040503050406030204" pitchFamily="18" charset="0"/>
                                <a:ea typeface="Times New Roman" panose="02020603050405020304" pitchFamily="18" charset="0"/>
                              </a:rPr>
                              <m:t>°</m:t>
                            </m:r>
                          </m:e>
                        </m:func>
                      </m:den>
                    </m:f>
                    <m:r>
                      <a:rPr lang="en-US" sz="3200" b="0" i="1" smtClean="0">
                        <a:latin typeface="Cambria Math" panose="02040503050406030204" pitchFamily="18" charset="0"/>
                      </a:rPr>
                      <m:t>=</m:t>
                    </m:r>
                    <m:r>
                      <a:rPr lang="en-US" sz="3200" b="0" i="1" smtClean="0">
                        <a:latin typeface="Cambria Math" panose="02040503050406030204" pitchFamily="18" charset="0"/>
                      </a:rPr>
                      <m:t>1</m:t>
                    </m:r>
                    <m:r>
                      <a:rPr lang="en-US" sz="3200" b="0" i="1" smtClean="0">
                        <a:latin typeface="Cambria Math" panose="02040503050406030204" pitchFamily="18" charset="0"/>
                      </a:rPr>
                      <m:t>,</m:t>
                    </m:r>
                    <m:r>
                      <a:rPr lang="en-US" sz="3200" b="0" i="1" smtClean="0">
                        <a:latin typeface="Cambria Math" panose="02040503050406030204" pitchFamily="18" charset="0"/>
                      </a:rPr>
                      <m:t>53</m:t>
                    </m:r>
                  </m:oMath>
                </a14:m>
                <a:r>
                  <a:rPr lang="en-US" sz="1600" dirty="0"/>
                  <a:t> </a:t>
                </a:r>
                <a:endParaRPr lang="en-US" sz="1600" dirty="0"/>
              </a:p>
            </p:txBody>
          </p:sp>
        </mc:Choice>
        <mc:Fallback>
          <p:sp>
            <p:nvSpPr>
              <p:cNvPr id="580" name="TextBox 579"/>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blipFill rotWithShape="1">
                <a:blip r:embed="rId1"/>
                <a:stretch>
                  <a:fillRect l="-503" t="-8362" r="-433" b="-6198"/>
                </a:stretch>
              </a:blipFill>
              <a:ln w="19050">
                <a:solidFill>
                  <a:srgbClr val="A2E6EA"/>
                </a:solidFill>
              </a:ln>
            </p:spPr>
            <p:txBody>
              <a:bodyPr/>
              <a:lstStyle/>
              <a:p>
                <a:r>
                  <a:rPr lang="en-US" altLang="en-US">
                    <a:noFill/>
                  </a:rPr>
                  <a:t> </a:t>
                </a:r>
              </a:p>
            </p:txBody>
          </p:sp>
        </mc:Fallback>
      </mc:AlternateContent>
      <p:sp>
        <p:nvSpPr>
          <p:cNvPr id="2" name="Oval 1"/>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386586"/>
            <a:ext cx="4899753" cy="4308774"/>
          </a:xfrm>
          <a:prstGeom prst="rect">
            <a:avLst/>
          </a:prstGeom>
        </p:spPr>
      </p:pic>
      <p:sp>
        <p:nvSpPr>
          <p:cNvPr id="16" name="TextBox 15"/>
          <p:cNvSpPr txBox="1"/>
          <p:nvPr/>
        </p:nvSpPr>
        <p:spPr>
          <a:xfrm>
            <a:off x="236240" y="84011"/>
            <a:ext cx="3263232" cy="400110"/>
          </a:xfrm>
          <a:prstGeom prst="rect">
            <a:avLst/>
          </a:prstGeom>
          <a:solidFill>
            <a:srgbClr val="D35C27"/>
          </a:solid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dirty="0"/>
              <a:t>III. </a:t>
            </a:r>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
        <p:nvSpPr>
          <p:cNvPr id="17" name="TextBox 16"/>
          <p:cNvSpPr txBox="1"/>
          <p:nvPr/>
        </p:nvSpPr>
        <p:spPr>
          <a:xfrm>
            <a:off x="7087362" y="6975"/>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1" fmla="*/ 0 w 4467070"/>
              <a:gd name="connsiteY0-2" fmla="*/ 0 h 1535741"/>
              <a:gd name="connsiteX1-3" fmla="*/ 603054 w 4467070"/>
              <a:gd name="connsiteY1-4" fmla="*/ 0 h 1535741"/>
              <a:gd name="connsiteX2-5" fmla="*/ 1027426 w 4467070"/>
              <a:gd name="connsiteY2-6" fmla="*/ 0 h 1535741"/>
              <a:gd name="connsiteX3-7" fmla="*/ 1496468 w 4467070"/>
              <a:gd name="connsiteY3-8" fmla="*/ 0 h 1535741"/>
              <a:gd name="connsiteX4-9" fmla="*/ 2054852 w 4467070"/>
              <a:gd name="connsiteY4-10" fmla="*/ 0 h 1535741"/>
              <a:gd name="connsiteX5-11" fmla="*/ 2568565 w 4467070"/>
              <a:gd name="connsiteY5-12" fmla="*/ 0 h 1535741"/>
              <a:gd name="connsiteX6-13" fmla="*/ 3216290 w 4467070"/>
              <a:gd name="connsiteY6-14" fmla="*/ 0 h 1535741"/>
              <a:gd name="connsiteX7-15" fmla="*/ 3730003 w 4467070"/>
              <a:gd name="connsiteY7-16" fmla="*/ 0 h 1535741"/>
              <a:gd name="connsiteX8-17" fmla="*/ 4467070 w 4467070"/>
              <a:gd name="connsiteY8-18" fmla="*/ 0 h 1535741"/>
              <a:gd name="connsiteX9-19" fmla="*/ 4467070 w 4467070"/>
              <a:gd name="connsiteY9-20" fmla="*/ 337862 h 1535741"/>
              <a:gd name="connsiteX10-21" fmla="*/ 4467070 w 4467070"/>
              <a:gd name="connsiteY10-22" fmla="*/ 629653 h 1535741"/>
              <a:gd name="connsiteX11-23" fmla="*/ 4467070 w 4467070"/>
              <a:gd name="connsiteY11-24" fmla="*/ 906087 h 1535741"/>
              <a:gd name="connsiteX12-25" fmla="*/ 4467070 w 4467070"/>
              <a:gd name="connsiteY12-26" fmla="*/ 1243950 h 1535741"/>
              <a:gd name="connsiteX13-27" fmla="*/ 4467070 w 4467070"/>
              <a:gd name="connsiteY13-28" fmla="*/ 1535741 h 1535741"/>
              <a:gd name="connsiteX14-29" fmla="*/ 3998028 w 4467070"/>
              <a:gd name="connsiteY14-30" fmla="*/ 1535741 h 1535741"/>
              <a:gd name="connsiteX15-31" fmla="*/ 3528985 w 4467070"/>
              <a:gd name="connsiteY15-32" fmla="*/ 1535741 h 1535741"/>
              <a:gd name="connsiteX16-33" fmla="*/ 3015272 w 4467070"/>
              <a:gd name="connsiteY16-34" fmla="*/ 1535741 h 1535741"/>
              <a:gd name="connsiteX17-35" fmla="*/ 2412218 w 4467070"/>
              <a:gd name="connsiteY17-36" fmla="*/ 1535741 h 1535741"/>
              <a:gd name="connsiteX18-37" fmla="*/ 1853834 w 4467070"/>
              <a:gd name="connsiteY18-38" fmla="*/ 1535741 h 1535741"/>
              <a:gd name="connsiteX19-39" fmla="*/ 1340121 w 4467070"/>
              <a:gd name="connsiteY19-40" fmla="*/ 1535741 h 1535741"/>
              <a:gd name="connsiteX20-41" fmla="*/ 692396 w 4467070"/>
              <a:gd name="connsiteY20-42" fmla="*/ 1535741 h 1535741"/>
              <a:gd name="connsiteX21-43" fmla="*/ 0 w 4467070"/>
              <a:gd name="connsiteY21-44" fmla="*/ 1535741 h 1535741"/>
              <a:gd name="connsiteX22-45" fmla="*/ 0 w 4467070"/>
              <a:gd name="connsiteY22-46" fmla="*/ 1228592 h 1535741"/>
              <a:gd name="connsiteX23-47" fmla="*/ 0 w 4467070"/>
              <a:gd name="connsiteY23-48" fmla="*/ 921444 h 1535741"/>
              <a:gd name="connsiteX24-49" fmla="*/ 0 w 4467070"/>
              <a:gd name="connsiteY24-50" fmla="*/ 629653 h 1535741"/>
              <a:gd name="connsiteX25-51" fmla="*/ 0 w 4467070"/>
              <a:gd name="connsiteY25-52" fmla="*/ 353220 h 1535741"/>
              <a:gd name="connsiteX26-53" fmla="*/ 0 w 4467070"/>
              <a:gd name="connsiteY26-54" fmla="*/ 0 h 15357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1" fmla="*/ 0 w 4467070"/>
              <a:gd name="connsiteY0-2" fmla="*/ 0 h 1184940"/>
              <a:gd name="connsiteX1-3" fmla="*/ 603054 w 4467070"/>
              <a:gd name="connsiteY1-4" fmla="*/ 0 h 1184940"/>
              <a:gd name="connsiteX2-5" fmla="*/ 1027426 w 4467070"/>
              <a:gd name="connsiteY2-6" fmla="*/ 0 h 1184940"/>
              <a:gd name="connsiteX3-7" fmla="*/ 1496468 w 4467070"/>
              <a:gd name="connsiteY3-8" fmla="*/ 0 h 1184940"/>
              <a:gd name="connsiteX4-9" fmla="*/ 2054852 w 4467070"/>
              <a:gd name="connsiteY4-10" fmla="*/ 0 h 1184940"/>
              <a:gd name="connsiteX5-11" fmla="*/ 2568565 w 4467070"/>
              <a:gd name="connsiteY5-12" fmla="*/ 0 h 1184940"/>
              <a:gd name="connsiteX6-13" fmla="*/ 3216290 w 4467070"/>
              <a:gd name="connsiteY6-14" fmla="*/ 0 h 1184940"/>
              <a:gd name="connsiteX7-15" fmla="*/ 3730003 w 4467070"/>
              <a:gd name="connsiteY7-16" fmla="*/ 0 h 1184940"/>
              <a:gd name="connsiteX8-17" fmla="*/ 4467070 w 4467070"/>
              <a:gd name="connsiteY8-18" fmla="*/ 0 h 1184940"/>
              <a:gd name="connsiteX9-19" fmla="*/ 4467070 w 4467070"/>
              <a:gd name="connsiteY9-20" fmla="*/ 260686 h 1184940"/>
              <a:gd name="connsiteX10-21" fmla="*/ 4467070 w 4467070"/>
              <a:gd name="connsiteY10-22" fmla="*/ 485825 h 1184940"/>
              <a:gd name="connsiteX11-23" fmla="*/ 4467070 w 4467070"/>
              <a:gd name="connsiteY11-24" fmla="*/ 699114 h 1184940"/>
              <a:gd name="connsiteX12-25" fmla="*/ 4467070 w 4467070"/>
              <a:gd name="connsiteY12-26" fmla="*/ 959801 h 1184940"/>
              <a:gd name="connsiteX13-27" fmla="*/ 4467070 w 4467070"/>
              <a:gd name="connsiteY13-28" fmla="*/ 1184940 h 1184940"/>
              <a:gd name="connsiteX14-29" fmla="*/ 3998028 w 4467070"/>
              <a:gd name="connsiteY14-30" fmla="*/ 1184940 h 1184940"/>
              <a:gd name="connsiteX15-31" fmla="*/ 3528985 w 4467070"/>
              <a:gd name="connsiteY15-32" fmla="*/ 1184940 h 1184940"/>
              <a:gd name="connsiteX16-33" fmla="*/ 3015272 w 4467070"/>
              <a:gd name="connsiteY16-34" fmla="*/ 1184940 h 1184940"/>
              <a:gd name="connsiteX17-35" fmla="*/ 2412218 w 4467070"/>
              <a:gd name="connsiteY17-36" fmla="*/ 1184940 h 1184940"/>
              <a:gd name="connsiteX18-37" fmla="*/ 1853834 w 4467070"/>
              <a:gd name="connsiteY18-38" fmla="*/ 1184940 h 1184940"/>
              <a:gd name="connsiteX19-39" fmla="*/ 1340121 w 4467070"/>
              <a:gd name="connsiteY19-40" fmla="*/ 1184940 h 1184940"/>
              <a:gd name="connsiteX20-41" fmla="*/ 692396 w 4467070"/>
              <a:gd name="connsiteY20-42" fmla="*/ 1184940 h 1184940"/>
              <a:gd name="connsiteX21-43" fmla="*/ 0 w 4467070"/>
              <a:gd name="connsiteY21-44" fmla="*/ 1184940 h 1184940"/>
              <a:gd name="connsiteX22-45" fmla="*/ 0 w 4467070"/>
              <a:gd name="connsiteY22-46" fmla="*/ 947952 h 1184940"/>
              <a:gd name="connsiteX23-47" fmla="*/ 0 w 4467070"/>
              <a:gd name="connsiteY23-48" fmla="*/ 710964 h 1184940"/>
              <a:gd name="connsiteX24-49" fmla="*/ 0 w 4467070"/>
              <a:gd name="connsiteY24-50" fmla="*/ 485825 h 1184940"/>
              <a:gd name="connsiteX25-51" fmla="*/ 0 w 4467070"/>
              <a:gd name="connsiteY25-52" fmla="*/ 272536 h 1184940"/>
              <a:gd name="connsiteX26-53" fmla="*/ 0 w 4467070"/>
              <a:gd name="connsiteY26-54" fmla="*/ 0 h 11849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endParaRPr lang="en-US" sz="2400" dirty="0">
              <a:solidFill>
                <a:schemeClr val="tx1">
                  <a:lumMod val="5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TextBox 5"/>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4</a:t>
            </a:r>
            <a:endParaRPr lang="en-US" sz="5400" dirty="0">
              <a:solidFill>
                <a:srgbClr val="001331"/>
              </a:solidFill>
              <a:latin typeface="Fira Sans Black" panose="020B0A03050000020004" pitchFamily="34" charset="0"/>
            </a:endParaRPr>
          </a:p>
        </p:txBody>
      </p:sp>
      <p:sp>
        <p:nvSpPr>
          <p:cNvPr id="7" name="TextBox 6"/>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endParaRPr lang="en-US" sz="6600" kern="1200" dirty="0">
              <a:solidFill>
                <a:srgbClr val="001331"/>
              </a:solidFill>
              <a:latin typeface="Fira Sans Black" panose="020B0A03050000020004" pitchFamily="34" charset="0"/>
            </a:endParaRPr>
          </a:p>
        </p:txBody>
      </p:sp>
      <p:grpSp>
        <p:nvGrpSpPr>
          <p:cNvPr id="3" name="Google Shape;363;p34"/>
          <p:cNvGrpSpPr/>
          <p:nvPr/>
        </p:nvGrpSpPr>
        <p:grpSpPr>
          <a:xfrm>
            <a:off x="1180735" y="1106877"/>
            <a:ext cx="258628" cy="258711"/>
            <a:chOff x="4370700" y="733563"/>
            <a:chExt cx="546550" cy="546727"/>
          </a:xfrm>
        </p:grpSpPr>
        <p:sp>
          <p:nvSpPr>
            <p:cNvPr id="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363;p34"/>
          <p:cNvGrpSpPr/>
          <p:nvPr/>
        </p:nvGrpSpPr>
        <p:grpSpPr>
          <a:xfrm>
            <a:off x="7347376" y="1253462"/>
            <a:ext cx="258628" cy="258711"/>
            <a:chOff x="4370700" y="733563"/>
            <a:chExt cx="546550" cy="546727"/>
          </a:xfrm>
        </p:grpSpPr>
        <p:sp>
          <p:nvSpPr>
            <p:cNvPr id="15"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363;p34"/>
          <p:cNvGrpSpPr/>
          <p:nvPr/>
        </p:nvGrpSpPr>
        <p:grpSpPr>
          <a:xfrm>
            <a:off x="4631656" y="223542"/>
            <a:ext cx="258628" cy="258711"/>
            <a:chOff x="4370700" y="733563"/>
            <a:chExt cx="546550" cy="546727"/>
          </a:xfrm>
        </p:grpSpPr>
        <p:sp>
          <p:nvSpPr>
            <p:cNvPr id="22"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 name="Google Shape;363;p34"/>
          <p:cNvGrpSpPr/>
          <p:nvPr/>
        </p:nvGrpSpPr>
        <p:grpSpPr>
          <a:xfrm>
            <a:off x="6291545" y="4002151"/>
            <a:ext cx="258628" cy="258711"/>
            <a:chOff x="4370700" y="733563"/>
            <a:chExt cx="546550" cy="546727"/>
          </a:xfrm>
        </p:grpSpPr>
        <p:sp>
          <p:nvSpPr>
            <p:cNvPr id="29"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27" name="Picture 326"/>
          <p:cNvPicPr>
            <a:picLocks noChangeAspect="1"/>
          </p:cNvPicPr>
          <p:nvPr/>
        </p:nvPicPr>
        <p:blipFill rotWithShape="1">
          <a:blip r:embed="rId1"/>
          <a:srcRect l="14" t="29762" r="-14" b="20357"/>
          <a:stretch>
            <a:fillRect/>
          </a:stretch>
        </p:blipFill>
        <p:spPr>
          <a:xfrm>
            <a:off x="1477831" y="1874530"/>
            <a:ext cx="7047816" cy="3515511"/>
          </a:xfrm>
          <a:prstGeom prst="rect">
            <a:avLst/>
          </a:prstGeom>
        </p:spPr>
      </p:pic>
      <p:grpSp>
        <p:nvGrpSpPr>
          <p:cNvPr id="328" name="Google Shape;356;p34"/>
          <p:cNvGrpSpPr/>
          <p:nvPr/>
        </p:nvGrpSpPr>
        <p:grpSpPr>
          <a:xfrm>
            <a:off x="618353" y="2385136"/>
            <a:ext cx="95524" cy="95555"/>
            <a:chOff x="4370700" y="733563"/>
            <a:chExt cx="546550" cy="546727"/>
          </a:xfrm>
        </p:grpSpPr>
        <p:sp>
          <p:nvSpPr>
            <p:cNvPr id="329"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5" name="Google Shape;377;p34"/>
          <p:cNvGrpSpPr/>
          <p:nvPr/>
        </p:nvGrpSpPr>
        <p:grpSpPr>
          <a:xfrm>
            <a:off x="409601" y="2224341"/>
            <a:ext cx="175666" cy="175743"/>
            <a:chOff x="4370700" y="733563"/>
            <a:chExt cx="546550" cy="546727"/>
          </a:xfrm>
        </p:grpSpPr>
        <p:sp>
          <p:nvSpPr>
            <p:cNvPr id="336"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9" name="Google Shape;356;p34"/>
          <p:cNvGrpSpPr/>
          <p:nvPr/>
        </p:nvGrpSpPr>
        <p:grpSpPr>
          <a:xfrm>
            <a:off x="3448638" y="2472246"/>
            <a:ext cx="95524" cy="95555"/>
            <a:chOff x="4370700" y="733563"/>
            <a:chExt cx="546550" cy="546727"/>
          </a:xfrm>
        </p:grpSpPr>
        <p:sp>
          <p:nvSpPr>
            <p:cNvPr id="390"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6" name="Google Shape;377;p34"/>
          <p:cNvGrpSpPr/>
          <p:nvPr/>
        </p:nvGrpSpPr>
        <p:grpSpPr>
          <a:xfrm>
            <a:off x="3239886" y="2311451"/>
            <a:ext cx="175666" cy="175743"/>
            <a:chOff x="4370700" y="733563"/>
            <a:chExt cx="546550" cy="546727"/>
          </a:xfrm>
        </p:grpSpPr>
        <p:sp>
          <p:nvSpPr>
            <p:cNvPr id="397"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3" name="Google Shape;363;p34"/>
          <p:cNvGrpSpPr/>
          <p:nvPr/>
        </p:nvGrpSpPr>
        <p:grpSpPr>
          <a:xfrm>
            <a:off x="778296" y="4043359"/>
            <a:ext cx="258628" cy="258711"/>
            <a:chOff x="4370700" y="733563"/>
            <a:chExt cx="546550" cy="546727"/>
          </a:xfrm>
        </p:grpSpPr>
        <p:sp>
          <p:nvSpPr>
            <p:cNvPr id="40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7" name="Google Shape;356;p34"/>
          <p:cNvGrpSpPr/>
          <p:nvPr/>
        </p:nvGrpSpPr>
        <p:grpSpPr>
          <a:xfrm>
            <a:off x="6670029" y="725086"/>
            <a:ext cx="95524" cy="95555"/>
            <a:chOff x="4370700" y="733563"/>
            <a:chExt cx="546550" cy="546727"/>
          </a:xfrm>
        </p:grpSpPr>
        <p:sp>
          <p:nvSpPr>
            <p:cNvPr id="418"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377;p34"/>
          <p:cNvGrpSpPr/>
          <p:nvPr/>
        </p:nvGrpSpPr>
        <p:grpSpPr>
          <a:xfrm>
            <a:off x="6461277" y="564291"/>
            <a:ext cx="175666" cy="175743"/>
            <a:chOff x="4370700" y="733563"/>
            <a:chExt cx="546550" cy="546727"/>
          </a:xfrm>
        </p:grpSpPr>
        <p:sp>
          <p:nvSpPr>
            <p:cNvPr id="425"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9631" r="31350"/>
            <a:stretch>
              <a:fillRect/>
            </a:stretch>
          </p:blipFill>
          <p:spPr>
            <a:xfrm>
              <a:off x="-70800" y="0"/>
              <a:ext cx="3208867" cy="5143500"/>
            </a:xfrm>
            <a:prstGeom prst="rect">
              <a:avLst/>
            </a:prstGeom>
          </p:spPr>
        </p:pic>
        <p:pic>
          <p:nvPicPr>
            <p:cNvPr id="7" name="Picture 6"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66150" r="-50"/>
            <a:stretch>
              <a:fillRect/>
            </a:stretch>
          </p:blipFill>
          <p:spPr>
            <a:xfrm>
              <a:off x="3138067" y="0"/>
              <a:ext cx="2787867" cy="5143500"/>
            </a:xfrm>
            <a:prstGeom prst="rect">
              <a:avLst/>
            </a:prstGeom>
          </p:spPr>
        </p:pic>
      </p:grpSp>
      <p:sp>
        <p:nvSpPr>
          <p:cNvPr id="4" name="TextBox 3"/>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8" name="TextBox 7"/>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9" name="TextBox 8"/>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10" name="TextBox 9"/>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11" name="TextBox 10"/>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endParaRPr lang="en-US" sz="2400" dirty="0">
              <a:solidFill>
                <a:schemeClr val="accent6"/>
              </a:solidFill>
              <a:latin typeface="Fira Sans Condensed Medium" panose="020B0603050000020004" pitchFamily="34" charset="0"/>
            </a:endParaRPr>
          </a:p>
        </p:txBody>
      </p:sp>
      <p:sp>
        <p:nvSpPr>
          <p:cNvPr id="3" name="TextBox 2"/>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endParaRPr lang="en-US" sz="2400" dirty="0">
              <a:solidFill>
                <a:schemeClr val="accent6"/>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3784" y="59267"/>
            <a:ext cx="5143500" cy="5143500"/>
          </a:xfrm>
          <a:prstGeom prst="rect">
            <a:avLst/>
          </a:prstGeom>
        </p:spPr>
      </p:pic>
      <p:sp>
        <p:nvSpPr>
          <p:cNvPr id="5" name="TextBox 4"/>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endParaRPr lang="en-US" sz="7200" b="1" dirty="0">
              <a:solidFill>
                <a:srgbClr val="532CC7"/>
              </a:solidFill>
              <a:latin typeface="Fira Sans Condensed Medium" panose="020B06030500000200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097" name="Google Shape;1097;p59"/>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02" name="Google Shape;1102;p59"/>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Google Shape;1088;p59"/>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GB"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GB"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346" name="Google Shape;1346;p65"/>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5787449" y="2580320"/>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2" name="Google Shape;1332;p65"/>
          <p:cNvGrpSpPr/>
          <p:nvPr/>
        </p:nvGrpSpPr>
        <p:grpSpPr>
          <a:xfrm>
            <a:off x="4368982" y="2856267"/>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346" name="Google Shape;1346;p65"/>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58326" y="1903806"/>
            <a:ext cx="4929123" cy="2760580"/>
            <a:chOff x="858326" y="1903806"/>
            <a:chExt cx="4929123" cy="2760580"/>
          </a:xfrm>
        </p:grpSpPr>
        <p:pic>
          <p:nvPicPr>
            <p:cNvPr id="4" name="Picture 3"/>
            <p:cNvPicPr>
              <a:picLocks noChangeAspect="1"/>
            </p:cNvPicPr>
            <p:nvPr/>
          </p:nvPicPr>
          <p:blipFill rotWithShape="1">
            <a:blip r:embed="rId1"/>
            <a:srcRect t="3578" b="3743"/>
            <a:stretch>
              <a:fillRect/>
            </a:stretch>
          </p:blipFill>
          <p:spPr>
            <a:xfrm>
              <a:off x="858326" y="1903806"/>
              <a:ext cx="4929123" cy="2653436"/>
            </a:xfrm>
            <a:prstGeom prst="rect">
              <a:avLst/>
            </a:prstGeom>
          </p:spPr>
        </p:pic>
        <p:sp>
          <p:nvSpPr>
            <p:cNvPr id="5" name="Rectangle 4"/>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p:cNvGrpSpPr/>
          <p:nvPr/>
        </p:nvGrpSpPr>
        <p:grpSpPr>
          <a:xfrm>
            <a:off x="2484706" y="1511574"/>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8" name="Google Shape;1088;p59"/>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370985"/>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097" name="Google Shape;1097;p59"/>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3730795"/>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02" name="Google Shape;1102;p59"/>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157588"/>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8" name="Google Shape;1108;p59"/>
          <p:cNvGrpSpPr/>
          <p:nvPr/>
        </p:nvGrpSpPr>
        <p:grpSpPr>
          <a:xfrm>
            <a:off x="517667" y="2944191"/>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1088;p59"/>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a:t>
            </a:r>
            <a:r>
              <a:rPr lang="en-GB"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GB"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281" name="Google Shape;1281;p63" title="Gráfico">
            <a:hlinkClick r:id="rId1"/>
          </p:cNvPr>
          <p:cNvPicPr preferRelativeResize="0"/>
          <p:nvPr/>
        </p:nvPicPr>
        <p:blipFill>
          <a:blip r:embed="rId2"/>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 name="Google Shape;1033;p59"/>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GB" sz="2800" dirty="0"/>
              <a:t>Câu 6: </a:t>
            </a:r>
            <a:r>
              <a:rPr lang="vi-VN" sz="2800" dirty="0"/>
              <a:t>Khi ta tăng góc tới, góc khúc xạ biến đổi như thế nào?</a:t>
            </a:r>
            <a:endParaRPr sz="2800" dirty="0"/>
          </a:p>
        </p:txBody>
      </p:sp>
      <p:sp>
        <p:nvSpPr>
          <p:cNvPr id="6" name="Google Shape;1088;p59"/>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8" name="Google Shape;149;p16"/>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20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p:cNvGrpSpPr/>
          <p:nvPr/>
        </p:nvGrpSpPr>
        <p:grpSpPr>
          <a:xfrm>
            <a:off x="1898788" y="2223008"/>
            <a:ext cx="6790142" cy="1171568"/>
            <a:chOff x="1898789" y="2865934"/>
            <a:chExt cx="6790142" cy="1171568"/>
          </a:xfrm>
        </p:grpSpPr>
        <p:sp>
          <p:nvSpPr>
            <p:cNvPr id="51" name="Google Shape;155;p16"/>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p:cNvGraphicFramePr>
              <a:graphicFrameLocks noChangeAspect="1"/>
            </p:cNvGraphicFramePr>
            <p:nvPr/>
          </p:nvGraphicFramePr>
          <p:xfrm>
            <a:off x="5695595" y="2865934"/>
            <a:ext cx="1507027" cy="959599"/>
          </p:xfrm>
          <a:graphic>
            <a:graphicData uri="http://schemas.openxmlformats.org/presentationml/2006/ole">
              <mc:AlternateContent xmlns:mc="http://schemas.openxmlformats.org/markup-compatibility/2006">
                <mc:Choice xmlns:v="urn:schemas-microsoft-com:vml" Requires="v">
                  <p:oleObj spid="_x0000_s20" name="Equation" r:id="rId1" imgW="19202400" imgH="11582400" progId="Equation.DSMT4">
                    <p:embed/>
                  </p:oleObj>
                </mc:Choice>
                <mc:Fallback>
                  <p:oleObj name="Equation" r:id="rId1" imgW="19202400" imgH="11582400" progId="Equation.DSMT4">
                    <p:embed/>
                    <p:pic>
                      <p:nvPicPr>
                        <p:cNvPr id="0" name="Object 383"/>
                        <p:cNvPicPr/>
                        <p:nvPr/>
                      </p:nvPicPr>
                      <p:blipFill>
                        <a:blip r:embed="rId2"/>
                        <a:stretch>
                          <a:fillRect/>
                        </a:stretch>
                      </p:blipFill>
                      <p:spPr>
                        <a:xfrm>
                          <a:off x="5695595" y="2865934"/>
                          <a:ext cx="1507027" cy="959599"/>
                        </a:xfrm>
                        <a:prstGeom prst="rect">
                          <a:avLst/>
                        </a:prstGeom>
                      </p:spPr>
                    </p:pic>
                  </p:oleObj>
                </mc:Fallback>
              </mc:AlternateContent>
            </a:graphicData>
          </a:graphic>
        </p:graphicFrame>
      </p:grpSp>
      <p:grpSp>
        <p:nvGrpSpPr>
          <p:cNvPr id="390" name="Google Shape;426;p36"/>
          <p:cNvGrpSpPr/>
          <p:nvPr/>
        </p:nvGrpSpPr>
        <p:grpSpPr>
          <a:xfrm>
            <a:off x="5895846" y="3278679"/>
            <a:ext cx="258628" cy="258711"/>
            <a:chOff x="4370700" y="733563"/>
            <a:chExt cx="546550" cy="546727"/>
          </a:xfrm>
        </p:grpSpPr>
        <p:sp>
          <p:nvSpPr>
            <p:cNvPr id="391"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47" name="Google Shape;149;p16"/>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20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591" name="Group 1590"/>
          <p:cNvGrpSpPr/>
          <p:nvPr/>
        </p:nvGrpSpPr>
        <p:grpSpPr>
          <a:xfrm>
            <a:off x="5853277" y="2667476"/>
            <a:ext cx="3108859" cy="2082300"/>
            <a:chOff x="58393" y="1188379"/>
            <a:chExt cx="5209070" cy="3489012"/>
          </a:xfrm>
        </p:grpSpPr>
        <p:sp>
          <p:nvSpPr>
            <p:cNvPr id="1599" name="TextBox 1598"/>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p:cNvGrpSpPr/>
            <p:nvPr/>
          </p:nvGrpSpPr>
          <p:grpSpPr>
            <a:xfrm>
              <a:off x="377663" y="1246619"/>
              <a:ext cx="4636389" cy="3392676"/>
              <a:chOff x="149305" y="883103"/>
              <a:chExt cx="4354937" cy="3522581"/>
            </a:xfrm>
          </p:grpSpPr>
          <p:sp>
            <p:nvSpPr>
              <p:cNvPr id="1609" name="Rectangle 160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p:cNvGrpSpPr/>
          <p:nvPr/>
        </p:nvGrpSpPr>
        <p:grpSpPr>
          <a:xfrm rot="5400000">
            <a:off x="6760488" y="3821657"/>
            <a:ext cx="737067" cy="714369"/>
            <a:chOff x="1022287" y="1484770"/>
            <a:chExt cx="1456130" cy="1411289"/>
          </a:xfrm>
        </p:grpSpPr>
        <p:cxnSp>
          <p:nvCxnSpPr>
            <p:cNvPr id="1595" name="Straight Connector 159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p:cNvGrpSpPr/>
          <p:nvPr/>
        </p:nvGrpSpPr>
        <p:grpSpPr>
          <a:xfrm rot="21144240">
            <a:off x="6575484" y="3040499"/>
            <a:ext cx="869042" cy="842281"/>
            <a:chOff x="1022287" y="1484770"/>
            <a:chExt cx="1456130" cy="1411289"/>
          </a:xfrm>
        </p:grpSpPr>
        <p:cxnSp>
          <p:nvCxnSpPr>
            <p:cNvPr id="1597" name="Straight Connector 159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GB"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p:cNvGrpSpPr/>
          <p:nvPr/>
        </p:nvGrpSpPr>
        <p:grpSpPr>
          <a:xfrm>
            <a:off x="2580053" y="100981"/>
            <a:ext cx="3108859" cy="2128467"/>
            <a:chOff x="2562298" y="136491"/>
            <a:chExt cx="3108859" cy="2128467"/>
          </a:xfrm>
        </p:grpSpPr>
        <p:grpSp>
          <p:nvGrpSpPr>
            <p:cNvPr id="1259" name="Group 1258"/>
            <p:cNvGrpSpPr/>
            <p:nvPr/>
          </p:nvGrpSpPr>
          <p:grpSpPr>
            <a:xfrm>
              <a:off x="2562298" y="136491"/>
              <a:ext cx="3108859" cy="2128467"/>
              <a:chOff x="58393" y="1188379"/>
              <a:chExt cx="5209070" cy="3566368"/>
            </a:xfrm>
          </p:grpSpPr>
          <p:sp>
            <p:nvSpPr>
              <p:cNvPr id="1305" name="TextBox 1304"/>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p:cNvGrpSpPr/>
              <p:nvPr/>
            </p:nvGrpSpPr>
            <p:grpSpPr>
              <a:xfrm>
                <a:off x="377663" y="1246619"/>
                <a:ext cx="4636389" cy="3392676"/>
                <a:chOff x="149305" y="883103"/>
                <a:chExt cx="4354937" cy="3522581"/>
              </a:xfrm>
            </p:grpSpPr>
            <p:sp>
              <p:nvSpPr>
                <p:cNvPr id="1317" name="Rectangle 131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p:cNvGrpSpPr/>
            <p:nvPr/>
          </p:nvGrpSpPr>
          <p:grpSpPr>
            <a:xfrm rot="21144240">
              <a:off x="3284505" y="509514"/>
              <a:ext cx="869042" cy="842281"/>
              <a:chOff x="1022287" y="1484770"/>
              <a:chExt cx="1456130" cy="1411289"/>
            </a:xfrm>
          </p:grpSpPr>
          <p:cxnSp>
            <p:nvCxnSpPr>
              <p:cNvPr id="1303" name="Straight Connector 1302"/>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p:cNvGrpSpPr/>
            <p:nvPr/>
          </p:nvGrpSpPr>
          <p:grpSpPr>
            <a:xfrm rot="1085472">
              <a:off x="4066431" y="1378098"/>
              <a:ext cx="737067" cy="714369"/>
              <a:chOff x="1022287" y="1484770"/>
              <a:chExt cx="1456130" cy="1411289"/>
            </a:xfrm>
          </p:grpSpPr>
          <p:cxnSp>
            <p:nvCxnSpPr>
              <p:cNvPr id="1301" name="Straight Connector 130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p:cNvSpPr txBox="1"/>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p:cNvGrpSpPr/>
          <p:nvPr/>
        </p:nvGrpSpPr>
        <p:grpSpPr>
          <a:xfrm>
            <a:off x="5894319" y="135740"/>
            <a:ext cx="3108859" cy="2128467"/>
            <a:chOff x="5876564" y="171250"/>
            <a:chExt cx="3108859" cy="2128467"/>
          </a:xfrm>
        </p:grpSpPr>
        <p:grpSp>
          <p:nvGrpSpPr>
            <p:cNvPr id="1539" name="Group 1538"/>
            <p:cNvGrpSpPr/>
            <p:nvPr/>
          </p:nvGrpSpPr>
          <p:grpSpPr>
            <a:xfrm>
              <a:off x="5876564" y="171250"/>
              <a:ext cx="3108859" cy="2128467"/>
              <a:chOff x="58393" y="1188379"/>
              <a:chExt cx="5209070" cy="3566368"/>
            </a:xfrm>
          </p:grpSpPr>
          <p:sp>
            <p:nvSpPr>
              <p:cNvPr id="1550" name="TextBox 1549"/>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p:cNvGrpSpPr/>
              <p:nvPr/>
            </p:nvGrpSpPr>
            <p:grpSpPr>
              <a:xfrm>
                <a:off x="377663" y="1246619"/>
                <a:ext cx="4636389" cy="3392676"/>
                <a:chOff x="149305" y="883103"/>
                <a:chExt cx="4354937" cy="3522581"/>
              </a:xfrm>
            </p:grpSpPr>
            <p:sp>
              <p:nvSpPr>
                <p:cNvPr id="1562" name="Rectangle 1561"/>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p:cNvGrpSpPr/>
            <p:nvPr/>
          </p:nvGrpSpPr>
          <p:grpSpPr>
            <a:xfrm rot="21144240">
              <a:off x="6598771" y="544273"/>
              <a:ext cx="869042" cy="842281"/>
              <a:chOff x="1022287" y="1484770"/>
              <a:chExt cx="1456130" cy="1411289"/>
            </a:xfrm>
          </p:grpSpPr>
          <p:cxnSp>
            <p:nvCxnSpPr>
              <p:cNvPr id="1548" name="Straight Connector 1547"/>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p:cNvGrpSpPr/>
            <p:nvPr/>
          </p:nvGrpSpPr>
          <p:grpSpPr>
            <a:xfrm rot="21371095">
              <a:off x="7532248" y="1293215"/>
              <a:ext cx="737067" cy="714369"/>
              <a:chOff x="1022287" y="1484770"/>
              <a:chExt cx="1456130" cy="1411289"/>
            </a:xfrm>
          </p:grpSpPr>
          <p:cxnSp>
            <p:nvCxnSpPr>
              <p:cNvPr id="1546" name="Straight Connector 1545"/>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p:cNvSpPr txBox="1"/>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p:cNvGrpSpPr/>
          <p:nvPr/>
        </p:nvGrpSpPr>
        <p:grpSpPr>
          <a:xfrm>
            <a:off x="2539011" y="2632717"/>
            <a:ext cx="3108859" cy="2126714"/>
            <a:chOff x="2539011" y="2632717"/>
            <a:chExt cx="3108859" cy="2126714"/>
          </a:xfrm>
        </p:grpSpPr>
        <p:grpSp>
          <p:nvGrpSpPr>
            <p:cNvPr id="1568" name="Group 1567"/>
            <p:cNvGrpSpPr/>
            <p:nvPr/>
          </p:nvGrpSpPr>
          <p:grpSpPr>
            <a:xfrm>
              <a:off x="2539011" y="2632717"/>
              <a:ext cx="3108859" cy="2126714"/>
              <a:chOff x="58393" y="1188379"/>
              <a:chExt cx="5209070" cy="3563431"/>
            </a:xfrm>
          </p:grpSpPr>
          <p:sp>
            <p:nvSpPr>
              <p:cNvPr id="1576" name="TextBox 1575"/>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p:cNvGrpSpPr/>
              <p:nvPr/>
            </p:nvGrpSpPr>
            <p:grpSpPr>
              <a:xfrm>
                <a:off x="377663" y="1246619"/>
                <a:ext cx="4636389" cy="3392676"/>
                <a:chOff x="149305" y="883103"/>
                <a:chExt cx="4354937" cy="3522581"/>
              </a:xfrm>
            </p:grpSpPr>
            <p:sp>
              <p:nvSpPr>
                <p:cNvPr id="1586" name="Rectangle 1585"/>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p:cNvGrpSpPr/>
            <p:nvPr/>
          </p:nvGrpSpPr>
          <p:grpSpPr>
            <a:xfrm rot="16460969">
              <a:off x="4188370" y="2966409"/>
              <a:ext cx="869042" cy="842281"/>
              <a:chOff x="1022287" y="1484770"/>
              <a:chExt cx="1456130" cy="1411289"/>
            </a:xfrm>
          </p:grpSpPr>
          <p:cxnSp>
            <p:nvCxnSpPr>
              <p:cNvPr id="1574" name="Straight Connector 157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p:cNvGrpSpPr/>
            <p:nvPr/>
          </p:nvGrpSpPr>
          <p:grpSpPr>
            <a:xfrm rot="15129824">
              <a:off x="3579770" y="3884007"/>
              <a:ext cx="737067" cy="714369"/>
              <a:chOff x="1022287" y="1484770"/>
              <a:chExt cx="1456130" cy="1411289"/>
            </a:xfrm>
          </p:grpSpPr>
          <p:cxnSp>
            <p:nvCxnSpPr>
              <p:cNvPr id="1572" name="Straight Connector 1571"/>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p:cNvSpPr txBox="1"/>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p:cNvSpPr txBox="1"/>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grpSp>
        <p:nvGrpSpPr>
          <p:cNvPr id="1537" name="Group 1536"/>
          <p:cNvGrpSpPr/>
          <p:nvPr/>
        </p:nvGrpSpPr>
        <p:grpSpPr>
          <a:xfrm>
            <a:off x="438081" y="828716"/>
            <a:ext cx="4133919" cy="2821122"/>
            <a:chOff x="2562298" y="136491"/>
            <a:chExt cx="3108859" cy="2121587"/>
          </a:xfrm>
        </p:grpSpPr>
        <p:grpSp>
          <p:nvGrpSpPr>
            <p:cNvPr id="1259" name="Group 1258"/>
            <p:cNvGrpSpPr/>
            <p:nvPr/>
          </p:nvGrpSpPr>
          <p:grpSpPr>
            <a:xfrm>
              <a:off x="2562298" y="136491"/>
              <a:ext cx="3108859" cy="2121587"/>
              <a:chOff x="58393" y="1188379"/>
              <a:chExt cx="5209070" cy="3554841"/>
            </a:xfrm>
          </p:grpSpPr>
          <p:sp>
            <p:nvSpPr>
              <p:cNvPr id="1305" name="TextBox 1304"/>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p:cNvGrpSpPr/>
              <p:nvPr/>
            </p:nvGrpSpPr>
            <p:grpSpPr>
              <a:xfrm>
                <a:off x="377663" y="1246619"/>
                <a:ext cx="4636389" cy="3392676"/>
                <a:chOff x="149305" y="883103"/>
                <a:chExt cx="4354937" cy="3522581"/>
              </a:xfrm>
            </p:grpSpPr>
            <p:sp>
              <p:nvSpPr>
                <p:cNvPr id="1317" name="Rectangle 131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p:cNvGrpSpPr/>
            <p:nvPr/>
          </p:nvGrpSpPr>
          <p:grpSpPr>
            <a:xfrm rot="21144240">
              <a:off x="3284505" y="509514"/>
              <a:ext cx="869042" cy="842281"/>
              <a:chOff x="1022287" y="1484770"/>
              <a:chExt cx="1456130" cy="1411289"/>
            </a:xfrm>
          </p:grpSpPr>
          <p:cxnSp>
            <p:nvCxnSpPr>
              <p:cNvPr id="1303" name="Straight Connector 1302"/>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p:cNvGrpSpPr/>
            <p:nvPr/>
          </p:nvGrpSpPr>
          <p:grpSpPr>
            <a:xfrm rot="1085472">
              <a:off x="4066431" y="1378098"/>
              <a:ext cx="737067" cy="714369"/>
              <a:chOff x="1022287" y="1484770"/>
              <a:chExt cx="1456130" cy="1411289"/>
            </a:xfrm>
          </p:grpSpPr>
          <p:cxnSp>
            <p:nvCxnSpPr>
              <p:cNvPr id="1301" name="Straight Connector 130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p:cNvSpPr txBox="1"/>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mc:Choice xmlns:a14="http://schemas.microsoft.com/office/drawing/2010/main" Requires="a14">
          <p:sp>
            <p:nvSpPr>
              <p:cNvPr id="5" name="TextBox 4"/>
              <p:cNvSpPr txBox="1"/>
              <p:nvPr/>
            </p:nvSpPr>
            <p:spPr>
              <a:xfrm>
                <a:off x="4572000" y="935408"/>
                <a:ext cx="2742232" cy="84164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rotWithShape="1">
                <a:blip r:embed="rId1"/>
                <a:stretch>
                  <a:fillRect t="-6" r="11" b="38"/>
                </a:stretch>
              </a:blipFill>
            </p:spPr>
            <p:txBody>
              <a:bodyPr/>
              <a:lstStyle/>
              <a:p>
                <a:r>
                  <a:rPr lang="en-US" altLang="en-US">
                    <a:noFill/>
                  </a:rPr>
                  <a:t> </a:t>
                </a:r>
              </a:p>
            </p:txBody>
          </p:sp>
        </mc:Fallback>
      </mc:AlternateContent>
      <p:sp>
        <p:nvSpPr>
          <p:cNvPr id="8" name="Google Shape;1088;p59"/>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1" name="Google Shape;1088;p59"/>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a:t>
            </a:r>
            <a:r>
              <a:rPr lang="vi-VN"/>
              <a:t>trường</a:t>
            </a:r>
            <a:r>
              <a:rPr lang="en-US"/>
              <a:t>.</a:t>
            </a:r>
            <a:endParaRPr lang="en-US"/>
          </a:p>
          <a:p>
            <a:r>
              <a:rPr lang="en-US"/>
              <a:t>Share by VnTeach.Com</a:t>
            </a:r>
            <a:endParaRPr lang="en-US" dirty="0"/>
          </a:p>
        </p:txBody>
      </p:sp>
      <p:grpSp>
        <p:nvGrpSpPr>
          <p:cNvPr id="2" name="Group 1"/>
          <p:cNvGrpSpPr/>
          <p:nvPr/>
        </p:nvGrpSpPr>
        <p:grpSpPr>
          <a:xfrm>
            <a:off x="388506" y="1250530"/>
            <a:ext cx="4183494" cy="2947044"/>
            <a:chOff x="5876564" y="171250"/>
            <a:chExt cx="3108859" cy="2190022"/>
          </a:xfrm>
        </p:grpSpPr>
        <p:grpSp>
          <p:nvGrpSpPr>
            <p:cNvPr id="3" name="Group 2"/>
            <p:cNvGrpSpPr/>
            <p:nvPr/>
          </p:nvGrpSpPr>
          <p:grpSpPr>
            <a:xfrm>
              <a:off x="5876564" y="171250"/>
              <a:ext cx="3108859" cy="2190022"/>
              <a:chOff x="58393" y="1188379"/>
              <a:chExt cx="5209070" cy="3669507"/>
            </a:xfrm>
          </p:grpSpPr>
          <p:sp>
            <p:nvSpPr>
              <p:cNvPr id="19" name="TextBox 18"/>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p:cNvGrpSpPr/>
              <p:nvPr/>
            </p:nvGrpSpPr>
            <p:grpSpPr>
              <a:xfrm>
                <a:off x="377663" y="1246619"/>
                <a:ext cx="4636389" cy="3392676"/>
                <a:chOff x="149305" y="883103"/>
                <a:chExt cx="4354937" cy="3522581"/>
              </a:xfrm>
            </p:grpSpPr>
            <p:sp>
              <p:nvSpPr>
                <p:cNvPr id="29" name="Rectangle 2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21144240">
              <a:off x="6598771" y="544273"/>
              <a:ext cx="869042" cy="842281"/>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21371095">
              <a:off x="7532248" y="1293215"/>
              <a:ext cx="737067" cy="714369"/>
              <a:chOff x="1022287" y="1484770"/>
              <a:chExt cx="1456130" cy="1411289"/>
            </a:xfrm>
          </p:grpSpPr>
          <p:cxnSp>
            <p:nvCxnSpPr>
              <p:cNvPr id="15" name="Straight Connector 1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p:cNvSpPr txBox="1"/>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536" name="Google Shape;1033;p59"/>
          <p:cNvSpPr txBox="1"/>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mc:Choice xmlns:a14="http://schemas.microsoft.com/office/drawing/2010/main" Requires="a14">
          <p:sp>
            <p:nvSpPr>
              <p:cNvPr id="5" name="TextBox 4"/>
              <p:cNvSpPr txBox="1"/>
              <p:nvPr/>
            </p:nvSpPr>
            <p:spPr>
              <a:xfrm>
                <a:off x="4572000" y="935408"/>
                <a:ext cx="2742232" cy="84164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rotWithShape="1">
                <a:blip r:embed="rId1"/>
                <a:stretch>
                  <a:fillRect t="-6" r="11" b="38"/>
                </a:stretch>
              </a:blipFill>
            </p:spPr>
            <p:txBody>
              <a:bodyPr/>
              <a:lstStyle/>
              <a:p>
                <a:r>
                  <a:rPr lang="en-US" altLang="en-US">
                    <a:noFill/>
                  </a:rPr>
                  <a:t> </a:t>
                </a:r>
              </a:p>
            </p:txBody>
          </p:sp>
        </mc:Fallback>
      </mc:AlternateContent>
      <p:sp>
        <p:nvSpPr>
          <p:cNvPr id="8" name="Google Shape;1088;p59"/>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p:cNvGrpSpPr/>
          <p:nvPr/>
        </p:nvGrpSpPr>
        <p:grpSpPr>
          <a:xfrm>
            <a:off x="302853" y="644199"/>
            <a:ext cx="4290735" cy="3020170"/>
            <a:chOff x="2539011" y="2632717"/>
            <a:chExt cx="3108859" cy="2188269"/>
          </a:xfrm>
        </p:grpSpPr>
        <p:grpSp>
          <p:nvGrpSpPr>
            <p:cNvPr id="3" name="Group 2"/>
            <p:cNvGrpSpPr/>
            <p:nvPr/>
          </p:nvGrpSpPr>
          <p:grpSpPr>
            <a:xfrm>
              <a:off x="2539011" y="2632717"/>
              <a:ext cx="3108859" cy="2188269"/>
              <a:chOff x="58393" y="1188379"/>
              <a:chExt cx="5209070" cy="3666570"/>
            </a:xfrm>
          </p:grpSpPr>
          <p:sp>
            <p:nvSpPr>
              <p:cNvPr id="19" name="TextBox 18"/>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p:cNvGrpSpPr/>
              <p:nvPr/>
            </p:nvGrpSpPr>
            <p:grpSpPr>
              <a:xfrm>
                <a:off x="377663" y="1246619"/>
                <a:ext cx="4636389" cy="3392676"/>
                <a:chOff x="149305" y="883103"/>
                <a:chExt cx="4354937" cy="3522581"/>
              </a:xfrm>
            </p:grpSpPr>
            <p:sp>
              <p:nvSpPr>
                <p:cNvPr id="29" name="Rectangle 2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16460969">
              <a:off x="4188370" y="2966409"/>
              <a:ext cx="869042" cy="842281"/>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5129824">
              <a:off x="3579770" y="3884007"/>
              <a:ext cx="737067" cy="714369"/>
              <a:chOff x="1022287" y="1484770"/>
              <a:chExt cx="1456130" cy="1411289"/>
            </a:xfrm>
          </p:grpSpPr>
          <p:cxnSp>
            <p:nvCxnSpPr>
              <p:cNvPr id="15" name="Straight Connector 1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1" name="Google Shape;1088;p59"/>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endParaRPr lang="en-US" sz="2000" dirty="0"/>
          </a:p>
          <a:p>
            <a:endParaRPr lang="en-US" dirty="0"/>
          </a:p>
        </p:txBody>
      </p:sp>
      <p:sp>
        <p:nvSpPr>
          <p:cNvPr id="1249" name="Google Shape;1033;p59"/>
          <p:cNvSpPr txBox="1"/>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p:cNvGrpSpPr/>
          <p:nvPr/>
        </p:nvGrpSpPr>
        <p:grpSpPr>
          <a:xfrm>
            <a:off x="476343" y="1168685"/>
            <a:ext cx="4463999" cy="3056259"/>
            <a:chOff x="5853277" y="2667476"/>
            <a:chExt cx="3108859" cy="2128468"/>
          </a:xfrm>
        </p:grpSpPr>
        <p:grpSp>
          <p:nvGrpSpPr>
            <p:cNvPr id="8" name="Group 7"/>
            <p:cNvGrpSpPr/>
            <p:nvPr/>
          </p:nvGrpSpPr>
          <p:grpSpPr>
            <a:xfrm>
              <a:off x="5853277" y="2667476"/>
              <a:ext cx="3108859" cy="2128468"/>
              <a:chOff x="58393" y="1188379"/>
              <a:chExt cx="5209070" cy="3566368"/>
            </a:xfrm>
          </p:grpSpPr>
          <p:sp>
            <p:nvSpPr>
              <p:cNvPr id="1252" name="TextBox 1251"/>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p:cNvGrpSpPr/>
              <p:nvPr/>
            </p:nvGrpSpPr>
            <p:grpSpPr>
              <a:xfrm>
                <a:off x="377663" y="1246619"/>
                <a:ext cx="4636389" cy="3392676"/>
                <a:chOff x="149305" y="883103"/>
                <a:chExt cx="4354937" cy="3522581"/>
              </a:xfrm>
            </p:grpSpPr>
            <p:sp>
              <p:nvSpPr>
                <p:cNvPr id="1262" name="Rectangle 1261"/>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p:cNvGrpSpPr/>
            <p:nvPr/>
          </p:nvGrpSpPr>
          <p:grpSpPr>
            <a:xfrm rot="5400000">
              <a:off x="6760488" y="3821657"/>
              <a:ext cx="737067" cy="714369"/>
              <a:chOff x="1022287" y="1484770"/>
              <a:chExt cx="1456130" cy="1411289"/>
            </a:xfrm>
          </p:grpSpPr>
          <p:cxnSp>
            <p:nvCxnSpPr>
              <p:cNvPr id="1250" name="Straight Connector 124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rot="21144240">
              <a:off x="6575484" y="3040499"/>
              <a:ext cx="869042" cy="842281"/>
              <a:chOff x="1022287" y="1484770"/>
              <a:chExt cx="1456130" cy="1411289"/>
            </a:xfrm>
          </p:grpSpPr>
          <p:cxnSp>
            <p:nvCxnSpPr>
              <p:cNvPr id="14" name="Straight Connector 1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Box 6"/>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panose="020B0604020202020204"/>
                <a:sym typeface="Arial" panose="020B0604020202020204"/>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panose="020B0604020202020204"/>
              <a:sym typeface="Arial" panose="020B0604020202020204"/>
            </a:endParaRPr>
          </a:p>
        </p:txBody>
      </p:sp>
      <p:grpSp>
        <p:nvGrpSpPr>
          <p:cNvPr id="3" name="Google Shape;363;p34"/>
          <p:cNvGrpSpPr/>
          <p:nvPr/>
        </p:nvGrpSpPr>
        <p:grpSpPr>
          <a:xfrm>
            <a:off x="1180735" y="1106877"/>
            <a:ext cx="258628" cy="258711"/>
            <a:chOff x="4370700" y="733563"/>
            <a:chExt cx="546550" cy="546727"/>
          </a:xfrm>
        </p:grpSpPr>
        <p:sp>
          <p:nvSpPr>
            <p:cNvPr id="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 name="Google Shape;363;p34"/>
          <p:cNvGrpSpPr/>
          <p:nvPr/>
        </p:nvGrpSpPr>
        <p:grpSpPr>
          <a:xfrm>
            <a:off x="7347376" y="1253462"/>
            <a:ext cx="258628" cy="258711"/>
            <a:chOff x="4370700" y="733563"/>
            <a:chExt cx="546550" cy="546727"/>
          </a:xfrm>
        </p:grpSpPr>
        <p:sp>
          <p:nvSpPr>
            <p:cNvPr id="15"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 name="Google Shape;363;p34"/>
          <p:cNvGrpSpPr/>
          <p:nvPr/>
        </p:nvGrpSpPr>
        <p:grpSpPr>
          <a:xfrm>
            <a:off x="4631656" y="223542"/>
            <a:ext cx="258628" cy="258711"/>
            <a:chOff x="4370700" y="733563"/>
            <a:chExt cx="546550" cy="546727"/>
          </a:xfrm>
        </p:grpSpPr>
        <p:sp>
          <p:nvSpPr>
            <p:cNvPr id="22"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 name="Google Shape;363;p34"/>
          <p:cNvGrpSpPr/>
          <p:nvPr/>
        </p:nvGrpSpPr>
        <p:grpSpPr>
          <a:xfrm>
            <a:off x="6291545" y="4002151"/>
            <a:ext cx="258628" cy="258711"/>
            <a:chOff x="4370700" y="733563"/>
            <a:chExt cx="546550" cy="546727"/>
          </a:xfrm>
        </p:grpSpPr>
        <p:sp>
          <p:nvSpPr>
            <p:cNvPr id="29"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27" name="Picture 326"/>
          <p:cNvPicPr>
            <a:picLocks noChangeAspect="1"/>
          </p:cNvPicPr>
          <p:nvPr/>
        </p:nvPicPr>
        <p:blipFill rotWithShape="1">
          <a:blip r:embed="rId1"/>
          <a:srcRect l="14" t="29762" r="-14" b="20357"/>
          <a:stretch>
            <a:fillRect/>
          </a:stretch>
        </p:blipFill>
        <p:spPr>
          <a:xfrm>
            <a:off x="1466399" y="1676655"/>
            <a:ext cx="7047816" cy="3515511"/>
          </a:xfrm>
          <a:prstGeom prst="rect">
            <a:avLst/>
          </a:prstGeom>
        </p:spPr>
      </p:pic>
      <p:grpSp>
        <p:nvGrpSpPr>
          <p:cNvPr id="328" name="Google Shape;356;p34"/>
          <p:cNvGrpSpPr/>
          <p:nvPr/>
        </p:nvGrpSpPr>
        <p:grpSpPr>
          <a:xfrm>
            <a:off x="618353" y="2385136"/>
            <a:ext cx="95524" cy="95555"/>
            <a:chOff x="4370700" y="733563"/>
            <a:chExt cx="546550" cy="546727"/>
          </a:xfrm>
        </p:grpSpPr>
        <p:sp>
          <p:nvSpPr>
            <p:cNvPr id="329"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5" name="Google Shape;377;p34"/>
          <p:cNvGrpSpPr/>
          <p:nvPr/>
        </p:nvGrpSpPr>
        <p:grpSpPr>
          <a:xfrm>
            <a:off x="409601" y="2224341"/>
            <a:ext cx="175666" cy="175743"/>
            <a:chOff x="4370700" y="733563"/>
            <a:chExt cx="546550" cy="546727"/>
          </a:xfrm>
        </p:grpSpPr>
        <p:sp>
          <p:nvSpPr>
            <p:cNvPr id="336"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89" name="Google Shape;356;p34"/>
          <p:cNvGrpSpPr/>
          <p:nvPr/>
        </p:nvGrpSpPr>
        <p:grpSpPr>
          <a:xfrm>
            <a:off x="3448638" y="2472246"/>
            <a:ext cx="95524" cy="95555"/>
            <a:chOff x="4370700" y="733563"/>
            <a:chExt cx="546550" cy="546727"/>
          </a:xfrm>
        </p:grpSpPr>
        <p:sp>
          <p:nvSpPr>
            <p:cNvPr id="390"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6" name="Google Shape;377;p34"/>
          <p:cNvGrpSpPr/>
          <p:nvPr/>
        </p:nvGrpSpPr>
        <p:grpSpPr>
          <a:xfrm>
            <a:off x="3239886" y="2311451"/>
            <a:ext cx="175666" cy="175743"/>
            <a:chOff x="4370700" y="733563"/>
            <a:chExt cx="546550" cy="546727"/>
          </a:xfrm>
        </p:grpSpPr>
        <p:sp>
          <p:nvSpPr>
            <p:cNvPr id="397"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3" name="Google Shape;363;p34"/>
          <p:cNvGrpSpPr/>
          <p:nvPr/>
        </p:nvGrpSpPr>
        <p:grpSpPr>
          <a:xfrm>
            <a:off x="778296" y="4043359"/>
            <a:ext cx="258628" cy="258711"/>
            <a:chOff x="4370700" y="733563"/>
            <a:chExt cx="546550" cy="546727"/>
          </a:xfrm>
        </p:grpSpPr>
        <p:sp>
          <p:nvSpPr>
            <p:cNvPr id="40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7" name="Google Shape;356;p34"/>
          <p:cNvGrpSpPr/>
          <p:nvPr/>
        </p:nvGrpSpPr>
        <p:grpSpPr>
          <a:xfrm>
            <a:off x="6670029" y="725086"/>
            <a:ext cx="95524" cy="95555"/>
            <a:chOff x="4370700" y="733563"/>
            <a:chExt cx="546550" cy="546727"/>
          </a:xfrm>
        </p:grpSpPr>
        <p:sp>
          <p:nvSpPr>
            <p:cNvPr id="418"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1"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4" name="Google Shape;377;p34"/>
          <p:cNvGrpSpPr/>
          <p:nvPr/>
        </p:nvGrpSpPr>
        <p:grpSpPr>
          <a:xfrm>
            <a:off x="6461277" y="564291"/>
            <a:ext cx="175666" cy="175743"/>
            <a:chOff x="4370700" y="733563"/>
            <a:chExt cx="546550" cy="546727"/>
          </a:xfrm>
        </p:grpSpPr>
        <p:sp>
          <p:nvSpPr>
            <p:cNvPr id="425"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0"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3"/>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p:cNvGrpSpPr/>
          <p:nvPr/>
        </p:nvGrpSpPr>
        <p:grpSpPr>
          <a:xfrm>
            <a:off x="1235066" y="1157778"/>
            <a:ext cx="1163669" cy="1163669"/>
            <a:chOff x="5159689" y="1296150"/>
            <a:chExt cx="3044400" cy="3044400"/>
          </a:xfrm>
        </p:grpSpPr>
        <p:grpSp>
          <p:nvGrpSpPr>
            <p:cNvPr id="6" name="Google Shape;492;p38"/>
            <p:cNvGrpSpPr/>
            <p:nvPr/>
          </p:nvGrpSpPr>
          <p:grpSpPr>
            <a:xfrm>
              <a:off x="5767453" y="1903914"/>
              <a:ext cx="1828872" cy="1828872"/>
              <a:chOff x="5905932" y="1600182"/>
              <a:chExt cx="1943128" cy="1943128"/>
            </a:xfrm>
          </p:grpSpPr>
          <p:sp>
            <p:nvSpPr>
              <p:cNvPr id="20"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 name="Google Shape;496;p38"/>
            <p:cNvGrpSpPr/>
            <p:nvPr/>
          </p:nvGrpSpPr>
          <p:grpSpPr>
            <a:xfrm>
              <a:off x="5159689" y="1296150"/>
              <a:ext cx="3044400" cy="3044400"/>
              <a:chOff x="2550539" y="735313"/>
              <a:chExt cx="3044400" cy="3044400"/>
            </a:xfrm>
          </p:grpSpPr>
          <p:sp>
            <p:nvSpPr>
              <p:cNvPr id="8"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3" name="Google Shape;451;p37"/>
          <p:cNvGrpSpPr/>
          <p:nvPr/>
        </p:nvGrpSpPr>
        <p:grpSpPr>
          <a:xfrm>
            <a:off x="4160095" y="1239784"/>
            <a:ext cx="879716" cy="973334"/>
            <a:chOff x="1239163" y="2159460"/>
            <a:chExt cx="1636830" cy="1811018"/>
          </a:xfrm>
        </p:grpSpPr>
        <p:sp>
          <p:nvSpPr>
            <p:cNvPr id="24"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 name="Google Shape;693;p43"/>
          <p:cNvGrpSpPr/>
          <p:nvPr/>
        </p:nvGrpSpPr>
        <p:grpSpPr>
          <a:xfrm>
            <a:off x="6923323" y="1038678"/>
            <a:ext cx="822420" cy="1251159"/>
            <a:chOff x="983550" y="848100"/>
            <a:chExt cx="2203130" cy="3351651"/>
          </a:xfrm>
        </p:grpSpPr>
        <p:sp>
          <p:nvSpPr>
            <p:cNvPr id="27"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7" name="Google Shape;706;p43"/>
            <p:cNvGrpSpPr/>
            <p:nvPr/>
          </p:nvGrpSpPr>
          <p:grpSpPr>
            <a:xfrm>
              <a:off x="1494439" y="3803141"/>
              <a:ext cx="1191531" cy="78738"/>
              <a:chOff x="4192982" y="2956158"/>
              <a:chExt cx="988003" cy="65283"/>
            </a:xfrm>
          </p:grpSpPr>
          <p:sp>
            <p:nvSpPr>
              <p:cNvPr id="1204"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8" name="Google Shape;709;p43"/>
            <p:cNvGrpSpPr/>
            <p:nvPr/>
          </p:nvGrpSpPr>
          <p:grpSpPr>
            <a:xfrm>
              <a:off x="1423920" y="3947310"/>
              <a:ext cx="1309894" cy="78725"/>
              <a:chOff x="4192982" y="2956158"/>
              <a:chExt cx="988003" cy="65283"/>
            </a:xfrm>
          </p:grpSpPr>
          <p:sp>
            <p:nvSpPr>
              <p:cNvPr id="1202"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9" name="Google Shape;712;p43"/>
            <p:cNvGrpSpPr/>
            <p:nvPr/>
          </p:nvGrpSpPr>
          <p:grpSpPr>
            <a:xfrm>
              <a:off x="1344103" y="4099710"/>
              <a:ext cx="1463627" cy="78725"/>
              <a:chOff x="4192982" y="2956158"/>
              <a:chExt cx="988003" cy="65283"/>
            </a:xfrm>
          </p:grpSpPr>
          <p:sp>
            <p:nvSpPr>
              <p:cNvPr id="1200"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206" name="Google Shape;1118;p60"/>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2</a:t>
            </a:r>
            <a:endParaRPr sz="4000" dirty="0">
              <a:solidFill>
                <a:srgbClr val="0E2A47"/>
              </a:solidFill>
              <a:sym typeface="Quicksand"/>
            </a:endParaRPr>
          </a:p>
        </p:txBody>
      </p:sp>
      <p:sp>
        <p:nvSpPr>
          <p:cNvPr id="1207" name="Google Shape;1119;p60"/>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3</a:t>
            </a:r>
            <a:endParaRPr sz="4000" dirty="0">
              <a:solidFill>
                <a:srgbClr val="0E2A47"/>
              </a:solidFill>
              <a:sym typeface="Quicksand"/>
            </a:endParaRPr>
          </a:p>
        </p:txBody>
      </p:sp>
      <p:sp>
        <p:nvSpPr>
          <p:cNvPr id="1209" name="Google Shape;1119;p60"/>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1770;p42"/>
          <p:cNvSpPr txBox="1"/>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600" dirty="0">
                <a:solidFill>
                  <a:srgbClr val="002C74"/>
                </a:solidFill>
                <a:latin typeface="Fira Sans Black" panose="020B0A03050000020004" pitchFamily="34" charset="0"/>
              </a:rPr>
              <a:t>1. </a:t>
            </a:r>
            <a:endParaRPr lang="en-GB" sz="6600" dirty="0">
              <a:solidFill>
                <a:srgbClr val="002C74"/>
              </a:solidFill>
              <a:latin typeface="Fira Sans Black" panose="020B0A030500000200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r>
              <a:rPr lang="en-GB" sz="6600" dirty="0">
                <a:solidFill>
                  <a:srgbClr val="002C74"/>
                </a:solidFill>
                <a:latin typeface="Fira Sans Black" panose="020B0A03050000020004" pitchFamily="34" charset="0"/>
              </a:rPr>
              <a:t>HIỆN TƯỢNG KHÚC XẠ </a:t>
            </a:r>
            <a:endParaRPr lang="en-GB" sz="6600" dirty="0">
              <a:solidFill>
                <a:srgbClr val="002C74"/>
              </a:solidFill>
              <a:latin typeface="Fira Sans Black" panose="020B0A030500000200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r>
              <a:rPr lang="en-GB" sz="6600" dirty="0">
                <a:solidFill>
                  <a:srgbClr val="002C74"/>
                </a:solidFill>
                <a:latin typeface="Fira Sans Black" panose="020B0A03050000020004" pitchFamily="34" charset="0"/>
              </a:rPr>
              <a:t>ÁNH SÁNG</a:t>
            </a:r>
            <a:endParaRPr kumimoji="0" lang="en-GB"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TextBox 5"/>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p:cNvSpPr txBox="1"/>
          <p:nvPr/>
        </p:nvSpPr>
        <p:spPr>
          <a:xfrm>
            <a:off x="464950" y="914107"/>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p:cNvSpPr txBox="1"/>
          <p:nvPr/>
        </p:nvSpPr>
        <p:spPr>
          <a:xfrm>
            <a:off x="429638" y="1579268"/>
            <a:ext cx="3948861"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và</a:t>
            </a:r>
            <a:r>
              <a:rPr lang="en-US" sz="1700" dirty="0">
                <a:latin typeface="+mn-lt"/>
              </a:rPr>
              <a:t> </a:t>
            </a:r>
            <a:r>
              <a:rPr lang="en-US" sz="1700" dirty="0" err="1">
                <a:latin typeface="+mn-lt"/>
              </a:rPr>
              <a:t>tấm</a:t>
            </a:r>
            <a:r>
              <a:rPr lang="en-US" sz="1700" dirty="0">
                <a:latin typeface="+mn-lt"/>
              </a:rPr>
              <a:t> </a:t>
            </a:r>
            <a:r>
              <a:rPr lang="en-US" sz="1700" dirty="0" err="1">
                <a:latin typeface="+mn-lt"/>
              </a:rPr>
              <a:t>nhựa</a:t>
            </a:r>
            <a:r>
              <a:rPr lang="en-US" sz="1700" dirty="0">
                <a:latin typeface="+mn-lt"/>
              </a:rPr>
              <a:t>.</a:t>
            </a:r>
            <a:endParaRPr lang="en-US" sz="1700" dirty="0">
              <a:latin typeface="+mn-lt"/>
            </a:endParaRPr>
          </a:p>
        </p:txBody>
      </p:sp>
      <p:sp>
        <p:nvSpPr>
          <p:cNvPr id="10" name="TextBox 9"/>
          <p:cNvSpPr txBox="1"/>
          <p:nvPr/>
        </p:nvSpPr>
        <p:spPr>
          <a:xfrm>
            <a:off x="464951" y="2446900"/>
            <a:ext cx="3948862" cy="200593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endParaRPr lang="en-US" sz="1700" b="1" dirty="0">
              <a:latin typeface="+mn-lt"/>
            </a:endParaRP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ra một vết sáng trên tấm nhựa từ không khí theo phương xiên góc đến mặt nước</a:t>
            </a:r>
            <a:r>
              <a:rPr lang="en-US" sz="1700" dirty="0">
                <a:solidFill>
                  <a:srgbClr val="000000"/>
                </a:solidFill>
                <a:effectLst/>
                <a:latin typeface="+mn-lt"/>
                <a:ea typeface="Courier New" panose="02070309020205020404" pitchFamily="49" charset="0"/>
              </a:rPr>
              <a:t>.</a:t>
            </a:r>
            <a:endParaRPr lang="en-US" sz="1700" dirty="0">
              <a:latin typeface="+mn-lt"/>
            </a:endParaRPr>
          </a:p>
        </p:txBody>
      </p:sp>
      <p:pic>
        <p:nvPicPr>
          <p:cNvPr id="2" name="Picture 1"/>
          <p:cNvPicPr>
            <a:picLocks noChangeAspect="1"/>
          </p:cNvPicPr>
          <p:nvPr/>
        </p:nvPicPr>
        <p:blipFill>
          <a:blip r:embed="rId1"/>
          <a:stretch>
            <a:fillRect/>
          </a:stretch>
        </p:blipFill>
        <p:spPr>
          <a:xfrm>
            <a:off x="4730188" y="613192"/>
            <a:ext cx="4431142" cy="44187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p:cNvGrpSpPr/>
          <p:nvPr/>
        </p:nvGrpSpPr>
        <p:grpSpPr>
          <a:xfrm>
            <a:off x="908120" y="4549512"/>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484308" y="910622"/>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660701" y="224539"/>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7" name="Google Shape;1924;p44"/>
          <p:cNvSpPr txBox="1"/>
          <p:nvPr/>
        </p:nvSpPr>
        <p:spPr>
          <a:xfrm>
            <a:off x="3253761" y="1465454"/>
            <a:ext cx="5697835" cy="276742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5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en-US" sz="4000" dirty="0" err="1">
                <a:solidFill>
                  <a:srgbClr val="002060"/>
                </a:solidFill>
              </a:rPr>
              <a:t>thí</a:t>
            </a:r>
            <a:r>
              <a:rPr lang="en-US" sz="4000" dirty="0">
                <a:solidFill>
                  <a:srgbClr val="002060"/>
                </a:solidFill>
              </a:rPr>
              <a:t> </a:t>
            </a:r>
            <a:r>
              <a:rPr lang="en-US" sz="4000" dirty="0" err="1">
                <a:solidFill>
                  <a:srgbClr val="002060"/>
                </a:solidFill>
              </a:rPr>
              <a:t>nghiệm</a:t>
            </a:r>
            <a:r>
              <a:rPr lang="en-US" sz="4000" dirty="0">
                <a:solidFill>
                  <a:srgbClr val="002060"/>
                </a:solidFill>
              </a:rPr>
              <a:t> </a:t>
            </a:r>
            <a:r>
              <a:rPr lang="en-US" sz="4000" dirty="0" err="1">
                <a:solidFill>
                  <a:srgbClr val="002060"/>
                </a:solidFill>
              </a:rPr>
              <a:t>và</a:t>
            </a:r>
            <a:r>
              <a:rPr lang="en-US" sz="4000" dirty="0">
                <a:solidFill>
                  <a:srgbClr val="002060"/>
                </a:solidFill>
              </a:rPr>
              <a:t> </a:t>
            </a:r>
            <a:r>
              <a:rPr lang="en-US" sz="4000" dirty="0" err="1">
                <a:solidFill>
                  <a:srgbClr val="002060"/>
                </a:solidFill>
              </a:rPr>
              <a:t>nêu</a:t>
            </a:r>
            <a:r>
              <a:rPr lang="en-US" sz="4000" dirty="0">
                <a:solidFill>
                  <a:srgbClr val="002060"/>
                </a:solidFill>
              </a:rPr>
              <a:t>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en-US" sz="4000" dirty="0" err="1">
                <a:solidFill>
                  <a:srgbClr val="002060"/>
                </a:solidFill>
              </a:rPr>
              <a:t>nước</a:t>
            </a:r>
            <a:r>
              <a:rPr lang="en-US" sz="4000" dirty="0">
                <a:solidFill>
                  <a:srgbClr val="002060"/>
                </a:solidFill>
              </a:rPr>
              <a:t>.</a:t>
            </a:r>
            <a:endParaRPr lang="en-US" sz="4000" dirty="0">
              <a:solidFill>
                <a:srgbClr val="002060"/>
              </a:solidFill>
            </a:endParaRPr>
          </a:p>
        </p:txBody>
      </p:sp>
      <p:pic>
        <p:nvPicPr>
          <p:cNvPr id="1026" name="Picture 2" descr="Children looking for concept illustr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 name="Google Shape;564;p40"/>
          <p:cNvGrpSpPr/>
          <p:nvPr/>
        </p:nvGrpSpPr>
        <p:grpSpPr>
          <a:xfrm>
            <a:off x="7072543" y="181738"/>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663300" y="150410"/>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935926" y="253278"/>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 name="TextBox 39"/>
          <p:cNvSpPr txBox="1"/>
          <p:nvPr/>
        </p:nvSpPr>
        <p:spPr>
          <a:xfrm>
            <a:off x="681760" y="1965175"/>
            <a:ext cx="4742535" cy="1273747"/>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nước, tia sáng bị lệch khỏi phương truyền ban đầu tại mặt nước</a:t>
            </a:r>
            <a:r>
              <a:rPr lang="en-US" sz="2200" dirty="0">
                <a:solidFill>
                  <a:schemeClr val="bg1">
                    <a:lumMod val="10000"/>
                  </a:schemeClr>
                </a:solidFill>
                <a:latin typeface="+mn-lt"/>
              </a:rPr>
              <a:t>.</a:t>
            </a:r>
            <a:endParaRPr lang="en-US" sz="2200" dirty="0">
              <a:solidFill>
                <a:schemeClr val="bg1">
                  <a:lumMod val="10000"/>
                </a:schemeClr>
              </a:solidFill>
              <a:latin typeface="+mn-lt"/>
            </a:endParaRPr>
          </a:p>
        </p:txBody>
      </p:sp>
      <p:grpSp>
        <p:nvGrpSpPr>
          <p:cNvPr id="4" name="Group 3"/>
          <p:cNvGrpSpPr/>
          <p:nvPr/>
        </p:nvGrpSpPr>
        <p:grpSpPr>
          <a:xfrm>
            <a:off x="256394" y="1229583"/>
            <a:ext cx="1472560" cy="623522"/>
            <a:chOff x="1464857" y="1167504"/>
            <a:chExt cx="1472560" cy="623522"/>
          </a:xfrm>
        </p:grpSpPr>
        <p:sp>
          <p:nvSpPr>
            <p:cNvPr id="52" name="Google Shape;4602;p73"/>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TextBox 52"/>
            <p:cNvSpPr txBox="1"/>
            <p:nvPr/>
          </p:nvSpPr>
          <p:spPr>
            <a:xfrm>
              <a:off x="1464857" y="1260442"/>
              <a:ext cx="1408887" cy="46166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panose="020B0604020202020204"/>
                <a:sym typeface="Arial" panose="020B0604020202020204"/>
              </a:endParaRPr>
            </a:p>
          </p:txBody>
        </p:sp>
      </p:grpSp>
      <p:grpSp>
        <p:nvGrpSpPr>
          <p:cNvPr id="58" name="Google Shape;616;p41"/>
          <p:cNvGrpSpPr/>
          <p:nvPr/>
        </p:nvGrpSpPr>
        <p:grpSpPr>
          <a:xfrm>
            <a:off x="3491669" y="4558372"/>
            <a:ext cx="478016" cy="478016"/>
            <a:chOff x="5810350" y="1833231"/>
            <a:chExt cx="865500" cy="865500"/>
          </a:xfrm>
        </p:grpSpPr>
        <p:sp>
          <p:nvSpPr>
            <p:cNvPr id="59"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 name="Google Shape;620;p41"/>
          <p:cNvGrpSpPr/>
          <p:nvPr/>
        </p:nvGrpSpPr>
        <p:grpSpPr>
          <a:xfrm>
            <a:off x="2580244" y="4530582"/>
            <a:ext cx="355894" cy="355894"/>
            <a:chOff x="5810350" y="1833231"/>
            <a:chExt cx="865500" cy="865500"/>
          </a:xfrm>
        </p:grpSpPr>
        <p:sp>
          <p:nvSpPr>
            <p:cNvPr id="63"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 name="Google Shape;624;p41"/>
          <p:cNvGrpSpPr/>
          <p:nvPr/>
        </p:nvGrpSpPr>
        <p:grpSpPr>
          <a:xfrm>
            <a:off x="2061001" y="4300965"/>
            <a:ext cx="229617" cy="229617"/>
            <a:chOff x="5810350" y="1833231"/>
            <a:chExt cx="865500" cy="865500"/>
          </a:xfrm>
        </p:grpSpPr>
        <p:sp>
          <p:nvSpPr>
            <p:cNvPr id="579"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p:cNvPicPr>
            <a:picLocks noChangeAspect="1"/>
          </p:cNvPicPr>
          <p:nvPr/>
        </p:nvPicPr>
        <p:blipFill>
          <a:blip r:embed="rId1"/>
          <a:stretch>
            <a:fillRect/>
          </a:stretch>
        </p:blipFill>
        <p:spPr>
          <a:xfrm>
            <a:off x="5758917" y="1780065"/>
            <a:ext cx="3060771" cy="2470660"/>
          </a:xfrm>
          <a:prstGeom prst="rect">
            <a:avLst/>
          </a:prstGeom>
        </p:spPr>
      </p:pic>
      <p:grpSp>
        <p:nvGrpSpPr>
          <p:cNvPr id="6" name="Google Shape;1483;p69"/>
          <p:cNvGrpSpPr/>
          <p:nvPr/>
        </p:nvGrpSpPr>
        <p:grpSpPr>
          <a:xfrm>
            <a:off x="8180880" y="429016"/>
            <a:ext cx="718183" cy="1270201"/>
            <a:chOff x="3614875" y="2375550"/>
            <a:chExt cx="718183" cy="1270201"/>
          </a:xfrm>
        </p:grpSpPr>
        <p:sp>
          <p:nvSpPr>
            <p:cNvPr id="7" name="Google Shape;1484;p69"/>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1485;p69"/>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1486;p69"/>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487;p69"/>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488;p69"/>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489;p69"/>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490;p69"/>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91;p69"/>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TextBox 14"/>
          <p:cNvSpPr txBox="1"/>
          <p:nvPr/>
        </p:nvSpPr>
        <p:spPr>
          <a:xfrm>
            <a:off x="681760" y="3262166"/>
            <a:ext cx="5181410"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en-US" sz="2200" dirty="0" err="1">
                <a:solidFill>
                  <a:schemeClr val="bg1">
                    <a:lumMod val="10000"/>
                  </a:schemeClr>
                </a:solidFill>
                <a:latin typeface="+mn-lt"/>
              </a:rPr>
              <a:t>thí</a:t>
            </a:r>
            <a:r>
              <a:rPr lang="en-US" sz="2200" dirty="0">
                <a:solidFill>
                  <a:schemeClr val="bg1">
                    <a:lumMod val="10000"/>
                  </a:schemeClr>
                </a:solidFill>
                <a:latin typeface="+mn-lt"/>
              </a:rPr>
              <a:t> </a:t>
            </a:r>
            <a:r>
              <a:rPr lang="en-US" sz="2200" dirty="0" err="1">
                <a:solidFill>
                  <a:schemeClr val="bg1">
                    <a:lumMod val="10000"/>
                  </a:schemeClr>
                </a:solidFill>
                <a:latin typeface="+mn-lt"/>
              </a:rPr>
              <a:t>nghiệm</a:t>
            </a:r>
            <a:r>
              <a:rPr lang="en-US" sz="2200" dirty="0">
                <a:solidFill>
                  <a:schemeClr val="bg1">
                    <a:lumMod val="10000"/>
                  </a:schemeClr>
                </a:solidFill>
                <a:latin typeface="+mn-lt"/>
              </a:rPr>
              <a:t> </a:t>
            </a:r>
            <a:r>
              <a:rPr lang="en-US" sz="2200" dirty="0" err="1">
                <a:solidFill>
                  <a:schemeClr val="bg1">
                    <a:lumMod val="10000"/>
                  </a:schemeClr>
                </a:solidFill>
                <a:latin typeface="+mn-lt"/>
              </a:rPr>
              <a:t>với</a:t>
            </a:r>
            <a:r>
              <a:rPr lang="en-US" sz="2200" dirty="0">
                <a:solidFill>
                  <a:schemeClr val="bg1">
                    <a:lumMod val="10000"/>
                  </a:schemeClr>
                </a:solidFill>
                <a:latin typeface="+mn-lt"/>
              </a:rPr>
              <a:t> </a:t>
            </a:r>
            <a:r>
              <a:rPr lang="en-US" sz="2200" dirty="0" err="1">
                <a:solidFill>
                  <a:schemeClr val="bg1">
                    <a:lumMod val="10000"/>
                  </a:schemeClr>
                </a:solidFill>
                <a:latin typeface="+mn-lt"/>
              </a:rPr>
              <a:t>các</a:t>
            </a:r>
            <a:r>
              <a:rPr lang="en-US" sz="2200" dirty="0">
                <a:solidFill>
                  <a:schemeClr val="bg1">
                    <a:lumMod val="10000"/>
                  </a:schemeClr>
                </a:solidFill>
                <a:latin typeface="+mn-lt"/>
              </a:rPr>
              <a:t> </a:t>
            </a:r>
            <a:r>
              <a:rPr lang="en-US" sz="2200" dirty="0" err="1">
                <a:solidFill>
                  <a:schemeClr val="bg1">
                    <a:lumMod val="10000"/>
                  </a:schemeClr>
                </a:solidFill>
                <a:latin typeface="+mn-lt"/>
              </a:rPr>
              <a:t>cặp</a:t>
            </a:r>
            <a:r>
              <a:rPr lang="en-US" sz="2200" dirty="0">
                <a:solidFill>
                  <a:schemeClr val="bg1">
                    <a:lumMod val="10000"/>
                  </a:schemeClr>
                </a:solidFill>
                <a:latin typeface="+mn-lt"/>
              </a:rPr>
              <a:t> </a:t>
            </a:r>
            <a:r>
              <a:rPr lang="en-US" sz="2200" dirty="0" err="1">
                <a:solidFill>
                  <a:schemeClr val="bg1">
                    <a:lumMod val="10000"/>
                  </a:schemeClr>
                </a:solidFill>
                <a:latin typeface="+mn-lt"/>
              </a:rPr>
              <a:t>môi</a:t>
            </a:r>
            <a:r>
              <a:rPr lang="en-US" sz="2200" dirty="0">
                <a:solidFill>
                  <a:schemeClr val="bg1">
                    <a:lumMod val="10000"/>
                  </a:schemeClr>
                </a:solidFill>
                <a:latin typeface="+mn-lt"/>
              </a:rPr>
              <a:t> </a:t>
            </a:r>
            <a:r>
              <a:rPr lang="en-US" sz="2200" dirty="0" err="1">
                <a:solidFill>
                  <a:schemeClr val="bg1">
                    <a:lumMod val="10000"/>
                  </a:schemeClr>
                </a:solidFill>
                <a:latin typeface="+mn-lt"/>
              </a:rPr>
              <a:t>trường</a:t>
            </a:r>
            <a:r>
              <a:rPr lang="en-US" sz="2200" dirty="0">
                <a:solidFill>
                  <a:schemeClr val="bg1">
                    <a:lumMod val="10000"/>
                  </a:schemeClr>
                </a:solidFill>
                <a:latin typeface="+mn-lt"/>
              </a:rPr>
              <a:t> </a:t>
            </a:r>
            <a:r>
              <a:rPr lang="en-US" sz="2200" dirty="0" err="1">
                <a:solidFill>
                  <a:schemeClr val="bg1">
                    <a:lumMod val="10000"/>
                  </a:schemeClr>
                </a:solidFill>
                <a:latin typeface="+mn-lt"/>
              </a:rPr>
              <a:t>trong</a:t>
            </a:r>
            <a:r>
              <a:rPr lang="en-US" sz="2200" dirty="0">
                <a:solidFill>
                  <a:schemeClr val="bg1">
                    <a:lumMod val="10000"/>
                  </a:schemeClr>
                </a:solidFill>
                <a:latin typeface="+mn-lt"/>
              </a:rPr>
              <a:t> </a:t>
            </a:r>
            <a:r>
              <a:rPr lang="en-US" sz="2200" dirty="0" err="1">
                <a:solidFill>
                  <a:schemeClr val="bg1">
                    <a:lumMod val="10000"/>
                  </a:schemeClr>
                </a:solidFill>
                <a:latin typeface="+mn-lt"/>
              </a:rPr>
              <a:t>suốt</a:t>
            </a:r>
            <a:r>
              <a:rPr lang="en-US" sz="2200" dirty="0">
                <a:solidFill>
                  <a:schemeClr val="bg1">
                    <a:lumMod val="10000"/>
                  </a:schemeClr>
                </a:solidFill>
                <a:latin typeface="+mn-lt"/>
              </a:rPr>
              <a:t>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8035</Words>
  <Application>WPS Presentation</Application>
  <PresentationFormat>On-screen Show (16:9)</PresentationFormat>
  <Paragraphs>623</Paragraphs>
  <Slides>46</Slides>
  <Notes>38</Notes>
  <HiddenSlides>0</HiddenSlides>
  <MMClips>3</MMClips>
  <ScaleCrop>false</ScaleCrop>
  <HeadingPairs>
    <vt:vector size="8" baseType="variant">
      <vt:variant>
        <vt:lpstr>已用的字体</vt:lpstr>
      </vt:variant>
      <vt:variant>
        <vt:i4>24</vt:i4>
      </vt:variant>
      <vt:variant>
        <vt:lpstr>主题</vt:lpstr>
      </vt:variant>
      <vt:variant>
        <vt:i4>1</vt:i4>
      </vt:variant>
      <vt:variant>
        <vt:lpstr>嵌入 OLE 服务器</vt:lpstr>
      </vt:variant>
      <vt:variant>
        <vt:i4>1</vt:i4>
      </vt:variant>
      <vt:variant>
        <vt:lpstr>幻灯片标题</vt:lpstr>
      </vt:variant>
      <vt:variant>
        <vt:i4>46</vt:i4>
      </vt:variant>
    </vt:vector>
  </HeadingPairs>
  <TitlesOfParts>
    <vt:vector size="72" baseType="lpstr">
      <vt:lpstr>Arial</vt:lpstr>
      <vt:lpstr>SimSun</vt:lpstr>
      <vt:lpstr>Wingdings</vt:lpstr>
      <vt:lpstr>Arial</vt:lpstr>
      <vt:lpstr>Quicksand</vt:lpstr>
      <vt:lpstr>Quicksand Medium</vt:lpstr>
      <vt:lpstr>Fira Sans Condensed Medium</vt:lpstr>
      <vt:lpstr>Nunito Light</vt:lpstr>
      <vt:lpstr>Bebas Neue</vt:lpstr>
      <vt:lpstr>PT Sans</vt:lpstr>
      <vt:lpstr>Fira Sans Black</vt:lpstr>
      <vt:lpstr>Courier New</vt:lpstr>
      <vt:lpstr>Fira Sans Extra Condensed Medium</vt:lpstr>
      <vt:lpstr>SVN-Riesling</vt:lpstr>
      <vt:lpstr>Anaheim</vt:lpstr>
      <vt:lpstr>Montserrat</vt:lpstr>
      <vt:lpstr>Merriweather</vt:lpstr>
      <vt:lpstr>Microsoft YaHei</vt:lpstr>
      <vt:lpstr>Arial Unicode MS</vt:lpstr>
      <vt:lpstr>Times New Roman</vt:lpstr>
      <vt:lpstr>Cambria Math</vt:lpstr>
      <vt:lpstr>#9Slide03 Arima Madurai Black</vt:lpstr>
      <vt:lpstr>Open Sans</vt:lpstr>
      <vt:lpstr>#9Slide03 Quicksand Medium</vt:lpstr>
      <vt:lpstr>Science Subject for Middle School: Light Energy by Slidesgo</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Trang Tran</cp:lastModifiedBy>
  <cp:revision>1</cp:revision>
  <dcterms:created xsi:type="dcterms:W3CDTF">2024-08-28T09:05:31Z</dcterms:created>
  <dcterms:modified xsi:type="dcterms:W3CDTF">2024-08-28T09:05:33Z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432DBFD31B1349C2A5273D1BF6498402_12</vt:lpwstr>
  </property>
  <property fmtid="{D5CDD505-2E9C-101B-9397-08002B2CF9AE}" pid="3" name="KSOProductBuildVer">
    <vt:lpwstr>1033-12.2.0.17562</vt:lpwstr>
  </property>
</Properties>
</file>