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22"/>
  </p:notesMasterIdLst>
  <p:sldIdLst>
    <p:sldId id="386" r:id="rId2"/>
    <p:sldId id="414" r:id="rId3"/>
    <p:sldId id="415" r:id="rId4"/>
    <p:sldId id="416" r:id="rId5"/>
    <p:sldId id="417" r:id="rId6"/>
    <p:sldId id="418" r:id="rId7"/>
    <p:sldId id="419" r:id="rId8"/>
    <p:sldId id="426" r:id="rId9"/>
    <p:sldId id="420" r:id="rId10"/>
    <p:sldId id="421" r:id="rId11"/>
    <p:sldId id="422" r:id="rId12"/>
    <p:sldId id="423" r:id="rId13"/>
    <p:sldId id="424" r:id="rId14"/>
    <p:sldId id="425" r:id="rId15"/>
    <p:sldId id="427" r:id="rId16"/>
    <p:sldId id="428" r:id="rId17"/>
    <p:sldId id="429" r:id="rId18"/>
    <p:sldId id="413" r:id="rId19"/>
    <p:sldId id="405" r:id="rId20"/>
    <p:sldId id="430" r:id="rId21"/>
  </p:sldIdLst>
  <p:sldSz cx="12192000" cy="6858000"/>
  <p:notesSz cx="6858000" cy="9144000"/>
  <p:defaultTextStyle>
    <a:defPPr>
      <a:defRPr lang="en-US"/>
    </a:defPPr>
    <a:lvl1pPr marL="0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67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32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830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994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327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47" autoAdjust="0"/>
    <p:restoredTop sz="94601" autoAdjust="0"/>
  </p:normalViewPr>
  <p:slideViewPr>
    <p:cSldViewPr>
      <p:cViewPr varScale="1">
        <p:scale>
          <a:sx n="80" d="100"/>
          <a:sy n="80" d="100"/>
        </p:scale>
        <p:origin x="168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CE6B1-B1C1-4981-B428-93BB3B55A24A}" type="datetimeFigureOut">
              <a:rPr lang="en-US" smtClean="0"/>
              <a:t>25/9/2024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E44E6-AF8A-484E-9520-EFEF476DD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52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7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2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30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94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27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165A2-FC7A-4B70-9765-A9446F8AB4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47CB7-41EC-4220-AEC1-A67D0B19BC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875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1FF4A-34F7-40DD-A41E-AEA1CB572AE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B44F7-DCBE-4860-AE6D-04C133D9919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258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77E23-F94E-4396-880B-56AC6E944F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F4768-AA62-4488-B352-6DC57C884B1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40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 flipH="1">
            <a:off x="-9500" y="0"/>
            <a:ext cx="3456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 fontAlgn="base"/>
            <a:endParaRPr sz="19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5" name="Google Shape;15;p3"/>
          <p:cNvSpPr/>
          <p:nvPr/>
        </p:nvSpPr>
        <p:spPr>
          <a:xfrm>
            <a:off x="3447304" y="0"/>
            <a:ext cx="1508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892" tIns="60929" rIns="121892" bIns="60929" anchor="ctr" anchorCtr="0">
            <a:noAutofit/>
          </a:bodyPr>
          <a:lstStyle/>
          <a:p>
            <a:pPr algn="ctr" defTabSz="914354" fontAlgn="base"/>
            <a:endParaRPr sz="240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369467" y="378933"/>
            <a:ext cx="2698800" cy="49040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369467" y="5310733"/>
            <a:ext cx="2698800" cy="10464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Georgia"/>
              <a:buNone/>
              <a:defRPr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121892" tIns="121892" rIns="121892" bIns="121892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1869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0172" y="609600"/>
            <a:ext cx="10773833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 smtClean="0"/>
            </a:lvl2pPr>
          </a:lstStyle>
          <a:p>
            <a:pPr lvl="1">
              <a:defRPr/>
            </a:pPr>
            <a:fld id="{1AA2C224-5489-45F2-A181-86FF6404FE56}" type="slidenum">
              <a:rPr lang="ar-SA" altLang="en-US">
                <a:solidFill>
                  <a:prstClr val="black"/>
                </a:solidFill>
              </a:rPr>
              <a:pPr lvl="1">
                <a:defRPr/>
              </a:pPr>
              <a:t>‹#›</a:t>
            </a:fld>
            <a:endParaRPr lang="en-US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0181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D2EF8-6CF5-4072-90F7-1214AC011B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94752-D68D-43AD-8368-6B0CE1578F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528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5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1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6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21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7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3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8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43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41995-2F23-4CB1-9F3C-F8F5FEC05A8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416FD-5C2A-4596-A4E4-275C2E60D8B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120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477CD-A929-4ED1-ADD2-80A3BA25323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3B7E8-6F89-4EC8-BFD2-B719E62059E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26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55" indent="0">
              <a:buNone/>
              <a:defRPr sz="2700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00" b="1"/>
            </a:lvl4pPr>
            <a:lvl5pPr marL="2438218" indent="0">
              <a:buNone/>
              <a:defRPr sz="2100" b="1"/>
            </a:lvl5pPr>
            <a:lvl6pPr marL="3047772" indent="0">
              <a:buNone/>
              <a:defRPr sz="2100" b="1"/>
            </a:lvl6pPr>
            <a:lvl7pPr marL="3657327" indent="0">
              <a:buNone/>
              <a:defRPr sz="2100" b="1"/>
            </a:lvl7pPr>
            <a:lvl8pPr marL="4266880" indent="0">
              <a:buNone/>
              <a:defRPr sz="2100" b="1"/>
            </a:lvl8pPr>
            <a:lvl9pPr marL="487643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55" indent="0">
              <a:buNone/>
              <a:defRPr sz="2700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00" b="1"/>
            </a:lvl4pPr>
            <a:lvl5pPr marL="2438218" indent="0">
              <a:buNone/>
              <a:defRPr sz="2100" b="1"/>
            </a:lvl5pPr>
            <a:lvl6pPr marL="3047772" indent="0">
              <a:buNone/>
              <a:defRPr sz="2100" b="1"/>
            </a:lvl6pPr>
            <a:lvl7pPr marL="3657327" indent="0">
              <a:buNone/>
              <a:defRPr sz="2100" b="1"/>
            </a:lvl7pPr>
            <a:lvl8pPr marL="4266880" indent="0">
              <a:buNone/>
              <a:defRPr sz="2100" b="1"/>
            </a:lvl8pPr>
            <a:lvl9pPr marL="487643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BFB50-1729-4CC8-9127-D11EAC6786A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A0950-3A6F-4AC1-9987-25C8D4D1A00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552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9D60F-A810-402E-93BB-3C70392C126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BF558-CB33-4AF6-9D05-875102E3CAE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369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12866-3BF3-4C27-ADD3-5F8630CF1E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EF146-D666-4106-8E25-BAEADBDD821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903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55" indent="0">
              <a:buNone/>
              <a:defRPr sz="1600"/>
            </a:lvl2pPr>
            <a:lvl3pPr marL="1219110" indent="0">
              <a:buNone/>
              <a:defRPr sz="1300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0D47F-4302-4F05-86AE-3E2E448BF94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8C1EF-3D25-436A-80F8-AD27601C036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697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9555" indent="0">
              <a:buNone/>
              <a:defRPr sz="3700"/>
            </a:lvl2pPr>
            <a:lvl3pPr marL="1219110" indent="0">
              <a:buNone/>
              <a:defRPr sz="3200"/>
            </a:lvl3pPr>
            <a:lvl4pPr marL="1828664" indent="0">
              <a:buNone/>
              <a:defRPr sz="2700"/>
            </a:lvl4pPr>
            <a:lvl5pPr marL="2438218" indent="0">
              <a:buNone/>
              <a:defRPr sz="2700"/>
            </a:lvl5pPr>
            <a:lvl6pPr marL="3047772" indent="0">
              <a:buNone/>
              <a:defRPr sz="2700"/>
            </a:lvl6pPr>
            <a:lvl7pPr marL="3657327" indent="0">
              <a:buNone/>
              <a:defRPr sz="2700"/>
            </a:lvl7pPr>
            <a:lvl8pPr marL="4266880" indent="0">
              <a:buNone/>
              <a:defRPr sz="2700"/>
            </a:lvl8pPr>
            <a:lvl9pPr marL="4876435" indent="0">
              <a:buNone/>
              <a:defRPr sz="27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55" indent="0">
              <a:buNone/>
              <a:defRPr sz="1600"/>
            </a:lvl2pPr>
            <a:lvl3pPr marL="1219110" indent="0">
              <a:buNone/>
              <a:defRPr sz="1300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38BF8-1197-4BDA-8C9E-CF2E46DA26C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48214-5A5B-4F40-982E-1AC3F4A9F78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705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2" tIns="60956" rIns="121912" bIns="609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4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2" tIns="60956" rIns="121912" bIns="609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6183"/>
          </a:xfrm>
          <a:prstGeom prst="rect">
            <a:avLst/>
          </a:prstGeom>
        </p:spPr>
        <p:txBody>
          <a:bodyPr vert="horz" lIns="121912" tIns="60956" rIns="121912" bIns="60956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354">
              <a:defRPr/>
            </a:pPr>
            <a:fld id="{D02841FE-AC99-4E63-8DE0-90B3B1D4C1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54">
                <a:defRPr/>
              </a:pPr>
              <a:t>25/9/2024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6183"/>
          </a:xfrm>
          <a:prstGeom prst="rect">
            <a:avLst/>
          </a:prstGeom>
        </p:spPr>
        <p:txBody>
          <a:bodyPr vert="horz" lIns="121912" tIns="60956" rIns="121912" bIns="60956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6183"/>
          </a:xfrm>
          <a:prstGeom prst="rect">
            <a:avLst/>
          </a:prstGeom>
        </p:spPr>
        <p:txBody>
          <a:bodyPr vert="horz" lIns="121912" tIns="60956" rIns="121912" bIns="60956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354">
              <a:defRPr/>
            </a:pPr>
            <a:fld id="{3167CF41-CC5D-45F9-B11A-70C9F7B389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5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458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5pPr>
      <a:lvl6pPr marL="60955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6pPr>
      <a:lvl7pPr marL="121911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7pPr>
      <a:lvl8pPr marL="1828664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8pPr>
      <a:lvl9pPr marL="2438218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9pPr>
    </p:titleStyle>
    <p:bodyStyle>
      <a:lvl1pPr marL="457167" indent="-45716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26" indent="-38097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887" indent="-30477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40" indent="-30477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94" indent="-30477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548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B5D7C8-EFDF-47D5-B992-FF7090BA78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021" t="5862"/>
          <a:stretch/>
        </p:blipFill>
        <p:spPr>
          <a:xfrm>
            <a:off x="7261896" y="304800"/>
            <a:ext cx="4685462" cy="4343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A9FD56-A426-4572-9128-08E4D82983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875" b="47241"/>
          <a:stretch/>
        </p:blipFill>
        <p:spPr>
          <a:xfrm>
            <a:off x="228600" y="457200"/>
            <a:ext cx="6764120" cy="1752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9AFA9A3-850B-4287-AC26-ABD5EB100BF3}"/>
              </a:ext>
            </a:extLst>
          </p:cNvPr>
          <p:cNvSpPr txBox="1"/>
          <p:nvPr/>
        </p:nvSpPr>
        <p:spPr>
          <a:xfrm>
            <a:off x="563663" y="2667000"/>
            <a:ext cx="6093994" cy="3414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cẩu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to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khoẻ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endParaRPr lang="en-US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cẩu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nâng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khoẻ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endParaRPr lang="en-US" sz="2800" b="1" dirty="0">
              <a:solidFill>
                <a:srgbClr val="0000FF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cẩu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nâng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khoẻ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endParaRPr lang="en-US" sz="2800" b="1" dirty="0">
              <a:solidFill>
                <a:srgbClr val="00B05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51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7C7698A-B4A3-4E79-A869-EBEAA8862380}"/>
              </a:ext>
            </a:extLst>
          </p:cNvPr>
          <p:cNvSpPr txBox="1"/>
          <p:nvPr/>
        </p:nvSpPr>
        <p:spPr>
          <a:xfrm>
            <a:off x="838200" y="609600"/>
            <a:ext cx="10439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0" dirty="0">
                <a:solidFill>
                  <a:srgbClr val="FF0000"/>
                </a:solidFill>
                <a:effectLst/>
                <a:latin typeface="+mj-lt"/>
              </a:rPr>
              <a:t>Nếu lực tác dụng lên vật có phương vuông góc với hướng dịch chuyển của vật thì công thực hiện bởi lực đó bằng bao nhiêu?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5915A4-AF79-4B62-909D-E9FF0FA46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125" y="2057400"/>
            <a:ext cx="1069975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30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61F308-682C-4981-9D94-670E1D60FCD9}"/>
              </a:ext>
            </a:extLst>
          </p:cNvPr>
          <p:cNvSpPr txBox="1"/>
          <p:nvPr/>
        </p:nvSpPr>
        <p:spPr>
          <a:xfrm>
            <a:off x="533400" y="112708"/>
            <a:ext cx="1127760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I. CÔNG</a:t>
            </a:r>
            <a:endParaRPr lang="en-US" sz="24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Lập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công</a:t>
            </a:r>
            <a:endParaRPr lang="en-US" sz="24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Khi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ta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= F.s</a:t>
            </a:r>
          </a:p>
          <a:p>
            <a:pPr algn="just">
              <a:spcAft>
                <a:spcPts val="600"/>
              </a:spcAft>
            </a:pP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(N)</a:t>
            </a:r>
          </a:p>
          <a:p>
            <a:pPr algn="just"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(m)</a:t>
            </a:r>
          </a:p>
          <a:p>
            <a:pPr algn="just"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Khi F = 1N, s = 1m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A=1N.1m = 1 Nm</a:t>
            </a:r>
          </a:p>
          <a:p>
            <a:pPr algn="just"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Jun (J) (1J = 1N.m)</a:t>
            </a:r>
          </a:p>
          <a:p>
            <a:pPr algn="just"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1 kJ = 10</a:t>
            </a:r>
            <a:r>
              <a:rPr lang="en-US" sz="2400" baseline="30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J			1 MJ = 10</a:t>
            </a:r>
            <a:r>
              <a:rPr lang="en-US" sz="2400" baseline="30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J</a:t>
            </a:r>
          </a:p>
          <a:p>
            <a:pPr algn="just"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1 BTU = 1055 J		1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4,186 J		1 kcal = 1000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4186 J</a:t>
            </a:r>
          </a:p>
        </p:txBody>
      </p:sp>
    </p:spTree>
    <p:extLst>
      <p:ext uri="{BB962C8B-B14F-4D97-AF65-F5344CB8AC3E}">
        <p14:creationId xmlns:p14="http://schemas.microsoft.com/office/powerpoint/2010/main" val="3409602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954B43-CA90-45B1-9971-2EAF156C5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180" y="230771"/>
            <a:ext cx="10995742" cy="1676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3C66DB-3FA6-48DC-9AF8-6A691CB60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180" y="1935998"/>
            <a:ext cx="11137557" cy="16144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FEA32A-EAF1-4C87-ACAE-36FEF0D36628}"/>
              </a:ext>
            </a:extLst>
          </p:cNvPr>
          <p:cNvSpPr txBox="1"/>
          <p:nvPr/>
        </p:nvSpPr>
        <p:spPr>
          <a:xfrm>
            <a:off x="493620" y="1931234"/>
            <a:ext cx="11125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0" dirty="0">
                <a:solidFill>
                  <a:srgbClr val="FF0000"/>
                </a:solidFill>
                <a:effectLst/>
                <a:latin typeface="+mj-lt"/>
              </a:rPr>
              <a:t>Trong tình huống đã nêu, nếu xét trong một phút thì máy cày nào thực hiện được công lớn hơn?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DE312E-994D-4443-B31B-418E624FC5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955292"/>
            <a:ext cx="8229600" cy="382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70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50605DD-B284-4137-AF73-9FB16F9FF6F7}"/>
              </a:ext>
            </a:extLst>
          </p:cNvPr>
          <p:cNvSpPr txBox="1"/>
          <p:nvPr/>
        </p:nvSpPr>
        <p:spPr>
          <a:xfrm>
            <a:off x="381000" y="1295400"/>
            <a:ext cx="10515600" cy="572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vi-VN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Công suất là gì?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Viết</a:t>
            </a:r>
            <a:r>
              <a:rPr lang="vi-VN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biểu thức tính công suất? </a:t>
            </a:r>
            <a:endParaRPr lang="en-US" sz="1800" b="1" dirty="0">
              <a:solidFill>
                <a:srgbClr val="0000FF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E8FE54-0EE2-4860-B40E-37651DF20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8327"/>
            <a:ext cx="400050" cy="8308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67D807-7F7D-4848-9B6D-C6911FBBCF84}"/>
              </a:ext>
            </a:extLst>
          </p:cNvPr>
          <p:cNvSpPr txBox="1"/>
          <p:nvPr/>
        </p:nvSpPr>
        <p:spPr>
          <a:xfrm>
            <a:off x="861261" y="514320"/>
            <a:ext cx="47775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công</a:t>
            </a:r>
            <a:r>
              <a:rPr lang="vi-VN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suất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máy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cày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A; </a:t>
            </a:r>
            <a:r>
              <a:rPr lang="vi-VN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957384-EF2D-456F-AE9E-B72D41B70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8695" y="480106"/>
            <a:ext cx="338138" cy="7350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E685615-2ED7-4C25-85DD-3E194735E67F}"/>
              </a:ext>
            </a:extLst>
          </p:cNvPr>
          <p:cNvSpPr txBox="1"/>
          <p:nvPr/>
        </p:nvSpPr>
        <p:spPr>
          <a:xfrm>
            <a:off x="5936833" y="542153"/>
            <a:ext cx="47775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công</a:t>
            </a:r>
            <a:r>
              <a:rPr lang="vi-VN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suất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máy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cày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B; </a:t>
            </a:r>
            <a:r>
              <a:rPr lang="vi-VN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39FD3CE-1A84-463C-AF73-5CDEFE71A474}"/>
                  </a:ext>
                </a:extLst>
              </p:cNvPr>
              <p:cNvSpPr txBox="1"/>
              <p:nvPr/>
            </p:nvSpPr>
            <p:spPr>
              <a:xfrm>
                <a:off x="645192" y="2125853"/>
                <a:ext cx="10784807" cy="24779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000"/>
                  </a:spcAft>
                </a:pPr>
                <a:r>
                  <a:rPr lang="en-US" sz="2800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- </a:t>
                </a:r>
                <a:r>
                  <a:rPr lang="vi-VN" sz="2800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Định nghĩa công suất: công suất là đ</a:t>
                </a:r>
                <a:r>
                  <a:rPr lang="en-US" sz="2800" i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ại</a:t>
                </a:r>
                <a:r>
                  <a:rPr lang="en-US" sz="2800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lượng</a:t>
                </a:r>
                <a:r>
                  <a:rPr lang="en-US" sz="2800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đặc</a:t>
                </a:r>
                <a:r>
                  <a:rPr lang="en-US" sz="2800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trưng</a:t>
                </a:r>
                <a:r>
                  <a:rPr lang="en-US" sz="2800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cho</a:t>
                </a:r>
                <a:r>
                  <a:rPr lang="en-US" sz="2800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vi-VN" sz="2800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tốc độ thực hiện công</a:t>
                </a:r>
                <a:r>
                  <a:rPr lang="en-US" sz="2800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và</a:t>
                </a:r>
                <a:r>
                  <a:rPr lang="en-US" sz="2800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được</a:t>
                </a:r>
                <a:r>
                  <a:rPr lang="en-US" sz="2800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xác</a:t>
                </a:r>
                <a:r>
                  <a:rPr lang="en-US" sz="2800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định</a:t>
                </a:r>
                <a:r>
                  <a:rPr lang="en-US" sz="2800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bởi</a:t>
                </a:r>
                <a:r>
                  <a:rPr lang="en-US" sz="2800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công</a:t>
                </a:r>
                <a:r>
                  <a:rPr lang="en-US" sz="2800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thực</a:t>
                </a:r>
                <a:r>
                  <a:rPr lang="en-US" sz="2800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hiện</a:t>
                </a:r>
                <a:r>
                  <a:rPr lang="en-US" sz="2800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được</a:t>
                </a:r>
                <a:r>
                  <a:rPr lang="en-US" sz="2800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trong</a:t>
                </a:r>
                <a:r>
                  <a:rPr lang="en-US" sz="2800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một</a:t>
                </a:r>
                <a:r>
                  <a:rPr lang="en-US" sz="2800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đơn</a:t>
                </a:r>
                <a:r>
                  <a:rPr lang="en-US" sz="2800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vị</a:t>
                </a:r>
                <a:r>
                  <a:rPr lang="en-US" sz="2800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thời</a:t>
                </a:r>
                <a:r>
                  <a:rPr lang="en-US" sz="2800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gian</a:t>
                </a:r>
                <a:r>
                  <a:rPr lang="en-US" sz="2800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000"/>
                  </a:spcAft>
                </a:pPr>
                <a:r>
                  <a:rPr lang="en-US" sz="2800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- </a:t>
                </a:r>
                <a:r>
                  <a:rPr lang="vi-VN" sz="2800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Công thức tính công suất:</a:t>
                </a:r>
                <a:r>
                  <a:rPr lang="en-US" sz="2800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</a:t>
                </a:r>
                <a:r>
                  <a:rPr lang="vi-VN" sz="2800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num>
                      <m:den>
                        <m:r>
                          <a:rPr lang="vi-VN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39FD3CE-1A84-463C-AF73-5CDEFE71A4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192" y="2125853"/>
                <a:ext cx="10784807" cy="2477922"/>
              </a:xfrm>
              <a:prstGeom prst="rect">
                <a:avLst/>
              </a:prstGeom>
              <a:blipFill>
                <a:blip r:embed="rId4"/>
                <a:stretch>
                  <a:fillRect l="-1187" t="-985" r="-1131" b="-2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574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7007C3-3EEB-408D-873E-4670DC6FB020}"/>
                  </a:ext>
                </a:extLst>
              </p:cNvPr>
              <p:cNvSpPr txBox="1"/>
              <p:nvPr/>
            </p:nvSpPr>
            <p:spPr>
              <a:xfrm>
                <a:off x="609600" y="339725"/>
                <a:ext cx="11277600" cy="64940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2. </a:t>
                </a:r>
                <a:r>
                  <a:rPr lang="en-US" sz="2800" b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Công</a:t>
                </a:r>
                <a:r>
                  <a:rPr lang="en-US" sz="2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suất</a:t>
                </a:r>
                <a:endParaRPr lang="en-US" sz="28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8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- </a:t>
                </a:r>
                <a:r>
                  <a:rPr lang="vi-VN" sz="28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Định nghĩa công suất: công suất là đ</a:t>
                </a:r>
                <a:r>
                  <a:rPr lang="en-US" sz="2800" i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ại</a:t>
                </a:r>
                <a:r>
                  <a:rPr lang="en-US" sz="28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lượng</a:t>
                </a:r>
                <a:r>
                  <a:rPr lang="en-US" sz="28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đặc</a:t>
                </a:r>
                <a:r>
                  <a:rPr lang="en-US" sz="28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trưng</a:t>
                </a:r>
                <a:r>
                  <a:rPr lang="en-US" sz="28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cho</a:t>
                </a:r>
                <a:r>
                  <a:rPr lang="en-US" sz="28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vi-VN" sz="28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tốc độ thực hiện công</a:t>
                </a:r>
                <a:r>
                  <a:rPr lang="en-US" sz="28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và</a:t>
                </a:r>
                <a:r>
                  <a:rPr lang="en-US" sz="28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được</a:t>
                </a:r>
                <a:r>
                  <a:rPr lang="en-US" sz="28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xác</a:t>
                </a:r>
                <a:r>
                  <a:rPr lang="en-US" sz="28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định</a:t>
                </a:r>
                <a:r>
                  <a:rPr lang="en-US" sz="28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bởi</a:t>
                </a:r>
                <a:r>
                  <a:rPr lang="en-US" sz="28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công</a:t>
                </a:r>
                <a:r>
                  <a:rPr lang="en-US" sz="28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thực</a:t>
                </a:r>
                <a:r>
                  <a:rPr lang="en-US" sz="28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hiện</a:t>
                </a:r>
                <a:r>
                  <a:rPr lang="en-US" sz="28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được</a:t>
                </a:r>
                <a:r>
                  <a:rPr lang="en-US" sz="28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trong</a:t>
                </a:r>
                <a:r>
                  <a:rPr lang="en-US" sz="28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một</a:t>
                </a:r>
                <a:r>
                  <a:rPr lang="en-US" sz="28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đơn</a:t>
                </a:r>
                <a:r>
                  <a:rPr lang="en-US" sz="28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vị</a:t>
                </a:r>
                <a:r>
                  <a:rPr lang="en-US" sz="28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thời</a:t>
                </a:r>
                <a:r>
                  <a:rPr lang="en-US" sz="28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gian</a:t>
                </a:r>
                <a:r>
                  <a:rPr lang="en-US" sz="28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8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- </a:t>
                </a:r>
                <a:r>
                  <a:rPr lang="vi-VN" sz="28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Công thức tính công suất:</a:t>
                </a:r>
                <a:endParaRPr lang="en-US" sz="28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4000" dirty="0">
                    <a:solidFill>
                      <a:srgbClr val="0000FF"/>
                    </a:solidFill>
                    <a:latin typeface=".VnCommercial ScriptH" panose="020B7200000000000000" pitchFamily="34" charset="0"/>
                    <a:cs typeface="Times New Roman" panose="02020603050405020304" pitchFamily="18" charset="0"/>
                  </a:rPr>
                  <a:t>P</a:t>
                </a:r>
                <a:r>
                  <a:rPr lang="vi-VN" sz="40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vi-VN" sz="28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num>
                      <m:den>
                        <m:r>
                          <a:rPr lang="vi-VN" sz="2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8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T</a:t>
                </a:r>
                <a:r>
                  <a:rPr lang="vi-VN" sz="28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rong đó:</a:t>
                </a:r>
                <a:endParaRPr lang="en-US" sz="28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8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</a:t>
                </a:r>
                <a:r>
                  <a:rPr lang="en-US" sz="2800" dirty="0">
                    <a:solidFill>
                      <a:srgbClr val="0000FF"/>
                    </a:solidFill>
                    <a:latin typeface=".VnCommercial ScriptH" panose="020B72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>
                    <a:solidFill>
                      <a:srgbClr val="0000FF"/>
                    </a:solidFill>
                    <a:latin typeface=".VnCommercial ScriptH" panose="020B7200000000000000" pitchFamily="34" charset="0"/>
                    <a:cs typeface="Times New Roman" panose="02020603050405020304" pitchFamily="18" charset="0"/>
                  </a:rPr>
                  <a:t>P</a:t>
                </a:r>
                <a:r>
                  <a:rPr lang="en-US" sz="28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là</a:t>
                </a:r>
                <a:r>
                  <a:rPr lang="en-US" sz="28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công</a:t>
                </a:r>
                <a:r>
                  <a:rPr lang="en-US" sz="28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suất</a:t>
                </a:r>
                <a:endParaRPr lang="en-US" sz="28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/>
                <a:r>
                  <a:rPr lang="vi-VN" sz="28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</a:t>
                </a:r>
                <a:r>
                  <a:rPr lang="vi-VN" sz="28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t (s) là thời gian thực hiện công; </a:t>
                </a:r>
                <a:endParaRPr lang="en-US" sz="2800" i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8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</a:t>
                </a:r>
                <a:r>
                  <a:rPr lang="vi-VN" sz="28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 (J) là công. </a:t>
                </a:r>
                <a:endParaRPr lang="en-US" sz="28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8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- </a:t>
                </a:r>
                <a:r>
                  <a:rPr lang="vi-VN" sz="28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Đơn vị đo công suất: oát (kí hiệu: W); kilôoát (kí hiệu: kW); mêgaoát (kí hiệu: MW); gigaoát (kí hiệu: GW)</a:t>
                </a:r>
                <a:endParaRPr lang="en-US" sz="28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8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</a:t>
                </a:r>
                <a:r>
                  <a:rPr lang="vi-VN" sz="28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1 kW = 10</a:t>
                </a:r>
                <a:r>
                  <a:rPr lang="vi-VN" sz="2800" i="1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3</a:t>
                </a:r>
                <a:r>
                  <a:rPr lang="vi-VN" sz="28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W; </a:t>
                </a:r>
                <a:r>
                  <a:rPr lang="en-US" sz="28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	</a:t>
                </a:r>
                <a:r>
                  <a:rPr lang="vi-VN" sz="28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1 MW = 10</a:t>
                </a:r>
                <a:r>
                  <a:rPr lang="vi-VN" sz="2800" i="1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6</a:t>
                </a:r>
                <a:r>
                  <a:rPr lang="vi-VN" sz="28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W; </a:t>
                </a:r>
                <a:endParaRPr lang="en-US" sz="28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8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</a:t>
                </a:r>
                <a:r>
                  <a:rPr lang="vi-VN" sz="28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1 GW = 10</a:t>
                </a:r>
                <a:r>
                  <a:rPr lang="vi-VN" sz="2800" i="1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9</a:t>
                </a:r>
                <a:r>
                  <a:rPr lang="vi-VN" sz="28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W</a:t>
                </a:r>
                <a:endParaRPr lang="en-US" sz="28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7007C3-3EEB-408D-873E-4670DC6FB0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39725"/>
                <a:ext cx="11277600" cy="6494085"/>
              </a:xfrm>
              <a:prstGeom prst="rect">
                <a:avLst/>
              </a:prstGeom>
              <a:blipFill>
                <a:blip r:embed="rId2"/>
                <a:stretch>
                  <a:fillRect l="-1081" t="-1033" r="-1081" b="-1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2354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B0001B-1B39-42C9-86B3-C4A116D245FC}"/>
              </a:ext>
            </a:extLst>
          </p:cNvPr>
          <p:cNvSpPr txBox="1"/>
          <p:nvPr/>
        </p:nvSpPr>
        <p:spPr>
          <a:xfrm>
            <a:off x="381000" y="418240"/>
            <a:ext cx="11277600" cy="5216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4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 </a:t>
            </a:r>
            <a:endParaRPr lang="en-US" sz="2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sút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sz="24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Khi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Khi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Khi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Khi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2FB7958-DFB0-49FB-87B8-46D55754476F}"/>
              </a:ext>
            </a:extLst>
          </p:cNvPr>
          <p:cNvSpPr/>
          <p:nvPr/>
        </p:nvSpPr>
        <p:spPr>
          <a:xfrm>
            <a:off x="228600" y="1676400"/>
            <a:ext cx="609600" cy="609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3718243-2C58-4EA8-921D-9649DE87238E}"/>
              </a:ext>
            </a:extLst>
          </p:cNvPr>
          <p:cNvSpPr/>
          <p:nvPr/>
        </p:nvSpPr>
        <p:spPr>
          <a:xfrm>
            <a:off x="228600" y="4267201"/>
            <a:ext cx="609600" cy="609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71633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140E18-C0C9-49B8-A0BA-7DF12258EBD5}"/>
              </a:ext>
            </a:extLst>
          </p:cNvPr>
          <p:cNvSpPr txBox="1"/>
          <p:nvPr/>
        </p:nvSpPr>
        <p:spPr>
          <a:xfrm>
            <a:off x="533400" y="533400"/>
            <a:ext cx="11201400" cy="46893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en-US" sz="24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3. 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hỏa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ròng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rọc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Ô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  <a:spcAft>
                <a:spcPts val="1000"/>
              </a:spcAft>
            </a:pPr>
            <a:endParaRPr lang="en-US" sz="2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4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4. </a:t>
            </a:r>
            <a:r>
              <a:rPr lang="en-US" sz="2400" b="1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đẩy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300N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nằm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ngang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50 m.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vi-VN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A. 15 0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0J</a:t>
            </a:r>
            <a:r>
              <a:rPr lang="vi-VN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		</a:t>
            </a:r>
            <a:r>
              <a:rPr lang="vi-VN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B. 60 W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		</a:t>
            </a:r>
            <a:r>
              <a:rPr lang="vi-VN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C. 15 0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vi-VN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 J.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	 </a:t>
            </a:r>
            <a:r>
              <a:rPr lang="vi-VN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D. 60J.</a:t>
            </a:r>
            <a:endParaRPr lang="en-US" sz="2400" dirty="0">
              <a:solidFill>
                <a:srgbClr val="F79646"/>
              </a:solidFill>
              <a:effectLst/>
              <a:latin typeface="Cambria" panose="0204050305040603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DF9D99A-3410-4582-82B2-01749913FCCD}"/>
              </a:ext>
            </a:extLst>
          </p:cNvPr>
          <p:cNvSpPr/>
          <p:nvPr/>
        </p:nvSpPr>
        <p:spPr>
          <a:xfrm>
            <a:off x="304800" y="2743200"/>
            <a:ext cx="609600" cy="609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B02E807-FEA3-446F-B089-CB8DF22FDABE}"/>
              </a:ext>
            </a:extLst>
          </p:cNvPr>
          <p:cNvSpPr/>
          <p:nvPr/>
        </p:nvSpPr>
        <p:spPr>
          <a:xfrm>
            <a:off x="5791200" y="4724400"/>
            <a:ext cx="609600" cy="609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27911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7AEBC3-3657-4EBE-9A77-2B6591C913A0}"/>
              </a:ext>
            </a:extLst>
          </p:cNvPr>
          <p:cNvSpPr txBox="1"/>
          <p:nvPr/>
        </p:nvSpPr>
        <p:spPr>
          <a:xfrm>
            <a:off x="685800" y="609600"/>
            <a:ext cx="10668000" cy="2380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" marR="28575" algn="just">
              <a:lnSpc>
                <a:spcPct val="120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xấp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xỉ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J.</a:t>
            </a:r>
            <a:endParaRPr lang="en-US" sz="2800" dirty="0">
              <a:solidFill>
                <a:srgbClr val="0000FF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8575" marR="28575" algn="just">
              <a:lnSpc>
                <a:spcPct val="120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72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8575" marR="28575" algn="just">
              <a:lnSpc>
                <a:spcPct val="120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tim.</a:t>
            </a:r>
            <a:endParaRPr lang="en-US" sz="2800" dirty="0">
              <a:solidFill>
                <a:srgbClr val="0000FF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A6BEF29-066F-453B-BBD9-E4615AB24D74}"/>
                  </a:ext>
                </a:extLst>
              </p:cNvPr>
              <p:cNvSpPr txBox="1"/>
              <p:nvPr/>
            </p:nvSpPr>
            <p:spPr>
              <a:xfrm>
                <a:off x="838200" y="3429000"/>
                <a:ext cx="8458200" cy="7067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Công </a:t>
                </a:r>
                <a:r>
                  <a:rPr lang="en-US" sz="2800" b="0" i="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</a:t>
                </a:r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 </a:t>
                </a:r>
                <a:r>
                  <a:rPr lang="en-US" sz="4000" b="0" i="0" dirty="0">
                    <a:solidFill>
                      <a:srgbClr val="FF0000"/>
                    </a:solidFill>
                    <a:effectLst/>
                    <a:latin typeface=".VnCommercial ScriptH" panose="020B7200000000000000" pitchFamily="34" charset="0"/>
                    <a:cs typeface="Times New Roman" panose="02020603050405020304" pitchFamily="18" charset="0"/>
                  </a:rPr>
                  <a:t>P</a:t>
                </a:r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72 . 1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1,2 (W)</a:t>
                </a:r>
                <a:endPara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A6BEF29-066F-453B-BBD9-E4615AB24D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429000"/>
                <a:ext cx="8458200" cy="706732"/>
              </a:xfrm>
              <a:prstGeom prst="rect">
                <a:avLst/>
              </a:prstGeom>
              <a:blipFill>
                <a:blip r:embed="rId2"/>
                <a:stretch>
                  <a:fillRect l="-1514" t="-20000" b="-3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105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3B15E84-3D42-47E7-A7D1-512F29381474}"/>
              </a:ext>
            </a:extLst>
          </p:cNvPr>
          <p:cNvSpPr txBox="1"/>
          <p:nvPr/>
        </p:nvSpPr>
        <p:spPr>
          <a:xfrm>
            <a:off x="3276600" y="152400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TẬP VỀ NHÀ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Một xe nâng tác dụng một lực hướng lên trên theo phương thẳng đứng có độ lớn 2000 N ">
            <a:extLst>
              <a:ext uri="{FF2B5EF4-FFF2-40B4-BE49-F238E27FC236}">
                <a16:creationId xmlns:a16="http://schemas.microsoft.com/office/drawing/2014/main" id="{8B7C9EFA-3CF6-40A6-844D-C23875458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599" y="979570"/>
            <a:ext cx="4568935" cy="465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20BD6C-2B02-4A6D-9A83-336DD172D390}"/>
              </a:ext>
            </a:extLst>
          </p:cNvPr>
          <p:cNvSpPr txBox="1"/>
          <p:nvPr/>
        </p:nvSpPr>
        <p:spPr>
          <a:xfrm>
            <a:off x="381000" y="1062416"/>
            <a:ext cx="609399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(SGK-Tr15). 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 xe nâng tác dụng một lực hướng lên trên theo phương thẳng đứng, có độ lớn 2000 N để nâng kiện hàng từ mặt đất lên độ cao 1,4 m. Tính công của lực nâng.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35763A-DC3B-4183-BC0B-F4C0BC8B5D25}"/>
              </a:ext>
            </a:extLst>
          </p:cNvPr>
          <p:cNvSpPr txBox="1"/>
          <p:nvPr/>
        </p:nvSpPr>
        <p:spPr>
          <a:xfrm>
            <a:off x="381000" y="3544805"/>
            <a:ext cx="609399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(SGK-Tr</a:t>
            </a:r>
            <a:r>
              <a:rPr lang="vi-VN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Cần cẩu A nâng được kiện hàng 2 tấn lên cao 5 m trong 1 phút. Cần cẩu B nâng được kiện hàng 1,5 tấn lên cao 8 m trong 40 s. Xem lực nâng bằng với trọng lượng của kiện hàng. So sánh công suất của hai cần cẩu.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18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ACE25DE-8AB5-43CA-97D2-1C93986A1AE1}"/>
              </a:ext>
            </a:extLst>
          </p:cNvPr>
          <p:cNvSpPr txBox="1"/>
          <p:nvPr/>
        </p:nvSpPr>
        <p:spPr>
          <a:xfrm>
            <a:off x="3505200" y="0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TẬP VỀ NHÀ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B62C87-B885-4AC1-9E17-7CD97513D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707886"/>
            <a:ext cx="9232065" cy="592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971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8CC79F-DD33-4F5C-8B75-7B91962CB2EA}"/>
              </a:ext>
            </a:extLst>
          </p:cNvPr>
          <p:cNvSpPr txBox="1"/>
          <p:nvPr/>
        </p:nvSpPr>
        <p:spPr>
          <a:xfrm>
            <a:off x="2590800" y="228600"/>
            <a:ext cx="5791200" cy="1089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ctr">
              <a:lnSpc>
                <a:spcPct val="120000"/>
              </a:lnSpc>
              <a:spcAft>
                <a:spcPts val="1000"/>
              </a:spcAft>
            </a:pPr>
            <a:r>
              <a:rPr lang="vi-VN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 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vi-VN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CÔNG VÀ CÔNG SUẤT. ÔN TẬP CHỦ ĐỀ 1</a:t>
            </a:r>
            <a:endParaRPr lang="en-US" sz="1800" dirty="0">
              <a:solidFill>
                <a:srgbClr val="0000FF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5EBAF7-E6D3-492D-A806-711E9BBF9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332" y="1752600"/>
            <a:ext cx="10228881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738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ACE25DE-8AB5-43CA-97D2-1C93986A1AE1}"/>
              </a:ext>
            </a:extLst>
          </p:cNvPr>
          <p:cNvSpPr txBox="1"/>
          <p:nvPr/>
        </p:nvSpPr>
        <p:spPr>
          <a:xfrm>
            <a:off x="3505200" y="0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TẬP VỀ NHÀ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ED6332-5DDC-4FD1-B219-A9A9C3C0F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254" y="1143000"/>
            <a:ext cx="10335491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10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A22B79-BF1E-40F2-A5AC-70857297553F}"/>
              </a:ext>
            </a:extLst>
          </p:cNvPr>
          <p:cNvSpPr txBox="1"/>
          <p:nvPr/>
        </p:nvSpPr>
        <p:spPr>
          <a:xfrm>
            <a:off x="609600" y="650270"/>
            <a:ext cx="60939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mấy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truyền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năng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lượng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0EFD7F-3538-4252-83B2-1E43F10103C5}"/>
              </a:ext>
            </a:extLst>
          </p:cNvPr>
          <p:cNvSpPr txBox="1"/>
          <p:nvPr/>
        </p:nvSpPr>
        <p:spPr>
          <a:xfrm>
            <a:off x="601579" y="1458560"/>
            <a:ext cx="10515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thức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truyền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năng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lượng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: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Thực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hiện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công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truyền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nhiệt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2400" i="1" dirty="0">
              <a:solidFill>
                <a:srgbClr val="0000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377FF3-09BC-4FBB-BF92-09402C01A83B}"/>
              </a:ext>
            </a:extLst>
          </p:cNvPr>
          <p:cNvSpPr txBox="1"/>
          <p:nvPr/>
        </p:nvSpPr>
        <p:spPr>
          <a:xfrm>
            <a:off x="228600" y="2438400"/>
            <a:ext cx="10820400" cy="2640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20000"/>
              </a:lnSpc>
              <a:spcAft>
                <a:spcPts val="1000"/>
              </a:spcAft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Khi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sang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kia.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ra,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kia.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kia.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8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3FCE4A-31C0-4103-B3F6-55FE39669111}"/>
              </a:ext>
            </a:extLst>
          </p:cNvPr>
          <p:cNvSpPr txBox="1"/>
          <p:nvPr/>
        </p:nvSpPr>
        <p:spPr>
          <a:xfrm>
            <a:off x="457200" y="228600"/>
            <a:ext cx="6093994" cy="1217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I. CÔNG</a:t>
            </a:r>
            <a:endParaRPr lang="en-US" sz="2800" dirty="0">
              <a:solidFill>
                <a:srgbClr val="0000FF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Lập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công</a:t>
            </a:r>
            <a:endParaRPr lang="en-US" sz="2800" dirty="0">
              <a:solidFill>
                <a:srgbClr val="0000FF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2A7CD5-A77B-45EC-8214-69153B6CD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462540"/>
            <a:ext cx="8153400" cy="488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80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DFAD2E-C512-405F-91C0-BB78BF5725E9}"/>
              </a:ext>
            </a:extLst>
          </p:cNvPr>
          <p:cNvSpPr txBox="1"/>
          <p:nvPr/>
        </p:nvSpPr>
        <p:spPr>
          <a:xfrm>
            <a:off x="-20054" y="0"/>
            <a:ext cx="6649453" cy="4049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20000"/>
              </a:lnSpc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?1 So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sánh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đẩy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endParaRPr lang="en-US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>
              <a:lnSpc>
                <a:spcPct val="120000"/>
              </a:lnSpc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?2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Lực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>
              <a:lnSpc>
                <a:spcPct val="120000"/>
              </a:lnSpc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?3 Sau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dịch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quãng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s,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tốc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v,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nguồn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gốc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đâu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algn="just">
              <a:lnSpc>
                <a:spcPct val="120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?4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Muốn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tăng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càng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thay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yếu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tố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0A640F-33C5-4FCB-8745-65FD9494A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9" y="152400"/>
            <a:ext cx="5249525" cy="2362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A476CF-ECC3-4FB1-8499-B7EE7ECCD85B}"/>
              </a:ext>
            </a:extLst>
          </p:cNvPr>
          <p:cNvSpPr txBox="1"/>
          <p:nvPr/>
        </p:nvSpPr>
        <p:spPr>
          <a:xfrm>
            <a:off x="0" y="4276358"/>
            <a:ext cx="12107524" cy="2458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20000"/>
              </a:lnSpc>
            </a:pP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Tốc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đẩy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kiện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tăng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lên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do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tăng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600" b="1" dirty="0">
              <a:solidFill>
                <a:srgbClr val="0000FF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algn="just">
              <a:lnSpc>
                <a:spcPct val="120000"/>
              </a:lnSpc>
            </a:pP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Thùng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nhận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Lực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đẩy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600" b="1" dirty="0">
              <a:solidFill>
                <a:srgbClr val="0000FF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algn="just">
              <a:lnSpc>
                <a:spcPct val="120000"/>
              </a:lnSpc>
            </a:pP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3. 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nguồn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gốc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nhận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lực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đẩy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endParaRPr lang="en-US" sz="2600" b="1" dirty="0">
              <a:solidFill>
                <a:srgbClr val="0000FF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algn="just">
              <a:lnSpc>
                <a:spcPct val="120000"/>
              </a:lnSpc>
              <a:spcAft>
                <a:spcPts val="1000"/>
              </a:spcAft>
            </a:pP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4.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Muốn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tăng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thì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thay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lớn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lực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tăng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tốc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tăng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quãng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s) </a:t>
            </a:r>
            <a:endParaRPr lang="en-US" sz="2600" b="1" dirty="0">
              <a:solidFill>
                <a:srgbClr val="0000FF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20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194531-4743-4E52-AB6C-2BED77156D79}"/>
              </a:ext>
            </a:extLst>
          </p:cNvPr>
          <p:cNvSpPr txBox="1"/>
          <p:nvPr/>
        </p:nvSpPr>
        <p:spPr>
          <a:xfrm>
            <a:off x="152400" y="485792"/>
            <a:ext cx="6093994" cy="2640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20000"/>
              </a:lnSpc>
              <a:spcAft>
                <a:spcPts val="1000"/>
              </a:spcAft>
            </a:pP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lực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đẩy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lên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thùng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thùng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dịch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lực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đẩy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ta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lực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cơ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1800" i="1" dirty="0">
              <a:solidFill>
                <a:srgbClr val="0000FF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2863B3-46FC-4652-9772-76D2A8196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623492"/>
            <a:ext cx="5249111" cy="23654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C91BED-B3BC-46F8-A74D-4BFAB5E4775F}"/>
              </a:ext>
            </a:extLst>
          </p:cNvPr>
          <p:cNvSpPr txBox="1"/>
          <p:nvPr/>
        </p:nvSpPr>
        <p:spPr>
          <a:xfrm>
            <a:off x="609600" y="3429000"/>
            <a:ext cx="6093994" cy="572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20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1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6D44BB-A0F2-44F8-9FDB-4A9EB21ECAB9}"/>
              </a:ext>
            </a:extLst>
          </p:cNvPr>
          <p:cNvSpPr txBox="1"/>
          <p:nvPr/>
        </p:nvSpPr>
        <p:spPr>
          <a:xfrm>
            <a:off x="613610" y="4285000"/>
            <a:ext cx="10206789" cy="1089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20000"/>
              </a:lnSpc>
              <a:spcAft>
                <a:spcPts val="1000"/>
              </a:spcAft>
            </a:pP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lực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dịch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lực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1800" b="1" dirty="0">
              <a:solidFill>
                <a:srgbClr val="0000FF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842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F62B5E-3AAE-4C74-89DF-CBF7CA123DF5}"/>
              </a:ext>
            </a:extLst>
          </p:cNvPr>
          <p:cNvSpPr txBox="1"/>
          <p:nvPr/>
        </p:nvSpPr>
        <p:spPr>
          <a:xfrm>
            <a:off x="533400" y="381000"/>
            <a:ext cx="105156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(3p)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1: T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rong đời sống hằng ngày, người ta thường nói người nông dân gặt lúa, nhân viên thu ngân làm việc tại quầy, học sinh ngồi làm bài tập, … đều đang “tốn công sức”. Đó có phải là công cơ học không? Vì sao?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7D29858-6324-4991-AAEC-5F576BFAB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1" y="2438400"/>
            <a:ext cx="418058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42A8D11-439A-42BA-81A0-C7A2C6A78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438400"/>
            <a:ext cx="378633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371E902-F122-4D00-9F16-CAFB12BE2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647" y="2426368"/>
            <a:ext cx="3657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2B7AE6-3ECA-474C-B9BD-7E36D0496E10}"/>
              </a:ext>
            </a:extLst>
          </p:cNvPr>
          <p:cNvSpPr txBox="1"/>
          <p:nvPr/>
        </p:nvSpPr>
        <p:spPr>
          <a:xfrm>
            <a:off x="246847" y="4918263"/>
            <a:ext cx="34107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gười nông dân gặt lúa</a:t>
            </a: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2C9C9C-8CD5-4FED-871D-6B82DC9959A9}"/>
              </a:ext>
            </a:extLst>
          </p:cNvPr>
          <p:cNvSpPr txBox="1"/>
          <p:nvPr/>
        </p:nvSpPr>
        <p:spPr>
          <a:xfrm>
            <a:off x="4419600" y="4979818"/>
            <a:ext cx="3657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hân viên thu ngân làm việc tại quầy</a:t>
            </a:r>
            <a:endParaRPr lang="en-US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75DAAF-8B59-49BE-8171-DC4FBBA08D69}"/>
              </a:ext>
            </a:extLst>
          </p:cNvPr>
          <p:cNvSpPr txBox="1"/>
          <p:nvPr/>
        </p:nvSpPr>
        <p:spPr>
          <a:xfrm>
            <a:off x="8594845" y="4943723"/>
            <a:ext cx="31252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ọc sinh ngồi làm bài tập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27495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D29858-6324-4991-AAEC-5F576BFAB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1" y="240632"/>
            <a:ext cx="418058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42A8D11-439A-42BA-81A0-C7A2C6A78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40632"/>
            <a:ext cx="378633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371E902-F122-4D00-9F16-CAFB12BE2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647" y="228600"/>
            <a:ext cx="3657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2B7AE6-3ECA-474C-B9BD-7E36D0496E10}"/>
              </a:ext>
            </a:extLst>
          </p:cNvPr>
          <p:cNvSpPr txBox="1"/>
          <p:nvPr/>
        </p:nvSpPr>
        <p:spPr>
          <a:xfrm>
            <a:off x="246847" y="2720495"/>
            <a:ext cx="34107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gười nông dân gặt lúa</a:t>
            </a: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2C9C9C-8CD5-4FED-871D-6B82DC9959A9}"/>
              </a:ext>
            </a:extLst>
          </p:cNvPr>
          <p:cNvSpPr txBox="1"/>
          <p:nvPr/>
        </p:nvSpPr>
        <p:spPr>
          <a:xfrm>
            <a:off x="4419600" y="2782050"/>
            <a:ext cx="3657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hân viên thu ngân làm việc tại quầy</a:t>
            </a:r>
            <a:endParaRPr lang="en-US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75DAAF-8B59-49BE-8171-DC4FBBA08D69}"/>
              </a:ext>
            </a:extLst>
          </p:cNvPr>
          <p:cNvSpPr txBox="1"/>
          <p:nvPr/>
        </p:nvSpPr>
        <p:spPr>
          <a:xfrm>
            <a:off x="8594845" y="2745955"/>
            <a:ext cx="31252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ọc sinh ngồi làm bài tập</a:t>
            </a:r>
            <a:endParaRPr 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F74F34-8025-47DC-8986-CEB2FD10C341}"/>
              </a:ext>
            </a:extLst>
          </p:cNvPr>
          <p:cNvSpPr txBox="1"/>
          <p:nvPr/>
        </p:nvSpPr>
        <p:spPr>
          <a:xfrm>
            <a:off x="457200" y="3962400"/>
            <a:ext cx="11201400" cy="1606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lang="vi-VN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gười nông dân gặt lúa, nhân viên thu ngân làm việc tại quầy, học sinh ngồi làm bài tập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vi-VN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Đó không phải là công cơ học vì các công đó không làm vật dịch chuyển được một quãng đường.</a:t>
            </a:r>
            <a:endParaRPr lang="en-US" sz="2800" b="1" dirty="0">
              <a:solidFill>
                <a:srgbClr val="0000FF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83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7ECB3C-5331-498E-964E-BF0977374191}"/>
              </a:ext>
            </a:extLst>
          </p:cNvPr>
          <p:cNvSpPr txBox="1"/>
          <p:nvPr/>
        </p:nvSpPr>
        <p:spPr>
          <a:xfrm>
            <a:off x="381000" y="228600"/>
            <a:ext cx="8229600" cy="1606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20000"/>
              </a:lnSpc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?1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niệm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algn="just">
              <a:lnSpc>
                <a:spcPct val="120000"/>
              </a:lnSpc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?2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endParaRPr lang="en-US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algn="just">
              <a:lnSpc>
                <a:spcPct val="120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?3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endParaRPr lang="en-US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131970-F7F9-412B-895C-A00B3F4A618E}"/>
              </a:ext>
            </a:extLst>
          </p:cNvPr>
          <p:cNvSpPr txBox="1"/>
          <p:nvPr/>
        </p:nvSpPr>
        <p:spPr>
          <a:xfrm>
            <a:off x="882316" y="1859340"/>
            <a:ext cx="9982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mất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bởi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= F.s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C34A4E-E5CA-4564-8485-93F1204F16CB}"/>
              </a:ext>
            </a:extLst>
          </p:cNvPr>
          <p:cNvSpPr txBox="1"/>
          <p:nvPr/>
        </p:nvSpPr>
        <p:spPr>
          <a:xfrm>
            <a:off x="990600" y="3429000"/>
            <a:ext cx="609399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Khi F = 1N, s = 1m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A=1N.1m = 1 Nm</a:t>
            </a:r>
          </a:p>
          <a:p>
            <a:pPr algn="just"/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Jun (J) (1J = 1N.m)</a:t>
            </a:r>
          </a:p>
          <a:p>
            <a:pPr algn="just"/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 kJ = 10</a:t>
            </a:r>
            <a:r>
              <a:rPr lang="en-US" sz="2400" baseline="30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J</a:t>
            </a:r>
          </a:p>
          <a:p>
            <a:pPr algn="just"/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 MJ = 10</a:t>
            </a:r>
            <a:r>
              <a:rPr lang="en-US" sz="2400" baseline="30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J</a:t>
            </a:r>
          </a:p>
          <a:p>
            <a:pPr algn="just"/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 BTU = 1055 J</a:t>
            </a:r>
          </a:p>
          <a:p>
            <a:pPr algn="just"/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cal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4,186 J</a:t>
            </a:r>
          </a:p>
          <a:p>
            <a:pPr algn="just"/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 kcal = 1000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cal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4186 J</a:t>
            </a:r>
          </a:p>
        </p:txBody>
      </p:sp>
    </p:spTree>
    <p:extLst>
      <p:ext uri="{BB962C8B-B14F-4D97-AF65-F5344CB8AC3E}">
        <p14:creationId xmlns:p14="http://schemas.microsoft.com/office/powerpoint/2010/main" val="348574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1161</TotalTime>
  <Words>1621</Words>
  <Application>Microsoft Office PowerPoint</Application>
  <PresentationFormat>Widescreen</PresentationFormat>
  <Paragraphs>103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.VnCommercial ScriptH</vt:lpstr>
      <vt:lpstr>Arial</vt:lpstr>
      <vt:lpstr>Calibri</vt:lpstr>
      <vt:lpstr>Cambria</vt:lpstr>
      <vt:lpstr>Cambria Math</vt:lpstr>
      <vt:lpstr>Georgia</vt:lpstr>
      <vt:lpstr>Roboto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 Anh</dc:creator>
  <cp:lastModifiedBy>Admin</cp:lastModifiedBy>
  <cp:revision>141</cp:revision>
  <dcterms:created xsi:type="dcterms:W3CDTF">2021-11-17T18:44:51Z</dcterms:created>
  <dcterms:modified xsi:type="dcterms:W3CDTF">2024-09-25T15:07:25Z</dcterms:modified>
</cp:coreProperties>
</file>