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32"/>
  </p:notesMasterIdLst>
  <p:sldIdLst>
    <p:sldId id="313" r:id="rId3"/>
    <p:sldId id="367" r:id="rId4"/>
    <p:sldId id="368" r:id="rId5"/>
    <p:sldId id="259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54" r:id="rId14"/>
    <p:sldId id="376" r:id="rId15"/>
    <p:sldId id="377" r:id="rId16"/>
    <p:sldId id="380" r:id="rId17"/>
    <p:sldId id="378" r:id="rId18"/>
    <p:sldId id="379" r:id="rId19"/>
    <p:sldId id="381" r:id="rId20"/>
    <p:sldId id="382" r:id="rId21"/>
    <p:sldId id="355" r:id="rId22"/>
    <p:sldId id="383" r:id="rId23"/>
    <p:sldId id="356" r:id="rId24"/>
    <p:sldId id="357" r:id="rId25"/>
    <p:sldId id="384" r:id="rId26"/>
    <p:sldId id="358" r:id="rId27"/>
    <p:sldId id="359" r:id="rId28"/>
    <p:sldId id="360" r:id="rId29"/>
    <p:sldId id="385" r:id="rId30"/>
    <p:sldId id="361" r:id="rId31"/>
  </p:sldIdLst>
  <p:sldSz cx="12192000" cy="6858000"/>
  <p:notesSz cx="6858000" cy="9144000"/>
  <p:defaultTextStyle>
    <a:defPPr>
      <a:defRPr lang="en-US"/>
    </a:defPPr>
    <a:lvl1pPr mar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01" autoAdjust="0"/>
  </p:normalViewPr>
  <p:slideViewPr>
    <p:cSldViewPr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CE6B1-B1C1-4981-B428-93BB3B55A24A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44E6-AF8A-484E-9520-EFEF476DD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5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1657-4D99-4573-A771-9CCD792BA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DA8E8-7FCF-40CA-95B2-B689E34C5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573B-DD2F-444B-A248-1E745869EC82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03C5A-60DC-4099-A316-C0EFC8BD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EB0F2-3774-4DC1-86B7-9DB36923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23F0-2AC2-428D-852B-24C5ACED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7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8BF8-1197-4BDA-8C9E-CF2E46DA26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8214-5A5B-4F40-982E-1AC3F4A9F7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0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FF4A-34F7-40DD-A41E-AEA1CB572A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44F7-DCBE-4860-AE6D-04C133D991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58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7E23-F94E-4396-880B-56AC6E944F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F4768-AA62-4488-B352-6DC57C884B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 fontAlgn="base"/>
            <a:endParaRPr sz="19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892" tIns="60929" rIns="121892" bIns="60929" anchor="ctr" anchorCtr="0">
            <a:noAutofit/>
          </a:bodyPr>
          <a:lstStyle/>
          <a:p>
            <a:pPr algn="ctr" defTabSz="914354" fontAlgn="base"/>
            <a:endParaRPr sz="240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869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0172" y="609600"/>
            <a:ext cx="10773833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1AA2C224-5489-45F2-A181-86FF6404FE56}" type="slidenum">
              <a:rPr lang="ar-SA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18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5A2-FC7A-4B70-9765-A9446F8AB4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7CB7-41EC-4220-AEC1-A67D0B19BC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7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D2EF8-6CF5-4072-90F7-1214AC011B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94752-D68D-43AD-8368-6B0CE1578F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2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1995-2F23-4CB1-9F3C-F8F5FEC05A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16FD-5C2A-4596-A4E4-275C2E60D8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2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477CD-A929-4ED1-ADD2-80A3BA253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3B7E8-6F89-4EC8-BFD2-B719E62059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FB50-1729-4CC8-9127-D11EAC6786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0950-3A6F-4AC1-9987-25C8D4D1A0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5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D60F-A810-402E-93BB-3C70392C12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F558-CB33-4AF6-9D05-875102E3CA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6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2866-3BF3-4C27-ADD3-5F8630CF1E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F146-D666-4106-8E25-BAEADBDD82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0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D47F-4302-4F05-86AE-3E2E448BF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C1EF-3D25-436A-80F8-AD27601C03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9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4A4CE7-1890-4588-84A4-EDDA39D66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3222A-9405-450F-879F-770DC18EC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8F003-9F75-43ED-9648-5090EEAA75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2573B-DD2F-444B-A248-1E745869EC82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5E237-B2BB-4EC7-91D4-6560B73AE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69114-166E-4DFC-BE1E-AD27DCCE1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523F0-2AC2-428D-852B-24C5ACED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0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6183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fld id="{D02841FE-AC99-4E63-8DE0-90B3B1D4C1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22/9/2024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6183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6183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fld id="{3167CF41-CC5D-45F9-B11A-70C9F7B389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5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5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1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66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21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67" indent="-45716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040767-5083-4A08-8A6A-8CBD0ED4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1921F0-DCAB-FE49-9AA9-786091F75BE9}"/>
              </a:ext>
            </a:extLst>
          </p:cNvPr>
          <p:cNvSpPr txBox="1"/>
          <p:nvPr/>
        </p:nvSpPr>
        <p:spPr>
          <a:xfrm>
            <a:off x="838200" y="1524000"/>
            <a:ext cx="1074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 THIỆU MỘT SỐ DỤNG CỤ VÀ HOÁ CHẤT.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 TRÌNH MỘT VẤN ĐỀ KHOA HỌC</a:t>
            </a: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64B7CF-13D4-4436-897C-A054882EAE37}"/>
              </a:ext>
            </a:extLst>
          </p:cNvPr>
          <p:cNvSpPr txBox="1"/>
          <p:nvPr/>
        </p:nvSpPr>
        <p:spPr>
          <a:xfrm>
            <a:off x="457200" y="381000"/>
            <a:ext cx="112014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I. MỘT SỐ DỤNG CỤ HÓA CHẤT.</a:t>
            </a:r>
          </a:p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1. Giới thiệu một số dụng cụ thực hành thí nghiệm trong môn Khoa học  tự nhiên 9</a:t>
            </a:r>
          </a:p>
          <a:p>
            <a:r>
              <a:rPr lang="vi-VN" sz="2800" dirty="0">
                <a:latin typeface="+mj-lt"/>
              </a:rPr>
              <a:t>- Một số dụng cụ thực hành trong môn KHTN 9:</a:t>
            </a:r>
          </a:p>
          <a:p>
            <a:r>
              <a:rPr lang="vi-VN" sz="2800" i="1" dirty="0">
                <a:solidFill>
                  <a:srgbClr val="FF0000"/>
                </a:solidFill>
                <a:latin typeface="+mj-lt"/>
              </a:rPr>
              <a:t>+ Một số dụng cụ thí nghiệm quang học: </a:t>
            </a:r>
            <a:r>
              <a:rPr lang="vi-VN" sz="2800" dirty="0">
                <a:latin typeface="+mj-lt"/>
              </a:rPr>
              <a:t>Nguồn sáng: Đèn dây tóc; nguồn laser; Bản bán trụ và bảng chia độ; Bộ dụng cụ tìm hiểu tính chất ảnh qua thấu kính: Thấu kính hội tụ; Thấu kính phân kì; Màn chắn; Đèn; Khe hình chữ F; Giá quang học đồng trục.</a:t>
            </a:r>
          </a:p>
          <a:p>
            <a:r>
              <a:rPr lang="vi-VN" sz="2800" i="1" dirty="0">
                <a:solidFill>
                  <a:srgbClr val="FF0000"/>
                </a:solidFill>
                <a:latin typeface="+mj-lt"/>
              </a:rPr>
              <a:t>+ Một số dụng cụ thí nghiệm điện từ: </a:t>
            </a:r>
            <a:r>
              <a:rPr lang="vi-VN" sz="2800" dirty="0">
                <a:latin typeface="+mj-lt"/>
              </a:rPr>
              <a:t>Điện kế; Đồng hồ đo điện đa năng; Cuộn dây dẫn có hai đèn LED;</a:t>
            </a:r>
          </a:p>
          <a:p>
            <a:r>
              <a:rPr lang="vi-VN" sz="2800" i="1" dirty="0">
                <a:solidFill>
                  <a:srgbClr val="FF0000"/>
                </a:solidFill>
                <a:latin typeface="+mj-lt"/>
              </a:rPr>
              <a:t>+ Một số dụng cụ thí nghiệm về chất và sự biến đổi chất: </a:t>
            </a:r>
            <a:r>
              <a:rPr lang="vi-VN" sz="2800" dirty="0">
                <a:latin typeface="+mj-lt"/>
              </a:rPr>
              <a:t>Bát sứ, bình cầu, phễu, lưới tản nhiệt</a:t>
            </a:r>
          </a:p>
          <a:p>
            <a:r>
              <a:rPr lang="vi-VN" sz="2800" i="1" dirty="0">
                <a:solidFill>
                  <a:srgbClr val="FF0000"/>
                </a:solidFill>
                <a:latin typeface="+mj-lt"/>
              </a:rPr>
              <a:t>+ Một số dụng cụ dùng trong quan sát nhiễm sắc thể: </a:t>
            </a:r>
            <a:r>
              <a:rPr lang="vi-VN" sz="2800" dirty="0">
                <a:latin typeface="+mj-lt"/>
              </a:rPr>
              <a:t>Tiêu bản nhiễm sắc thể người</a:t>
            </a:r>
          </a:p>
        </p:txBody>
      </p:sp>
    </p:spTree>
    <p:extLst>
      <p:ext uri="{BB962C8B-B14F-4D97-AF65-F5344CB8AC3E}">
        <p14:creationId xmlns:p14="http://schemas.microsoft.com/office/powerpoint/2010/main" val="3849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843942-9F00-4DBF-ADC0-70B5E51F1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28600"/>
            <a:ext cx="5251455" cy="5097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3D52E9-3E11-4CFD-937E-319889C1D1FE}"/>
              </a:ext>
            </a:extLst>
          </p:cNvPr>
          <p:cNvSpPr txBox="1"/>
          <p:nvPr/>
        </p:nvSpPr>
        <p:spPr>
          <a:xfrm>
            <a:off x="381000" y="457200"/>
            <a:ext cx="6093994" cy="2374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ở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1.2,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bánh,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C09AA-25AF-4B43-A97E-3DF43EB99230}"/>
              </a:ext>
            </a:extLst>
          </p:cNvPr>
          <p:cNvSpPr txBox="1"/>
          <p:nvPr/>
        </p:nvSpPr>
        <p:spPr>
          <a:xfrm>
            <a:off x="368968" y="3429000"/>
            <a:ext cx="609399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+mj-lt"/>
              </a:rPr>
              <a:t>+ Hóa chất thường gặp trong tự nhiên: đá vôi, vôi sống.</a:t>
            </a:r>
          </a:p>
          <a:p>
            <a:r>
              <a:rPr lang="vi-VN" sz="2800" dirty="0">
                <a:solidFill>
                  <a:srgbClr val="0000FF"/>
                </a:solidFill>
                <a:latin typeface="+mj-lt"/>
              </a:rPr>
              <a:t>+ Hóa chất thường sử dụng trong sản xuất bánh, kẹo: Glucose, saccharose.</a:t>
            </a:r>
          </a:p>
        </p:txBody>
      </p:sp>
    </p:spTree>
    <p:extLst>
      <p:ext uri="{BB962C8B-B14F-4D97-AF65-F5344CB8AC3E}">
        <p14:creationId xmlns:p14="http://schemas.microsoft.com/office/powerpoint/2010/main" val="254535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A08196-A9BE-FB97-189C-F5610168782F}"/>
              </a:ext>
            </a:extLst>
          </p:cNvPr>
          <p:cNvSpPr/>
          <p:nvPr/>
        </p:nvSpPr>
        <p:spPr>
          <a:xfrm>
            <a:off x="228600" y="152400"/>
            <a:ext cx="10921139" cy="4572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7F117D-5924-48D4-AEE2-3AFEF9BDE69A}"/>
              </a:ext>
            </a:extLst>
          </p:cNvPr>
          <p:cNvSpPr txBox="1"/>
          <p:nvPr/>
        </p:nvSpPr>
        <p:spPr>
          <a:xfrm>
            <a:off x="372793" y="862353"/>
            <a:ext cx="1092113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- Hóa chất trong phòng thực hành được bảo quản, sử dụng tùy theo tính chất và mục đích khác nhau.</a:t>
            </a:r>
          </a:p>
          <a:p>
            <a:r>
              <a:rPr lang="vi-VN" sz="2800" dirty="0">
                <a:latin typeface="+mj-lt"/>
              </a:rPr>
              <a:t>- Các hóa chất cơ bản:</a:t>
            </a:r>
          </a:p>
          <a:p>
            <a:r>
              <a:rPr lang="vi-VN" sz="2800" dirty="0">
                <a:latin typeface="+mj-lt"/>
              </a:rPr>
              <a:t>+ Kim loại: Na</a:t>
            </a:r>
            <a:r>
              <a:rPr lang="en-US" sz="2800" dirty="0">
                <a:latin typeface="+mj-lt"/>
              </a:rPr>
              <a:t> (Sodium)</a:t>
            </a:r>
            <a:r>
              <a:rPr lang="vi-VN" sz="2800" dirty="0">
                <a:latin typeface="+mj-lt"/>
              </a:rPr>
              <a:t>, Fe</a:t>
            </a:r>
            <a:r>
              <a:rPr lang="en-US" sz="2800" dirty="0">
                <a:latin typeface="+mj-lt"/>
              </a:rPr>
              <a:t> (iron)</a:t>
            </a:r>
            <a:r>
              <a:rPr lang="vi-VN" sz="2800" dirty="0">
                <a:latin typeface="+mj-lt"/>
              </a:rPr>
              <a:t>, Cu</a:t>
            </a:r>
            <a:r>
              <a:rPr lang="en-US" sz="2800" dirty="0">
                <a:latin typeface="+mj-lt"/>
              </a:rPr>
              <a:t> (Copper)</a:t>
            </a:r>
            <a:r>
              <a:rPr lang="vi-VN" sz="2800" dirty="0">
                <a:latin typeface="+mj-lt"/>
              </a:rPr>
              <a:t>, …</a:t>
            </a:r>
          </a:p>
          <a:p>
            <a:r>
              <a:rPr lang="vi-VN" sz="2800" dirty="0">
                <a:latin typeface="+mj-lt"/>
              </a:rPr>
              <a:t>+ Phi kim: S</a:t>
            </a:r>
            <a:r>
              <a:rPr lang="en-US" sz="2800" dirty="0">
                <a:latin typeface="+mj-lt"/>
              </a:rPr>
              <a:t> (sulfur)</a:t>
            </a:r>
            <a:r>
              <a:rPr lang="vi-VN" sz="2800" dirty="0">
                <a:latin typeface="+mj-lt"/>
              </a:rPr>
              <a:t>, I</a:t>
            </a:r>
            <a:r>
              <a:rPr lang="vi-VN" sz="2800" baseline="-25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(iodine)</a:t>
            </a:r>
            <a:r>
              <a:rPr lang="vi-VN" sz="2800" dirty="0">
                <a:latin typeface="+mj-lt"/>
              </a:rPr>
              <a:t> …</a:t>
            </a:r>
          </a:p>
          <a:p>
            <a:r>
              <a:rPr lang="vi-VN" sz="2800" dirty="0">
                <a:latin typeface="+mj-lt"/>
              </a:rPr>
              <a:t>+ Oxide: CuO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, CaO, MnO</a:t>
            </a:r>
            <a:r>
              <a:rPr lang="vi-VN" sz="2800" baseline="-25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 (Manganese oxide)</a:t>
            </a:r>
            <a:r>
              <a:rPr lang="vi-VN" sz="2800" dirty="0">
                <a:latin typeface="+mj-lt"/>
              </a:rPr>
              <a:t> …</a:t>
            </a:r>
          </a:p>
          <a:p>
            <a:r>
              <a:rPr lang="vi-VN" sz="2800" dirty="0">
                <a:latin typeface="+mj-lt"/>
              </a:rPr>
              <a:t>+ Acid: HCl</a:t>
            </a:r>
            <a:r>
              <a:rPr lang="en-US" sz="2800" dirty="0">
                <a:latin typeface="+mj-lt"/>
              </a:rPr>
              <a:t> (</a:t>
            </a:r>
            <a:r>
              <a:rPr lang="en-US" sz="2800" dirty="0">
                <a:solidFill>
                  <a:srgbClr val="212529"/>
                </a:solidFill>
                <a:latin typeface="Open Sans" panose="020B0606030504020204" pitchFamily="34" charset="0"/>
              </a:rPr>
              <a:t>hydrochloric acid</a:t>
            </a:r>
            <a:r>
              <a:rPr lang="en-US" sz="2800" dirty="0">
                <a:latin typeface="+mj-lt"/>
              </a:rPr>
              <a:t>)</a:t>
            </a:r>
            <a:r>
              <a:rPr lang="vi-VN" sz="2800" dirty="0">
                <a:latin typeface="+mj-lt"/>
              </a:rPr>
              <a:t>, H</a:t>
            </a:r>
            <a:r>
              <a:rPr lang="vi-VN" sz="2800" baseline="-25000" dirty="0">
                <a:latin typeface="+mj-lt"/>
              </a:rPr>
              <a:t>2</a:t>
            </a:r>
            <a:r>
              <a:rPr lang="vi-VN" sz="2800" dirty="0">
                <a:latin typeface="+mj-lt"/>
              </a:rPr>
              <a:t>SO</a:t>
            </a:r>
            <a:r>
              <a:rPr lang="vi-VN" sz="2800" baseline="-25000" dirty="0">
                <a:latin typeface="+mj-lt"/>
              </a:rPr>
              <a:t>4</a:t>
            </a:r>
            <a:r>
              <a:rPr lang="en-US" sz="2800" dirty="0">
                <a:latin typeface="+mj-lt"/>
              </a:rPr>
              <a:t> (</a:t>
            </a:r>
            <a:r>
              <a:rPr lang="en-US" sz="2800" dirty="0"/>
              <a:t>sulfuric acid)</a:t>
            </a:r>
            <a:r>
              <a:rPr lang="vi-VN" sz="2800" dirty="0">
                <a:latin typeface="+mj-lt"/>
              </a:rPr>
              <a:t> ….</a:t>
            </a:r>
          </a:p>
          <a:p>
            <a:r>
              <a:rPr lang="vi-VN" sz="2800" dirty="0">
                <a:latin typeface="+mj-lt"/>
              </a:rPr>
              <a:t>+ Base: NaOH</a:t>
            </a:r>
            <a:r>
              <a:rPr lang="en-US" sz="2800" dirty="0">
                <a:latin typeface="+mj-lt"/>
              </a:rPr>
              <a:t> (</a:t>
            </a:r>
            <a:r>
              <a:rPr lang="en-US" sz="2800" dirty="0"/>
              <a:t>sodium hydroxide)</a:t>
            </a:r>
            <a:r>
              <a:rPr lang="vi-VN" sz="2800" dirty="0">
                <a:latin typeface="+mj-lt"/>
              </a:rPr>
              <a:t>, NH</a:t>
            </a:r>
            <a:r>
              <a:rPr lang="vi-VN" sz="2800" baseline="-25000" dirty="0">
                <a:latin typeface="+mj-lt"/>
              </a:rPr>
              <a:t>3</a:t>
            </a:r>
            <a:r>
              <a:rPr lang="en-US" sz="2800" baseline="-250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(ammonia)</a:t>
            </a:r>
            <a:r>
              <a:rPr lang="vi-VN" sz="2800" dirty="0">
                <a:latin typeface="+mj-lt"/>
              </a:rPr>
              <a:t>, …</a:t>
            </a:r>
          </a:p>
          <a:p>
            <a:r>
              <a:rPr lang="vi-VN" sz="2800" dirty="0">
                <a:latin typeface="+mj-lt"/>
              </a:rPr>
              <a:t>+ Chất hữu cơ: C</a:t>
            </a:r>
            <a:r>
              <a:rPr lang="vi-VN" sz="2800" baseline="-25000" dirty="0">
                <a:latin typeface="+mj-lt"/>
              </a:rPr>
              <a:t>2</a:t>
            </a:r>
            <a:r>
              <a:rPr lang="vi-VN" sz="2800" dirty="0">
                <a:latin typeface="+mj-lt"/>
              </a:rPr>
              <a:t>H</a:t>
            </a:r>
            <a:r>
              <a:rPr lang="vi-VN" sz="2800" baseline="-25000" dirty="0">
                <a:latin typeface="+mj-lt"/>
              </a:rPr>
              <a:t>5</a:t>
            </a:r>
            <a:r>
              <a:rPr lang="vi-VN" sz="2800" dirty="0">
                <a:latin typeface="+mj-lt"/>
              </a:rPr>
              <a:t>OH</a:t>
            </a:r>
            <a:r>
              <a:rPr lang="en-US" sz="2800" dirty="0">
                <a:latin typeface="+mj-lt"/>
              </a:rPr>
              <a:t> (</a:t>
            </a:r>
            <a:r>
              <a:rPr lang="en-US" sz="2800" dirty="0" err="1">
                <a:latin typeface="+mj-lt"/>
              </a:rPr>
              <a:t>ancol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etylic</a:t>
            </a:r>
            <a:r>
              <a:rPr lang="en-US" sz="2800" dirty="0">
                <a:latin typeface="+mj-lt"/>
              </a:rPr>
              <a:t>)</a:t>
            </a:r>
            <a:r>
              <a:rPr lang="vi-VN" sz="2800" dirty="0">
                <a:latin typeface="+mj-lt"/>
              </a:rPr>
              <a:t>, C</a:t>
            </a:r>
            <a:r>
              <a:rPr lang="vi-VN" sz="2800" baseline="-25000" dirty="0">
                <a:latin typeface="+mj-lt"/>
              </a:rPr>
              <a:t>6</a:t>
            </a:r>
            <a:r>
              <a:rPr lang="vi-VN" sz="2800" dirty="0">
                <a:latin typeface="+mj-lt"/>
              </a:rPr>
              <a:t>H</a:t>
            </a:r>
            <a:r>
              <a:rPr lang="vi-VN" sz="2800" baseline="-25000" dirty="0">
                <a:latin typeface="+mj-lt"/>
              </a:rPr>
              <a:t>12</a:t>
            </a:r>
            <a:r>
              <a:rPr lang="vi-VN" sz="2800" dirty="0">
                <a:latin typeface="+mj-lt"/>
              </a:rPr>
              <a:t>O</a:t>
            </a:r>
            <a:r>
              <a:rPr lang="vi-VN" sz="2800" baseline="-25000" dirty="0">
                <a:latin typeface="+mj-lt"/>
              </a:rPr>
              <a:t>6</a:t>
            </a:r>
            <a:r>
              <a:rPr lang="en-US" sz="2800" baseline="-250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(</a:t>
            </a:r>
            <a:r>
              <a:rPr lang="en-US" sz="2800" dirty="0"/>
              <a:t>Glucose)</a:t>
            </a:r>
            <a:r>
              <a:rPr lang="vi-VN" sz="2800" dirty="0">
                <a:latin typeface="+mj-lt"/>
              </a:rPr>
              <a:t>, …</a:t>
            </a:r>
          </a:p>
          <a:p>
            <a:r>
              <a:rPr lang="vi-VN" sz="2800" dirty="0">
                <a:latin typeface="+mj-lt"/>
              </a:rPr>
              <a:t>+ Chất chỉ thị: Giấy pH, phenolphthalein, …</a:t>
            </a:r>
          </a:p>
          <a:p>
            <a:r>
              <a:rPr lang="vi-VN" sz="2800" dirty="0">
                <a:latin typeface="+mj-lt"/>
              </a:rPr>
              <a:t>Các hóa chất cần được bảo quản trong chai hoặc lọ, có nắp đậy và được dán nhãn ghi thông tin về hóa chất.</a:t>
            </a:r>
          </a:p>
        </p:txBody>
      </p:sp>
    </p:spTree>
    <p:extLst>
      <p:ext uri="{BB962C8B-B14F-4D97-AF65-F5344CB8AC3E}">
        <p14:creationId xmlns:p14="http://schemas.microsoft.com/office/powerpoint/2010/main" val="106496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B8228-F56F-4C03-9910-DF187B3036BA}"/>
              </a:ext>
            </a:extLst>
          </p:cNvPr>
          <p:cNvSpPr txBox="1"/>
          <p:nvPr/>
        </p:nvSpPr>
        <p:spPr>
          <a:xfrm>
            <a:off x="457200" y="428178"/>
            <a:ext cx="112776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 trên điện kế, vạch 0 lại nằm giữa thang đo?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Giúp các giá trị trên thang đo được cân đối hơn, thuận lợi cho việc quan sát số liệu 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Do giá trị điện kế chỉ có thể là âm hoặc dương nên vạch số 0 nằm giữa thang đo thuận lợi cho việc quan sát, đọc số liệu 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Để tránh hỏng điện kế khi điện kế chỉ giá trị âm 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Để thang đo được cân đối hơn</a:t>
            </a: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sử dụng và bảo quản phễu thủy tinh cần lưu ý điều gì? 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Sử dụng phễu, bình thủy tinh mỏng cho các dung dịch kiềm, acid đậm đặc 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Đặt phễu trong vòng sắt cặp trên giá sắt hoặc đặt trực tiếp trên các dụng cụ để hứng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Khi rót cần đổ thật đầy chất lỏng lên phễu 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Có thể bảo quản chung phễu thủy tinh với các dụng cụ thí nghiệm khác </a:t>
            </a: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sử dụng các hóa chất nguy hiểm như H2SO4 đặc ta cần làm gì?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Sử dụng các trang thiết bị bảo hộ đầy đủ 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Mở cửa phòng khi làm thí nghiệm 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Chỉ nên làm thí nghiệm vào ban ngày 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Đổ H2SO4 thừa vào hệ thống nước thải chung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934E50-021A-45EC-876F-CB5427350D2F}"/>
              </a:ext>
            </a:extLst>
          </p:cNvPr>
          <p:cNvSpPr/>
          <p:nvPr/>
        </p:nvSpPr>
        <p:spPr>
          <a:xfrm>
            <a:off x="405064" y="1183104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F47B3C-87A8-4FA8-B4A4-636707546C52}"/>
              </a:ext>
            </a:extLst>
          </p:cNvPr>
          <p:cNvSpPr/>
          <p:nvPr/>
        </p:nvSpPr>
        <p:spPr>
          <a:xfrm>
            <a:off x="405064" y="33528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C4815A-6BAE-48E6-9864-750D4B51F803}"/>
              </a:ext>
            </a:extLst>
          </p:cNvPr>
          <p:cNvSpPr/>
          <p:nvPr/>
        </p:nvSpPr>
        <p:spPr>
          <a:xfrm>
            <a:off x="429127" y="4800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1134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61B025-F741-4E58-B5F2-6299425A37D1}"/>
              </a:ext>
            </a:extLst>
          </p:cNvPr>
          <p:cNvSpPr txBox="1"/>
          <p:nvPr/>
        </p:nvSpPr>
        <p:spPr>
          <a:xfrm>
            <a:off x="533400" y="838200"/>
            <a:ext cx="10287000" cy="4940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Khi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H2SO4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725" indent="-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466725" indent="-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base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marR="9017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marR="9017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marR="90170"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marR="9017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0DB3A3F-786E-4695-BF9A-19E8684E53FF}"/>
              </a:ext>
            </a:extLst>
          </p:cNvPr>
          <p:cNvSpPr/>
          <p:nvPr/>
        </p:nvSpPr>
        <p:spPr>
          <a:xfrm>
            <a:off x="533400" y="1371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913ABB0-EF67-4A73-B514-65B5347F18C4}"/>
              </a:ext>
            </a:extLst>
          </p:cNvPr>
          <p:cNvSpPr/>
          <p:nvPr/>
        </p:nvSpPr>
        <p:spPr>
          <a:xfrm>
            <a:off x="533400" y="4267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9757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61B025-F741-4E58-B5F2-6299425A37D1}"/>
              </a:ext>
            </a:extLst>
          </p:cNvPr>
          <p:cNvSpPr txBox="1"/>
          <p:nvPr/>
        </p:nvSpPr>
        <p:spPr>
          <a:xfrm>
            <a:off x="342900" y="208375"/>
            <a:ext cx="11506200" cy="644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82B1653-8D87-440C-B9A5-4F745ABCE6DA}"/>
              </a:ext>
            </a:extLst>
          </p:cNvPr>
          <p:cNvSpPr/>
          <p:nvPr/>
        </p:nvSpPr>
        <p:spPr>
          <a:xfrm>
            <a:off x="304800" y="7620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7F9A95-608F-47B3-89C5-B806207D8470}"/>
              </a:ext>
            </a:extLst>
          </p:cNvPr>
          <p:cNvSpPr/>
          <p:nvPr/>
        </p:nvSpPr>
        <p:spPr>
          <a:xfrm>
            <a:off x="324678" y="3754025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92D89E-5369-4498-AD69-5C04E89C1E91}"/>
              </a:ext>
            </a:extLst>
          </p:cNvPr>
          <p:cNvSpPr/>
          <p:nvPr/>
        </p:nvSpPr>
        <p:spPr>
          <a:xfrm>
            <a:off x="304800" y="4648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662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033D432-A051-4BCD-A4BB-8DB02D5621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537225"/>
              </p:ext>
            </p:extLst>
          </p:nvPr>
        </p:nvGraphicFramePr>
        <p:xfrm>
          <a:off x="609600" y="381000"/>
          <a:ext cx="104394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Document" r:id="rId3" imgW="6127596" imgH="2270418" progId="Word.Document.12">
                  <p:embed/>
                </p:oleObj>
              </mc:Choice>
              <mc:Fallback>
                <p:oleObj name="Document" r:id="rId3" imgW="6127596" imgH="22704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381000"/>
                        <a:ext cx="10439400" cy="378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DEC8767-2BB3-4C0D-97CB-7838A9D65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36" y="3810000"/>
            <a:ext cx="10744670" cy="22098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A7E05F0-B7AD-4820-BA37-69C1AFAEFCE6}"/>
              </a:ext>
            </a:extLst>
          </p:cNvPr>
          <p:cNvSpPr/>
          <p:nvPr/>
        </p:nvSpPr>
        <p:spPr>
          <a:xfrm>
            <a:off x="636104" y="16383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F91514-3F70-4EA5-9B2F-A5647AEE9645}"/>
              </a:ext>
            </a:extLst>
          </p:cNvPr>
          <p:cNvSpPr/>
          <p:nvPr/>
        </p:nvSpPr>
        <p:spPr>
          <a:xfrm>
            <a:off x="407504" y="56515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5155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0C6F9-201D-4D1A-84A6-024D7E586CF3}"/>
              </a:ext>
            </a:extLst>
          </p:cNvPr>
          <p:cNvSpPr txBox="1"/>
          <p:nvPr/>
        </p:nvSpPr>
        <p:spPr>
          <a:xfrm>
            <a:off x="990600" y="788726"/>
            <a:ext cx="9982200" cy="4947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745DD82-E7B2-4DD6-A27D-273E0BE2F6D9}"/>
              </a:ext>
            </a:extLst>
          </p:cNvPr>
          <p:cNvSpPr/>
          <p:nvPr/>
        </p:nvSpPr>
        <p:spPr>
          <a:xfrm>
            <a:off x="970722" y="12954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575A5B-D5E9-4450-B1A2-03114606B61B}"/>
              </a:ext>
            </a:extLst>
          </p:cNvPr>
          <p:cNvSpPr/>
          <p:nvPr/>
        </p:nvSpPr>
        <p:spPr>
          <a:xfrm>
            <a:off x="990600" y="4267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1168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53EB07-F284-46B3-BC38-DE9E11765ECB}"/>
              </a:ext>
            </a:extLst>
          </p:cNvPr>
          <p:cNvSpPr txBox="1"/>
          <p:nvPr/>
        </p:nvSpPr>
        <p:spPr>
          <a:xfrm>
            <a:off x="838200" y="788726"/>
            <a:ext cx="9906000" cy="573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Song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Song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013B4A-E4DB-4216-B4AB-96EFBE0E9080}"/>
              </a:ext>
            </a:extLst>
          </p:cNvPr>
          <p:cNvSpPr/>
          <p:nvPr/>
        </p:nvSpPr>
        <p:spPr>
          <a:xfrm>
            <a:off x="685800" y="22098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D6C6CE4-0924-4D76-84F3-CBB9FA4D94D2}"/>
              </a:ext>
            </a:extLst>
          </p:cNvPr>
          <p:cNvSpPr/>
          <p:nvPr/>
        </p:nvSpPr>
        <p:spPr>
          <a:xfrm>
            <a:off x="762000" y="5612074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7978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5C02CC-43DC-490D-9D4E-F4596003C311}"/>
              </a:ext>
            </a:extLst>
          </p:cNvPr>
          <p:cNvSpPr txBox="1"/>
          <p:nvPr/>
        </p:nvSpPr>
        <p:spPr>
          <a:xfrm>
            <a:off x="990600" y="1066800"/>
            <a:ext cx="9753600" cy="2459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CBB7730-4B8D-4904-BC36-E69BE6ADB31D}"/>
              </a:ext>
            </a:extLst>
          </p:cNvPr>
          <p:cNvSpPr/>
          <p:nvPr/>
        </p:nvSpPr>
        <p:spPr>
          <a:xfrm>
            <a:off x="964096" y="1560444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5633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8835A6-EC4D-4EE9-956B-12253E1E4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838062"/>
            <a:ext cx="5486400" cy="459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DF7E89-D798-4B69-8AC4-59B03F11481E}"/>
              </a:ext>
            </a:extLst>
          </p:cNvPr>
          <p:cNvSpPr txBox="1"/>
          <p:nvPr/>
        </p:nvSpPr>
        <p:spPr>
          <a:xfrm>
            <a:off x="762000" y="883955"/>
            <a:ext cx="1066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+mj-lt"/>
              </a:rPr>
              <a:t>Phòng thực hành ở trường phổ thông thường được sử dụng để làm các thí nghiệm thuộc lĩnh vực khoa học tự nhiên.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310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BB4B82-88F2-4C79-A62F-DB32710F8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95300"/>
            <a:ext cx="8179918" cy="586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8202ED-9524-49A5-9DBC-4D092A8AE6E3}"/>
              </a:ext>
            </a:extLst>
          </p:cNvPr>
          <p:cNvSpPr txBox="1"/>
          <p:nvPr/>
        </p:nvSpPr>
        <p:spPr>
          <a:xfrm>
            <a:off x="334429" y="685800"/>
            <a:ext cx="29983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7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8202ED-9524-49A5-9DBC-4D092A8AE6E3}"/>
              </a:ext>
            </a:extLst>
          </p:cNvPr>
          <p:cNvSpPr txBox="1"/>
          <p:nvPr/>
        </p:nvSpPr>
        <p:spPr>
          <a:xfrm>
            <a:off x="334429" y="685800"/>
            <a:ext cx="29983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7121D-51F1-401D-861F-BB3DB51D4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76200"/>
            <a:ext cx="704426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E7E79-1C30-45DA-A754-0A8EFD992B41}"/>
              </a:ext>
            </a:extLst>
          </p:cNvPr>
          <p:cNvSpPr txBox="1"/>
          <p:nvPr/>
        </p:nvSpPr>
        <p:spPr>
          <a:xfrm>
            <a:off x="762000" y="533400"/>
            <a:ext cx="10668000" cy="5219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695" marR="84455"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(5p)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99695" marR="84455"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695" marR="84455"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695" marR="84455"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Theo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695" marR="84455"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C74CB6-FE85-44F6-A453-BB934796CCCB}"/>
              </a:ext>
            </a:extLst>
          </p:cNvPr>
          <p:cNvSpPr txBox="1"/>
          <p:nvPr/>
        </p:nvSpPr>
        <p:spPr>
          <a:xfrm>
            <a:off x="990600" y="990600"/>
            <a:ext cx="10439400" cy="4475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965" marR="32385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0965" marR="32385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0965" marR="32385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0965" marR="32385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3.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0965" marR="32385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4.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0965" marR="32385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5.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0965" marR="32385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6.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0965" marR="32385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7.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C74CB6-FE85-44F6-A453-BB934796CCCB}"/>
              </a:ext>
            </a:extLst>
          </p:cNvPr>
          <p:cNvSpPr txBox="1"/>
          <p:nvPr/>
        </p:nvSpPr>
        <p:spPr>
          <a:xfrm>
            <a:off x="533400" y="381000"/>
            <a:ext cx="10363200" cy="5346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965" marR="32385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0965" marR="32385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0965" marR="32385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hay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...).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9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1821C7-DD99-4139-A962-D26642D060C7}"/>
              </a:ext>
            </a:extLst>
          </p:cNvPr>
          <p:cNvSpPr txBox="1"/>
          <p:nvPr/>
        </p:nvSpPr>
        <p:spPr>
          <a:xfrm>
            <a:off x="990600" y="572770"/>
            <a:ext cx="10210800" cy="5840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360" marR="85725"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VIẾT BÁO CÁO VÀ THUYẾT TRÌNH MỘT VẤN ĐỀ KHOA HỌC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360" marR="85725"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360" marR="85725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360" marR="85725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360" marR="85725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360" marR="85725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360" marR="85725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360" marR="85725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360" marR="85725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360" marR="85725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360" marR="85725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7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FB5D4-A702-4825-833D-28606C62CA78}"/>
              </a:ext>
            </a:extLst>
          </p:cNvPr>
          <p:cNvSpPr txBox="1"/>
          <p:nvPr/>
        </p:nvSpPr>
        <p:spPr>
          <a:xfrm>
            <a:off x="609600" y="1295400"/>
            <a:ext cx="10515600" cy="1555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695" marR="84455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(SGK – tr8)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695" marR="84455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7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0E17F-4887-4A1D-B88B-94964D86F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222"/>
          <a:stretch/>
        </p:blipFill>
        <p:spPr>
          <a:xfrm>
            <a:off x="2209800" y="228600"/>
            <a:ext cx="7696200" cy="634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2A01E-717E-4802-A32C-7411B9C8A2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78"/>
          <a:stretch/>
        </p:blipFill>
        <p:spPr>
          <a:xfrm>
            <a:off x="1752600" y="457200"/>
            <a:ext cx="9026480" cy="54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4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33CB7-E4F0-43BF-ACAD-F530B70A5BC2}"/>
              </a:ext>
            </a:extLst>
          </p:cNvPr>
          <p:cNvSpPr txBox="1"/>
          <p:nvPr/>
        </p:nvSpPr>
        <p:spPr>
          <a:xfrm>
            <a:off x="152400" y="381000"/>
            <a:ext cx="4114800" cy="145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BD5E72-43C5-4B1A-80CF-13C059388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2" y="152400"/>
            <a:ext cx="6553198" cy="66099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885AA2-1E5A-4129-95BD-B5867B00592C}"/>
              </a:ext>
            </a:extLst>
          </p:cNvPr>
          <p:cNvSpPr txBox="1"/>
          <p:nvPr/>
        </p:nvSpPr>
        <p:spPr>
          <a:xfrm>
            <a:off x="148389" y="2133600"/>
            <a:ext cx="4343400" cy="145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AF1597-75DD-42FB-934C-F4CD14A9C238}"/>
              </a:ext>
            </a:extLst>
          </p:cNvPr>
          <p:cNvSpPr txBox="1"/>
          <p:nvPr/>
        </p:nvSpPr>
        <p:spPr>
          <a:xfrm>
            <a:off x="148389" y="2133600"/>
            <a:ext cx="4343400" cy="2835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A33D76-C727-434F-904F-508CE9011619}"/>
              </a:ext>
            </a:extLst>
          </p:cNvPr>
          <p:cNvSpPr txBox="1"/>
          <p:nvPr/>
        </p:nvSpPr>
        <p:spPr>
          <a:xfrm>
            <a:off x="952500" y="1447800"/>
            <a:ext cx="10287000" cy="2794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73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6539" y="2501685"/>
            <a:ext cx="10668000" cy="677107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8" rIns="91434" bIns="45718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E163E4-5D4E-4B3E-9001-ECE0F059D2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2664604"/>
            <a:ext cx="10872061" cy="3746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FB8B19-DF67-4E3D-B8AA-BFD0552565A1}"/>
              </a:ext>
            </a:extLst>
          </p:cNvPr>
          <p:cNvSpPr txBox="1"/>
          <p:nvPr/>
        </p:nvSpPr>
        <p:spPr>
          <a:xfrm>
            <a:off x="380999" y="262850"/>
            <a:ext cx="11277601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MỘT SỐ DỤNG CỤ HÓA CHẤT.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629DA-D713-4058-9ED8-9E461369223E}"/>
              </a:ext>
            </a:extLst>
          </p:cNvPr>
          <p:cNvSpPr txBox="1"/>
          <p:nvPr/>
        </p:nvSpPr>
        <p:spPr>
          <a:xfrm>
            <a:off x="582478" y="1489042"/>
            <a:ext cx="10390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1.1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0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6539" y="2501685"/>
            <a:ext cx="10668000" cy="677107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8" rIns="91434" bIns="45718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E163E4-5D4E-4B3E-9001-ECE0F059D2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6592" y="304800"/>
            <a:ext cx="10287000" cy="304799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23E5D4-E846-4D69-A50A-271883A0D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576953"/>
              </p:ext>
            </p:extLst>
          </p:nvPr>
        </p:nvGraphicFramePr>
        <p:xfrm>
          <a:off x="806592" y="3810000"/>
          <a:ext cx="9982200" cy="2480630"/>
        </p:xfrm>
        <a:graphic>
          <a:graphicData uri="http://schemas.openxmlformats.org/drawingml/2006/table">
            <a:tbl>
              <a:tblPr firstRow="1" firstCol="1" bandRow="1"/>
              <a:tblGrid>
                <a:gridCol w="4863123">
                  <a:extLst>
                    <a:ext uri="{9D8B030D-6E8A-4147-A177-3AD203B41FA5}">
                      <a16:colId xmlns:a16="http://schemas.microsoft.com/office/drawing/2014/main" val="3317479098"/>
                    </a:ext>
                  </a:extLst>
                </a:gridCol>
                <a:gridCol w="5119077">
                  <a:extLst>
                    <a:ext uri="{9D8B030D-6E8A-4147-A177-3AD203B41FA5}">
                      <a16:colId xmlns:a16="http://schemas.microsoft.com/office/drawing/2014/main" val="13507124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 hình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Lĩnh vực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15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bản NST người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sống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852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Lăng kính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 lượng và sự biến đổi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978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Thấu kính hội tụ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 lượng và sự biến đổi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753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Thấu kính phân kì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 lượng và sự biến đổi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793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5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A8A7C8-01D8-4AAB-BB3A-B4F389D6682F}"/>
              </a:ext>
            </a:extLst>
          </p:cNvPr>
          <p:cNvSpPr txBox="1"/>
          <p:nvPr/>
        </p:nvSpPr>
        <p:spPr>
          <a:xfrm>
            <a:off x="312570" y="999946"/>
            <a:ext cx="26973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263BD-FCCD-4661-8267-792AB5243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29"/>
          <a:stretch/>
        </p:blipFill>
        <p:spPr>
          <a:xfrm>
            <a:off x="3657850" y="188756"/>
            <a:ext cx="6705600" cy="648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4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A8A7C8-01D8-4AAB-BB3A-B4F389D6682F}"/>
              </a:ext>
            </a:extLst>
          </p:cNvPr>
          <p:cNvSpPr txBox="1"/>
          <p:nvPr/>
        </p:nvSpPr>
        <p:spPr>
          <a:xfrm>
            <a:off x="312570" y="999946"/>
            <a:ext cx="26973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/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01A8A-804B-4172-A9F0-EAA7BDDFF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93" b="3112"/>
          <a:stretch/>
        </p:blipFill>
        <p:spPr>
          <a:xfrm>
            <a:off x="4038600" y="190500"/>
            <a:ext cx="647090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6BC241-445D-446B-A9A2-0F1D736E9D6B}"/>
              </a:ext>
            </a:extLst>
          </p:cNvPr>
          <p:cNvSpPr txBox="1"/>
          <p:nvPr/>
        </p:nvSpPr>
        <p:spPr>
          <a:xfrm>
            <a:off x="457200" y="762000"/>
            <a:ext cx="21346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/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E9004-8FB9-4C49-86DE-A8E503EFA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457200"/>
            <a:ext cx="746093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79E201-EC17-4F63-920E-AC6D0C34BBAF}"/>
              </a:ext>
            </a:extLst>
          </p:cNvPr>
          <p:cNvSpPr txBox="1"/>
          <p:nvPr/>
        </p:nvSpPr>
        <p:spPr>
          <a:xfrm>
            <a:off x="152400" y="114299"/>
            <a:ext cx="1165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3E5C1A-20F3-4120-9EB2-27E8C2660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88" b="1667"/>
          <a:stretch/>
        </p:blipFill>
        <p:spPr>
          <a:xfrm>
            <a:off x="101479" y="1366978"/>
            <a:ext cx="3244522" cy="2900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4C56C3-81C7-472C-BD17-D6DF4D907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832" y="1350936"/>
            <a:ext cx="4298689" cy="34479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3EC874-3729-440A-80E5-99407DF7D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284189"/>
            <a:ext cx="4000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2046</Words>
  <Application>Microsoft Office PowerPoint</Application>
  <PresentationFormat>Widescreen</PresentationFormat>
  <Paragraphs>156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Open Sans</vt:lpstr>
      <vt:lpstr>Times New Roman</vt:lpstr>
      <vt:lpstr>Office Theme</vt:lpstr>
      <vt:lpstr>1_Office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Admin</cp:lastModifiedBy>
  <cp:revision>67</cp:revision>
  <dcterms:created xsi:type="dcterms:W3CDTF">2021-11-17T18:44:51Z</dcterms:created>
  <dcterms:modified xsi:type="dcterms:W3CDTF">2024-09-22T16:30:18Z</dcterms:modified>
</cp:coreProperties>
</file>