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emf" ContentType="image/x-emf"/>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07" r:id="rId3"/>
    <p:sldId id="376" r:id="rId4"/>
    <p:sldId id="369" r:id="rId5"/>
    <p:sldId id="311" r:id="rId6"/>
    <p:sldId id="384" r:id="rId7"/>
    <p:sldId id="385" r:id="rId8"/>
    <p:sldId id="386" r:id="rId9"/>
    <p:sldId id="380" r:id="rId10"/>
    <p:sldId id="368" r:id="rId11"/>
    <p:sldId id="419" r:id="rId12"/>
    <p:sldId id="420" r:id="rId13"/>
    <p:sldId id="313" r:id="rId14"/>
    <p:sldId id="312" r:id="rId15"/>
    <p:sldId id="421" r:id="rId16"/>
    <p:sldId id="422" r:id="rId17"/>
    <p:sldId id="358" r:id="rId18"/>
    <p:sldId id="414" r:id="rId19"/>
    <p:sldId id="415" r:id="rId20"/>
    <p:sldId id="371" r:id="rId21"/>
    <p:sldId id="360" r:id="rId23"/>
    <p:sldId id="328" r:id="rId24"/>
    <p:sldId id="416" r:id="rId25"/>
    <p:sldId id="423" r:id="rId26"/>
    <p:sldId id="424" r:id="rId27"/>
    <p:sldId id="426" r:id="rId28"/>
    <p:sldId id="427" r:id="rId29"/>
    <p:sldId id="429" r:id="rId30"/>
    <p:sldId id="430" r:id="rId31"/>
    <p:sldId id="431" r:id="rId32"/>
    <p:sldId id="365" r:id="rId33"/>
    <p:sldId id="314" r:id="rId34"/>
    <p:sldId id="432" r:id="rId35"/>
    <p:sldId id="448" r:id="rId36"/>
    <p:sldId id="372" r:id="rId37"/>
    <p:sldId id="373" r:id="rId38"/>
    <p:sldId id="350" r:id="rId39"/>
    <p:sldId id="377" r:id="rId40"/>
    <p:sldId id="352"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 DINH" initials="MD" lastIdx="7" clrIdx="0"/>
  <p:cmAuthor id="2" name="Sa Nguyễn" initials="SN" lastIdx="1" clrIdx="1"/>
  <p:cmAuthor id="3" name="Thien Vo" initials="TV"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FF00FF"/>
    <a:srgbClr val="FFFF66"/>
    <a:srgbClr val="CCCC00"/>
    <a:srgbClr val="FF66FF"/>
    <a:srgbClr val="FFCCFF"/>
    <a:srgbClr val="CCFFCC"/>
    <a:srgbClr val="CC33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126"/>
      </p:cViewPr>
      <p:guideLst>
        <p:guide orient="horz" pos="2207"/>
        <p:guide pos="38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DB1FC-2A0D-45A8-A2D3-07DECA68E13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09C0-7EAB-4FF6-AA13-3DCEEB0AE67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33"/>
          <a:stretch>
            <a:fillRect/>
          </a:stretch>
        </p:blipFill>
        <p:spPr>
          <a:xfrm rot="5400000">
            <a:off x="2856750" y="-2473463"/>
            <a:ext cx="6478500" cy="11804926"/>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6857802" cy="6858000"/>
          </a:xfrm>
          <a:prstGeom prst="rect">
            <a:avLst/>
          </a:prstGeom>
        </p:spPr>
      </p:pic>
      <p:sp>
        <p:nvSpPr>
          <p:cNvPr id="10" name="矩形 9"/>
          <p:cNvSpPr/>
          <p:nvPr userDrawn="1"/>
        </p:nvSpPr>
        <p:spPr>
          <a:xfrm>
            <a:off x="10149357" y="189750"/>
            <a:ext cx="1367644" cy="2159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8" name="图文框 7"/>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spTree>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1538022" y="6204022"/>
            <a:ext cx="662737" cy="64522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rot="16200000">
            <a:off x="-71097" y="5129513"/>
            <a:ext cx="1799583" cy="1657389"/>
          </a:xfrm>
          <a:prstGeom prst="rect">
            <a:avLst/>
          </a:prstGeom>
        </p:spPr>
      </p:pic>
      <p:sp>
        <p:nvSpPr>
          <p:cNvPr id="6" name="图文框 5"/>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grpSp>
        <p:nvGrpSpPr>
          <p:cNvPr id="2" name="组合 1"/>
          <p:cNvGrpSpPr/>
          <p:nvPr userDrawn="1"/>
        </p:nvGrpSpPr>
        <p:grpSpPr>
          <a:xfrm>
            <a:off x="193537" y="539875"/>
            <a:ext cx="11804926" cy="880264"/>
            <a:chOff x="193587" y="415726"/>
            <a:chExt cx="11808000" cy="880468"/>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38237" t="60493" r="38276"/>
            <a:stretch>
              <a:fillRect/>
            </a:stretch>
          </p:blipFill>
          <p:spPr>
            <a:xfrm rot="5400000">
              <a:off x="743353" y="-134040"/>
              <a:ext cx="880468" cy="1980000"/>
            </a:xfrm>
            <a:prstGeom prst="rect">
              <a:avLst/>
            </a:prstGeom>
          </p:spPr>
        </p:pic>
        <p:sp>
          <p:nvSpPr>
            <p:cNvPr id="8" name="矩形 7"/>
            <p:cNvSpPr/>
            <p:nvPr userDrawn="1"/>
          </p:nvSpPr>
          <p:spPr>
            <a:xfrm>
              <a:off x="6515187" y="583200"/>
              <a:ext cx="5486400" cy="3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êu đề và Nội dung">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hemeOverride" Target="../theme/themeOverride1.xml"/><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0" Type="http://schemas.openxmlformats.org/officeDocument/2006/relationships/slideLayout" Target="../slideLayouts/slideLayout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6.png"/><Relationship Id="rId6" Type="http://schemas.openxmlformats.org/officeDocument/2006/relationships/image" Target="../media/image35.png"/><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image" Target="../media/image24.png"/><Relationship Id="rId2" Type="http://schemas.openxmlformats.org/officeDocument/2006/relationships/image" Target="../media/image34.png"/><Relationship Id="rId12" Type="http://schemas.openxmlformats.org/officeDocument/2006/relationships/slideLayout" Target="../slideLayouts/slideLayout2.xml"/><Relationship Id="rId11" Type="http://schemas.openxmlformats.org/officeDocument/2006/relationships/themeOverride" Target="../theme/themeOverride3.xml"/><Relationship Id="rId10" Type="http://schemas.openxmlformats.org/officeDocument/2006/relationships/image" Target="../media/image13.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4.xml"/><Relationship Id="rId5" Type="http://schemas.openxmlformats.org/officeDocument/2006/relationships/image" Target="../media/image13.png"/><Relationship Id="rId4" Type="http://schemas.openxmlformats.org/officeDocument/2006/relationships/image" Target="../media/image42.png"/><Relationship Id="rId3" Type="http://schemas.openxmlformats.org/officeDocument/2006/relationships/image" Target="../media/image18.emf"/><Relationship Id="rId2" Type="http://schemas.openxmlformats.org/officeDocument/2006/relationships/image" Target="../media/image12.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43.png"/><Relationship Id="rId5" Type="http://schemas.openxmlformats.org/officeDocument/2006/relationships/image" Target="../media/image18.emf"/><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43.png"/><Relationship Id="rId5" Type="http://schemas.openxmlformats.org/officeDocument/2006/relationships/image" Target="../media/image18.emf"/><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43.png"/><Relationship Id="rId5" Type="http://schemas.openxmlformats.org/officeDocument/2006/relationships/image" Target="../media/image18.emf"/><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7.png"/><Relationship Id="rId5" Type="http://schemas.openxmlformats.org/officeDocument/2006/relationships/image" Target="../media/image18.emf"/><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5.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6.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7.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8.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9.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0.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1.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2.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3.xml"/><Relationship Id="rId4" Type="http://schemas.openxmlformats.org/officeDocument/2006/relationships/image" Target="../media/image13.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3.png"/><Relationship Id="rId4" Type="http://schemas.openxmlformats.org/officeDocument/2006/relationships/image" Target="../media/image12.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tiff"/><Relationship Id="rId6" Type="http://schemas.openxmlformats.org/officeDocument/2006/relationships/image" Target="../media/image13.png"/><Relationship Id="rId5" Type="http://schemas.openxmlformats.org/officeDocument/2006/relationships/image" Target="../media/image18.emf"/><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14.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15.xml"/><Relationship Id="rId7" Type="http://schemas.openxmlformats.org/officeDocument/2006/relationships/image" Target="../media/image13.png"/><Relationship Id="rId6" Type="http://schemas.microsoft.com/office/2007/relationships/hdphoto" Target="../media/image45.wdp"/><Relationship Id="rId5" Type="http://schemas.openxmlformats.org/officeDocument/2006/relationships/image" Target="../media/image44.png"/><Relationship Id="rId4" Type="http://schemas.openxmlformats.org/officeDocument/2006/relationships/image" Target="../media/image18.emf"/><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16.xml"/><Relationship Id="rId7" Type="http://schemas.openxmlformats.org/officeDocument/2006/relationships/image" Target="../media/image13.png"/><Relationship Id="rId6" Type="http://schemas.microsoft.com/office/2007/relationships/hdphoto" Target="../media/image45.wdp"/><Relationship Id="rId5" Type="http://schemas.openxmlformats.org/officeDocument/2006/relationships/image" Target="../media/image44.png"/><Relationship Id="rId4" Type="http://schemas.openxmlformats.org/officeDocument/2006/relationships/image" Target="../media/image18.emf"/><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50.png"/><Relationship Id="rId4" Type="http://schemas.microsoft.com/office/2007/relationships/hdphoto" Target="../media/image49.wdp"/><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image" Target="../media/image35.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4.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7.xml"/><Relationship Id="rId4" Type="http://schemas.openxmlformats.org/officeDocument/2006/relationships/image" Target="../media/image13.png"/><Relationship Id="rId3"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image" Target="../media/image42.pn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hemeOverride" Target="../theme/themeOverride18.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hemeOverride" Target="../theme/themeOverride2.xml"/><Relationship Id="rId6" Type="http://schemas.openxmlformats.org/officeDocument/2006/relationships/image" Target="../media/image1.tiff"/><Relationship Id="rId5" Type="http://schemas.openxmlformats.org/officeDocument/2006/relationships/image" Target="../media/image17.png"/><Relationship Id="rId4" Type="http://schemas.openxmlformats.org/officeDocument/2006/relationships/image" Target="../media/image13.png"/><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7.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3.png"/><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3.png"/><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0.png"/><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9" Type="http://schemas.openxmlformats.org/officeDocument/2006/relationships/image" Target="../media/image5.svg"/><Relationship Id="rId8" Type="http://schemas.openxmlformats.org/officeDocument/2006/relationships/image" Target="../media/image31.png"/><Relationship Id="rId7" Type="http://schemas.openxmlformats.org/officeDocument/2006/relationships/image" Target="../media/image4.svg"/><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9.png"/><Relationship Id="rId3" Type="http://schemas.openxmlformats.org/officeDocument/2006/relationships/image" Target="../media/image2.svg"/><Relationship Id="rId2" Type="http://schemas.openxmlformats.org/officeDocument/2006/relationships/image" Target="../media/image28.png"/><Relationship Id="rId14" Type="http://schemas.openxmlformats.org/officeDocument/2006/relationships/slideLayout" Target="../slideLayouts/slideLayout7.xml"/><Relationship Id="rId13" Type="http://schemas.openxmlformats.org/officeDocument/2006/relationships/image" Target="../media/image13.png"/><Relationship Id="rId12" Type="http://schemas.openxmlformats.org/officeDocument/2006/relationships/image" Target="../media/image6.svg"/><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r="27111"/>
          <a:stretch>
            <a:fillRect/>
          </a:stretch>
        </p:blipFill>
        <p:spPr>
          <a:xfrm>
            <a:off x="0" y="-9760"/>
            <a:ext cx="12192001" cy="6858000"/>
          </a:xfrm>
          <a:prstGeom prst="rect">
            <a:avLst/>
          </a:prstGeom>
        </p:spPr>
      </p:pic>
      <p:pic>
        <p:nvPicPr>
          <p:cNvPr id="22" name="图片 21"/>
          <p:cNvPicPr>
            <a:picLocks noChangeAspect="1"/>
          </p:cNvPicPr>
          <p:nvPr/>
        </p:nvPicPr>
        <p:blipFill>
          <a:blip r:embed="rId2">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0" name="文本框 11"/>
          <p:cNvSpPr txBox="1"/>
          <p:nvPr/>
        </p:nvSpPr>
        <p:spPr>
          <a:xfrm>
            <a:off x="3285883" y="1496878"/>
            <a:ext cx="641354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altLang="zh-CN" sz="6000" b="1" i="0" u="none" strike="noStrike" kern="1200" cap="none" spc="0" normalizeH="0" noProof="0" dirty="0" smtClean="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HÀNH TIẾNG VIỆT</a:t>
            </a:r>
            <a:endParaRPr kumimoji="0" lang="zh-CN" alt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4" name="Picture 13"/>
          <p:cNvPicPr>
            <a:picLocks noChangeAspect="1"/>
          </p:cNvPicPr>
          <p:nvPr/>
        </p:nvPicPr>
        <p:blipFill>
          <a:blip r:embed="rId7"/>
          <a:stretch>
            <a:fillRect/>
          </a:stretch>
        </p:blipFill>
        <p:spPr>
          <a:xfrm>
            <a:off x="5027474" y="-297956"/>
            <a:ext cx="2322777" cy="1963082"/>
          </a:xfrm>
          <a:prstGeom prst="rect">
            <a:avLst/>
          </a:prstGeom>
        </p:spPr>
      </p:pic>
      <p:pic>
        <p:nvPicPr>
          <p:cNvPr id="15" name="图片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0405" y="362369"/>
            <a:ext cx="4750038" cy="848494"/>
          </a:xfrm>
          <a:prstGeom prst="rect">
            <a:avLst/>
          </a:prstGeom>
        </p:spPr>
      </p:pic>
      <p:sp>
        <p:nvSpPr>
          <p:cNvPr id="16" name="Rectangle 15"/>
          <p:cNvSpPr>
            <a:spLocks noGrp="1" noChangeArrowheads="1"/>
          </p:cNvSpPr>
          <p:nvPr/>
        </p:nvSpPr>
        <p:spPr bwMode="auto">
          <a:xfrm>
            <a:off x="4988837" y="3946302"/>
            <a:ext cx="49295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marL="0" indent="0" algn="r" rtl="0" eaLnBrk="1" fontAlgn="base" hangingPunct="1">
              <a:spcBef>
                <a:spcPct val="20000"/>
              </a:spcBef>
              <a:spcAft>
                <a:spcPct val="0"/>
              </a:spcAft>
              <a:buFontTx/>
              <a:buNone/>
              <a:defRPr sz="2200" smtClean="0">
                <a:solidFill>
                  <a:schemeClr val="tx1"/>
                </a:solidFill>
                <a:latin typeface="Times New Roman" panose="02020603050405020304" pitchFamily="18"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SG" altLang="en-US" b="1" dirty="0" err="1" smtClean="0">
                <a:solidFill>
                  <a:srgbClr val="FF00FF"/>
                </a:solidFill>
                <a:cs typeface="Times New Roman" panose="02020603050405020304" pitchFamily="18" charset="0"/>
              </a:rPr>
              <a:t>Giáo</a:t>
            </a:r>
            <a:r>
              <a:rPr lang="en-SG" altLang="en-US" b="1" dirty="0" smtClean="0">
                <a:solidFill>
                  <a:srgbClr val="FF00FF"/>
                </a:solidFill>
                <a:cs typeface="Times New Roman" panose="02020603050405020304" pitchFamily="18" charset="0"/>
              </a:rPr>
              <a:t> </a:t>
            </a:r>
            <a:r>
              <a:rPr lang="en-SG" altLang="en-US" b="1" dirty="0" err="1" smtClean="0">
                <a:solidFill>
                  <a:srgbClr val="FF00FF"/>
                </a:solidFill>
                <a:cs typeface="Times New Roman" panose="02020603050405020304" pitchFamily="18" charset="0"/>
              </a:rPr>
              <a:t>viên</a:t>
            </a:r>
            <a:r>
              <a:rPr lang="en-SG" altLang="en-US" b="1" dirty="0" smtClean="0">
                <a:solidFill>
                  <a:srgbClr val="FF00FF"/>
                </a:solidFill>
                <a:cs typeface="Times New Roman" panose="02020603050405020304" pitchFamily="18" charset="0"/>
              </a:rPr>
              <a:t>: ………………………………</a:t>
            </a:r>
            <a:endParaRPr lang="en-SG" altLang="en-US" b="1" dirty="0">
              <a:solidFill>
                <a:srgbClr val="FF00FF"/>
              </a:solidFill>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2" presetClass="entr" presetSubtype="2"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3000"/>
                                        <p:tgtEl>
                                          <p:spTgt spid="15"/>
                                        </p:tgtEl>
                                        <p:attrNameLst>
                                          <p:attrName>ppt_x</p:attrName>
                                        </p:attrNameLst>
                                      </p:cBhvr>
                                      <p:tavLst>
                                        <p:tav tm="0">
                                          <p:val>
                                            <p:strVal val="#ppt_x+#ppt_w*1.125000"/>
                                          </p:val>
                                        </p:tav>
                                        <p:tav tm="100000">
                                          <p:val>
                                            <p:strVal val="#ppt_x"/>
                                          </p:val>
                                        </p:tav>
                                      </p:tavLst>
                                    </p:anim>
                                    <p:animEffect transition="in" filter="wipe(left)">
                                      <p:cBhvr>
                                        <p:cTn id="18" dur="3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28714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 Nêu hiểu biết của em về  nghĩa tường minh và nghĩa hàm ẩn của câu văn sau:</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1</a:t>
            </a:r>
            <a:endPar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2318779" y="2341818"/>
          <a:ext cx="6555346" cy="3415642"/>
        </p:xfrm>
        <a:graphic>
          <a:graphicData uri="http://schemas.openxmlformats.org/drawingml/2006/table">
            <a:tbl>
              <a:tblPr firstRow="1" firstCol="1" bandRow="1">
                <a:tableStyleId>{5C22544A-7EE6-4342-B048-85BDC9FD1C3A}</a:tableStyleId>
              </a:tblPr>
              <a:tblGrid>
                <a:gridCol w="716142"/>
                <a:gridCol w="3168507"/>
                <a:gridCol w="2670697"/>
              </a:tblGrid>
              <a:tr h="305741">
                <a:tc>
                  <a:txBody>
                    <a:bodyPr/>
                    <a:lstStyle/>
                    <a:p>
                      <a:pPr marL="0" marR="0" algn="ctr">
                        <a:lnSpc>
                          <a:spcPct val="115000"/>
                        </a:lnSpc>
                        <a:spcBef>
                          <a:spcPts val="0"/>
                        </a:spcBef>
                        <a:spcAft>
                          <a:spcPts val="750"/>
                        </a:spcAft>
                      </a:pPr>
                      <a:r>
                        <a:rPr lang="en-US" sz="2000" dirty="0">
                          <a:solidFill>
                            <a:srgbClr val="FF0000"/>
                          </a:solidFill>
                          <a:effectLst/>
                          <a:latin typeface="Times New Roman" panose="02020603050405020304" pitchFamily="18" charset="0"/>
                          <a:cs typeface="Times New Roman" panose="02020603050405020304" pitchFamily="18" charset="0"/>
                        </a:rPr>
                        <a:t>STT</a:t>
                      </a:r>
                      <a:endParaRPr lang="en-US" sz="2000" dirty="0">
                        <a:solidFill>
                          <a:srgbClr val="FF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Câu văn</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Hàm ý</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r>
              <a:tr h="1267743">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marL="0" marR="0">
                        <a:lnSpc>
                          <a:spcPct val="115000"/>
                        </a:lnSpc>
                        <a:spcBef>
                          <a:spcPts val="0"/>
                        </a:spcBef>
                        <a:spcAft>
                          <a:spcPts val="750"/>
                        </a:spcAft>
                      </a:pPr>
                      <a:r>
                        <a:rPr lang="en-US" sz="2000" dirty="0" err="1">
                          <a:solidFill>
                            <a:srgbClr val="0000FF"/>
                          </a:solidFill>
                          <a:effectLst/>
                          <a:latin typeface="Times New Roman" panose="02020603050405020304" pitchFamily="18" charset="0"/>
                          <a:cs typeface="Times New Roman" panose="02020603050405020304" pitchFamily="18" charset="0"/>
                        </a:rPr>
                        <a:t>Mẹ đưa bút thước cho con cầm.</a:t>
                      </a:r>
                      <a:endParaRPr lang="en-US" sz="2000" dirty="0" err="1">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marL="0" marR="0">
                        <a:lnSpc>
                          <a:spcPct val="115000"/>
                        </a:lnSpc>
                        <a:spcBef>
                          <a:spcPts val="0"/>
                        </a:spcBef>
                        <a:spcAft>
                          <a:spcPts val="750"/>
                        </a:spcAft>
                      </a:pPr>
                      <a:endParaRPr lang="en-US" sz="2000" dirty="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r>
              <a:tr h="1573484">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marL="0" marR="0">
                        <a:lnSpc>
                          <a:spcPct val="115000"/>
                        </a:lnSpc>
                        <a:spcBef>
                          <a:spcPts val="0"/>
                        </a:spcBef>
                        <a:spcAft>
                          <a:spcPts val="750"/>
                        </a:spcAft>
                      </a:pPr>
                      <a:r>
                        <a:rPr lang="en-US" sz="2000">
                          <a:solidFill>
                            <a:srgbClr val="0000FF"/>
                          </a:solidFill>
                          <a:effectLst/>
                          <a:latin typeface="Times New Roman" panose="02020603050405020304" pitchFamily="18" charset="0"/>
                          <a:cs typeface="Times New Roman" panose="02020603050405020304" pitchFamily="18" charset="0"/>
                        </a:rPr>
                        <a:t>Thôi để mẹ cầm cũng được.</a:t>
                      </a:r>
                      <a:endParaRPr lang="en-US" sz="200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marL="0" marR="0">
                        <a:lnSpc>
                          <a:spcPct val="115000"/>
                        </a:lnSpc>
                        <a:spcBef>
                          <a:spcPts val="0"/>
                        </a:spcBef>
                        <a:spcAft>
                          <a:spcPts val="750"/>
                        </a:spcAft>
                      </a:pPr>
                      <a:endParaRPr lang="en-US" sz="2000" dirty="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r>
            </a:tbl>
          </a:graphicData>
        </a:graphic>
      </p:graphicFrame>
      <p:pic>
        <p:nvPicPr>
          <p:cNvPr id="27"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068" y="1553463"/>
            <a:ext cx="2425052" cy="4604887"/>
          </a:xfrm>
          <a:prstGeom prst="rect">
            <a:avLst/>
          </a:prstGeom>
        </p:spPr>
      </p:pic>
      <p:pic>
        <p:nvPicPr>
          <p:cNvPr id="20" name="Picture 19"/>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07378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Nghĩa hàm ẩn trong câu văn :</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1</a:t>
            </a:r>
            <a:endPar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2325129" y="1996378"/>
          <a:ext cx="6555346" cy="3191747"/>
        </p:xfrm>
        <a:graphic>
          <a:graphicData uri="http://schemas.openxmlformats.org/drawingml/2006/table">
            <a:tbl>
              <a:tblPr firstRow="1" firstCol="1" bandRow="1">
                <a:tableStyleId>{5C22544A-7EE6-4342-B048-85BDC9FD1C3A}</a:tableStyleId>
              </a:tblPr>
              <a:tblGrid>
                <a:gridCol w="716142"/>
                <a:gridCol w="3168507"/>
                <a:gridCol w="2670697"/>
              </a:tblGrid>
              <a:tr h="350520">
                <a:tc>
                  <a:txBody>
                    <a:bodyPr/>
                    <a:lstStyle/>
                    <a:p>
                      <a:pPr marL="0" marR="0" algn="ctr">
                        <a:lnSpc>
                          <a:spcPct val="115000"/>
                        </a:lnSpc>
                        <a:spcBef>
                          <a:spcPts val="0"/>
                        </a:spcBef>
                        <a:spcAft>
                          <a:spcPts val="750"/>
                        </a:spcAft>
                      </a:pPr>
                      <a:r>
                        <a:rPr lang="en-US" sz="2000" dirty="0">
                          <a:solidFill>
                            <a:srgbClr val="FF0000"/>
                          </a:solidFill>
                          <a:effectLst/>
                          <a:latin typeface="Times New Roman" panose="02020603050405020304" pitchFamily="18" charset="0"/>
                          <a:cs typeface="Times New Roman" panose="02020603050405020304" pitchFamily="18" charset="0"/>
                        </a:rPr>
                        <a:t>STT</a:t>
                      </a:r>
                      <a:endParaRPr lang="en-US" sz="2000" dirty="0">
                        <a:solidFill>
                          <a:srgbClr val="FF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Câu văn</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Hàm ý</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r>
              <a:tr h="1267743">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marL="0" marR="0">
                        <a:lnSpc>
                          <a:spcPct val="115000"/>
                        </a:lnSpc>
                        <a:spcBef>
                          <a:spcPts val="0"/>
                        </a:spcBef>
                        <a:spcAft>
                          <a:spcPts val="750"/>
                        </a:spcAft>
                      </a:pPr>
                      <a:r>
                        <a:rPr lang="en-US" sz="2000" dirty="0" err="1">
                          <a:solidFill>
                            <a:srgbClr val="0000FF"/>
                          </a:solidFill>
                          <a:effectLst/>
                          <a:latin typeface="Times New Roman" panose="02020603050405020304" pitchFamily="18" charset="0"/>
                          <a:cs typeface="Times New Roman" panose="02020603050405020304" pitchFamily="18" charset="0"/>
                        </a:rPr>
                        <a:t>Mẹ đưa bút thước cho con cầm.</a:t>
                      </a:r>
                      <a:endParaRPr lang="en-US" sz="2000" dirty="0" err="1">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marL="0" marR="0">
                        <a:lnSpc>
                          <a:spcPct val="115000"/>
                        </a:lnSpc>
                        <a:spcBef>
                          <a:spcPts val="0"/>
                        </a:spcBef>
                        <a:spcAft>
                          <a:spcPts val="750"/>
                        </a:spcAft>
                      </a:pPr>
                      <a:r>
                        <a:rPr lang="en-US" sz="2000" dirty="0">
                          <a:solidFill>
                            <a:srgbClr val="0000FF"/>
                          </a:solidFill>
                          <a:effectLst/>
                          <a:latin typeface="Times New Roman" panose="02020603050405020304" pitchFamily="18" charset="0"/>
                          <a:cs typeface="Times New Roman" panose="02020603050405020304" pitchFamily="18" charset="0"/>
                        </a:rPr>
                        <a:t>Mẹ hãy để con tự thử sức.</a:t>
                      </a:r>
                      <a:endParaRPr lang="en-US" sz="2000" dirty="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r>
              <a:tr h="1573484">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marL="0" marR="0">
                        <a:lnSpc>
                          <a:spcPct val="115000"/>
                        </a:lnSpc>
                        <a:spcBef>
                          <a:spcPts val="0"/>
                        </a:spcBef>
                        <a:spcAft>
                          <a:spcPts val="750"/>
                        </a:spcAft>
                      </a:pPr>
                      <a:r>
                        <a:rPr lang="en-US" sz="2000">
                          <a:solidFill>
                            <a:srgbClr val="0000FF"/>
                          </a:solidFill>
                          <a:effectLst/>
                          <a:latin typeface="Times New Roman" panose="02020603050405020304" pitchFamily="18" charset="0"/>
                          <a:cs typeface="Times New Roman" panose="02020603050405020304" pitchFamily="18" charset="0"/>
                        </a:rPr>
                        <a:t>Thôi để mẹ cầm cũng được.</a:t>
                      </a:r>
                      <a:endParaRPr lang="en-US" sz="200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marL="0" marR="0">
                        <a:lnSpc>
                          <a:spcPct val="115000"/>
                        </a:lnSpc>
                        <a:spcBef>
                          <a:spcPts val="0"/>
                        </a:spcBef>
                        <a:spcAft>
                          <a:spcPts val="750"/>
                        </a:spcAft>
                      </a:pPr>
                      <a:r>
                        <a:rPr lang="en-US" sz="2000" dirty="0">
                          <a:solidFill>
                            <a:srgbClr val="0000FF"/>
                          </a:solidFill>
                          <a:effectLst/>
                          <a:latin typeface="Times New Roman" panose="02020603050405020304" pitchFamily="18" charset="0"/>
                          <a:cs typeface="Times New Roman" panose="02020603050405020304" pitchFamily="18" charset="0"/>
                        </a:rPr>
                        <a:t>Không đồng ý vì nghĩ con còn nhỏ, chưa đủ sức, phải có mẹ giúp đỡ.</a:t>
                      </a:r>
                      <a:endParaRPr lang="en-US" sz="2000" dirty="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r>
            </a:tbl>
          </a:graphicData>
        </a:graphic>
      </p:graphicFrame>
      <p:pic>
        <p:nvPicPr>
          <p:cNvPr id="27"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433" y="1553463"/>
            <a:ext cx="2425052" cy="4604887"/>
          </a:xfrm>
          <a:prstGeom prst="rect">
            <a:avLst/>
          </a:prstGeom>
        </p:spPr>
      </p:pic>
      <p:pic>
        <p:nvPicPr>
          <p:cNvPr id="20" name="Picture 19"/>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1049484" y="3014066"/>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 </a:t>
            </a:r>
            <a:r>
              <a:rPr lang="en-US" altLang="zh-CN" sz="4400" b="1" dirty="0" smtClean="0">
                <a:solidFill>
                  <a:srgbClr val="002060"/>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grpSp>
        <p:nvGrpSpPr>
          <p:cNvPr id="66" name="组合 23"/>
          <p:cNvGrpSpPr/>
          <p:nvPr/>
        </p:nvGrpSpPr>
        <p:grpSpPr>
          <a:xfrm>
            <a:off x="2874052" y="4430332"/>
            <a:ext cx="6544122" cy="2382595"/>
            <a:chOff x="3084810" y="-335112"/>
            <a:chExt cx="5809496" cy="5760000"/>
          </a:xfrm>
        </p:grpSpPr>
        <p:grpSp>
          <p:nvGrpSpPr>
            <p:cNvPr id="67" name="组合 16"/>
            <p:cNvGrpSpPr/>
            <p:nvPr/>
          </p:nvGrpSpPr>
          <p:grpSpPr>
            <a:xfrm>
              <a:off x="3297693" y="-335112"/>
              <a:ext cx="5596613" cy="5760000"/>
              <a:chOff x="3297693" y="-335112"/>
              <a:chExt cx="5596613" cy="5760000"/>
            </a:xfrm>
          </p:grpSpPr>
          <p:cxnSp>
            <p:nvCxnSpPr>
              <p:cNvPr id="69"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70"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68"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71" name="图片 69"/>
          <p:cNvPicPr>
            <a:picLocks noChangeAspect="1"/>
          </p:cNvPicPr>
          <p:nvPr/>
        </p:nvPicPr>
        <p:blipFill>
          <a:blip r:embed="rId6">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596115" y="479135"/>
            <a:ext cx="1247331" cy="1621087"/>
          </a:xfrm>
          <a:prstGeom prst="rect">
            <a:avLst/>
          </a:prstGeom>
        </p:spPr>
      </p:pic>
      <p:pic>
        <p:nvPicPr>
          <p:cNvPr id="7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cxnSp>
        <p:nvCxnSpPr>
          <p:cNvPr id="3" name="Straight Arrow Connector 2"/>
          <p:cNvCxnSpPr/>
          <p:nvPr/>
        </p:nvCxnSpPr>
        <p:spPr>
          <a:xfrm>
            <a:off x="5080942" y="197647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146112" y="2051467"/>
            <a:ext cx="4445392" cy="2306955"/>
          </a:xfrm>
          <a:prstGeom prst="rect">
            <a:avLst/>
          </a:prstGeom>
        </p:spPr>
        <p:txBody>
          <a:bodyPr wrap="square">
            <a:spAutoFit/>
          </a:bodyPr>
          <a:lstStyle/>
          <a:p>
            <a:pPr lvl="0" algn="ctr">
              <a:lnSpc>
                <a:spcPct val="150000"/>
              </a:lnSpc>
              <a:defRPr/>
            </a:pPr>
            <a:r>
              <a:rPr lang="en-US" sz="2400" b="1">
                <a:solidFill>
                  <a:srgbClr val="0000FF"/>
                </a:solidFill>
                <a:latin typeface="Times New Roman" panose="02020603050405020304" pitchFamily="18" charset="0"/>
                <a:cs typeface="Times New Roman" panose="02020603050405020304" pitchFamily="18" charset="0"/>
              </a:rPr>
              <a:t>Là phần thông báo được thể hiện trực tiếp bằng từ ngữ trong câu, là loại nghĩa chúng ta có thể nhận ra trên bề mặt câu chữ.</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77" name="图片 10"/>
          <p:cNvPicPr>
            <a:picLocks noChangeAspect="1"/>
          </p:cNvPicPr>
          <p:nvPr/>
        </p:nvPicPr>
        <p:blipFill rotWithShape="1">
          <a:blip r:embed="rId8">
            <a:extLst>
              <a:ext uri="{28A0092B-C50C-407E-A947-70E740481C1C}">
                <a14:useLocalDpi xmlns:a14="http://schemas.microsoft.com/office/drawing/2010/main" val="0"/>
              </a:ext>
            </a:extLst>
          </a:blip>
          <a:srcRect l="24844" t="17454" r="27031" b="14722"/>
          <a:stretch>
            <a:fillRect/>
          </a:stretch>
        </p:blipFill>
        <p:spPr>
          <a:xfrm>
            <a:off x="-508000" y="479425"/>
            <a:ext cx="6452235" cy="3627755"/>
          </a:xfrm>
          <a:prstGeom prst="rect">
            <a:avLst/>
          </a:prstGeom>
        </p:spPr>
      </p:pic>
      <p:sp>
        <p:nvSpPr>
          <p:cNvPr id="78" name="文本框 1"/>
          <p:cNvSpPr txBox="1"/>
          <p:nvPr/>
        </p:nvSpPr>
        <p:spPr>
          <a:xfrm>
            <a:off x="66675" y="1404620"/>
            <a:ext cx="4632325" cy="1383665"/>
          </a:xfrm>
          <a:prstGeom prst="rect">
            <a:avLst/>
          </a:prstGeom>
          <a:noFill/>
        </p:spPr>
        <p:txBody>
          <a:bodyPr wrap="square" rtlCol="0">
            <a:spAutoFit/>
            <a:scene3d>
              <a:camera prst="orthographicFront"/>
              <a:lightRig rig="threePt" dir="t"/>
            </a:scene3d>
            <a:sp3d contourW="12700"/>
          </a:bodyPr>
          <a:lstStyle/>
          <a:p>
            <a:pPr lvl="0" algn="ctr">
              <a:lnSpc>
                <a:spcPct val="150000"/>
              </a:lnSpc>
              <a:defRPr/>
            </a:pPr>
            <a:r>
              <a:rPr lang="en-US" sz="2800" b="1">
                <a:solidFill>
                  <a:srgbClr val="FF0000"/>
                </a:solidFill>
                <a:latin typeface="Times New Roman" panose="02020603050405020304" pitchFamily="18" charset="0"/>
                <a:cs typeface="Times New Roman" panose="02020603050405020304" pitchFamily="18" charset="0"/>
              </a:rPr>
              <a:t>? Thế nào là nghĩa tường minh?  </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79" name="图片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899271" y="2871741"/>
            <a:ext cx="3986726" cy="3824411"/>
          </a:xfrm>
          <a:prstGeom prst="rect">
            <a:avLst/>
          </a:prstGeom>
        </p:spPr>
      </p:pic>
      <p:pic>
        <p:nvPicPr>
          <p:cNvPr id="27" name="Picture 26"/>
          <p:cNvPicPr>
            <a:picLocks noChangeAspect="1"/>
          </p:cNvPicPr>
          <p:nvPr/>
        </p:nvPicPr>
        <p:blipFill>
          <a:blip r:embed="rId10"/>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lt">
                                    <p:tmPct val="0"/>
                                  </p:iterate>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65"/>
                                        </p:tgtEl>
                                        <p:attrNameLst>
                                          <p:attrName>style.visibility</p:attrName>
                                        </p:attrNameLst>
                                      </p:cBhvr>
                                      <p:to>
                                        <p:strVal val="visible"/>
                                      </p:to>
                                    </p:set>
                                    <p:anim by="(-#ppt_w*2)" calcmode="lin" valueType="num">
                                      <p:cBhvr rctx="PPT">
                                        <p:cTn id="11" dur="500" autoRev="1" fill="hold">
                                          <p:stCondLst>
                                            <p:cond delay="0"/>
                                          </p:stCondLst>
                                        </p:cTn>
                                        <p:tgtEl>
                                          <p:spTgt spid="65"/>
                                        </p:tgtEl>
                                        <p:attrNameLst>
                                          <p:attrName>ppt_w</p:attrName>
                                        </p:attrNameLst>
                                      </p:cBhvr>
                                    </p:anim>
                                    <p:anim by="(#ppt_w*0.50)" calcmode="lin" valueType="num">
                                      <p:cBhvr>
                                        <p:cTn id="12" dur="500" decel="50000" autoRev="1" fill="hold">
                                          <p:stCondLst>
                                            <p:cond delay="0"/>
                                          </p:stCondLst>
                                        </p:cTn>
                                        <p:tgtEl>
                                          <p:spTgt spid="65"/>
                                        </p:tgtEl>
                                        <p:attrNameLst>
                                          <p:attrName>ppt_x</p:attrName>
                                        </p:attrNameLst>
                                      </p:cBhvr>
                                    </p:anim>
                                    <p:anim from="(-#ppt_h/2)" to="(#ppt_y)" calcmode="lin" valueType="num">
                                      <p:cBhvr>
                                        <p:cTn id="13" dur="1000" fill="hold">
                                          <p:stCondLst>
                                            <p:cond delay="0"/>
                                          </p:stCondLst>
                                        </p:cTn>
                                        <p:tgtEl>
                                          <p:spTgt spid="65"/>
                                        </p:tgtEl>
                                        <p:attrNameLst>
                                          <p:attrName>ppt_y</p:attrName>
                                        </p:attrNameLst>
                                      </p:cBhvr>
                                    </p:anim>
                                    <p:animRot by="21600000">
                                      <p:cBhvr>
                                        <p:cTn id="14" dur="1000" fill="hold">
                                          <p:stCondLst>
                                            <p:cond delay="0"/>
                                          </p:stCondLst>
                                        </p:cTn>
                                        <p:tgtEl>
                                          <p:spTgt spid="65"/>
                                        </p:tgtEl>
                                        <p:attrNameLst>
                                          <p:attrName>r</p:attrName>
                                        </p:attrNameLst>
                                      </p:cBhvr>
                                    </p:animRot>
                                  </p:childTnLst>
                                </p:cTn>
                              </p:par>
                              <p:par>
                                <p:cTn id="15" presetID="2" presetClass="entr" presetSubtype="1"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1000" fill="hold"/>
                                        <p:tgtEl>
                                          <p:spTgt spid="66"/>
                                        </p:tgtEl>
                                        <p:attrNameLst>
                                          <p:attrName>ppt_x</p:attrName>
                                        </p:attrNameLst>
                                      </p:cBhvr>
                                      <p:tavLst>
                                        <p:tav tm="0">
                                          <p:val>
                                            <p:strVal val="#ppt_x"/>
                                          </p:val>
                                        </p:tav>
                                        <p:tav tm="100000">
                                          <p:val>
                                            <p:strVal val="#ppt_x"/>
                                          </p:val>
                                        </p:tav>
                                      </p:tavLst>
                                    </p:anim>
                                    <p:anim calcmode="lin" valueType="num">
                                      <p:cBhvr additive="base">
                                        <p:cTn id="18" dur="1000" fill="hold"/>
                                        <p:tgtEl>
                                          <p:spTgt spid="66"/>
                                        </p:tgtEl>
                                        <p:attrNameLst>
                                          <p:attrName>ppt_y</p:attrName>
                                        </p:attrNameLst>
                                      </p:cBhvr>
                                      <p:tavLst>
                                        <p:tav tm="0">
                                          <p:val>
                                            <p:strVal val="0-#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1000"/>
                                        <p:tgtEl>
                                          <p:spTgt spid="77"/>
                                        </p:tgtEl>
                                      </p:cBhvr>
                                    </p:animEffect>
                                    <p:anim calcmode="lin" valueType="num">
                                      <p:cBhvr>
                                        <p:cTn id="29" dur="1000" fill="hold"/>
                                        <p:tgtEl>
                                          <p:spTgt spid="77"/>
                                        </p:tgtEl>
                                        <p:attrNameLst>
                                          <p:attrName>ppt_x</p:attrName>
                                        </p:attrNameLst>
                                      </p:cBhvr>
                                      <p:tavLst>
                                        <p:tav tm="0">
                                          <p:val>
                                            <p:strVal val="#ppt_x"/>
                                          </p:val>
                                        </p:tav>
                                        <p:tav tm="100000">
                                          <p:val>
                                            <p:strVal val="#ppt_x"/>
                                          </p:val>
                                        </p:tav>
                                      </p:tavLst>
                                    </p:anim>
                                    <p:anim calcmode="lin" valueType="num">
                                      <p:cBhvr>
                                        <p:cTn id="30"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down)">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1000"/>
                                        <p:tgtEl>
                                          <p:spTgt spid="5"/>
                                        </p:tgtEl>
                                      </p:cBhvr>
                                    </p:animEffect>
                                    <p:anim calcmode="lin" valueType="num">
                                      <p:cBhvr>
                                        <p:cTn id="76" dur="1000" fill="hold"/>
                                        <p:tgtEl>
                                          <p:spTgt spid="5"/>
                                        </p:tgtEl>
                                        <p:attrNameLst>
                                          <p:attrName>ppt_x</p:attrName>
                                        </p:attrNameLst>
                                      </p:cBhvr>
                                      <p:tavLst>
                                        <p:tav tm="0">
                                          <p:val>
                                            <p:strVal val="#ppt_x"/>
                                          </p:val>
                                        </p:tav>
                                        <p:tav tm="100000">
                                          <p:val>
                                            <p:strVal val="#ppt_x"/>
                                          </p:val>
                                        </p:tav>
                                      </p:tavLst>
                                    </p:anim>
                                    <p:anim calcmode="lin" valueType="num">
                                      <p:cBhvr>
                                        <p:cTn id="77" dur="1000" fill="hold"/>
                                        <p:tgtEl>
                                          <p:spTgt spid="5"/>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1000" tmFilter="0, 0; .2, .5; .8, .5; 1, 0"/>
                                        <p:tgtEl>
                                          <p:spTgt spid="22"/>
                                        </p:tgtEl>
                                      </p:cBhvr>
                                    </p:animEffect>
                                    <p:animScale>
                                      <p:cBhvr>
                                        <p:cTn id="80" dur="500" autoRev="1" fill="hold"/>
                                        <p:tgtEl>
                                          <p:spTgt spid="22"/>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1000" tmFilter="0, 0; .2, .5; .8, .5; 1, 0"/>
                                        <p:tgtEl>
                                          <p:spTgt spid="23"/>
                                        </p:tgtEl>
                                      </p:cBhvr>
                                    </p:animEffect>
                                    <p:animScale>
                                      <p:cBhvr>
                                        <p:cTn id="83" dur="500" autoRev="1" fill="hold"/>
                                        <p:tgtEl>
                                          <p:spTgt spid="23"/>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1000" tmFilter="0, 0; .2, .5; .8, .5; 1, 0"/>
                                        <p:tgtEl>
                                          <p:spTgt spid="6"/>
                                        </p:tgtEl>
                                      </p:cBhvr>
                                    </p:animEffect>
                                    <p:animScale>
                                      <p:cBhvr>
                                        <p:cTn id="86" dur="500" autoRev="1" fill="hold"/>
                                        <p:tgtEl>
                                          <p:spTgt spid="6"/>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26" presetClass="emph" presetSubtype="0" repeatCount="indefinite" fill="hold" grpId="1" nodeType="withEffect">
                                  <p:stCondLst>
                                    <p:cond delay="0"/>
                                  </p:stCondLst>
                                  <p:endCondLst>
                                    <p:cond evt="onNext" delay="0">
                                      <p:tgtEl>
                                        <p:sldTgt/>
                                      </p:tgtEl>
                                    </p:cond>
                                  </p:endCondLst>
                                  <p:childTnLst>
                                    <p:animEffect transition="out" filter="fade">
                                      <p:cBhvr>
                                        <p:cTn id="91" dur="1000" tmFilter="0, 0; .2, .5; .8, .5; 1, 0"/>
                                        <p:tgtEl>
                                          <p:spTgt spid="5"/>
                                        </p:tgtEl>
                                      </p:cBhvr>
                                    </p:animEffect>
                                    <p:animScale>
                                      <p:cBhvr>
                                        <p:cTn id="92"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P spid="65" grpId="1"/>
      <p:bldP spid="76"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630919" y="1686942"/>
            <a:ext cx="732080" cy="608831"/>
            <a:chOff x="3959623" y="1220645"/>
            <a:chExt cx="640492" cy="658134"/>
          </a:xfrm>
        </p:grpSpPr>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pic>
        <p:nvPicPr>
          <p:cNvPr id="21"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
        <p:nvSpPr>
          <p:cNvPr id="18"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 </a:t>
            </a:r>
            <a:r>
              <a:rPr lang="en-US" altLang="zh-CN" sz="4400" b="1" dirty="0" smtClean="0">
                <a:solidFill>
                  <a:srgbClr val="002060"/>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59"/>
          <p:cNvPicPr>
            <a:picLocks noChangeAspect="1"/>
          </p:cNvPicPr>
          <p:nvPr/>
        </p:nvPicPr>
        <p:blipFill>
          <a:blip r:embed="rId3"/>
          <a:stretch>
            <a:fillRect/>
          </a:stretch>
        </p:blipFill>
        <p:spPr>
          <a:xfrm>
            <a:off x="1359535" y="620395"/>
            <a:ext cx="3094355" cy="2166620"/>
          </a:xfrm>
          <a:prstGeom prst="rect">
            <a:avLst/>
          </a:prstGeom>
        </p:spPr>
      </p:pic>
      <p:sp>
        <p:nvSpPr>
          <p:cNvPr id="20" name="Rectangle 19"/>
          <p:cNvSpPr/>
          <p:nvPr/>
        </p:nvSpPr>
        <p:spPr>
          <a:xfrm>
            <a:off x="1705988" y="937250"/>
            <a:ext cx="2054643" cy="1198880"/>
          </a:xfrm>
          <a:prstGeom prst="rect">
            <a:avLst/>
          </a:prstGeom>
        </p:spPr>
        <p:txBody>
          <a:bodyPr wrap="square">
            <a:spAutoFit/>
          </a:bodyPr>
          <a:lstStyle/>
          <a:p>
            <a:pPr lvl="0" algn="ctr">
              <a:lnSpc>
                <a:spcPct val="150000"/>
              </a:lnSpc>
              <a:defRPr/>
            </a:pPr>
            <a:r>
              <a:rPr lang="en-US" sz="2400" b="1">
                <a:solidFill>
                  <a:srgbClr val="FF0000"/>
                </a:solidFill>
                <a:latin typeface="Times New Roman" panose="02020603050405020304" pitchFamily="18" charset="0"/>
                <a:cs typeface="Times New Roman" panose="02020603050405020304" pitchFamily="18" charset="0"/>
                <a:sym typeface="+mn-ea"/>
              </a:rPr>
              <a:t>Thế nào là nghĩa hàm ẩn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445419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46112" y="2051467"/>
            <a:ext cx="4445392" cy="230695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Là phần thông báo không được thể hiện trực tiếp bằng từ ngữ trong câu mà được suy ra từ câu chữ và ngữ cảnh. Đây là loại nghĩa mà người nói, người viết thật sự muốn đề cập đến.</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92" y="3045534"/>
            <a:ext cx="3033385" cy="3033385"/>
          </a:xfrm>
          <a:prstGeom prst="rect">
            <a:avLst/>
          </a:prstGeom>
        </p:spPr>
      </p:pic>
      <p:pic>
        <p:nvPicPr>
          <p:cNvPr id="13" name="Picture 12"/>
          <p:cNvPicPr>
            <a:picLocks noChangeAspect="1"/>
          </p:cNvPicPr>
          <p:nvPr/>
        </p:nvPicPr>
        <p:blipFill>
          <a:blip r:embed="rId5"/>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28714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 Tìm từ ngữ địa phương và từ ngữ toàn dân tương ứng trong đoạn lời bài hát, đoạn thơ sau:</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2</a:t>
            </a:r>
            <a:endPar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1440180" y="2341880"/>
          <a:ext cx="8140065" cy="3714750"/>
        </p:xfrm>
        <a:graphic>
          <a:graphicData uri="http://schemas.openxmlformats.org/drawingml/2006/table">
            <a:tbl>
              <a:tblPr firstRow="1" firstCol="1" bandRow="1">
                <a:tableStyleId>{5C22544A-7EE6-4342-B048-85BDC9FD1C3A}</a:tableStyleId>
              </a:tblPr>
              <a:tblGrid>
                <a:gridCol w="443865"/>
                <a:gridCol w="4380230"/>
                <a:gridCol w="3315970"/>
              </a:tblGrid>
              <a:tr h="61150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TT</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Đoạn lời bài hát, đoạn thơ</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Từ ngữ địa phương và từ toàn dân tương ứng</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r>
              <a:tr h="1524000">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1</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Má trồng toàn những cây dễ thương</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Nào là hoa, là rau, là lúa</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Còn ba trồng toàn cây dễ sợ</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xù xì, cây lại có gai</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Vườn cây của ba- Phan Nhân)</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    </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r>
              <a:tr h="157924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2</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Cứ mỗi chiều nghe dừa reo trước gió,</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Tôi hỏi nội tôi: “Dừa có tự bao giờ?”</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Nội nói: “ Lúc nội còn con gái,</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Đã thấy bóng dừa mát rượi trước sân”.</a:t>
                      </a:r>
                      <a:endParaRPr lang="en-US" sz="2000" b="0">
                        <a:solidFill>
                          <a:srgbClr val="000000"/>
                        </a:solidFill>
                        <a:latin typeface="Times New Roman" panose="02020603050405020304" pitchFamily="18" charset="0"/>
                        <a:cs typeface="Times New Roman" panose="02020603050405020304" pitchFamily="18" charset="0"/>
                      </a:endParaRP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Dừa ơi- Lê Anh Xuân)</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c>
                  <a:txBody>
                    <a:bodyPr/>
                    <a:lstStyle/>
                    <a:p>
                      <a:pPr indent="0">
                        <a:buNone/>
                      </a:pP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r>
            </a:tbl>
          </a:graphicData>
        </a:graphic>
      </p:graphicFrame>
      <p:pic>
        <p:nvPicPr>
          <p:cNvPr id="27"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0880" y="2629535"/>
            <a:ext cx="1955165" cy="3528695"/>
          </a:xfrm>
          <a:prstGeom prst="rect">
            <a:avLst/>
          </a:prstGeom>
        </p:spPr>
      </p:pic>
      <p:pic>
        <p:nvPicPr>
          <p:cNvPr id="20" name="Picture 19"/>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28714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 Từ ngữ địa phương và từ ngữ toàn dân tương ứng trong đoạn lời bài hát, đoạn thơ :</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2</a:t>
            </a:r>
            <a:endPar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1440180" y="2341880"/>
          <a:ext cx="8140065" cy="3714750"/>
        </p:xfrm>
        <a:graphic>
          <a:graphicData uri="http://schemas.openxmlformats.org/drawingml/2006/table">
            <a:tbl>
              <a:tblPr firstRow="1" firstCol="1" bandRow="1">
                <a:tableStyleId>{5C22544A-7EE6-4342-B048-85BDC9FD1C3A}</a:tableStyleId>
              </a:tblPr>
              <a:tblGrid>
                <a:gridCol w="443865"/>
                <a:gridCol w="4380230"/>
                <a:gridCol w="3315970"/>
              </a:tblGrid>
              <a:tr h="61150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TT</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Đoạn lời bài hát, đoạn thơ</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Từ ngữ địa phương và từ toàn dân tương ứng</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C000"/>
                    </a:solidFill>
                  </a:tcPr>
                </a:tc>
              </a:tr>
              <a:tr h="1524000">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1</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Má trồng toàn những cây dễ thương</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Nào là hoa, là rau, là lúa</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Còn ba trồng toàn cây dễ sợ</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xù xì, cây lại có gai</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Vườn cây của ba- Phan Nhân)</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 - Má ( mẹ)</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Ba ( cha, bố)</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r>
              <a:tr h="157924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2</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Cứ mỗi chiều nghe dừa reo trước gió,</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Tôi hỏi nội tôi: “Dừa có tự bao giờ?”</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Nội nói: “ Lúc nội còn con gái,</a:t>
                      </a:r>
                      <a:endParaRPr lang="en-US" sz="2000" b="0">
                        <a:solidFill>
                          <a:srgbClr val="000000"/>
                        </a:solidFill>
                        <a:latin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cs typeface="Times New Roman" panose="02020603050405020304" pitchFamily="18" charset="0"/>
                        </a:rPr>
                        <a:t>Đã thấy bóng dừa mát rượi trước sân”.</a:t>
                      </a:r>
                      <a:endParaRPr lang="en-US" sz="2000" b="0">
                        <a:solidFill>
                          <a:srgbClr val="000000"/>
                        </a:solidFill>
                        <a:latin typeface="Times New Roman" panose="02020603050405020304" pitchFamily="18" charset="0"/>
                        <a:cs typeface="Times New Roman" panose="02020603050405020304" pitchFamily="18" charset="0"/>
                      </a:endParaRP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Dừa ơi- Lê Anh Xuân)</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c>
                  <a:txBody>
                    <a:bodyPr/>
                    <a:lstStyle/>
                    <a:p>
                      <a:pPr indent="0">
                        <a:buNone/>
                      </a:pP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Nội ( bà nội)</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solidFill>
                      <a:srgbClr val="00B050"/>
                    </a:solidFill>
                  </a:tcPr>
                </a:tc>
              </a:tr>
            </a:tbl>
          </a:graphicData>
        </a:graphic>
      </p:graphicFrame>
      <p:pic>
        <p:nvPicPr>
          <p:cNvPr id="27"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0880" y="2629535"/>
            <a:ext cx="1955165" cy="3528695"/>
          </a:xfrm>
          <a:prstGeom prst="rect">
            <a:avLst/>
          </a:prstGeom>
        </p:spPr>
      </p:pic>
      <p:pic>
        <p:nvPicPr>
          <p:cNvPr id="20" name="Picture 19"/>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lvl="0"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5"/>
          <a:stretch>
            <a:fillRect/>
          </a:stretch>
        </p:blipFill>
        <p:spPr>
          <a:xfrm>
            <a:off x="1344295" y="393700"/>
            <a:ext cx="3094355" cy="2585720"/>
          </a:xfrm>
          <a:prstGeom prst="rect">
            <a:avLst/>
          </a:prstGeom>
        </p:spPr>
      </p:pic>
      <p:sp>
        <p:nvSpPr>
          <p:cNvPr id="75" name="Rectangle 74"/>
          <p:cNvSpPr/>
          <p:nvPr/>
        </p:nvSpPr>
        <p:spPr>
          <a:xfrm>
            <a:off x="1691005" y="937260"/>
            <a:ext cx="2552700" cy="193802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Thế nào là từ ngữ địa phương?</a:t>
            </a:r>
            <a:endParaRPr lang="en-US" sz="2400" b="1">
              <a:solidFill>
                <a:srgbClr val="FF0000"/>
              </a:solidFill>
              <a:latin typeface="Times New Roman" panose="02020603050405020304" pitchFamily="18" charset="0"/>
              <a:cs typeface="Times New Roman" panose="02020603050405020304" pitchFamily="18" charset="0"/>
            </a:endParaRPr>
          </a:p>
          <a:p>
            <a:r>
              <a:rPr lang="en-US" sz="2400"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sym typeface="+mn-ea"/>
              </a:rPr>
              <a:t>? Thế nào là từ</a:t>
            </a:r>
            <a:endParaRPr lang="en-US" sz="2400" b="1">
              <a:solidFill>
                <a:srgbClr val="FF0000"/>
              </a:solidFill>
              <a:latin typeface="Times New Roman" panose="02020603050405020304" pitchFamily="18" charset="0"/>
              <a:cs typeface="Times New Roman" panose="02020603050405020304" pitchFamily="18" charset="0"/>
            </a:endParaRPr>
          </a:p>
          <a:p>
            <a:r>
              <a:rPr lang="en-US" sz="2400" b="1">
                <a:solidFill>
                  <a:srgbClr val="FF0000"/>
                </a:solidFill>
                <a:latin typeface="Times New Roman" panose="02020603050405020304" pitchFamily="18" charset="0"/>
                <a:cs typeface="Times New Roman" panose="02020603050405020304" pitchFamily="18" charset="0"/>
                <a:sym typeface="+mn-ea"/>
              </a:rPr>
              <a:t> ngữ toàn dân?</a:t>
            </a:r>
            <a:endParaRPr lang="en-US" sz="2400" b="1">
              <a:solidFill>
                <a:srgbClr val="FF0000"/>
              </a:solidFill>
              <a:latin typeface="Times New Roman" panose="02020603050405020304" pitchFamily="18" charset="0"/>
              <a:cs typeface="Times New Roman" panose="02020603050405020304" pitchFamily="18" charset="0"/>
            </a:endParaRPr>
          </a:p>
          <a:p>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443895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134100" y="1163955"/>
            <a:ext cx="5298440" cy="3046095"/>
          </a:xfrm>
          <a:prstGeom prst="rect">
            <a:avLst/>
          </a:prstGeom>
        </p:spPr>
        <p:txBody>
          <a:bodyPr wrap="square">
            <a:spAutoFit/>
          </a:bodyPr>
          <a:lstStyle/>
          <a:p>
            <a:pPr algn="l"/>
            <a:r>
              <a:rPr lang="en-US" sz="2400" b="1">
                <a:solidFill>
                  <a:srgbClr val="0000FF"/>
                </a:solidFill>
                <a:latin typeface="Times New Roman" panose="02020603050405020304" pitchFamily="18" charset="0"/>
                <a:cs typeface="Times New Roman" panose="02020603050405020304" pitchFamily="18" charset="0"/>
                <a:sym typeface="+mn-ea"/>
              </a:rPr>
              <a:t>- Từ ngữ địa phương là từ ngữ chỉ được sử dụng ở một hoặc một số địa phương nhất định.</a:t>
            </a:r>
            <a:endParaRPr lang="en-US" sz="2400" b="1">
              <a:solidFill>
                <a:srgbClr val="0000FF"/>
              </a:solidFill>
              <a:latin typeface="Times New Roman" panose="02020603050405020304" pitchFamily="18" charset="0"/>
              <a:cs typeface="Times New Roman" panose="02020603050405020304" pitchFamily="18" charset="0"/>
              <a:sym typeface="+mn-ea"/>
            </a:endParaRPr>
          </a:p>
          <a:p>
            <a:pPr algn="l"/>
            <a:r>
              <a:rPr lang="en-US" sz="2400" b="1">
                <a:solidFill>
                  <a:srgbClr val="0000FF"/>
                </a:solidFill>
                <a:latin typeface="Times New Roman" panose="02020603050405020304" pitchFamily="18" charset="0"/>
                <a:cs typeface="Times New Roman" panose="02020603050405020304" pitchFamily="18" charset="0"/>
                <a:sym typeface="+mn-ea"/>
              </a:rPr>
              <a:t>- Từ ngữ toàn dân là từ ngữ được toàn dân biết, chấp nhận và sử dụng rộng rãi trong giao tiếp.</a:t>
            </a:r>
            <a:endParaRPr lang="en-US" sz="2400" b="1">
              <a:solidFill>
                <a:srgbClr val="0000FF"/>
              </a:solidFill>
              <a:latin typeface="Times New Roman" panose="02020603050405020304" pitchFamily="18" charset="0"/>
              <a:cs typeface="Times New Roman" panose="02020603050405020304" pitchFamily="18" charset="0"/>
            </a:endParaRPr>
          </a:p>
          <a:p>
            <a:pPr algn="l"/>
            <a:endParaRPr lang="en-US" sz="2400" b="1">
              <a:solidFill>
                <a:srgbClr val="0000FF"/>
              </a:solidFill>
              <a:latin typeface="Times New Roman" panose="02020603050405020304" pitchFamily="18" charset="0"/>
              <a:cs typeface="Times New Roman" panose="02020603050405020304" pitchFamily="18" charset="0"/>
            </a:endParaRPr>
          </a:p>
          <a:p>
            <a:pPr algn="l"/>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6" name="图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3652520" y="2978785"/>
            <a:ext cx="5401310" cy="4700905"/>
          </a:xfrm>
          <a:prstGeom prst="rect">
            <a:avLst/>
          </a:prstGeom>
        </p:spPr>
      </p:pic>
      <p:pic>
        <p:nvPicPr>
          <p:cNvPr id="24" name="Picture 23"/>
          <p:cNvPicPr>
            <a:picLocks noChangeAspect="1"/>
          </p:cNvPicPr>
          <p:nvPr/>
        </p:nvPicPr>
        <p:blipFill>
          <a:blip r:embed="rId7"/>
          <a:stretch>
            <a:fillRect/>
          </a:stretch>
        </p:blipFill>
        <p:spPr>
          <a:xfrm>
            <a:off x="-15690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22"/>
                                        </p:tgtEl>
                                      </p:cBhvr>
                                    </p:animEffect>
                                    <p:animScale>
                                      <p:cBhvr>
                                        <p:cTn id="55" dur="500" autoRev="1" fill="hold"/>
                                        <p:tgtEl>
                                          <p:spTgt spid="22"/>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3"/>
                                        </p:tgtEl>
                                      </p:cBhvr>
                                    </p:animEffect>
                                    <p:animScale>
                                      <p:cBhvr>
                                        <p:cTn id="58" dur="500" autoRev="1" fill="hold"/>
                                        <p:tgtEl>
                                          <p:spTgt spid="23"/>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6"/>
                                        </p:tgtEl>
                                      </p:cBhvr>
                                    </p:animEffect>
                                    <p:animScale>
                                      <p:cBhvr>
                                        <p:cTn id="61" dur="500" autoRev="1" fill="hold"/>
                                        <p:tgtEl>
                                          <p:spTgt spid="6"/>
                                        </p:tgtEl>
                                      </p:cBhvr>
                                      <p:by x="105000" y="105000"/>
                                    </p:animScale>
                                  </p:childTnLst>
                                </p:cTn>
                              </p:par>
                              <p:par>
                                <p:cTn id="62" presetID="26" presetClass="emph" presetSubtype="0" repeatCount="indefinite" fill="hold" grpId="1" nodeType="withEffect">
                                  <p:stCondLst>
                                    <p:cond delay="0"/>
                                  </p:stCondLst>
                                  <p:endCondLst>
                                    <p:cond evt="onNext" delay="0">
                                      <p:tgtEl>
                                        <p:sldTgt/>
                                      </p:tgtEl>
                                    </p:cond>
                                  </p:endCondLst>
                                  <p:childTnLst>
                                    <p:animEffect transition="out" filter="fade">
                                      <p:cBhvr>
                                        <p:cTn id="63" dur="1000" tmFilter="0, 0; .2, .5; .8, .5; 1, 0"/>
                                        <p:tgtEl>
                                          <p:spTgt spid="10"/>
                                        </p:tgtEl>
                                      </p:cBhvr>
                                    </p:animEffect>
                                    <p:animScale>
                                      <p:cBhvr>
                                        <p:cTn id="64" dur="500" autoRev="1" fill="hold"/>
                                        <p:tgtEl>
                                          <p:spTgt spid="10"/>
                                        </p:tgtEl>
                                      </p:cBhvr>
                                      <p:by x="105000" y="105000"/>
                                    </p:animScale>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1000" tmFilter="0, 0; .2, .5; .8, .5; 1, 0"/>
                                        <p:tgtEl>
                                          <p:spTgt spid="5"/>
                                        </p:tgtEl>
                                      </p:cBhvr>
                                    </p:animEffect>
                                    <p:animScale>
                                      <p:cBhvr>
                                        <p:cTn id="67" dur="500" autoRev="1" fill="hold"/>
                                        <p:tgtEl>
                                          <p:spTgt spid="5"/>
                                        </p:tgtEl>
                                      </p:cBhvr>
                                      <p:by x="105000" y="105000"/>
                                    </p:animScale>
                                  </p:childTnLst>
                                </p:cTn>
                              </p:par>
                              <p:par>
                                <p:cTn id="68" presetID="42"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lvl="0"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5"/>
          <a:stretch>
            <a:fillRect/>
          </a:stretch>
        </p:blipFill>
        <p:spPr>
          <a:xfrm>
            <a:off x="1254760" y="393700"/>
            <a:ext cx="3183890" cy="2584450"/>
          </a:xfrm>
          <a:prstGeom prst="rect">
            <a:avLst/>
          </a:prstGeom>
        </p:spPr>
      </p:pic>
      <p:sp>
        <p:nvSpPr>
          <p:cNvPr id="75" name="Rectangle 74"/>
          <p:cNvSpPr/>
          <p:nvPr/>
        </p:nvSpPr>
        <p:spPr>
          <a:xfrm>
            <a:off x="1691005" y="937260"/>
            <a:ext cx="2552700" cy="119888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Nêu chức năng và giá trị của từ ngữ địa phương? </a:t>
            </a:r>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443895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071235" y="1321435"/>
            <a:ext cx="5433695" cy="2306955"/>
          </a:xfrm>
          <a:prstGeom prst="rect">
            <a:avLst/>
          </a:prstGeom>
        </p:spPr>
        <p:txBody>
          <a:bodyPr wrap="square">
            <a:spAutoFit/>
          </a:bodyPr>
          <a:lstStyle/>
          <a:p>
            <a:pPr algn="l"/>
            <a:r>
              <a:rPr lang="en-US" sz="2400" b="1">
                <a:solidFill>
                  <a:srgbClr val="0000FF"/>
                </a:solidFill>
                <a:latin typeface="Times New Roman" panose="02020603050405020304" pitchFamily="18" charset="0"/>
                <a:cs typeface="Times New Roman" panose="02020603050405020304" pitchFamily="18" charset="0"/>
                <a:sym typeface="+mn-ea"/>
              </a:rPr>
              <a:t>  Trong các tác phẩm văn chương, điện ảnh, từ ngữ địa phương được dùng như một phương tiện tu từ với mục đích tô đậm màu sắc địa phương và làm cho nhân vật trở nên chân thật hơn, sinh động hơn.</a:t>
            </a:r>
            <a:endParaRPr lang="en-US" sz="2400" b="1">
              <a:solidFill>
                <a:srgbClr val="0000FF"/>
              </a:solidFill>
              <a:latin typeface="Times New Roman" panose="02020603050405020304" pitchFamily="18" charset="0"/>
              <a:cs typeface="Times New Roman" panose="02020603050405020304" pitchFamily="18" charset="0"/>
              <a:sym typeface="+mn-ea"/>
            </a:endParaRPr>
          </a:p>
        </p:txBody>
      </p:sp>
      <p:pic>
        <p:nvPicPr>
          <p:cNvPr id="26" name="图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3652520" y="2978785"/>
            <a:ext cx="5401310" cy="4700905"/>
          </a:xfrm>
          <a:prstGeom prst="rect">
            <a:avLst/>
          </a:prstGeom>
        </p:spPr>
      </p:pic>
      <p:pic>
        <p:nvPicPr>
          <p:cNvPr id="24" name="Picture 23"/>
          <p:cNvPicPr>
            <a:picLocks noChangeAspect="1"/>
          </p:cNvPicPr>
          <p:nvPr/>
        </p:nvPicPr>
        <p:blipFill>
          <a:blip r:embed="rId7"/>
          <a:stretch>
            <a:fillRect/>
          </a:stretch>
        </p:blipFill>
        <p:spPr>
          <a:xfrm>
            <a:off x="-15690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22"/>
                                        </p:tgtEl>
                                      </p:cBhvr>
                                    </p:animEffect>
                                    <p:animScale>
                                      <p:cBhvr>
                                        <p:cTn id="55" dur="500" autoRev="1" fill="hold"/>
                                        <p:tgtEl>
                                          <p:spTgt spid="22"/>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3"/>
                                        </p:tgtEl>
                                      </p:cBhvr>
                                    </p:animEffect>
                                    <p:animScale>
                                      <p:cBhvr>
                                        <p:cTn id="58" dur="500" autoRev="1" fill="hold"/>
                                        <p:tgtEl>
                                          <p:spTgt spid="23"/>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6"/>
                                        </p:tgtEl>
                                      </p:cBhvr>
                                    </p:animEffect>
                                    <p:animScale>
                                      <p:cBhvr>
                                        <p:cTn id="61" dur="500" autoRev="1" fill="hold"/>
                                        <p:tgtEl>
                                          <p:spTgt spid="6"/>
                                        </p:tgtEl>
                                      </p:cBhvr>
                                      <p:by x="105000" y="105000"/>
                                    </p:animScale>
                                  </p:childTnLst>
                                </p:cTn>
                              </p:par>
                              <p:par>
                                <p:cTn id="62" presetID="26" presetClass="emph" presetSubtype="0" repeatCount="indefinite" fill="hold" grpId="1" nodeType="withEffect">
                                  <p:stCondLst>
                                    <p:cond delay="0"/>
                                  </p:stCondLst>
                                  <p:endCondLst>
                                    <p:cond evt="onNext" delay="0">
                                      <p:tgtEl>
                                        <p:sldTgt/>
                                      </p:tgtEl>
                                    </p:cond>
                                  </p:endCondLst>
                                  <p:childTnLst>
                                    <p:animEffect transition="out" filter="fade">
                                      <p:cBhvr>
                                        <p:cTn id="63" dur="1000" tmFilter="0, 0; .2, .5; .8, .5; 1, 0"/>
                                        <p:tgtEl>
                                          <p:spTgt spid="10"/>
                                        </p:tgtEl>
                                      </p:cBhvr>
                                    </p:animEffect>
                                    <p:animScale>
                                      <p:cBhvr>
                                        <p:cTn id="64" dur="500" autoRev="1" fill="hold"/>
                                        <p:tgtEl>
                                          <p:spTgt spid="10"/>
                                        </p:tgtEl>
                                      </p:cBhvr>
                                      <p:by x="105000" y="105000"/>
                                    </p:animScale>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1000" tmFilter="0, 0; .2, .5; .8, .5; 1, 0"/>
                                        <p:tgtEl>
                                          <p:spTgt spid="5"/>
                                        </p:tgtEl>
                                      </p:cBhvr>
                                    </p:animEffect>
                                    <p:animScale>
                                      <p:cBhvr>
                                        <p:cTn id="67" dur="500" autoRev="1" fill="hold"/>
                                        <p:tgtEl>
                                          <p:spTgt spid="5"/>
                                        </p:tgtEl>
                                      </p:cBhvr>
                                      <p:by x="105000" y="105000"/>
                                    </p:animScale>
                                  </p:childTnLst>
                                </p:cTn>
                              </p:par>
                              <p:par>
                                <p:cTn id="68" presetID="42"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lvl="0"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5"/>
          <a:stretch>
            <a:fillRect/>
          </a:stretch>
        </p:blipFill>
        <p:spPr>
          <a:xfrm>
            <a:off x="1344295" y="393700"/>
            <a:ext cx="3094355" cy="2104390"/>
          </a:xfrm>
          <a:prstGeom prst="rect">
            <a:avLst/>
          </a:prstGeom>
        </p:spPr>
      </p:pic>
      <p:sp>
        <p:nvSpPr>
          <p:cNvPr id="75" name="Rectangle 74"/>
          <p:cNvSpPr/>
          <p:nvPr/>
        </p:nvSpPr>
        <p:spPr>
          <a:xfrm>
            <a:off x="1691005" y="937260"/>
            <a:ext cx="2552700" cy="119888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Nêu thêm ví dụ về từ ngữ địa phương? </a:t>
            </a:r>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443895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101080" y="1761490"/>
            <a:ext cx="5298440" cy="829945"/>
          </a:xfrm>
          <a:prstGeom prst="rect">
            <a:avLst/>
          </a:prstGeom>
        </p:spPr>
        <p:txBody>
          <a:bodyPr wrap="square">
            <a:spAutoFit/>
          </a:bodyPr>
          <a:lstStyle/>
          <a:p>
            <a:pPr algn="l"/>
            <a:r>
              <a:rPr lang="en-US" sz="2400" b="1">
                <a:solidFill>
                  <a:srgbClr val="0000FF"/>
                </a:solidFill>
                <a:latin typeface="Times New Roman" panose="02020603050405020304" pitchFamily="18" charset="0"/>
                <a:cs typeface="Times New Roman" panose="02020603050405020304" pitchFamily="18" charset="0"/>
                <a:sym typeface="+mn-ea"/>
              </a:rPr>
              <a:t>- VD: Từ ngữ địa phương : Biểu (bảo), kêu (gọi), bắp ( ngô), mãng cầu (na),...</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6" name="图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3652520" y="2978785"/>
            <a:ext cx="5401310" cy="4700905"/>
          </a:xfrm>
          <a:prstGeom prst="rect">
            <a:avLst/>
          </a:prstGeom>
        </p:spPr>
      </p:pic>
      <p:pic>
        <p:nvPicPr>
          <p:cNvPr id="24" name="Picture 23"/>
          <p:cNvPicPr>
            <a:picLocks noChangeAspect="1"/>
          </p:cNvPicPr>
          <p:nvPr/>
        </p:nvPicPr>
        <p:blipFill>
          <a:blip r:embed="rId7"/>
          <a:stretch>
            <a:fillRect/>
          </a:stretch>
        </p:blipFill>
        <p:spPr>
          <a:xfrm>
            <a:off x="-15690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22"/>
                                        </p:tgtEl>
                                      </p:cBhvr>
                                    </p:animEffect>
                                    <p:animScale>
                                      <p:cBhvr>
                                        <p:cTn id="55" dur="500" autoRev="1" fill="hold"/>
                                        <p:tgtEl>
                                          <p:spTgt spid="22"/>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3"/>
                                        </p:tgtEl>
                                      </p:cBhvr>
                                    </p:animEffect>
                                    <p:animScale>
                                      <p:cBhvr>
                                        <p:cTn id="58" dur="500" autoRev="1" fill="hold"/>
                                        <p:tgtEl>
                                          <p:spTgt spid="23"/>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6"/>
                                        </p:tgtEl>
                                      </p:cBhvr>
                                    </p:animEffect>
                                    <p:animScale>
                                      <p:cBhvr>
                                        <p:cTn id="61" dur="500" autoRev="1" fill="hold"/>
                                        <p:tgtEl>
                                          <p:spTgt spid="6"/>
                                        </p:tgtEl>
                                      </p:cBhvr>
                                      <p:by x="105000" y="105000"/>
                                    </p:animScale>
                                  </p:childTnLst>
                                </p:cTn>
                              </p:par>
                              <p:par>
                                <p:cTn id="62" presetID="26" presetClass="emph" presetSubtype="0" repeatCount="indefinite" fill="hold" grpId="1" nodeType="withEffect">
                                  <p:stCondLst>
                                    <p:cond delay="0"/>
                                  </p:stCondLst>
                                  <p:endCondLst>
                                    <p:cond evt="onNext" delay="0">
                                      <p:tgtEl>
                                        <p:sldTgt/>
                                      </p:tgtEl>
                                    </p:cond>
                                  </p:endCondLst>
                                  <p:childTnLst>
                                    <p:animEffect transition="out" filter="fade">
                                      <p:cBhvr>
                                        <p:cTn id="63" dur="1000" tmFilter="0, 0; .2, .5; .8, .5; 1, 0"/>
                                        <p:tgtEl>
                                          <p:spTgt spid="10"/>
                                        </p:tgtEl>
                                      </p:cBhvr>
                                    </p:animEffect>
                                    <p:animScale>
                                      <p:cBhvr>
                                        <p:cTn id="64" dur="500" autoRev="1" fill="hold"/>
                                        <p:tgtEl>
                                          <p:spTgt spid="10"/>
                                        </p:tgtEl>
                                      </p:cBhvr>
                                      <p:by x="105000" y="105000"/>
                                    </p:animScale>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1000" tmFilter="0, 0; .2, .5; .8, .5; 1, 0"/>
                                        <p:tgtEl>
                                          <p:spTgt spid="5"/>
                                        </p:tgtEl>
                                      </p:cBhvr>
                                    </p:animEffect>
                                    <p:animScale>
                                      <p:cBhvr>
                                        <p:cTn id="67" dur="500" autoRev="1" fill="hold"/>
                                        <p:tgtEl>
                                          <p:spTgt spid="5"/>
                                        </p:tgtEl>
                                      </p:cBhvr>
                                      <p:by x="105000" y="105000"/>
                                    </p:animScale>
                                  </p:childTnLst>
                                </p:cTn>
                              </p:par>
                              <p:par>
                                <p:cTn id="68" presetID="42"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3548" y="0"/>
            <a:ext cx="1367644" cy="2339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b" anchorCtr="1"/>
          <a:lstStyle/>
          <a:p>
            <a:pPr algn="ctr"/>
            <a:r>
              <a:rPr lang="en-US" altLang="zh-CN" sz="7200" b="1" dirty="0">
                <a:latin typeface="+mj-ea"/>
                <a:ea typeface="+mj-ea"/>
              </a:rPr>
              <a:t>03</a:t>
            </a:r>
            <a:endParaRPr lang="zh-CN" altLang="en-US" sz="7200" b="1" dirty="0">
              <a:latin typeface="+mj-ea"/>
              <a:ea typeface="+mj-ea"/>
            </a:endParaRPr>
          </a:p>
        </p:txBody>
      </p:sp>
      <p:sp>
        <p:nvSpPr>
          <p:cNvPr id="6" name="文本框 32"/>
          <p:cNvSpPr txBox="1"/>
          <p:nvPr/>
        </p:nvSpPr>
        <p:spPr>
          <a:xfrm>
            <a:off x="5486558" y="2210082"/>
            <a:ext cx="4951710" cy="1934832"/>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THỰC HÀNH </a:t>
            </a:r>
            <a:endPar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TIẾNG VIỆT</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141668" y="-113873"/>
            <a:ext cx="1052482" cy="889499"/>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9;p2"/>
          <p:cNvSpPr txBox="1"/>
          <p:nvPr/>
        </p:nvSpPr>
        <p:spPr>
          <a:xfrm>
            <a:off x="2696384" y="128687"/>
            <a:ext cx="5829329" cy="646290"/>
          </a:xfrm>
          <a:prstGeom prst="rect">
            <a:avLst/>
          </a:prstGeom>
          <a:solidFill>
            <a:srgbClr val="DAE5F1"/>
          </a:solidFill>
          <a:ln w="28575" cap="flat" cmpd="sng">
            <a:solidFill>
              <a:srgbClr val="538CD5"/>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smtClean="0">
                <a:solidFill>
                  <a:srgbClr val="FF0000"/>
                </a:solidFill>
                <a:latin typeface="Times New Roman" panose="02020603050405020304" pitchFamily="18" charset="0"/>
                <a:ea typeface="Arial" panose="020B0604020202020204"/>
                <a:cs typeface="Times New Roman" panose="02020603050405020304" pitchFamily="18" charset="0"/>
                <a:sym typeface="Arial" panose="020B0604020202020204"/>
              </a:rPr>
              <a:t>YÊU CẦU CẦN ĐẠT</a:t>
            </a:r>
            <a:endParaRPr sz="3600" b="1" i="0" u="none" strike="noStrike" cap="none" dirty="0">
              <a:solidFill>
                <a:srgbClr val="FF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4" name="Picture 3"/>
          <p:cNvPicPr>
            <a:picLocks noChangeAspect="1"/>
          </p:cNvPicPr>
          <p:nvPr/>
        </p:nvPicPr>
        <p:blipFill>
          <a:blip r:embed="rId1"/>
          <a:stretch>
            <a:fillRect/>
          </a:stretch>
        </p:blipFill>
        <p:spPr>
          <a:xfrm>
            <a:off x="-141668" y="-113873"/>
            <a:ext cx="1052482" cy="889499"/>
          </a:xfrm>
          <a:prstGeom prst="rect">
            <a:avLst/>
          </a:prstGeom>
        </p:spPr>
      </p:pic>
      <p:pic>
        <p:nvPicPr>
          <p:cNvPr id="5" name="图片 7" descr="8691fc963511599ce3dc24771297d54e"/>
          <p:cNvPicPr>
            <a:picLocks noChangeAspect="1"/>
          </p:cNvPicPr>
          <p:nvPr/>
        </p:nvPicPr>
        <p:blipFill>
          <a:blip r:embed="rId2" cstate="screen"/>
          <a:stretch>
            <a:fillRect/>
          </a:stretch>
        </p:blipFill>
        <p:spPr>
          <a:xfrm>
            <a:off x="0" y="4790940"/>
            <a:ext cx="3661372" cy="2067059"/>
          </a:xfrm>
          <a:prstGeom prst="rect">
            <a:avLst/>
          </a:prstGeom>
        </p:spPr>
      </p:pic>
      <p:pic>
        <p:nvPicPr>
          <p:cNvPr id="6" name="图片 2" descr="999ba5066198f2db59d550c4dbd2090b"/>
          <p:cNvPicPr>
            <a:picLocks noChangeAspect="1"/>
          </p:cNvPicPr>
          <p:nvPr/>
        </p:nvPicPr>
        <p:blipFill rotWithShape="1">
          <a:blip r:embed="rId3" cstate="screen"/>
          <a:srcRect r="33437"/>
          <a:stretch>
            <a:fillRect/>
          </a:stretch>
        </p:blipFill>
        <p:spPr>
          <a:xfrm rot="5400000">
            <a:off x="5036820" y="-266065"/>
            <a:ext cx="5593080" cy="8343265"/>
          </a:xfrm>
          <a:prstGeom prst="rect">
            <a:avLst/>
          </a:prstGeom>
        </p:spPr>
      </p:pic>
      <p:sp>
        <p:nvSpPr>
          <p:cNvPr id="7" name="文本框 10"/>
          <p:cNvSpPr txBox="1"/>
          <p:nvPr/>
        </p:nvSpPr>
        <p:spPr>
          <a:xfrm>
            <a:off x="4919345" y="1605915"/>
            <a:ext cx="5924550" cy="1938020"/>
          </a:xfrm>
          <a:prstGeom prst="rect">
            <a:avLst/>
          </a:prstGeom>
          <a:noFill/>
        </p:spPr>
        <p:txBody>
          <a:bodyPr wrap="square" rtlCol="0">
            <a:spAutoFit/>
          </a:bodyPr>
          <a:lstStyle/>
          <a:p>
            <a:r>
              <a:rPr lang="en-US" altLang="zh-CN" sz="2400">
                <a:solidFill>
                  <a:srgbClr val="0000FF"/>
                </a:solidFill>
                <a:latin typeface="SVN-Androgyne" panose="02040603050506020204" pitchFamily="18" charset="0"/>
                <a:cs typeface="Times New Roman" panose="02020603050405020304" pitchFamily="18" charset="0"/>
                <a:sym typeface="+mn-lt"/>
              </a:rPr>
              <a:t> 1- Nhận biết được nghĩa tường minh và nghĩa hàm ẩn của câu.</a:t>
            </a:r>
            <a:endParaRPr lang="en-US" altLang="zh-CN" sz="2400">
              <a:solidFill>
                <a:srgbClr val="0000FF"/>
              </a:solidFill>
              <a:latin typeface="SVN-Androgyne" panose="02040603050506020204" pitchFamily="18" charset="0"/>
              <a:cs typeface="Times New Roman" panose="02020603050405020304" pitchFamily="18" charset="0"/>
              <a:sym typeface="+mn-lt"/>
            </a:endParaRPr>
          </a:p>
          <a:p>
            <a:r>
              <a:rPr lang="en-US" altLang="zh-CN" sz="2400">
                <a:solidFill>
                  <a:srgbClr val="0000FF"/>
                </a:solidFill>
                <a:latin typeface="SVN-Androgyne" panose="02040603050506020204" pitchFamily="18" charset="0"/>
                <a:cs typeface="Times New Roman" panose="02020603050405020304" pitchFamily="18" charset="0"/>
                <a:sym typeface="+mn-lt"/>
              </a:rPr>
              <a:t>- Nêu được chức năng và giá trị của từ ngữ toàn dân và từ ngữ địa phương.</a:t>
            </a:r>
            <a:endParaRPr lang="en-US" altLang="zh-CN" sz="2400">
              <a:solidFill>
                <a:srgbClr val="0000FF"/>
              </a:solidFill>
              <a:latin typeface="SVN-Androgyne" panose="02040603050506020204" pitchFamily="18" charset="0"/>
              <a:cs typeface="Times New Roman" panose="02020603050405020304" pitchFamily="18" charset="0"/>
              <a:sym typeface="+mn-lt"/>
            </a:endParaRPr>
          </a:p>
        </p:txBody>
      </p:sp>
      <p:sp>
        <p:nvSpPr>
          <p:cNvPr id="8" name="文本框 3"/>
          <p:cNvSpPr txBox="1"/>
          <p:nvPr/>
        </p:nvSpPr>
        <p:spPr>
          <a:xfrm>
            <a:off x="4973320" y="4375150"/>
            <a:ext cx="5815965" cy="768350"/>
          </a:xfrm>
          <a:prstGeom prst="rect">
            <a:avLst/>
          </a:prstGeom>
          <a:noFill/>
        </p:spPr>
        <p:txBody>
          <a:bodyPr wrap="square" rtlCol="0">
            <a:spAutoFit/>
          </a:bodyPr>
          <a:lstStyle/>
          <a:p>
            <a:pPr algn="just"/>
            <a:r>
              <a:rPr lang="en-US" altLang="zh-CN" sz="2200" dirty="0">
                <a:solidFill>
                  <a:srgbClr val="0000FF"/>
                </a:solidFill>
                <a:latin typeface="SVN-Androgyne" panose="02040603050506020204" pitchFamily="18" charset="0"/>
                <a:cs typeface="Times New Roman" panose="02020603050405020304" pitchFamily="18" charset="0"/>
                <a:sym typeface="+mn-lt"/>
              </a:rPr>
              <a:t>2. </a:t>
            </a:r>
            <a:r>
              <a:rPr lang="en-US" altLang="zh-CN" sz="2200" dirty="0" err="1">
                <a:solidFill>
                  <a:srgbClr val="0000FF"/>
                </a:solidFill>
                <a:latin typeface="SVN-Androgyne" panose="02040603050506020204" pitchFamily="18" charset="0"/>
                <a:cs typeface="Times New Roman" panose="02020603050405020304" pitchFamily="18" charset="0"/>
                <a:sym typeface="+mn-lt"/>
              </a:rPr>
              <a:t>Vận</a:t>
            </a:r>
            <a:r>
              <a:rPr lang="en-US" altLang="zh-CN" sz="2200" dirty="0">
                <a:solidFill>
                  <a:srgbClr val="0000FF"/>
                </a:solidFill>
                <a:latin typeface="SVN-Androgyne" panose="02040603050506020204" pitchFamily="18" charset="0"/>
                <a:cs typeface="Times New Roman" panose="02020603050405020304" pitchFamily="18" charset="0"/>
                <a:sym typeface="+mn-lt"/>
              </a:rPr>
              <a:t> </a:t>
            </a:r>
            <a:r>
              <a:rPr lang="en-US" altLang="zh-CN" sz="2200" dirty="0" err="1">
                <a:solidFill>
                  <a:srgbClr val="0000FF"/>
                </a:solidFill>
                <a:latin typeface="SVN-Androgyne" panose="02040603050506020204" pitchFamily="18" charset="0"/>
                <a:cs typeface="Times New Roman" panose="02020603050405020304" pitchFamily="18" charset="0"/>
                <a:sym typeface="+mn-lt"/>
              </a:rPr>
              <a:t>dụng</a:t>
            </a:r>
            <a:r>
              <a:rPr lang="en-US" altLang="zh-CN" sz="2200">
                <a:solidFill>
                  <a:srgbClr val="0000FF"/>
                </a:solidFill>
                <a:latin typeface="SVN-Androgyne" panose="02040603050506020204" pitchFamily="18" charset="0"/>
                <a:cs typeface="Times New Roman" panose="02020603050405020304" pitchFamily="18" charset="0"/>
                <a:sym typeface="+mn-lt"/>
              </a:rPr>
              <a:t> được một số thành ngữ, tục ngữ thông dụng trong giao tiếp.</a:t>
            </a:r>
            <a:endParaRPr lang="en-US" altLang="zh-CN" sz="2200">
              <a:solidFill>
                <a:srgbClr val="0000FF"/>
              </a:solidFill>
              <a:latin typeface="SVN-Androgyne" panose="02040603050506020204" pitchFamily="18" charset="0"/>
              <a:cs typeface="Times New Roman" panose="02020603050405020304" pitchFamily="18" charset="0"/>
              <a:sym typeface="+mn-lt"/>
            </a:endParaRPr>
          </a:p>
        </p:txBody>
      </p:sp>
      <p:pic>
        <p:nvPicPr>
          <p:cNvPr id="9"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3" y="2278289"/>
            <a:ext cx="3614311" cy="27160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p:tgtEl>
                                          <p:spTgt spid="5"/>
                                        </p:tgtEl>
                                        <p:attrNameLst>
                                          <p:attrName>ppt_y</p:attrName>
                                        </p:attrNameLst>
                                      </p:cBhvr>
                                      <p:tavLst>
                                        <p:tav tm="0">
                                          <p:val>
                                            <p:strVal val="#ppt_y+#ppt_h*1.125000"/>
                                          </p:val>
                                        </p:tav>
                                        <p:tav tm="100000">
                                          <p:val>
                                            <p:strVal val="#ppt_y"/>
                                          </p:val>
                                        </p:tav>
                                      </p:tavLst>
                                    </p:anim>
                                    <p:animEffect transition="in" filter="wipe(up)">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1049484" y="3014066"/>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74" name="图片 59"/>
          <p:cNvPicPr>
            <a:picLocks noChangeAspect="1"/>
          </p:cNvPicPr>
          <p:nvPr/>
        </p:nvPicPr>
        <p:blipFill>
          <a:blip r:embed="rId5"/>
          <a:stretch>
            <a:fillRect/>
          </a:stretch>
        </p:blipFill>
        <p:spPr>
          <a:xfrm>
            <a:off x="1359623" y="393880"/>
            <a:ext cx="2800253" cy="1512193"/>
          </a:xfrm>
          <a:prstGeom prst="rect">
            <a:avLst/>
          </a:prstGeom>
        </p:spPr>
      </p:pic>
      <p:sp>
        <p:nvSpPr>
          <p:cNvPr id="75" name="Rectangle 74"/>
          <p:cNvSpPr/>
          <p:nvPr/>
        </p:nvSpPr>
        <p:spPr>
          <a:xfrm>
            <a:off x="1705987" y="937250"/>
            <a:ext cx="2748209" cy="46037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 </a:t>
            </a:r>
            <a:r>
              <a:rPr lang="en-US" sz="2400" b="1" dirty="0">
                <a:solidFill>
                  <a:srgbClr val="FF0000"/>
                </a:solidFill>
                <a:latin typeface="Times New Roman" panose="02020603050405020304" pitchFamily="18" charset="0"/>
                <a:cs typeface="Times New Roman" panose="02020603050405020304" pitchFamily="18" charset="0"/>
              </a:rPr>
              <a:t>87</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091" y="1815563"/>
            <a:ext cx="5779693" cy="4233306"/>
          </a:xfrm>
          <a:prstGeom prst="rect">
            <a:avLst/>
          </a:prstGeom>
        </p:spPr>
      </p:pic>
      <p:pic>
        <p:nvPicPr>
          <p:cNvPr id="20" name="Picture 19"/>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par>
                                <p:cTn id="57" presetID="42" presetClass="entr" presetSubtype="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1000"/>
                                        <p:tgtEl>
                                          <p:spTgt spid="73"/>
                                        </p:tgtEl>
                                      </p:cBhvr>
                                    </p:animEffect>
                                    <p:anim calcmode="lin" valueType="num">
                                      <p:cBhvr>
                                        <p:cTn id="60" dur="1000" fill="hold"/>
                                        <p:tgtEl>
                                          <p:spTgt spid="73"/>
                                        </p:tgtEl>
                                        <p:attrNameLst>
                                          <p:attrName>ppt_x</p:attrName>
                                        </p:attrNameLst>
                                      </p:cBhvr>
                                      <p:tavLst>
                                        <p:tav tm="0">
                                          <p:val>
                                            <p:strVal val="#ppt_x"/>
                                          </p:val>
                                        </p:tav>
                                        <p:tav tm="100000">
                                          <p:val>
                                            <p:strVal val="#ppt_x"/>
                                          </p:val>
                                        </p:tav>
                                      </p:tavLst>
                                    </p:anim>
                                    <p:anim calcmode="lin" valueType="num">
                                      <p:cBhvr>
                                        <p:cTn id="6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barn(inVertical)">
                                      <p:cBhvr>
                                        <p:cTn id="66" dur="500"/>
                                        <p:tgtEl>
                                          <p:spTgt spid="75"/>
                                        </p:tgtEl>
                                      </p:cBhvr>
                                    </p:animEffect>
                                  </p:childTnLst>
                                </p:cTn>
                              </p:par>
                              <p:par>
                                <p:cTn id="67" presetID="16" presetClass="entr" presetSubtype="21"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barn(inVertical)">
                                      <p:cBhvr>
                                        <p:cTn id="69" dur="5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78460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1</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Xác định nghĩa tường minh và nghĩa hàm ẩn trong các trường hợp sau đây:</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a.- Bác có thấy con lợn cưới của tôi chạy qua đây không?</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Từ lúc tôi mặc cái áo mới này, tôi chẳng thấy con lợn nào chạy qua đây cả!</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(Truyện cười dân gian Việt Nam, Khoe của)</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a.- Bề ngang hai mươi thước, bề dài hai mươi thước đúng. Thì ra là con rắn vuông bốn góc à?</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(Truyện cười dân gian Việt Nam, Con rắn vuông)</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41503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1</a:t>
            </a:r>
            <a:r>
              <a:rPr lang="en-US" sz="2400" b="1">
                <a:solidFill>
                  <a:srgbClr val="0000FF"/>
                </a:solidFill>
                <a:latin typeface="Times New Roman" panose="02020603050405020304" pitchFamily="18" charset="0"/>
                <a:cs typeface="Times New Roman" panose="02020603050405020304" pitchFamily="18" charset="0"/>
              </a:rPr>
              <a:t>: Xác định nghĩa tường minh và nghĩa hàm ẩn:  </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a) Mục đích của người nói trong câu trên là khoe khoang: khoe con lợn cưới và chiếc áo mới. Chúng ta có thể nhận ra nghĩa hàm ẩn này là nhờ vào thông tin thừa (lợn “cưới”,từ lúc “tôi mặc cái áo mới này”) mà người nói đã cố tình thêm vào câu nói.</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b) Câu: “Bề ngang hai mươi thước, bề dài hai mươi thước đúng. Thì ra là con rắn vuông bốn góc à?”: có nghĩa hàm ẩn là: Anh đang nói khoác. </a:t>
            </a:r>
            <a:r>
              <a:rPr lang="en-US" sz="2400" b="1">
                <a:solidFill>
                  <a:srgbClr val="0000FF"/>
                </a:solidFill>
                <a:latin typeface="Arial" panose="020B0604020202020204" pitchFamily="34" charset="0"/>
                <a:cs typeface="Arial" panose="020B0604020202020204" pitchFamily="34" charset="0"/>
              </a:rPr>
              <a:t>→ </a:t>
            </a:r>
            <a:r>
              <a:rPr lang="en-US" sz="2400" b="1">
                <a:solidFill>
                  <a:srgbClr val="0000FF"/>
                </a:solidFill>
                <a:latin typeface="Times New Roman" panose="02020603050405020304" pitchFamily="18" charset="0"/>
                <a:cs typeface="Times New Roman" panose="02020603050405020304" pitchFamily="18" charset="0"/>
              </a:rPr>
              <a:t>Chúng ta có thể nhận ra nghĩa hàm ẩn này là nhờ vào tri thức nền: Trên đời này không có con rắn vuông bốn góc.</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41503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2/87</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Đọc lại truyện vắt cổ chày ra nước và thực hiện các yêu cầu sau:</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a. Xác định nghĩa hàm ẩn trong câu nói: “Thế thì tao cho mượn cái này!” của người chủ nhà. Nghĩa hàm ẩn này được thể hiện trong câu nói nào sau đó?</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b. Người đày tớ thực sự muốn nói gì qua câu: “Hay là ông cho tôi mượn cái chày giã cua vậy!”?</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c. Sau khi đọc xong truyện cười này, em hiểu thế nào về thành ngữ vắt cổ chày ra nước? Đặt câu có sử dụng thành ngữ này.</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78460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2</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a) </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Nghĩa hàm ẩn trong câu nói: Người chủ nhà muốn người đày tớ vận cái khố tải vào người, khi nào khát thì vặn ra mà uống.</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Nghĩa hàm ẩn được thể hiện trong câu nói ngay sau đó: “Vận vào…mà uống”.</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b) Hàm ý của người đày tớ được thể hiện trong câu nói tiếp theo: “ Dạ, vắt cổ chày cũng ra nước !” ( Mỉa mai chủ nhà quá keo kiệt)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c)Truyện cười “Vắt cổ chày ra nước” giúp chúng ta hiểu sâu sắc hơn ý nghĩa của thành ngữ: “Vắt cổ chày ra nước” (quá keo kiệt).</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78460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3/88</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Đọc truyện cười Văn hay trong mục Đọc mở rộng theo thể loại và thực hiện các yêu cầu sau:</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a.Câu nói của người vợ: “Ông lấy giấy khổ to mà viết có hơn không?" có nghĩa hàm ẩn gì?</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b.Thầy đồ có hiểu đúng câu nói của vợ mình hay không? Dựa vào đâu em biết điều đó?</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Theo em, nghĩa hàm ẩn do người nói/ người viết tạo ra và nghĩa hàm ẩn do người nghe/ người đọc suy ra có phải lúc nào cũng trùng nhau không? Vì sao?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415417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3/88</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a) Nghĩa hàm ẩn của câu: “Ông lấy giấy khổ to mà viết có hơn không?" được thể hiện qua lượt thoại tiếp theo của người vợ: “ Ông chả biết tính toán gì cả, giấy khổ to bỏ đi còn gói hàng, chứ giấy khổ nhỏ thì dùng làm gì được”. </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Arial" panose="020B0604020202020204" pitchFamily="34" charset="0"/>
                <a:cs typeface="Arial" panose="020B0604020202020204" pitchFamily="34" charset="0"/>
              </a:rPr>
              <a:t>→</a:t>
            </a:r>
            <a:r>
              <a:rPr lang="en-US" sz="2400" b="1">
                <a:solidFill>
                  <a:srgbClr val="0000FF"/>
                </a:solidFill>
                <a:latin typeface="Times New Roman" panose="02020603050405020304" pitchFamily="18" charset="0"/>
                <a:cs typeface="Times New Roman" panose="02020603050405020304" pitchFamily="18" charset="0"/>
              </a:rPr>
              <a:t> Ở câu nói này, người vợ đã trêu đùa người chồng về khả năng viết lách của ông: bản thảo có thể bỏ đi.</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b) Thầy đồ không hiểu đúng câu nói của vợ mình. Điều này thể hiện qua chi tiết: “ Thầy đồ lấy làm đắc chí… giấy khổ nhỏ không đủ chép”. </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c) Không. Vì: Hàm ý và suy ý có thể khác nhau. Điều này phụ thuộc vào kiến thức nền, kĩ năng ngôn ngữ của mỗi người.</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193802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4/88</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Sưu tầm ít nhất một truyện cười có nghĩa hàm ẩn và phân tích nghĩa hàm ẩn có trong (các) truyện cười đó.</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Ví dụ: Truyện cười: Chiếm hết chỗ.</a:t>
            </a:r>
            <a:endParaRPr lang="en-US" sz="2400" b="1">
              <a:solidFill>
                <a:srgbClr val="0000FF"/>
              </a:solidFill>
              <a:latin typeface="Times New Roman" panose="02020603050405020304" pitchFamily="18" charset="0"/>
              <a:cs typeface="Times New Roman" panose="02020603050405020304" pitchFamily="18" charset="0"/>
            </a:endParaRPr>
          </a:p>
          <a:p>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415417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5/88</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Các từ ngừ in đậm dưới đây được sử dụng ở vùng miền nào? Chúng có tác dụng gì trong việc biểu đạt giá trị của tác phẩm?</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a. Quả tôi nom thấy con rắn dài đúng hai mươi thước không kém một tấc, một phân nào!</a:t>
            </a:r>
            <a:endParaRPr lang="en-US" sz="2400" b="1">
              <a:solidFill>
                <a:srgbClr val="0000FF"/>
              </a:solidFill>
              <a:latin typeface="Times New Roman" panose="02020603050405020304" pitchFamily="18" charset="0"/>
              <a:cs typeface="Times New Roman" panose="02020603050405020304" pitchFamily="18" charset="0"/>
            </a:endParaRPr>
          </a:p>
          <a:p>
            <a:pPr algn="ctr"/>
            <a:r>
              <a:rPr lang="en-US" sz="2400" b="1">
                <a:solidFill>
                  <a:srgbClr val="0000FF"/>
                </a:solidFill>
                <a:latin typeface="Times New Roman" panose="02020603050405020304" pitchFamily="18" charset="0"/>
                <a:cs typeface="Times New Roman" panose="02020603050405020304" pitchFamily="18" charset="0"/>
              </a:rPr>
              <a:t>       (Truyện cười dân gian Việt Nam, Con rắn vuông)</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b.Khoai sắn tình quê rất thiệt thà!</a:t>
            </a:r>
            <a:endParaRPr lang="en-US" sz="2400" b="1">
              <a:solidFill>
                <a:srgbClr val="0000FF"/>
              </a:solidFill>
              <a:latin typeface="Times New Roman" panose="02020603050405020304" pitchFamily="18" charset="0"/>
              <a:cs typeface="Times New Roman" panose="02020603050405020304" pitchFamily="18" charset="0"/>
            </a:endParaRPr>
          </a:p>
          <a:p>
            <a:pPr algn="ctr"/>
            <a:r>
              <a:rPr lang="en-US" sz="2400" b="1">
                <a:solidFill>
                  <a:srgbClr val="0000FF"/>
                </a:solidFill>
                <a:latin typeface="Times New Roman" panose="02020603050405020304" pitchFamily="18" charset="0"/>
                <a:cs typeface="Times New Roman" panose="02020603050405020304" pitchFamily="18" charset="0"/>
              </a:rPr>
              <a:t>(Tố Hữu, Nhớ đồng)</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c.Thò tay mà bứt cọng ngò</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Thương em đứt ruột giả đò ngó lơ.</a:t>
            </a:r>
            <a:endParaRPr lang="en-US" sz="2400" b="1">
              <a:solidFill>
                <a:srgbClr val="0000FF"/>
              </a:solidFill>
              <a:latin typeface="Times New Roman" panose="02020603050405020304" pitchFamily="18" charset="0"/>
              <a:cs typeface="Times New Roman" panose="02020603050405020304" pitchFamily="18" charset="0"/>
            </a:endParaRPr>
          </a:p>
          <a:p>
            <a:pPr algn="ctr"/>
            <a:r>
              <a:rPr lang="en-US" sz="2400" b="1">
                <a:solidFill>
                  <a:srgbClr val="0000FF"/>
                </a:solidFill>
                <a:latin typeface="Times New Roman" panose="02020603050405020304" pitchFamily="18" charset="0"/>
                <a:cs typeface="Times New Roman" panose="02020603050405020304" pitchFamily="18" charset="0"/>
              </a:rPr>
              <a:t>(Ca dao)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046095"/>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5/88</a:t>
            </a:r>
            <a:r>
              <a:rPr lang="en-US" sz="2400" b="1">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a) Từ “nom” được sử dụng ở vùng miền </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Bắc. Tác dụng: tô đậm sắc thái địa phương; làm cho nhân vật trở nên chân thật, sinh động hơn.</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b) Từ “thiệt thà” được sử dụng ở vùng miền Trung và miền Nam: làm cho màu sắc Nam Bộ hiện ra rõ nét.</a:t>
            </a:r>
            <a:endParaRPr lang="en-US" sz="2400" b="1">
              <a:solidFill>
                <a:srgbClr val="0000FF"/>
              </a:solidFill>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 c) Giả đò, ngò, ngó lơ: được sử dụng ở vùng miền Nam: đã làm nên màu sắc riêng cho câu ca dao.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2">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8" name="文本框 17"/>
          <p:cNvSpPr txBox="1"/>
          <p:nvPr/>
        </p:nvSpPr>
        <p:spPr>
          <a:xfrm>
            <a:off x="3297693" y="253335"/>
            <a:ext cx="72150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smtClean="0">
                <a:ln>
                  <a:noFill/>
                </a:ln>
                <a:solidFill>
                  <a:srgbClr val="FF00FF"/>
                </a:solidFill>
                <a:effectLst/>
                <a:uLnTx/>
                <a:uFillTx/>
                <a:latin typeface="Times New Roman" panose="02020603050405020304" pitchFamily="18" charset="0"/>
                <a:ea typeface="黑体"/>
                <a:cs typeface="Times New Roman" panose="02020603050405020304" pitchFamily="18" charset="0"/>
              </a:rPr>
              <a:t>KHỞI</a:t>
            </a:r>
            <a:r>
              <a:rPr kumimoji="0" lang="en-US" altLang="zh-CN" sz="6000" b="1" i="0" u="none" strike="noStrike" kern="1200" cap="none" spc="0" normalizeH="0" noProof="0" dirty="0" smtClean="0">
                <a:ln>
                  <a:noFill/>
                </a:ln>
                <a:solidFill>
                  <a:srgbClr val="FF00FF"/>
                </a:solidFill>
                <a:effectLst/>
                <a:uLnTx/>
                <a:uFillTx/>
                <a:latin typeface="Times New Roman" panose="02020603050405020304" pitchFamily="18" charset="0"/>
                <a:ea typeface="黑体"/>
                <a:cs typeface="Times New Roman" panose="02020603050405020304" pitchFamily="18" charset="0"/>
              </a:rPr>
              <a:t> </a:t>
            </a:r>
            <a:r>
              <a:rPr kumimoji="0" lang="en-US" altLang="zh-CN" sz="6000" b="1" i="0" u="none" strike="noStrike" kern="1200" cap="none" spc="0" normalizeH="0" noProof="0" dirty="0">
                <a:ln>
                  <a:noFill/>
                </a:ln>
                <a:solidFill>
                  <a:srgbClr val="FF00FF"/>
                </a:solidFill>
                <a:effectLst/>
                <a:uLnTx/>
                <a:uFillTx/>
                <a:latin typeface="Times New Roman" panose="02020603050405020304" pitchFamily="18" charset="0"/>
                <a:ea typeface="黑体"/>
                <a:cs typeface="Times New Roman" panose="02020603050405020304" pitchFamily="18" charset="0"/>
              </a:rPr>
              <a:t>ĐỘNG</a:t>
            </a:r>
            <a:endParaRPr kumimoji="0" lang="zh-CN" altLang="en-US" sz="6000" b="1" i="0" u="none" strike="noStrike" kern="1200" cap="none" spc="0" normalizeH="0" baseline="0" noProof="0" dirty="0">
              <a:ln>
                <a:noFill/>
              </a:ln>
              <a:solidFill>
                <a:srgbClr val="FF00FF"/>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5" name="图片 21"/>
          <p:cNvPicPr>
            <a:picLocks noChangeAspect="1"/>
          </p:cNvPicPr>
          <p:nvPr/>
        </p:nvPicPr>
        <p:blipFill>
          <a:blip r:embed="rId2">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0" y="605082"/>
            <a:ext cx="4024319" cy="6085238"/>
          </a:xfrm>
          <a:prstGeom prst="rect">
            <a:avLst/>
          </a:prstGeom>
        </p:spPr>
      </p:pic>
      <p:pic>
        <p:nvPicPr>
          <p:cNvPr id="20"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42" y="5473521"/>
            <a:ext cx="6413548" cy="1004840"/>
          </a:xfrm>
          <a:prstGeom prst="rect">
            <a:avLst/>
          </a:prstGeom>
        </p:spPr>
      </p:pic>
      <p:pic>
        <p:nvPicPr>
          <p:cNvPr id="12" name="Picture 11"/>
          <p:cNvPicPr>
            <a:picLocks noChangeAspect="1"/>
          </p:cNvPicPr>
          <p:nvPr/>
        </p:nvPicPr>
        <p:blipFill>
          <a:blip r:embed="rId5"/>
          <a:stretch>
            <a:fillRect/>
          </a:stretch>
        </p:blipFill>
        <p:spPr>
          <a:xfrm>
            <a:off x="-141668" y="-113873"/>
            <a:ext cx="1052482" cy="889499"/>
          </a:xfrm>
          <a:prstGeom prst="rect">
            <a:avLst/>
          </a:prstGeom>
        </p:spPr>
      </p:pic>
      <p:pic>
        <p:nvPicPr>
          <p:cNvPr id="13" name="图片 59"/>
          <p:cNvPicPr>
            <a:picLocks noChangeAspect="1"/>
          </p:cNvPicPr>
          <p:nvPr/>
        </p:nvPicPr>
        <p:blipFill>
          <a:blip r:embed="rId6"/>
          <a:stretch>
            <a:fillRect/>
          </a:stretch>
        </p:blipFill>
        <p:spPr>
          <a:xfrm>
            <a:off x="3297693" y="1946067"/>
            <a:ext cx="7350550" cy="3116721"/>
          </a:xfrm>
          <a:prstGeom prst="rect">
            <a:avLst/>
          </a:prstGeom>
        </p:spPr>
      </p:pic>
      <p:sp>
        <p:nvSpPr>
          <p:cNvPr id="14" name="文本框 17"/>
          <p:cNvSpPr txBox="1"/>
          <p:nvPr/>
        </p:nvSpPr>
        <p:spPr>
          <a:xfrm>
            <a:off x="3505342" y="2697668"/>
            <a:ext cx="721507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a:cs typeface="Times New Roman" panose="02020603050405020304" pitchFamily="18" charset="0"/>
              </a:rPr>
              <a:t>TRÒ</a:t>
            </a:r>
            <a:r>
              <a:rPr kumimoji="0" lang="en-US" altLang="zh-CN" sz="4000" b="1" i="0" u="none" strike="noStrike" kern="1200" cap="none" spc="0" normalizeH="0" noProof="0" dirty="0" smtClean="0">
                <a:ln>
                  <a:noFill/>
                </a:ln>
                <a:solidFill>
                  <a:srgbClr val="0000FF"/>
                </a:solidFill>
                <a:effectLst/>
                <a:uLnTx/>
                <a:uFillTx/>
                <a:latin typeface="Times New Roman" panose="02020603050405020304" pitchFamily="18" charset="0"/>
                <a:ea typeface="黑体"/>
                <a:cs typeface="Times New Roman" panose="02020603050405020304" pitchFamily="18" charset="0"/>
              </a:rPr>
              <a:t> CHƠI</a:t>
            </a:r>
            <a:endParaRPr kumimoji="0" lang="en-US" altLang="zh-CN" sz="4000" b="1" i="0" u="none" strike="noStrike" kern="1200" cap="none" spc="0" normalizeH="0" noProof="0" dirty="0" smtClean="0">
              <a:ln>
                <a:noFill/>
              </a:ln>
              <a:solidFill>
                <a:srgbClr val="0000FF"/>
              </a:solidFill>
              <a:effectLst/>
              <a:uLnTx/>
              <a:uFillTx/>
              <a:latin typeface="Times New Roman" panose="02020603050405020304" pitchFamily="18" charset="0"/>
              <a:ea typeface="黑体"/>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baseline="0" dirty="0" smtClean="0">
                <a:solidFill>
                  <a:srgbClr val="FF0000"/>
                </a:solidFill>
                <a:latin typeface="Times New Roman" panose="02020603050405020304" pitchFamily="18" charset="0"/>
                <a:ea typeface="黑体"/>
                <a:cs typeface="Times New Roman" panose="02020603050405020304" pitchFamily="18" charset="0"/>
              </a:rPr>
              <a:t>NHÌN</a:t>
            </a:r>
            <a:r>
              <a:rPr lang="en-US" altLang="zh-CN" sz="4000" b="1" dirty="0" smtClean="0">
                <a:solidFill>
                  <a:srgbClr val="FF0000"/>
                </a:solidFill>
                <a:latin typeface="Times New Roman" panose="02020603050405020304" pitchFamily="18" charset="0"/>
                <a:ea typeface="黑体"/>
                <a:cs typeface="Times New Roman" panose="02020603050405020304" pitchFamily="18" charset="0"/>
              </a:rPr>
              <a:t> HÌNH ĐOÁN CHỮ</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endCondLst>
                                    <p:cond evt="onNext" delay="0">
                                      <p:tgtEl>
                                        <p:sldTgt/>
                                      </p:tgtEl>
                                    </p:cond>
                                  </p:endCondLst>
                                  <p:childTnLst>
                                    <p:animEffect transition="out" filter="fade">
                                      <p:cBhvr>
                                        <p:cTn id="16" dur="1000" tmFilter="0, 0; .2, .5; .8, .5; 1, 0"/>
                                        <p:tgtEl>
                                          <p:spTgt spid="22"/>
                                        </p:tgtEl>
                                      </p:cBhvr>
                                    </p:animEffect>
                                    <p:animScale>
                                      <p:cBhvr>
                                        <p:cTn id="17" dur="500" autoRev="1" fill="hold"/>
                                        <p:tgtEl>
                                          <p:spTgt spid="22"/>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10"/>
                                        </p:tgtEl>
                                      </p:cBhvr>
                                    </p:animEffect>
                                    <p:animScale>
                                      <p:cBhvr>
                                        <p:cTn id="20" dur="500" autoRev="1" fill="hold"/>
                                        <p:tgtEl>
                                          <p:spTgt spid="10"/>
                                        </p:tgtEl>
                                      </p:cBhvr>
                                      <p:by x="105000" y="105000"/>
                                    </p:animScale>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p:bldP spid="22" grpId="0" animBg="1"/>
      <p:bldP spid="22" grpId="1"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1049484" y="3014066"/>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3">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2">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74" name="图片 59"/>
          <p:cNvPicPr>
            <a:picLocks noChangeAspect="1"/>
          </p:cNvPicPr>
          <p:nvPr/>
        </p:nvPicPr>
        <p:blipFill>
          <a:blip r:embed="rId5"/>
          <a:stretch>
            <a:fillRect/>
          </a:stretch>
        </p:blipFill>
        <p:spPr>
          <a:xfrm>
            <a:off x="1359623" y="393880"/>
            <a:ext cx="2800253" cy="1512193"/>
          </a:xfrm>
          <a:prstGeom prst="rect">
            <a:avLst/>
          </a:prstGeom>
        </p:spPr>
      </p:pic>
      <p:sp>
        <p:nvSpPr>
          <p:cNvPr id="75" name="Rectangle 74"/>
          <p:cNvSpPr/>
          <p:nvPr/>
        </p:nvSpPr>
        <p:spPr>
          <a:xfrm>
            <a:off x="1705987" y="937250"/>
            <a:ext cx="2748209" cy="460375"/>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bổ trợ:</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6" name="Rectangle 75"/>
          <p:cNvSpPr/>
          <p:nvPr/>
        </p:nvSpPr>
        <p:spPr>
          <a:xfrm>
            <a:off x="4328576" y="1923568"/>
            <a:ext cx="4079799" cy="461665"/>
          </a:xfrm>
          <a:prstGeom prst="rect">
            <a:avLst/>
          </a:prstGeom>
        </p:spPr>
        <p:txBody>
          <a:bodyPr wrap="square">
            <a:spAutoFit/>
          </a:bodyPr>
          <a:lstStyle/>
          <a:p>
            <a:r>
              <a:rPr lang="en-US" sz="2400" b="1" dirty="0" err="1" smtClean="0">
                <a:solidFill>
                  <a:srgbClr val="6600CC"/>
                </a:solidFill>
                <a:latin typeface="Times New Roman" panose="02020603050405020304" pitchFamily="18" charset="0"/>
                <a:cs typeface="Times New Roman" panose="02020603050405020304" pitchFamily="18" charset="0"/>
              </a:rPr>
              <a:t>Trò</a:t>
            </a:r>
            <a:r>
              <a:rPr lang="en-US" sz="2400" b="1" dirty="0" smtClean="0">
                <a:solidFill>
                  <a:srgbClr val="6600CC"/>
                </a:solidFill>
                <a:latin typeface="Times New Roman" panose="02020603050405020304" pitchFamily="18" charset="0"/>
                <a:cs typeface="Times New Roman" panose="02020603050405020304" pitchFamily="18" charset="0"/>
              </a:rPr>
              <a:t> </a:t>
            </a:r>
            <a:r>
              <a:rPr lang="en-US" sz="2400" b="1" dirty="0" err="1">
                <a:solidFill>
                  <a:srgbClr val="6600CC"/>
                </a:solidFill>
                <a:latin typeface="Times New Roman" panose="02020603050405020304" pitchFamily="18" charset="0"/>
                <a:cs typeface="Times New Roman" panose="02020603050405020304" pitchFamily="18" charset="0"/>
              </a:rPr>
              <a:t>chơi</a:t>
            </a:r>
            <a:r>
              <a:rPr lang="en-US" sz="2400" b="1" dirty="0">
                <a:solidFill>
                  <a:srgbClr val="6600CC"/>
                </a:solidFill>
                <a:latin typeface="Times New Roman" panose="02020603050405020304" pitchFamily="18" charset="0"/>
                <a:cs typeface="Times New Roman" panose="02020603050405020304" pitchFamily="18" charset="0"/>
              </a:rPr>
              <a:t>: </a:t>
            </a:r>
            <a:r>
              <a:rPr lang="en-US" sz="2400" b="1" dirty="0" smtClean="0">
                <a:solidFill>
                  <a:srgbClr val="6600CC"/>
                </a:solidFill>
                <a:latin typeface="Times New Roman" panose="02020603050405020304" pitchFamily="18" charset="0"/>
                <a:cs typeface="Times New Roman" panose="02020603050405020304" pitchFamily="18" charset="0"/>
              </a:rPr>
              <a:t>TIẾP SỨC</a:t>
            </a:r>
            <a:endParaRPr lang="en-US" sz="2400" dirty="0">
              <a:solidFill>
                <a:srgbClr val="66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67539" y="2696691"/>
            <a:ext cx="7436314" cy="193802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Chia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ngữ địa phương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từ</a:t>
            </a:r>
            <a:r>
              <a:rPr lang="en-US" sz="2400" dirty="0">
                <a:latin typeface="Times New Roman" panose="02020603050405020304" pitchFamily="18" charset="0"/>
                <a:cs typeface="Times New Roman" panose="02020603050405020304" pitchFamily="18" charset="0"/>
                <a:sym typeface="+mn-ea"/>
              </a:rPr>
              <a:t> ngữ địa 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6"/>
          <a:stretch>
            <a:fillRect/>
          </a:stretch>
        </p:blipFill>
        <p:spPr>
          <a:xfrm>
            <a:off x="-141668" y="-113873"/>
            <a:ext cx="1052482" cy="889499"/>
          </a:xfrm>
          <a:prstGeom prst="rect">
            <a:avLst/>
          </a:prstGeom>
        </p:spPr>
      </p:pic>
      <p:pic>
        <p:nvPicPr>
          <p:cNvPr id="24" name="Picture 23"/>
          <p:cNvPicPr>
            <a:picLocks noChangeAspect="1"/>
          </p:cNvPicPr>
          <p:nvPr/>
        </p:nvPicPr>
        <p:blipFill rotWithShape="1">
          <a:blip r:embed="rId7"/>
          <a:srcRect t="29645"/>
          <a:stretch>
            <a:fillRect/>
          </a:stretch>
        </p:blipFill>
        <p:spPr>
          <a:xfrm>
            <a:off x="4328577" y="4849642"/>
            <a:ext cx="3311483" cy="173180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8821318" y="86013"/>
            <a:ext cx="4051188" cy="2827521"/>
          </a:xfrm>
          <a:prstGeom prst="rect">
            <a:avLst/>
          </a:prstGeom>
        </p:spPr>
      </p:pic>
      <p:sp>
        <p:nvSpPr>
          <p:cNvPr id="27" name="Rectangle 26"/>
          <p:cNvSpPr/>
          <p:nvPr/>
        </p:nvSpPr>
        <p:spPr>
          <a:xfrm>
            <a:off x="9448200" y="1084274"/>
            <a:ext cx="2608754" cy="830997"/>
          </a:xfrm>
          <a:prstGeom prst="rect">
            <a:avLst/>
          </a:prstGeom>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5</a:t>
            </a:r>
            <a:r>
              <a:rPr lang="en-US" sz="4800" b="1" dirty="0" smtClean="0">
                <a:solidFill>
                  <a:srgbClr val="6600CC"/>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PHÚT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2"/>
                                        </p:tgtEl>
                                      </p:cBhvr>
                                    </p:animEffect>
                                    <p:animScale>
                                      <p:cBhvr>
                                        <p:cTn id="45" dur="500" autoRev="1" fill="hold"/>
                                        <p:tgtEl>
                                          <p:spTgt spid="22"/>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23"/>
                                        </p:tgtEl>
                                      </p:cBhvr>
                                    </p:animEffect>
                                    <p:animScale>
                                      <p:cBhvr>
                                        <p:cTn id="48" dur="500" autoRev="1" fill="hold"/>
                                        <p:tgtEl>
                                          <p:spTgt spid="23"/>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6"/>
                                        </p:tgtEl>
                                      </p:cBhvr>
                                    </p:animEffect>
                                    <p:animScale>
                                      <p:cBhvr>
                                        <p:cTn id="51" dur="500" autoRev="1" fill="hold"/>
                                        <p:tgtEl>
                                          <p:spTgt spid="6"/>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10"/>
                                        </p:tgtEl>
                                      </p:cBhvr>
                                    </p:animEffect>
                                    <p:animScale>
                                      <p:cBhvr>
                                        <p:cTn id="54" dur="500" autoRev="1" fill="hold"/>
                                        <p:tgtEl>
                                          <p:spTgt spid="10"/>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heel(1)">
                                      <p:cBhvr>
                                        <p:cTn id="72" dur="2000"/>
                                        <p:tgtEl>
                                          <p:spTgt spid="2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76" grpId="0"/>
      <p:bldP spid="2"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001886" y="453921"/>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181911" y="1920614"/>
            <a:ext cx="2857503" cy="3853506"/>
          </a:xfrm>
          <a:prstGeom prst="rect">
            <a:avLst/>
          </a:prstGeom>
          <a:solidFill>
            <a:srgbClr val="FFFF00"/>
          </a:solidFill>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pic>
        <p:nvPicPr>
          <p:cNvPr id="66"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463" y="189207"/>
            <a:ext cx="7560809" cy="933588"/>
          </a:xfrm>
          <a:prstGeom prst="rect">
            <a:avLst/>
          </a:prstGeom>
        </p:spPr>
      </p:pic>
      <p:pic>
        <p:nvPicPr>
          <p:cNvPr id="67" name="图片 75"/>
          <p:cNvPicPr>
            <a:picLocks noChangeAspect="1"/>
          </p:cNvPicPr>
          <p:nvPr/>
        </p:nvPicPr>
        <p:blipFill>
          <a:blip r:embed="rId3">
            <a:clrChange>
              <a:clrFrom>
                <a:srgbClr val="FFFFFF"/>
              </a:clrFrom>
              <a:clrTo>
                <a:srgbClr val="FFFFFF">
                  <a:alpha val="0"/>
                </a:srgbClr>
              </a:clrTo>
            </a:clrChange>
          </a:blip>
          <a:stretch>
            <a:fillRect/>
          </a:stretch>
        </p:blipFill>
        <p:spPr>
          <a:xfrm>
            <a:off x="3184599" y="1919240"/>
            <a:ext cx="2945745" cy="3854880"/>
          </a:xfrm>
          <a:prstGeom prst="rect">
            <a:avLst/>
          </a:prstGeom>
          <a:solidFill>
            <a:srgbClr val="FF00FF"/>
          </a:solidFill>
        </p:spPr>
      </p:pic>
      <p:pic>
        <p:nvPicPr>
          <p:cNvPr id="68" name="图片 75"/>
          <p:cNvPicPr>
            <a:picLocks noChangeAspect="1"/>
          </p:cNvPicPr>
          <p:nvPr/>
        </p:nvPicPr>
        <p:blipFill>
          <a:blip r:embed="rId3">
            <a:clrChange>
              <a:clrFrom>
                <a:srgbClr val="FFFFFF"/>
              </a:clrFrom>
              <a:clrTo>
                <a:srgbClr val="FFFFFF">
                  <a:alpha val="0"/>
                </a:srgbClr>
              </a:clrTo>
            </a:clrChange>
          </a:blip>
          <a:stretch>
            <a:fillRect/>
          </a:stretch>
        </p:blipFill>
        <p:spPr>
          <a:xfrm>
            <a:off x="6368478" y="1920615"/>
            <a:ext cx="3049696" cy="3853506"/>
          </a:xfrm>
          <a:prstGeom prst="rect">
            <a:avLst/>
          </a:prstGeom>
          <a:solidFill>
            <a:srgbClr val="00FFFF"/>
          </a:solidFill>
        </p:spPr>
      </p:pic>
      <p:pic>
        <p:nvPicPr>
          <p:cNvPr id="69" name="图片 75"/>
          <p:cNvPicPr>
            <a:picLocks noChangeAspect="1"/>
          </p:cNvPicPr>
          <p:nvPr/>
        </p:nvPicPr>
        <p:blipFill>
          <a:blip r:embed="rId3">
            <a:clrChange>
              <a:clrFrom>
                <a:srgbClr val="FFFFFF"/>
              </a:clrFrom>
              <a:clrTo>
                <a:srgbClr val="FFFFFF">
                  <a:alpha val="0"/>
                </a:srgbClr>
              </a:clrTo>
            </a:clrChange>
          </a:blip>
          <a:stretch>
            <a:fillRect/>
          </a:stretch>
        </p:blipFill>
        <p:spPr>
          <a:xfrm>
            <a:off x="9556124" y="1919240"/>
            <a:ext cx="2500830" cy="3854880"/>
          </a:xfrm>
          <a:prstGeom prst="rect">
            <a:avLst/>
          </a:prstGeom>
          <a:solidFill>
            <a:schemeClr val="accent6">
              <a:lumMod val="75000"/>
            </a:schemeClr>
          </a:solidFill>
        </p:spPr>
      </p:pic>
      <p:sp>
        <p:nvSpPr>
          <p:cNvPr id="70" name="Rectangle 69"/>
          <p:cNvSpPr/>
          <p:nvPr/>
        </p:nvSpPr>
        <p:spPr>
          <a:xfrm>
            <a:off x="427165" y="3285557"/>
            <a:ext cx="1912949" cy="829945"/>
          </a:xfrm>
          <a:prstGeom prst="rect">
            <a:avLst/>
          </a:prstGeom>
        </p:spPr>
        <p:txBody>
          <a:bodyPr wrap="square">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ĐỘI 1 </a:t>
            </a:r>
            <a:endParaRPr lang="en-US" sz="2400" b="1" dirty="0" smtClean="0">
              <a:solidFill>
                <a:srgbClr val="FF0000"/>
              </a:solidFill>
              <a:latin typeface="Times New Roman" panose="02020603050405020304" pitchFamily="18" charset="0"/>
              <a:cs typeface="Times New Roman" panose="02020603050405020304" pitchFamily="18" charset="0"/>
            </a:endParaRPr>
          </a:p>
          <a:p>
            <a:pPr algn="ct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3570554" y="3287145"/>
            <a:ext cx="2419660" cy="829945"/>
          </a:xfrm>
          <a:prstGeom prst="rect">
            <a:avLst/>
          </a:prstGeom>
        </p:spPr>
        <p:txBody>
          <a:bodyPr wrap="square">
            <a:spAutoFit/>
          </a:bodyPr>
          <a:lstStyle/>
          <a:p>
            <a:pPr algn="ctr"/>
            <a:r>
              <a:rPr lang="en-US" sz="2400" dirty="0" smtClean="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0000FF"/>
                </a:solidFill>
                <a:latin typeface="Times New Roman" panose="02020603050405020304" pitchFamily="18" charset="0"/>
                <a:cs typeface="Times New Roman" panose="02020603050405020304" pitchFamily="18" charset="0"/>
              </a:rPr>
              <a:t>ĐỘI 2 </a:t>
            </a:r>
            <a:endParaRPr lang="en-US" sz="2400" b="1" dirty="0" smtClean="0">
              <a:solidFill>
                <a:srgbClr val="0000FF"/>
              </a:solidFill>
              <a:latin typeface="Times New Roman" panose="02020603050405020304" pitchFamily="18" charset="0"/>
              <a:cs typeface="Times New Roman" panose="02020603050405020304" pitchFamily="18" charset="0"/>
            </a:endParaRPr>
          </a:p>
          <a:p>
            <a:pPr algn="ct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72" name="Rectangle 71"/>
          <p:cNvSpPr/>
          <p:nvPr/>
        </p:nvSpPr>
        <p:spPr>
          <a:xfrm>
            <a:off x="6782317" y="2982978"/>
            <a:ext cx="2466831" cy="1198880"/>
          </a:xfrm>
          <a:prstGeom prst="rect">
            <a:avLst/>
          </a:prstGeom>
        </p:spPr>
        <p:txBody>
          <a:bodyPr wrap="square">
            <a:spAutoFit/>
          </a:bodyPr>
          <a:lstStyle/>
          <a:p>
            <a:endParaRPr lang="en-US" sz="2400" dirty="0">
              <a:latin typeface="Times New Roman" panose="02020603050405020304" pitchFamily="18" charset="0"/>
              <a:cs typeface="Times New Roman" panose="02020603050405020304" pitchFamily="18" charset="0"/>
            </a:endParaRPr>
          </a:p>
          <a:p>
            <a:pPr algn="ctr"/>
            <a:r>
              <a:rPr lang="en-US" sz="2400" b="1" dirty="0" smtClean="0">
                <a:solidFill>
                  <a:srgbClr val="00B050"/>
                </a:solidFill>
                <a:latin typeface="Times New Roman" panose="02020603050405020304" pitchFamily="18" charset="0"/>
                <a:cs typeface="Times New Roman" panose="02020603050405020304" pitchFamily="18" charset="0"/>
              </a:rPr>
              <a:t>ĐỘI 3</a:t>
            </a:r>
            <a:r>
              <a:rPr lang="en-US" sz="2400" b="1"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algn="ct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73" name="Rectangle 72"/>
          <p:cNvSpPr/>
          <p:nvPr/>
        </p:nvSpPr>
        <p:spPr>
          <a:xfrm>
            <a:off x="4456022" y="1195805"/>
            <a:ext cx="3068383" cy="461665"/>
          </a:xfrm>
          <a:prstGeom prst="rect">
            <a:avLst/>
          </a:prstGeom>
        </p:spPr>
        <p:txBody>
          <a:bodyPr wrap="square">
            <a:spAutoFit/>
          </a:bodyPr>
          <a:lstStyle/>
          <a:p>
            <a:r>
              <a:rPr lang="en-US" sz="2400" b="1" dirty="0" err="1" smtClean="0">
                <a:solidFill>
                  <a:srgbClr val="6600CC"/>
                </a:solidFill>
                <a:latin typeface="Times New Roman" panose="02020603050405020304" pitchFamily="18" charset="0"/>
                <a:cs typeface="Times New Roman" panose="02020603050405020304" pitchFamily="18" charset="0"/>
              </a:rPr>
              <a:t>Trò</a:t>
            </a:r>
            <a:r>
              <a:rPr lang="en-US" sz="2400" b="1" dirty="0" smtClean="0">
                <a:solidFill>
                  <a:srgbClr val="6600CC"/>
                </a:solidFill>
                <a:latin typeface="Times New Roman" panose="02020603050405020304" pitchFamily="18" charset="0"/>
                <a:cs typeface="Times New Roman" panose="02020603050405020304" pitchFamily="18" charset="0"/>
              </a:rPr>
              <a:t> </a:t>
            </a:r>
            <a:r>
              <a:rPr lang="en-US" sz="2400" b="1" dirty="0" err="1">
                <a:solidFill>
                  <a:srgbClr val="6600CC"/>
                </a:solidFill>
                <a:latin typeface="Times New Roman" panose="02020603050405020304" pitchFamily="18" charset="0"/>
                <a:cs typeface="Times New Roman" panose="02020603050405020304" pitchFamily="18" charset="0"/>
              </a:rPr>
              <a:t>chơi</a:t>
            </a:r>
            <a:r>
              <a:rPr lang="en-US" sz="2400" b="1" dirty="0">
                <a:solidFill>
                  <a:srgbClr val="6600CC"/>
                </a:solidFill>
                <a:latin typeface="Times New Roman" panose="02020603050405020304" pitchFamily="18" charset="0"/>
                <a:cs typeface="Times New Roman" panose="02020603050405020304" pitchFamily="18" charset="0"/>
              </a:rPr>
              <a:t>: </a:t>
            </a:r>
            <a:r>
              <a:rPr lang="en-US" sz="2400" b="1" dirty="0" smtClean="0">
                <a:solidFill>
                  <a:srgbClr val="6600CC"/>
                </a:solidFill>
                <a:latin typeface="Times New Roman" panose="02020603050405020304" pitchFamily="18" charset="0"/>
                <a:cs typeface="Times New Roman" panose="02020603050405020304" pitchFamily="18" charset="0"/>
              </a:rPr>
              <a:t>TIẾP SỨC</a:t>
            </a:r>
            <a:endParaRPr lang="en-US" sz="2400" dirty="0">
              <a:solidFill>
                <a:srgbClr val="6600CC"/>
              </a:solidFill>
              <a:latin typeface="Times New Roman" panose="02020603050405020304" pitchFamily="18" charset="0"/>
              <a:cs typeface="Times New Roman" panose="02020603050405020304" pitchFamily="18" charset="0"/>
            </a:endParaRPr>
          </a:p>
        </p:txBody>
      </p:sp>
      <p:sp>
        <p:nvSpPr>
          <p:cNvPr id="74" name="Rectangle 73"/>
          <p:cNvSpPr/>
          <p:nvPr/>
        </p:nvSpPr>
        <p:spPr>
          <a:xfrm>
            <a:off x="9892418" y="2920893"/>
            <a:ext cx="2089294" cy="1198880"/>
          </a:xfrm>
          <a:prstGeom prst="rect">
            <a:avLst/>
          </a:prstGeom>
        </p:spPr>
        <p:txBody>
          <a:bodyPr wrap="square">
            <a:spAutoFit/>
          </a:bodyPr>
          <a:lstStyle/>
          <a:p>
            <a:endParaRPr lang="en-US" sz="2400" dirty="0">
              <a:solidFill>
                <a:srgbClr val="6600CC"/>
              </a:solidFill>
              <a:latin typeface="Times New Roman" panose="02020603050405020304" pitchFamily="18" charset="0"/>
              <a:cs typeface="Times New Roman" panose="02020603050405020304" pitchFamily="18" charset="0"/>
            </a:endParaRPr>
          </a:p>
          <a:p>
            <a:pPr algn="ctr"/>
            <a:r>
              <a:rPr lang="en-US" sz="2400" b="1" dirty="0" smtClean="0">
                <a:solidFill>
                  <a:srgbClr val="6600CC"/>
                </a:solidFill>
                <a:latin typeface="Times New Roman" panose="02020603050405020304" pitchFamily="18" charset="0"/>
                <a:cs typeface="Times New Roman" panose="02020603050405020304" pitchFamily="18" charset="0"/>
              </a:rPr>
              <a:t>ĐỘI 4</a:t>
            </a:r>
            <a:endParaRPr lang="en-US" sz="2400" b="1" dirty="0" smtClean="0">
              <a:solidFill>
                <a:srgbClr val="6600CC"/>
              </a:solidFill>
              <a:latin typeface="Times New Roman" panose="02020603050405020304" pitchFamily="18" charset="0"/>
              <a:cs typeface="Times New Roman" panose="02020603050405020304" pitchFamily="18" charset="0"/>
            </a:endParaRPr>
          </a:p>
          <a:p>
            <a:pPr algn="ctr"/>
            <a:endParaRPr lang="en-US" sz="2400" dirty="0">
              <a:solidFill>
                <a:srgbClr val="6600CC"/>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2"/>
                                        </p:tgtEl>
                                      </p:cBhvr>
                                    </p:animEffect>
                                    <p:animScale>
                                      <p:cBhvr>
                                        <p:cTn id="40" dur="500" autoRev="1" fill="hold"/>
                                        <p:tgtEl>
                                          <p:spTgt spid="22"/>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23"/>
                                        </p:tgtEl>
                                      </p:cBhvr>
                                    </p:animEffect>
                                    <p:animScale>
                                      <p:cBhvr>
                                        <p:cTn id="43" dur="500" autoRev="1" fill="hold"/>
                                        <p:tgtEl>
                                          <p:spTgt spid="23"/>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6"/>
                                        </p:tgtEl>
                                      </p:cBhvr>
                                    </p:animEffect>
                                    <p:animScale>
                                      <p:cBhvr>
                                        <p:cTn id="46" dur="500" autoRev="1" fill="hold"/>
                                        <p:tgtEl>
                                          <p:spTgt spid="6"/>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0"/>
                                        </p:tgtEl>
                                      </p:cBhvr>
                                    </p:animEffect>
                                    <p:animScale>
                                      <p:cBhvr>
                                        <p:cTn id="49" dur="500" autoRev="1" fill="hold"/>
                                        <p:tgtEl>
                                          <p:spTgt spid="10"/>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5"/>
                                        </p:tgtEl>
                                      </p:cBhvr>
                                    </p:animEffect>
                                    <p:animScale>
                                      <p:cBhvr>
                                        <p:cTn id="52" dur="500" autoRev="1" fill="hold"/>
                                        <p:tgtEl>
                                          <p:spTgt spid="5"/>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heel(1)">
                                      <p:cBhvr>
                                        <p:cTn id="57" dur="2000"/>
                                        <p:tgtEl>
                                          <p:spTgt spid="70"/>
                                        </p:tgtEl>
                                      </p:cBhvr>
                                    </p:animEffect>
                                  </p:childTnLst>
                                </p:cTn>
                              </p:par>
                              <p:par>
                                <p:cTn id="58" presetID="21" presetClass="entr" presetSubtype="1"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20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circle(in)">
                                      <p:cBhvr>
                                        <p:cTn id="65" dur="2000"/>
                                        <p:tgtEl>
                                          <p:spTgt spid="6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circle(in)">
                                      <p:cBhvr>
                                        <p:cTn id="68" dur="2000"/>
                                        <p:tgtEl>
                                          <p:spTgt spid="7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fill="hold"/>
                                        <p:tgtEl>
                                          <p:spTgt spid="69"/>
                                        </p:tgtEl>
                                        <p:attrNameLst>
                                          <p:attrName>ppt_x</p:attrName>
                                        </p:attrNameLst>
                                      </p:cBhvr>
                                      <p:tavLst>
                                        <p:tav tm="0">
                                          <p:val>
                                            <p:strVal val="#ppt_x"/>
                                          </p:val>
                                        </p:tav>
                                        <p:tav tm="100000">
                                          <p:val>
                                            <p:strVal val="#ppt_x"/>
                                          </p:val>
                                        </p:tav>
                                      </p:tavLst>
                                    </p:anim>
                                    <p:anim calcmode="lin" valueType="num">
                                      <p:cBhvr additive="base">
                                        <p:cTn id="80" dur="500" fill="hold"/>
                                        <p:tgtEl>
                                          <p:spTgt spid="6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4"/>
                                        </p:tgtEl>
                                        <p:attrNameLst>
                                          <p:attrName>style.visibility</p:attrName>
                                        </p:attrNameLst>
                                      </p:cBhvr>
                                      <p:to>
                                        <p:strVal val="visible"/>
                                      </p:to>
                                    </p:set>
                                    <p:anim calcmode="lin" valueType="num">
                                      <p:cBhvr additive="base">
                                        <p:cTn id="83" dur="500" fill="hold"/>
                                        <p:tgtEl>
                                          <p:spTgt spid="74"/>
                                        </p:tgtEl>
                                        <p:attrNameLst>
                                          <p:attrName>ppt_x</p:attrName>
                                        </p:attrNameLst>
                                      </p:cBhvr>
                                      <p:tavLst>
                                        <p:tav tm="0">
                                          <p:val>
                                            <p:strVal val="#ppt_x"/>
                                          </p:val>
                                        </p:tav>
                                        <p:tav tm="100000">
                                          <p:val>
                                            <p:strVal val="#ppt_x"/>
                                          </p:val>
                                        </p:tav>
                                      </p:tavLst>
                                    </p:anim>
                                    <p:anim calcmode="lin" valueType="num">
                                      <p:cBhvr additive="base">
                                        <p:cTn id="8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70" grpId="0"/>
      <p:bldP spid="71" grpId="0"/>
      <p:bldP spid="72" grpId="0"/>
      <p:bldP spid="73" grpId="0"/>
      <p:bldP spid="7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BEBA8EAE-BF5A-486C-A8C5-ECC9F3942E4B}">
                <a14:imgProps xmlns:a14="http://schemas.microsoft.com/office/drawing/2010/main">
                  <a14:imgLayer r:embed="rId2">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189277"/>
            <a:ext cx="2822035" cy="4645835"/>
          </a:xfrm>
          <a:prstGeom prst="rect">
            <a:avLst/>
          </a:prstGeom>
        </p:spPr>
      </p:pic>
      <p:grpSp>
        <p:nvGrpSpPr>
          <p:cNvPr id="4" name="组合 3"/>
          <p:cNvGrpSpPr/>
          <p:nvPr/>
        </p:nvGrpSpPr>
        <p:grpSpPr>
          <a:xfrm>
            <a:off x="4268675" y="1605012"/>
            <a:ext cx="732080" cy="592511"/>
            <a:chOff x="4517592" y="1132079"/>
            <a:chExt cx="640492" cy="640492"/>
          </a:xfrm>
        </p:grpSpPr>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4"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15" name="图片 59"/>
          <p:cNvPicPr>
            <a:picLocks noChangeAspect="1"/>
          </p:cNvPicPr>
          <p:nvPr/>
        </p:nvPicPr>
        <p:blipFill>
          <a:blip r:embed="rId4"/>
          <a:stretch>
            <a:fillRect/>
          </a:stretch>
        </p:blipFill>
        <p:spPr>
          <a:xfrm>
            <a:off x="1310005" y="93345"/>
            <a:ext cx="2800350" cy="875665"/>
          </a:xfrm>
          <a:prstGeom prst="rect">
            <a:avLst/>
          </a:prstGeom>
        </p:spPr>
      </p:pic>
      <p:sp>
        <p:nvSpPr>
          <p:cNvPr id="16" name="Rectangle 15"/>
          <p:cNvSpPr/>
          <p:nvPr/>
        </p:nvSpPr>
        <p:spPr>
          <a:xfrm>
            <a:off x="1616075" y="314960"/>
            <a:ext cx="2896235" cy="460375"/>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bổ trợ:</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10105" y="1201420"/>
            <a:ext cx="8947150" cy="1198880"/>
          </a:xfrm>
          <a:prstGeom prst="rect">
            <a:avLst/>
          </a:prstGeom>
        </p:spPr>
        <p:txBody>
          <a:bodyPr wrap="square">
            <a:spAutoFit/>
          </a:bodyPr>
          <a:lstStyle/>
          <a:p>
            <a:r>
              <a:rPr lang="en-US" sz="2400" i="1">
                <a:solidFill>
                  <a:srgbClr val="0000FF"/>
                </a:solidFill>
                <a:latin typeface="Times New Roman" panose="02020603050405020304" pitchFamily="18" charset="0"/>
                <a:cs typeface="Times New Roman" panose="02020603050405020304" pitchFamily="18" charset="0"/>
              </a:rPr>
              <a:t>? Viết một đoạn hội thoại (khoảng ba đến bốn câu) trong đó có ít nhất một câu có nghĩa hàm ẩn.</a:t>
            </a:r>
            <a:endParaRPr lang="en-US" sz="2400" i="1">
              <a:solidFill>
                <a:srgbClr val="0000FF"/>
              </a:solidFill>
              <a:latin typeface="Times New Roman" panose="02020603050405020304" pitchFamily="18" charset="0"/>
              <a:cs typeface="Times New Roman" panose="02020603050405020304" pitchFamily="18" charset="0"/>
            </a:endParaRPr>
          </a:p>
          <a:p>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8" name="图片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418320" y="125095"/>
            <a:ext cx="2629535" cy="1151255"/>
          </a:xfrm>
          <a:prstGeom prst="rect">
            <a:avLst/>
          </a:prstGeom>
        </p:spPr>
      </p:pic>
      <p:pic>
        <p:nvPicPr>
          <p:cNvPr id="12" name="Picture 11"/>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ppt_w</p:attrName>
                                        </p:attrNameLst>
                                      </p:cBhvr>
                                      <p:tavLst>
                                        <p:tav tm="0" fmla="#ppt_w*sin(2.5*pi*$)">
                                          <p:val>
                                            <p:fltVal val="0"/>
                                          </p:val>
                                        </p:tav>
                                        <p:tav tm="100000">
                                          <p:val>
                                            <p:fltVal val="1"/>
                                          </p:val>
                                        </p:tav>
                                      </p:tavLst>
                                    </p:anim>
                                    <p:anim calcmode="lin" valueType="num">
                                      <p:cBhvr>
                                        <p:cTn id="1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BEBA8EAE-BF5A-486C-A8C5-ECC9F3942E4B}">
                <a14:imgProps xmlns:a14="http://schemas.microsoft.com/office/drawing/2010/main">
                  <a14:imgLayer r:embed="rId2">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189277"/>
            <a:ext cx="2822035" cy="4645835"/>
          </a:xfrm>
          <a:prstGeom prst="rect">
            <a:avLst/>
          </a:prstGeom>
        </p:spPr>
      </p:pic>
      <p:grpSp>
        <p:nvGrpSpPr>
          <p:cNvPr id="4" name="组合 3"/>
          <p:cNvGrpSpPr/>
          <p:nvPr/>
        </p:nvGrpSpPr>
        <p:grpSpPr>
          <a:xfrm>
            <a:off x="4268675" y="1605012"/>
            <a:ext cx="732080" cy="592511"/>
            <a:chOff x="4517592" y="1132079"/>
            <a:chExt cx="640492" cy="640492"/>
          </a:xfrm>
        </p:grpSpPr>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4"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15" name="图片 59"/>
          <p:cNvPicPr>
            <a:picLocks noChangeAspect="1"/>
          </p:cNvPicPr>
          <p:nvPr/>
        </p:nvPicPr>
        <p:blipFill>
          <a:blip r:embed="rId4"/>
          <a:stretch>
            <a:fillRect/>
          </a:stretch>
        </p:blipFill>
        <p:spPr>
          <a:xfrm>
            <a:off x="1310005" y="93345"/>
            <a:ext cx="2800350" cy="875665"/>
          </a:xfrm>
          <a:prstGeom prst="rect">
            <a:avLst/>
          </a:prstGeom>
        </p:spPr>
      </p:pic>
      <p:sp>
        <p:nvSpPr>
          <p:cNvPr id="16" name="Rectangle 15"/>
          <p:cNvSpPr/>
          <p:nvPr/>
        </p:nvSpPr>
        <p:spPr>
          <a:xfrm>
            <a:off x="1616075" y="314960"/>
            <a:ext cx="2896235" cy="460375"/>
          </a:xfrm>
          <a:prstGeom prst="rect">
            <a:avLst/>
          </a:prstGeom>
        </p:spPr>
        <p:txBody>
          <a:bodyPr wrap="square">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bổ trợ:</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10105" y="1201420"/>
            <a:ext cx="8947150" cy="4523105"/>
          </a:xfrm>
          <a:prstGeom prst="rect">
            <a:avLst/>
          </a:prstGeom>
        </p:spPr>
        <p:txBody>
          <a:bodyPr wrap="square">
            <a:spAutoFit/>
          </a:bodyPr>
          <a:lstStyle/>
          <a:p>
            <a:r>
              <a:rPr lang="en-US" sz="2400" i="1">
                <a:solidFill>
                  <a:srgbClr val="0000FF"/>
                </a:solidFill>
                <a:latin typeface="Times New Roman" panose="02020603050405020304" pitchFamily="18" charset="0"/>
                <a:cs typeface="Times New Roman" panose="02020603050405020304" pitchFamily="18" charset="0"/>
              </a:rPr>
              <a:t>? Viết một đoạn hội thoại (khoảng ba đến bốn câu) trong đó có ít nhất một câu có nghĩa hàm ẩn.</a:t>
            </a:r>
            <a:endParaRPr lang="en-US" sz="2400" i="1">
              <a:solidFill>
                <a:srgbClr val="0000FF"/>
              </a:solidFill>
              <a:latin typeface="Times New Roman" panose="02020603050405020304" pitchFamily="18" charset="0"/>
              <a:cs typeface="Times New Roman" panose="02020603050405020304" pitchFamily="18" charset="0"/>
            </a:endParaRPr>
          </a:p>
          <a:p>
            <a:r>
              <a:rPr lang="en-US" sz="2400" u="sng">
                <a:solidFill>
                  <a:schemeClr val="accent1">
                    <a:lumMod val="60000"/>
                    <a:lumOff val="40000"/>
                  </a:schemeClr>
                </a:solidFill>
                <a:latin typeface="Times New Roman" panose="02020603050405020304" pitchFamily="18" charset="0"/>
                <a:cs typeface="Times New Roman" panose="02020603050405020304" pitchFamily="18" charset="0"/>
              </a:rPr>
              <a:t>Ví dụ về đoạn văn có sử dụng hàm ẩn:</a:t>
            </a:r>
            <a:endParaRPr lang="en-US" sz="2400" u="sng">
              <a:solidFill>
                <a:schemeClr val="accent1">
                  <a:lumMod val="60000"/>
                  <a:lumOff val="40000"/>
                </a:schemeClr>
              </a:solidFill>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Giờ ra chơi, Hùng rủ Phong: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Chiều nay học có hai tiết, bạn có ở lại đá banh với tụi mình không?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Phong nói:</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Học xong, mẹ tớ đến đón rồi.</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Hùng tiếp lời:</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-Vậy thôi bạn về trước đi nhé!</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Thế rồi chúng em ra về.</a:t>
            </a:r>
            <a:endParaRPr lang="en-US" sz="2400">
              <a:latin typeface="Times New Roman" panose="02020603050405020304" pitchFamily="18" charset="0"/>
              <a:cs typeface="Times New Roman" panose="02020603050405020304" pitchFamily="18" charset="0"/>
            </a:endParaRPr>
          </a:p>
          <a:p>
            <a:r>
              <a:rPr lang="en-US" sz="2400">
                <a:solidFill>
                  <a:srgbClr val="0000FF"/>
                </a:solidFill>
                <a:latin typeface="Arial" panose="020B0604020202020204" pitchFamily="34" charset="0"/>
                <a:cs typeface="Arial" panose="020B0604020202020204" pitchFamily="34" charset="0"/>
              </a:rPr>
              <a:t>→ </a:t>
            </a:r>
            <a:r>
              <a:rPr lang="en-US" sz="2400">
                <a:solidFill>
                  <a:srgbClr val="0000FF"/>
                </a:solidFill>
                <a:latin typeface="Times New Roman" panose="02020603050405020304" pitchFamily="18" charset="0"/>
                <a:cs typeface="Times New Roman" panose="02020603050405020304" pitchFamily="18" charset="0"/>
              </a:rPr>
              <a:t>Câu văn có nghĩa hàm ẩn: Học xong, mẹ tớ đến đón rồi.</a:t>
            </a:r>
            <a:endParaRPr lang="en-US" sz="2400">
              <a:solidFill>
                <a:srgbClr val="0000FF"/>
              </a:solidFill>
              <a:latin typeface="Times New Roman" panose="02020603050405020304" pitchFamily="18" charset="0"/>
              <a:cs typeface="Times New Roman" panose="02020603050405020304" pitchFamily="18" charset="0"/>
            </a:endParaRPr>
          </a:p>
          <a:p>
            <a:r>
              <a:rPr lang="en-US" sz="2400">
                <a:solidFill>
                  <a:srgbClr val="0000FF"/>
                </a:solidFill>
                <a:latin typeface="Times New Roman" panose="02020603050405020304" pitchFamily="18" charset="0"/>
                <a:cs typeface="Times New Roman" panose="02020603050405020304" pitchFamily="18" charset="0"/>
              </a:rPr>
              <a:t>Hàm ý: Tớ không ở lại đá banh với các cậu được.</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8" name="图片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418320" y="125095"/>
            <a:ext cx="2629535" cy="1151255"/>
          </a:xfrm>
          <a:prstGeom prst="rect">
            <a:avLst/>
          </a:prstGeom>
        </p:spPr>
      </p:pic>
      <p:pic>
        <p:nvPicPr>
          <p:cNvPr id="12" name="Picture 11"/>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ppt_w</p:attrName>
                                        </p:attrNameLst>
                                      </p:cBhvr>
                                      <p:tavLst>
                                        <p:tav tm="0" fmla="#ppt_w*sin(2.5*pi*$)">
                                          <p:val>
                                            <p:fltVal val="0"/>
                                          </p:val>
                                        </p:tav>
                                        <p:tav tm="100000">
                                          <p:val>
                                            <p:fltVal val="1"/>
                                          </p:val>
                                        </p:tav>
                                      </p:tavLst>
                                    </p:anim>
                                    <p:anim calcmode="lin" valueType="num">
                                      <p:cBhvr>
                                        <p:cTn id="1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3548" y="0"/>
            <a:ext cx="1367644" cy="2339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b" anchorCtr="1"/>
          <a:lstStyle/>
          <a:p>
            <a:pPr algn="ctr"/>
            <a:r>
              <a:rPr lang="en-US" altLang="zh-CN" sz="7200" b="1">
                <a:latin typeface="+mj-ea"/>
                <a:ea typeface="+mj-ea"/>
              </a:rPr>
              <a:t>04</a:t>
            </a:r>
            <a:endParaRPr lang="zh-CN" altLang="en-US" sz="7200" b="1" dirty="0">
              <a:latin typeface="+mj-ea"/>
              <a:ea typeface="+mj-ea"/>
            </a:endParaRPr>
          </a:p>
        </p:txBody>
      </p:sp>
      <p:sp>
        <p:nvSpPr>
          <p:cNvPr id="6" name="文本框 32"/>
          <p:cNvSpPr txBox="1"/>
          <p:nvPr/>
        </p:nvSpPr>
        <p:spPr>
          <a:xfrm>
            <a:off x="5492692" y="1524230"/>
            <a:ext cx="4951710" cy="1319701"/>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4800" b="1" dirty="0" smtClean="0">
                <a:solidFill>
                  <a:srgbClr val="FF0000"/>
                </a:solidFill>
                <a:latin typeface="Times New Roman" panose="02020603050405020304" pitchFamily="18" charset="0"/>
                <a:ea typeface="字魂27号-布丁体" pitchFamily="2" charset="-122"/>
                <a:cs typeface="Times New Roman" panose="02020603050405020304" pitchFamily="18" charset="0"/>
              </a:rPr>
              <a:t>VẬN DỤNG</a:t>
            </a:r>
            <a:endParaRPr lang="en-US" altLang="zh-CN" sz="4800" b="1" dirty="0" smtClean="0">
              <a:solidFill>
                <a:srgbClr val="FF0000"/>
              </a:solidFill>
              <a:latin typeface="Times New Roman" panose="02020603050405020304" pitchFamily="18" charset="0"/>
              <a:ea typeface="字魂27号-布丁体" pitchFamily="2" charset="-122"/>
              <a:cs typeface="Times New Roman" panose="02020603050405020304" pitchFamily="18" charset="0"/>
            </a:endParaRPr>
          </a:p>
          <a:p>
            <a:pPr algn="ctr"/>
            <a:r>
              <a:rPr lang="en-US" altLang="zh-CN" b="1" dirty="0" smtClean="0">
                <a:solidFill>
                  <a:srgbClr val="0000FF"/>
                </a:solidFill>
                <a:latin typeface="Times New Roman" panose="02020603050405020304" pitchFamily="18" charset="0"/>
                <a:ea typeface="字魂27号-布丁体" pitchFamily="2" charset="-122"/>
                <a:cs typeface="Times New Roman" panose="02020603050405020304" pitchFamily="18" charset="0"/>
              </a:rPr>
              <a:t>VIẾT </a:t>
            </a:r>
            <a:r>
              <a:rPr lang="en-US" altLang="zh-CN" b="1" dirty="0">
                <a:solidFill>
                  <a:srgbClr val="0000FF"/>
                </a:solidFill>
                <a:latin typeface="Times New Roman" panose="02020603050405020304" pitchFamily="18" charset="0"/>
                <a:ea typeface="字魂27号-布丁体" pitchFamily="2" charset="-122"/>
                <a:cs typeface="Times New Roman" panose="02020603050405020304" pitchFamily="18" charset="0"/>
              </a:rPr>
              <a:t>NGẮN</a:t>
            </a:r>
            <a:endParaRPr lang="zh-CN" altLang="en-US" b="1" dirty="0">
              <a:solidFill>
                <a:srgbClr val="0000FF"/>
              </a:solidFill>
              <a:latin typeface="Times New Roman" panose="02020603050405020304" pitchFamily="18" charset="0"/>
              <a:ea typeface="字魂27号-布丁体" pitchFamily="2" charset="-122"/>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141668" y="-113873"/>
            <a:ext cx="1052482" cy="889499"/>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1563995" y="462697"/>
            <a:ext cx="4875530" cy="82725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4800" b="1" spc="0" dirty="0">
                <a:solidFill>
                  <a:srgbClr val="0000FF"/>
                </a:solidFill>
                <a:latin typeface="Times New Roman" panose="02020603050405020304" pitchFamily="18" charset="0"/>
                <a:cs typeface="Times New Roman" panose="02020603050405020304" pitchFamily="18" charset="0"/>
              </a:rPr>
              <a:t>VIẾT NGẮN</a:t>
            </a:r>
            <a:endParaRPr lang="en-US" sz="4800" spc="0" dirty="0">
              <a:solidFill>
                <a:srgbClr val="0000FF"/>
              </a:solidFill>
              <a:latin typeface="Times New Roman" panose="02020603050405020304" pitchFamily="18" charset="0"/>
              <a:cs typeface="Times New Roman" panose="02020603050405020304" pitchFamily="18" charset="0"/>
            </a:endParaRPr>
          </a:p>
        </p:txBody>
      </p:sp>
      <p:pic>
        <p:nvPicPr>
          <p:cNvPr id="23" name="图片 41"/>
          <p:cNvPicPr>
            <a:picLocks noChangeAspect="1"/>
          </p:cNvPicPr>
          <p:nvPr/>
        </p:nvPicPr>
        <p:blipFill>
          <a:blip r:embed="rId1" cstate="screen"/>
          <a:stretch>
            <a:fillRect/>
          </a:stretch>
        </p:blipFill>
        <p:spPr>
          <a:xfrm>
            <a:off x="9067026" y="701470"/>
            <a:ext cx="2852084" cy="1196943"/>
          </a:xfrm>
          <a:prstGeom prst="rect">
            <a:avLst/>
          </a:prstGeom>
        </p:spPr>
      </p:pic>
      <p:pic>
        <p:nvPicPr>
          <p:cNvPr id="1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35" y="1446187"/>
            <a:ext cx="4484318" cy="3783710"/>
          </a:xfrm>
          <a:prstGeom prst="rect">
            <a:avLst/>
          </a:prstGeom>
        </p:spPr>
      </p:pic>
      <p:pic>
        <p:nvPicPr>
          <p:cNvPr id="15" name="图片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63995" y="3826401"/>
            <a:ext cx="2911869" cy="2343009"/>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935" y="1441601"/>
            <a:ext cx="6352832" cy="5388695"/>
          </a:xfrm>
          <a:prstGeom prst="rect">
            <a:avLst/>
          </a:prstGeom>
        </p:spPr>
      </p:pic>
      <p:sp>
        <p:nvSpPr>
          <p:cNvPr id="10" name="文本框 11"/>
          <p:cNvSpPr txBox="1"/>
          <p:nvPr/>
        </p:nvSpPr>
        <p:spPr bwMode="auto">
          <a:xfrm>
            <a:off x="5683594" y="2859847"/>
            <a:ext cx="4903514" cy="2552065"/>
          </a:xfrm>
          <a:prstGeom prst="rect">
            <a:avLst/>
          </a:prstGeom>
          <a:noFill/>
        </p:spPr>
        <p:txBody>
          <a:bodyPr wrap="square" lIns="91413" tIns="45706" rIns="91413" bIns="45706">
            <a:spAutoFit/>
            <a:scene3d>
              <a:camera prst="orthographicFront"/>
              <a:lightRig rig="threePt" dir="t"/>
            </a:scene3d>
            <a:sp3d contourW="12700"/>
          </a:bodyPr>
          <a:lstStyle/>
          <a:p>
            <a:r>
              <a:rPr lang="en-US" sz="3200">
                <a:solidFill>
                  <a:srgbClr val="FFFF00"/>
                </a:solidFill>
                <a:latin typeface="Times New Roman" panose="02020603050405020304" pitchFamily="18" charset="0"/>
                <a:cs typeface="Times New Roman" panose="02020603050405020304" pitchFamily="18" charset="0"/>
              </a:rPr>
              <a:t>Viết một đoạn hội thoại (khoảng ba đến bốn câu) trong đó có ít nhất một câu có nghĩa hàm ẩn và một từ ngữ địa phương nơi em sống.</a:t>
            </a:r>
            <a:r>
              <a:rPr lang="en-US" sz="3200" dirty="0">
                <a:solidFill>
                  <a:srgbClr val="FFFF00"/>
                </a:solidFill>
                <a:latin typeface="Times New Roman" panose="02020603050405020304" pitchFamily="18" charset="0"/>
                <a:cs typeface="Times New Roman" panose="02020603050405020304" pitchFamily="18" charset="0"/>
              </a:rPr>
              <a:t> </a:t>
            </a: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46" y="797510"/>
            <a:ext cx="5546521" cy="1814830"/>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黑体"/>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pic>
        <p:nvPicPr>
          <p:cNvPr id="3" name="图片 69"/>
          <p:cNvPicPr>
            <a:picLocks noChangeAspect="1"/>
          </p:cNvPicPr>
          <p:nvPr/>
        </p:nvPicPr>
        <p:blipFill>
          <a:blip r:embed="rId1">
            <a:clrChange>
              <a:clrFrom>
                <a:srgbClr val="FFFFFF"/>
              </a:clrFrom>
              <a:clrTo>
                <a:srgbClr val="FFFFFF">
                  <a:alpha val="0"/>
                </a:srgbClr>
              </a:clrTo>
            </a:clrChange>
          </a:blip>
          <a:stretch>
            <a:fillRect/>
          </a:stretch>
        </p:blipFill>
        <p:spPr>
          <a:xfrm>
            <a:off x="109058" y="105315"/>
            <a:ext cx="1956356" cy="1384390"/>
          </a:xfrm>
          <a:prstGeom prst="rect">
            <a:avLst/>
          </a:prstGeom>
        </p:spPr>
      </p:pic>
      <p:pic>
        <p:nvPicPr>
          <p:cNvPr id="4" name="图片 69"/>
          <p:cNvPicPr>
            <a:picLocks noChangeAspect="1"/>
          </p:cNvPicPr>
          <p:nvPr/>
        </p:nvPicPr>
        <p:blipFill>
          <a:blip r:embed="rId1">
            <a:clrChange>
              <a:clrFrom>
                <a:srgbClr val="FFFFFF"/>
              </a:clrFrom>
              <a:clrTo>
                <a:srgbClr val="FFFFFF">
                  <a:alpha val="0"/>
                </a:srgbClr>
              </a:clrTo>
            </a:clrChange>
          </a:blip>
          <a:stretch>
            <a:fillRect/>
          </a:stretch>
        </p:blipFill>
        <p:spPr>
          <a:xfrm>
            <a:off x="10235644" y="-58167"/>
            <a:ext cx="1956356" cy="1384390"/>
          </a:xfrm>
          <a:prstGeom prst="rect">
            <a:avLst/>
          </a:prstGeom>
        </p:spPr>
      </p:pic>
      <p:pic>
        <p:nvPicPr>
          <p:cNvPr id="5" name="图片 74"/>
          <p:cNvPicPr>
            <a:picLocks noChangeAspect="1"/>
          </p:cNvPicPr>
          <p:nvPr/>
        </p:nvPicPr>
        <p:blipFill>
          <a:blip r:embed="rId2">
            <a:clrChange>
              <a:clrFrom>
                <a:srgbClr val="FFFFFF"/>
              </a:clrFrom>
              <a:clrTo>
                <a:srgbClr val="FFFFFF">
                  <a:alpha val="0"/>
                </a:srgbClr>
              </a:clrTo>
            </a:clrChange>
          </a:blip>
          <a:stretch>
            <a:fillRect/>
          </a:stretch>
        </p:blipFill>
        <p:spPr>
          <a:xfrm>
            <a:off x="327787" y="2458307"/>
            <a:ext cx="1247331" cy="1621087"/>
          </a:xfrm>
          <a:prstGeom prst="rect">
            <a:avLst/>
          </a:prstGeom>
        </p:spPr>
      </p:pic>
      <p:pic>
        <p:nvPicPr>
          <p:cNvPr id="6" name="图片 74"/>
          <p:cNvPicPr>
            <a:picLocks noChangeAspect="1"/>
          </p:cNvPicPr>
          <p:nvPr/>
        </p:nvPicPr>
        <p:blipFill>
          <a:blip r:embed="rId2">
            <a:clrChange>
              <a:clrFrom>
                <a:srgbClr val="FFFFFF"/>
              </a:clrFrom>
              <a:clrTo>
                <a:srgbClr val="FFFFFF">
                  <a:alpha val="0"/>
                </a:srgbClr>
              </a:clrTo>
            </a:clrChange>
          </a:blip>
          <a:stretch>
            <a:fillRect/>
          </a:stretch>
        </p:blipFill>
        <p:spPr>
          <a:xfrm>
            <a:off x="10862284" y="2458306"/>
            <a:ext cx="1247331" cy="1621087"/>
          </a:xfrm>
          <a:prstGeom prst="rect">
            <a:avLst/>
          </a:prstGeom>
        </p:spPr>
      </p:pic>
      <p:pic>
        <p:nvPicPr>
          <p:cNvPr id="7" name="图片 69"/>
          <p:cNvPicPr>
            <a:picLocks noChangeAspect="1"/>
          </p:cNvPicPr>
          <p:nvPr/>
        </p:nvPicPr>
        <p:blipFill>
          <a:blip r:embed="rId1">
            <a:clrChange>
              <a:clrFrom>
                <a:srgbClr val="FFFFFF"/>
              </a:clrFrom>
              <a:clrTo>
                <a:srgbClr val="FFFFFF">
                  <a:alpha val="0"/>
                </a:srgbClr>
              </a:clrTo>
            </a:clrChange>
          </a:blip>
          <a:stretch>
            <a:fillRect/>
          </a:stretch>
        </p:blipFill>
        <p:spPr>
          <a:xfrm>
            <a:off x="0" y="4865123"/>
            <a:ext cx="1698016" cy="1201579"/>
          </a:xfrm>
          <a:prstGeom prst="rect">
            <a:avLst/>
          </a:prstGeom>
        </p:spPr>
      </p:pic>
      <p:pic>
        <p:nvPicPr>
          <p:cNvPr id="8" name="图片 69"/>
          <p:cNvPicPr>
            <a:picLocks noChangeAspect="1"/>
          </p:cNvPicPr>
          <p:nvPr/>
        </p:nvPicPr>
        <p:blipFill>
          <a:blip r:embed="rId1">
            <a:clrChange>
              <a:clrFrom>
                <a:srgbClr val="FFFFFF"/>
              </a:clrFrom>
              <a:clrTo>
                <a:srgbClr val="FFFFFF">
                  <a:alpha val="0"/>
                </a:srgbClr>
              </a:clrTo>
            </a:clrChange>
          </a:blip>
          <a:stretch>
            <a:fillRect/>
          </a:stretch>
        </p:blipFill>
        <p:spPr>
          <a:xfrm>
            <a:off x="10411599" y="4865123"/>
            <a:ext cx="1698016" cy="1201579"/>
          </a:xfrm>
          <a:prstGeom prst="rect">
            <a:avLst/>
          </a:prstGeom>
        </p:spPr>
      </p:pic>
      <p:sp>
        <p:nvSpPr>
          <p:cNvPr id="9" name="Rectangle 8"/>
          <p:cNvSpPr/>
          <p:nvPr/>
        </p:nvSpPr>
        <p:spPr>
          <a:xfrm>
            <a:off x="4503490" y="3429000"/>
            <a:ext cx="5546521" cy="1814830"/>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dung: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vi-VN" sz="2800" noProof="0" dirty="0" smtClean="0">
                <a:solidFill>
                  <a:srgbClr val="000000"/>
                </a:solidFill>
                <a:latin typeface="Times New Roman" panose="02020603050405020304" pitchFamily="18" charset="0"/>
                <a:ea typeface="黑体"/>
                <a:cs typeface="Times New Roman" panose="02020603050405020304" pitchFamily="18" charset="0"/>
              </a:rPr>
              <a:t>Chủ đề tự chọn</a:t>
            </a:r>
            <a:r>
              <a:rPr lang="en-US" altLang="vi-VN" sz="2800" noProof="0" dirty="0" smtClean="0">
                <a:solidFill>
                  <a:srgbClr val="000000"/>
                </a:solidFill>
                <a:latin typeface="Times New Roman" panose="02020603050405020304" pitchFamily="18" charset="0"/>
                <a:ea typeface="黑体"/>
                <a:cs typeface="Times New Roman" panose="02020603050405020304" pitchFamily="18" charset="0"/>
              </a:rPr>
              <a:t>.</a:t>
            </a:r>
            <a:endParaRPr lang="vi-VN" sz="2800" noProof="0" dirty="0" smtClean="0">
              <a:solidFill>
                <a:srgbClr val="000000"/>
              </a:solidFill>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Có</a:t>
            </a:r>
            <a:r>
              <a:rPr lang="en-US" sz="2800" noProof="0" dirty="0" smtClean="0">
                <a:solidFill>
                  <a:srgbClr val="000000"/>
                </a:solidFill>
                <a:latin typeface="Times New Roman" panose="02020603050405020304" pitchFamily="18" charset="0"/>
                <a:ea typeface="黑体"/>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sử</a:t>
            </a:r>
            <a:r>
              <a:rPr lang="en-US" sz="2800" noProof="0" dirty="0" smtClean="0">
                <a:solidFill>
                  <a:srgbClr val="000000"/>
                </a:solidFill>
                <a:latin typeface="Times New Roman" panose="02020603050405020304" pitchFamily="18" charset="0"/>
                <a:ea typeface="黑体"/>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dụng</a:t>
            </a:r>
            <a:r>
              <a:rPr lang="en-US" sz="2800" noProof="0" dirty="0" smtClean="0">
                <a:solidFill>
                  <a:srgbClr val="000000"/>
                </a:solidFill>
                <a:latin typeface="Times New Roman" panose="02020603050405020304" pitchFamily="18" charset="0"/>
                <a:ea typeface="黑体"/>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nghĩa hàm ẩn và từ địa phương.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nvGrpSpPr>
          <p:cNvPr id="24" name="组合 23"/>
          <p:cNvGrpSpPr/>
          <p:nvPr/>
        </p:nvGrpSpPr>
        <p:grpSpPr>
          <a:xfrm>
            <a:off x="540673" y="-1092561"/>
            <a:ext cx="10708640" cy="5760000"/>
            <a:chOff x="3084810" y="-335112"/>
            <a:chExt cx="5809548"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658"/>
              <a:ext cx="5809548" cy="1045210"/>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8" name="文本框 17"/>
          <p:cNvSpPr txBox="1"/>
          <p:nvPr/>
        </p:nvSpPr>
        <p:spPr>
          <a:xfrm>
            <a:off x="932815" y="1536700"/>
            <a:ext cx="10565765" cy="5262245"/>
          </a:xfrm>
          <a:prstGeom prst="rect">
            <a:avLst/>
          </a:prstGeom>
          <a:noFill/>
        </p:spPr>
        <p:txBody>
          <a:bodyPr wrap="square" rtlCol="0">
            <a:spAutoFit/>
          </a:bodyPr>
          <a:lstStyle/>
          <a:p>
            <a:pPr algn="ctr"/>
            <a:r>
              <a:rPr lang="vi-VN" sz="2400" b="1" dirty="0" smtClean="0">
                <a:solidFill>
                  <a:srgbClr val="0000FF"/>
                </a:solidFill>
                <a:latin typeface="Times New Roman" panose="02020603050405020304" pitchFamily="18" charset="0"/>
                <a:cs typeface="Times New Roman" panose="02020603050405020304" pitchFamily="18" charset="0"/>
              </a:rPr>
              <a:t>ĐOẠN VĂN THAM KHẢO</a:t>
            </a:r>
            <a:endParaRPr lang="en-US" sz="2400" b="1" dirty="0">
              <a:solidFill>
                <a:srgbClr val="0000FF"/>
              </a:solidFill>
              <a:latin typeface="Times New Roman" panose="02020603050405020304" pitchFamily="18" charset="0"/>
              <a:cs typeface="Times New Roman" panose="02020603050405020304" pitchFamily="18" charset="0"/>
            </a:endParaRPr>
          </a:p>
          <a:p>
            <a:pPr fontAlgn="base"/>
            <a:r>
              <a:rPr lang="vi-VN" b="1" dirty="0"/>
              <a:t>	</a:t>
            </a:r>
            <a:r>
              <a:rPr lang="en-US" sz="2400">
                <a:latin typeface="Times New Roman" panose="02020603050405020304" pitchFamily="18" charset="0"/>
                <a:cs typeface="Times New Roman" panose="02020603050405020304" pitchFamily="18" charset="0"/>
              </a:rPr>
              <a:t>Giờ tan học, Lan rủ Hoa:</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 Mai được nghỉ học, bạn sang nhà tôi chơi nhé!</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Hoa trả lời:</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 Mai tui phải coi nhà cho mẹ rồi.</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 Lan nói tiếp:</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 Vậy chủ nhật tuần sau nhé!</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Hoa trả lời:</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 Chắc được á!</a:t>
            </a:r>
            <a:endParaRPr lang="en-US" sz="2400">
              <a:latin typeface="Times New Roman" panose="02020603050405020304" pitchFamily="18" charset="0"/>
              <a:cs typeface="Times New Roman" panose="02020603050405020304" pitchFamily="18" charset="0"/>
            </a:endParaRPr>
          </a:p>
          <a:p>
            <a:pPr fontAlgn="base"/>
            <a:r>
              <a:rPr lang="en-US" sz="2400">
                <a:latin typeface="Times New Roman" panose="02020603050405020304" pitchFamily="18" charset="0"/>
                <a:cs typeface="Times New Roman" panose="02020603050405020304" pitchFamily="18" charset="0"/>
              </a:rPr>
              <a:t>Sau đó, chúng tôi trở về nhà với một tậm trạng thật vui!</a:t>
            </a:r>
            <a:endParaRPr lang="en-US" sz="2400">
              <a:latin typeface="Times New Roman" panose="02020603050405020304" pitchFamily="18" charset="0"/>
              <a:cs typeface="Times New Roman" panose="02020603050405020304" pitchFamily="18" charset="0"/>
            </a:endParaRPr>
          </a:p>
          <a:p>
            <a:pPr fontAlgn="base"/>
            <a:r>
              <a:rPr lang="en-US" sz="2400">
                <a:solidFill>
                  <a:srgbClr val="0000FF"/>
                </a:solidFill>
                <a:latin typeface="Arial" panose="020B0604020202020204" pitchFamily="34" charset="0"/>
                <a:cs typeface="Arial" panose="020B0604020202020204" pitchFamily="34" charset="0"/>
              </a:rPr>
              <a:t>→ </a:t>
            </a:r>
            <a:r>
              <a:rPr lang="en-US" sz="2400">
                <a:solidFill>
                  <a:srgbClr val="0000FF"/>
                </a:solidFill>
                <a:latin typeface="Times New Roman" panose="02020603050405020304" pitchFamily="18" charset="0"/>
                <a:cs typeface="Times New Roman" panose="02020603050405020304" pitchFamily="18" charset="0"/>
              </a:rPr>
              <a:t>Câu văn có nghĩa hàm ẩn và từ địa phương: Mai tui phải coi nhà cho mẹ rồi.</a:t>
            </a:r>
            <a:endParaRPr lang="en-US" sz="2400">
              <a:solidFill>
                <a:srgbClr val="0000FF"/>
              </a:solidFill>
              <a:latin typeface="Times New Roman" panose="02020603050405020304" pitchFamily="18" charset="0"/>
              <a:cs typeface="Times New Roman" panose="02020603050405020304" pitchFamily="18" charset="0"/>
            </a:endParaRPr>
          </a:p>
          <a:p>
            <a:pPr fontAlgn="base"/>
            <a:r>
              <a:rPr lang="en-US" sz="2400">
                <a:solidFill>
                  <a:srgbClr val="0000FF"/>
                </a:solidFill>
                <a:latin typeface="Times New Roman" panose="02020603050405020304" pitchFamily="18" charset="0"/>
                <a:cs typeface="Times New Roman" panose="02020603050405020304" pitchFamily="18" charset="0"/>
              </a:rPr>
              <a:t>Nghĩa hàm ẩn: Tôi không đi chơi với bạn được.</a:t>
            </a:r>
            <a:endParaRPr lang="en-US" sz="2400">
              <a:solidFill>
                <a:srgbClr val="0000FF"/>
              </a:solidFill>
              <a:latin typeface="Times New Roman" panose="02020603050405020304" pitchFamily="18" charset="0"/>
              <a:cs typeface="Times New Roman" panose="02020603050405020304" pitchFamily="18" charset="0"/>
            </a:endParaRPr>
          </a:p>
          <a:p>
            <a:pPr fontAlgn="base"/>
            <a:r>
              <a:rPr lang="en-US" sz="2400">
                <a:solidFill>
                  <a:srgbClr val="0000FF"/>
                </a:solidFill>
                <a:latin typeface="Times New Roman" panose="02020603050405020304" pitchFamily="18" charset="0"/>
                <a:cs typeface="Times New Roman" panose="02020603050405020304" pitchFamily="18" charset="0"/>
                <a:sym typeface="+mn-ea"/>
              </a:rPr>
              <a:t>- Từ địa phương: tui (tôi)</a:t>
            </a:r>
            <a:endParaRPr lang="en-US" sz="2400">
              <a:solidFill>
                <a:srgbClr val="0000FF"/>
              </a:solidFill>
              <a:latin typeface="Times New Roman" panose="02020603050405020304" pitchFamily="18" charset="0"/>
              <a:cs typeface="Times New Roman" panose="02020603050405020304" pitchFamily="18" charset="0"/>
            </a:endParaRPr>
          </a:p>
          <a:p>
            <a:pPr fontAlgn="base"/>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Picture 19"/>
          <p:cNvPicPr>
            <a:picLocks noChangeAspect="1"/>
          </p:cNvPicPr>
          <p:nvPr/>
        </p:nvPicPr>
        <p:blipFill>
          <a:blip r:embed="rId5"/>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rot="16200000">
            <a:off x="7111996" y="-2847206"/>
            <a:ext cx="736600" cy="666925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HƯỚNG</a:t>
            </a:r>
            <a:r>
              <a:rPr kumimoji="0" lang="en-US" altLang="zh-CN" sz="3600" b="1" i="0" u="none" strike="noStrike" kern="1200" cap="none" spc="0" normalizeH="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DẪN HỌC TẬP</a:t>
            </a:r>
            <a:endPar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4" name="组合 3"/>
          <p:cNvGrpSpPr/>
          <p:nvPr/>
        </p:nvGrpSpPr>
        <p:grpSpPr>
          <a:xfrm>
            <a:off x="3329940" y="917575"/>
            <a:ext cx="7910195" cy="1461135"/>
            <a:chOff x="4389120" y="1084217"/>
            <a:chExt cx="6309360" cy="736216"/>
          </a:xfrm>
          <a:solidFill>
            <a:srgbClr val="92D050"/>
          </a:solidFill>
        </p:grpSpPr>
        <p:sp>
          <p:nvSpPr>
            <p:cNvPr id="8" name="五边形 7"/>
            <p:cNvSpPr/>
            <p:nvPr/>
          </p:nvSpPr>
          <p:spPr>
            <a:xfrm flipH="1">
              <a:off x="4389120" y="1084217"/>
              <a:ext cx="6309360" cy="73621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4517592" y="1132079"/>
              <a:ext cx="640492" cy="640492"/>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30" name="五边形 29"/>
          <p:cNvSpPr/>
          <p:nvPr/>
        </p:nvSpPr>
        <p:spPr>
          <a:xfrm flipH="1">
            <a:off x="3712210" y="2547620"/>
            <a:ext cx="7745730" cy="3054350"/>
          </a:xfrm>
          <a:prstGeom prst="homePlat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0" i="0" u="none" strike="noStrike" kern="1200" cap="none" spc="0" normalizeH="0" baseline="0" noProof="0" dirty="0" smtClean="0">
                <a:ln>
                  <a:noFill/>
                </a:ln>
                <a:solidFill>
                  <a:srgbClr val="0000FF"/>
                </a:solidFill>
                <a:effectLst/>
                <a:highlight>
                  <a:srgbClr val="0000FF"/>
                </a:highlight>
                <a:uLnTx/>
                <a:uFillTx/>
                <a:latin typeface="Times New Roman" panose="02020603050405020304" pitchFamily="18" charset="0"/>
                <a:ea typeface="黑体"/>
                <a:cs typeface="Times New Roman" panose="02020603050405020304" pitchFamily="18" charset="0"/>
              </a:rPr>
              <a:t>  </a:t>
            </a:r>
            <a:r>
              <a:rPr lang="pt-BR" sz="2400" dirty="0">
                <a:highlight>
                  <a:srgbClr val="0000FF"/>
                </a:highlight>
                <a:latin typeface="Times New Roman" panose="02020603050405020304" pitchFamily="18" charset="0"/>
                <a:cs typeface="Times New Roman" panose="02020603050405020304" pitchFamily="18" charset="0"/>
                <a:sym typeface="+mn-ea"/>
              </a:rPr>
              <a:t>*</a:t>
            </a:r>
            <a:r>
              <a:rPr lang="en-US" altLang="pt-BR" sz="2400" dirty="0">
                <a:highlight>
                  <a:srgbClr val="0000FF"/>
                </a:highlight>
                <a:latin typeface="Times New Roman" panose="02020603050405020304" pitchFamily="18" charset="0"/>
                <a:cs typeface="Times New Roman" panose="02020603050405020304" pitchFamily="18" charset="0"/>
                <a:sym typeface="+mn-ea"/>
              </a:rPr>
              <a:t> </a:t>
            </a:r>
            <a:r>
              <a:rPr lang="en-US" altLang="pt-BR" sz="2400" u="sng" dirty="0">
                <a:highlight>
                  <a:srgbClr val="0000FF"/>
                </a:highlight>
                <a:latin typeface="Times New Roman" panose="02020603050405020304" pitchFamily="18" charset="0"/>
                <a:cs typeface="Times New Roman" panose="02020603050405020304" pitchFamily="18" charset="0"/>
                <a:sym typeface="+mn-ea"/>
              </a:rPr>
              <a:t>Đối với bài học tiết sau</a:t>
            </a:r>
            <a:r>
              <a:rPr lang="en-US" altLang="pt-BR" sz="2400" dirty="0">
                <a:highlight>
                  <a:srgbClr val="0000FF"/>
                </a:highlight>
                <a:latin typeface="Times New Roman" panose="02020603050405020304" pitchFamily="18" charset="0"/>
                <a:cs typeface="Times New Roman" panose="02020603050405020304" pitchFamily="18" charset="0"/>
                <a:sym typeface="+mn-ea"/>
              </a:rPr>
              <a:t>:</a:t>
            </a:r>
            <a:endParaRPr lang="en-US" altLang="pt-BR" sz="2400" dirty="0">
              <a:latin typeface="Times New Roman" panose="02020603050405020304" pitchFamily="18" charset="0"/>
              <a:cs typeface="Times New Roman" panose="02020603050405020304" pitchFamily="18" charset="0"/>
              <a:sym typeface="+mn-ea"/>
            </a:endParaRPr>
          </a:p>
          <a:p>
            <a:r>
              <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Đọc bài: Đọc mở rộng theo thể loại: “Văn hay”</a:t>
            </a:r>
            <a:endParaRPr kumimoji="0" sz="2400" u="none" strike="noStrike" cap="none" spc="0" normalizeH="0" baseline="0">
              <a:solidFill>
                <a:srgbClr val="0000FF"/>
              </a:solidFill>
              <a:latin typeface="Times New Roman" panose="02020603050405020304" pitchFamily="18" charset="0"/>
              <a:cs typeface="Times New Roman" panose="02020603050405020304" pitchFamily="18" charset="0"/>
            </a:endParaRPr>
          </a:p>
          <a:p>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+Nhận biết được một số yếu tố của  truyện cười như: cốt truyện, bối cảnh, nhân vật, ngôn ngữ.</a:t>
            </a:r>
            <a:endParaRPr kumimoji="0" sz="2400" u="none" strike="noStrike" cap="none" spc="0" normalizeH="0" baseline="0">
              <a:solidFill>
                <a:srgbClr val="0000FF"/>
              </a:solidFill>
              <a:latin typeface="Times New Roman" panose="02020603050405020304" pitchFamily="18" charset="0"/>
              <a:cs typeface="Times New Roman" panose="02020603050405020304" pitchFamily="18" charset="0"/>
            </a:endParaRPr>
          </a:p>
          <a:p>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 Nhận biết  được các chi tiết tiêu biểu, đề tài, câu chuyện, nhân vật chính trong chỉnh thể tác phẩm.</a:t>
            </a:r>
            <a:endParaRPr kumimoji="0" sz="2400" u="none" strike="noStrike" cap="none" spc="0" normalizeH="0" baseline="0">
              <a:solidFill>
                <a:srgbClr val="0000FF"/>
              </a:solidFill>
              <a:latin typeface="Times New Roman" panose="02020603050405020304" pitchFamily="18" charset="0"/>
              <a:cs typeface="Times New Roman" panose="02020603050405020304" pitchFamily="18" charset="0"/>
            </a:endParaRPr>
          </a:p>
          <a:p>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 Nêu được những thay đổi, suy nghĩ, tình cảm, của bản thân sau khi đọc tác phẩm.</a:t>
            </a:r>
            <a:endParaRPr kumimoji="0" sz="2400" u="none" strike="noStrike" cap="none" spc="0" normalizeH="0" baseline="0">
              <a:solidFill>
                <a:srgbClr val="0000FF"/>
              </a:solidFill>
              <a:latin typeface="Times New Roman" panose="02020603050405020304" pitchFamily="18" charset="0"/>
              <a:cs typeface="Times New Roman" panose="02020603050405020304" pitchFamily="18" charset="0"/>
            </a:endParaRPr>
          </a:p>
        </p:txBody>
      </p:sp>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pic>
        <p:nvPicPr>
          <p:cNvPr id="15"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1592580" y="4616450"/>
            <a:ext cx="4893945" cy="2503805"/>
          </a:xfrm>
          <a:prstGeom prst="rect">
            <a:avLst/>
          </a:prstGeom>
        </p:spPr>
      </p:pic>
      <p:pic>
        <p:nvPicPr>
          <p:cNvPr id="1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1908" y="1151987"/>
            <a:ext cx="3974123" cy="3974123"/>
          </a:xfrm>
          <a:prstGeom prst="rect">
            <a:avLst/>
          </a:prstGeom>
        </p:spPr>
      </p:pic>
      <p:sp>
        <p:nvSpPr>
          <p:cNvPr id="5" name="Rectangle 4"/>
          <p:cNvSpPr/>
          <p:nvPr/>
        </p:nvSpPr>
        <p:spPr>
          <a:xfrm>
            <a:off x="4079240" y="917575"/>
            <a:ext cx="6411595" cy="1568450"/>
          </a:xfrm>
          <a:prstGeom prst="rect">
            <a:avLst/>
          </a:prstGeom>
        </p:spPr>
        <p:txBody>
          <a:bodyPr wrap="square">
            <a:spAutoFit/>
          </a:bodyPr>
          <a:lstStyle/>
          <a:p>
            <a:r>
              <a:rPr lang="pt-BR" sz="2400" dirty="0">
                <a:latin typeface="Times New Roman" panose="02020603050405020304" pitchFamily="18" charset="0"/>
                <a:cs typeface="Times New Roman" panose="02020603050405020304" pitchFamily="18" charset="0"/>
              </a:rPr>
              <a:t>*</a:t>
            </a:r>
            <a:r>
              <a:rPr lang="en-US" altLang="pt-BR" sz="2400" dirty="0">
                <a:latin typeface="Times New Roman" panose="02020603050405020304" pitchFamily="18" charset="0"/>
                <a:cs typeface="Times New Roman" panose="02020603050405020304" pitchFamily="18" charset="0"/>
              </a:rPr>
              <a:t> </a:t>
            </a:r>
            <a:r>
              <a:rPr lang="en-US" altLang="pt-BR" sz="2400" b="1" u="sng" dirty="0">
                <a:latin typeface="Times New Roman" panose="02020603050405020304" pitchFamily="18" charset="0"/>
                <a:cs typeface="Times New Roman" panose="02020603050405020304" pitchFamily="18" charset="0"/>
              </a:rPr>
              <a:t>Đối với bài học tiết này</a:t>
            </a:r>
            <a:r>
              <a:rPr lang="en-US" altLang="pt-BR" sz="2400" dirty="0">
                <a:latin typeface="Times New Roman" panose="02020603050405020304" pitchFamily="18" charset="0"/>
                <a:cs typeface="Times New Roman" panose="02020603050405020304" pitchFamily="18" charset="0"/>
              </a:rPr>
              <a:t>: </a:t>
            </a:r>
            <a:endParaRPr lang="en-US" altLang="pt-BR" sz="2400" dirty="0">
              <a:latin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cs typeface="Times New Roman" panose="02020603050405020304" pitchFamily="18" charset="0"/>
              </a:rPr>
              <a:t>- Ôn lại kiến thức về </a:t>
            </a:r>
            <a:r>
              <a:rPr lang="en-US" altLang="pt-BR" sz="2400" dirty="0">
                <a:latin typeface="Times New Roman" panose="02020603050405020304" pitchFamily="18" charset="0"/>
                <a:cs typeface="Times New Roman" panose="02020603050405020304" pitchFamily="18" charset="0"/>
              </a:rPr>
              <a:t>nghĩa tường minh, hàm ý; từ ngữ địa phương và từ ngữ toàn dân.</a:t>
            </a:r>
            <a:endParaRPr lang="en-US" sz="2400" dirty="0">
              <a:latin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cs typeface="Times New Roman" panose="02020603050405020304" pitchFamily="18" charset="0"/>
              </a:rPr>
              <a:t>- Hoàn thành và xem lại các bài tập.</a:t>
            </a:r>
            <a:endParaRPr 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bldLvl="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r="27111"/>
          <a:stretch>
            <a:fillRect/>
          </a:stretch>
        </p:blipFill>
        <p:spPr>
          <a:xfrm>
            <a:off x="0" y="-9760"/>
            <a:ext cx="12192001" cy="6858000"/>
          </a:xfrm>
          <a:prstGeom prst="rect">
            <a:avLst/>
          </a:prstGeom>
        </p:spPr>
      </p:pic>
      <p:pic>
        <p:nvPicPr>
          <p:cNvPr id="22" name="图片 21"/>
          <p:cNvPicPr>
            <a:picLocks noChangeAspect="1"/>
          </p:cNvPicPr>
          <p:nvPr/>
        </p:nvPicPr>
        <p:blipFill>
          <a:blip r:embed="rId2">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0" name="文本框 11"/>
          <p:cNvSpPr txBox="1"/>
          <p:nvPr/>
        </p:nvSpPr>
        <p:spPr>
          <a:xfrm>
            <a:off x="3142446" y="1172415"/>
            <a:ext cx="8512934"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CHÚC CÁC EM </a:t>
            </a:r>
            <a:endParaRPr kumimoji="0" lang="vi-VN"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HỌC TẬP</a:t>
            </a:r>
            <a:r>
              <a:rPr kumimoji="0" lang="en-US" altLang="zh-CN" sz="6600" b="1" i="0" u="none" strike="noStrike" kern="1200" cap="none" spc="0" normalizeH="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TỐT</a:t>
            </a:r>
            <a:r>
              <a:rPr kumimoji="0" lang="vi-VN"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zh-CN" altLang="en-US" sz="6600" b="1" i="0" u="none" strike="noStrike" kern="1200" cap="none" spc="0" normalizeH="0" baseline="0" noProof="0" dirty="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1"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05" y="0"/>
            <a:ext cx="2212909" cy="2871537"/>
          </a:xfrm>
          <a:prstGeom prst="rect">
            <a:avLst/>
          </a:prstGeom>
        </p:spPr>
      </p:pic>
      <p:pic>
        <p:nvPicPr>
          <p:cNvPr id="25" name="Picture 24"/>
          <p:cNvPicPr>
            <a:picLocks noChangeAspect="1"/>
          </p:cNvPicPr>
          <p:nvPr/>
        </p:nvPicPr>
        <p:blipFill>
          <a:blip r:embed="rId4"/>
          <a:stretch>
            <a:fillRect/>
          </a:stretch>
        </p:blipFill>
        <p:spPr>
          <a:xfrm>
            <a:off x="-141668" y="-113873"/>
            <a:ext cx="1052482" cy="889499"/>
          </a:xfrm>
          <a:prstGeom prst="rect">
            <a:avLst/>
          </a:prstGeom>
        </p:spPr>
      </p:pic>
      <p:pic>
        <p:nvPicPr>
          <p:cNvPr id="26"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pic>
        <p:nvPicPr>
          <p:cNvPr id="28" name="Picture 27"/>
          <p:cNvPicPr>
            <a:picLocks noChangeAspect="1"/>
          </p:cNvPicPr>
          <p:nvPr/>
        </p:nvPicPr>
        <p:blipFill>
          <a:blip r:embed="rId6"/>
          <a:stretch>
            <a:fillRect/>
          </a:stretch>
        </p:blipFill>
        <p:spPr>
          <a:xfrm>
            <a:off x="897944" y="610304"/>
            <a:ext cx="5057254" cy="309094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vi-VN" altLang="zh-CN" sz="4400" b="1" dirty="0" smtClean="0">
                  <a:solidFill>
                    <a:srgbClr val="FF0000"/>
                  </a:solidFill>
                  <a:latin typeface="Times New Roman" panose="02020603050405020304" pitchFamily="18" charset="0"/>
                  <a:cs typeface="Times New Roman" panose="02020603050405020304" pitchFamily="18" charset="0"/>
                  <a:sym typeface="+mn-lt"/>
                </a:rPr>
                <a:t>Q</a:t>
              </a: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UỐC HỘI</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6380661" y="2796542"/>
            <a:ext cx="5123806" cy="70675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2000" i="1" dirty="0">
                <a:solidFill>
                  <a:srgbClr val="0000FF"/>
                </a:solidFill>
                <a:latin typeface="Times New Roman" panose="02020603050405020304" pitchFamily="18" charset="0"/>
                <a:cs typeface="Times New Roman" panose="02020603050405020304" pitchFamily="18" charset="0"/>
              </a:rPr>
              <a:t>Quốc hội: </a:t>
            </a:r>
            <a:r>
              <a:rPr lang="en-US" altLang="vi-VN" sz="2000" i="1" dirty="0">
                <a:solidFill>
                  <a:srgbClr val="0000FF"/>
                </a:solidFill>
                <a:latin typeface="Times New Roman" panose="02020603050405020304" pitchFamily="18" charset="0"/>
                <a:cs typeface="Times New Roman" panose="02020603050405020304" pitchFamily="18" charset="0"/>
              </a:rPr>
              <a:t>C</a:t>
            </a:r>
            <a:r>
              <a:rPr lang="vi-VN" altLang="zh-CN" sz="2000" i="1" dirty="0">
                <a:solidFill>
                  <a:srgbClr val="0000FF"/>
                </a:solidFill>
                <a:latin typeface="Times New Roman" panose="02020603050405020304" pitchFamily="18" charset="0"/>
                <a:cs typeface="Times New Roman" panose="02020603050405020304" pitchFamily="18" charset="0"/>
              </a:rPr>
              <a:t>ơ quan lập pháp tối cao của một nước, do nhân dân trong nước bầu ra.</a:t>
            </a:r>
            <a:endParaRPr lang="zh-CN" altLang="en-US" sz="2000" i="1" dirty="0">
              <a:solidFill>
                <a:srgbClr val="0000FF"/>
              </a:solidFill>
              <a:latin typeface="Times New Roman" panose="02020603050405020304" pitchFamily="18" charset="0"/>
              <a:cs typeface="Times New Roman" panose="02020603050405020304" pitchFamily="18" charset="0"/>
            </a:endParaRPr>
          </a:p>
        </p:txBody>
      </p:sp>
      <p:sp>
        <p:nvSpPr>
          <p:cNvPr id="33" name="文本框 4"/>
          <p:cNvSpPr txBox="1">
            <a:spLocks noChangeArrowheads="1"/>
          </p:cNvSpPr>
          <p:nvPr/>
        </p:nvSpPr>
        <p:spPr bwMode="auto">
          <a:xfrm>
            <a:off x="7324090" y="246380"/>
            <a:ext cx="2359025"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a:t>
            </a:r>
            <a:r>
              <a:rPr lang="en-US" altLang="zh-CN" sz="5400" b="1" u="sng" dirty="0" smtClean="0">
                <a:solidFill>
                  <a:srgbClr val="DC5D3D"/>
                </a:solidFill>
                <a:latin typeface="SVN-Manus" pitchFamily="2" charset="77"/>
                <a:ea typeface="+mn-ea"/>
                <a:cs typeface="+mn-ea"/>
                <a:sym typeface="+mn-lt"/>
              </a:rPr>
              <a:t>1</a:t>
            </a:r>
            <a:endParaRPr lang="zh-CN" altLang="en-US" sz="5400" b="1" u="sng" dirty="0">
              <a:solidFill>
                <a:srgbClr val="DC5D3D"/>
              </a:solidFill>
              <a:latin typeface="SVN-Manus" pitchFamily="2" charset="77"/>
              <a:ea typeface="+mn-ea"/>
              <a:cs typeface="+mn-ea"/>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2000" fill="hold" grpId="1" nodeType="withEffect">
                                  <p:stCondLst>
                                    <p:cond delay="0"/>
                                  </p:st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in)">
                                      <p:cBhvr>
                                        <p:cTn id="62" dur="2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1000" fill="hold"/>
                                        <p:tgtEl>
                                          <p:spTgt spid="28"/>
                                        </p:tgtEl>
                                        <p:attrNameLst>
                                          <p:attrName>ppt_w</p:attrName>
                                        </p:attrNameLst>
                                      </p:cBhvr>
                                      <p:tavLst>
                                        <p:tav tm="0">
                                          <p:val>
                                            <p:strVal val="#ppt_w*0.70"/>
                                          </p:val>
                                        </p:tav>
                                        <p:tav tm="100000">
                                          <p:val>
                                            <p:strVal val="#ppt_w"/>
                                          </p:val>
                                        </p:tav>
                                      </p:tavLst>
                                    </p:anim>
                                    <p:anim calcmode="lin" valueType="num">
                                      <p:cBhvr>
                                        <p:cTn id="68" dur="1000" fill="hold"/>
                                        <p:tgtEl>
                                          <p:spTgt spid="28"/>
                                        </p:tgtEl>
                                        <p:attrNameLst>
                                          <p:attrName>ppt_h</p:attrName>
                                        </p:attrNameLst>
                                      </p:cBhvr>
                                      <p:tavLst>
                                        <p:tav tm="0">
                                          <p:val>
                                            <p:strVal val="#ppt_h"/>
                                          </p:val>
                                        </p:tav>
                                        <p:tav tm="100000">
                                          <p:val>
                                            <p:strVal val="#ppt_h"/>
                                          </p:val>
                                        </p:tav>
                                      </p:tavLst>
                                    </p:anim>
                                    <p:animEffect transition="in" filter="fade">
                                      <p:cBhvr>
                                        <p:cTn id="69" dur="10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0-#ppt_w/2"/>
                                          </p:val>
                                        </p:tav>
                                        <p:tav tm="100000">
                                          <p:val>
                                            <p:strVal val="#ppt_x"/>
                                          </p:val>
                                        </p:tav>
                                      </p:tavLst>
                                    </p:anim>
                                    <p:anim calcmode="lin" valueType="num">
                                      <p:cBhvr additive="base">
                                        <p:cTn id="7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heel(1)">
                                      <p:cBhvr>
                                        <p:cTn id="87" dur="2000"/>
                                        <p:tgtEl>
                                          <p:spTgt spid="29"/>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 calcmode="lin" valueType="num">
                                      <p:cBhvr>
                                        <p:cTn id="90" dur="1000" fill="hold"/>
                                        <p:tgtEl>
                                          <p:spTgt spid="32"/>
                                        </p:tgtEl>
                                        <p:attrNameLst>
                                          <p:attrName>ppt_w</p:attrName>
                                        </p:attrNameLst>
                                      </p:cBhvr>
                                      <p:tavLst>
                                        <p:tav tm="0">
                                          <p:val>
                                            <p:strVal val="#ppt_w*0.70"/>
                                          </p:val>
                                        </p:tav>
                                        <p:tav tm="100000">
                                          <p:val>
                                            <p:strVal val="#ppt_w"/>
                                          </p:val>
                                        </p:tav>
                                      </p:tavLst>
                                    </p:anim>
                                    <p:anim calcmode="lin" valueType="num">
                                      <p:cBhvr>
                                        <p:cTn id="91" dur="1000" fill="hold"/>
                                        <p:tgtEl>
                                          <p:spTgt spid="32"/>
                                        </p:tgtEl>
                                        <p:attrNameLst>
                                          <p:attrName>ppt_h</p:attrName>
                                        </p:attrNameLst>
                                      </p:cBhvr>
                                      <p:tavLst>
                                        <p:tav tm="0">
                                          <p:val>
                                            <p:strVal val="#ppt_h"/>
                                          </p:val>
                                        </p:tav>
                                        <p:tav tm="100000">
                                          <p:val>
                                            <p:strVal val="#ppt_h"/>
                                          </p:val>
                                        </p:tav>
                                      </p:tavLst>
                                    </p:anim>
                                    <p:animEffect transition="in" filter="fade">
                                      <p:cBhvr>
                                        <p:cTn id="9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bldLvl="0" animBg="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5" name="Picture 24"/>
          <p:cNvPicPr>
            <a:picLocks noChangeAspect="1"/>
          </p:cNvPicPr>
          <p:nvPr/>
        </p:nvPicPr>
        <p:blipFill>
          <a:blip r:embed="rId3"/>
          <a:stretch>
            <a:fillRect/>
          </a:stretch>
        </p:blipFill>
        <p:spPr>
          <a:xfrm>
            <a:off x="-141668" y="-113873"/>
            <a:ext cx="1052482" cy="889499"/>
          </a:xfrm>
          <a:prstGeom prst="rect">
            <a:avLst/>
          </a:prstGeom>
        </p:spPr>
      </p:pic>
      <p:pic>
        <p:nvPicPr>
          <p:cNvPr id="26"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QUỐC KÌ</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5253848" y="2860484"/>
            <a:ext cx="5593064"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3200" i="1" dirty="0">
                <a:solidFill>
                  <a:srgbClr val="0000FF"/>
                </a:solidFill>
                <a:latin typeface="Times New Roman" panose="02020603050405020304" pitchFamily="18" charset="0"/>
                <a:cs typeface="Times New Roman" panose="02020603050405020304" pitchFamily="18" charset="0"/>
              </a:rPr>
              <a:t>Quốc kì: Cờ Tổ quốc</a:t>
            </a:r>
            <a:endParaRPr lang="zh-CN" altLang="en-US" sz="3200" i="1" dirty="0">
              <a:solidFill>
                <a:srgbClr val="0000FF"/>
              </a:solidFill>
              <a:latin typeface="Times New Roman" panose="02020603050405020304" pitchFamily="18" charset="0"/>
              <a:cs typeface="Times New Roman" panose="02020603050405020304" pitchFamily="18" charset="0"/>
            </a:endParaRPr>
          </a:p>
        </p:txBody>
      </p:sp>
      <p:sp>
        <p:nvSpPr>
          <p:cNvPr id="27" name="文本框 4"/>
          <p:cNvSpPr txBox="1">
            <a:spLocks noChangeArrowheads="1"/>
          </p:cNvSpPr>
          <p:nvPr/>
        </p:nvSpPr>
        <p:spPr bwMode="auto">
          <a:xfrm>
            <a:off x="7085965" y="358775"/>
            <a:ext cx="2412365"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2</a:t>
            </a:r>
            <a:endParaRPr lang="zh-CN" altLang="en-US" sz="5400" b="1" u="sng" dirty="0">
              <a:solidFill>
                <a:srgbClr val="DC5D3D"/>
              </a:solidFill>
              <a:latin typeface="SVN-Manus" pitchFamily="2" charset="77"/>
              <a:ea typeface="+mn-ea"/>
              <a:cs typeface="+mn-ea"/>
              <a:sym typeface="+mn-lt"/>
            </a:endParaRPr>
          </a:p>
        </p:txBody>
      </p:sp>
      <p:pic>
        <p:nvPicPr>
          <p:cNvPr id="24" name="Picture 23"/>
          <p:cNvPicPr>
            <a:picLocks noChangeAspect="1"/>
          </p:cNvPicPr>
          <p:nvPr/>
        </p:nvPicPr>
        <p:blipFill rotWithShape="1">
          <a:blip r:embed="rId5"/>
          <a:srcRect t="19249"/>
          <a:stretch>
            <a:fillRect/>
          </a:stretch>
        </p:blipFill>
        <p:spPr>
          <a:xfrm>
            <a:off x="430947" y="1108090"/>
            <a:ext cx="4822901" cy="292088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ppt_w</p:attrName>
                                        </p:attrNameLst>
                                      </p:cBhvr>
                                      <p:tavLst>
                                        <p:tav tm="0">
                                          <p:val>
                                            <p:strVal val="#ppt_w*0.70"/>
                                          </p:val>
                                        </p:tav>
                                        <p:tav tm="100000">
                                          <p:val>
                                            <p:strVal val="#ppt_w"/>
                                          </p:val>
                                        </p:tav>
                                      </p:tavLst>
                                    </p:anim>
                                    <p:anim calcmode="lin" valueType="num">
                                      <p:cBhvr>
                                        <p:cTn id="30" dur="1000" fill="hold"/>
                                        <p:tgtEl>
                                          <p:spTgt spid="32"/>
                                        </p:tgtEl>
                                        <p:attrNameLst>
                                          <p:attrName>ppt_h</p:attrName>
                                        </p:attrNameLst>
                                      </p:cBhvr>
                                      <p:tavLst>
                                        <p:tav tm="0">
                                          <p:val>
                                            <p:strVal val="#ppt_h"/>
                                          </p:val>
                                        </p:tav>
                                        <p:tav tm="100000">
                                          <p:val>
                                            <p:strVal val="#ppt_h"/>
                                          </p:val>
                                        </p:tav>
                                      </p:tavLst>
                                    </p:anim>
                                    <p:animEffect transition="in" filter="fade">
                                      <p:cBhvr>
                                        <p:cTn id="31" dur="1000"/>
                                        <p:tgtEl>
                                          <p:spTgt spid="3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22"/>
                                        </p:tgtEl>
                                      </p:cBhvr>
                                    </p:animEffect>
                                    <p:animScale>
                                      <p:cBhvr>
                                        <p:cTn id="69" dur="500" autoRev="1" fill="hold"/>
                                        <p:tgtEl>
                                          <p:spTgt spid="22"/>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23"/>
                                        </p:tgtEl>
                                      </p:cBhvr>
                                    </p:animEffect>
                                    <p:animScale>
                                      <p:cBhvr>
                                        <p:cTn id="72" dur="500" autoRev="1" fill="hold"/>
                                        <p:tgtEl>
                                          <p:spTgt spid="23"/>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6"/>
                                        </p:tgtEl>
                                      </p:cBhvr>
                                    </p:animEffect>
                                    <p:animScale>
                                      <p:cBhvr>
                                        <p:cTn id="75" dur="500" autoRev="1" fill="hold"/>
                                        <p:tgtEl>
                                          <p:spTgt spid="6"/>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1000" tmFilter="0, 0; .2, .5; .8, .5; 1, 0"/>
                                        <p:tgtEl>
                                          <p:spTgt spid="10"/>
                                        </p:tgtEl>
                                      </p:cBhvr>
                                    </p:animEffect>
                                    <p:animScale>
                                      <p:cBhvr>
                                        <p:cTn id="78" dur="500" autoRev="1" fill="hold"/>
                                        <p:tgtEl>
                                          <p:spTgt spid="10"/>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1000" tmFilter="0, 0; .2, .5; .8, .5; 1, 0"/>
                                        <p:tgtEl>
                                          <p:spTgt spid="4"/>
                                        </p:tgtEl>
                                      </p:cBhvr>
                                    </p:animEffect>
                                    <p:animScale>
                                      <p:cBhvr>
                                        <p:cTn id="81" dur="500" autoRev="1" fill="hold"/>
                                        <p:tgtEl>
                                          <p:spTgt spid="4"/>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1000" tmFilter="0, 0; .2, .5; .8, .5; 1, 0"/>
                                        <p:tgtEl>
                                          <p:spTgt spid="5"/>
                                        </p:tgtEl>
                                      </p:cBhvr>
                                    </p:animEffect>
                                    <p:animScale>
                                      <p:cBhvr>
                                        <p:cTn id="84"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1"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5977" y="0"/>
            <a:ext cx="1876023" cy="2434384"/>
          </a:xfrm>
          <a:prstGeom prst="rect">
            <a:avLst/>
          </a:prstGeom>
        </p:spPr>
      </p:pic>
      <p:pic>
        <p:nvPicPr>
          <p:cNvPr id="25" name="Picture 24"/>
          <p:cNvPicPr>
            <a:picLocks noChangeAspect="1"/>
          </p:cNvPicPr>
          <p:nvPr/>
        </p:nvPicPr>
        <p:blipFill>
          <a:blip r:embed="rId4"/>
          <a:stretch>
            <a:fillRect/>
          </a:stretch>
        </p:blipFill>
        <p:spPr>
          <a:xfrm>
            <a:off x="-141668" y="-113873"/>
            <a:ext cx="1052482" cy="889499"/>
          </a:xfrm>
          <a:prstGeom prst="rect">
            <a:avLst/>
          </a:prstGeom>
        </p:spPr>
      </p:pic>
      <p:pic>
        <p:nvPicPr>
          <p:cNvPr id="26"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GIA CẦM</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5897792" y="2860484"/>
            <a:ext cx="5593064"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2800" b="1" i="1" dirty="0">
                <a:solidFill>
                  <a:srgbClr val="0000FF"/>
                </a:solidFill>
                <a:latin typeface="Times New Roman" panose="02020603050405020304" pitchFamily="18" charset="0"/>
                <a:cs typeface="Times New Roman" panose="02020603050405020304" pitchFamily="18" charset="0"/>
              </a:rPr>
              <a:t>Gia cầm: </a:t>
            </a:r>
            <a:r>
              <a:rPr lang="vi-VN" altLang="zh-CN" sz="2800" i="1" dirty="0">
                <a:solidFill>
                  <a:schemeClr val="bg1"/>
                </a:solidFill>
                <a:latin typeface="Times New Roman" panose="02020603050405020304" pitchFamily="18" charset="0"/>
                <a:cs typeface="Times New Roman" panose="02020603050405020304" pitchFamily="18" charset="0"/>
              </a:rPr>
              <a:t>động vật có hai chân, thuộc nhóm động vật có cánh được con người chăn nuôi để lấy trứng, thịt hoặc lông vũ.</a:t>
            </a:r>
            <a:endParaRPr lang="zh-CN" altLang="en-US" sz="2800" i="1" dirty="0">
              <a:solidFill>
                <a:schemeClr val="bg1"/>
              </a:solidFill>
              <a:latin typeface="Times New Roman" panose="02020603050405020304" pitchFamily="18" charset="0"/>
              <a:cs typeface="Times New Roman" panose="02020603050405020304" pitchFamily="18" charset="0"/>
            </a:endParaRPr>
          </a:p>
        </p:txBody>
      </p:sp>
      <p:sp>
        <p:nvSpPr>
          <p:cNvPr id="27" name="文本框 4"/>
          <p:cNvSpPr txBox="1">
            <a:spLocks noChangeArrowheads="1"/>
          </p:cNvSpPr>
          <p:nvPr/>
        </p:nvSpPr>
        <p:spPr bwMode="auto">
          <a:xfrm>
            <a:off x="7006590" y="271780"/>
            <a:ext cx="2524760"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3</a:t>
            </a:r>
            <a:endParaRPr lang="zh-CN" altLang="en-US" sz="5400" b="1" u="sng" dirty="0">
              <a:solidFill>
                <a:srgbClr val="DC5D3D"/>
              </a:solidFill>
              <a:latin typeface="SVN-Manus" pitchFamily="2" charset="77"/>
              <a:ea typeface="+mn-ea"/>
              <a:cs typeface="+mn-ea"/>
              <a:sym typeface="+mn-lt"/>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020" y="1132671"/>
            <a:ext cx="4199955" cy="305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5"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strVal val="#ppt_w*0.70"/>
                                          </p:val>
                                        </p:tav>
                                        <p:tav tm="100000">
                                          <p:val>
                                            <p:strVal val="#ppt_w"/>
                                          </p:val>
                                        </p:tav>
                                      </p:tavLst>
                                    </p:anim>
                                    <p:anim calcmode="lin" valueType="num">
                                      <p:cBhvr>
                                        <p:cTn id="33" dur="1000" fill="hold"/>
                                        <p:tgtEl>
                                          <p:spTgt spid="32"/>
                                        </p:tgtEl>
                                        <p:attrNameLst>
                                          <p:attrName>ppt_h</p:attrName>
                                        </p:attrNameLst>
                                      </p:cBhvr>
                                      <p:tavLst>
                                        <p:tav tm="0">
                                          <p:val>
                                            <p:strVal val="#ppt_h"/>
                                          </p:val>
                                        </p:tav>
                                        <p:tav tm="100000">
                                          <p:val>
                                            <p:strVal val="#ppt_h"/>
                                          </p:val>
                                        </p:tav>
                                      </p:tavLst>
                                    </p:anim>
                                    <p:animEffect transition="in" filter="fade">
                                      <p:cBhvr>
                                        <p:cTn id="34" dur="1000"/>
                                        <p:tgtEl>
                                          <p:spTgt spid="32"/>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22"/>
                                        </p:tgtEl>
                                      </p:cBhvr>
                                    </p:animEffect>
                                    <p:animScale>
                                      <p:cBhvr>
                                        <p:cTn id="72" dur="500" autoRev="1" fill="hold"/>
                                        <p:tgtEl>
                                          <p:spTgt spid="22"/>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23"/>
                                        </p:tgtEl>
                                      </p:cBhvr>
                                    </p:animEffect>
                                    <p:animScale>
                                      <p:cBhvr>
                                        <p:cTn id="75" dur="500" autoRev="1" fill="hold"/>
                                        <p:tgtEl>
                                          <p:spTgt spid="23"/>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1000" tmFilter="0, 0; .2, .5; .8, .5; 1, 0"/>
                                        <p:tgtEl>
                                          <p:spTgt spid="6"/>
                                        </p:tgtEl>
                                      </p:cBhvr>
                                    </p:animEffect>
                                    <p:animScale>
                                      <p:cBhvr>
                                        <p:cTn id="78" dur="500" autoRev="1" fill="hold"/>
                                        <p:tgtEl>
                                          <p:spTgt spid="6"/>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1000" tmFilter="0, 0; .2, .5; .8, .5; 1, 0"/>
                                        <p:tgtEl>
                                          <p:spTgt spid="10"/>
                                        </p:tgtEl>
                                      </p:cBhvr>
                                    </p:animEffect>
                                    <p:animScale>
                                      <p:cBhvr>
                                        <p:cTn id="81" dur="500" autoRev="1" fill="hold"/>
                                        <p:tgtEl>
                                          <p:spTgt spid="10"/>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1000" tmFilter="0, 0; .2, .5; .8, .5; 1, 0"/>
                                        <p:tgtEl>
                                          <p:spTgt spid="4"/>
                                        </p:tgtEl>
                                      </p:cBhvr>
                                    </p:animEffect>
                                    <p:animScale>
                                      <p:cBhvr>
                                        <p:cTn id="84" dur="500" autoRev="1" fill="hold"/>
                                        <p:tgtEl>
                                          <p:spTgt spid="4"/>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1000" tmFilter="0, 0; .2, .5; .8, .5; 1, 0"/>
                                        <p:tgtEl>
                                          <p:spTgt spid="5"/>
                                        </p:tgtEl>
                                      </p:cBhvr>
                                    </p:animEffect>
                                    <p:animScale>
                                      <p:cBhvr>
                                        <p:cTn id="8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1"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5977" y="0"/>
            <a:ext cx="1876023" cy="2434384"/>
          </a:xfrm>
          <a:prstGeom prst="rect">
            <a:avLst/>
          </a:prstGeom>
        </p:spPr>
      </p:pic>
      <p:pic>
        <p:nvPicPr>
          <p:cNvPr id="25" name="Picture 24"/>
          <p:cNvPicPr>
            <a:picLocks noChangeAspect="1"/>
          </p:cNvPicPr>
          <p:nvPr/>
        </p:nvPicPr>
        <p:blipFill>
          <a:blip r:embed="rId4"/>
          <a:stretch>
            <a:fillRect/>
          </a:stretch>
        </p:blipFill>
        <p:spPr>
          <a:xfrm>
            <a:off x="-141668" y="-113873"/>
            <a:ext cx="1052482" cy="889499"/>
          </a:xfrm>
          <a:prstGeom prst="rect">
            <a:avLst/>
          </a:prstGeom>
        </p:spPr>
      </p:pic>
      <p:pic>
        <p:nvPicPr>
          <p:cNvPr id="26"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MẪU TỬ</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5897792" y="2860484"/>
            <a:ext cx="5593064" cy="52197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2800" b="1" i="1" dirty="0">
                <a:solidFill>
                  <a:srgbClr val="0000FF"/>
                </a:solidFill>
                <a:latin typeface="Times New Roman" panose="02020603050405020304" pitchFamily="18" charset="0"/>
                <a:cs typeface="Times New Roman" panose="02020603050405020304" pitchFamily="18" charset="0"/>
              </a:rPr>
              <a:t>Mẫu tử: </a:t>
            </a:r>
            <a:r>
              <a:rPr lang="en-US" altLang="vi-VN" sz="2800" i="1" dirty="0">
                <a:solidFill>
                  <a:schemeClr val="tx1"/>
                </a:solidFill>
                <a:latin typeface="Times New Roman" panose="02020603050405020304" pitchFamily="18" charset="0"/>
                <a:cs typeface="Times New Roman" panose="02020603050405020304" pitchFamily="18" charset="0"/>
              </a:rPr>
              <a:t>T</a:t>
            </a:r>
            <a:r>
              <a:rPr lang="vi-VN" altLang="zh-CN" sz="2800" i="1" dirty="0">
                <a:solidFill>
                  <a:schemeClr val="tx1"/>
                </a:solidFill>
                <a:latin typeface="Times New Roman" panose="02020603050405020304" pitchFamily="18" charset="0"/>
                <a:cs typeface="Times New Roman" panose="02020603050405020304" pitchFamily="18" charset="0"/>
              </a:rPr>
              <a:t>ình mẹ con</a:t>
            </a:r>
            <a:endParaRPr lang="zh-CN" altLang="en-US" sz="2800" i="1" dirty="0">
              <a:solidFill>
                <a:schemeClr val="tx1"/>
              </a:solidFill>
              <a:latin typeface="Times New Roman" panose="02020603050405020304" pitchFamily="18" charset="0"/>
              <a:cs typeface="Times New Roman" panose="02020603050405020304" pitchFamily="18" charset="0"/>
            </a:endParaRPr>
          </a:p>
        </p:txBody>
      </p:sp>
      <p:sp>
        <p:nvSpPr>
          <p:cNvPr id="27" name="文本框 4"/>
          <p:cNvSpPr txBox="1">
            <a:spLocks noChangeArrowheads="1"/>
          </p:cNvSpPr>
          <p:nvPr/>
        </p:nvSpPr>
        <p:spPr bwMode="auto">
          <a:xfrm>
            <a:off x="7006590" y="299720"/>
            <a:ext cx="2411730"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a:t>
            </a:r>
            <a:r>
              <a:rPr lang="en-US" altLang="zh-CN" sz="5400" b="1" u="sng" dirty="0" smtClean="0">
                <a:solidFill>
                  <a:srgbClr val="DC5D3D"/>
                </a:solidFill>
                <a:latin typeface="SVN-Manus" pitchFamily="2" charset="77"/>
                <a:ea typeface="+mn-ea"/>
                <a:cs typeface="+mn-ea"/>
                <a:sym typeface="+mn-lt"/>
              </a:rPr>
              <a:t>4</a:t>
            </a:r>
            <a:endParaRPr lang="zh-CN" altLang="en-US" sz="5400" b="1" u="sng" dirty="0">
              <a:solidFill>
                <a:srgbClr val="DC5D3D"/>
              </a:solidFill>
              <a:latin typeface="SVN-Manus" pitchFamily="2" charset="77"/>
              <a:ea typeface="+mn-ea"/>
              <a:cs typeface="+mn-ea"/>
              <a:sym typeface="+mn-lt"/>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433" y="596463"/>
            <a:ext cx="4686313" cy="339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par>
                          <p:cTn id="27" fill="hold">
                            <p:stCondLst>
                              <p:cond delay="500"/>
                            </p:stCondLst>
                            <p:childTnLst>
                              <p:par>
                                <p:cTn id="28" presetID="45"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2000"/>
                                        <p:tgtEl>
                                          <p:spTgt spid="32"/>
                                        </p:tgtEl>
                                      </p:cBhvr>
                                    </p:animEffect>
                                    <p:anim calcmode="lin" valueType="num">
                                      <p:cBhvr>
                                        <p:cTn id="31" dur="2000" fill="hold"/>
                                        <p:tgtEl>
                                          <p:spTgt spid="32"/>
                                        </p:tgtEl>
                                        <p:attrNameLst>
                                          <p:attrName>ppt_w</p:attrName>
                                        </p:attrNameLst>
                                      </p:cBhvr>
                                      <p:tavLst>
                                        <p:tav tm="0" fmla="#ppt_w*sin(2.5*pi*$)">
                                          <p:val>
                                            <p:fltVal val="0"/>
                                          </p:val>
                                        </p:tav>
                                        <p:tav tm="100000">
                                          <p:val>
                                            <p:fltVal val="1"/>
                                          </p:val>
                                        </p:tav>
                                      </p:tavLst>
                                    </p:anim>
                                    <p:anim calcmode="lin" valueType="num">
                                      <p:cBhvr>
                                        <p:cTn id="32" dur="2000" fill="hold"/>
                                        <p:tgtEl>
                                          <p:spTgt spid="32"/>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par>
                                <p:cTn id="68" presetID="26" presetClass="emph" presetSubtype="0" repeatCount="indefinite" fill="hold" grpId="1" nodeType="withEffect">
                                  <p:stCondLst>
                                    <p:cond delay="0"/>
                                  </p:stCondLst>
                                  <p:endCondLst>
                                    <p:cond evt="onNext" delay="0">
                                      <p:tgtEl>
                                        <p:sldTgt/>
                                      </p:tgtEl>
                                    </p:cond>
                                  </p:endCondLst>
                                  <p:childTnLst>
                                    <p:animEffect transition="out" filter="fade">
                                      <p:cBhvr>
                                        <p:cTn id="69" dur="1000" tmFilter="0, 0; .2, .5; .8, .5; 1, 0"/>
                                        <p:tgtEl>
                                          <p:spTgt spid="22"/>
                                        </p:tgtEl>
                                      </p:cBhvr>
                                    </p:animEffect>
                                    <p:animScale>
                                      <p:cBhvr>
                                        <p:cTn id="70" dur="500" autoRev="1" fill="hold"/>
                                        <p:tgtEl>
                                          <p:spTgt spid="22"/>
                                        </p:tgtEl>
                                      </p:cBhvr>
                                      <p:by x="105000" y="105000"/>
                                    </p:animScale>
                                  </p:childTnLst>
                                </p:cTn>
                              </p:par>
                              <p:par>
                                <p:cTn id="71" presetID="26" presetClass="emph" presetSubtype="0" repeatCount="indefinite" fill="hold" grpId="1" nodeType="withEffect">
                                  <p:stCondLst>
                                    <p:cond delay="0"/>
                                  </p:stCondLst>
                                  <p:endCondLst>
                                    <p:cond evt="onNext" delay="0">
                                      <p:tgtEl>
                                        <p:sldTgt/>
                                      </p:tgtEl>
                                    </p:cond>
                                  </p:endCondLst>
                                  <p:childTnLst>
                                    <p:animEffect transition="out" filter="fade">
                                      <p:cBhvr>
                                        <p:cTn id="72" dur="1000" tmFilter="0, 0; .2, .5; .8, .5; 1, 0"/>
                                        <p:tgtEl>
                                          <p:spTgt spid="23"/>
                                        </p:tgtEl>
                                      </p:cBhvr>
                                    </p:animEffect>
                                    <p:animScale>
                                      <p:cBhvr>
                                        <p:cTn id="73" dur="500" autoRev="1" fill="hold"/>
                                        <p:tgtEl>
                                          <p:spTgt spid="23"/>
                                        </p:tgtEl>
                                      </p:cBhvr>
                                      <p:by x="105000" y="105000"/>
                                    </p:animScale>
                                  </p:childTnLst>
                                </p:cTn>
                              </p:par>
                              <p:par>
                                <p:cTn id="74" presetID="26" presetClass="emph" presetSubtype="0" repeatCount="indefinite" fill="hold" grpId="1" nodeType="withEffect">
                                  <p:stCondLst>
                                    <p:cond delay="0"/>
                                  </p:stCondLst>
                                  <p:endCondLst>
                                    <p:cond evt="onNext" delay="0">
                                      <p:tgtEl>
                                        <p:sldTgt/>
                                      </p:tgtEl>
                                    </p:cond>
                                  </p:endCondLst>
                                  <p:childTnLst>
                                    <p:animEffect transition="out" filter="fade">
                                      <p:cBhvr>
                                        <p:cTn id="75" dur="1000" tmFilter="0, 0; .2, .5; .8, .5; 1, 0"/>
                                        <p:tgtEl>
                                          <p:spTgt spid="6"/>
                                        </p:tgtEl>
                                      </p:cBhvr>
                                    </p:animEffect>
                                    <p:animScale>
                                      <p:cBhvr>
                                        <p:cTn id="76" dur="500" autoRev="1" fill="hold"/>
                                        <p:tgtEl>
                                          <p:spTgt spid="6"/>
                                        </p:tgtEl>
                                      </p:cBhvr>
                                      <p:by x="105000" y="105000"/>
                                    </p:animScale>
                                  </p:childTnLst>
                                </p:cTn>
                              </p:par>
                              <p:par>
                                <p:cTn id="77" presetID="26" presetClass="emph" presetSubtype="0" repeatCount="indefinite" fill="hold" grpId="1" nodeType="withEffect">
                                  <p:stCondLst>
                                    <p:cond delay="0"/>
                                  </p:stCondLst>
                                  <p:endCondLst>
                                    <p:cond evt="onNext" delay="0">
                                      <p:tgtEl>
                                        <p:sldTgt/>
                                      </p:tgtEl>
                                    </p:cond>
                                  </p:endCondLst>
                                  <p:childTnLst>
                                    <p:animEffect transition="out" filter="fade">
                                      <p:cBhvr>
                                        <p:cTn id="78" dur="1000" tmFilter="0, 0; .2, .5; .8, .5; 1, 0"/>
                                        <p:tgtEl>
                                          <p:spTgt spid="10"/>
                                        </p:tgtEl>
                                      </p:cBhvr>
                                    </p:animEffect>
                                    <p:animScale>
                                      <p:cBhvr>
                                        <p:cTn id="79" dur="500" autoRev="1" fill="hold"/>
                                        <p:tgtEl>
                                          <p:spTgt spid="10"/>
                                        </p:tgtEl>
                                      </p:cBhvr>
                                      <p:by x="105000" y="105000"/>
                                    </p:animScale>
                                  </p:childTnLst>
                                </p:cTn>
                              </p:par>
                              <p:par>
                                <p:cTn id="80" presetID="26" presetClass="emph" presetSubtype="0" repeatCount="indefinite" fill="hold" grpId="1" nodeType="withEffect">
                                  <p:stCondLst>
                                    <p:cond delay="0"/>
                                  </p:stCondLst>
                                  <p:endCondLst>
                                    <p:cond evt="onNext" delay="0">
                                      <p:tgtEl>
                                        <p:sldTgt/>
                                      </p:tgtEl>
                                    </p:cond>
                                  </p:endCondLst>
                                  <p:childTnLst>
                                    <p:animEffect transition="out" filter="fade">
                                      <p:cBhvr>
                                        <p:cTn id="81" dur="1000" tmFilter="0, 0; .2, .5; .8, .5; 1, 0"/>
                                        <p:tgtEl>
                                          <p:spTgt spid="4"/>
                                        </p:tgtEl>
                                      </p:cBhvr>
                                    </p:animEffect>
                                    <p:animScale>
                                      <p:cBhvr>
                                        <p:cTn id="82" dur="500" autoRev="1" fill="hold"/>
                                        <p:tgtEl>
                                          <p:spTgt spid="4"/>
                                        </p:tgtEl>
                                      </p:cBhvr>
                                      <p:by x="105000" y="105000"/>
                                    </p:animScale>
                                  </p:childTnLst>
                                </p:cTn>
                              </p:par>
                              <p:par>
                                <p:cTn id="83" presetID="26" presetClass="emph" presetSubtype="0" repeatCount="indefinite" fill="hold" grpId="1" nodeType="withEffect">
                                  <p:stCondLst>
                                    <p:cond delay="0"/>
                                  </p:stCondLst>
                                  <p:endCondLst>
                                    <p:cond evt="onNext" delay="0">
                                      <p:tgtEl>
                                        <p:sldTgt/>
                                      </p:tgtEl>
                                    </p:cond>
                                  </p:endCondLst>
                                  <p:childTnLst>
                                    <p:animEffect transition="out" filter="fade">
                                      <p:cBhvr>
                                        <p:cTn id="84" dur="1000" tmFilter="0, 0; .2, .5; .8, .5; 1, 0"/>
                                        <p:tgtEl>
                                          <p:spTgt spid="5"/>
                                        </p:tgtEl>
                                      </p:cBhvr>
                                    </p:animEffect>
                                    <p:animScale>
                                      <p:cBhvr>
                                        <p:cTn id="8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bldLvl="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8" name="文本框 17"/>
          <p:cNvSpPr txBox="1"/>
          <p:nvPr/>
        </p:nvSpPr>
        <p:spPr>
          <a:xfrm>
            <a:off x="3437458" y="2283980"/>
            <a:ext cx="59807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HÌNH</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THÀNH KIẾN THỨC</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342" y="4928391"/>
            <a:ext cx="6413548" cy="1549970"/>
          </a:xfrm>
          <a:prstGeom prst="rect">
            <a:avLst/>
          </a:prstGeom>
        </p:spPr>
      </p:pic>
      <p:pic>
        <p:nvPicPr>
          <p:cNvPr id="21"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899" y="798942"/>
            <a:ext cx="2212909" cy="2871537"/>
          </a:xfrm>
          <a:prstGeom prst="rect">
            <a:avLst/>
          </a:prstGeom>
        </p:spPr>
      </p:pic>
      <p:pic>
        <p:nvPicPr>
          <p:cNvPr id="25" name="Picture 24"/>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0-#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50000"/>
          </a:blip>
          <a:srcRect b="15625"/>
          <a:stretch>
            <a:fillRect/>
          </a:stretch>
        </p:blipFill>
        <p:spPr>
          <a:xfrm>
            <a:off x="1258013" y="1617520"/>
            <a:ext cx="12191647" cy="68580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2385">
            <a:off x="-499116" y="4346181"/>
            <a:ext cx="2411081" cy="2350873"/>
          </a:xfrm>
          <a:prstGeom prst="rect">
            <a:avLst/>
          </a:prstGeom>
        </p:spPr>
      </p:pic>
      <p:sp>
        <p:nvSpPr>
          <p:cNvPr id="7" name="TextBox 7"/>
          <p:cNvSpPr txBox="1"/>
          <p:nvPr/>
        </p:nvSpPr>
        <p:spPr>
          <a:xfrm>
            <a:off x="3039972" y="653190"/>
            <a:ext cx="5661383" cy="602589"/>
          </a:xfrm>
          <a:prstGeom prst="rect">
            <a:avLst/>
          </a:prstGeom>
        </p:spPr>
        <p:txBody>
          <a:bodyPr wrap="square" lIns="0" tIns="0" rIns="0" bIns="0" rtlCol="0" anchor="t">
            <a:spAutoFit/>
          </a:bodyPr>
          <a:lstStyle/>
          <a:p>
            <a:pPr algn="r">
              <a:lnSpc>
                <a:spcPts val="4665"/>
              </a:lnSpc>
            </a:pPr>
            <a:r>
              <a:rPr lang="en-US" sz="4300" b="1" dirty="0">
                <a:solidFill>
                  <a:srgbClr val="FF00FF"/>
                </a:solidFill>
                <a:latin typeface="Times New Roman" panose="02020603050405020304" pitchFamily="18" charset="0"/>
                <a:cs typeface="Times New Roman" panose="02020603050405020304" pitchFamily="18" charset="0"/>
              </a:rPr>
              <a:t>NỘI DUNG BÀI HỌC</a:t>
            </a:r>
            <a:endParaRPr lang="en-US" sz="4300" b="1" dirty="0">
              <a:solidFill>
                <a:srgbClr val="FF00FF"/>
              </a:solidFill>
              <a:latin typeface="Times New Roman" panose="02020603050405020304" pitchFamily="18" charset="0"/>
              <a:cs typeface="Times New Roman" panose="02020603050405020304" pitchFamily="18" charset="0"/>
            </a:endParaRPr>
          </a:p>
        </p:txBody>
      </p:sp>
      <p:sp>
        <p:nvSpPr>
          <p:cNvPr id="11" name="AutoShape 11"/>
          <p:cNvSpPr/>
          <p:nvPr/>
        </p:nvSpPr>
        <p:spPr>
          <a:xfrm>
            <a:off x="505791" y="1401275"/>
            <a:ext cx="11180415" cy="0"/>
          </a:xfrm>
          <a:prstGeom prst="line">
            <a:avLst/>
          </a:prstGeom>
          <a:ln w="19050" cap="rnd">
            <a:solidFill>
              <a:srgbClr val="000000">
                <a:alpha val="14902"/>
              </a:srgbClr>
            </a:solidFill>
            <a:prstDash val="solid"/>
            <a:headEnd type="none" w="sm" len="sm"/>
            <a:tailEnd type="none" w="sm" len="sm"/>
          </a:ln>
        </p:spPr>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64154" y="5359400"/>
            <a:ext cx="4354922" cy="1861783"/>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85570" y="5771696"/>
            <a:ext cx="549695" cy="1037191"/>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52669" y="4548689"/>
            <a:ext cx="333538" cy="995662"/>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42562" y="5832241"/>
            <a:ext cx="270600" cy="807783"/>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705115" y="5511119"/>
            <a:ext cx="2456058" cy="1249556"/>
          </a:xfrm>
          <a:prstGeom prst="rect">
            <a:avLst/>
          </a:prstGeom>
        </p:spPr>
      </p:pic>
      <p:sp>
        <p:nvSpPr>
          <p:cNvPr id="24" name="Pentagon 23"/>
          <p:cNvSpPr/>
          <p:nvPr/>
        </p:nvSpPr>
        <p:spPr>
          <a:xfrm>
            <a:off x="2193320" y="2025624"/>
            <a:ext cx="5123874" cy="949592"/>
          </a:xfrm>
          <a:prstGeom prst="homePlat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ÔN LẠI LÝ THUYẾT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5" name="Pentagon 24"/>
          <p:cNvSpPr/>
          <p:nvPr/>
        </p:nvSpPr>
        <p:spPr>
          <a:xfrm>
            <a:off x="3340674" y="3599083"/>
            <a:ext cx="4467015" cy="949592"/>
          </a:xfrm>
          <a:prstGeom prst="homePlat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LUYỆN TẬP</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3"/>
          <a:stretch>
            <a:fillRect/>
          </a:stretch>
        </p:blipFill>
        <p:spPr>
          <a:xfrm>
            <a:off x="-141668" y="-113873"/>
            <a:ext cx="1052482" cy="8894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9030</Words>
  <Application>WPS Presentation</Application>
  <PresentationFormat>Custom</PresentationFormat>
  <Paragraphs>346</Paragraphs>
  <Slides>39</Slides>
  <Notes>3</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39</vt:i4>
      </vt:variant>
    </vt:vector>
  </HeadingPairs>
  <TitlesOfParts>
    <vt:vector size="56" baseType="lpstr">
      <vt:lpstr>Arial</vt:lpstr>
      <vt:lpstr>SimSun</vt:lpstr>
      <vt:lpstr>Wingdings</vt:lpstr>
      <vt:lpstr>Times New Roman</vt:lpstr>
      <vt:lpstr>Microsoft YaHei</vt:lpstr>
      <vt:lpstr>Arial</vt:lpstr>
      <vt:lpstr>SVN-Androgyne</vt:lpstr>
      <vt:lpstr>Segoe Print</vt:lpstr>
      <vt:lpstr>Arial Unicode MS</vt:lpstr>
      <vt:lpstr>黑体</vt:lpstr>
      <vt:lpstr>Calibri</vt:lpstr>
      <vt:lpstr>SVN-Manus</vt:lpstr>
      <vt:lpstr>Times New Roman</vt:lpstr>
      <vt:lpstr>Agency FB</vt:lpstr>
      <vt:lpstr>字魂27号-布丁体</vt:lpstr>
      <vt:lpstr>字魂17号-萌趣果冻体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Mai Thi Luyen</cp:lastModifiedBy>
  <cp:revision>289</cp:revision>
  <dcterms:created xsi:type="dcterms:W3CDTF">2021-11-30T14:57:00Z</dcterms:created>
  <dcterms:modified xsi:type="dcterms:W3CDTF">2023-06-26T10:48:38Z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331FB5969EB54571B76FCEBB192A0486</vt:lpwstr>
  </property>
  <property fmtid="{D5CDD505-2E9C-101B-9397-08002B2CF9AE}" pid="3" name="KSOProductBuildVer">
    <vt:lpwstr>1033-11.2.0.11537</vt:lpwstr>
  </property>
</Properties>
</file>