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8" r:id="rId2"/>
    <p:sldId id="256" r:id="rId3"/>
    <p:sldId id="269" r:id="rId4"/>
    <p:sldId id="262" r:id="rId5"/>
    <p:sldId id="260" r:id="rId6"/>
    <p:sldId id="263" r:id="rId7"/>
    <p:sldId id="265" r:id="rId8"/>
    <p:sldId id="279" r:id="rId9"/>
    <p:sldId id="280" r:id="rId10"/>
    <p:sldId id="281" r:id="rId11"/>
    <p:sldId id="272" r:id="rId12"/>
    <p:sldId id="282" r:id="rId13"/>
    <p:sldId id="273" r:id="rId14"/>
    <p:sldId id="275" r:id="rId15"/>
    <p:sldId id="283" r:id="rId16"/>
    <p:sldId id="284" r:id="rId17"/>
    <p:sldId id="278" r:id="rId18"/>
    <p:sldId id="271" r:id="rId19"/>
    <p:sldId id="285" r:id="rId20"/>
    <p:sldId id="286" r:id="rId21"/>
    <p:sldId id="289" r:id="rId22"/>
    <p:sldId id="266" r:id="rId23"/>
    <p:sldId id="267"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autoAdjust="0"/>
  </p:normalViewPr>
  <p:slideViewPr>
    <p:cSldViewPr snapToGrid="0" showGuides="1">
      <p:cViewPr varScale="1">
        <p:scale>
          <a:sx n="82" d="100"/>
          <a:sy n="82" d="100"/>
        </p:scale>
        <p:origin x="720" y="-9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B0213E-5CDF-43DD-8F56-2854BB7AB283}" type="datetimeFigureOut">
              <a:rPr lang="en-US" smtClean="0"/>
              <a:t>25/11/2024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790569-179E-406F-81F4-EEA25B2A43EE}" type="slidenum">
              <a:rPr lang="en-US" smtClean="0"/>
              <a:t>‹#›</a:t>
            </a:fld>
            <a:endParaRPr lang="en-US"/>
          </a:p>
        </p:txBody>
      </p:sp>
    </p:spTree>
    <p:extLst>
      <p:ext uri="{BB962C8B-B14F-4D97-AF65-F5344CB8AC3E}">
        <p14:creationId xmlns:p14="http://schemas.microsoft.com/office/powerpoint/2010/main" val="420094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108883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3C29E54-23A1-4066-8A4A-B6411328F44C}"/>
              </a:ext>
            </a:extLst>
          </p:cNvPr>
          <p:cNvSpPr>
            <a:spLocks noGrp="1"/>
          </p:cNvSpPr>
          <p:nvPr>
            <p:ph type="dt" sz="half" idx="10"/>
          </p:nvPr>
        </p:nvSpPr>
        <p:spPr/>
        <p:txBody>
          <a:bodyPr/>
          <a:lstStyle/>
          <a:p>
            <a:fld id="{4A8F1692-9F8D-411A-9C16-425555511FE8}" type="datetimeFigureOut">
              <a:rPr lang="en-US" smtClean="0"/>
              <a:t>25/11/2024</a:t>
            </a:fld>
            <a:endParaRPr lang="en-US"/>
          </a:p>
        </p:txBody>
      </p:sp>
      <p:sp>
        <p:nvSpPr>
          <p:cNvPr id="5" name="Footer Placeholder 4">
            <a:extLst>
              <a:ext uri="{FF2B5EF4-FFF2-40B4-BE49-F238E27FC236}">
                <a16:creationId xmlns:a16="http://schemas.microsoft.com/office/drawing/2014/main" id="{BB12AF1F-8223-4C33-B1BD-86845575B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AE154-636E-4FAF-BD1C-3E182D46677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42245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7B75-8362-48F4-820D-260BECAC9BF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4E4F40-D4B1-4B44-8BC3-B527EF48B9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61FAD-C74A-40A7-839C-858C6CBEBBB5}"/>
              </a:ext>
            </a:extLst>
          </p:cNvPr>
          <p:cNvSpPr>
            <a:spLocks noGrp="1"/>
          </p:cNvSpPr>
          <p:nvPr>
            <p:ph type="dt" sz="half" idx="10"/>
          </p:nvPr>
        </p:nvSpPr>
        <p:spPr/>
        <p:txBody>
          <a:bodyPr/>
          <a:lstStyle/>
          <a:p>
            <a:fld id="{4A8F1692-9F8D-411A-9C16-425555511FE8}" type="datetimeFigureOut">
              <a:rPr lang="en-US" smtClean="0"/>
              <a:t>25/11/2024</a:t>
            </a:fld>
            <a:endParaRPr lang="en-US"/>
          </a:p>
        </p:txBody>
      </p:sp>
      <p:sp>
        <p:nvSpPr>
          <p:cNvPr id="5" name="Footer Placeholder 4">
            <a:extLst>
              <a:ext uri="{FF2B5EF4-FFF2-40B4-BE49-F238E27FC236}">
                <a16:creationId xmlns:a16="http://schemas.microsoft.com/office/drawing/2014/main" id="{2B42D47D-F4B4-4A73-8D1E-11C3AE683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0A524-F2AE-479B-BA44-0EB1BBB2874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33097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5ABDF9-A0F0-471B-8EA6-3BD2ADD3695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A493F0-C4F9-4651-B6BD-47E1CF70A4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75F62-E237-4CBD-8D98-9D88D2B60458}"/>
              </a:ext>
            </a:extLst>
          </p:cNvPr>
          <p:cNvSpPr>
            <a:spLocks noGrp="1"/>
          </p:cNvSpPr>
          <p:nvPr>
            <p:ph type="dt" sz="half" idx="10"/>
          </p:nvPr>
        </p:nvSpPr>
        <p:spPr/>
        <p:txBody>
          <a:bodyPr/>
          <a:lstStyle/>
          <a:p>
            <a:fld id="{4A8F1692-9F8D-411A-9C16-425555511FE8}" type="datetimeFigureOut">
              <a:rPr lang="en-US" smtClean="0"/>
              <a:t>25/11/2024</a:t>
            </a:fld>
            <a:endParaRPr lang="en-US"/>
          </a:p>
        </p:txBody>
      </p:sp>
      <p:sp>
        <p:nvSpPr>
          <p:cNvPr id="5" name="Footer Placeholder 4">
            <a:extLst>
              <a:ext uri="{FF2B5EF4-FFF2-40B4-BE49-F238E27FC236}">
                <a16:creationId xmlns:a16="http://schemas.microsoft.com/office/drawing/2014/main" id="{BC81D538-CA7B-4084-9B47-5147AF13E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8B1E5-B393-4EA0-95F0-C1E6A1618F28}"/>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46377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B90F6A5-6B71-4069-8526-03003AC40513}"/>
              </a:ext>
            </a:extLst>
          </p:cNvPr>
          <p:cNvSpPr>
            <a:spLocks noGrp="1"/>
          </p:cNvSpPr>
          <p:nvPr>
            <p:ph type="dt" sz="half" idx="10"/>
          </p:nvPr>
        </p:nvSpPr>
        <p:spPr/>
        <p:txBody>
          <a:bodyPr/>
          <a:lstStyle/>
          <a:p>
            <a:fld id="{4A8F1692-9F8D-411A-9C16-425555511FE8}" type="datetimeFigureOut">
              <a:rPr lang="en-US" smtClean="0"/>
              <a:t>25/11/2024</a:t>
            </a:fld>
            <a:endParaRPr lang="en-US"/>
          </a:p>
        </p:txBody>
      </p:sp>
      <p:sp>
        <p:nvSpPr>
          <p:cNvPr id="5" name="Footer Placeholder 4">
            <a:extLst>
              <a:ext uri="{FF2B5EF4-FFF2-40B4-BE49-F238E27FC236}">
                <a16:creationId xmlns:a16="http://schemas.microsoft.com/office/drawing/2014/main"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2DEA1-0785-4CEA-B6F1-F45BC0D3CDD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14627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F88B-C46F-4693-A058-B990FD37056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F837C8-F726-40D4-AF85-FCF4F9D5C65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14E5EA-62A0-4409-A9F6-2AE617825857}"/>
              </a:ext>
            </a:extLst>
          </p:cNvPr>
          <p:cNvSpPr>
            <a:spLocks noGrp="1"/>
          </p:cNvSpPr>
          <p:nvPr>
            <p:ph type="dt" sz="half" idx="10"/>
          </p:nvPr>
        </p:nvSpPr>
        <p:spPr/>
        <p:txBody>
          <a:bodyPr/>
          <a:lstStyle/>
          <a:p>
            <a:fld id="{4A8F1692-9F8D-411A-9C16-425555511FE8}" type="datetimeFigureOut">
              <a:rPr lang="en-US" smtClean="0"/>
              <a:t>25/11/2024</a:t>
            </a:fld>
            <a:endParaRPr lang="en-US"/>
          </a:p>
        </p:txBody>
      </p:sp>
      <p:sp>
        <p:nvSpPr>
          <p:cNvPr id="5" name="Footer Placeholder 4">
            <a:extLst>
              <a:ext uri="{FF2B5EF4-FFF2-40B4-BE49-F238E27FC236}">
                <a16:creationId xmlns:a16="http://schemas.microsoft.com/office/drawing/2014/main" id="{FE8C50A6-1057-477F-A7D9-032931586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C533B-F312-449B-9249-2A6736BC736C}"/>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16224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B4945-920E-4FAE-A7C5-60FB5043D0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013838-FA0C-44D2-A7F9-88BAC3B586C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A7557F-8320-40FB-8F6D-355CFE24916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2A8C85-57A6-48D1-B6E9-E26B70628025}"/>
              </a:ext>
            </a:extLst>
          </p:cNvPr>
          <p:cNvSpPr>
            <a:spLocks noGrp="1"/>
          </p:cNvSpPr>
          <p:nvPr>
            <p:ph type="dt" sz="half" idx="10"/>
          </p:nvPr>
        </p:nvSpPr>
        <p:spPr/>
        <p:txBody>
          <a:bodyPr/>
          <a:lstStyle/>
          <a:p>
            <a:fld id="{4A8F1692-9F8D-411A-9C16-425555511FE8}" type="datetimeFigureOut">
              <a:rPr lang="en-US" smtClean="0"/>
              <a:t>25/11/2024</a:t>
            </a:fld>
            <a:endParaRPr lang="en-US"/>
          </a:p>
        </p:txBody>
      </p:sp>
      <p:sp>
        <p:nvSpPr>
          <p:cNvPr id="6" name="Footer Placeholder 5">
            <a:extLst>
              <a:ext uri="{FF2B5EF4-FFF2-40B4-BE49-F238E27FC236}">
                <a16:creationId xmlns:a16="http://schemas.microsoft.com/office/drawing/2014/main" id="{7DC64122-7BA5-4D55-A7F9-FBBCC61BB7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24003-7925-4D44-AE3C-68490A059D76}"/>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25679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6261B-94D9-4047-96C3-803CF5DFE81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D2376C9-2DC8-4E60-BD0F-0B4E72CD1A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EF8428-4686-4ED1-B35D-82C1177EBD3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5C6E8D-DA32-4678-8B11-751E8ECC25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268B37-A591-4B33-BA5E-391D406FA36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305596-1EDA-40D9-A39C-C0021E9A2209}"/>
              </a:ext>
            </a:extLst>
          </p:cNvPr>
          <p:cNvSpPr>
            <a:spLocks noGrp="1"/>
          </p:cNvSpPr>
          <p:nvPr>
            <p:ph type="dt" sz="half" idx="10"/>
          </p:nvPr>
        </p:nvSpPr>
        <p:spPr/>
        <p:txBody>
          <a:bodyPr/>
          <a:lstStyle/>
          <a:p>
            <a:fld id="{4A8F1692-9F8D-411A-9C16-425555511FE8}" type="datetimeFigureOut">
              <a:rPr lang="en-US" smtClean="0"/>
              <a:t>25/11/2024</a:t>
            </a:fld>
            <a:endParaRPr lang="en-US"/>
          </a:p>
        </p:txBody>
      </p:sp>
      <p:sp>
        <p:nvSpPr>
          <p:cNvPr id="8" name="Footer Placeholder 7">
            <a:extLst>
              <a:ext uri="{FF2B5EF4-FFF2-40B4-BE49-F238E27FC236}">
                <a16:creationId xmlns:a16="http://schemas.microsoft.com/office/drawing/2014/main" id="{C1316889-E045-4E98-8FD9-42C5F75548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BFE02-376D-4B6E-82B8-DB731B0C1C6D}"/>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338692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BFEDF-A59D-452B-B9B9-754D99894A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A5BBE30-76CD-44A2-B558-AF6D3AFAE503}"/>
              </a:ext>
            </a:extLst>
          </p:cNvPr>
          <p:cNvSpPr>
            <a:spLocks noGrp="1"/>
          </p:cNvSpPr>
          <p:nvPr>
            <p:ph type="dt" sz="half" idx="10"/>
          </p:nvPr>
        </p:nvSpPr>
        <p:spPr/>
        <p:txBody>
          <a:bodyPr/>
          <a:lstStyle/>
          <a:p>
            <a:fld id="{4A8F1692-9F8D-411A-9C16-425555511FE8}" type="datetimeFigureOut">
              <a:rPr lang="en-US" smtClean="0"/>
              <a:t>25/11/2024</a:t>
            </a:fld>
            <a:endParaRPr lang="en-US"/>
          </a:p>
        </p:txBody>
      </p:sp>
      <p:sp>
        <p:nvSpPr>
          <p:cNvPr id="4" name="Footer Placeholder 3">
            <a:extLst>
              <a:ext uri="{FF2B5EF4-FFF2-40B4-BE49-F238E27FC236}">
                <a16:creationId xmlns:a16="http://schemas.microsoft.com/office/drawing/2014/main" id="{28E4F902-14EE-4F36-ADE5-7727206E51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CD33E7-0EF7-46DD-852F-0692BD73A2E7}"/>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56560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9A391-EF3B-403C-98DA-F99AEE074144}"/>
              </a:ext>
            </a:extLst>
          </p:cNvPr>
          <p:cNvSpPr>
            <a:spLocks noGrp="1"/>
          </p:cNvSpPr>
          <p:nvPr>
            <p:ph type="dt" sz="half" idx="10"/>
          </p:nvPr>
        </p:nvSpPr>
        <p:spPr/>
        <p:txBody>
          <a:bodyPr/>
          <a:lstStyle/>
          <a:p>
            <a:fld id="{4A8F1692-9F8D-411A-9C16-425555511FE8}" type="datetimeFigureOut">
              <a:rPr lang="en-US" smtClean="0"/>
              <a:t>25/11/2024</a:t>
            </a:fld>
            <a:endParaRPr lang="en-US"/>
          </a:p>
        </p:txBody>
      </p:sp>
      <p:sp>
        <p:nvSpPr>
          <p:cNvPr id="3" name="Footer Placeholder 2">
            <a:extLst>
              <a:ext uri="{FF2B5EF4-FFF2-40B4-BE49-F238E27FC236}">
                <a16:creationId xmlns:a16="http://schemas.microsoft.com/office/drawing/2014/main" id="{1A4A3B7B-0254-46B3-BAA9-FA7B56E4B5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C43648-59D8-4DBE-B0ED-807179BC8CF0}"/>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101412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4986-0698-4AA0-B388-6411B950168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28EC8A-EADD-4B17-B436-1F90412B52F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FC98A0-BF37-486A-886E-BE28A27CBD0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3373E-140D-45AC-A90F-174740989885}"/>
              </a:ext>
            </a:extLst>
          </p:cNvPr>
          <p:cNvSpPr>
            <a:spLocks noGrp="1"/>
          </p:cNvSpPr>
          <p:nvPr>
            <p:ph type="dt" sz="half" idx="10"/>
          </p:nvPr>
        </p:nvSpPr>
        <p:spPr/>
        <p:txBody>
          <a:bodyPr/>
          <a:lstStyle/>
          <a:p>
            <a:fld id="{4A8F1692-9F8D-411A-9C16-425555511FE8}" type="datetimeFigureOut">
              <a:rPr lang="en-US" smtClean="0"/>
              <a:t>25/11/2024</a:t>
            </a:fld>
            <a:endParaRPr lang="en-US"/>
          </a:p>
        </p:txBody>
      </p:sp>
      <p:sp>
        <p:nvSpPr>
          <p:cNvPr id="6" name="Footer Placeholder 5">
            <a:extLst>
              <a:ext uri="{FF2B5EF4-FFF2-40B4-BE49-F238E27FC236}">
                <a16:creationId xmlns:a16="http://schemas.microsoft.com/office/drawing/2014/main" id="{C9F3FDD5-F27E-4E0A-926A-E7A9F4F67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F6D273-BCCC-41AB-A5BE-5CDC0EEAB66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374761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409C6-5A3F-4862-8280-A797A0137B5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02E21C-B24D-4DFC-8773-3780125EE3C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87EFB3-20D4-4D98-A607-308DE37213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E2EE6F-9AAB-4E79-8622-27E18A6FD1BD}"/>
              </a:ext>
            </a:extLst>
          </p:cNvPr>
          <p:cNvSpPr>
            <a:spLocks noGrp="1"/>
          </p:cNvSpPr>
          <p:nvPr>
            <p:ph type="dt" sz="half" idx="10"/>
          </p:nvPr>
        </p:nvSpPr>
        <p:spPr/>
        <p:txBody>
          <a:bodyPr/>
          <a:lstStyle/>
          <a:p>
            <a:fld id="{4A8F1692-9F8D-411A-9C16-425555511FE8}" type="datetimeFigureOut">
              <a:rPr lang="en-US" smtClean="0"/>
              <a:t>25/11/2024</a:t>
            </a:fld>
            <a:endParaRPr lang="en-US"/>
          </a:p>
        </p:txBody>
      </p:sp>
      <p:sp>
        <p:nvSpPr>
          <p:cNvPr id="6" name="Footer Placeholder 5">
            <a:extLst>
              <a:ext uri="{FF2B5EF4-FFF2-40B4-BE49-F238E27FC236}">
                <a16:creationId xmlns:a16="http://schemas.microsoft.com/office/drawing/2014/main" id="{A71284BD-6CCB-4CAD-B3D3-9FA3B01D0B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C7652-FAAD-4379-BD84-DB4662A1D82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9322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2B293A-E929-45EC-B172-A52F9F0FD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F1692-9F8D-411A-9C16-425555511FE8}" type="datetimeFigureOut">
              <a:rPr lang="en-US" smtClean="0"/>
              <a:t>25/11/2024</a:t>
            </a:fld>
            <a:endParaRPr lang="en-US"/>
          </a:p>
        </p:txBody>
      </p:sp>
      <p:sp>
        <p:nvSpPr>
          <p:cNvPr id="5" name="Footer Placeholder 4">
            <a:extLst>
              <a:ext uri="{FF2B5EF4-FFF2-40B4-BE49-F238E27FC236}">
                <a16:creationId xmlns:a16="http://schemas.microsoft.com/office/drawing/2014/main" id="{3575E5DC-538A-47F7-A859-B3EC7F3C56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307D87-B1F1-48B7-87DE-C6DFF3739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251A6-B550-4BE8-B3BA-DA9D45F97ABA}" type="slidenum">
              <a:rPr lang="en-US" smtClean="0"/>
              <a:t>‹#›</a:t>
            </a:fld>
            <a:endParaRPr lang="en-US"/>
          </a:p>
        </p:txBody>
      </p:sp>
      <p:cxnSp>
        <p:nvCxnSpPr>
          <p:cNvPr id="12" name="Straight Connector 11">
            <a:extLst>
              <a:ext uri="{FF2B5EF4-FFF2-40B4-BE49-F238E27FC236}">
                <a16:creationId xmlns:a16="http://schemas.microsoft.com/office/drawing/2014/main" id="{A9F950BE-4E64-4452-AC0B-9810ED614D97}"/>
              </a:ext>
            </a:extLst>
          </p:cNvPr>
          <p:cNvCxnSpPr/>
          <p:nvPr userDrawn="1"/>
        </p:nvCxnSpPr>
        <p:spPr>
          <a:xfrm>
            <a:off x="0" y="0"/>
            <a:ext cx="12192000" cy="0"/>
          </a:xfrm>
          <a:prstGeom prst="line">
            <a:avLst/>
          </a:prstGeom>
          <a:ln w="66675" cmpd="thickThi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5E837-23AE-46BA-9089-2A740991D032}"/>
              </a:ext>
            </a:extLst>
          </p:cNvPr>
          <p:cNvCxnSpPr/>
          <p:nvPr userDrawn="1"/>
        </p:nvCxnSpPr>
        <p:spPr>
          <a:xfrm>
            <a:off x="0" y="6858000"/>
            <a:ext cx="12192000" cy="0"/>
          </a:xfrm>
          <a:prstGeom prst="line">
            <a:avLst/>
          </a:prstGeom>
          <a:ln w="66675" cmpd="thinThick"/>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6860469-0E52-49D0-B73F-73ABCDA2F281}"/>
              </a:ext>
            </a:extLst>
          </p:cNvPr>
          <p:cNvCxnSpPr/>
          <p:nvPr userDrawn="1"/>
        </p:nvCxnSpPr>
        <p:spPr>
          <a:xfrm>
            <a:off x="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C1A378-A5AC-42CE-B712-1B04FCAB40FB}"/>
              </a:ext>
            </a:extLst>
          </p:cNvPr>
          <p:cNvCxnSpPr/>
          <p:nvPr userDrawn="1"/>
        </p:nvCxnSpPr>
        <p:spPr>
          <a:xfrm>
            <a:off x="0" y="0"/>
            <a:ext cx="0" cy="6858000"/>
          </a:xfrm>
          <a:prstGeom prst="line">
            <a:avLst/>
          </a:prstGeom>
          <a:ln w="66675" cmpd="thinThick"/>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C6CBE7-8EBE-47A5-B0FA-121905B3B785}"/>
              </a:ext>
            </a:extLst>
          </p:cNvPr>
          <p:cNvCxnSpPr/>
          <p:nvPr userDrawn="1"/>
        </p:nvCxnSpPr>
        <p:spPr>
          <a:xfrm>
            <a:off x="12192000" y="0"/>
            <a:ext cx="0" cy="6858000"/>
          </a:xfrm>
          <a:prstGeom prst="line">
            <a:avLst/>
          </a:prstGeom>
          <a:ln w="6667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33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F11DBE-D7E8-420A-A853-43C452BD1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TextBox 5">
            <a:extLst>
              <a:ext uri="{FF2B5EF4-FFF2-40B4-BE49-F238E27FC236}">
                <a16:creationId xmlns:a16="http://schemas.microsoft.com/office/drawing/2014/main" id="{C65CFE94-99FC-4697-A83B-4CE42C598F1F}"/>
              </a:ext>
            </a:extLst>
          </p:cNvPr>
          <p:cNvSpPr txBox="1"/>
          <p:nvPr/>
        </p:nvSpPr>
        <p:spPr>
          <a:xfrm>
            <a:off x="4154613" y="5453077"/>
            <a:ext cx="6272981"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B5060D0C-5F3E-4FE5-8034-952AE9C48E65}"/>
              </a:ext>
            </a:extLst>
          </p:cNvPr>
          <p:cNvSpPr txBox="1"/>
          <p:nvPr/>
        </p:nvSpPr>
        <p:spPr>
          <a:xfrm>
            <a:off x="4154612" y="5831930"/>
            <a:ext cx="6272981"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THCS….</a:t>
            </a:r>
          </a:p>
        </p:txBody>
      </p:sp>
      <p:sp>
        <p:nvSpPr>
          <p:cNvPr id="2" name="Rectangle 1"/>
          <p:cNvSpPr/>
          <p:nvPr/>
        </p:nvSpPr>
        <p:spPr>
          <a:xfrm>
            <a:off x="1876022" y="1325421"/>
            <a:ext cx="9663447" cy="2308324"/>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BÀI 4: </a:t>
            </a:r>
            <a:r>
              <a:rPr lang="vi-VN" sz="3600" b="1" dirty="0">
                <a:solidFill>
                  <a:srgbClr val="FF0000"/>
                </a:solidFill>
                <a:latin typeface="+mj-lt"/>
              </a:rPr>
              <a:t>SẮC THÁI CỦA TIẾNG CƯỜI</a:t>
            </a:r>
            <a:endParaRPr lang="vi-VN" sz="3600" dirty="0">
              <a:solidFill>
                <a:srgbClr val="FF0000"/>
              </a:solidFill>
              <a:latin typeface="+mj-lt"/>
            </a:endParaRPr>
          </a:p>
          <a:p>
            <a:r>
              <a:rPr lang="en-US" sz="3600" dirty="0">
                <a:solidFill>
                  <a:srgbClr val="FF0000"/>
                </a:solidFill>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Đọc</a:t>
            </a:r>
            <a:r>
              <a:rPr lang="en-US" sz="3600" u="sng" dirty="0">
                <a:solidFill>
                  <a:srgbClr val="FF0000"/>
                </a:solidFill>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kết</a:t>
            </a:r>
            <a:r>
              <a:rPr lang="en-US" sz="3600" u="sng" dirty="0">
                <a:solidFill>
                  <a:srgbClr val="FF0000"/>
                </a:solidFill>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nối</a:t>
            </a:r>
            <a:r>
              <a:rPr lang="en-US" sz="3600" u="sng" dirty="0">
                <a:solidFill>
                  <a:srgbClr val="FF0000"/>
                </a:solidFill>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chủ</a:t>
            </a:r>
            <a:r>
              <a:rPr lang="en-US" sz="3600" u="sng" dirty="0">
                <a:solidFill>
                  <a:srgbClr val="FF0000"/>
                </a:solidFill>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điểm</a:t>
            </a:r>
            <a:r>
              <a:rPr lang="en-US" sz="3600" dirty="0">
                <a:solidFill>
                  <a:srgbClr val="FF0000"/>
                </a:solidFill>
                <a:latin typeface="Times New Roman" pitchFamily="18" charset="0"/>
                <a:cs typeface="Times New Roman" pitchFamily="18" charset="0"/>
              </a:rPr>
              <a:t>:</a:t>
            </a:r>
            <a:endParaRPr lang="vi-VN" sz="3600" dirty="0">
              <a:solidFill>
                <a:srgbClr val="FF0000"/>
              </a:solidFill>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     TIẾNG CƯỜI CÓ LỢI ÍCH GÌ?</a:t>
            </a:r>
            <a:endParaRPr lang="vi-VN" sz="3600" dirty="0">
              <a:solidFill>
                <a:srgbClr val="FF0000"/>
              </a:solidFill>
              <a:latin typeface="Times New Roman" pitchFamily="18" charset="0"/>
              <a:cs typeface="Times New Roman" pitchFamily="18" charset="0"/>
            </a:endParaRPr>
          </a:p>
          <a:p>
            <a:r>
              <a:rPr lang="en-US" sz="3600" i="1" dirty="0">
                <a:latin typeface="Times New Roman" pitchFamily="18" charset="0"/>
                <a:cs typeface="Times New Roman" pitchFamily="18" charset="0"/>
              </a:rPr>
              <a:t>                  </a:t>
            </a:r>
            <a:r>
              <a:rPr lang="fr-FR" sz="3600" i="1" dirty="0">
                <a:latin typeface="Times New Roman" pitchFamily="18" charset="0"/>
                <a:cs typeface="Times New Roman" pitchFamily="18" charset="0"/>
              </a:rPr>
              <a:t>(O-ri-</a:t>
            </a:r>
            <a:r>
              <a:rPr lang="fr-FR" sz="3600" i="1" dirty="0" err="1">
                <a:latin typeface="Times New Roman" pitchFamily="18" charset="0"/>
                <a:cs typeface="Times New Roman" pitchFamily="18" charset="0"/>
              </a:rPr>
              <a:t>sơn</a:t>
            </a:r>
            <a:r>
              <a:rPr lang="fr-FR" sz="3600" i="1" dirty="0">
                <a:latin typeface="Times New Roman" pitchFamily="18" charset="0"/>
                <a:cs typeface="Times New Roman" pitchFamily="18" charset="0"/>
              </a:rPr>
              <a:t> </a:t>
            </a:r>
            <a:r>
              <a:rPr lang="fr-FR" sz="3600" i="1" dirty="0" err="1">
                <a:latin typeface="Times New Roman" pitchFamily="18" charset="0"/>
                <a:cs typeface="Times New Roman" pitchFamily="18" charset="0"/>
              </a:rPr>
              <a:t>Xơ-goét</a:t>
            </a:r>
            <a:r>
              <a:rPr lang="fr-FR" sz="3600" i="1" dirty="0">
                <a:latin typeface="Times New Roman" pitchFamily="18" charset="0"/>
                <a:cs typeface="Times New Roman" pitchFamily="18" charset="0"/>
              </a:rPr>
              <a:t> Ma-</a:t>
            </a:r>
            <a:r>
              <a:rPr lang="fr-FR" sz="3600" i="1" dirty="0" err="1">
                <a:latin typeface="Times New Roman" pitchFamily="18" charset="0"/>
                <a:cs typeface="Times New Roman" pitchFamily="18" charset="0"/>
              </a:rPr>
              <a:t>đơn</a:t>
            </a:r>
            <a:r>
              <a:rPr lang="fr-FR" sz="3600" i="1" dirty="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2707866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59" y="256435"/>
            <a:ext cx="5193473" cy="523220"/>
          </a:xfrm>
          <a:prstGeom prst="rect">
            <a:avLst/>
          </a:prstGeom>
        </p:spPr>
        <p:txBody>
          <a:bodyPr wrap="none">
            <a:spAutoFit/>
          </a:bodyPr>
          <a:lstStyle/>
          <a:p>
            <a:r>
              <a:rPr lang="vi-VN" sz="2800" b="1" dirty="0">
                <a:solidFill>
                  <a:srgbClr val="FF0000"/>
                </a:solidFill>
                <a:latin typeface="Times New Roman" pitchFamily="18" charset="0"/>
                <a:cs typeface="Times New Roman" pitchFamily="18" charset="0"/>
              </a:rPr>
              <a:t>II. SUY NGẪM VÀ PHẢN HỒI:</a:t>
            </a:r>
            <a:endParaRPr lang="vi-VN" sz="2800" dirty="0">
              <a:solidFill>
                <a:srgbClr val="FF0000"/>
              </a:solidFill>
              <a:latin typeface="Times New Roman" pitchFamily="18" charset="0"/>
              <a:cs typeface="Times New Roman" pitchFamily="18" charset="0"/>
            </a:endParaRPr>
          </a:p>
        </p:txBody>
      </p:sp>
      <p:sp>
        <p:nvSpPr>
          <p:cNvPr id="4" name="Rectangle 3"/>
          <p:cNvSpPr/>
          <p:nvPr/>
        </p:nvSpPr>
        <p:spPr>
          <a:xfrm>
            <a:off x="346663" y="786674"/>
            <a:ext cx="3986989"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1. </a:t>
            </a:r>
            <a:r>
              <a:rPr lang="en-US" sz="2800" b="1" u="sng" dirty="0" err="1">
                <a:solidFill>
                  <a:srgbClr val="FF0000"/>
                </a:solidFill>
                <a:latin typeface="Times New Roman" pitchFamily="18" charset="0"/>
                <a:cs typeface="Times New Roman" pitchFamily="18" charset="0"/>
              </a:rPr>
              <a:t>Lợi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ích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tiếng</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cười</a:t>
            </a:r>
            <a:r>
              <a:rPr lang="en-US" sz="2800" b="1" u="sng"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7" name="Rectangle 6"/>
          <p:cNvSpPr/>
          <p:nvPr/>
        </p:nvSpPr>
        <p:spPr>
          <a:xfrm>
            <a:off x="346663" y="1309894"/>
            <a:ext cx="3986989"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a. </a:t>
            </a:r>
            <a:r>
              <a:rPr lang="en-US" sz="2800" b="1" u="sng" dirty="0" err="1">
                <a:solidFill>
                  <a:srgbClr val="FF0000"/>
                </a:solidFill>
                <a:latin typeface="Times New Roman" pitchFamily="18" charset="0"/>
                <a:cs typeface="Times New Roman" pitchFamily="18" charset="0"/>
              </a:rPr>
              <a:t>Lợi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ích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tiếng</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cười</a:t>
            </a:r>
            <a:r>
              <a:rPr lang="en-US" sz="2800" b="1" u="sng"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 name="Rounded Rectangular Callout 7"/>
          <p:cNvSpPr/>
          <p:nvPr/>
        </p:nvSpPr>
        <p:spPr>
          <a:xfrm>
            <a:off x="6755363" y="347730"/>
            <a:ext cx="4814623" cy="1658352"/>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6895727" y="469543"/>
            <a:ext cx="4709879" cy="1384995"/>
          </a:xfrm>
          <a:prstGeom prst="rect">
            <a:avLst/>
          </a:prstGeom>
        </p:spPr>
        <p:txBody>
          <a:bodyPr wrap="none">
            <a:spAutoFit/>
          </a:bodyPr>
          <a:lstStyle/>
          <a:p>
            <a:pPr algn="just"/>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Vẽ</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mối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p>
          <a:p>
            <a:pPr algn="just"/>
            <a:r>
              <a:rPr lang="en-US" sz="2800" b="1" dirty="0" err="1">
                <a:solidFill>
                  <a:srgbClr val="FF0000"/>
                </a:solidFill>
                <a:latin typeface="Times New Roman" pitchFamily="18" charset="0"/>
                <a:cs typeface="Times New Roman" pitchFamily="18" charset="0"/>
              </a:rPr>
              <a:t>hệ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giữa</a:t>
            </a:r>
            <a:r>
              <a:rPr lang="en-US" sz="2800" b="1" dirty="0">
                <a:solidFill>
                  <a:srgbClr val="FF0000"/>
                </a:solidFill>
                <a:latin typeface="Times New Roman" pitchFamily="18" charset="0"/>
                <a:cs typeface="Times New Roman" pitchFamily="18" charset="0"/>
              </a:rPr>
              <a:t> ý </a:t>
            </a:r>
            <a:r>
              <a:rPr lang="en-US" sz="2800" b="1" dirty="0" err="1">
                <a:solidFill>
                  <a:srgbClr val="FF0000"/>
                </a:solidFill>
                <a:latin typeface="Times New Roman" pitchFamily="18" charset="0"/>
                <a:cs typeface="Times New Roman" pitchFamily="18" charset="0"/>
              </a:rPr>
              <a:t>kiến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lẽ</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bằng</a:t>
            </a:r>
            <a:r>
              <a:rPr lang="en-US" sz="2800" b="1" dirty="0">
                <a:solidFill>
                  <a:srgbClr val="FF0000"/>
                </a:solidFill>
                <a:latin typeface="Times New Roman" pitchFamily="18" charset="0"/>
                <a:cs typeface="Times New Roman" pitchFamily="18" charset="0"/>
              </a:rPr>
              <a:t> </a:t>
            </a:r>
          </a:p>
          <a:p>
            <a:pPr algn="just"/>
            <a:r>
              <a:rPr lang="en-US" sz="2800" b="1" dirty="0" err="1">
                <a:solidFill>
                  <a:srgbClr val="FF0000"/>
                </a:solidFill>
                <a:latin typeface="Times New Roman" pitchFamily="18" charset="0"/>
                <a:cs typeface="Times New Roman" pitchFamily="18" charset="0"/>
              </a:rPr>
              <a:t>chứng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ea typeface="Calibri"/>
              <a:cs typeface="Times New Roman" pitchFamily="18" charset="0"/>
            </a:endParaRPr>
          </a:p>
        </p:txBody>
      </p:sp>
      <p:sp>
        <p:nvSpPr>
          <p:cNvPr id="10" name="Rectangle 9"/>
          <p:cNvSpPr/>
          <p:nvPr/>
        </p:nvSpPr>
        <p:spPr>
          <a:xfrm>
            <a:off x="441240" y="2021425"/>
            <a:ext cx="3883051" cy="523220"/>
          </a:xfrm>
          <a:prstGeom prst="rect">
            <a:avLst/>
          </a:prstGeom>
        </p:spPr>
        <p:txBody>
          <a:bodyPr wrap="none">
            <a:spAutoFit/>
          </a:bodyPr>
          <a:lstStyle/>
          <a:p>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khỏe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mạnh</a:t>
            </a:r>
            <a:r>
              <a:rPr lang="en-US" sz="2800" dirty="0"/>
              <a:t>.</a:t>
            </a:r>
            <a:endParaRPr lang="vi-VN" sz="2800" b="1" dirty="0">
              <a:latin typeface="+mj-lt"/>
              <a:cs typeface="Times New Roman" pitchFamily="18" charset="0"/>
            </a:endParaRPr>
          </a:p>
        </p:txBody>
      </p:sp>
      <p:sp>
        <p:nvSpPr>
          <p:cNvPr id="11" name="Rectangle 10"/>
          <p:cNvSpPr/>
          <p:nvPr/>
        </p:nvSpPr>
        <p:spPr>
          <a:xfrm>
            <a:off x="441238" y="2544645"/>
            <a:ext cx="5398081" cy="523220"/>
          </a:xfrm>
          <a:prstGeom prst="rect">
            <a:avLst/>
          </a:prstGeom>
        </p:spPr>
        <p:txBody>
          <a:bodyPr wrap="none">
            <a:spAutoFit/>
          </a:bodyPr>
          <a:lstStyle/>
          <a:p>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thần</a:t>
            </a:r>
            <a:r>
              <a:rPr lang="en-US" sz="2800" dirty="0"/>
              <a:t>.</a:t>
            </a:r>
            <a:endParaRPr lang="vi-VN" sz="2800" b="1" dirty="0">
              <a:latin typeface="+mj-lt"/>
              <a:cs typeface="Times New Roman" pitchFamily="18" charset="0"/>
            </a:endParaRPr>
          </a:p>
        </p:txBody>
      </p:sp>
      <p:sp>
        <p:nvSpPr>
          <p:cNvPr id="12" name="Rectangle 11"/>
          <p:cNvSpPr/>
          <p:nvPr/>
        </p:nvSpPr>
        <p:spPr>
          <a:xfrm>
            <a:off x="441239" y="3032947"/>
            <a:ext cx="7445243" cy="523220"/>
          </a:xfrm>
          <a:prstGeom prst="rect">
            <a:avLst/>
          </a:prstGeom>
        </p:spPr>
        <p:txBody>
          <a:bodyPr wrap="none">
            <a:spAutoFit/>
          </a:bodyPr>
          <a:lstStyle/>
          <a:p>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48297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37" y="476214"/>
            <a:ext cx="4600940"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phiếu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grpSp>
        <p:nvGrpSpPr>
          <p:cNvPr id="3" name="Group 2"/>
          <p:cNvGrpSpPr/>
          <p:nvPr/>
        </p:nvGrpSpPr>
        <p:grpSpPr>
          <a:xfrm>
            <a:off x="591742" y="977471"/>
            <a:ext cx="11196734" cy="5309118"/>
            <a:chOff x="0" y="0"/>
            <a:chExt cx="2762885" cy="1516766"/>
          </a:xfrm>
        </p:grpSpPr>
        <p:sp>
          <p:nvSpPr>
            <p:cNvPr id="4" name="Text Box 2"/>
            <p:cNvSpPr txBox="1">
              <a:spLocks noChangeArrowheads="1"/>
            </p:cNvSpPr>
            <p:nvPr/>
          </p:nvSpPr>
          <p:spPr bwMode="auto">
            <a:xfrm>
              <a:off x="596900" y="0"/>
              <a:ext cx="1478280" cy="349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Vấn đề bàn luận </a:t>
              </a:r>
            </a:p>
          </p:txBody>
        </p:sp>
        <p:sp>
          <p:nvSpPr>
            <p:cNvPr id="5" name="Text Box 2"/>
            <p:cNvSpPr txBox="1">
              <a:spLocks noChangeArrowheads="1"/>
            </p:cNvSpPr>
            <p:nvPr/>
          </p:nvSpPr>
          <p:spPr bwMode="auto">
            <a:xfrm>
              <a:off x="203200" y="565150"/>
              <a:ext cx="683812" cy="349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r>
                <a:rPr lang="en-US" sz="2800">
                  <a:solidFill>
                    <a:srgbClr val="000000"/>
                  </a:solidFill>
                  <a:effectLst/>
                  <a:latin typeface="Times New Roman"/>
                  <a:ea typeface="Calibri"/>
                </a:rPr>
                <a:t>Ý kiến</a:t>
              </a:r>
            </a:p>
          </p:txBody>
        </p:sp>
        <p:sp>
          <p:nvSpPr>
            <p:cNvPr id="6" name="Text Box 2"/>
            <p:cNvSpPr txBox="1">
              <a:spLocks noChangeArrowheads="1"/>
            </p:cNvSpPr>
            <p:nvPr/>
          </p:nvSpPr>
          <p:spPr bwMode="auto">
            <a:xfrm>
              <a:off x="0" y="1111250"/>
              <a:ext cx="889773" cy="40551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Lí lẽ, bằng chứng</a:t>
              </a:r>
            </a:p>
          </p:txBody>
        </p:sp>
        <p:cxnSp>
          <p:nvCxnSpPr>
            <p:cNvPr id="7" name="Straight Arrow Connector 6"/>
            <p:cNvCxnSpPr>
              <a:stCxn id="4" idx="2"/>
            </p:cNvCxnSpPr>
            <p:nvPr/>
          </p:nvCxnSpPr>
          <p:spPr>
            <a:xfrm flipH="1">
              <a:off x="762000" y="349250"/>
              <a:ext cx="574040" cy="2190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1327150" y="914400"/>
              <a:ext cx="0" cy="189230"/>
            </a:xfrm>
            <a:prstGeom prst="straightConnector1">
              <a:avLst/>
            </a:prstGeom>
            <a:noFill/>
            <a:ln w="6350" cap="flat" cmpd="sng" algn="ctr">
              <a:solidFill>
                <a:sysClr val="windowText" lastClr="000000"/>
              </a:solidFill>
              <a:prstDash val="solid"/>
              <a:miter lim="800000"/>
              <a:tailEnd type="arrow"/>
            </a:ln>
            <a:effectLst/>
          </p:spPr>
        </p:cxnSp>
        <p:sp>
          <p:nvSpPr>
            <p:cNvPr id="9" name="Text Box 2"/>
            <p:cNvSpPr txBox="1">
              <a:spLocks noChangeArrowheads="1"/>
            </p:cNvSpPr>
            <p:nvPr/>
          </p:nvSpPr>
          <p:spPr bwMode="auto">
            <a:xfrm>
              <a:off x="1022350" y="565150"/>
              <a:ext cx="683260" cy="349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r>
                <a:rPr lang="en-US" sz="2800">
                  <a:solidFill>
                    <a:srgbClr val="000000"/>
                  </a:solidFill>
                  <a:effectLst/>
                  <a:latin typeface="Times New Roman"/>
                  <a:ea typeface="Calibri"/>
                </a:rPr>
                <a:t>Ý kiến</a:t>
              </a:r>
            </a:p>
          </p:txBody>
        </p:sp>
        <p:sp>
          <p:nvSpPr>
            <p:cNvPr id="10" name="Text Box 2"/>
            <p:cNvSpPr txBox="1">
              <a:spLocks noChangeArrowheads="1"/>
            </p:cNvSpPr>
            <p:nvPr/>
          </p:nvSpPr>
          <p:spPr bwMode="auto">
            <a:xfrm>
              <a:off x="1879600" y="565150"/>
              <a:ext cx="683260" cy="349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r>
                <a:rPr lang="en-US" sz="2800">
                  <a:solidFill>
                    <a:srgbClr val="000000"/>
                  </a:solidFill>
                  <a:effectLst/>
                  <a:latin typeface="Times New Roman"/>
                  <a:ea typeface="Calibri"/>
                </a:rPr>
                <a:t>Ý kiến</a:t>
              </a:r>
            </a:p>
          </p:txBody>
        </p:sp>
        <p:sp>
          <p:nvSpPr>
            <p:cNvPr id="11" name="Text Box 2"/>
            <p:cNvSpPr txBox="1">
              <a:spLocks noChangeArrowheads="1"/>
            </p:cNvSpPr>
            <p:nvPr/>
          </p:nvSpPr>
          <p:spPr bwMode="auto">
            <a:xfrm>
              <a:off x="1873250" y="1098550"/>
              <a:ext cx="889635" cy="4051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Lí lẽ, bằng chứng</a:t>
              </a:r>
            </a:p>
          </p:txBody>
        </p:sp>
        <p:cxnSp>
          <p:nvCxnSpPr>
            <p:cNvPr id="12" name="Straight Arrow Connector 11"/>
            <p:cNvCxnSpPr>
              <a:stCxn id="4" idx="2"/>
            </p:cNvCxnSpPr>
            <p:nvPr/>
          </p:nvCxnSpPr>
          <p:spPr>
            <a:xfrm flipH="1">
              <a:off x="1327150" y="349250"/>
              <a:ext cx="8890" cy="219075"/>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p:cNvCxnSpPr>
            <p:nvPr/>
          </p:nvCxnSpPr>
          <p:spPr>
            <a:xfrm>
              <a:off x="1336040" y="349250"/>
              <a:ext cx="737235" cy="219075"/>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2450" y="914400"/>
              <a:ext cx="0" cy="196850"/>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16150" y="914400"/>
              <a:ext cx="7620" cy="182880"/>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 Box 2"/>
            <p:cNvSpPr txBox="1">
              <a:spLocks noChangeArrowheads="1"/>
            </p:cNvSpPr>
            <p:nvPr/>
          </p:nvSpPr>
          <p:spPr bwMode="auto">
            <a:xfrm>
              <a:off x="958850" y="1098550"/>
              <a:ext cx="889635" cy="4051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Lí lẽ, bằng chứng</a:t>
              </a:r>
            </a:p>
          </p:txBody>
        </p:sp>
      </p:grpSp>
      <p:sp>
        <p:nvSpPr>
          <p:cNvPr id="18" name="TextBox 17"/>
          <p:cNvSpPr txBox="1"/>
          <p:nvPr/>
        </p:nvSpPr>
        <p:spPr>
          <a:xfrm>
            <a:off x="47048" y="106882"/>
            <a:ext cx="7779139"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b. </a:t>
            </a:r>
            <a:r>
              <a:rPr lang="en-US" sz="2800" b="1" dirty="0" err="1">
                <a:solidFill>
                  <a:srgbClr val="FF0000"/>
                </a:solidFill>
                <a:latin typeface="Times New Roman" pitchFamily="18" charset="0"/>
                <a:cs typeface="Times New Roman" pitchFamily="18" charset="0"/>
              </a:rPr>
              <a:t>Mối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giữa</a:t>
            </a:r>
            <a:r>
              <a:rPr lang="en-US" sz="2800" b="1" dirty="0">
                <a:solidFill>
                  <a:srgbClr val="FF0000"/>
                </a:solidFill>
                <a:latin typeface="Times New Roman" pitchFamily="18" charset="0"/>
                <a:cs typeface="Times New Roman" pitchFamily="18" charset="0"/>
              </a:rPr>
              <a:t> ý </a:t>
            </a:r>
            <a:r>
              <a:rPr lang="en-US" sz="2800" b="1" dirty="0" err="1">
                <a:solidFill>
                  <a:srgbClr val="FF0000"/>
                </a:solidFill>
                <a:latin typeface="Times New Roman" pitchFamily="18" charset="0"/>
                <a:cs typeface="Times New Roman" pitchFamily="18" charset="0"/>
              </a:rPr>
              <a:t>kiến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lẽ</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chứng</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4782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5" y="34005"/>
            <a:ext cx="4600940"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phiếu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grpSp>
        <p:nvGrpSpPr>
          <p:cNvPr id="3" name="Group 2"/>
          <p:cNvGrpSpPr/>
          <p:nvPr/>
        </p:nvGrpSpPr>
        <p:grpSpPr>
          <a:xfrm>
            <a:off x="134684" y="557225"/>
            <a:ext cx="11734345" cy="5208484"/>
            <a:chOff x="-128850" y="0"/>
            <a:chExt cx="2895545" cy="1488016"/>
          </a:xfrm>
        </p:grpSpPr>
        <p:sp>
          <p:nvSpPr>
            <p:cNvPr id="4" name="Text Box 2"/>
            <p:cNvSpPr txBox="1">
              <a:spLocks noChangeArrowheads="1"/>
            </p:cNvSpPr>
            <p:nvPr/>
          </p:nvSpPr>
          <p:spPr bwMode="auto">
            <a:xfrm>
              <a:off x="596900" y="0"/>
              <a:ext cx="1478280" cy="1746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b="1" dirty="0" err="1">
                  <a:solidFill>
                    <a:srgbClr val="FF0000"/>
                  </a:solidFill>
                  <a:latin typeface="Times New Roman" pitchFamily="18" charset="0"/>
                  <a:cs typeface="Times New Roman" pitchFamily="18" charset="0"/>
                </a:rPr>
                <a:t>Lợi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tiếng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cười</a:t>
              </a:r>
              <a:endParaRPr lang="en-US" sz="2800" dirty="0">
                <a:solidFill>
                  <a:srgbClr val="FF0000"/>
                </a:solidFill>
                <a:effectLst/>
                <a:latin typeface="Times New Roman" pitchFamily="18" charset="0"/>
                <a:ea typeface="Calibri"/>
                <a:cs typeface="Times New Roman" pitchFamily="18" charset="0"/>
              </a:endParaRPr>
            </a:p>
          </p:txBody>
        </p:sp>
        <p:sp>
          <p:nvSpPr>
            <p:cNvPr id="5" name="Text Box 2"/>
            <p:cNvSpPr txBox="1">
              <a:spLocks noChangeArrowheads="1"/>
            </p:cNvSpPr>
            <p:nvPr/>
          </p:nvSpPr>
          <p:spPr bwMode="auto">
            <a:xfrm>
              <a:off x="-128850" y="308625"/>
              <a:ext cx="1022433" cy="349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r>
                <a:rPr lang="en-US" sz="2800">
                  <a:solidFill>
                    <a:srgbClr val="000000"/>
                  </a:solidFill>
                  <a:effectLst/>
                  <a:latin typeface="Times New Roman"/>
                  <a:ea typeface="Calibri"/>
                </a:rPr>
                <a:t>Ý kiến</a:t>
              </a:r>
            </a:p>
          </p:txBody>
        </p:sp>
        <p:sp>
          <p:nvSpPr>
            <p:cNvPr id="6" name="Text Box 2"/>
            <p:cNvSpPr txBox="1">
              <a:spLocks noChangeArrowheads="1"/>
            </p:cNvSpPr>
            <p:nvPr/>
          </p:nvSpPr>
          <p:spPr bwMode="auto">
            <a:xfrm>
              <a:off x="-128850" y="791822"/>
              <a:ext cx="1022433" cy="69619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Lí lẽ, bằng chứng</a:t>
              </a:r>
            </a:p>
          </p:txBody>
        </p:sp>
        <p:cxnSp>
          <p:nvCxnSpPr>
            <p:cNvPr id="7" name="Straight Arrow Connector 6"/>
            <p:cNvCxnSpPr>
              <a:stCxn id="4" idx="2"/>
            </p:cNvCxnSpPr>
            <p:nvPr/>
          </p:nvCxnSpPr>
          <p:spPr>
            <a:xfrm flipH="1">
              <a:off x="441145" y="174625"/>
              <a:ext cx="894895" cy="134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1300480" y="652269"/>
              <a:ext cx="0" cy="126853"/>
            </a:xfrm>
            <a:prstGeom prst="straightConnector1">
              <a:avLst/>
            </a:prstGeom>
            <a:noFill/>
            <a:ln w="6350" cap="flat" cmpd="sng" algn="ctr">
              <a:solidFill>
                <a:sysClr val="windowText" lastClr="000000"/>
              </a:solidFill>
              <a:prstDash val="solid"/>
              <a:miter lim="800000"/>
              <a:tailEnd type="arrow"/>
            </a:ln>
            <a:effectLst/>
          </p:spPr>
        </p:cxnSp>
        <p:sp>
          <p:nvSpPr>
            <p:cNvPr id="9" name="Text Box 2"/>
            <p:cNvSpPr txBox="1">
              <a:spLocks noChangeArrowheads="1"/>
            </p:cNvSpPr>
            <p:nvPr/>
          </p:nvSpPr>
          <p:spPr bwMode="auto">
            <a:xfrm>
              <a:off x="958850" y="306918"/>
              <a:ext cx="817132" cy="3305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r>
                <a:rPr lang="en-US" sz="2800">
                  <a:solidFill>
                    <a:srgbClr val="000000"/>
                  </a:solidFill>
                  <a:effectLst/>
                  <a:latin typeface="Times New Roman"/>
                  <a:ea typeface="Calibri"/>
                </a:rPr>
                <a:t>Ý kiến</a:t>
              </a:r>
            </a:p>
          </p:txBody>
        </p:sp>
        <p:sp>
          <p:nvSpPr>
            <p:cNvPr id="10" name="Text Box 2"/>
            <p:cNvSpPr txBox="1">
              <a:spLocks noChangeArrowheads="1"/>
            </p:cNvSpPr>
            <p:nvPr/>
          </p:nvSpPr>
          <p:spPr bwMode="auto">
            <a:xfrm>
              <a:off x="1819737" y="306918"/>
              <a:ext cx="946958" cy="349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r>
                <a:rPr lang="en-US" sz="2800">
                  <a:solidFill>
                    <a:srgbClr val="000000"/>
                  </a:solidFill>
                  <a:effectLst/>
                  <a:latin typeface="Times New Roman"/>
                  <a:ea typeface="Calibri"/>
                </a:rPr>
                <a:t>Ý kiến</a:t>
              </a:r>
            </a:p>
          </p:txBody>
        </p:sp>
        <p:sp>
          <p:nvSpPr>
            <p:cNvPr id="11" name="Text Box 2"/>
            <p:cNvSpPr txBox="1">
              <a:spLocks noChangeArrowheads="1"/>
            </p:cNvSpPr>
            <p:nvPr/>
          </p:nvSpPr>
          <p:spPr bwMode="auto">
            <a:xfrm>
              <a:off x="1877060" y="779122"/>
              <a:ext cx="889635" cy="4051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Lí lẽ, bằng chứng</a:t>
              </a:r>
            </a:p>
          </p:txBody>
        </p:sp>
        <p:cxnSp>
          <p:nvCxnSpPr>
            <p:cNvPr id="12" name="Straight Arrow Connector 11"/>
            <p:cNvCxnSpPr>
              <a:stCxn id="4" idx="2"/>
            </p:cNvCxnSpPr>
            <p:nvPr/>
          </p:nvCxnSpPr>
          <p:spPr>
            <a:xfrm>
              <a:off x="1336040" y="174625"/>
              <a:ext cx="0" cy="124295"/>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p:cNvCxnSpPr>
            <p:nvPr/>
          </p:nvCxnSpPr>
          <p:spPr>
            <a:xfrm>
              <a:off x="1336040" y="174625"/>
              <a:ext cx="1025311" cy="134000"/>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0986" y="646277"/>
              <a:ext cx="0" cy="132845"/>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16355" y="660452"/>
              <a:ext cx="3810" cy="139995"/>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 Box 2"/>
            <p:cNvSpPr txBox="1">
              <a:spLocks noChangeArrowheads="1"/>
            </p:cNvSpPr>
            <p:nvPr/>
          </p:nvSpPr>
          <p:spPr bwMode="auto">
            <a:xfrm>
              <a:off x="962660" y="779122"/>
              <a:ext cx="889635" cy="4051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Lí lẽ, bằng chứng</a:t>
              </a:r>
            </a:p>
          </p:txBody>
        </p:sp>
      </p:grpSp>
      <p:graphicFrame>
        <p:nvGraphicFramePr>
          <p:cNvPr id="28" name="Table 27"/>
          <p:cNvGraphicFramePr>
            <a:graphicFrameLocks noGrp="1"/>
          </p:cNvGraphicFramePr>
          <p:nvPr>
            <p:extLst>
              <p:ext uri="{D42A27DB-BD31-4B8C-83A1-F6EECF244321}">
                <p14:modId xmlns:p14="http://schemas.microsoft.com/office/powerpoint/2010/main" val="2651810934"/>
              </p:ext>
            </p:extLst>
          </p:nvPr>
        </p:nvGraphicFramePr>
        <p:xfrm>
          <a:off x="253541" y="1750725"/>
          <a:ext cx="3905748" cy="426720"/>
        </p:xfrm>
        <a:graphic>
          <a:graphicData uri="http://schemas.openxmlformats.org/drawingml/2006/table">
            <a:tbl>
              <a:tblPr>
                <a:tableStyleId>{5C22544A-7EE6-4342-B048-85BDC9FD1C3A}</a:tableStyleId>
              </a:tblPr>
              <a:tblGrid>
                <a:gridCol w="3905748">
                  <a:extLst>
                    <a:ext uri="{9D8B030D-6E8A-4147-A177-3AD203B41FA5}">
                      <a16:colId xmlns:a16="http://schemas.microsoft.com/office/drawing/2014/main" val="20000"/>
                    </a:ext>
                  </a:extLst>
                </a:gridCol>
              </a:tblGrid>
              <a:tr h="0">
                <a:tc>
                  <a:txBody>
                    <a:bodyPr/>
                    <a:lstStyle/>
                    <a:p>
                      <a:pPr algn="l">
                        <a:spcBef>
                          <a:spcPts val="600"/>
                        </a:spcBef>
                        <a:spcAft>
                          <a:spcPts val="600"/>
                        </a:spcAft>
                      </a:pPr>
                      <a:r>
                        <a:rPr lang="en-US" sz="2800">
                          <a:effectLst/>
                          <a:latin typeface="Times New Roman" pitchFamily="18" charset="0"/>
                          <a:cs typeface="Times New Roman" pitchFamily="18" charset="0"/>
                        </a:rPr>
                        <a:t>Giúp cơ thể khỏe mạnh.</a:t>
                      </a:r>
                      <a:endParaRPr lang="en-US" sz="2800">
                        <a:solidFill>
                          <a:srgbClr val="000000"/>
                        </a:solidFill>
                        <a:effectLst/>
                        <a:latin typeface="Times New Roman" pitchFamily="18" charset="0"/>
                        <a:ea typeface="Calibri"/>
                        <a:cs typeface="Times New Roman"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1668642867"/>
              </p:ext>
            </p:extLst>
          </p:nvPr>
        </p:nvGraphicFramePr>
        <p:xfrm>
          <a:off x="134684" y="3359020"/>
          <a:ext cx="4143462" cy="3291840"/>
        </p:xfrm>
        <a:graphic>
          <a:graphicData uri="http://schemas.openxmlformats.org/drawingml/2006/table">
            <a:tbl>
              <a:tblPr>
                <a:tableStyleId>{5C22544A-7EE6-4342-B048-85BDC9FD1C3A}</a:tableStyleId>
              </a:tblPr>
              <a:tblGrid>
                <a:gridCol w="4143462">
                  <a:extLst>
                    <a:ext uri="{9D8B030D-6E8A-4147-A177-3AD203B41FA5}">
                      <a16:colId xmlns:a16="http://schemas.microsoft.com/office/drawing/2014/main" val="20000"/>
                    </a:ext>
                  </a:extLst>
                </a:gridCol>
              </a:tblGrid>
              <a:tr h="2351417">
                <a:tc>
                  <a:txBody>
                    <a:bodyPr/>
                    <a:lstStyle/>
                    <a:p>
                      <a:pPr algn="just">
                        <a:spcBef>
                          <a:spcPts val="600"/>
                        </a:spcBef>
                        <a:spcAft>
                          <a:spcPts val="600"/>
                        </a:spcAft>
                      </a:pPr>
                      <a:r>
                        <a:rPr lang="en-US" sz="2800">
                          <a:effectLst/>
                          <a:latin typeface="Times New Roman" pitchFamily="18" charset="0"/>
                          <a:cs typeface="Times New Roman" pitchFamily="18" charset="0"/>
                        </a:rPr>
                        <a:t>+ Giúp thân thể vận động dễ chịu.</a:t>
                      </a:r>
                    </a:p>
                    <a:p>
                      <a:pPr algn="l">
                        <a:spcBef>
                          <a:spcPts val="600"/>
                        </a:spcBef>
                        <a:spcAft>
                          <a:spcPts val="600"/>
                        </a:spcAft>
                      </a:pPr>
                      <a:r>
                        <a:rPr lang="en-US" sz="2800">
                          <a:effectLst/>
                          <a:latin typeface="Times New Roman" pitchFamily="18" charset="0"/>
                          <a:cs typeface="Times New Roman" pitchFamily="18" charset="0"/>
                        </a:rPr>
                        <a:t>+ Kích thích máu trong cơ thể lưu thông tốt hơn.</a:t>
                      </a:r>
                    </a:p>
                    <a:p>
                      <a:pPr algn="l">
                        <a:spcBef>
                          <a:spcPts val="600"/>
                        </a:spcBef>
                        <a:spcAft>
                          <a:spcPts val="600"/>
                        </a:spcAft>
                      </a:pPr>
                      <a:r>
                        <a:rPr lang="en-US" sz="2800">
                          <a:effectLst/>
                          <a:latin typeface="Times New Roman" pitchFamily="18" charset="0"/>
                          <a:cs typeface="Times New Roman" pitchFamily="18" charset="0"/>
                        </a:rPr>
                        <a:t>+ Cơ thể căng tràn sức sống; Cơ thể được cấu trúc vững chắc và hài hòa hơn.</a:t>
                      </a:r>
                      <a:endParaRPr lang="en-US" sz="2800">
                        <a:solidFill>
                          <a:srgbClr val="000000"/>
                        </a:solidFill>
                        <a:effectLst/>
                        <a:latin typeface="Times New Roman" pitchFamily="18" charset="0"/>
                        <a:ea typeface="Calibri"/>
                        <a:cs typeface="Times New Roman"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486775564"/>
              </p:ext>
            </p:extLst>
          </p:nvPr>
        </p:nvGraphicFramePr>
        <p:xfrm>
          <a:off x="4767943" y="1713097"/>
          <a:ext cx="2948473" cy="853440"/>
        </p:xfrm>
        <a:graphic>
          <a:graphicData uri="http://schemas.openxmlformats.org/drawingml/2006/table">
            <a:tbl>
              <a:tblPr>
                <a:tableStyleId>{5C22544A-7EE6-4342-B048-85BDC9FD1C3A}</a:tableStyleId>
              </a:tblPr>
              <a:tblGrid>
                <a:gridCol w="2948473">
                  <a:extLst>
                    <a:ext uri="{9D8B030D-6E8A-4147-A177-3AD203B41FA5}">
                      <a16:colId xmlns:a16="http://schemas.microsoft.com/office/drawing/2014/main" val="20000"/>
                    </a:ext>
                  </a:extLst>
                </a:gridCol>
              </a:tblGrid>
              <a:tr h="0">
                <a:tc>
                  <a:txBody>
                    <a:bodyPr/>
                    <a:lstStyle/>
                    <a:p>
                      <a:pPr indent="57150" algn="just">
                        <a:spcBef>
                          <a:spcPts val="600"/>
                        </a:spcBef>
                        <a:spcAft>
                          <a:spcPts val="600"/>
                        </a:spcAft>
                      </a:pPr>
                      <a:r>
                        <a:rPr lang="en-US" sz="2800">
                          <a:effectLst/>
                          <a:latin typeface="Times New Roman" pitchFamily="18" charset="0"/>
                          <a:cs typeface="Times New Roman" pitchFamily="18" charset="0"/>
                        </a:rPr>
                        <a:t> Trị liệu những căn bệnh tinh thần.</a:t>
                      </a:r>
                      <a:endParaRPr lang="en-US" sz="2800">
                        <a:solidFill>
                          <a:srgbClr val="000000"/>
                        </a:solidFill>
                        <a:effectLst/>
                        <a:latin typeface="Times New Roman" pitchFamily="18" charset="0"/>
                        <a:ea typeface="Calibri"/>
                        <a:cs typeface="Times New Roman"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45069717"/>
              </p:ext>
            </p:extLst>
          </p:nvPr>
        </p:nvGraphicFramePr>
        <p:xfrm>
          <a:off x="4558084" y="3328830"/>
          <a:ext cx="3590705" cy="2560320"/>
        </p:xfrm>
        <a:graphic>
          <a:graphicData uri="http://schemas.openxmlformats.org/drawingml/2006/table">
            <a:tbl>
              <a:tblPr>
                <a:tableStyleId>{5C22544A-7EE6-4342-B048-85BDC9FD1C3A}</a:tableStyleId>
              </a:tblPr>
              <a:tblGrid>
                <a:gridCol w="3590705">
                  <a:extLst>
                    <a:ext uri="{9D8B030D-6E8A-4147-A177-3AD203B41FA5}">
                      <a16:colId xmlns:a16="http://schemas.microsoft.com/office/drawing/2014/main" val="20000"/>
                    </a:ext>
                  </a:extLst>
                </a:gridCol>
              </a:tblGrid>
              <a:tr h="1067751">
                <a:tc>
                  <a:txBody>
                    <a:bodyPr/>
                    <a:lstStyle/>
                    <a:p>
                      <a:pPr algn="just">
                        <a:spcBef>
                          <a:spcPts val="600"/>
                        </a:spcBef>
                        <a:spcAft>
                          <a:spcPts val="600"/>
                        </a:spcAft>
                      </a:pPr>
                      <a:r>
                        <a:rPr lang="en-US" sz="2800">
                          <a:effectLst/>
                          <a:latin typeface="Times New Roman" pitchFamily="18" charset="0"/>
                          <a:cs typeface="Times New Roman" pitchFamily="18" charset="0"/>
                        </a:rPr>
                        <a:t>+ Một thầy thuốc vui vẻ sẽ giúp ích nhiều hơn viên thuộc họ kê cho bệnh nhân; Dẫn chứng về vị bác sĩ Bơ-đích (Niu Oóc)</a:t>
                      </a:r>
                      <a:endParaRPr lang="en-US" sz="2800">
                        <a:solidFill>
                          <a:srgbClr val="000000"/>
                        </a:solidFill>
                        <a:effectLst/>
                        <a:latin typeface="Times New Roman" pitchFamily="18" charset="0"/>
                        <a:ea typeface="Calibri"/>
                        <a:cs typeface="Times New Roman"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1849591466"/>
              </p:ext>
            </p:extLst>
          </p:nvPr>
        </p:nvGraphicFramePr>
        <p:xfrm>
          <a:off x="8080440" y="1631526"/>
          <a:ext cx="3739582" cy="1280160"/>
        </p:xfrm>
        <a:graphic>
          <a:graphicData uri="http://schemas.openxmlformats.org/drawingml/2006/table">
            <a:tbl>
              <a:tblPr>
                <a:tableStyleId>{5C22544A-7EE6-4342-B048-85BDC9FD1C3A}</a:tableStyleId>
              </a:tblPr>
              <a:tblGrid>
                <a:gridCol w="3739582">
                  <a:extLst>
                    <a:ext uri="{9D8B030D-6E8A-4147-A177-3AD203B41FA5}">
                      <a16:colId xmlns:a16="http://schemas.microsoft.com/office/drawing/2014/main" val="20000"/>
                    </a:ext>
                  </a:extLst>
                </a:gridCol>
              </a:tblGrid>
              <a:tr h="1187854">
                <a:tc>
                  <a:txBody>
                    <a:bodyPr/>
                    <a:lstStyle/>
                    <a:p>
                      <a:pPr algn="just">
                        <a:spcBef>
                          <a:spcPts val="600"/>
                        </a:spcBef>
                        <a:spcAft>
                          <a:spcPts val="600"/>
                        </a:spcAft>
                      </a:pPr>
                      <a:r>
                        <a:rPr lang="en-US" sz="2800">
                          <a:effectLst/>
                          <a:latin typeface="Times New Roman" pitchFamily="18" charset="0"/>
                          <a:cs typeface="Times New Roman" pitchFamily="18" charset="0"/>
                        </a:rPr>
                        <a:t> Mang đến niềm vui, gắn kết mọi người với nhau.</a:t>
                      </a:r>
                      <a:endParaRPr lang="en-US" sz="2800">
                        <a:solidFill>
                          <a:srgbClr val="000000"/>
                        </a:solidFill>
                        <a:effectLst/>
                        <a:latin typeface="Times New Roman" pitchFamily="18" charset="0"/>
                        <a:ea typeface="Calibri"/>
                        <a:cs typeface="Times New Roman"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1942199792"/>
              </p:ext>
            </p:extLst>
          </p:nvPr>
        </p:nvGraphicFramePr>
        <p:xfrm>
          <a:off x="8318062" y="3359020"/>
          <a:ext cx="3550967" cy="2491274"/>
        </p:xfrm>
        <a:graphic>
          <a:graphicData uri="http://schemas.openxmlformats.org/drawingml/2006/table">
            <a:tbl>
              <a:tblPr>
                <a:tableStyleId>{5C22544A-7EE6-4342-B048-85BDC9FD1C3A}</a:tableStyleId>
              </a:tblPr>
              <a:tblGrid>
                <a:gridCol w="3550967">
                  <a:extLst>
                    <a:ext uri="{9D8B030D-6E8A-4147-A177-3AD203B41FA5}">
                      <a16:colId xmlns:a16="http://schemas.microsoft.com/office/drawing/2014/main" val="20000"/>
                    </a:ext>
                  </a:extLst>
                </a:gridCol>
              </a:tblGrid>
              <a:tr h="2491274">
                <a:tc>
                  <a:txBody>
                    <a:bodyPr/>
                    <a:lstStyle/>
                    <a:p>
                      <a:pPr algn="l">
                        <a:spcBef>
                          <a:spcPts val="600"/>
                        </a:spcBef>
                        <a:spcAft>
                          <a:spcPts val="600"/>
                        </a:spcAft>
                      </a:pPr>
                      <a:r>
                        <a:rPr lang="en-US" sz="2800">
                          <a:effectLst/>
                          <a:latin typeface="Times New Roman" pitchFamily="18" charset="0"/>
                          <a:cs typeface="Times New Roman" pitchFamily="18" charset="0"/>
                        </a:rPr>
                        <a:t>+  Tạo không khí thân thiện giữa mọi người, kéo điều tươi sáng đến gần ta hơn.</a:t>
                      </a:r>
                      <a:endParaRPr lang="en-US" sz="2800">
                        <a:solidFill>
                          <a:srgbClr val="000000"/>
                        </a:solidFill>
                        <a:effectLst/>
                        <a:latin typeface="Times New Roman" pitchFamily="18" charset="0"/>
                        <a:ea typeface="Calibri"/>
                        <a:cs typeface="Times New Roman" pitchFamily="18" charset="0"/>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0747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794" y="165232"/>
            <a:ext cx="5411994" cy="523220"/>
          </a:xfrm>
          <a:prstGeom prst="rect">
            <a:avLst/>
          </a:prstGeom>
        </p:spPr>
        <p:txBody>
          <a:bodyPr wrap="none">
            <a:spAutoFit/>
          </a:bodyPr>
          <a:lstStyle/>
          <a:p>
            <a:r>
              <a:rPr lang="en-US" sz="2800" b="1" u="sng">
                <a:solidFill>
                  <a:srgbClr val="FF0000"/>
                </a:solidFill>
                <a:latin typeface="Times New Roman" pitchFamily="18" charset="0"/>
                <a:cs typeface="Times New Roman" pitchFamily="18" charset="0"/>
              </a:rPr>
              <a:t>2. Tầm quan trọng của tiếng cười</a:t>
            </a:r>
            <a:r>
              <a:rPr lang="en-US" sz="2800" b="1">
                <a:solidFill>
                  <a:srgbClr val="FF0000"/>
                </a:solidFill>
                <a:latin typeface="Times New Roman" pitchFamily="18" charset="0"/>
                <a:cs typeface="Times New Roman" pitchFamily="18" charset="0"/>
              </a:rPr>
              <a:t>:</a:t>
            </a:r>
            <a:endParaRPr lang="en-US" sz="2800">
              <a:solidFill>
                <a:srgbClr val="FF0000"/>
              </a:solidFill>
              <a:latin typeface="Times New Roman" pitchFamily="18" charset="0"/>
              <a:cs typeface="Times New Roman" pitchFamily="18" charset="0"/>
            </a:endParaRPr>
          </a:p>
        </p:txBody>
      </p:sp>
      <p:sp>
        <p:nvSpPr>
          <p:cNvPr id="3" name="Oval Callout 2"/>
          <p:cNvSpPr/>
          <p:nvPr/>
        </p:nvSpPr>
        <p:spPr>
          <a:xfrm>
            <a:off x="8126962" y="2198197"/>
            <a:ext cx="3844213" cy="2224513"/>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8817999" y="2351925"/>
            <a:ext cx="2882589" cy="1815882"/>
          </a:xfrm>
          <a:prstGeom prst="rect">
            <a:avLst/>
          </a:prstGeom>
        </p:spPr>
        <p:txBody>
          <a:bodyPr wrap="square">
            <a:spAutoFit/>
          </a:bodyPr>
          <a:lstStyle/>
          <a:p>
            <a:pPr>
              <a:spcBef>
                <a:spcPts val="600"/>
              </a:spcBef>
              <a:spcAft>
                <a:spcPts val="600"/>
              </a:spcAft>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dùng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ý </a:t>
            </a:r>
            <a:r>
              <a:rPr lang="en-US" sz="2800" b="1" dirty="0" err="1">
                <a:solidFill>
                  <a:srgbClr val="FF0000"/>
                </a:solidFill>
                <a:latin typeface="Times New Roman" pitchFamily="18" charset="0"/>
                <a:cs typeface="Times New Roman" pitchFamily="18" charset="0"/>
              </a:rPr>
              <a:t>nghĩa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gì</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ea typeface="Calibri"/>
              <a:cs typeface="Times New Roman" pitchFamily="18" charset="0"/>
            </a:endParaRPr>
          </a:p>
        </p:txBody>
      </p:sp>
      <p:sp>
        <p:nvSpPr>
          <p:cNvPr id="5" name="Rounded Rectangular Callout 4"/>
          <p:cNvSpPr/>
          <p:nvPr/>
        </p:nvSpPr>
        <p:spPr>
          <a:xfrm>
            <a:off x="8818000" y="347730"/>
            <a:ext cx="2957233" cy="163969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p:cNvSpPr/>
          <p:nvPr/>
        </p:nvSpPr>
        <p:spPr>
          <a:xfrm>
            <a:off x="8839464" y="469543"/>
            <a:ext cx="3060616" cy="1384995"/>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ngữ</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cuối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ea typeface="Calibri"/>
              <a:cs typeface="Times New Roman" pitchFamily="18" charset="0"/>
            </a:endParaRPr>
          </a:p>
        </p:txBody>
      </p:sp>
      <p:sp>
        <p:nvSpPr>
          <p:cNvPr id="8" name="Rectangle 7"/>
          <p:cNvSpPr/>
          <p:nvPr/>
        </p:nvSpPr>
        <p:spPr>
          <a:xfrm>
            <a:off x="346663" y="688452"/>
            <a:ext cx="7780299" cy="1384995"/>
          </a:xfrm>
          <a:prstGeom prst="rect">
            <a:avLst/>
          </a:prstGeom>
        </p:spPr>
        <p:txBody>
          <a:bodyPr wrap="square">
            <a:spAutoFit/>
          </a:bodyPr>
          <a:lstStyle/>
          <a:p>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nâng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10" name="Rectangle 9"/>
          <p:cNvSpPr/>
          <p:nvPr/>
        </p:nvSpPr>
        <p:spPr>
          <a:xfrm>
            <a:off x="346663" y="3475309"/>
            <a:ext cx="7780299" cy="954107"/>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8015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794" y="165232"/>
            <a:ext cx="10043070" cy="523220"/>
          </a:xfrm>
          <a:prstGeom prst="rect">
            <a:avLst/>
          </a:prstGeom>
        </p:spPr>
        <p:txBody>
          <a:bodyPr wrap="none">
            <a:spAutoFit/>
          </a:bodyPr>
          <a:lstStyle/>
          <a:p>
            <a:r>
              <a:rPr lang="en-US" sz="2800" b="1" u="sng" dirty="0">
                <a:solidFill>
                  <a:srgbClr val="FF0000"/>
                </a:solidFill>
                <a:latin typeface="Times New Roman" pitchFamily="18" charset="0"/>
                <a:cs typeface="Times New Roman" pitchFamily="18" charset="0"/>
              </a:rPr>
              <a:t>3. </a:t>
            </a:r>
            <a:r>
              <a:rPr lang="en-US" sz="2800" b="1" u="sng" dirty="0" err="1">
                <a:solidFill>
                  <a:srgbClr val="FF0000"/>
                </a:solidFill>
                <a:latin typeface="Times New Roman" pitchFamily="18" charset="0"/>
                <a:cs typeface="Times New Roman" pitchFamily="18" charset="0"/>
              </a:rPr>
              <a:t>Làm</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thế</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nào</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để</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lan</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tỏa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nụ</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cười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trong</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cuộc</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sống</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chúng</a:t>
            </a:r>
            <a:r>
              <a:rPr lang="en-US" sz="2800" b="1" u="sng" dirty="0">
                <a:solidFill>
                  <a:srgbClr val="FF0000"/>
                </a:solidFill>
                <a:latin typeface="Times New Roman" pitchFamily="18" charset="0"/>
                <a:cs typeface="Times New Roman" pitchFamily="18" charset="0"/>
              </a:rPr>
              <a:t> ta?</a:t>
            </a:r>
            <a:endParaRPr lang="en-US" sz="2800" dirty="0">
              <a:solidFill>
                <a:srgbClr val="FF0000"/>
              </a:solidFill>
              <a:latin typeface="Times New Roman" pitchFamily="18" charset="0"/>
              <a:cs typeface="Times New Roman" pitchFamily="18" charset="0"/>
            </a:endParaRPr>
          </a:p>
        </p:txBody>
      </p:sp>
      <p:sp>
        <p:nvSpPr>
          <p:cNvPr id="3" name="Rectangle 2"/>
          <p:cNvSpPr/>
          <p:nvPr/>
        </p:nvSpPr>
        <p:spPr>
          <a:xfrm>
            <a:off x="337794" y="788092"/>
            <a:ext cx="7780299"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4" name="Rectangle 3"/>
          <p:cNvSpPr/>
          <p:nvPr/>
        </p:nvSpPr>
        <p:spPr>
          <a:xfrm>
            <a:off x="337794" y="1311312"/>
            <a:ext cx="7780299"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5" name="Rectangle 4"/>
          <p:cNvSpPr/>
          <p:nvPr/>
        </p:nvSpPr>
        <p:spPr>
          <a:xfrm>
            <a:off x="337794" y="1824713"/>
            <a:ext cx="11586728"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cười</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6" name="Rectangle 5"/>
          <p:cNvSpPr/>
          <p:nvPr/>
        </p:nvSpPr>
        <p:spPr>
          <a:xfrm>
            <a:off x="337794" y="2356993"/>
            <a:ext cx="11586728"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75046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2052072"/>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4015089" y="3075282"/>
            <a:ext cx="4497578" cy="995209"/>
          </a:xfrm>
          <a:prstGeom prst="rect">
            <a:avLst/>
          </a:prstGeom>
          <a:noFill/>
        </p:spPr>
        <p:txBody>
          <a:bodyPr wrap="none" rtlCol="0">
            <a:spAutoFit/>
          </a:bodyPr>
          <a:lstStyle/>
          <a:p>
            <a:r>
              <a:rPr lang="en-US" sz="5867" b="1" dirty="0">
                <a:solidFill>
                  <a:srgbClr val="C0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37180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863066" y="657337"/>
            <a:ext cx="3241043" cy="110799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6600" b="1" dirty="0" err="1">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Trò</a:t>
            </a:r>
            <a:r>
              <a:rPr lang="en-US" altLang="zh-CN" sz="6600" b="1" dirty="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6600" b="1" dirty="0" err="1">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chơi</a:t>
            </a:r>
            <a:r>
              <a:rPr lang="en-US" altLang="zh-CN" sz="6600" b="1" dirty="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a:t>
            </a:r>
            <a:endParaRPr kumimoji="0" lang="zh-CN" altLang="en-US" sz="66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pic>
        <p:nvPicPr>
          <p:cNvPr id="23" name="图片 28">
            <a:extLst>
              <a:ext uri="{FF2B5EF4-FFF2-40B4-BE49-F238E27FC236}">
                <a16:creationId xmlns:a16="http://schemas.microsoft.com/office/drawing/2014/main" id="{A91641A5-07F9-4BE1-9AA5-03EAA029AD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3252" y="550650"/>
            <a:ext cx="1328172" cy="1229416"/>
          </a:xfrm>
          <a:prstGeom prst="rect">
            <a:avLst/>
          </a:prstGeom>
        </p:spPr>
      </p:pic>
      <p:grpSp>
        <p:nvGrpSpPr>
          <p:cNvPr id="6" name="组合 8">
            <a:extLst>
              <a:ext uri="{FF2B5EF4-FFF2-40B4-BE49-F238E27FC236}">
                <a16:creationId xmlns:a16="http://schemas.microsoft.com/office/drawing/2014/main" id="{EFD22353-B207-48B5-A681-7C544DA32DF3}"/>
              </a:ext>
            </a:extLst>
          </p:cNvPr>
          <p:cNvGrpSpPr/>
          <p:nvPr/>
        </p:nvGrpSpPr>
        <p:grpSpPr>
          <a:xfrm>
            <a:off x="800576" y="1616903"/>
            <a:ext cx="5823861" cy="4261041"/>
            <a:chOff x="2536369" y="234038"/>
            <a:chExt cx="7119263" cy="5208825"/>
          </a:xfrm>
        </p:grpSpPr>
        <p:grpSp>
          <p:nvGrpSpPr>
            <p:cNvPr id="7" name="组合 4">
              <a:extLst>
                <a:ext uri="{FF2B5EF4-FFF2-40B4-BE49-F238E27FC236}">
                  <a16:creationId xmlns:a16="http://schemas.microsoft.com/office/drawing/2014/main" id="{64723883-66CC-4B2C-903D-12629887E6B2}"/>
                </a:ext>
              </a:extLst>
            </p:cNvPr>
            <p:cNvGrpSpPr/>
            <p:nvPr/>
          </p:nvGrpSpPr>
          <p:grpSpPr>
            <a:xfrm>
              <a:off x="3156857" y="464457"/>
              <a:ext cx="5878286" cy="4978406"/>
              <a:chOff x="3004458" y="406400"/>
              <a:chExt cx="5878286" cy="4978406"/>
            </a:xfrm>
          </p:grpSpPr>
          <p:pic>
            <p:nvPicPr>
              <p:cNvPr id="11" name="图片 2">
                <a:extLst>
                  <a:ext uri="{FF2B5EF4-FFF2-40B4-BE49-F238E27FC236}">
                    <a16:creationId xmlns:a16="http://schemas.microsoft.com/office/drawing/2014/main" id="{A6AB18C0-B05D-4939-81C2-623389C79F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1908" y="406400"/>
                <a:ext cx="4978406" cy="4978406"/>
              </a:xfrm>
              <a:prstGeom prst="rect">
                <a:avLst/>
              </a:prstGeom>
            </p:spPr>
          </p:pic>
          <p:sp>
            <p:nvSpPr>
              <p:cNvPr id="12" name="图文框 3">
                <a:extLst>
                  <a:ext uri="{FF2B5EF4-FFF2-40B4-BE49-F238E27FC236}">
                    <a16:creationId xmlns:a16="http://schemas.microsoft.com/office/drawing/2014/main" id="{15131436-5C57-471C-8F23-1ED44EB6827C}"/>
                  </a:ext>
                </a:extLst>
              </p:cNvPr>
              <p:cNvSpPr/>
              <p:nvPr/>
            </p:nvSpPr>
            <p:spPr>
              <a:xfrm>
                <a:off x="3004458" y="566056"/>
                <a:ext cx="5878286" cy="4267201"/>
              </a:xfrm>
              <a:prstGeom prst="frame">
                <a:avLst>
                  <a:gd name="adj1" fmla="val 637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grpSp>
        <p:grpSp>
          <p:nvGrpSpPr>
            <p:cNvPr id="8" name="组合 7">
              <a:extLst>
                <a:ext uri="{FF2B5EF4-FFF2-40B4-BE49-F238E27FC236}">
                  <a16:creationId xmlns:a16="http://schemas.microsoft.com/office/drawing/2014/main" id="{952EAC6D-BAD2-4DAD-8AB7-613CAEDD7D63}"/>
                </a:ext>
              </a:extLst>
            </p:cNvPr>
            <p:cNvGrpSpPr/>
            <p:nvPr/>
          </p:nvGrpSpPr>
          <p:grpSpPr>
            <a:xfrm>
              <a:off x="2536369" y="234038"/>
              <a:ext cx="7119263" cy="986977"/>
              <a:chOff x="2536369" y="234038"/>
              <a:chExt cx="7119263" cy="986977"/>
            </a:xfrm>
          </p:grpSpPr>
          <p:pic>
            <p:nvPicPr>
              <p:cNvPr id="9" name="图片 5">
                <a:extLst>
                  <a:ext uri="{FF2B5EF4-FFF2-40B4-BE49-F238E27FC236}">
                    <a16:creationId xmlns:a16="http://schemas.microsoft.com/office/drawing/2014/main" id="{EB07DE6D-33B5-4D6F-81EE-DA3411B314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68655" y="234038"/>
                <a:ext cx="986977" cy="986977"/>
              </a:xfrm>
              <a:prstGeom prst="rect">
                <a:avLst/>
              </a:prstGeom>
            </p:spPr>
          </p:pic>
          <p:pic>
            <p:nvPicPr>
              <p:cNvPr id="10" name="图片 6">
                <a:extLst>
                  <a:ext uri="{FF2B5EF4-FFF2-40B4-BE49-F238E27FC236}">
                    <a16:creationId xmlns:a16="http://schemas.microsoft.com/office/drawing/2014/main" id="{BBCF898D-3AD6-430D-A692-B241A2466A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536369" y="234038"/>
                <a:ext cx="986977" cy="986977"/>
              </a:xfrm>
              <a:prstGeom prst="rect">
                <a:avLst/>
              </a:prstGeom>
            </p:spPr>
          </p:pic>
        </p:grpSp>
      </p:grpSp>
      <p:grpSp>
        <p:nvGrpSpPr>
          <p:cNvPr id="13" name="组合 34">
            <a:extLst>
              <a:ext uri="{FF2B5EF4-FFF2-40B4-BE49-F238E27FC236}">
                <a16:creationId xmlns:a16="http://schemas.microsoft.com/office/drawing/2014/main" id="{4570762A-279B-4EAD-B017-B6DDC6F22BFE}"/>
              </a:ext>
            </a:extLst>
          </p:cNvPr>
          <p:cNvGrpSpPr/>
          <p:nvPr/>
        </p:nvGrpSpPr>
        <p:grpSpPr>
          <a:xfrm>
            <a:off x="6784725" y="1324900"/>
            <a:ext cx="4072548" cy="3800274"/>
            <a:chOff x="427439" y="2703753"/>
            <a:chExt cx="3497134" cy="3136067"/>
          </a:xfrm>
        </p:grpSpPr>
        <p:grpSp>
          <p:nvGrpSpPr>
            <p:cNvPr id="14" name="组合 7">
              <a:extLst>
                <a:ext uri="{FF2B5EF4-FFF2-40B4-BE49-F238E27FC236}">
                  <a16:creationId xmlns:a16="http://schemas.microsoft.com/office/drawing/2014/main" id="{86E5B562-2575-4C3D-80A6-AC8A742C456C}"/>
                </a:ext>
              </a:extLst>
            </p:cNvPr>
            <p:cNvGrpSpPr/>
            <p:nvPr/>
          </p:nvGrpSpPr>
          <p:grpSpPr>
            <a:xfrm>
              <a:off x="1312002" y="3227249"/>
              <a:ext cx="2612571" cy="2612571"/>
              <a:chOff x="1712686" y="1683752"/>
              <a:chExt cx="2612571" cy="2612571"/>
            </a:xfrm>
          </p:grpSpPr>
          <p:grpSp>
            <p:nvGrpSpPr>
              <p:cNvPr id="22" name="组合 8">
                <a:extLst>
                  <a:ext uri="{FF2B5EF4-FFF2-40B4-BE49-F238E27FC236}">
                    <a16:creationId xmlns:a16="http://schemas.microsoft.com/office/drawing/2014/main" id="{A37DD25B-9B79-4A1D-ACC1-AD2AD1CA2E9D}"/>
                  </a:ext>
                </a:extLst>
              </p:cNvPr>
              <p:cNvGrpSpPr/>
              <p:nvPr/>
            </p:nvGrpSpPr>
            <p:grpSpPr>
              <a:xfrm>
                <a:off x="1712686" y="1683752"/>
                <a:ext cx="2612571" cy="2612571"/>
                <a:chOff x="1436914" y="1996996"/>
                <a:chExt cx="2612571" cy="2612571"/>
              </a:xfrm>
            </p:grpSpPr>
            <p:sp>
              <p:nvSpPr>
                <p:cNvPr id="25" name="椭圆 10">
                  <a:extLst>
                    <a:ext uri="{FF2B5EF4-FFF2-40B4-BE49-F238E27FC236}">
                      <a16:creationId xmlns:a16="http://schemas.microsoft.com/office/drawing/2014/main" id="{3F569A37-65AD-4D49-957D-FA7EFE3433F5}"/>
                    </a:ext>
                  </a:extLst>
                </p:cNvPr>
                <p:cNvSpPr/>
                <p:nvPr/>
              </p:nvSpPr>
              <p:spPr>
                <a:xfrm>
                  <a:off x="1436914" y="1996996"/>
                  <a:ext cx="2612571" cy="2612571"/>
                </a:xfrm>
                <a:prstGeom prst="ellipse">
                  <a:avLst/>
                </a:prstGeom>
                <a:solidFill>
                  <a:srgbClr val="1E9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sp>
              <p:nvSpPr>
                <p:cNvPr id="26" name="椭圆 11">
                  <a:extLst>
                    <a:ext uri="{FF2B5EF4-FFF2-40B4-BE49-F238E27FC236}">
                      <a16:creationId xmlns:a16="http://schemas.microsoft.com/office/drawing/2014/main" id="{BB1A1583-F07E-45F5-84D6-9B16678012FD}"/>
                    </a:ext>
                  </a:extLst>
                </p:cNvPr>
                <p:cNvSpPr/>
                <p:nvPr/>
              </p:nvSpPr>
              <p:spPr>
                <a:xfrm>
                  <a:off x="1523358" y="2083440"/>
                  <a:ext cx="2439681" cy="2439681"/>
                </a:xfrm>
                <a:prstGeom prst="ellipse">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grpSp>
          <p:sp>
            <p:nvSpPr>
              <p:cNvPr id="24" name="矩形 9">
                <a:extLst>
                  <a:ext uri="{FF2B5EF4-FFF2-40B4-BE49-F238E27FC236}">
                    <a16:creationId xmlns:a16="http://schemas.microsoft.com/office/drawing/2014/main" id="{33E7A429-33D3-4675-8C90-9CF863E9BED2}"/>
                  </a:ext>
                </a:extLst>
              </p:cNvPr>
              <p:cNvSpPr/>
              <p:nvPr/>
            </p:nvSpPr>
            <p:spPr>
              <a:xfrm>
                <a:off x="1900940" y="2809395"/>
                <a:ext cx="2259063" cy="9905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AI NHANH H</a:t>
                </a:r>
                <a:r>
                  <a:rPr kumimoji="0" lang="vi-VN"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Ơ</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a:t>
                </a:r>
              </a:p>
            </p:txBody>
          </p:sp>
        </p:grpSp>
        <p:grpSp>
          <p:nvGrpSpPr>
            <p:cNvPr id="15" name="组合 22">
              <a:extLst>
                <a:ext uri="{FF2B5EF4-FFF2-40B4-BE49-F238E27FC236}">
                  <a16:creationId xmlns:a16="http://schemas.microsoft.com/office/drawing/2014/main" id="{CCA4A05F-46EF-473F-B342-99459917102A}"/>
                </a:ext>
              </a:extLst>
            </p:cNvPr>
            <p:cNvGrpSpPr/>
            <p:nvPr/>
          </p:nvGrpSpPr>
          <p:grpSpPr>
            <a:xfrm>
              <a:off x="427439" y="2703753"/>
              <a:ext cx="3001836" cy="1372141"/>
              <a:chOff x="916786" y="1453191"/>
              <a:chExt cx="3001836" cy="1372141"/>
            </a:xfrm>
          </p:grpSpPr>
          <p:sp>
            <p:nvSpPr>
              <p:cNvPr id="16" name="矩形: 圆角 23">
                <a:extLst>
                  <a:ext uri="{FF2B5EF4-FFF2-40B4-BE49-F238E27FC236}">
                    <a16:creationId xmlns:a16="http://schemas.microsoft.com/office/drawing/2014/main" id="{7E605B74-4DDF-4588-97B5-6806286AFE5E}"/>
                  </a:ext>
                </a:extLst>
              </p:cNvPr>
              <p:cNvSpPr/>
              <p:nvPr/>
            </p:nvSpPr>
            <p:spPr>
              <a:xfrm>
                <a:off x="1478941" y="1968589"/>
                <a:ext cx="2439681" cy="495211"/>
              </a:xfrm>
              <a:prstGeom prst="roundRect">
                <a:avLst>
                  <a:gd name="adj" fmla="val 39748"/>
                </a:avLst>
              </a:prstGeom>
              <a:solidFill>
                <a:srgbClr val="F2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pic>
            <p:nvPicPr>
              <p:cNvPr id="17" name="图片 24">
                <a:extLst>
                  <a:ext uri="{FF2B5EF4-FFF2-40B4-BE49-F238E27FC236}">
                    <a16:creationId xmlns:a16="http://schemas.microsoft.com/office/drawing/2014/main" id="{FB508CA6-FD53-4F68-8CC8-4B4201264C1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16786" y="1453191"/>
                <a:ext cx="1372141" cy="1372141"/>
              </a:xfrm>
              <a:prstGeom prst="rect">
                <a:avLst/>
              </a:prstGeom>
              <a:effectLst>
                <a:outerShdw blurRad="50800" dist="38100" dir="2700000" algn="tl" rotWithShape="0">
                  <a:prstClr val="black">
                    <a:alpha val="40000"/>
                  </a:prstClr>
                </a:outerShdw>
              </a:effectLst>
            </p:spPr>
          </p:pic>
          <p:sp>
            <p:nvSpPr>
              <p:cNvPr id="18" name="文本框 25">
                <a:extLst>
                  <a:ext uri="{FF2B5EF4-FFF2-40B4-BE49-F238E27FC236}">
                    <a16:creationId xmlns:a16="http://schemas.microsoft.com/office/drawing/2014/main" id="{D4E7496B-B4E1-4ECA-B1DC-3691837AEA22}"/>
                  </a:ext>
                </a:extLst>
              </p:cNvPr>
              <p:cNvSpPr txBox="1"/>
              <p:nvPr/>
            </p:nvSpPr>
            <p:spPr>
              <a:xfrm>
                <a:off x="2450131" y="2016139"/>
                <a:ext cx="13380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0670EB"/>
                  </a:solidFill>
                  <a:effectLst/>
                  <a:uLnTx/>
                  <a:uFillTx/>
                  <a:latin typeface="等线" panose="020F0502020204030204"/>
                  <a:ea typeface="等线" panose="02010600030101010101" pitchFamily="2" charset="-122"/>
                  <a:cs typeface="+mn-ea"/>
                  <a:sym typeface="+mn-lt"/>
                </a:endParaRPr>
              </a:p>
            </p:txBody>
          </p:sp>
        </p:grpSp>
      </p:grpSp>
    </p:spTree>
    <p:extLst>
      <p:ext uri="{BB962C8B-B14F-4D97-AF65-F5344CB8AC3E}">
        <p14:creationId xmlns:p14="http://schemas.microsoft.com/office/powerpoint/2010/main" val="2639776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95E93A3-0908-49A9-BBFF-C1EBCF20CA9D}"/>
              </a:ext>
            </a:extLst>
          </p:cNvPr>
          <p:cNvSpPr/>
          <p:nvPr/>
        </p:nvSpPr>
        <p:spPr>
          <a:xfrm>
            <a:off x="696286" y="478172"/>
            <a:ext cx="10939244"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Câu</a:t>
            </a:r>
            <a:r>
              <a:rPr lang="en-US" sz="3600" b="1">
                <a:solidFill>
                  <a:srgbClr val="FF0000"/>
                </a:solidFill>
                <a:latin typeface="Times New Roman" panose="02020603050405020304" pitchFamily="18" charset="0"/>
                <a:cs typeface="Times New Roman" panose="02020603050405020304" pitchFamily="18" charset="0"/>
              </a:rPr>
              <a:t> 1: </a:t>
            </a:r>
            <a:r>
              <a:rPr lang="vi-VN" sz="3600">
                <a:latin typeface="Times New Roman" pitchFamily="18" charset="0"/>
                <a:cs typeface="Times New Roman" pitchFamily="18" charset="0"/>
              </a:rPr>
              <a:t>Tác giả của văn bản là:</a:t>
            </a:r>
            <a:endParaRPr lang="en-US" sz="3600" b="1"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EE8FF77-32E1-4C9B-B0AD-6054E6B77071}"/>
              </a:ext>
            </a:extLst>
          </p:cNvPr>
          <p:cNvSpPr/>
          <p:nvPr/>
        </p:nvSpPr>
        <p:spPr>
          <a:xfrm>
            <a:off x="335560" y="2494371"/>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A</a:t>
            </a:r>
            <a:r>
              <a:rPr lang="en-US" sz="360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Một nhà thơ nổi tiếng người Anh</a:t>
            </a:r>
            <a:r>
              <a:rPr lang="en-US" sz="360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F454CE6A-59C8-4027-A200-78385DE728A4}"/>
              </a:ext>
            </a:extLst>
          </p:cNvPr>
          <p:cNvSpPr/>
          <p:nvPr/>
        </p:nvSpPr>
        <p:spPr>
          <a:xfrm>
            <a:off x="6304042" y="2510483"/>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3600" dirty="0">
                <a:latin typeface="Times New Roman" panose="02020603050405020304" pitchFamily="18" charset="0"/>
                <a:cs typeface="Times New Roman" panose="02020603050405020304" pitchFamily="18" charset="0"/>
              </a:rPr>
              <a:t>B. </a:t>
            </a:r>
            <a:r>
              <a:rPr lang="vi-VN" sz="3600" dirty="0">
                <a:latin typeface="Times New Roman" pitchFamily="18" charset="0"/>
                <a:cs typeface="Times New Roman" pitchFamily="18" charset="0"/>
              </a:rPr>
              <a:t>Một chính khách người Pháp</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1340B982-47EC-496A-BA7B-CD63240563E3}"/>
              </a:ext>
            </a:extLst>
          </p:cNvPr>
          <p:cNvSpPr/>
          <p:nvPr/>
        </p:nvSpPr>
        <p:spPr>
          <a:xfrm>
            <a:off x="203647" y="4373508"/>
            <a:ext cx="5760440" cy="172871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3600" dirty="0">
                <a:latin typeface="Times New Roman" panose="02020603050405020304" pitchFamily="18" charset="0"/>
                <a:cs typeface="Times New Roman" panose="02020603050405020304" pitchFamily="18" charset="0"/>
              </a:rPr>
              <a:t>C. </a:t>
            </a:r>
            <a:r>
              <a:rPr lang="vi-VN" sz="3600" dirty="0">
                <a:latin typeface="Times New Roman" pitchFamily="18" charset="0"/>
                <a:cs typeface="Times New Roman" pitchFamily="18" charset="0"/>
              </a:rPr>
              <a:t>Một tác giả truyền cảm hứng người Mỹ</a:t>
            </a:r>
            <a:r>
              <a:rPr lang="en-US" sz="3600" dirty="0">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3CED5576-5F2C-432F-B054-4020BD30BA75}"/>
              </a:ext>
            </a:extLst>
          </p:cNvPr>
          <p:cNvSpPr/>
          <p:nvPr/>
        </p:nvSpPr>
        <p:spPr>
          <a:xfrm>
            <a:off x="6165908" y="4373508"/>
            <a:ext cx="5898574" cy="172871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D. </a:t>
            </a:r>
            <a:r>
              <a:rPr lang="vi-VN" sz="3600" dirty="0">
                <a:latin typeface="Times New Roman" pitchFamily="18" charset="0"/>
                <a:cs typeface="Times New Roman" pitchFamily="18" charset="0"/>
              </a:rPr>
              <a:t>Một nhà tâm lí học có ảnh hưởng lớn người Canada</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71369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95E93A3-0908-49A9-BBFF-C1EBCF20CA9D}"/>
              </a:ext>
            </a:extLst>
          </p:cNvPr>
          <p:cNvSpPr/>
          <p:nvPr/>
        </p:nvSpPr>
        <p:spPr>
          <a:xfrm>
            <a:off x="823804" y="478172"/>
            <a:ext cx="10939244"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Câu</a:t>
            </a:r>
            <a:r>
              <a:rPr lang="en-US" sz="3600" b="1">
                <a:solidFill>
                  <a:srgbClr val="FF0000"/>
                </a:solidFill>
                <a:latin typeface="Times New Roman" panose="02020603050405020304" pitchFamily="18" charset="0"/>
                <a:cs typeface="Times New Roman" panose="02020603050405020304" pitchFamily="18" charset="0"/>
              </a:rPr>
              <a:t> 2: </a:t>
            </a:r>
            <a:r>
              <a:rPr lang="vi-VN" sz="3600">
                <a:latin typeface="Times New Roman" pitchFamily="18" charset="0"/>
                <a:cs typeface="Times New Roman" pitchFamily="18" charset="0"/>
              </a:rPr>
              <a:t>Văn bản được trích từ:</a:t>
            </a:r>
            <a:endParaRPr lang="en-US" sz="3600" b="1"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EE8FF77-32E1-4C9B-B0AD-6054E6B77071}"/>
              </a:ext>
            </a:extLst>
          </p:cNvPr>
          <p:cNvSpPr/>
          <p:nvPr/>
        </p:nvSpPr>
        <p:spPr>
          <a:xfrm>
            <a:off x="463078" y="2494371"/>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A</a:t>
            </a:r>
            <a:r>
              <a:rPr lang="en-US" sz="360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Cuộc sống tươi đẹp làm sao</a:t>
            </a:r>
            <a:r>
              <a:rPr lang="en-US" sz="360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F454CE6A-59C8-4027-A200-78385DE728A4}"/>
              </a:ext>
            </a:extLst>
          </p:cNvPr>
          <p:cNvSpPr/>
          <p:nvPr/>
        </p:nvSpPr>
        <p:spPr>
          <a:xfrm>
            <a:off x="6431560" y="2510483"/>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3600" dirty="0">
                <a:latin typeface="Times New Roman" panose="02020603050405020304" pitchFamily="18" charset="0"/>
                <a:cs typeface="Times New Roman" panose="02020603050405020304" pitchFamily="18" charset="0"/>
              </a:rPr>
              <a:t>B</a:t>
            </a:r>
            <a:r>
              <a:rPr lang="en-US" sz="360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Nghệ thuật và tiếng cười</a:t>
            </a:r>
            <a:r>
              <a:rPr lang="en-US" sz="360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1340B982-47EC-496A-BA7B-CD63240563E3}"/>
              </a:ext>
            </a:extLst>
          </p:cNvPr>
          <p:cNvSpPr/>
          <p:nvPr/>
        </p:nvSpPr>
        <p:spPr>
          <a:xfrm>
            <a:off x="6431560" y="4641545"/>
            <a:ext cx="5760440" cy="2085826"/>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a:latin typeface="Times New Roman" panose="02020603050405020304" pitchFamily="18" charset="0"/>
                <a:cs typeface="Times New Roman" panose="02020603050405020304" pitchFamily="18" charset="0"/>
              </a:rPr>
              <a:t>D. </a:t>
            </a:r>
            <a:r>
              <a:rPr lang="vi-VN" sz="3600">
                <a:latin typeface="Times New Roman" pitchFamily="18" charset="0"/>
                <a:cs typeface="Times New Roman" pitchFamily="18" charset="0"/>
              </a:rPr>
              <a:t>Bắt đầu mỗi ngày bằng nụ cười, ngay cả tăm tối cũng phải tươi rói</a:t>
            </a:r>
            <a:r>
              <a:rPr lang="en-US" sz="360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CED5576-5F2C-432F-B054-4020BD30BA75}"/>
              </a:ext>
            </a:extLst>
          </p:cNvPr>
          <p:cNvSpPr/>
          <p:nvPr/>
        </p:nvSpPr>
        <p:spPr>
          <a:xfrm>
            <a:off x="266493" y="4653426"/>
            <a:ext cx="5898574" cy="172871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C</a:t>
            </a:r>
            <a:r>
              <a:rPr lang="en-US" sz="360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Mười vạn câu hỏi vì sao</a:t>
            </a:r>
            <a:r>
              <a:rPr lang="en-US" sz="360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1786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95E93A3-0908-49A9-BBFF-C1EBCF20CA9D}"/>
              </a:ext>
            </a:extLst>
          </p:cNvPr>
          <p:cNvSpPr/>
          <p:nvPr/>
        </p:nvSpPr>
        <p:spPr>
          <a:xfrm>
            <a:off x="696286" y="478172"/>
            <a:ext cx="11368196"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Câu</a:t>
            </a:r>
            <a:r>
              <a:rPr lang="en-US" sz="3600" b="1">
                <a:solidFill>
                  <a:srgbClr val="FF0000"/>
                </a:solidFill>
                <a:latin typeface="Times New Roman" panose="02020603050405020304" pitchFamily="18" charset="0"/>
                <a:cs typeface="Times New Roman" panose="02020603050405020304" pitchFamily="18" charset="0"/>
              </a:rPr>
              <a:t> 3: </a:t>
            </a:r>
            <a:r>
              <a:rPr lang="vi-VN" sz="3600">
                <a:latin typeface="Times New Roman" pitchFamily="18" charset="0"/>
                <a:cs typeface="Times New Roman" pitchFamily="18" charset="0"/>
              </a:rPr>
              <a:t>Phương thức biểu đạt chính của văn bản là gì?</a:t>
            </a:r>
            <a:endParaRPr lang="en-US" sz="3600" b="1"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EE8FF77-32E1-4C9B-B0AD-6054E6B77071}"/>
              </a:ext>
            </a:extLst>
          </p:cNvPr>
          <p:cNvSpPr/>
          <p:nvPr/>
        </p:nvSpPr>
        <p:spPr>
          <a:xfrm>
            <a:off x="335560" y="2494371"/>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A</a:t>
            </a:r>
            <a:r>
              <a:rPr lang="en-US" sz="360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Tự sự</a:t>
            </a:r>
            <a:r>
              <a:rPr lang="en-US" sz="360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F454CE6A-59C8-4027-A200-78385DE728A4}"/>
              </a:ext>
            </a:extLst>
          </p:cNvPr>
          <p:cNvSpPr/>
          <p:nvPr/>
        </p:nvSpPr>
        <p:spPr>
          <a:xfrm>
            <a:off x="6304042" y="2510483"/>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3600" dirty="0">
                <a:latin typeface="Times New Roman" panose="02020603050405020304" pitchFamily="18" charset="0"/>
                <a:cs typeface="Times New Roman" panose="02020603050405020304" pitchFamily="18" charset="0"/>
              </a:rPr>
              <a:t>B</a:t>
            </a:r>
            <a:r>
              <a:rPr lang="en-US" sz="360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Miêu tả</a:t>
            </a:r>
            <a:r>
              <a:rPr lang="en-US" sz="360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1340B982-47EC-496A-BA7B-CD63240563E3}"/>
              </a:ext>
            </a:extLst>
          </p:cNvPr>
          <p:cNvSpPr/>
          <p:nvPr/>
        </p:nvSpPr>
        <p:spPr>
          <a:xfrm>
            <a:off x="6304042" y="4725520"/>
            <a:ext cx="5760440" cy="1740593"/>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a:latin typeface="Times New Roman" panose="02020603050405020304" pitchFamily="18" charset="0"/>
                <a:cs typeface="Times New Roman" panose="02020603050405020304" pitchFamily="18" charset="0"/>
              </a:rPr>
              <a:t>D. </a:t>
            </a:r>
            <a:r>
              <a:rPr lang="vi-VN" sz="3600">
                <a:latin typeface="Times New Roman" pitchFamily="18" charset="0"/>
                <a:cs typeface="Times New Roman" pitchFamily="18" charset="0"/>
              </a:rPr>
              <a:t>Nghị luận</a:t>
            </a:r>
            <a:r>
              <a:rPr lang="en-US" sz="360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CED5576-5F2C-432F-B054-4020BD30BA75}"/>
              </a:ext>
            </a:extLst>
          </p:cNvPr>
          <p:cNvSpPr/>
          <p:nvPr/>
        </p:nvSpPr>
        <p:spPr>
          <a:xfrm>
            <a:off x="266493" y="4653426"/>
            <a:ext cx="5898574" cy="172871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C</a:t>
            </a:r>
            <a:r>
              <a:rPr lang="en-US" sz="360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Biểu cảm</a:t>
            </a:r>
            <a:r>
              <a:rPr lang="en-US" sz="360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4318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36ED90-D7F4-4176-87D4-E95D2889A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4313"/>
          </a:xfrm>
          <a:prstGeom prst="rect">
            <a:avLst/>
          </a:prstGeom>
        </p:spPr>
      </p:pic>
    </p:spTree>
    <p:extLst>
      <p:ext uri="{BB962C8B-B14F-4D97-AF65-F5344CB8AC3E}">
        <p14:creationId xmlns:p14="http://schemas.microsoft.com/office/powerpoint/2010/main" val="1322425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95E93A3-0908-49A9-BBFF-C1EBCF20CA9D}"/>
              </a:ext>
            </a:extLst>
          </p:cNvPr>
          <p:cNvSpPr/>
          <p:nvPr/>
        </p:nvSpPr>
        <p:spPr>
          <a:xfrm>
            <a:off x="696286" y="478172"/>
            <a:ext cx="11368196"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err="1">
                <a:solidFill>
                  <a:srgbClr val="FF0000"/>
                </a:solidFill>
                <a:latin typeface="Times New Roman" pitchFamily="18" charset="0"/>
                <a:cs typeface="Times New Roman" panose="02020603050405020304" pitchFamily="18" charset="0"/>
              </a:rPr>
              <a:t>Câu</a:t>
            </a:r>
            <a:r>
              <a:rPr lang="en-US" sz="3600" b="1">
                <a:solidFill>
                  <a:srgbClr val="FF0000"/>
                </a:solidFill>
                <a:latin typeface="Times New Roman" panose="02020603050405020304" pitchFamily="18" charset="0"/>
                <a:cs typeface="Times New Roman" panose="02020603050405020304" pitchFamily="18" charset="0"/>
              </a:rPr>
              <a:t> 4: </a:t>
            </a:r>
            <a:r>
              <a:rPr lang="en-US" sz="3600" i="1">
                <a:latin typeface="Times New Roman" pitchFamily="18" charset="0"/>
                <a:cs typeface="Times New Roman" pitchFamily="18" charset="0"/>
              </a:rPr>
              <a:t>“Một trái tim vui cũng như một phương thức tốt”.</a:t>
            </a:r>
            <a:r>
              <a:rPr lang="en-US" sz="3600">
                <a:latin typeface="Times New Roman" pitchFamily="18" charset="0"/>
                <a:cs typeface="Times New Roman" pitchFamily="18" charset="0"/>
              </a:rPr>
              <a:t> Đây là một câu:</a:t>
            </a:r>
            <a:endParaRPr lang="en-US" sz="3600" b="1"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EE8FF77-32E1-4C9B-B0AD-6054E6B77071}"/>
              </a:ext>
            </a:extLst>
          </p:cNvPr>
          <p:cNvSpPr/>
          <p:nvPr/>
        </p:nvSpPr>
        <p:spPr>
          <a:xfrm>
            <a:off x="6431560" y="4653974"/>
            <a:ext cx="5760440" cy="1662850"/>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itchFamily="18" charset="0"/>
                <a:cs typeface="Times New Roman" panose="02020603050405020304" pitchFamily="18" charset="0"/>
              </a:rPr>
              <a:t>D</a:t>
            </a:r>
            <a:r>
              <a:rPr lang="en-US" sz="3600">
                <a:latin typeface="Times New Roman" panose="02020603050405020304" pitchFamily="18" charset="0"/>
                <a:cs typeface="Times New Roman" panose="02020603050405020304" pitchFamily="18" charset="0"/>
              </a:rPr>
              <a:t>. Thơ.</a:t>
            </a:r>
            <a:endParaRPr lang="en-US" sz="36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F454CE6A-59C8-4027-A200-78385DE728A4}"/>
              </a:ext>
            </a:extLst>
          </p:cNvPr>
          <p:cNvSpPr/>
          <p:nvPr/>
        </p:nvSpPr>
        <p:spPr>
          <a:xfrm>
            <a:off x="6304042" y="2510482"/>
            <a:ext cx="5760440" cy="160431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3600" dirty="0">
                <a:latin typeface="Times New Roman" pitchFamily="18" charset="0"/>
                <a:cs typeface="Times New Roman" panose="02020603050405020304" pitchFamily="18" charset="0"/>
              </a:rPr>
              <a:t>B</a:t>
            </a:r>
            <a:r>
              <a:rPr lang="en-US" sz="3600">
                <a:latin typeface="Times New Roman" panose="02020603050405020304" pitchFamily="18" charset="0"/>
                <a:cs typeface="Times New Roman" panose="02020603050405020304" pitchFamily="18" charset="0"/>
              </a:rPr>
              <a:t>. Ca dao.</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1340B982-47EC-496A-BA7B-CD63240563E3}"/>
              </a:ext>
            </a:extLst>
          </p:cNvPr>
          <p:cNvSpPr/>
          <p:nvPr/>
        </p:nvSpPr>
        <p:spPr>
          <a:xfrm>
            <a:off x="266493" y="2510483"/>
            <a:ext cx="5760440" cy="1740593"/>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a:latin typeface="Times New Roman" pitchFamily="18" charset="0"/>
                <a:cs typeface="Times New Roman" panose="02020603050405020304" pitchFamily="18" charset="0"/>
              </a:rPr>
              <a:t>A. Ngạn ngữ.</a:t>
            </a:r>
            <a:endParaRPr lang="en-US" sz="36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CED5576-5F2C-432F-B054-4020BD30BA75}"/>
              </a:ext>
            </a:extLst>
          </p:cNvPr>
          <p:cNvSpPr/>
          <p:nvPr/>
        </p:nvSpPr>
        <p:spPr>
          <a:xfrm>
            <a:off x="266493" y="4653426"/>
            <a:ext cx="5898574" cy="172871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itchFamily="18" charset="0"/>
                <a:cs typeface="Times New Roman" panose="02020603050405020304" pitchFamily="18" charset="0"/>
              </a:rPr>
              <a:t>C</a:t>
            </a:r>
            <a:r>
              <a:rPr lang="en-US" sz="3600">
                <a:latin typeface="Times New Roman" panose="02020603050405020304" pitchFamily="18" charset="0"/>
                <a:cs typeface="Times New Roman" panose="02020603050405020304" pitchFamily="18" charset="0"/>
              </a:rPr>
              <a:t>. Tục ngữ.</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61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5" grpId="1"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95E93A3-0908-49A9-BBFF-C1EBCF20CA9D}"/>
              </a:ext>
            </a:extLst>
          </p:cNvPr>
          <p:cNvSpPr/>
          <p:nvPr/>
        </p:nvSpPr>
        <p:spPr>
          <a:xfrm>
            <a:off x="696286" y="478172"/>
            <a:ext cx="10939244"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err="1">
                <a:solidFill>
                  <a:srgbClr val="FF0000"/>
                </a:solidFill>
                <a:latin typeface="Times New Roman" pitchFamily="18" charset="0"/>
                <a:cs typeface="Times New Roman" panose="02020603050405020304" pitchFamily="18" charset="0"/>
              </a:rPr>
              <a:t>Câu</a:t>
            </a:r>
            <a:r>
              <a:rPr lang="en-US" sz="3600" b="1" dirty="0">
                <a:solidFill>
                  <a:srgbClr val="FF0000"/>
                </a:solidFill>
                <a:latin typeface="Times New Roman" pitchFamily="18" charset="0"/>
                <a:cs typeface="Times New Roman" panose="02020603050405020304" pitchFamily="18" charset="0"/>
              </a:rPr>
              <a:t> 5: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endParaRPr lang="en-US" sz="3600" b="1" dirty="0">
              <a:latin typeface="Times New Roman" panose="02020603050405020304" pitchFamily="18" charset="0"/>
              <a:cs typeface="Times New Roman" panose="02020603050405020304" pitchFamily="18" charset="0"/>
            </a:endParaRPr>
          </a:p>
          <a:p>
            <a:pPr algn="ctr"/>
            <a:endParaRPr lang="en-US" sz="3600" b="1"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EE8FF77-32E1-4C9B-B0AD-6054E6B77071}"/>
              </a:ext>
            </a:extLst>
          </p:cNvPr>
          <p:cNvSpPr/>
          <p:nvPr/>
        </p:nvSpPr>
        <p:spPr>
          <a:xfrm>
            <a:off x="335560" y="2494371"/>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Giúp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đời</a:t>
            </a:r>
            <a:r>
              <a:rPr lang="en-US" sz="3600" dirty="0">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id="{F454CE6A-59C8-4027-A200-78385DE728A4}"/>
              </a:ext>
            </a:extLst>
          </p:cNvPr>
          <p:cNvSpPr/>
          <p:nvPr/>
        </p:nvSpPr>
        <p:spPr>
          <a:xfrm>
            <a:off x="6304042" y="2372139"/>
            <a:ext cx="5760440" cy="153725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Ngay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hận</a:t>
            </a:r>
            <a:r>
              <a:rPr lang="en-US" sz="3600" dirty="0">
                <a:latin typeface="Times New Roman" panose="02020603050405020304" pitchFamily="18" charset="0"/>
                <a:cs typeface="Times New Roman" panose="02020603050405020304" pitchFamily="18" charset="0"/>
              </a:rPr>
              <a:t> sang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mến</a:t>
            </a:r>
            <a:r>
              <a:rPr lang="en-US" sz="3600" dirty="0">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1340B982-47EC-496A-BA7B-CD63240563E3}"/>
              </a:ext>
            </a:extLst>
          </p:cNvPr>
          <p:cNvSpPr/>
          <p:nvPr/>
        </p:nvSpPr>
        <p:spPr>
          <a:xfrm>
            <a:off x="203647" y="4280452"/>
            <a:ext cx="5760440" cy="2577548"/>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Dễ</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kéo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gần</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hơn</a:t>
            </a:r>
            <a:r>
              <a:rPr lang="vi-VN" sz="3600" dirty="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CED5576-5F2C-432F-B054-4020BD30BA75}"/>
              </a:ext>
            </a:extLst>
          </p:cNvPr>
          <p:cNvSpPr/>
          <p:nvPr/>
        </p:nvSpPr>
        <p:spPr>
          <a:xfrm>
            <a:off x="6165908" y="4373508"/>
            <a:ext cx="5898574" cy="172871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D. </a:t>
            </a:r>
            <a:r>
              <a:rPr lang="en-US" sz="3600" dirty="0" err="1">
                <a:latin typeface="Times New Roman" panose="02020603050405020304" pitchFamily="18" charset="0"/>
                <a:cs typeface="Times New Roman" panose="02020603050405020304" pitchFamily="18" charset="0"/>
              </a:rPr>
              <a:t>Tất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245012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136979" y="0"/>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p:nvSpPr>
        <p:spPr>
          <a:xfrm>
            <a:off x="4192370" y="1041209"/>
            <a:ext cx="4217821" cy="995209"/>
          </a:xfrm>
          <a:prstGeom prst="rect">
            <a:avLst/>
          </a:prstGeom>
          <a:noFill/>
        </p:spPr>
        <p:txBody>
          <a:bodyPr wrap="none" rtlCol="0">
            <a:spAutoFit/>
          </a:bodyPr>
          <a:lstStyle/>
          <a:p>
            <a:r>
              <a:rPr lang="en-US" sz="5867" b="1" dirty="0">
                <a:solidFill>
                  <a:srgbClr val="C00000"/>
                </a:solidFill>
                <a:latin typeface="Times New Roman" panose="02020603050405020304" pitchFamily="18" charset="0"/>
                <a:cs typeface="Times New Roman" panose="02020603050405020304" pitchFamily="18" charset="0"/>
              </a:rPr>
              <a:t>VẬN DỤNG</a:t>
            </a:r>
          </a:p>
        </p:txBody>
      </p:sp>
      <p:sp>
        <p:nvSpPr>
          <p:cNvPr id="5" name="Rectangle 4"/>
          <p:cNvSpPr/>
          <p:nvPr/>
        </p:nvSpPr>
        <p:spPr>
          <a:xfrm>
            <a:off x="922176" y="3323358"/>
            <a:ext cx="10478277" cy="2308324"/>
          </a:xfrm>
          <a:prstGeom prst="rect">
            <a:avLst/>
          </a:prstGeom>
        </p:spPr>
        <p:txBody>
          <a:bodyPr wrap="square">
            <a:spAutoFit/>
          </a:bodyPr>
          <a:lstStyle/>
          <a:p>
            <a:r>
              <a:rPr lang="vi-VN" sz="3600">
                <a:latin typeface="Times New Roman" pitchFamily="18" charset="0"/>
                <a:cs typeface="Times New Roman" pitchFamily="18" charset="0"/>
              </a:rPr>
              <a:t>- </a:t>
            </a:r>
            <a:r>
              <a:rPr lang="vi-VN" sz="3600" b="1" u="sng">
                <a:latin typeface="Times New Roman" pitchFamily="18" charset="0"/>
                <a:cs typeface="Times New Roman" pitchFamily="18" charset="0"/>
              </a:rPr>
              <a:t>Đề</a:t>
            </a:r>
            <a:r>
              <a:rPr lang="vi-VN" sz="3600">
                <a:latin typeface="Times New Roman" pitchFamily="18" charset="0"/>
                <a:cs typeface="Times New Roman" pitchFamily="18" charset="0"/>
              </a:rPr>
              <a:t>: Tiếng cười giúp ích cho chúng ta rất nhiều trong cuộc sống. Em hãy viết một đoạn văn ngắn trình bày suy nghĩ của em về cách lan tỏa nụ cười trong gia đình hoặc lớp học của em.</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4063335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482055-10BD-4283-9AB0-690C30598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80" y="0"/>
            <a:ext cx="12874580" cy="6858000"/>
          </a:xfrm>
          <a:prstGeom prst="rect">
            <a:avLst/>
          </a:prstGeom>
        </p:spPr>
      </p:pic>
      <p:sp>
        <p:nvSpPr>
          <p:cNvPr id="2" name="Rectangle 1"/>
          <p:cNvSpPr/>
          <p:nvPr/>
        </p:nvSpPr>
        <p:spPr>
          <a:xfrm>
            <a:off x="0" y="0"/>
            <a:ext cx="8836089" cy="5693866"/>
          </a:xfrm>
          <a:prstGeom prst="rect">
            <a:avLst/>
          </a:prstGeom>
        </p:spPr>
        <p:txBody>
          <a:bodyPr wrap="square">
            <a:spAutoFit/>
          </a:bodyPr>
          <a:lstStyle/>
          <a:p>
            <a:pPr marL="457200" indent="-457200" algn="just">
              <a:buFontTx/>
              <a:buChar char="-"/>
            </a:pPr>
            <a:r>
              <a:rPr lang="vi-VN" sz="2800">
                <a:solidFill>
                  <a:srgbClr val="FF0000"/>
                </a:solidFill>
                <a:latin typeface="Times New Roman" pitchFamily="18" charset="0"/>
                <a:cs typeface="Times New Roman" pitchFamily="18" charset="0"/>
              </a:rPr>
              <a:t>Đối </a:t>
            </a:r>
            <a:r>
              <a:rPr lang="vi-VN" sz="2800" dirty="0">
                <a:solidFill>
                  <a:srgbClr val="FF0000"/>
                </a:solidFill>
                <a:latin typeface="Times New Roman" pitchFamily="18" charset="0"/>
                <a:cs typeface="Times New Roman" pitchFamily="18" charset="0"/>
              </a:rPr>
              <a:t>với bài học </a:t>
            </a:r>
            <a:r>
              <a:rPr lang="vi-VN" sz="2800">
                <a:solidFill>
                  <a:srgbClr val="FF0000"/>
                </a:solidFill>
                <a:latin typeface="Times New Roman" pitchFamily="18" charset="0"/>
                <a:cs typeface="Times New Roman" pitchFamily="18" charset="0"/>
              </a:rPr>
              <a:t>này:</a:t>
            </a:r>
            <a:endParaRPr lang="en-US" sz="2800">
              <a:solidFill>
                <a:srgbClr val="FF0000"/>
              </a:solidFill>
              <a:latin typeface="Times New Roman" pitchFamily="18" charset="0"/>
              <a:cs typeface="Times New Roman" pitchFamily="18" charset="0"/>
            </a:endParaRPr>
          </a:p>
          <a:p>
            <a:pPr lvl="0"/>
            <a:r>
              <a:rPr lang="nl-NL" sz="2800"/>
              <a:t>+ Đọc lại bài, nắm kĩ các nội dung đã học và các bài tập đã làm.</a:t>
            </a:r>
            <a:endParaRPr lang="en-US" sz="2800"/>
          </a:p>
          <a:p>
            <a:pPr lvl="0"/>
            <a:r>
              <a:rPr lang="nl-NL" sz="2800"/>
              <a:t>+ Viết hoàn chỉnh lại đoạn văn phần vận dụng.</a:t>
            </a:r>
            <a:endParaRPr lang="en-US" sz="2800"/>
          </a:p>
          <a:p>
            <a:pPr lvl="0"/>
            <a:r>
              <a:rPr lang="vi-VN" sz="280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Đối với bài </a:t>
            </a:r>
            <a:r>
              <a:rPr lang="vi-VN" sz="2800">
                <a:solidFill>
                  <a:srgbClr val="FF0000"/>
                </a:solidFill>
                <a:latin typeface="Times New Roman" pitchFamily="18" charset="0"/>
                <a:cs typeface="Times New Roman" pitchFamily="18" charset="0"/>
              </a:rPr>
              <a:t>học sau:</a:t>
            </a:r>
            <a:r>
              <a:rPr lang="nl-NL" sz="2800"/>
              <a:t>Chuẩn bị bài: Thực hành Tiếng việt.</a:t>
            </a:r>
            <a:endParaRPr lang="en-US" sz="2800"/>
          </a:p>
          <a:p>
            <a:pPr lvl="0"/>
            <a:r>
              <a:rPr lang="nl-NL" sz="2800"/>
              <a:t>+ Đọc kỹ trước nội dung bài, tìm hiểu trước ví dụ để nhận biết được nghĩa tường minh và nghĩa hàm ẩn.</a:t>
            </a:r>
            <a:endParaRPr lang="en-US" sz="2800"/>
          </a:p>
          <a:p>
            <a:pPr lvl="0"/>
            <a:r>
              <a:rPr lang="nl-NL" sz="2800"/>
              <a:t>+ Nhận biết và phân tích được nghĩa tường minh qua đó để hiểu nghĩa hàm ẩn.</a:t>
            </a:r>
            <a:endParaRPr lang="en-US" sz="2800"/>
          </a:p>
          <a:p>
            <a:pPr lvl="0"/>
            <a:r>
              <a:rPr lang="nl-NL" sz="2800"/>
              <a:t>+ Nắm lại từ ngữ địa phương và từ toàn dân. Xác định được địa phương và từ toàn dân và giá trị của việc sử dụng từ địa phương trong các văn bản đã học.</a:t>
            </a:r>
            <a:endParaRPr lang="en-US" sz="2800"/>
          </a:p>
          <a:p>
            <a:pPr lvl="0" algn="just"/>
            <a:endParaRPr lang="vi-VN" sz="2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417764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750D420B-442A-40B5-B68F-C45D0671716B}"/>
              </a:ext>
            </a:extLst>
          </p:cNvPr>
          <p:cNvPicPr>
            <a:picLocks noChangeAspect="1"/>
          </p:cNvPicPr>
          <p:nvPr/>
        </p:nvPicPr>
        <p:blipFill rotWithShape="1">
          <a:blip r:embed="rId2">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3" name="图片 10">
            <a:extLst>
              <a:ext uri="{FF2B5EF4-FFF2-40B4-BE49-F238E27FC236}">
                <a16:creationId xmlns:a16="http://schemas.microsoft.com/office/drawing/2014/main" id="{DE233F98-2212-496E-8BE0-202F758FA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0117" y="-489249"/>
            <a:ext cx="6188945" cy="6188945"/>
          </a:xfrm>
          <a:prstGeom prst="rect">
            <a:avLst/>
          </a:prstGeom>
        </p:spPr>
      </p:pic>
      <p:sp>
        <p:nvSpPr>
          <p:cNvPr id="4" name="文本框 11">
            <a:extLst>
              <a:ext uri="{FF2B5EF4-FFF2-40B4-BE49-F238E27FC236}">
                <a16:creationId xmlns:a16="http://schemas.microsoft.com/office/drawing/2014/main" id="{C6095E9E-1F5C-41D8-AE18-43A23A7698E5}"/>
              </a:ext>
            </a:extLst>
          </p:cNvPr>
          <p:cNvSpPr txBox="1"/>
          <p:nvPr/>
        </p:nvSpPr>
        <p:spPr>
          <a:xfrm>
            <a:off x="3661109" y="2800998"/>
            <a:ext cx="528155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002060"/>
                </a:solidFill>
                <a:latin typeface="Times New Roman" panose="02020603050405020304" pitchFamily="18" charset="0"/>
                <a:ea typeface="等线" panose="02010600030101010101" pitchFamily="2" charset="-122"/>
                <a:cs typeface="Times New Roman" panose="02020603050405020304" pitchFamily="18" charset="0"/>
                <a:sym typeface="+mn-lt"/>
              </a:rPr>
              <a:t>CHÂN THÀNH CẢM ƠN!</a:t>
            </a:r>
            <a:endParaRPr kumimoji="0" lang="zh-CN"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180454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0062" y="11737"/>
            <a:ext cx="10582592" cy="584775"/>
          </a:xfrm>
          <a:prstGeom prst="rect">
            <a:avLst/>
          </a:prstGeom>
        </p:spPr>
        <p:txBody>
          <a:bodyPr wrap="square">
            <a:spAutoFit/>
          </a:bodyPr>
          <a:lstStyle/>
          <a:p>
            <a:r>
              <a:rPr lang="vi-VN" sz="3200" dirty="0">
                <a:latin typeface="Times New Roman" pitchFamily="18" charset="0"/>
                <a:cs typeface="Times New Roman" pitchFamily="18" charset="0"/>
              </a:rPr>
              <a:t>Em hãy quan sát ảnh và nêu lên suy nghĩ của mình</a:t>
            </a:r>
            <a:r>
              <a:rPr lang="vi-VN" sz="2800" dirty="0">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27" y="682580"/>
            <a:ext cx="10135673" cy="500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2580" y="5887671"/>
            <a:ext cx="11050074" cy="584775"/>
          </a:xfrm>
          <a:prstGeom prst="rect">
            <a:avLst/>
          </a:prstGeom>
        </p:spPr>
        <p:txBody>
          <a:bodyPr wrap="square">
            <a:spAutoFit/>
          </a:bodyPr>
          <a:lstStyle/>
          <a:p>
            <a:r>
              <a:rPr lang="vi-VN" sz="3200" dirty="0">
                <a:latin typeface="Times New Roman" pitchFamily="18" charset="0"/>
                <a:cs typeface="Times New Roman" pitchFamily="18" charset="0"/>
              </a:rPr>
              <a:t>Em thấy hình ảnh có liên quan gì đến nội dung bài học hôm nay?</a:t>
            </a:r>
          </a:p>
        </p:txBody>
      </p:sp>
    </p:spTree>
    <p:extLst>
      <p:ext uri="{BB962C8B-B14F-4D97-AF65-F5344CB8AC3E}">
        <p14:creationId xmlns:p14="http://schemas.microsoft.com/office/powerpoint/2010/main" val="354778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BA9E59-FB1F-444B-AC36-7A41B8E6B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B57C374-473F-40EF-ADF1-26917F687C1A}"/>
              </a:ext>
            </a:extLst>
          </p:cNvPr>
          <p:cNvSpPr txBox="1"/>
          <p:nvPr/>
        </p:nvSpPr>
        <p:spPr>
          <a:xfrm>
            <a:off x="3264310" y="3167390"/>
            <a:ext cx="5909187"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 TRẢI NGHIỆM CÙNG VĂN BẢN</a:t>
            </a:r>
          </a:p>
        </p:txBody>
      </p:sp>
    </p:spTree>
    <p:extLst>
      <p:ext uri="{BB962C8B-B14F-4D97-AF65-F5344CB8AC3E}">
        <p14:creationId xmlns:p14="http://schemas.microsoft.com/office/powerpoint/2010/main" val="1241174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59" y="282193"/>
            <a:ext cx="2115259" cy="584775"/>
          </a:xfrm>
          <a:prstGeom prst="rect">
            <a:avLst/>
          </a:prstGeom>
        </p:spPr>
        <p:txBody>
          <a:bodyPr wrap="none">
            <a:spAutoFit/>
          </a:bodyPr>
          <a:lstStyle/>
          <a:p>
            <a:r>
              <a:rPr lang="vi-VN" sz="3200" b="1" dirty="0">
                <a:solidFill>
                  <a:srgbClr val="FF0000"/>
                </a:solidFill>
                <a:latin typeface="+mj-lt"/>
              </a:rPr>
              <a:t>1. </a:t>
            </a:r>
            <a:r>
              <a:rPr lang="vi-VN" sz="3200" b="1" u="sng" dirty="0">
                <a:solidFill>
                  <a:srgbClr val="FF0000"/>
                </a:solidFill>
                <a:latin typeface="+mj-lt"/>
              </a:rPr>
              <a:t>Tác giả</a:t>
            </a:r>
            <a:r>
              <a:rPr lang="vi-VN" sz="3200" b="1" dirty="0">
                <a:solidFill>
                  <a:srgbClr val="FF0000"/>
                </a:solidFill>
                <a:latin typeface="+mj-lt"/>
              </a:rPr>
              <a:t>: </a:t>
            </a:r>
            <a:endParaRPr lang="vi-VN" sz="3200" dirty="0">
              <a:solidFill>
                <a:srgbClr val="FF0000"/>
              </a:solidFill>
              <a:latin typeface="+mj-lt"/>
            </a:endParaRPr>
          </a:p>
        </p:txBody>
      </p:sp>
      <p:sp>
        <p:nvSpPr>
          <p:cNvPr id="5" name="Rectangle 4"/>
          <p:cNvSpPr/>
          <p:nvPr/>
        </p:nvSpPr>
        <p:spPr>
          <a:xfrm>
            <a:off x="953037" y="971109"/>
            <a:ext cx="10135673" cy="523220"/>
          </a:xfrm>
          <a:prstGeom prst="rect">
            <a:avLst/>
          </a:prstGeom>
        </p:spPr>
        <p:txBody>
          <a:bodyPr wrap="square">
            <a:spAutoFit/>
          </a:bodyPr>
          <a:lstStyle/>
          <a:p>
            <a:pPr algn="just"/>
            <a:r>
              <a:rPr lang="vi-VN" sz="2800" dirty="0">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Các cặp đôi trao đổi những thông tin chính về tác giả.</a:t>
            </a:r>
          </a:p>
        </p:txBody>
      </p:sp>
      <p:sp>
        <p:nvSpPr>
          <p:cNvPr id="3" name="Rectangle 2"/>
          <p:cNvSpPr/>
          <p:nvPr/>
        </p:nvSpPr>
        <p:spPr>
          <a:xfrm>
            <a:off x="255493" y="1832640"/>
            <a:ext cx="9816353" cy="1745863"/>
          </a:xfrm>
          <a:prstGeom prst="rect">
            <a:avLst/>
          </a:prstGeom>
        </p:spPr>
        <p:txBody>
          <a:bodyPr wrap="square">
            <a:spAutoFit/>
          </a:bodyPr>
          <a:lstStyle/>
          <a:p>
            <a:pPr marL="457200" indent="-457200">
              <a:lnSpc>
                <a:spcPct val="115000"/>
              </a:lnSpc>
              <a:buFontTx/>
              <a:buChar char="-"/>
            </a:pPr>
            <a:r>
              <a:rPr lang="en-US" sz="3200" dirty="0" err="1">
                <a:latin typeface="Times New Roman" pitchFamily="18" charset="0"/>
                <a:cs typeface="Times New Roman" pitchFamily="18" charset="0"/>
              </a:rPr>
              <a:t>Tên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a:t>
            </a:r>
            <a:r>
              <a:rPr lang="en-US" sz="3200" dirty="0">
                <a:latin typeface="Times New Roman" pitchFamily="18" charset="0"/>
                <a:cs typeface="Times New Roman" pitchFamily="18" charset="0"/>
              </a:rPr>
              <a:t>?</a:t>
            </a:r>
          </a:p>
          <a:p>
            <a:pPr>
              <a:lnSpc>
                <a:spcPct val="115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quán</a:t>
            </a:r>
            <a:r>
              <a:rPr lang="en-US" sz="3200" dirty="0">
                <a:latin typeface="Times New Roman" pitchFamily="18" charset="0"/>
                <a:cs typeface="Times New Roman" pitchFamily="18" charset="0"/>
              </a:rPr>
              <a:t>?</a:t>
            </a:r>
            <a:endParaRPr lang="vi-VN" sz="3200" dirty="0">
              <a:solidFill>
                <a:srgbClr val="000000"/>
              </a:solidFill>
              <a:latin typeface="Times New Roman" pitchFamily="18" charset="0"/>
              <a:ea typeface="Calibri"/>
              <a:cs typeface="Times New Roman" pitchFamily="18" charset="0"/>
            </a:endParaRPr>
          </a:p>
          <a:p>
            <a:pPr>
              <a:lnSpc>
                <a:spcPct val="115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331489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637" y="372345"/>
            <a:ext cx="1782796" cy="523220"/>
          </a:xfrm>
          <a:prstGeom prst="rect">
            <a:avLst/>
          </a:prstGeom>
        </p:spPr>
        <p:txBody>
          <a:bodyPr wrap="none">
            <a:spAutoFit/>
          </a:bodyPr>
          <a:lstStyle/>
          <a:p>
            <a:r>
              <a:rPr lang="vi-VN" sz="2800" b="1" dirty="0">
                <a:solidFill>
                  <a:srgbClr val="FF0000"/>
                </a:solidFill>
                <a:latin typeface="+mj-lt"/>
              </a:rPr>
              <a:t>1. Tác giả:</a:t>
            </a:r>
            <a:endParaRPr lang="vi-VN" sz="2800" dirty="0">
              <a:solidFill>
                <a:srgbClr val="FF0000"/>
              </a:solidFill>
              <a:latin typeface="+mj-lt"/>
            </a:endParaRPr>
          </a:p>
        </p:txBody>
      </p:sp>
      <p:sp>
        <p:nvSpPr>
          <p:cNvPr id="4" name="Rectangle 3"/>
          <p:cNvSpPr/>
          <p:nvPr/>
        </p:nvSpPr>
        <p:spPr>
          <a:xfrm>
            <a:off x="506637" y="895565"/>
            <a:ext cx="8109329" cy="523220"/>
          </a:xfrm>
          <a:prstGeom prst="rect">
            <a:avLst/>
          </a:prstGeom>
        </p:spPr>
        <p:txBody>
          <a:bodyPr wrap="square">
            <a:spAutoFit/>
          </a:bodyPr>
          <a:lstStyle/>
          <a:p>
            <a:pPr lvl="0"/>
            <a:r>
              <a:rPr lang="vi-VN" sz="2800" dirty="0">
                <a:latin typeface="Times New Roman" pitchFamily="18" charset="0"/>
                <a:cs typeface="Times New Roman" pitchFamily="18" charset="0"/>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6985" y="372345"/>
            <a:ext cx="4193246" cy="373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2036" y="1157175"/>
            <a:ext cx="7541046" cy="3046988"/>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r>
              <a:rPr lang="en-US" sz="3200" dirty="0">
                <a:latin typeface="Times New Roman" pitchFamily="18" charset="0"/>
                <a:cs typeface="Times New Roman" pitchFamily="18" charset="0"/>
              </a:rPr>
              <a:t> Orison </a:t>
            </a:r>
            <a:r>
              <a:rPr lang="en-US" sz="3200" dirty="0" err="1">
                <a:latin typeface="Times New Roman" pitchFamily="18" charset="0"/>
                <a:cs typeface="Times New Roman" pitchFamily="18" charset="0"/>
              </a:rPr>
              <a:t>Swett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Marden</a:t>
            </a:r>
            <a:r>
              <a:rPr lang="en-US" sz="3200" dirty="0">
                <a:latin typeface="Times New Roman" pitchFamily="18" charset="0"/>
                <a:cs typeface="Times New Roman" pitchFamily="18" charset="0"/>
              </a:rPr>
              <a:t> (1848–1924)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a:t>
            </a:r>
            <a:endParaRPr lang="vi-VN" sz="3200" dirty="0">
              <a:latin typeface="Times New Roman" pitchFamily="18" charset="0"/>
              <a:ea typeface="Times New Roman"/>
              <a:cs typeface="Times New Roman" pitchFamily="18" charset="0"/>
            </a:endParaRPr>
          </a:p>
          <a:p>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128294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90" y="114561"/>
            <a:ext cx="6096000" cy="1815882"/>
          </a:xfrm>
          <a:prstGeom prst="rect">
            <a:avLst/>
          </a:prstGeom>
        </p:spPr>
        <p:txBody>
          <a:bodyPr>
            <a:spAutoFit/>
          </a:bodyPr>
          <a:lstStyle/>
          <a:p>
            <a:r>
              <a:rPr lang="vi-VN" sz="2800" b="1" dirty="0">
                <a:solidFill>
                  <a:srgbClr val="FF0000"/>
                </a:solidFill>
                <a:latin typeface="Times New Roman" pitchFamily="18" charset="0"/>
                <a:cs typeface="Times New Roman" pitchFamily="18" charset="0"/>
              </a:rPr>
              <a:t>2. Tác phẩm:</a:t>
            </a:r>
            <a:endParaRPr lang="vi-VN" sz="2800" dirty="0">
              <a:solidFill>
                <a:srgbClr val="FF0000"/>
              </a:solidFill>
              <a:latin typeface="Times New Roman" pitchFamily="18" charset="0"/>
              <a:cs typeface="Times New Roman" pitchFamily="18" charset="0"/>
            </a:endParaRPr>
          </a:p>
          <a:p>
            <a:r>
              <a:rPr lang="vi-VN" sz="2800" b="1"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a) Đọc văn bản</a:t>
            </a:r>
          </a:p>
          <a:p>
            <a:r>
              <a:rPr lang="vi-VN" sz="2800" dirty="0">
                <a:latin typeface="Times New Roman" pitchFamily="18" charset="0"/>
                <a:cs typeface="Times New Roman" pitchFamily="18" charset="0"/>
              </a:rPr>
              <a:t>- Đọc</a:t>
            </a:r>
          </a:p>
          <a:p>
            <a:r>
              <a:rPr lang="vi-VN" sz="2800" dirty="0">
                <a:latin typeface="Times New Roman" pitchFamily="18" charset="0"/>
                <a:cs typeface="Times New Roman" pitchFamily="18" charset="0"/>
              </a:rPr>
              <a:t>- Chú thích</a:t>
            </a:r>
          </a:p>
        </p:txBody>
      </p:sp>
      <p:sp>
        <p:nvSpPr>
          <p:cNvPr id="3" name="Rectangle 2"/>
          <p:cNvSpPr/>
          <p:nvPr/>
        </p:nvSpPr>
        <p:spPr>
          <a:xfrm>
            <a:off x="305563" y="1849847"/>
            <a:ext cx="3124510" cy="523220"/>
          </a:xfrm>
          <a:prstGeom prst="rect">
            <a:avLst/>
          </a:prstGeom>
        </p:spPr>
        <p:txBody>
          <a:bodyPr wrap="none">
            <a:spAutoFit/>
          </a:bodyPr>
          <a:lstStyle/>
          <a:p>
            <a:r>
              <a:rPr lang="vi-VN" sz="2800" b="1" dirty="0">
                <a:solidFill>
                  <a:srgbClr val="FF0000"/>
                </a:solidFill>
                <a:latin typeface="+mj-lt"/>
              </a:rPr>
              <a:t>b) Tìm hiểu chung:</a:t>
            </a:r>
            <a:endParaRPr lang="vi-VN" sz="2800" dirty="0">
              <a:solidFill>
                <a:srgbClr val="FF0000"/>
              </a:solidFill>
              <a:latin typeface="+mj-lt"/>
            </a:endParaRPr>
          </a:p>
        </p:txBody>
      </p:sp>
      <p:sp>
        <p:nvSpPr>
          <p:cNvPr id="15" name="Oval Callout 14"/>
          <p:cNvSpPr/>
          <p:nvPr/>
        </p:nvSpPr>
        <p:spPr>
          <a:xfrm>
            <a:off x="8426755" y="1703675"/>
            <a:ext cx="3137619" cy="1429556"/>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p:cNvSpPr/>
          <p:nvPr/>
        </p:nvSpPr>
        <p:spPr>
          <a:xfrm>
            <a:off x="8817999" y="1865798"/>
            <a:ext cx="2355132" cy="1122102"/>
          </a:xfrm>
          <a:prstGeom prst="rect">
            <a:avLst/>
          </a:prstGeom>
        </p:spPr>
        <p:txBody>
          <a:bodyPr wrap="none">
            <a:spAutoFit/>
          </a:bodyPr>
          <a:lstStyle/>
          <a:p>
            <a:pPr>
              <a:spcBef>
                <a:spcPts val="600"/>
              </a:spcBef>
              <a:spcAft>
                <a:spcPts val="600"/>
              </a:spcAft>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thể</a:t>
            </a:r>
            <a:r>
              <a:rPr lang="en-US" sz="2800" dirty="0">
                <a:solidFill>
                  <a:srgbClr val="FF0000"/>
                </a:solidFill>
                <a:latin typeface="Times New Roman" pitchFamily="18" charset="0"/>
                <a:cs typeface="Times New Roman" pitchFamily="18" charset="0"/>
              </a:rPr>
              <a:t> </a:t>
            </a:r>
          </a:p>
          <a:p>
            <a:pPr>
              <a:spcBef>
                <a:spcPts val="600"/>
              </a:spcBef>
              <a:spcAft>
                <a:spcPts val="600"/>
              </a:spcAft>
            </a:pPr>
            <a:r>
              <a:rPr lang="en-US" sz="2800" dirty="0" err="1">
                <a:solidFill>
                  <a:srgbClr val="FF0000"/>
                </a:solidFill>
                <a:latin typeface="Times New Roman" pitchFamily="18" charset="0"/>
                <a:cs typeface="Times New Roman" pitchFamily="18" charset="0"/>
              </a:rPr>
              <a:t>loại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VB?</a:t>
            </a:r>
            <a:endParaRPr lang="vi-VN" sz="2800" dirty="0">
              <a:solidFill>
                <a:srgbClr val="FF0000"/>
              </a:solidFill>
              <a:latin typeface="Times New Roman" pitchFamily="18" charset="0"/>
              <a:ea typeface="Calibri"/>
              <a:cs typeface="Times New Roman" pitchFamily="18" charset="0"/>
            </a:endParaRPr>
          </a:p>
        </p:txBody>
      </p:sp>
      <p:sp>
        <p:nvSpPr>
          <p:cNvPr id="17" name="Rounded Rectangular Callout 16"/>
          <p:cNvSpPr/>
          <p:nvPr/>
        </p:nvSpPr>
        <p:spPr>
          <a:xfrm>
            <a:off x="8818000" y="347730"/>
            <a:ext cx="3082080" cy="1197735"/>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p:cNvSpPr/>
          <p:nvPr/>
        </p:nvSpPr>
        <p:spPr>
          <a:xfrm>
            <a:off x="8839464" y="469543"/>
            <a:ext cx="3196644" cy="954107"/>
          </a:xfrm>
          <a:prstGeom prst="rect">
            <a:avLst/>
          </a:prstGeom>
        </p:spPr>
        <p:txBody>
          <a:bodyPr wrap="none">
            <a:spAutoFit/>
          </a:bodyPr>
          <a:lstStyle/>
          <a:p>
            <a:r>
              <a:rPr lang="en-US" sz="2800" dirty="0">
                <a:solidFill>
                  <a:srgbClr val="FF0000"/>
                </a:solidFill>
                <a:latin typeface="Times New Roman" pitchFamily="18" charset="0"/>
                <a:cs typeface="Times New Roman" pitchFamily="18" charset="0"/>
              </a:rPr>
              <a:t>?</a:t>
            </a:r>
            <a:r>
              <a:rPr lang="en-US" sz="2800" dirty="0" err="1">
                <a:solidFill>
                  <a:srgbClr val="FF0000"/>
                </a:solidFill>
                <a:latin typeface="Times New Roman" pitchFamily="18" charset="0"/>
                <a:cs typeface="Times New Roman" pitchFamily="18" charset="0"/>
              </a:rPr>
              <a:t>Vấn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chủ</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yếu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thể</a:t>
            </a:r>
            <a:endParaRPr lang="en-US" sz="2800" dirty="0">
              <a:solidFill>
                <a:srgbClr val="FF0000"/>
              </a:solidFill>
              <a:latin typeface="Times New Roman" pitchFamily="18" charset="0"/>
              <a:cs typeface="Times New Roman" pitchFamily="18" charset="0"/>
            </a:endParaRPr>
          </a:p>
          <a:p>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VB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ea typeface="Calibri"/>
              <a:cs typeface="Times New Roman" pitchFamily="18" charset="0"/>
            </a:endParaRPr>
          </a:p>
        </p:txBody>
      </p:sp>
      <p:sp>
        <p:nvSpPr>
          <p:cNvPr id="5" name="Rectangle 4"/>
          <p:cNvSpPr/>
          <p:nvPr/>
        </p:nvSpPr>
        <p:spPr>
          <a:xfrm>
            <a:off x="649250" y="3254072"/>
            <a:ext cx="7955896" cy="523220"/>
          </a:xfrm>
          <a:prstGeom prst="rect">
            <a:avLst/>
          </a:prstGeom>
        </p:spPr>
        <p:txBody>
          <a:bodyPr wrap="none">
            <a:spAutoFit/>
          </a:bodyPr>
          <a:lstStyle/>
          <a:p>
            <a:r>
              <a:rPr lang="vi-VN"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vi-VN" sz="2800" b="1" dirty="0">
                <a:latin typeface="Times New Roman" pitchFamily="18" charset="0"/>
                <a:cs typeface="Times New Roman" pitchFamily="18" charset="0"/>
              </a:rPr>
              <a:t>.</a:t>
            </a:r>
          </a:p>
        </p:txBody>
      </p:sp>
      <p:sp>
        <p:nvSpPr>
          <p:cNvPr id="7" name="Rectangle 6"/>
          <p:cNvSpPr/>
          <p:nvPr/>
        </p:nvSpPr>
        <p:spPr>
          <a:xfrm>
            <a:off x="649250" y="2496911"/>
            <a:ext cx="7856638" cy="523220"/>
          </a:xfrm>
          <a:prstGeom prst="rect">
            <a:avLst/>
          </a:prstGeom>
        </p:spPr>
        <p:txBody>
          <a:bodyPr wrap="none">
            <a:spAutoFit/>
          </a:bodyPr>
          <a:lstStyle/>
          <a:p>
            <a:r>
              <a:rPr lang="en-US" sz="2800" b="1" dirty="0">
                <a:latin typeface="+mj-lt"/>
                <a:cs typeface="Times New Roman" pitchFamily="18" charset="0"/>
              </a:rPr>
              <a:t>- </a:t>
            </a:r>
            <a:r>
              <a:rPr lang="en-US" sz="2800" b="1" dirty="0" err="1">
                <a:latin typeface="Times New Roman" pitchFamily="18" charset="0"/>
                <a:cs typeface="Times New Roman" pitchFamily="18" charset="0"/>
              </a:rPr>
              <a:t>Văn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cười</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24026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6" grpId="0"/>
      <p:bldP spid="17" grpId="0" animBg="1"/>
      <p:bldP spid="18"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01614-FFAC-48B4-B0D3-740A72655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TextBox 3">
            <a:extLst>
              <a:ext uri="{FF2B5EF4-FFF2-40B4-BE49-F238E27FC236}">
                <a16:creationId xmlns:a16="http://schemas.microsoft.com/office/drawing/2014/main" id="{6D82486B-05BF-43F6-AA5E-3182B8EA32E0}"/>
              </a:ext>
            </a:extLst>
          </p:cNvPr>
          <p:cNvSpPr txBox="1"/>
          <p:nvPr/>
        </p:nvSpPr>
        <p:spPr>
          <a:xfrm>
            <a:off x="2989005" y="3844413"/>
            <a:ext cx="3038168"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SUY NGẪM</a:t>
            </a:r>
          </a:p>
        </p:txBody>
      </p:sp>
      <p:sp>
        <p:nvSpPr>
          <p:cNvPr id="5" name="TextBox 4">
            <a:extLst>
              <a:ext uri="{FF2B5EF4-FFF2-40B4-BE49-F238E27FC236}">
                <a16:creationId xmlns:a16="http://schemas.microsoft.com/office/drawing/2014/main" id="{C72B92EF-857A-4606-B5B9-D46D3D7258CA}"/>
              </a:ext>
            </a:extLst>
          </p:cNvPr>
          <p:cNvSpPr txBox="1"/>
          <p:nvPr/>
        </p:nvSpPr>
        <p:spPr>
          <a:xfrm>
            <a:off x="5361036" y="3844413"/>
            <a:ext cx="3038168"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VÀ PHẢN HỒI</a:t>
            </a:r>
          </a:p>
        </p:txBody>
      </p:sp>
    </p:spTree>
    <p:extLst>
      <p:ext uri="{BB962C8B-B14F-4D97-AF65-F5344CB8AC3E}">
        <p14:creationId xmlns:p14="http://schemas.microsoft.com/office/powerpoint/2010/main" val="503317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59" y="256435"/>
            <a:ext cx="5193473" cy="523220"/>
          </a:xfrm>
          <a:prstGeom prst="rect">
            <a:avLst/>
          </a:prstGeom>
        </p:spPr>
        <p:txBody>
          <a:bodyPr wrap="none">
            <a:spAutoFit/>
          </a:bodyPr>
          <a:lstStyle/>
          <a:p>
            <a:r>
              <a:rPr lang="vi-VN" sz="2800" b="1" dirty="0">
                <a:solidFill>
                  <a:srgbClr val="FF0000"/>
                </a:solidFill>
                <a:latin typeface="Times New Roman" pitchFamily="18" charset="0"/>
                <a:cs typeface="Times New Roman" pitchFamily="18" charset="0"/>
              </a:rPr>
              <a:t>II. SUY NGẪM VÀ PHẢN HỒI:</a:t>
            </a:r>
            <a:endParaRPr lang="vi-VN" sz="2800" dirty="0">
              <a:solidFill>
                <a:srgbClr val="FF0000"/>
              </a:solidFill>
              <a:latin typeface="Times New Roman" pitchFamily="18" charset="0"/>
              <a:cs typeface="Times New Roman" pitchFamily="18" charset="0"/>
            </a:endParaRPr>
          </a:p>
        </p:txBody>
      </p:sp>
      <p:sp>
        <p:nvSpPr>
          <p:cNvPr id="4" name="Rectangle 3"/>
          <p:cNvSpPr/>
          <p:nvPr/>
        </p:nvSpPr>
        <p:spPr>
          <a:xfrm>
            <a:off x="346663" y="786674"/>
            <a:ext cx="3986989"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1. </a:t>
            </a:r>
            <a:r>
              <a:rPr lang="en-US" sz="2800" b="1" u="sng" dirty="0" err="1">
                <a:solidFill>
                  <a:srgbClr val="FF0000"/>
                </a:solidFill>
                <a:latin typeface="Times New Roman" pitchFamily="18" charset="0"/>
                <a:cs typeface="Times New Roman" pitchFamily="18" charset="0"/>
              </a:rPr>
              <a:t>Lợi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ích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tiếng</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cười</a:t>
            </a:r>
            <a:r>
              <a:rPr lang="en-US" sz="2800" b="1" u="sng"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7" name="Rectangle 6"/>
          <p:cNvSpPr/>
          <p:nvPr/>
        </p:nvSpPr>
        <p:spPr>
          <a:xfrm>
            <a:off x="346663" y="1309894"/>
            <a:ext cx="3986989"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a. </a:t>
            </a:r>
            <a:r>
              <a:rPr lang="en-US" sz="2800" b="1" u="sng" dirty="0" err="1">
                <a:solidFill>
                  <a:srgbClr val="FF0000"/>
                </a:solidFill>
                <a:latin typeface="Times New Roman" pitchFamily="18" charset="0"/>
                <a:cs typeface="Times New Roman" pitchFamily="18" charset="0"/>
              </a:rPr>
              <a:t>Lợi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ích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tiếng</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cười</a:t>
            </a:r>
            <a:r>
              <a:rPr lang="en-US" sz="2800" b="1" u="sng"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 name="Rounded Rectangular Callout 7"/>
          <p:cNvSpPr/>
          <p:nvPr/>
        </p:nvSpPr>
        <p:spPr>
          <a:xfrm>
            <a:off x="6755363" y="347730"/>
            <a:ext cx="4814623" cy="1223774"/>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6921376" y="469543"/>
            <a:ext cx="4658583" cy="954107"/>
          </a:xfrm>
          <a:prstGeom prst="rect">
            <a:avLst/>
          </a:prstGeom>
        </p:spPr>
        <p:txBody>
          <a:bodyPr wrap="none">
            <a:spAutoFit/>
          </a:bodyPr>
          <a:lstStyle/>
          <a:p>
            <a:pPr algn="just"/>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p>
          <a:p>
            <a:pPr algn="just"/>
            <a:r>
              <a:rPr lang="en-US" sz="2800" b="1" dirty="0" err="1">
                <a:solidFill>
                  <a:srgbClr val="FF0000"/>
                </a:solidFill>
                <a:latin typeface="Times New Roman" pitchFamily="18" charset="0"/>
                <a:cs typeface="Times New Roman" pitchFamily="18" charset="0"/>
              </a:rPr>
              <a:t>lợi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tiếng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cười</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ea typeface="Calibri"/>
              <a:cs typeface="Times New Roman" pitchFamily="18" charset="0"/>
            </a:endParaRPr>
          </a:p>
        </p:txBody>
      </p:sp>
      <p:sp>
        <p:nvSpPr>
          <p:cNvPr id="10" name="Rectangle 9"/>
          <p:cNvSpPr/>
          <p:nvPr/>
        </p:nvSpPr>
        <p:spPr>
          <a:xfrm>
            <a:off x="441240" y="2021425"/>
            <a:ext cx="3883051" cy="523220"/>
          </a:xfrm>
          <a:prstGeom prst="rect">
            <a:avLst/>
          </a:prstGeom>
        </p:spPr>
        <p:txBody>
          <a:bodyPr wrap="none">
            <a:spAutoFit/>
          </a:bodyPr>
          <a:lstStyle/>
          <a:p>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khỏe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mạnh</a:t>
            </a:r>
            <a:r>
              <a:rPr lang="en-US" sz="2800"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11" name="Rectangle 10"/>
          <p:cNvSpPr/>
          <p:nvPr/>
        </p:nvSpPr>
        <p:spPr>
          <a:xfrm>
            <a:off x="441238" y="2544645"/>
            <a:ext cx="5398081" cy="523220"/>
          </a:xfrm>
          <a:prstGeom prst="rect">
            <a:avLst/>
          </a:prstGeom>
        </p:spPr>
        <p:txBody>
          <a:bodyPr wrap="none">
            <a:spAutoFit/>
          </a:bodyPr>
          <a:lstStyle/>
          <a:p>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thần</a:t>
            </a:r>
            <a:r>
              <a:rPr lang="en-US" sz="2800"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12" name="Rectangle 11"/>
          <p:cNvSpPr/>
          <p:nvPr/>
        </p:nvSpPr>
        <p:spPr>
          <a:xfrm>
            <a:off x="441239" y="3032947"/>
            <a:ext cx="7445243" cy="523220"/>
          </a:xfrm>
          <a:prstGeom prst="rect">
            <a:avLst/>
          </a:prstGeom>
        </p:spPr>
        <p:txBody>
          <a:bodyPr wrap="none">
            <a:spAutoFit/>
          </a:bodyPr>
          <a:lstStyle/>
          <a:p>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9429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animBg="1"/>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1203</Words>
  <Application>Microsoft Office PowerPoint</Application>
  <PresentationFormat>Widescreen</PresentationFormat>
  <Paragraphs>121</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等线</vt:lpstr>
      <vt:lpstr>Arial</vt:lpstr>
      <vt:lpstr>Calibri</vt:lpstr>
      <vt:lpstr>Times New Roman</vt:lpstr>
      <vt:lpstr>字魂107号-萌趣欢乐体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Thi Ha GV</dc:creator>
  <cp:lastModifiedBy>DELL VOSTRO</cp:lastModifiedBy>
  <cp:revision>44</cp:revision>
  <dcterms:created xsi:type="dcterms:W3CDTF">2021-12-19T15:46:24Z</dcterms:created>
  <dcterms:modified xsi:type="dcterms:W3CDTF">2024-11-25T02:25:39Z</dcterms:modified>
</cp:coreProperties>
</file>