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365" r:id="rId2"/>
    <p:sldId id="256" r:id="rId3"/>
    <p:sldId id="377" r:id="rId4"/>
    <p:sldId id="394" r:id="rId5"/>
    <p:sldId id="395" r:id="rId6"/>
    <p:sldId id="396" r:id="rId7"/>
    <p:sldId id="368" r:id="rId8"/>
    <p:sldId id="374" r:id="rId9"/>
    <p:sldId id="375" r:id="rId10"/>
    <p:sldId id="397" r:id="rId11"/>
    <p:sldId id="398" r:id="rId12"/>
    <p:sldId id="399" r:id="rId13"/>
    <p:sldId id="400" r:id="rId14"/>
    <p:sldId id="401" r:id="rId15"/>
    <p:sldId id="402" r:id="rId16"/>
    <p:sldId id="403" r:id="rId17"/>
    <p:sldId id="404" r:id="rId18"/>
    <p:sldId id="405" r:id="rId19"/>
    <p:sldId id="390" r:id="rId20"/>
  </p:sldIdLst>
  <p:sldSz cx="12192000" cy="6858000"/>
  <p:notesSz cx="6858000" cy="9144000"/>
  <p:embeddedFontLst>
    <p:embeddedFont>
      <p:font typeface="#9Slide01 Tieu de ngan" panose="020B0604020202020204" charset="0"/>
      <p:bold r:id="rId22"/>
    </p:embeddedFont>
    <p:embeddedFont>
      <p:font typeface="#9Slide04 SFU CenturySchoolbook" panose="020B0604020202020204" charset="0"/>
      <p:regular r:id="rId23"/>
      <p:bold r:id="rId24"/>
      <p:italic r:id="rId25"/>
    </p:embeddedFont>
    <p:embeddedFont>
      <p:font typeface="#9Slide04 Tinos Bold" panose="020B0604020202020204" charset="0"/>
      <p:bold r:id="rId26"/>
    </p:embeddedFont>
    <p:embeddedFont>
      <p:font typeface="DengXian" panose="02010600030101010101" pitchFamily="2" charset="-122"/>
      <p:regular r:id="rId27"/>
      <p:bold r:id="rId28"/>
    </p:embeddedFont>
    <p:embeddedFont>
      <p:font typeface="DengXian Light" panose="02010600030101010101" pitchFamily="2" charset="-122"/>
      <p:regular r:id="rId29"/>
    </p:embeddedFont>
    <p:embeddedFont>
      <p:font typeface="Tahoma" panose="020B0604030504040204" pitchFamily="34" charset="0"/>
      <p:regular r:id="rId30"/>
      <p:bold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4823"/>
    <a:srgbClr val="D39C59"/>
    <a:srgbClr val="6B8077"/>
    <a:srgbClr val="7F9580"/>
    <a:srgbClr val="DAAD76"/>
    <a:srgbClr val="FBFAF4"/>
    <a:srgbClr val="DDC4C7"/>
    <a:srgbClr val="62819E"/>
    <a:srgbClr val="C096A0"/>
    <a:srgbClr val="546D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37" autoAdjust="0"/>
    <p:restoredTop sz="90512" autoAdjust="0"/>
  </p:normalViewPr>
  <p:slideViewPr>
    <p:cSldViewPr snapToGrid="0">
      <p:cViewPr varScale="1">
        <p:scale>
          <a:sx n="72" d="100"/>
          <a:sy n="72" d="100"/>
        </p:scale>
        <p:origin x="18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7C8D6-8378-491C-A88C-F5C0F1DDB3DF}" type="datetimeFigureOut">
              <a:rPr lang="zh-CN" altLang="en-US" smtClean="0"/>
              <a:t>2024/10/31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81912-8CC0-4B9F-BE2A-5B54BD796BF3}" type="slidenum">
              <a:rPr lang="zh-CN" altLang="en-US" smtClean="0"/>
              <a:t>‹#›</a:t>
            </a:fld>
            <a:endParaRPr lang="zh-CN" altLang="en-US"/>
          </a:p>
        </p:txBody>
      </p:sp>
    </p:spTree>
    <p:extLst>
      <p:ext uri="{BB962C8B-B14F-4D97-AF65-F5344CB8AC3E}">
        <p14:creationId xmlns:p14="http://schemas.microsoft.com/office/powerpoint/2010/main" val="200360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70607A-EB09-4464-B9F9-BBAE9FEA899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F884A62-FE00-4E3D-ADA0-E22F86BE8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D06559F-931E-4C1C-BAA3-CE3BB96CAAE2}"/>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010C8357-4EE7-434F-8F1D-EB72F50A22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63E9BA-C35D-4623-8AEC-12CBA17658E0}"/>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28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F35A-5862-461C-A776-246D30F82E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FAA2EDF-8154-4C55-8E92-834173DDF78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6EFA-9976-4A7A-810D-76C7047B74B1}"/>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428A798A-BE9A-4072-A93C-D1D1E20307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DD673F-0533-4515-9B56-B753621D6232}"/>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96250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9D47182-1EDE-4FA1-B130-E58222460D2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FE14DC1-ED6B-47BE-A195-B8D73B1D8BD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C965E7-1B02-43B7-BFDC-37294AFC8E7E}"/>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C516B03-A310-4DD8-90FD-D6C9AA68EC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74A88E-0943-4A05-8AAD-3E4E90A9726C}"/>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414306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461D68-9D60-45C1-84CF-8694F122A09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3A4BDC1-FF73-432D-AC47-8EEEC5E0921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CF9B87-024B-4A06-BA78-956CBBDA0354}"/>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6157915F-D67C-484A-9A5C-333C71D199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8CB9FE-E585-479C-9939-C1DF8EC97B1F}"/>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pic>
        <p:nvPicPr>
          <p:cNvPr id="8" name="Picture 7" descr="A picture containing text, graphics, logo, design&#10;&#10;Description automatically generated">
            <a:extLst>
              <a:ext uri="{FF2B5EF4-FFF2-40B4-BE49-F238E27FC236}">
                <a16:creationId xmlns:a16="http://schemas.microsoft.com/office/drawing/2014/main" id="{A411C61D-1A78-DC85-7688-0B5B197A6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415" y="-458137"/>
            <a:ext cx="1474138" cy="1474138"/>
          </a:xfrm>
          <a:prstGeom prst="rect">
            <a:avLst/>
          </a:prstGeom>
        </p:spPr>
      </p:pic>
    </p:spTree>
    <p:extLst>
      <p:ext uri="{BB962C8B-B14F-4D97-AF65-F5344CB8AC3E}">
        <p14:creationId xmlns:p14="http://schemas.microsoft.com/office/powerpoint/2010/main" val="2846144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1C1372-734A-4296-9FB4-2B237227A9D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2504FB-3962-4ABB-8F21-3B129738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73F61E-C842-45A9-9C07-EC60B6A6DBA4}"/>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C4C42772-006F-42F3-A53C-D6F9334C5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E654AF-4882-4FA1-A3C1-F88A71FB25A7}"/>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17532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3E3B72-32AE-40DB-856E-1F79DC1CCF8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6AB566-0A02-47B8-B36A-57903E92C82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F0B06DF-2A5D-49B6-940D-1C73553E32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1D9A042-4577-4206-93A8-735631107E03}"/>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51D834B9-AC17-4E4F-9973-2C6080B73C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C0070B-569D-4FDB-83D2-2831B39FBD88}"/>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pic>
        <p:nvPicPr>
          <p:cNvPr id="8" name="Picture 7" descr="A picture containing text, graphics, logo, design&#10;&#10;Description automatically generated">
            <a:extLst>
              <a:ext uri="{FF2B5EF4-FFF2-40B4-BE49-F238E27FC236}">
                <a16:creationId xmlns:a16="http://schemas.microsoft.com/office/drawing/2014/main" id="{E5F1BDAA-6A76-D349-3C9D-D0CEA6D38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415" y="-458137"/>
            <a:ext cx="1474138" cy="1474138"/>
          </a:xfrm>
          <a:prstGeom prst="rect">
            <a:avLst/>
          </a:prstGeom>
        </p:spPr>
      </p:pic>
    </p:spTree>
    <p:extLst>
      <p:ext uri="{BB962C8B-B14F-4D97-AF65-F5344CB8AC3E}">
        <p14:creationId xmlns:p14="http://schemas.microsoft.com/office/powerpoint/2010/main" val="386945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FA247E-FC99-4DEE-9659-A61E58CA1AC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7EFF825-A106-4C43-96EC-00D9D7D29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2506D75-1984-4130-BBE1-66A0B2075AD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5EF971-1A5F-4FCD-A849-5068EEBFA0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4A3C7F-A504-486F-AC52-BAFC7D2EE7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CF8FD0D-2A45-42AA-9F3A-D4BBA2C3F372}"/>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CE9B8A7F-BFA8-4329-AFC8-89D05783C63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C94869-7BF3-4FFD-812C-03E8CEB5C852}"/>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1329261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C1BC-64C9-4962-A764-37E770FBC6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638FC6B-45DE-432B-B145-F8D8AB2AC5BB}"/>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E413F784-0D7C-43D2-A802-629BA7317F6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8781AAF-B2A9-4052-BD38-326FE4C13E14}"/>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17884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5BCC6E6-411E-4830-BEE1-1A626801803D}"/>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FF4BA76C-B531-4C6F-850E-214EA4DF328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5662A71-4ED7-4C0E-AF3B-EACBFA4681E4}"/>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27726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2B54FA-E333-4D04-A18F-7D50B83F6B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72AD769-544A-47A1-A306-AEDAED293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8514AB2-F4D7-4383-B3E7-D0F716378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5D2DB71-2A42-4C00-9449-CA0DA297B2F2}"/>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ADC5D84D-5127-4599-9769-61D2E695573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5A3411-124D-4AEE-9E12-7E3048799D7A}"/>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58343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C113AC-DF3C-45F8-8376-712B7F9BF2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9E7EF9C-8988-4176-8DA2-5346BDB81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872ECB9-BC6A-47B2-9484-877938926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7DA26D-1083-4E20-8433-3EACB78127E1}"/>
              </a:ext>
            </a:extLst>
          </p:cNvPr>
          <p:cNvSpPr>
            <a:spLocks noGrp="1"/>
          </p:cNvSpPr>
          <p:nvPr>
            <p:ph type="dt" sz="half" idx="10"/>
          </p:nvPr>
        </p:nvSpPr>
        <p:spPr/>
        <p:txBody>
          <a:bodyPr/>
          <a:lstStyle/>
          <a:p>
            <a:fld id="{EE4C556E-D11A-48D7-81C0-B1B5323EC136}"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D8488704-F74A-430C-9177-1F6D513384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EEC994E-AAE0-4342-820B-14F521FAD6DD}"/>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172821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A2F3B47-B08B-4181-88A1-0D61C596FF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9D1A009-55AC-40B1-BECE-C8E17CE74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4A7723-30C6-41D1-B39D-85DF3D3995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C556E-D11A-48D7-81C0-B1B5323EC136}"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A16D8014-D4F0-4B30-B629-8D6D50AFB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F5A88B7-1EF5-48FA-988D-161EF7D69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815638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sv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AA7EE7B-28D7-4B35-8D32-72718BB45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4FB287C3-6134-42B5-B1C4-937B03D93DE8}"/>
              </a:ext>
            </a:extLst>
          </p:cNvPr>
          <p:cNvPicPr>
            <a:picLocks noChangeAspect="1"/>
          </p:cNvPicPr>
          <p:nvPr/>
        </p:nvPicPr>
        <p:blipFill rotWithShape="1">
          <a:blip r:embed="rId5">
            <a:extLst>
              <a:ext uri="{28A0092B-C50C-407E-A947-70E740481C1C}">
                <a14:useLocalDpi xmlns:a14="http://schemas.microsoft.com/office/drawing/2010/main" val="0"/>
              </a:ext>
            </a:extLst>
          </a:blip>
          <a:srcRect l="10924" t="13333" r="10924" b="13333"/>
          <a:stretch/>
        </p:blipFill>
        <p:spPr>
          <a:xfrm rot="16200000">
            <a:off x="2786099" y="740948"/>
            <a:ext cx="5960863" cy="5406580"/>
          </a:xfrm>
          <a:prstGeom prst="rect">
            <a:avLst/>
          </a:prstGeom>
        </p:spPr>
      </p:pic>
      <p:pic>
        <p:nvPicPr>
          <p:cNvPr id="7" name="图片 6">
            <a:extLst>
              <a:ext uri="{FF2B5EF4-FFF2-40B4-BE49-F238E27FC236}">
                <a16:creationId xmlns:a16="http://schemas.microsoft.com/office/drawing/2014/main" id="{6A0EF989-22FA-422D-B963-4A41BEB81874}"/>
              </a:ext>
            </a:extLst>
          </p:cNvPr>
          <p:cNvPicPr>
            <a:picLocks noChangeAspect="1"/>
          </p:cNvPicPr>
          <p:nvPr/>
        </p:nvPicPr>
        <p:blipFill rotWithShape="1">
          <a:blip r:embed="rId6">
            <a:extLst>
              <a:ext uri="{28A0092B-C50C-407E-A947-70E740481C1C}">
                <a14:useLocalDpi xmlns:a14="http://schemas.microsoft.com/office/drawing/2010/main" val="0"/>
              </a:ext>
            </a:extLst>
          </a:blip>
          <a:srcRect l="80250" t="40283"/>
          <a:stretch/>
        </p:blipFill>
        <p:spPr>
          <a:xfrm>
            <a:off x="9784080" y="2592816"/>
            <a:ext cx="2407920" cy="3640343"/>
          </a:xfrm>
          <a:prstGeom prst="rect">
            <a:avLst/>
          </a:prstGeom>
        </p:spPr>
      </p:pic>
      <p:pic>
        <p:nvPicPr>
          <p:cNvPr id="8" name="图片 7">
            <a:extLst>
              <a:ext uri="{FF2B5EF4-FFF2-40B4-BE49-F238E27FC236}">
                <a16:creationId xmlns:a16="http://schemas.microsoft.com/office/drawing/2014/main" id="{1C0A622A-D604-4A36-AD09-CCE4745A23A4}"/>
              </a:ext>
            </a:extLst>
          </p:cNvPr>
          <p:cNvPicPr>
            <a:picLocks noChangeAspect="1"/>
          </p:cNvPicPr>
          <p:nvPr/>
        </p:nvPicPr>
        <p:blipFill rotWithShape="1">
          <a:blip r:embed="rId6">
            <a:extLst>
              <a:ext uri="{28A0092B-C50C-407E-A947-70E740481C1C}">
                <a14:useLocalDpi xmlns:a14="http://schemas.microsoft.com/office/drawing/2010/main" val="0"/>
              </a:ext>
            </a:extLst>
          </a:blip>
          <a:srcRect l="-373" r="67373" b="-2249"/>
          <a:stretch/>
        </p:blipFill>
        <p:spPr>
          <a:xfrm>
            <a:off x="0" y="312420"/>
            <a:ext cx="4023360" cy="6233160"/>
          </a:xfrm>
          <a:prstGeom prst="rect">
            <a:avLst/>
          </a:prstGeom>
        </p:spPr>
      </p:pic>
      <p:pic>
        <p:nvPicPr>
          <p:cNvPr id="17" name="图片 16">
            <a:extLst>
              <a:ext uri="{FF2B5EF4-FFF2-40B4-BE49-F238E27FC236}">
                <a16:creationId xmlns:a16="http://schemas.microsoft.com/office/drawing/2014/main" id="{3BD9BEF9-7786-46CB-9077-5106A25655F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a:off x="7158694" y="1461247"/>
            <a:ext cx="1610914" cy="918018"/>
          </a:xfrm>
          <a:prstGeom prst="rect">
            <a:avLst/>
          </a:prstGeom>
        </p:spPr>
      </p:pic>
      <p:pic>
        <p:nvPicPr>
          <p:cNvPr id="2" name="18035141中国风">
            <a:hlinkClick r:id="" action="ppaction://media"/>
            <a:extLst>
              <a:ext uri="{FF2B5EF4-FFF2-40B4-BE49-F238E27FC236}">
                <a16:creationId xmlns:a16="http://schemas.microsoft.com/office/drawing/2014/main" id="{D3353E62-E257-4CE4-B8CA-FB87A1B109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5314" y="-863589"/>
            <a:ext cx="609600" cy="609600"/>
          </a:xfrm>
          <a:prstGeom prst="rect">
            <a:avLst/>
          </a:prstGeom>
        </p:spPr>
      </p:pic>
      <p:pic>
        <p:nvPicPr>
          <p:cNvPr id="18" name="图片 17">
            <a:extLst>
              <a:ext uri="{FF2B5EF4-FFF2-40B4-BE49-F238E27FC236}">
                <a16:creationId xmlns:a16="http://schemas.microsoft.com/office/drawing/2014/main" id="{1BD41641-4C3E-4BFA-97D6-9CA1B671EB94}"/>
              </a:ext>
            </a:extLst>
          </p:cNvPr>
          <p:cNvPicPr>
            <a:picLocks noChangeAspect="1"/>
          </p:cNvPicPr>
          <p:nvPr/>
        </p:nvPicPr>
        <p:blipFill rotWithShape="1">
          <a:blip r:embed="rId6">
            <a:extLst>
              <a:ext uri="{28A0092B-C50C-407E-A947-70E740481C1C}">
                <a14:useLocalDpi xmlns:a14="http://schemas.microsoft.com/office/drawing/2010/main" val="0"/>
              </a:ext>
            </a:extLst>
          </a:blip>
          <a:srcRect l="85604" t="-2248" b="64284"/>
          <a:stretch/>
        </p:blipFill>
        <p:spPr>
          <a:xfrm>
            <a:off x="10893407" y="53340"/>
            <a:ext cx="1298593" cy="1712325"/>
          </a:xfrm>
          <a:prstGeom prst="rect">
            <a:avLst/>
          </a:prstGeom>
        </p:spPr>
      </p:pic>
      <p:pic>
        <p:nvPicPr>
          <p:cNvPr id="9" name="图片 8">
            <a:extLst>
              <a:ext uri="{FF2B5EF4-FFF2-40B4-BE49-F238E27FC236}">
                <a16:creationId xmlns:a16="http://schemas.microsoft.com/office/drawing/2014/main" id="{2393874E-A1C8-43A6-977B-A901D8DBE424}"/>
              </a:ext>
            </a:extLst>
          </p:cNvPr>
          <p:cNvPicPr>
            <a:picLocks noChangeAspect="1"/>
          </p:cNvPicPr>
          <p:nvPr/>
        </p:nvPicPr>
        <p:blipFill rotWithShape="1">
          <a:blip r:embed="rId6">
            <a:extLst>
              <a:ext uri="{28A0092B-C50C-407E-A947-70E740481C1C}">
                <a14:useLocalDpi xmlns:a14="http://schemas.microsoft.com/office/drawing/2010/main" val="0"/>
              </a:ext>
            </a:extLst>
          </a:blip>
          <a:srcRect l="54750" t="22124" r="28750" b="58037"/>
          <a:stretch/>
        </p:blipFill>
        <p:spPr>
          <a:xfrm>
            <a:off x="10104120" y="383812"/>
            <a:ext cx="2209800" cy="1328513"/>
          </a:xfrm>
          <a:prstGeom prst="rect">
            <a:avLst/>
          </a:prstGeom>
        </p:spPr>
      </p:pic>
      <p:sp>
        <p:nvSpPr>
          <p:cNvPr id="3" name="TextBox 2">
            <a:extLst>
              <a:ext uri="{FF2B5EF4-FFF2-40B4-BE49-F238E27FC236}">
                <a16:creationId xmlns:a16="http://schemas.microsoft.com/office/drawing/2014/main" id="{5626373B-292C-9D2D-86A3-1418F2816C69}"/>
              </a:ext>
            </a:extLst>
          </p:cNvPr>
          <p:cNvSpPr txBox="1"/>
          <p:nvPr/>
        </p:nvSpPr>
        <p:spPr>
          <a:xfrm>
            <a:off x="3769685" y="325867"/>
            <a:ext cx="3929743" cy="4480329"/>
          </a:xfrm>
          <a:prstGeom prst="rect">
            <a:avLst/>
          </a:prstGeom>
          <a:noFill/>
        </p:spPr>
        <p:txBody>
          <a:bodyPr wrap="square" rtlCol="0">
            <a:spAutoFit/>
          </a:bodyPr>
          <a:lstStyle/>
          <a:p>
            <a:pPr algn="ctr">
              <a:lnSpc>
                <a:spcPct val="150000"/>
              </a:lnSpc>
            </a:pPr>
            <a:r>
              <a:rPr lang="en-US" sz="6600">
                <a:solidFill>
                  <a:srgbClr val="D39C59"/>
                </a:solidFill>
                <a:latin typeface="#9Slide04 Tinos Bold" panose="02020803070505020304" pitchFamily="18" charset="0"/>
                <a:ea typeface="#9Slide04 Tinos Bold" panose="02020803070505020304" pitchFamily="18" charset="0"/>
                <a:cs typeface="#9Slide04 Tinos Bold" panose="02020803070505020304" pitchFamily="18" charset="0"/>
              </a:rPr>
              <a:t>Thực hành Tiếng Việt</a:t>
            </a:r>
          </a:p>
        </p:txBody>
      </p:sp>
      <p:sp>
        <p:nvSpPr>
          <p:cNvPr id="11" name="TextBox 10">
            <a:extLst>
              <a:ext uri="{FF2B5EF4-FFF2-40B4-BE49-F238E27FC236}">
                <a16:creationId xmlns:a16="http://schemas.microsoft.com/office/drawing/2014/main" id="{6EEEE545-D86C-8A7D-FF25-9CEE3BC8F7BA}"/>
              </a:ext>
            </a:extLst>
          </p:cNvPr>
          <p:cNvSpPr txBox="1"/>
          <p:nvPr/>
        </p:nvSpPr>
        <p:spPr>
          <a:xfrm>
            <a:off x="3676068" y="4607497"/>
            <a:ext cx="4023360" cy="905376"/>
          </a:xfrm>
          <a:prstGeom prst="rect">
            <a:avLst/>
          </a:prstGeom>
          <a:noFill/>
        </p:spPr>
        <p:txBody>
          <a:bodyPr wrap="square">
            <a:spAutoFit/>
          </a:bodyPr>
          <a:lstStyle/>
          <a:p>
            <a:pPr marL="0" marR="0" algn="ctr">
              <a:lnSpc>
                <a:spcPct val="150000"/>
              </a:lnSpc>
              <a:spcBef>
                <a:spcPts val="0"/>
              </a:spcBef>
              <a:spcAft>
                <a:spcPts val="800"/>
              </a:spcAft>
            </a:pPr>
            <a:r>
              <a:rPr lang="en-US" sz="4000" b="1" kern="0">
                <a:solidFill>
                  <a:srgbClr val="6B8077"/>
                </a:solidFill>
                <a:effectLst/>
                <a:latin typeface="#9Slide01 Tieu de ngan" panose="00000800000000000000" pitchFamily="2" charset="0"/>
                <a:ea typeface="Yu Mincho" panose="02020400000000000000" pitchFamily="18" charset="-128"/>
                <a:cs typeface="Times New Roman" panose="02020603050405020304" pitchFamily="18" charset="0"/>
              </a:rPr>
              <a:t>Trang 66 - 67</a:t>
            </a:r>
            <a:endParaRPr lang="en-US" sz="2800" kern="100">
              <a:solidFill>
                <a:srgbClr val="6B8077"/>
              </a:solidFill>
              <a:effectLst/>
              <a:latin typeface="#9Slide01 Tieu de ngan" panose="000008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793331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2"/>
                </p:tgtEl>
              </p:cMediaNode>
            </p:audio>
          </p:childTnLst>
        </p:cTn>
      </p:par>
    </p:tnLst>
    <p:bldLst>
      <p:bldP spid="3"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1669286-9280-9340-74CD-C5974AEB7E3F}"/>
              </a:ext>
            </a:extLst>
          </p:cNvPr>
          <p:cNvSpPr txBox="1"/>
          <p:nvPr/>
        </p:nvSpPr>
        <p:spPr>
          <a:xfrm>
            <a:off x="903514" y="641474"/>
            <a:ext cx="10384972" cy="5575052"/>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Lst>
            </a:pPr>
            <a:r>
              <a:rPr lang="vi-VN" sz="2400" b="1" kern="100">
                <a:effectLst/>
                <a:latin typeface="Calibri" panose="020F0502020204030204" pitchFamily="34" charset="0"/>
                <a:ea typeface="Calibri" panose="020F0502020204030204" pitchFamily="34" charset="0"/>
                <a:cs typeface="Calibri" panose="020F0502020204030204" pitchFamily="34" charset="0"/>
              </a:rPr>
              <a:t>Câu 3 (trang 67 sgk Ngữ văn lớp 8 Tập 1): Giải thích nghĩa của từ Hán Việt được in đậm trong các câu sau:</a:t>
            </a:r>
          </a:p>
          <a:p>
            <a:pPr marL="0" marR="0" algn="just">
              <a:lnSpc>
                <a:spcPct val="150000"/>
              </a:lnSpc>
              <a:spcBef>
                <a:spcPts val="0"/>
              </a:spcBef>
              <a:spcAft>
                <a:spcPts val="0"/>
              </a:spcAft>
              <a:tabLst>
                <a:tab pos="90170" algn="l"/>
                <a:tab pos="180340" algn="l"/>
              </a:tabLst>
            </a:pPr>
            <a:r>
              <a:rPr lang="vi-VN" sz="2400" kern="100">
                <a:effectLst/>
                <a:latin typeface="Calibri" panose="020F0502020204030204" pitchFamily="34" charset="0"/>
                <a:ea typeface="Calibri" panose="020F0502020204030204" pitchFamily="34" charset="0"/>
                <a:cs typeface="Calibri" panose="020F0502020204030204" pitchFamily="34" charset="0"/>
              </a:rPr>
              <a:t>a. Bức tranh thu từ những gì vô hình (hương, gió), từ ngõ hẹp (ngõ) chuyển sang những nét hữu hình, cụ thể (sông, chim, mây) với một không gian vừa dài rộng, vừa cao vời.</a:t>
            </a:r>
          </a:p>
          <a:p>
            <a:pPr marL="0" marR="0" algn="just">
              <a:lnSpc>
                <a:spcPct val="150000"/>
              </a:lnSpc>
              <a:spcBef>
                <a:spcPts val="0"/>
              </a:spcBef>
              <a:spcAft>
                <a:spcPts val="0"/>
              </a:spcAft>
              <a:tabLst>
                <a:tab pos="90170" algn="l"/>
                <a:tab pos="180340" algn="l"/>
              </a:tabLst>
            </a:pPr>
            <a:r>
              <a:rPr lang="vi-VN" sz="2400" kern="100">
                <a:effectLst/>
                <a:latin typeface="Calibri" panose="020F0502020204030204" pitchFamily="34" charset="0"/>
                <a:ea typeface="Calibri" panose="020F0502020204030204" pitchFamily="34" charset="0"/>
                <a:cs typeface="Calibri" panose="020F0502020204030204" pitchFamily="34" charset="0"/>
              </a:rPr>
              <a:t>(Vũ Nho, Thiên nhiên và hồn người lúc sang thu)</a:t>
            </a:r>
          </a:p>
          <a:p>
            <a:pPr marL="0" marR="0" algn="just">
              <a:lnSpc>
                <a:spcPct val="150000"/>
              </a:lnSpc>
              <a:spcBef>
                <a:spcPts val="0"/>
              </a:spcBef>
              <a:spcAft>
                <a:spcPts val="0"/>
              </a:spcAft>
              <a:tabLst>
                <a:tab pos="90170" algn="l"/>
                <a:tab pos="180340" algn="l"/>
              </a:tabLst>
            </a:pPr>
            <a:r>
              <a:rPr lang="vi-VN" sz="2400" kern="100">
                <a:effectLst/>
                <a:latin typeface="Calibri" panose="020F0502020204030204" pitchFamily="34" charset="0"/>
                <a:ea typeface="Calibri" panose="020F0502020204030204" pitchFamily="34" charset="0"/>
                <a:cs typeface="Calibri" panose="020F0502020204030204" pitchFamily="34" charset="0"/>
              </a:rPr>
              <a:t>b. Nhưng có điều khi sang thu, khi nửa đời nhìn lại thì người ta một mặt sâu sắc thêm, chín chắn thêm, thâm trầm, điềm đạm thêm, mặt khác người ta phải khẩn trương thêm, gấp gáp thêm.</a:t>
            </a:r>
          </a:p>
          <a:p>
            <a:pPr marL="0" marR="0" algn="just">
              <a:lnSpc>
                <a:spcPct val="150000"/>
              </a:lnSpc>
              <a:spcBef>
                <a:spcPts val="0"/>
              </a:spcBef>
              <a:spcAft>
                <a:spcPts val="0"/>
              </a:spcAft>
              <a:tabLst>
                <a:tab pos="90170" algn="l"/>
                <a:tab pos="180340" algn="l"/>
              </a:tabLst>
            </a:pPr>
            <a:r>
              <a:rPr lang="vi-VN" sz="2400" kern="100">
                <a:effectLst/>
                <a:latin typeface="Calibri" panose="020F0502020204030204" pitchFamily="34" charset="0"/>
                <a:ea typeface="Calibri" panose="020F0502020204030204" pitchFamily="34" charset="0"/>
                <a:cs typeface="Calibri" panose="020F0502020204030204" pitchFamily="34" charset="0"/>
              </a:rPr>
              <a:t>(Vũ Nho, Thiên nhiên và hồn người lúc sang thu)</a:t>
            </a:r>
          </a:p>
        </p:txBody>
      </p:sp>
    </p:spTree>
    <p:extLst>
      <p:ext uri="{BB962C8B-B14F-4D97-AF65-F5344CB8AC3E}">
        <p14:creationId xmlns:p14="http://schemas.microsoft.com/office/powerpoint/2010/main" val="752076221"/>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nextCondLst>
                <p:cond evt="onClick" delay="0">
                  <p:tgtEl>
                    <p:spTgt spid="4"/>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1669286-9280-9340-74CD-C5974AEB7E3F}"/>
              </a:ext>
            </a:extLst>
          </p:cNvPr>
          <p:cNvSpPr txBox="1"/>
          <p:nvPr/>
        </p:nvSpPr>
        <p:spPr>
          <a:xfrm>
            <a:off x="903514" y="641474"/>
            <a:ext cx="10384972" cy="5021055"/>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Lst>
            </a:pPr>
            <a:r>
              <a:rPr lang="vi-VN" sz="2400" kern="100">
                <a:effectLst/>
                <a:latin typeface="Calibri" panose="020F0502020204030204" pitchFamily="34" charset="0"/>
                <a:ea typeface="Calibri" panose="020F0502020204030204" pitchFamily="34" charset="0"/>
                <a:cs typeface="Calibri" panose="020F0502020204030204" pitchFamily="34" charset="0"/>
              </a:rPr>
              <a:t>c. Tài nguyên rừng đang bị thu hẹp từng ngày, diện tích rừng tự nhiên che phủ giảm dần do khai thác trái phép, đất rừng bị chuyển qua đất nông, công nghiệp, các loài sinh vật quý hiếm thì đứng trước nguy cơ tuyệt chủng.</a:t>
            </a:r>
          </a:p>
          <a:p>
            <a:pPr marL="0" marR="0" algn="just">
              <a:lnSpc>
                <a:spcPct val="150000"/>
              </a:lnSpc>
              <a:spcBef>
                <a:spcPts val="0"/>
              </a:spcBef>
              <a:spcAft>
                <a:spcPts val="0"/>
              </a:spcAft>
              <a:tabLst>
                <a:tab pos="90170" algn="l"/>
                <a:tab pos="180340" algn="l"/>
              </a:tabLst>
            </a:pPr>
            <a:r>
              <a:rPr lang="vi-VN" sz="2400" kern="100">
                <a:effectLst/>
                <a:latin typeface="Calibri" panose="020F0502020204030204" pitchFamily="34" charset="0"/>
                <a:ea typeface="Calibri" panose="020F0502020204030204" pitchFamily="34" charset="0"/>
                <a:cs typeface="Calibri" panose="020F0502020204030204" pitchFamily="34" charset="0"/>
              </a:rPr>
              <a:t>(Phan Anh Hải, Hiện trạng tài nguyên thiên nhiên ở Việt Nam và thế giới)</a:t>
            </a:r>
          </a:p>
          <a:p>
            <a:pPr marL="0" marR="0" algn="just">
              <a:lnSpc>
                <a:spcPct val="150000"/>
              </a:lnSpc>
              <a:spcBef>
                <a:spcPts val="0"/>
              </a:spcBef>
              <a:spcAft>
                <a:spcPts val="0"/>
              </a:spcAft>
              <a:tabLst>
                <a:tab pos="90170" algn="l"/>
                <a:tab pos="180340" algn="l"/>
              </a:tabLst>
            </a:pPr>
            <a:r>
              <a:rPr lang="vi-VN" sz="2400" kern="100">
                <a:effectLst/>
                <a:latin typeface="Calibri" panose="020F0502020204030204" pitchFamily="34" charset="0"/>
                <a:ea typeface="Calibri" panose="020F0502020204030204" pitchFamily="34" charset="0"/>
                <a:cs typeface="Calibri" panose="020F0502020204030204" pitchFamily="34" charset="0"/>
              </a:rPr>
              <a:t>d. Đối với đồng bào tôi, mỗi tấc đất là thiêng liêng, mỗi lá thông óng ánh, mỗi hạt sương long lanh trong những cánh rừng rậm rạp, mỗi bãi đất hoang và tiếng thì thầm của côn trùng là những điều thiêng liêng trong kí ức và kinh nghiệm của đồng bào tôi.</a:t>
            </a:r>
          </a:p>
          <a:p>
            <a:pPr marL="0" marR="0" algn="just">
              <a:lnSpc>
                <a:spcPct val="150000"/>
              </a:lnSpc>
              <a:spcBef>
                <a:spcPts val="0"/>
              </a:spcBef>
              <a:spcAft>
                <a:spcPts val="0"/>
              </a:spcAft>
              <a:tabLst>
                <a:tab pos="90170" algn="l"/>
                <a:tab pos="180340" algn="l"/>
              </a:tabLst>
            </a:pPr>
            <a:r>
              <a:rPr lang="vi-VN" sz="2400" kern="100">
                <a:effectLst/>
                <a:latin typeface="Calibri" panose="020F0502020204030204" pitchFamily="34" charset="0"/>
                <a:ea typeface="Calibri" panose="020F0502020204030204" pitchFamily="34" charset="0"/>
                <a:cs typeface="Calibri" panose="020F0502020204030204" pitchFamily="34" charset="0"/>
              </a:rPr>
              <a:t>(Xi-át-tô, Bức thư của thủ lĩnh da đỏ)</a:t>
            </a:r>
          </a:p>
        </p:txBody>
      </p:sp>
    </p:spTree>
    <p:extLst>
      <p:ext uri="{BB962C8B-B14F-4D97-AF65-F5344CB8AC3E}">
        <p14:creationId xmlns:p14="http://schemas.microsoft.com/office/powerpoint/2010/main" val="2280762187"/>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1669286-9280-9340-74CD-C5974AEB7E3F}"/>
              </a:ext>
            </a:extLst>
          </p:cNvPr>
          <p:cNvSpPr txBox="1"/>
          <p:nvPr/>
        </p:nvSpPr>
        <p:spPr>
          <a:xfrm>
            <a:off x="903514" y="450103"/>
            <a:ext cx="10384972" cy="5759718"/>
          </a:xfrm>
          <a:prstGeom prst="rect">
            <a:avLst/>
          </a:prstGeom>
          <a:noFill/>
        </p:spPr>
        <p:txBody>
          <a:bodyPr wrap="square">
            <a:spAutoFit/>
          </a:bodyPr>
          <a:lstStyle/>
          <a:p>
            <a:pPr marL="0" marR="0" algn="ctr">
              <a:lnSpc>
                <a:spcPct val="150000"/>
              </a:lnSpc>
              <a:spcBef>
                <a:spcPts val="0"/>
              </a:spcBef>
              <a:spcAft>
                <a:spcPts val="0"/>
              </a:spcAft>
              <a:tabLst>
                <a:tab pos="90170" algn="l"/>
                <a:tab pos="180340" algn="l"/>
              </a:tabLst>
            </a:pPr>
            <a:r>
              <a:rPr lang="vi-VN" sz="3200" b="1" kern="100" dirty="0">
                <a:effectLst/>
                <a:latin typeface="Calibri" panose="020F0502020204030204" pitchFamily="34" charset="0"/>
                <a:ea typeface="Calibri" panose="020F0502020204030204" pitchFamily="34" charset="0"/>
                <a:cs typeface="Calibri" panose="020F0502020204030204" pitchFamily="34" charset="0"/>
              </a:rPr>
              <a:t>Trả lời:</a:t>
            </a:r>
          </a:p>
          <a:p>
            <a:pPr marL="0" marR="0" algn="just">
              <a:lnSpc>
                <a:spcPct val="150000"/>
              </a:lnSpc>
              <a:spcBef>
                <a:spcPts val="0"/>
              </a:spcBef>
              <a:spcAft>
                <a:spcPts val="0"/>
              </a:spcAft>
              <a:tabLst>
                <a:tab pos="90170" algn="l"/>
                <a:tab pos="180340" algn="l"/>
              </a:tabLst>
            </a:pPr>
            <a:r>
              <a:rPr lang="vi-VN" sz="2400" kern="100" dirty="0">
                <a:effectLst/>
                <a:latin typeface="Calibri" panose="020F0502020204030204" pitchFamily="34" charset="0"/>
                <a:ea typeface="Calibri" panose="020F0502020204030204" pitchFamily="34" charset="0"/>
                <a:cs typeface="Calibri" panose="020F0502020204030204" pitchFamily="34" charset="0"/>
              </a:rPr>
              <a:t>a.</a:t>
            </a:r>
          </a:p>
          <a:p>
            <a:pPr marL="0" marR="0" algn="just">
              <a:lnSpc>
                <a:spcPct val="150000"/>
              </a:lnSpc>
              <a:spcBef>
                <a:spcPts val="0"/>
              </a:spcBef>
              <a:spcAft>
                <a:spcPts val="0"/>
              </a:spcAft>
              <a:tabLst>
                <a:tab pos="90170" algn="l"/>
                <a:tab pos="180340" algn="l"/>
              </a:tabLst>
            </a:pPr>
            <a:r>
              <a:rPr lang="vi-VN" sz="2400" b="1" kern="100" dirty="0">
                <a:effectLst/>
                <a:latin typeface="Calibri" panose="020F0502020204030204" pitchFamily="34" charset="0"/>
                <a:ea typeface="Calibri" panose="020F0502020204030204" pitchFamily="34" charset="0"/>
                <a:cs typeface="Calibri" panose="020F0502020204030204" pitchFamily="34" charset="0"/>
              </a:rPr>
              <a:t>- vô hình: </a:t>
            </a:r>
            <a:r>
              <a:rPr lang="vi-VN" sz="2400" kern="100" dirty="0">
                <a:effectLst/>
                <a:latin typeface="Calibri" panose="020F0502020204030204" pitchFamily="34" charset="0"/>
                <a:ea typeface="Calibri" panose="020F0502020204030204" pitchFamily="34" charset="0"/>
                <a:cs typeface="Calibri" panose="020F0502020204030204" pitchFamily="34" charset="0"/>
              </a:rPr>
              <a:t>không nhìn thấy (hương, gió)</a:t>
            </a:r>
          </a:p>
          <a:p>
            <a:pPr marL="0" marR="0" algn="just">
              <a:lnSpc>
                <a:spcPct val="150000"/>
              </a:lnSpc>
              <a:spcBef>
                <a:spcPts val="0"/>
              </a:spcBef>
              <a:spcAft>
                <a:spcPts val="0"/>
              </a:spcAft>
              <a:tabLst>
                <a:tab pos="90170" algn="l"/>
                <a:tab pos="180340" algn="l"/>
              </a:tabLst>
            </a:pPr>
            <a:r>
              <a:rPr lang="vi-VN" sz="2400" b="1" kern="100" dirty="0">
                <a:effectLst/>
                <a:latin typeface="Calibri" panose="020F0502020204030204" pitchFamily="34" charset="0"/>
                <a:ea typeface="Calibri" panose="020F0502020204030204" pitchFamily="34" charset="0"/>
                <a:cs typeface="Calibri" panose="020F0502020204030204" pitchFamily="34" charset="0"/>
              </a:rPr>
              <a:t>- hữu hình: </a:t>
            </a:r>
            <a:r>
              <a:rPr lang="vi-VN" sz="2400" kern="100" dirty="0">
                <a:effectLst/>
                <a:latin typeface="Calibri" panose="020F0502020204030204" pitchFamily="34" charset="0"/>
                <a:ea typeface="Calibri" panose="020F0502020204030204" pitchFamily="34" charset="0"/>
                <a:cs typeface="Calibri" panose="020F0502020204030204" pitchFamily="34" charset="0"/>
              </a:rPr>
              <a:t>có thể nhìn thấy (sông, chim, mây)</a:t>
            </a:r>
          </a:p>
          <a:p>
            <a:pPr marL="0" marR="0" algn="just">
              <a:lnSpc>
                <a:spcPct val="150000"/>
              </a:lnSpc>
              <a:spcBef>
                <a:spcPts val="0"/>
              </a:spcBef>
              <a:spcAft>
                <a:spcPts val="0"/>
              </a:spcAft>
              <a:tabLst>
                <a:tab pos="90170" algn="l"/>
                <a:tab pos="180340" algn="l"/>
              </a:tabLst>
            </a:pPr>
            <a:r>
              <a:rPr lang="vi-VN" sz="2400" kern="100" dirty="0">
                <a:effectLst/>
                <a:latin typeface="Calibri" panose="020F0502020204030204" pitchFamily="34" charset="0"/>
                <a:ea typeface="Calibri" panose="020F0502020204030204" pitchFamily="34" charset="0"/>
                <a:cs typeface="Calibri" panose="020F0502020204030204" pitchFamily="34" charset="0"/>
              </a:rPr>
              <a:t>b.</a:t>
            </a:r>
          </a:p>
          <a:p>
            <a:pPr marL="0" marR="0" algn="just">
              <a:lnSpc>
                <a:spcPct val="150000"/>
              </a:lnSpc>
              <a:spcBef>
                <a:spcPts val="0"/>
              </a:spcBef>
              <a:spcAft>
                <a:spcPts val="0"/>
              </a:spcAft>
              <a:tabLst>
                <a:tab pos="90170" algn="l"/>
                <a:tab pos="180340" algn="l"/>
              </a:tabLst>
            </a:pPr>
            <a:r>
              <a:rPr lang="vi-VN" sz="2400" b="1" kern="100" dirty="0">
                <a:effectLst/>
                <a:latin typeface="Calibri" panose="020F0502020204030204" pitchFamily="34" charset="0"/>
                <a:ea typeface="Calibri" panose="020F0502020204030204" pitchFamily="34" charset="0"/>
                <a:cs typeface="Calibri" panose="020F0502020204030204" pitchFamily="34" charset="0"/>
              </a:rPr>
              <a:t>- thâm trầm, điềm đạm: </a:t>
            </a:r>
            <a:r>
              <a:rPr lang="vi-VN" sz="2400" kern="100" dirty="0">
                <a:effectLst/>
                <a:latin typeface="Calibri" panose="020F0502020204030204" pitchFamily="34" charset="0"/>
                <a:ea typeface="Calibri" panose="020F0502020204030204" pitchFamily="34" charset="0"/>
                <a:cs typeface="Calibri" panose="020F0502020204030204" pitchFamily="34" charset="0"/>
              </a:rPr>
              <a:t>tỏ ra sự nhẹ nhàng, từ tốn, kín đáo sâu sắc và không gắt gỏng.</a:t>
            </a:r>
          </a:p>
          <a:p>
            <a:pPr marL="0" marR="0" algn="just">
              <a:lnSpc>
                <a:spcPct val="150000"/>
              </a:lnSpc>
              <a:spcBef>
                <a:spcPts val="0"/>
              </a:spcBef>
              <a:spcAft>
                <a:spcPts val="0"/>
              </a:spcAft>
              <a:tabLst>
                <a:tab pos="90170" algn="l"/>
                <a:tab pos="180340" algn="l"/>
              </a:tabLst>
            </a:pPr>
            <a:r>
              <a:rPr lang="vi-VN" sz="2400" b="1" kern="100" dirty="0">
                <a:effectLst/>
                <a:latin typeface="Calibri" panose="020F0502020204030204" pitchFamily="34" charset="0"/>
                <a:ea typeface="Calibri" panose="020F0502020204030204" pitchFamily="34" charset="0"/>
                <a:cs typeface="Calibri" panose="020F0502020204030204" pitchFamily="34" charset="0"/>
              </a:rPr>
              <a:t>- khẩn trương: </a:t>
            </a:r>
            <a:r>
              <a:rPr lang="vi-VN" sz="2400" kern="100" dirty="0">
                <a:effectLst/>
                <a:latin typeface="Calibri" panose="020F0502020204030204" pitchFamily="34" charset="0"/>
                <a:ea typeface="Calibri" panose="020F0502020204030204" pitchFamily="34" charset="0"/>
                <a:cs typeface="Calibri" panose="020F0502020204030204" pitchFamily="34" charset="0"/>
              </a:rPr>
              <a:t>vội vàng, cấp bách.</a:t>
            </a:r>
          </a:p>
          <a:p>
            <a:pPr marL="0" marR="0" algn="just">
              <a:lnSpc>
                <a:spcPct val="150000"/>
              </a:lnSpc>
              <a:spcBef>
                <a:spcPts val="0"/>
              </a:spcBef>
              <a:spcAft>
                <a:spcPts val="0"/>
              </a:spcAft>
              <a:tabLst>
                <a:tab pos="90170" algn="l"/>
                <a:tab pos="180340" algn="l"/>
              </a:tabLst>
            </a:pPr>
            <a:r>
              <a:rPr lang="vi-VN" sz="2400" kern="100" dirty="0">
                <a:effectLst/>
                <a:latin typeface="Calibri" panose="020F0502020204030204" pitchFamily="34" charset="0"/>
                <a:ea typeface="Calibri" panose="020F0502020204030204" pitchFamily="34" charset="0"/>
                <a:cs typeface="Calibri" panose="020F0502020204030204" pitchFamily="34" charset="0"/>
              </a:rPr>
              <a:t>c. </a:t>
            </a:r>
            <a:r>
              <a:rPr lang="vi-VN" sz="2400" b="1" kern="100" dirty="0">
                <a:effectLst/>
                <a:latin typeface="Calibri" panose="020F0502020204030204" pitchFamily="34" charset="0"/>
                <a:ea typeface="Calibri" panose="020F0502020204030204" pitchFamily="34" charset="0"/>
                <a:cs typeface="Calibri" panose="020F0502020204030204" pitchFamily="34" charset="0"/>
              </a:rPr>
              <a:t>tuyệt chủng</a:t>
            </a:r>
            <a:r>
              <a:rPr lang="vi-VN" sz="2400" kern="100" dirty="0">
                <a:effectLst/>
                <a:latin typeface="Calibri" panose="020F0502020204030204" pitchFamily="34" charset="0"/>
                <a:ea typeface="Calibri" panose="020F0502020204030204" pitchFamily="34" charset="0"/>
                <a:cs typeface="Calibri" panose="020F0502020204030204" pitchFamily="34" charset="0"/>
              </a:rPr>
              <a:t>: kết thúc sự sinh tồn</a:t>
            </a:r>
          </a:p>
          <a:p>
            <a:pPr marL="0" marR="0" algn="just">
              <a:lnSpc>
                <a:spcPct val="150000"/>
              </a:lnSpc>
              <a:spcBef>
                <a:spcPts val="0"/>
              </a:spcBef>
              <a:spcAft>
                <a:spcPts val="0"/>
              </a:spcAft>
              <a:tabLst>
                <a:tab pos="90170" algn="l"/>
                <a:tab pos="180340" algn="l"/>
              </a:tabLst>
            </a:pPr>
            <a:r>
              <a:rPr lang="vi-VN" sz="2400" kern="100" dirty="0">
                <a:effectLst/>
                <a:latin typeface="Calibri" panose="020F0502020204030204" pitchFamily="34" charset="0"/>
                <a:ea typeface="Calibri" panose="020F0502020204030204" pitchFamily="34" charset="0"/>
                <a:cs typeface="Calibri" panose="020F0502020204030204" pitchFamily="34" charset="0"/>
              </a:rPr>
              <a:t>d. </a:t>
            </a:r>
            <a:r>
              <a:rPr lang="vi-VN" sz="2400" b="1" kern="100" dirty="0">
                <a:effectLst/>
                <a:latin typeface="Calibri" panose="020F0502020204030204" pitchFamily="34" charset="0"/>
                <a:ea typeface="Calibri" panose="020F0502020204030204" pitchFamily="34" charset="0"/>
                <a:cs typeface="Calibri" panose="020F0502020204030204" pitchFamily="34" charset="0"/>
              </a:rPr>
              <a:t>đồng bào</a:t>
            </a:r>
            <a:r>
              <a:rPr lang="vi-VN" sz="2400" kern="100" dirty="0">
                <a:effectLst/>
                <a:latin typeface="Calibri" panose="020F0502020204030204" pitchFamily="34" charset="0"/>
                <a:ea typeface="Calibri" panose="020F0502020204030204" pitchFamily="34" charset="0"/>
                <a:cs typeface="Calibri" panose="020F0502020204030204" pitchFamily="34" charset="0"/>
              </a:rPr>
              <a:t>: những người cùng một giống nòi, một dân tộc</a:t>
            </a:r>
          </a:p>
        </p:txBody>
      </p:sp>
    </p:spTree>
    <p:extLst>
      <p:ext uri="{BB962C8B-B14F-4D97-AF65-F5344CB8AC3E}">
        <p14:creationId xmlns:p14="http://schemas.microsoft.com/office/powerpoint/2010/main" val="3067159450"/>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fade">
                                      <p:cBhvr>
                                        <p:cTn id="3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F1F97631-9A89-4D8A-8425-DC5C9FFDA0FD}"/>
              </a:ext>
            </a:extLst>
          </p:cNvPr>
          <p:cNvSpPr txBox="1"/>
          <p:nvPr/>
        </p:nvSpPr>
        <p:spPr>
          <a:xfrm>
            <a:off x="914400" y="631795"/>
            <a:ext cx="10363200" cy="5840189"/>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Lst>
            </a:pPr>
            <a:r>
              <a:rPr lang="en-US" sz="2800" b="1" kern="0">
                <a:solidFill>
                  <a:srgbClr val="FF0000"/>
                </a:solidFill>
                <a:effectLst/>
                <a:latin typeface="Calibri" panose="020F0502020204030204" pitchFamily="34" charset="0"/>
                <a:ea typeface="Calibri" panose="020F0502020204030204" pitchFamily="34" charset="0"/>
                <a:cs typeface="Calibri" panose="020F0502020204030204" pitchFamily="34" charset="0"/>
              </a:rPr>
              <a:t>Câu 4 (trang 67 sgk Ngữ văn lớp 8 Tập 1): </a:t>
            </a:r>
            <a:r>
              <a:rPr lang="en-US" sz="2800" kern="0">
                <a:solidFill>
                  <a:srgbClr val="FF0000"/>
                </a:solidFill>
                <a:effectLst/>
                <a:latin typeface="Calibri" panose="020F0502020204030204" pitchFamily="34" charset="0"/>
                <a:ea typeface="Calibri" panose="020F0502020204030204" pitchFamily="34" charset="0"/>
                <a:cs typeface="Calibri" panose="020F0502020204030204" pitchFamily="34" charset="0"/>
              </a:rPr>
              <a:t>Trong đoạn văn sau, nếu thay từ “hoang dã” bằng từ “mông muội” thì ý nghĩa của đoạn văn có thay đổi không? Vì sao?</a:t>
            </a:r>
            <a:endParaRPr lang="en-US" sz="2000" kern="1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Tôi là kẻ </a:t>
            </a:r>
            <a:r>
              <a:rPr lang="en-US" sz="28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hoang dã</a:t>
            </a: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tôi không hiểu bất cứ một cách sống nào khác. Tôi đã chứng kiến cả ngàn con trâu rừng bị chết dần, chết mòn trên những cánh đồng trơ trọi vì bị người da trắng bắn mỗi khi có đoàn tàu chạy qua. Tôi là kẻ </a:t>
            </a:r>
            <a:r>
              <a:rPr lang="en-US" sz="28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hoang dã</a:t>
            </a: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tôi không hiểu nổi tại sao một con ngựa sắt nhả khói lại quan trọng hơn nhiều con trâu rừng mà chúng tôi chỉ giết để duy trì cuộc sống.</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8126968"/>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F1F97631-9A89-4D8A-8425-DC5C9FFDA0FD}"/>
              </a:ext>
            </a:extLst>
          </p:cNvPr>
          <p:cNvSpPr txBox="1"/>
          <p:nvPr/>
        </p:nvSpPr>
        <p:spPr>
          <a:xfrm>
            <a:off x="914400" y="631795"/>
            <a:ext cx="10363200" cy="4448013"/>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Lst>
            </a:pPr>
            <a:r>
              <a:rPr lang="vi-VN" sz="3200" b="1" u="sng" kern="100">
                <a:effectLst/>
                <a:latin typeface="Calibri" panose="020F0502020204030204" pitchFamily="34" charset="0"/>
                <a:ea typeface="Calibri" panose="020F0502020204030204" pitchFamily="34" charset="0"/>
                <a:cs typeface="Calibri" panose="020F0502020204030204" pitchFamily="34" charset="0"/>
              </a:rPr>
              <a:t>Trả lời:</a:t>
            </a:r>
          </a:p>
          <a:p>
            <a:pPr marL="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Nếu thay từ “hoang dã” bằng từ “mông muội” thì ý nghĩa của đoạn văn có thay đổi. Vì: từ mông muội có nghĩa là tối tăm, mù mịt và ngu dại; nếu sử dụng như vậy người viết sẽ tự cho mình là kẻ không có hiểu biết, đồng thời khiến cảm xúc đoạn văn đi xuống theo chiều tiêu cực.</a:t>
            </a:r>
          </a:p>
        </p:txBody>
      </p:sp>
    </p:spTree>
    <p:extLst>
      <p:ext uri="{BB962C8B-B14F-4D97-AF65-F5344CB8AC3E}">
        <p14:creationId xmlns:p14="http://schemas.microsoft.com/office/powerpoint/2010/main" val="519051815"/>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F1F97631-9A89-4D8A-8425-DC5C9FFDA0FD}"/>
              </a:ext>
            </a:extLst>
          </p:cNvPr>
          <p:cNvSpPr txBox="1"/>
          <p:nvPr/>
        </p:nvSpPr>
        <p:spPr>
          <a:xfrm>
            <a:off x="914400" y="631795"/>
            <a:ext cx="10363200" cy="2970685"/>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Lst>
            </a:pPr>
            <a:r>
              <a:rPr lang="vi-VN" sz="32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Câu 5 (trang 67 sgk Ngữ văn lớp 8 Tập 1): Phân biệt ý nghĩa của các cặp từ sau và cho ví dụ minh họa:</a:t>
            </a:r>
          </a:p>
          <a:p>
            <a:pPr marL="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Vô tư/ vô ý thức</a:t>
            </a:r>
          </a:p>
          <a:p>
            <a:pPr marL="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Chinh phu/ chinh phụ</a:t>
            </a:r>
          </a:p>
        </p:txBody>
      </p:sp>
    </p:spTree>
    <p:extLst>
      <p:ext uri="{BB962C8B-B14F-4D97-AF65-F5344CB8AC3E}">
        <p14:creationId xmlns:p14="http://schemas.microsoft.com/office/powerpoint/2010/main" val="1171607093"/>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F1F97631-9A89-4D8A-8425-DC5C9FFDA0FD}"/>
              </a:ext>
            </a:extLst>
          </p:cNvPr>
          <p:cNvSpPr txBox="1"/>
          <p:nvPr/>
        </p:nvSpPr>
        <p:spPr>
          <a:xfrm>
            <a:off x="914400" y="631795"/>
            <a:ext cx="10363200" cy="5016758"/>
          </a:xfrm>
          <a:prstGeom prst="rect">
            <a:avLst/>
          </a:prstGeom>
          <a:noFill/>
        </p:spPr>
        <p:txBody>
          <a:bodyPr wrap="square">
            <a:spAutoFit/>
          </a:bodyPr>
          <a:lstStyle/>
          <a:p>
            <a:pPr marL="0" marR="0" algn="ctr">
              <a:spcBef>
                <a:spcPts val="0"/>
              </a:spcBef>
              <a:spcAft>
                <a:spcPts val="0"/>
              </a:spcAft>
              <a:tabLst>
                <a:tab pos="90170" algn="l"/>
                <a:tab pos="180340" algn="l"/>
              </a:tabLst>
            </a:pPr>
            <a:r>
              <a:rPr lang="vi-VN" sz="3200" b="1" u="sng" kern="100">
                <a:effectLst/>
                <a:latin typeface="Calibri" panose="020F0502020204030204" pitchFamily="34" charset="0"/>
                <a:ea typeface="Calibri" panose="020F0502020204030204" pitchFamily="34" charset="0"/>
                <a:cs typeface="Calibri" panose="020F0502020204030204" pitchFamily="34" charset="0"/>
              </a:rPr>
              <a:t>Trả lời:</a:t>
            </a:r>
          </a:p>
          <a:p>
            <a:pPr marL="0" marR="0" algn="just">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a:t>
            </a:r>
          </a:p>
          <a:p>
            <a:pPr marL="0" marR="0" algn="just">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 Vô tư: </a:t>
            </a:r>
            <a:r>
              <a:rPr lang="vi-VN" sz="3200" kern="100">
                <a:effectLst/>
                <a:latin typeface="Calibri" panose="020F0502020204030204" pitchFamily="34" charset="0"/>
                <a:ea typeface="Calibri" panose="020F0502020204030204" pitchFamily="34" charset="0"/>
                <a:cs typeface="Calibri" panose="020F0502020204030204" pitchFamily="34" charset="0"/>
              </a:rPr>
              <a:t>không hoặc ít lo ngại, sống hồn nhiên.</a:t>
            </a:r>
          </a:p>
          <a:p>
            <a:pPr marL="0" marR="0" algn="just">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 Vô ý thức: </a:t>
            </a:r>
            <a:r>
              <a:rPr lang="vi-VN" sz="3200" kern="100">
                <a:effectLst/>
                <a:latin typeface="Calibri" panose="020F0502020204030204" pitchFamily="34" charset="0"/>
                <a:ea typeface="Calibri" panose="020F0502020204030204" pitchFamily="34" charset="0"/>
                <a:cs typeface="Calibri" panose="020F0502020204030204" pitchFamily="34" charset="0"/>
              </a:rPr>
              <a:t>Không có chủ định, không nhận biết rõ ý nghĩa của việc (sai trái) mình đang làm.</a:t>
            </a:r>
          </a:p>
          <a:p>
            <a:pPr marL="0" marR="0" algn="just">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 Đặt câu:</a:t>
            </a:r>
          </a:p>
          <a:p>
            <a:pPr marL="0" marR="0" algn="just">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 Nhìn các cô bé, cậu bé đang vô tư cười đùa trông thật hạnh phúc biết bao.</a:t>
            </a:r>
          </a:p>
          <a:p>
            <a:pPr marL="0" marR="0" algn="just">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 Mặc dù là nơi tâm linh, nhưng có người vẫn vô ý thức ném rác bừa bãi.</a:t>
            </a:r>
          </a:p>
        </p:txBody>
      </p:sp>
    </p:spTree>
    <p:extLst>
      <p:ext uri="{BB962C8B-B14F-4D97-AF65-F5344CB8AC3E}">
        <p14:creationId xmlns:p14="http://schemas.microsoft.com/office/powerpoint/2010/main" val="3746492730"/>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F1F97631-9A89-4D8A-8425-DC5C9FFDA0FD}"/>
              </a:ext>
            </a:extLst>
          </p:cNvPr>
          <p:cNvSpPr txBox="1"/>
          <p:nvPr/>
        </p:nvSpPr>
        <p:spPr>
          <a:xfrm>
            <a:off x="914400" y="631795"/>
            <a:ext cx="10363200" cy="5016758"/>
          </a:xfrm>
          <a:prstGeom prst="rect">
            <a:avLst/>
          </a:prstGeom>
          <a:noFill/>
        </p:spPr>
        <p:txBody>
          <a:bodyPr wrap="square">
            <a:spAutoFit/>
          </a:bodyPr>
          <a:lstStyle/>
          <a:p>
            <a:pPr marL="0" marR="0" algn="just">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a:t>
            </a:r>
          </a:p>
          <a:p>
            <a:pPr marL="0" marR="0" algn="just">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 chinh phu: </a:t>
            </a:r>
            <a:r>
              <a:rPr lang="vi-VN" sz="3200" kern="100">
                <a:effectLst/>
                <a:latin typeface="Calibri" panose="020F0502020204030204" pitchFamily="34" charset="0"/>
                <a:ea typeface="Calibri" panose="020F0502020204030204" pitchFamily="34" charset="0"/>
                <a:cs typeface="Calibri" panose="020F0502020204030204" pitchFamily="34" charset="0"/>
              </a:rPr>
              <a:t>người đàn ông đi đánh trận nơi xa thời phong kiến.</a:t>
            </a:r>
          </a:p>
          <a:p>
            <a:pPr marL="0" marR="0" algn="just">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 chinh phụ: </a:t>
            </a:r>
            <a:r>
              <a:rPr lang="vi-VN" sz="3200" kern="100">
                <a:effectLst/>
                <a:latin typeface="Calibri" panose="020F0502020204030204" pitchFamily="34" charset="0"/>
                <a:ea typeface="Calibri" panose="020F0502020204030204" pitchFamily="34" charset="0"/>
                <a:cs typeface="Calibri" panose="020F0502020204030204" pitchFamily="34" charset="0"/>
              </a:rPr>
              <a:t>vợ của người đàn ông đang đi đánh trận thời phong kiến.</a:t>
            </a:r>
          </a:p>
          <a:p>
            <a:pPr marL="0" marR="0" algn="just">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 Đặt câu:</a:t>
            </a:r>
          </a:p>
          <a:p>
            <a:pPr marL="0" marR="0" algn="just">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 Hình ảnh kẻ chinh phu trong lòng người chinh phụ là một hình ảnh không gì có thể làm phai mờ.</a:t>
            </a:r>
          </a:p>
          <a:p>
            <a:pPr marL="0" marR="0" algn="just">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 Hình ảnh người chinh phụ đang đau đáu chờ chồng đi chinh chiến nơi xa thật khiến cho người ta cảm động.</a:t>
            </a:r>
          </a:p>
        </p:txBody>
      </p:sp>
    </p:spTree>
    <p:extLst>
      <p:ext uri="{BB962C8B-B14F-4D97-AF65-F5344CB8AC3E}">
        <p14:creationId xmlns:p14="http://schemas.microsoft.com/office/powerpoint/2010/main" val="1644725123"/>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F3FC8D0F-03FF-49DF-A21C-F62631605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280" y="202456"/>
            <a:ext cx="9716107" cy="6861503"/>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4">
            <a:extLst>
              <a:ext uri="{28A0092B-C50C-407E-A947-70E740481C1C}">
                <a14:useLocalDpi xmlns:a14="http://schemas.microsoft.com/office/drawing/2010/main" val="0"/>
              </a:ext>
            </a:extLst>
          </a:blip>
          <a:srcRect l="80250" t="40250"/>
          <a:stretch/>
        </p:blipFill>
        <p:spPr>
          <a:xfrm>
            <a:off x="9819001" y="2490652"/>
            <a:ext cx="2407920" cy="3642360"/>
          </a:xfrm>
          <a:prstGeom prst="rect">
            <a:avLst/>
          </a:prstGeom>
        </p:spPr>
      </p:pic>
      <p:pic>
        <p:nvPicPr>
          <p:cNvPr id="6" name="图片 5">
            <a:extLst>
              <a:ext uri="{FF2B5EF4-FFF2-40B4-BE49-F238E27FC236}">
                <a16:creationId xmlns:a16="http://schemas.microsoft.com/office/drawing/2014/main" id="{B418E620-8425-40DE-AF14-45C4B01A27F5}"/>
              </a:ext>
            </a:extLst>
          </p:cNvPr>
          <p:cNvPicPr>
            <a:picLocks noChangeAspect="1"/>
          </p:cNvPicPr>
          <p:nvPr/>
        </p:nvPicPr>
        <p:blipFill rotWithShape="1">
          <a:blip r:embed="rId4">
            <a:extLst>
              <a:ext uri="{28A0092B-C50C-407E-A947-70E740481C1C}">
                <a14:useLocalDpi xmlns:a14="http://schemas.microsoft.com/office/drawing/2010/main" val="0"/>
              </a:ext>
            </a:extLst>
          </a:blip>
          <a:srcRect l="-373" t="1" r="56373" b="61375"/>
          <a:stretch/>
        </p:blipFill>
        <p:spPr>
          <a:xfrm>
            <a:off x="18531" y="0"/>
            <a:ext cx="5364480" cy="2354580"/>
          </a:xfrm>
          <a:prstGeom prst="rect">
            <a:avLst/>
          </a:prstGeom>
        </p:spPr>
      </p:pic>
      <p:pic>
        <p:nvPicPr>
          <p:cNvPr id="8" name="图片 7">
            <a:extLst>
              <a:ext uri="{FF2B5EF4-FFF2-40B4-BE49-F238E27FC236}">
                <a16:creationId xmlns:a16="http://schemas.microsoft.com/office/drawing/2014/main" id="{B5A34101-75B8-46D6-B77A-861F22FC3F1D}"/>
              </a:ext>
            </a:extLst>
          </p:cNvPr>
          <p:cNvPicPr>
            <a:picLocks noChangeAspect="1"/>
          </p:cNvPicPr>
          <p:nvPr/>
        </p:nvPicPr>
        <p:blipFill rotWithShape="1">
          <a:blip r:embed="rId4">
            <a:extLst>
              <a:ext uri="{28A0092B-C50C-407E-A947-70E740481C1C}">
                <a14:useLocalDpi xmlns:a14="http://schemas.microsoft.com/office/drawing/2010/main" val="0"/>
              </a:ext>
            </a:extLst>
          </a:blip>
          <a:srcRect l="-248" t="81250" r="75498" b="3000"/>
          <a:stretch/>
        </p:blipFill>
        <p:spPr>
          <a:xfrm>
            <a:off x="0" y="5379720"/>
            <a:ext cx="3017520" cy="960120"/>
          </a:xfrm>
          <a:prstGeom prst="rect">
            <a:avLst/>
          </a:prstGeom>
        </p:spPr>
      </p:pic>
      <p:pic>
        <p:nvPicPr>
          <p:cNvPr id="10" name="图片 9">
            <a:extLst>
              <a:ext uri="{FF2B5EF4-FFF2-40B4-BE49-F238E27FC236}">
                <a16:creationId xmlns:a16="http://schemas.microsoft.com/office/drawing/2014/main" id="{8EBBA79B-9259-4DE7-967E-825659A7FB8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a:off x="8667888" y="594378"/>
            <a:ext cx="1610914" cy="918018"/>
          </a:xfrm>
          <a:prstGeom prst="rect">
            <a:avLst/>
          </a:prstGeom>
        </p:spPr>
      </p:pic>
      <p:pic>
        <p:nvPicPr>
          <p:cNvPr id="15" name="图片 14">
            <a:extLst>
              <a:ext uri="{FF2B5EF4-FFF2-40B4-BE49-F238E27FC236}">
                <a16:creationId xmlns:a16="http://schemas.microsoft.com/office/drawing/2014/main" id="{97E27AFC-3C15-4E3E-B30F-ADCE6EEA5C78}"/>
              </a:ext>
            </a:extLst>
          </p:cNvPr>
          <p:cNvPicPr>
            <a:picLocks noChangeAspect="1"/>
          </p:cNvPicPr>
          <p:nvPr/>
        </p:nvPicPr>
        <p:blipFill rotWithShape="1">
          <a:blip r:embed="rId4">
            <a:extLst>
              <a:ext uri="{28A0092B-C50C-407E-A947-70E740481C1C}">
                <a14:useLocalDpi xmlns:a14="http://schemas.microsoft.com/office/drawing/2010/main" val="0"/>
              </a:ext>
            </a:extLst>
          </a:blip>
          <a:srcRect l="85604" t="-2248" b="64284"/>
          <a:stretch/>
        </p:blipFill>
        <p:spPr>
          <a:xfrm>
            <a:off x="10893407" y="53340"/>
            <a:ext cx="1298593" cy="1712325"/>
          </a:xfrm>
          <a:prstGeom prst="rect">
            <a:avLst/>
          </a:prstGeom>
        </p:spPr>
      </p:pic>
      <p:pic>
        <p:nvPicPr>
          <p:cNvPr id="16" name="图片 15">
            <a:extLst>
              <a:ext uri="{FF2B5EF4-FFF2-40B4-BE49-F238E27FC236}">
                <a16:creationId xmlns:a16="http://schemas.microsoft.com/office/drawing/2014/main" id="{F3B536AC-5D81-4C50-9757-F0C331A8C1F2}"/>
              </a:ext>
            </a:extLst>
          </p:cNvPr>
          <p:cNvPicPr>
            <a:picLocks noChangeAspect="1"/>
          </p:cNvPicPr>
          <p:nvPr/>
        </p:nvPicPr>
        <p:blipFill rotWithShape="1">
          <a:blip r:embed="rId4">
            <a:extLst>
              <a:ext uri="{28A0092B-C50C-407E-A947-70E740481C1C}">
                <a14:useLocalDpi xmlns:a14="http://schemas.microsoft.com/office/drawing/2010/main" val="0"/>
              </a:ext>
            </a:extLst>
          </a:blip>
          <a:srcRect l="54750" t="22124" r="28750" b="58037"/>
          <a:stretch/>
        </p:blipFill>
        <p:spPr>
          <a:xfrm>
            <a:off x="10104120" y="383812"/>
            <a:ext cx="2209800" cy="1328513"/>
          </a:xfrm>
          <a:prstGeom prst="rect">
            <a:avLst/>
          </a:prstGeom>
        </p:spPr>
      </p:pic>
      <p:sp>
        <p:nvSpPr>
          <p:cNvPr id="2" name="TextBox 1">
            <a:extLst>
              <a:ext uri="{FF2B5EF4-FFF2-40B4-BE49-F238E27FC236}">
                <a16:creationId xmlns:a16="http://schemas.microsoft.com/office/drawing/2014/main" id="{D789A317-F83D-31F2-4A0E-946DE76BAD46}"/>
              </a:ext>
            </a:extLst>
          </p:cNvPr>
          <p:cNvSpPr txBox="1"/>
          <p:nvPr/>
        </p:nvSpPr>
        <p:spPr>
          <a:xfrm>
            <a:off x="5448031" y="1712325"/>
            <a:ext cx="11079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D39C59"/>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04</a:t>
            </a:r>
          </a:p>
        </p:txBody>
      </p:sp>
      <p:sp>
        <p:nvSpPr>
          <p:cNvPr id="7" name="TextBox 6">
            <a:extLst>
              <a:ext uri="{FF2B5EF4-FFF2-40B4-BE49-F238E27FC236}">
                <a16:creationId xmlns:a16="http://schemas.microsoft.com/office/drawing/2014/main" id="{F553DC16-F3CC-9D57-86DD-963DB98E2901}"/>
              </a:ext>
            </a:extLst>
          </p:cNvPr>
          <p:cNvSpPr txBox="1"/>
          <p:nvPr/>
        </p:nvSpPr>
        <p:spPr>
          <a:xfrm>
            <a:off x="1843462" y="2650012"/>
            <a:ext cx="825246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D39C59"/>
                </a:solidFill>
                <a:effectLst/>
                <a:uLnTx/>
                <a:uFillTx/>
                <a:latin typeface="#9Slide04 SFU CenturySchoolbook" panose="00000400000000000000" pitchFamily="2" charset="0"/>
                <a:ea typeface="+mn-ea"/>
                <a:cs typeface="+mn-cs"/>
              </a:rPr>
              <a:t>Vận dụng</a:t>
            </a:r>
          </a:p>
        </p:txBody>
      </p:sp>
    </p:spTree>
    <p:extLst>
      <p:ext uri="{BB962C8B-B14F-4D97-AF65-F5344CB8AC3E}">
        <p14:creationId xmlns:p14="http://schemas.microsoft.com/office/powerpoint/2010/main" val="3548978194"/>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F3FC8D0F-03FF-49DF-A21C-F62631605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0" y="-886098"/>
            <a:ext cx="11796271" cy="8330513"/>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4">
            <a:extLst>
              <a:ext uri="{28A0092B-C50C-407E-A947-70E740481C1C}">
                <a14:useLocalDpi xmlns:a14="http://schemas.microsoft.com/office/drawing/2010/main" val="0"/>
              </a:ext>
            </a:extLst>
          </a:blip>
          <a:srcRect l="80250" t="40250"/>
          <a:stretch/>
        </p:blipFill>
        <p:spPr>
          <a:xfrm>
            <a:off x="9784080" y="2590800"/>
            <a:ext cx="2407920" cy="3642360"/>
          </a:xfrm>
          <a:prstGeom prst="rect">
            <a:avLst/>
          </a:prstGeom>
        </p:spPr>
      </p:pic>
      <p:pic>
        <p:nvPicPr>
          <p:cNvPr id="6" name="图片 5">
            <a:extLst>
              <a:ext uri="{FF2B5EF4-FFF2-40B4-BE49-F238E27FC236}">
                <a16:creationId xmlns:a16="http://schemas.microsoft.com/office/drawing/2014/main" id="{B418E620-8425-40DE-AF14-45C4B01A27F5}"/>
              </a:ext>
            </a:extLst>
          </p:cNvPr>
          <p:cNvPicPr>
            <a:picLocks noChangeAspect="1"/>
          </p:cNvPicPr>
          <p:nvPr/>
        </p:nvPicPr>
        <p:blipFill rotWithShape="1">
          <a:blip r:embed="rId4">
            <a:extLst>
              <a:ext uri="{28A0092B-C50C-407E-A947-70E740481C1C}">
                <a14:useLocalDpi xmlns:a14="http://schemas.microsoft.com/office/drawing/2010/main" val="0"/>
              </a:ext>
            </a:extLst>
          </a:blip>
          <a:srcRect l="-373" t="1" r="56373" b="61375"/>
          <a:stretch/>
        </p:blipFill>
        <p:spPr>
          <a:xfrm>
            <a:off x="18531" y="0"/>
            <a:ext cx="5364480" cy="2354580"/>
          </a:xfrm>
          <a:prstGeom prst="rect">
            <a:avLst/>
          </a:prstGeom>
        </p:spPr>
      </p:pic>
      <p:pic>
        <p:nvPicPr>
          <p:cNvPr id="8" name="图片 7">
            <a:extLst>
              <a:ext uri="{FF2B5EF4-FFF2-40B4-BE49-F238E27FC236}">
                <a16:creationId xmlns:a16="http://schemas.microsoft.com/office/drawing/2014/main" id="{B5A34101-75B8-46D6-B77A-861F22FC3F1D}"/>
              </a:ext>
            </a:extLst>
          </p:cNvPr>
          <p:cNvPicPr>
            <a:picLocks noChangeAspect="1"/>
          </p:cNvPicPr>
          <p:nvPr/>
        </p:nvPicPr>
        <p:blipFill rotWithShape="1">
          <a:blip r:embed="rId4">
            <a:extLst>
              <a:ext uri="{28A0092B-C50C-407E-A947-70E740481C1C}">
                <a14:useLocalDpi xmlns:a14="http://schemas.microsoft.com/office/drawing/2010/main" val="0"/>
              </a:ext>
            </a:extLst>
          </a:blip>
          <a:srcRect l="-248" t="81250" r="75498" b="3000"/>
          <a:stretch/>
        </p:blipFill>
        <p:spPr>
          <a:xfrm>
            <a:off x="0" y="5379720"/>
            <a:ext cx="3017520" cy="960120"/>
          </a:xfrm>
          <a:prstGeom prst="rect">
            <a:avLst/>
          </a:prstGeom>
        </p:spPr>
      </p:pic>
      <p:pic>
        <p:nvPicPr>
          <p:cNvPr id="10" name="图片 9">
            <a:extLst>
              <a:ext uri="{FF2B5EF4-FFF2-40B4-BE49-F238E27FC236}">
                <a16:creationId xmlns:a16="http://schemas.microsoft.com/office/drawing/2014/main" id="{8EBBA79B-9259-4DE7-967E-825659A7FB8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a:off x="8667888" y="594378"/>
            <a:ext cx="1610914" cy="918018"/>
          </a:xfrm>
          <a:prstGeom prst="rect">
            <a:avLst/>
          </a:prstGeom>
        </p:spPr>
      </p:pic>
      <p:pic>
        <p:nvPicPr>
          <p:cNvPr id="15" name="图片 14">
            <a:extLst>
              <a:ext uri="{FF2B5EF4-FFF2-40B4-BE49-F238E27FC236}">
                <a16:creationId xmlns:a16="http://schemas.microsoft.com/office/drawing/2014/main" id="{97E27AFC-3C15-4E3E-B30F-ADCE6EEA5C78}"/>
              </a:ext>
            </a:extLst>
          </p:cNvPr>
          <p:cNvPicPr>
            <a:picLocks noChangeAspect="1"/>
          </p:cNvPicPr>
          <p:nvPr/>
        </p:nvPicPr>
        <p:blipFill rotWithShape="1">
          <a:blip r:embed="rId4">
            <a:extLst>
              <a:ext uri="{28A0092B-C50C-407E-A947-70E740481C1C}">
                <a14:useLocalDpi xmlns:a14="http://schemas.microsoft.com/office/drawing/2010/main" val="0"/>
              </a:ext>
            </a:extLst>
          </a:blip>
          <a:srcRect l="85604" t="-2248" b="64284"/>
          <a:stretch/>
        </p:blipFill>
        <p:spPr>
          <a:xfrm>
            <a:off x="10893407" y="53340"/>
            <a:ext cx="1298593" cy="1712325"/>
          </a:xfrm>
          <a:prstGeom prst="rect">
            <a:avLst/>
          </a:prstGeom>
        </p:spPr>
      </p:pic>
      <p:pic>
        <p:nvPicPr>
          <p:cNvPr id="16" name="图片 15">
            <a:extLst>
              <a:ext uri="{FF2B5EF4-FFF2-40B4-BE49-F238E27FC236}">
                <a16:creationId xmlns:a16="http://schemas.microsoft.com/office/drawing/2014/main" id="{F3B536AC-5D81-4C50-9757-F0C331A8C1F2}"/>
              </a:ext>
            </a:extLst>
          </p:cNvPr>
          <p:cNvPicPr>
            <a:picLocks noChangeAspect="1"/>
          </p:cNvPicPr>
          <p:nvPr/>
        </p:nvPicPr>
        <p:blipFill rotWithShape="1">
          <a:blip r:embed="rId4">
            <a:extLst>
              <a:ext uri="{28A0092B-C50C-407E-A947-70E740481C1C}">
                <a14:useLocalDpi xmlns:a14="http://schemas.microsoft.com/office/drawing/2010/main" val="0"/>
              </a:ext>
            </a:extLst>
          </a:blip>
          <a:srcRect l="54750" t="22124" r="28750" b="58037"/>
          <a:stretch/>
        </p:blipFill>
        <p:spPr>
          <a:xfrm>
            <a:off x="10104120" y="383812"/>
            <a:ext cx="2209800" cy="1328513"/>
          </a:xfrm>
          <a:prstGeom prst="rect">
            <a:avLst/>
          </a:prstGeom>
        </p:spPr>
      </p:pic>
      <p:sp>
        <p:nvSpPr>
          <p:cNvPr id="7" name="TextBox 6">
            <a:extLst>
              <a:ext uri="{FF2B5EF4-FFF2-40B4-BE49-F238E27FC236}">
                <a16:creationId xmlns:a16="http://schemas.microsoft.com/office/drawing/2014/main" id="{2D523BA7-842C-517F-ECF4-7E329E74E906}"/>
              </a:ext>
            </a:extLst>
          </p:cNvPr>
          <p:cNvSpPr txBox="1"/>
          <p:nvPr/>
        </p:nvSpPr>
        <p:spPr>
          <a:xfrm>
            <a:off x="2694783" y="1965059"/>
            <a:ext cx="6155870" cy="3328604"/>
          </a:xfrm>
          <a:prstGeom prst="rect">
            <a:avLst/>
          </a:prstGeom>
          <a:noFill/>
        </p:spPr>
        <p:txBody>
          <a:bodyPr wrap="square">
            <a:spAutoFit/>
          </a:bodyPr>
          <a:lstStyle/>
          <a:p>
            <a:pPr algn="ctr">
              <a:lnSpc>
                <a:spcPct val="150000"/>
              </a:lnSpc>
            </a:pPr>
            <a:r>
              <a:rPr lang="en-US" sz="3600" kern="0">
                <a:solidFill>
                  <a:srgbClr val="000000"/>
                </a:solidFill>
                <a:effectLst/>
                <a:latin typeface="Tahoma" panose="020B0604030504040204" pitchFamily="34" charset="0"/>
                <a:ea typeface="Tahoma" panose="020B0604030504040204" pitchFamily="34" charset="0"/>
                <a:cs typeface="Tahoma" panose="020B0604030504040204" pitchFamily="34" charset="0"/>
              </a:rPr>
              <a:t>Vận dụng kiến thức đã học về  từ Hán Việt, sưu tầm và giải nghĩa từ đó vào sổ tay Tiếng Việt</a:t>
            </a:r>
            <a:endParaRPr lang="en-US" sz="44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0934049"/>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A90BFC-133E-A14E-6C41-D47635C5ECFE}"/>
              </a:ext>
            </a:extLst>
          </p:cNvPr>
          <p:cNvSpPr/>
          <p:nvPr/>
        </p:nvSpPr>
        <p:spPr>
          <a:xfrm>
            <a:off x="0" y="125393"/>
            <a:ext cx="12192000" cy="131011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dirty="0" err="1">
                <a:solidFill>
                  <a:schemeClr val="tx1"/>
                </a:solidFill>
                <a:latin typeface="Times New Roman" panose="02020603050405020304" pitchFamily="18" charset="0"/>
                <a:cs typeface="Times New Roman" panose="02020603050405020304" pitchFamily="18" charset="0"/>
              </a:rPr>
              <a:t>Các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tiếng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tạo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nên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từ</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Việt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gọi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là</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yếu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tố</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Việt</a:t>
            </a:r>
            <a:r>
              <a:rPr lang="en-US" sz="4200" dirty="0">
                <a:solidFill>
                  <a:schemeClr val="tx1"/>
                </a:solidFill>
                <a:latin typeface="Times New Roman" panose="02020603050405020304" pitchFamily="18" charset="0"/>
                <a:cs typeface="Times New Roman" panose="02020603050405020304" pitchFamily="18" charset="0"/>
              </a:rPr>
              <a:t>” </a:t>
            </a:r>
          </a:p>
        </p:txBody>
      </p:sp>
      <p:sp>
        <p:nvSpPr>
          <p:cNvPr id="8" name="Oval 7">
            <a:extLst>
              <a:ext uri="{FF2B5EF4-FFF2-40B4-BE49-F238E27FC236}">
                <a16:creationId xmlns:a16="http://schemas.microsoft.com/office/drawing/2014/main" id="{A2979268-26A1-D51C-E200-BC2B104CA83F}"/>
              </a:ext>
            </a:extLst>
          </p:cNvPr>
          <p:cNvSpPr/>
          <p:nvPr/>
        </p:nvSpPr>
        <p:spPr>
          <a:xfrm>
            <a:off x="698090" y="2865481"/>
            <a:ext cx="2497394" cy="236957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Times New Roman" panose="02020603050405020304" pitchFamily="18" charset="0"/>
                <a:cs typeface="Times New Roman" panose="02020603050405020304" pitchFamily="18" charset="0"/>
              </a:rPr>
              <a:t>TỪ HÁN VIỆT</a:t>
            </a:r>
          </a:p>
        </p:txBody>
      </p:sp>
      <p:sp>
        <p:nvSpPr>
          <p:cNvPr id="9" name="Rectangle: Rounded Corners 8">
            <a:extLst>
              <a:ext uri="{FF2B5EF4-FFF2-40B4-BE49-F238E27FC236}">
                <a16:creationId xmlns:a16="http://schemas.microsoft.com/office/drawing/2014/main" id="{3F65AF34-DC01-0734-8C22-C31EFC2C713F}"/>
              </a:ext>
            </a:extLst>
          </p:cNvPr>
          <p:cNvSpPr/>
          <p:nvPr/>
        </p:nvSpPr>
        <p:spPr>
          <a:xfrm>
            <a:off x="4336026" y="2034655"/>
            <a:ext cx="7285703" cy="924233"/>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cs typeface="Times New Roman" panose="02020603050405020304" pitchFamily="18" charset="0"/>
              </a:rPr>
              <a:t>có nghĩa gốc của tiếng Hán</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8DA3F121-555F-D254-7180-596001E01976}"/>
              </a:ext>
            </a:extLst>
          </p:cNvPr>
          <p:cNvSpPr/>
          <p:nvPr/>
        </p:nvSpPr>
        <p:spPr>
          <a:xfrm>
            <a:off x="4336026" y="3558034"/>
            <a:ext cx="7285703" cy="984469"/>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cs typeface="Times New Roman" panose="02020603050405020304" pitchFamily="18" charset="0"/>
              </a:rPr>
              <a:t>được ghi bằng chữ cái Latinh</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475A6E2-A00C-2C01-4B4C-93C9861229E6}"/>
              </a:ext>
            </a:extLst>
          </p:cNvPr>
          <p:cNvSpPr/>
          <p:nvPr/>
        </p:nvSpPr>
        <p:spPr>
          <a:xfrm>
            <a:off x="4336026" y="5144698"/>
            <a:ext cx="7285703" cy="984469"/>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phát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âm</a:t>
            </a:r>
            <a:r>
              <a:rPr lang="en-US" sz="440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tiếng Việt</a:t>
            </a:r>
            <a:endParaRPr lang="en-US" sz="4400" dirty="0">
              <a:solidFill>
                <a:schemeClr val="tx1"/>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CDEDC967-6EC7-19FB-433B-2CBE199EF57A}"/>
              </a:ext>
            </a:extLst>
          </p:cNvPr>
          <p:cNvCxnSpPr>
            <a:stCxn id="8" idx="6"/>
            <a:endCxn id="9" idx="1"/>
          </p:cNvCxnSpPr>
          <p:nvPr/>
        </p:nvCxnSpPr>
        <p:spPr>
          <a:xfrm flipV="1">
            <a:off x="3195484" y="2496772"/>
            <a:ext cx="1140542" cy="15534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B260340-E8B1-ABA5-A891-E28E52030AE5}"/>
              </a:ext>
            </a:extLst>
          </p:cNvPr>
          <p:cNvCxnSpPr>
            <a:stCxn id="8" idx="6"/>
            <a:endCxn id="10" idx="1"/>
          </p:cNvCxnSpPr>
          <p:nvPr/>
        </p:nvCxnSpPr>
        <p:spPr>
          <a:xfrm>
            <a:off x="3195484" y="4050268"/>
            <a:ext cx="1140542"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882EF0D-4D8B-01D6-0CBC-425297B01BCD}"/>
              </a:ext>
            </a:extLst>
          </p:cNvPr>
          <p:cNvCxnSpPr>
            <a:stCxn id="8" idx="6"/>
            <a:endCxn id="11" idx="1"/>
          </p:cNvCxnSpPr>
          <p:nvPr/>
        </p:nvCxnSpPr>
        <p:spPr>
          <a:xfrm>
            <a:off x="3195484" y="4050268"/>
            <a:ext cx="1140542" cy="1586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62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12526"/>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648F6947-B2B1-4B22-8CC3-070CD6023670}"/>
              </a:ext>
            </a:extLst>
          </p:cNvPr>
          <p:cNvGrpSpPr/>
          <p:nvPr/>
        </p:nvGrpSpPr>
        <p:grpSpPr>
          <a:xfrm>
            <a:off x="3175200" y="478305"/>
            <a:ext cx="5572711" cy="923330"/>
            <a:chOff x="3175200" y="432585"/>
            <a:chExt cx="5572711" cy="923330"/>
          </a:xfrm>
        </p:grpSpPr>
        <p:pic>
          <p:nvPicPr>
            <p:cNvPr id="18" name="图片 17">
              <a:extLst>
                <a:ext uri="{FF2B5EF4-FFF2-40B4-BE49-F238E27FC236}">
                  <a16:creationId xmlns:a16="http://schemas.microsoft.com/office/drawing/2014/main" id="{D9BABE47-8239-4A09-B5E4-F5A6A050132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a:off x="7792345" y="625672"/>
              <a:ext cx="955566" cy="544552"/>
            </a:xfrm>
            <a:prstGeom prst="rect">
              <a:avLst/>
            </a:prstGeom>
          </p:spPr>
        </p:pic>
        <p:sp>
          <p:nvSpPr>
            <p:cNvPr id="19" name="文本框 18">
              <a:extLst>
                <a:ext uri="{FF2B5EF4-FFF2-40B4-BE49-F238E27FC236}">
                  <a16:creationId xmlns:a16="http://schemas.microsoft.com/office/drawing/2014/main" id="{879E7868-66F3-4776-A889-DFAA9B5753D1}"/>
                </a:ext>
              </a:extLst>
            </p:cNvPr>
            <p:cNvSpPr txBox="1"/>
            <p:nvPr/>
          </p:nvSpPr>
          <p:spPr>
            <a:xfrm flipH="1">
              <a:off x="4153915" y="432585"/>
              <a:ext cx="3408054" cy="923330"/>
            </a:xfrm>
            <a:prstGeom prst="rect">
              <a:avLst/>
            </a:prstGeom>
            <a:noFill/>
          </p:spPr>
          <p:txBody>
            <a:bodyPr vert="horz" wrap="square" rtlCol="0">
              <a:spAutoFit/>
            </a:bodyPr>
            <a:lstStyle/>
            <a:p>
              <a:pPr algn="ctr"/>
              <a:r>
                <a:rPr lang="en-US" altLang="zh-CN" sz="5400">
                  <a:solidFill>
                    <a:srgbClr val="AA4823"/>
                  </a:solidFill>
                  <a:latin typeface="#9Slide04 SFU CenturySchoolbook" panose="00000400000000000000" pitchFamily="2" charset="0"/>
                  <a:ea typeface="字魂58号-创中黑" panose="00000500000000000000" pitchFamily="2" charset="-122"/>
                </a:rPr>
                <a:t>Từ Hán Việt</a:t>
              </a:r>
              <a:endParaRPr lang="en-US" altLang="zh-CN" sz="5400" dirty="0">
                <a:solidFill>
                  <a:srgbClr val="AA4823"/>
                </a:solidFill>
                <a:latin typeface="#9Slide04 SFU CenturySchoolbook" panose="00000400000000000000" pitchFamily="2" charset="0"/>
                <a:ea typeface="字魂58号-创中黑" panose="00000500000000000000" pitchFamily="2" charset="-122"/>
              </a:endParaRPr>
            </a:p>
          </p:txBody>
        </p:sp>
        <p:pic>
          <p:nvPicPr>
            <p:cNvPr id="20" name="图片 19">
              <a:extLst>
                <a:ext uri="{FF2B5EF4-FFF2-40B4-BE49-F238E27FC236}">
                  <a16:creationId xmlns:a16="http://schemas.microsoft.com/office/drawing/2014/main" id="{875895FE-A9DF-4E8E-B47A-945C4EC0304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flipH="1">
              <a:off x="3175200" y="682462"/>
              <a:ext cx="955566" cy="544552"/>
            </a:xfrm>
            <a:prstGeom prst="rect">
              <a:avLst/>
            </a:prstGeom>
          </p:spPr>
        </p:pic>
      </p:grpSp>
      <p:pic>
        <p:nvPicPr>
          <p:cNvPr id="9" name="图片 8">
            <a:extLst>
              <a:ext uri="{FF2B5EF4-FFF2-40B4-BE49-F238E27FC236}">
                <a16:creationId xmlns:a16="http://schemas.microsoft.com/office/drawing/2014/main" id="{3646261D-C665-4D9E-BA73-60BD4FEBB415}"/>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65982" t="65687" r="-2329" b="18047"/>
          <a:stretch/>
        </p:blipFill>
        <p:spPr>
          <a:xfrm>
            <a:off x="827822" y="1507663"/>
            <a:ext cx="1304915" cy="821641"/>
          </a:xfrm>
          <a:prstGeom prst="rect">
            <a:avLst/>
          </a:prstGeom>
        </p:spPr>
      </p:pic>
      <p:pic>
        <p:nvPicPr>
          <p:cNvPr id="12" name="图片 11">
            <a:extLst>
              <a:ext uri="{FF2B5EF4-FFF2-40B4-BE49-F238E27FC236}">
                <a16:creationId xmlns:a16="http://schemas.microsoft.com/office/drawing/2014/main" id="{E7A15AF0-A43F-4BB5-AF13-81B39BE58482}"/>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65982" t="65687" r="-2329" b="18047"/>
          <a:stretch/>
        </p:blipFill>
        <p:spPr>
          <a:xfrm>
            <a:off x="827822" y="4257003"/>
            <a:ext cx="1304915" cy="821641"/>
          </a:xfrm>
          <a:prstGeom prst="rect">
            <a:avLst/>
          </a:prstGeom>
        </p:spPr>
      </p:pic>
      <p:pic>
        <p:nvPicPr>
          <p:cNvPr id="25" name="图片 21">
            <a:extLst>
              <a:ext uri="{FF2B5EF4-FFF2-40B4-BE49-F238E27FC236}">
                <a16:creationId xmlns:a16="http://schemas.microsoft.com/office/drawing/2014/main" id="{AD1E8633-2762-2DAB-A303-5D5D98F5B8DD}"/>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811475" y="1203441"/>
            <a:ext cx="3045908" cy="5242033"/>
          </a:xfrm>
          <a:prstGeom prst="rect">
            <a:avLst/>
          </a:prstGeom>
        </p:spPr>
      </p:pic>
      <p:sp>
        <p:nvSpPr>
          <p:cNvPr id="8" name="TextBox 7">
            <a:extLst>
              <a:ext uri="{FF2B5EF4-FFF2-40B4-BE49-F238E27FC236}">
                <a16:creationId xmlns:a16="http://schemas.microsoft.com/office/drawing/2014/main" id="{32FD7097-C481-352A-3A6D-CFCDAB01D82A}"/>
              </a:ext>
            </a:extLst>
          </p:cNvPr>
          <p:cNvSpPr txBox="1"/>
          <p:nvPr/>
        </p:nvSpPr>
        <p:spPr>
          <a:xfrm>
            <a:off x="2039930" y="1515263"/>
            <a:ext cx="9324248" cy="2610843"/>
          </a:xfrm>
          <a:prstGeom prst="rect">
            <a:avLst/>
          </a:prstGeom>
          <a:noFill/>
        </p:spPr>
        <p:txBody>
          <a:bodyPr wrap="square">
            <a:spAutoFit/>
          </a:bodyPr>
          <a:lstStyle/>
          <a:p>
            <a:pPr algn="just">
              <a:lnSpc>
                <a:spcPct val="150000"/>
              </a:lnSpc>
            </a:pPr>
            <a:r>
              <a:rPr lang="vi-VN" sz="2800" b="1">
                <a:latin typeface="Calibri" panose="020F0502020204030204" pitchFamily="34" charset="0"/>
                <a:ea typeface="Calibri" panose="020F0502020204030204" pitchFamily="34" charset="0"/>
                <a:cs typeface="Calibri" panose="020F0502020204030204" pitchFamily="34" charset="0"/>
              </a:rPr>
              <a:t>Từ Hán Việt </a:t>
            </a:r>
            <a:r>
              <a:rPr lang="vi-VN" sz="2800">
                <a:latin typeface="Calibri" panose="020F0502020204030204" pitchFamily="34" charset="0"/>
                <a:ea typeface="Calibri" panose="020F0502020204030204" pitchFamily="34" charset="0"/>
                <a:cs typeface="Calibri" panose="020F0502020204030204" pitchFamily="34" charset="0"/>
              </a:rPr>
              <a:t>là những từ và ngữ tố tiếng Việt bắt nguồn từ tiếng Hán và những từ tiếng Việt được người nói tiếng Việt tạo ra bằng cách ghép các từ và/hoặc ngữ tố tiếng Việt gốc Hán lại với nhau. </a:t>
            </a:r>
            <a:endParaRPr lang="en-US" sz="280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9A4DFD2-F886-29D2-8751-313319AAE225}"/>
              </a:ext>
            </a:extLst>
          </p:cNvPr>
          <p:cNvSpPr txBox="1"/>
          <p:nvPr/>
        </p:nvSpPr>
        <p:spPr>
          <a:xfrm>
            <a:off x="2039930" y="4362046"/>
            <a:ext cx="9324248" cy="1318181"/>
          </a:xfrm>
          <a:prstGeom prst="rect">
            <a:avLst/>
          </a:prstGeom>
          <a:noFill/>
        </p:spPr>
        <p:txBody>
          <a:bodyPr wrap="square">
            <a:spAutoFit/>
          </a:bodyPr>
          <a:lstStyle/>
          <a:p>
            <a:pPr algn="just">
              <a:lnSpc>
                <a:spcPct val="150000"/>
              </a:lnSpc>
            </a:pPr>
            <a:r>
              <a:rPr lang="en-US" sz="2800">
                <a:latin typeface="Calibri" panose="020F0502020204030204" pitchFamily="34" charset="0"/>
                <a:ea typeface="Calibri" panose="020F0502020204030204" pitchFamily="34" charset="0"/>
                <a:cs typeface="Calibri" panose="020F0502020204030204" pitchFamily="34" charset="0"/>
              </a:rPr>
              <a:t>Từ Hán Việt là một bộ phận không nhỏ của tiếng Việt, có vai trò quan trọng và không thể tách rời hay xóa bỏ khỏi tiếng Việt.</a:t>
            </a:r>
          </a:p>
        </p:txBody>
      </p:sp>
    </p:spTree>
    <p:extLst>
      <p:ext uri="{BB962C8B-B14F-4D97-AF65-F5344CB8AC3E}">
        <p14:creationId xmlns:p14="http://schemas.microsoft.com/office/powerpoint/2010/main" val="2199993676"/>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12526"/>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648F6947-B2B1-4B22-8CC3-070CD6023670}"/>
              </a:ext>
            </a:extLst>
          </p:cNvPr>
          <p:cNvGrpSpPr/>
          <p:nvPr/>
        </p:nvGrpSpPr>
        <p:grpSpPr>
          <a:xfrm>
            <a:off x="3175200" y="478305"/>
            <a:ext cx="5572711" cy="923330"/>
            <a:chOff x="3175200" y="432585"/>
            <a:chExt cx="5572711" cy="923330"/>
          </a:xfrm>
        </p:grpSpPr>
        <p:pic>
          <p:nvPicPr>
            <p:cNvPr id="18" name="图片 17">
              <a:extLst>
                <a:ext uri="{FF2B5EF4-FFF2-40B4-BE49-F238E27FC236}">
                  <a16:creationId xmlns:a16="http://schemas.microsoft.com/office/drawing/2014/main" id="{D9BABE47-8239-4A09-B5E4-F5A6A050132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a:off x="7792345" y="625672"/>
              <a:ext cx="955566" cy="544552"/>
            </a:xfrm>
            <a:prstGeom prst="rect">
              <a:avLst/>
            </a:prstGeom>
          </p:spPr>
        </p:pic>
        <p:sp>
          <p:nvSpPr>
            <p:cNvPr id="19" name="文本框 18">
              <a:extLst>
                <a:ext uri="{FF2B5EF4-FFF2-40B4-BE49-F238E27FC236}">
                  <a16:creationId xmlns:a16="http://schemas.microsoft.com/office/drawing/2014/main" id="{879E7868-66F3-4776-A889-DFAA9B5753D1}"/>
                </a:ext>
              </a:extLst>
            </p:cNvPr>
            <p:cNvSpPr txBox="1"/>
            <p:nvPr/>
          </p:nvSpPr>
          <p:spPr>
            <a:xfrm flipH="1">
              <a:off x="4153915" y="432585"/>
              <a:ext cx="3408054" cy="923330"/>
            </a:xfrm>
            <a:prstGeom prst="rect">
              <a:avLst/>
            </a:prstGeom>
            <a:noFill/>
          </p:spPr>
          <p:txBody>
            <a:bodyPr vert="horz" wrap="square" rtlCol="0">
              <a:spAutoFit/>
            </a:bodyPr>
            <a:lstStyle/>
            <a:p>
              <a:pPr algn="ctr"/>
              <a:r>
                <a:rPr lang="en-US" altLang="zh-CN" sz="5400">
                  <a:solidFill>
                    <a:srgbClr val="AA4823"/>
                  </a:solidFill>
                  <a:latin typeface="#9Slide04 SFU CenturySchoolbook" panose="00000400000000000000" pitchFamily="2" charset="0"/>
                  <a:ea typeface="字魂58号-创中黑" panose="00000500000000000000" pitchFamily="2" charset="-122"/>
                </a:rPr>
                <a:t>Từ Hán Việt</a:t>
              </a:r>
              <a:endParaRPr lang="en-US" altLang="zh-CN" sz="5400" dirty="0">
                <a:solidFill>
                  <a:srgbClr val="AA4823"/>
                </a:solidFill>
                <a:latin typeface="#9Slide04 SFU CenturySchoolbook" panose="00000400000000000000" pitchFamily="2" charset="0"/>
                <a:ea typeface="字魂58号-创中黑" panose="00000500000000000000" pitchFamily="2" charset="-122"/>
              </a:endParaRPr>
            </a:p>
          </p:txBody>
        </p:sp>
        <p:pic>
          <p:nvPicPr>
            <p:cNvPr id="20" name="图片 19">
              <a:extLst>
                <a:ext uri="{FF2B5EF4-FFF2-40B4-BE49-F238E27FC236}">
                  <a16:creationId xmlns:a16="http://schemas.microsoft.com/office/drawing/2014/main" id="{875895FE-A9DF-4E8E-B47A-945C4EC0304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flipH="1">
              <a:off x="3175200" y="682462"/>
              <a:ext cx="955566" cy="544552"/>
            </a:xfrm>
            <a:prstGeom prst="rect">
              <a:avLst/>
            </a:prstGeom>
          </p:spPr>
        </p:pic>
      </p:grpSp>
      <p:pic>
        <p:nvPicPr>
          <p:cNvPr id="25" name="图片 21">
            <a:extLst>
              <a:ext uri="{FF2B5EF4-FFF2-40B4-BE49-F238E27FC236}">
                <a16:creationId xmlns:a16="http://schemas.microsoft.com/office/drawing/2014/main" id="{AD1E8633-2762-2DAB-A303-5D5D98F5B8D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811475" y="1203441"/>
            <a:ext cx="3045908" cy="5242033"/>
          </a:xfrm>
          <a:prstGeom prst="rect">
            <a:avLst/>
          </a:prstGeom>
        </p:spPr>
      </p:pic>
      <p:sp>
        <p:nvSpPr>
          <p:cNvPr id="3" name="Freeform 16">
            <a:extLst>
              <a:ext uri="{FF2B5EF4-FFF2-40B4-BE49-F238E27FC236}">
                <a16:creationId xmlns:a16="http://schemas.microsoft.com/office/drawing/2014/main" id="{FF99099A-B612-7A3C-EE63-D152E27A907F}"/>
              </a:ext>
            </a:extLst>
          </p:cNvPr>
          <p:cNvSpPr/>
          <p:nvPr/>
        </p:nvSpPr>
        <p:spPr>
          <a:xfrm>
            <a:off x="1236970" y="1797426"/>
            <a:ext cx="1267856" cy="952045"/>
          </a:xfrm>
          <a:custGeom>
            <a:avLst/>
            <a:gdLst/>
            <a:ahLst/>
            <a:cxnLst/>
            <a:rect l="l" t="t" r="r" b="b"/>
            <a:pathLst>
              <a:path w="1267856" h="952045">
                <a:moveTo>
                  <a:pt x="0" y="0"/>
                </a:moveTo>
                <a:lnTo>
                  <a:pt x="1267857" y="0"/>
                </a:lnTo>
                <a:lnTo>
                  <a:pt x="1267857" y="952045"/>
                </a:lnTo>
                <a:lnTo>
                  <a:pt x="0" y="9520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19">
            <a:extLst>
              <a:ext uri="{FF2B5EF4-FFF2-40B4-BE49-F238E27FC236}">
                <a16:creationId xmlns:a16="http://schemas.microsoft.com/office/drawing/2014/main" id="{82314CC4-0A5B-D0C1-628B-6BDED0089372}"/>
              </a:ext>
            </a:extLst>
          </p:cNvPr>
          <p:cNvSpPr/>
          <p:nvPr/>
        </p:nvSpPr>
        <p:spPr>
          <a:xfrm>
            <a:off x="5778489" y="1624349"/>
            <a:ext cx="955566" cy="1125122"/>
          </a:xfrm>
          <a:custGeom>
            <a:avLst/>
            <a:gdLst/>
            <a:ahLst/>
            <a:cxnLst/>
            <a:rect l="l" t="t" r="r" b="b"/>
            <a:pathLst>
              <a:path w="1413798" h="1718903">
                <a:moveTo>
                  <a:pt x="0" y="0"/>
                </a:moveTo>
                <a:lnTo>
                  <a:pt x="1413798" y="0"/>
                </a:lnTo>
                <a:lnTo>
                  <a:pt x="1413798" y="1718904"/>
                </a:lnTo>
                <a:lnTo>
                  <a:pt x="0" y="17189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FFF855F-F02F-5ED7-4E55-F0B059F7CD98}"/>
              </a:ext>
            </a:extLst>
          </p:cNvPr>
          <p:cNvSpPr txBox="1"/>
          <p:nvPr/>
        </p:nvSpPr>
        <p:spPr>
          <a:xfrm>
            <a:off x="558286" y="3028958"/>
            <a:ext cx="2840583" cy="2805063"/>
          </a:xfrm>
          <a:prstGeom prst="rect">
            <a:avLst/>
          </a:prstGeom>
          <a:noFill/>
        </p:spPr>
        <p:txBody>
          <a:bodyPr wrap="square">
            <a:spAutoFit/>
          </a:bodyPr>
          <a:lstStyle/>
          <a:p>
            <a:pPr algn="ctr">
              <a:lnSpc>
                <a:spcPct val="150000"/>
              </a:lnSpc>
            </a:pPr>
            <a:r>
              <a:rPr lang="en-US" sz="2400" kern="0">
                <a:effectLst/>
                <a:latin typeface="Calibri" panose="020F0502020204030204" pitchFamily="34" charset="0"/>
                <a:ea typeface="Calibri" panose="020F0502020204030204" pitchFamily="34" charset="0"/>
                <a:cs typeface="Calibri" panose="020F0502020204030204" pitchFamily="34" charset="0"/>
              </a:rPr>
              <a:t>Nghĩa của một số yếu tố Hán Việt thông dụng và nghĩa của những từ có yếu tố Hán Việt.</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7775CBF-0F53-25DE-023B-FA87707264F2}"/>
              </a:ext>
            </a:extLst>
          </p:cNvPr>
          <p:cNvSpPr txBox="1"/>
          <p:nvPr/>
        </p:nvSpPr>
        <p:spPr>
          <a:xfrm>
            <a:off x="4438525" y="3024837"/>
            <a:ext cx="3635494" cy="2805063"/>
          </a:xfrm>
          <a:prstGeom prst="rect">
            <a:avLst/>
          </a:prstGeom>
          <a:noFill/>
        </p:spPr>
        <p:txBody>
          <a:bodyPr wrap="square">
            <a:spAutoFit/>
          </a:bodyPr>
          <a:lstStyle/>
          <a:p>
            <a:pPr marL="0" marR="0" algn="just">
              <a:lnSpc>
                <a:spcPct val="150000"/>
              </a:lnSpc>
              <a:spcBef>
                <a:spcPts val="0"/>
              </a:spcBef>
              <a:spcAft>
                <a:spcPts val="0"/>
              </a:spcAft>
            </a:pPr>
            <a:r>
              <a:rPr lang="en-US" sz="2400" kern="0" dirty="0" err="1">
                <a:effectLst/>
                <a:latin typeface="Calibri" panose="020F0502020204030204" pitchFamily="34" charset="0"/>
                <a:ea typeface="Calibri" panose="020F0502020204030204" pitchFamily="34" charset="0"/>
                <a:cs typeface="Calibri" panose="020F0502020204030204" pitchFamily="34" charset="0"/>
              </a:rPr>
              <a:t>Một</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số</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yếu</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tố</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Hán</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Việt</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thông</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dụng</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dưới</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đây</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có</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thể</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kết</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hợp</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với</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nhau</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hoặc</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kết</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hợp</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với</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các</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yếu</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tố</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khác</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để</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tạo</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thành</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từ</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Hán</a:t>
            </a:r>
            <a:r>
              <a:rPr lang="en-US" sz="2400" kern="0" dirty="0">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effectLst/>
                <a:latin typeface="Calibri" panose="020F0502020204030204" pitchFamily="34" charset="0"/>
                <a:ea typeface="Calibri" panose="020F0502020204030204" pitchFamily="34" charset="0"/>
                <a:cs typeface="Calibri" panose="020F0502020204030204" pitchFamily="34" charset="0"/>
              </a:rPr>
              <a:t>Việt</a:t>
            </a:r>
            <a:r>
              <a:rPr lang="en-US" sz="2400" kern="0" dirty="0">
                <a:effectLst/>
                <a:latin typeface="Calibri" panose="020F0502020204030204" pitchFamily="34" charset="0"/>
                <a:ea typeface="Calibri" panose="020F0502020204030204" pitchFamily="34" charset="0"/>
                <a:cs typeface="Calibri" panose="020F0502020204030204" pitchFamily="34" charset="0"/>
              </a:rPr>
              <a:t>:</a:t>
            </a:r>
            <a:endParaRPr lang="en-US"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2361212"/>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12526"/>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648F6947-B2B1-4B22-8CC3-070CD6023670}"/>
              </a:ext>
            </a:extLst>
          </p:cNvPr>
          <p:cNvGrpSpPr/>
          <p:nvPr/>
        </p:nvGrpSpPr>
        <p:grpSpPr>
          <a:xfrm>
            <a:off x="3175200" y="478305"/>
            <a:ext cx="5572711" cy="923330"/>
            <a:chOff x="3175200" y="432585"/>
            <a:chExt cx="5572711" cy="923330"/>
          </a:xfrm>
        </p:grpSpPr>
        <p:pic>
          <p:nvPicPr>
            <p:cNvPr id="18" name="图片 17">
              <a:extLst>
                <a:ext uri="{FF2B5EF4-FFF2-40B4-BE49-F238E27FC236}">
                  <a16:creationId xmlns:a16="http://schemas.microsoft.com/office/drawing/2014/main" id="{D9BABE47-8239-4A09-B5E4-F5A6A050132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a:off x="7792345" y="625672"/>
              <a:ext cx="955566" cy="544552"/>
            </a:xfrm>
            <a:prstGeom prst="rect">
              <a:avLst/>
            </a:prstGeom>
          </p:spPr>
        </p:pic>
        <p:sp>
          <p:nvSpPr>
            <p:cNvPr id="19" name="文本框 18">
              <a:extLst>
                <a:ext uri="{FF2B5EF4-FFF2-40B4-BE49-F238E27FC236}">
                  <a16:creationId xmlns:a16="http://schemas.microsoft.com/office/drawing/2014/main" id="{879E7868-66F3-4776-A889-DFAA9B5753D1}"/>
                </a:ext>
              </a:extLst>
            </p:cNvPr>
            <p:cNvSpPr txBox="1"/>
            <p:nvPr/>
          </p:nvSpPr>
          <p:spPr>
            <a:xfrm flipH="1">
              <a:off x="4153915" y="432585"/>
              <a:ext cx="3408054" cy="923330"/>
            </a:xfrm>
            <a:prstGeom prst="rect">
              <a:avLst/>
            </a:prstGeom>
            <a:noFill/>
          </p:spPr>
          <p:txBody>
            <a:bodyPr vert="horz" wrap="square" rtlCol="0">
              <a:spAutoFit/>
            </a:bodyPr>
            <a:lstStyle/>
            <a:p>
              <a:pPr algn="ctr"/>
              <a:r>
                <a:rPr lang="en-US" altLang="zh-CN" sz="5400">
                  <a:solidFill>
                    <a:srgbClr val="AA4823"/>
                  </a:solidFill>
                  <a:latin typeface="#9Slide04 SFU CenturySchoolbook" panose="00000400000000000000" pitchFamily="2" charset="0"/>
                  <a:ea typeface="字魂58号-创中黑" panose="00000500000000000000" pitchFamily="2" charset="-122"/>
                </a:rPr>
                <a:t>Từ Hán Việt</a:t>
              </a:r>
              <a:endParaRPr lang="en-US" altLang="zh-CN" sz="5400" dirty="0">
                <a:solidFill>
                  <a:srgbClr val="AA4823"/>
                </a:solidFill>
                <a:latin typeface="#9Slide04 SFU CenturySchoolbook" panose="00000400000000000000" pitchFamily="2" charset="0"/>
                <a:ea typeface="字魂58号-创中黑" panose="00000500000000000000" pitchFamily="2" charset="-122"/>
              </a:endParaRPr>
            </a:p>
          </p:txBody>
        </p:sp>
        <p:pic>
          <p:nvPicPr>
            <p:cNvPr id="20" name="图片 19">
              <a:extLst>
                <a:ext uri="{FF2B5EF4-FFF2-40B4-BE49-F238E27FC236}">
                  <a16:creationId xmlns:a16="http://schemas.microsoft.com/office/drawing/2014/main" id="{875895FE-A9DF-4E8E-B47A-945C4EC0304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flipH="1">
              <a:off x="3175200" y="682462"/>
              <a:ext cx="955566" cy="544552"/>
            </a:xfrm>
            <a:prstGeom prst="rect">
              <a:avLst/>
            </a:prstGeom>
          </p:spPr>
        </p:pic>
      </p:grpSp>
      <p:pic>
        <p:nvPicPr>
          <p:cNvPr id="25" name="图片 21">
            <a:extLst>
              <a:ext uri="{FF2B5EF4-FFF2-40B4-BE49-F238E27FC236}">
                <a16:creationId xmlns:a16="http://schemas.microsoft.com/office/drawing/2014/main" id="{AD1E8633-2762-2DAB-A303-5D5D98F5B8D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811475" y="1203441"/>
            <a:ext cx="3045908" cy="5242033"/>
          </a:xfrm>
          <a:prstGeom prst="rect">
            <a:avLst/>
          </a:prstGeom>
        </p:spPr>
      </p:pic>
      <p:sp>
        <p:nvSpPr>
          <p:cNvPr id="8" name="TextBox 7">
            <a:extLst>
              <a:ext uri="{FF2B5EF4-FFF2-40B4-BE49-F238E27FC236}">
                <a16:creationId xmlns:a16="http://schemas.microsoft.com/office/drawing/2014/main" id="{DE68B9B7-35F1-CDA8-D03E-9C1AA19E59B9}"/>
              </a:ext>
            </a:extLst>
          </p:cNvPr>
          <p:cNvSpPr txBox="1"/>
          <p:nvPr/>
        </p:nvSpPr>
        <p:spPr>
          <a:xfrm>
            <a:off x="740228" y="1717291"/>
            <a:ext cx="8709235" cy="2970685"/>
          </a:xfrm>
          <a:prstGeom prst="rect">
            <a:avLst/>
          </a:prstGeom>
          <a:noFill/>
        </p:spPr>
        <p:txBody>
          <a:bodyPr wrap="square">
            <a:spAutoFit/>
          </a:bodyPr>
          <a:lstStyle/>
          <a:p>
            <a:pPr marL="0" marR="0" algn="just">
              <a:lnSpc>
                <a:spcPct val="150000"/>
              </a:lnSpc>
              <a:spcBef>
                <a:spcPts val="0"/>
              </a:spcBef>
              <a:spcAft>
                <a:spcPts val="0"/>
              </a:spcAft>
            </a:pPr>
            <a:r>
              <a:rPr lang="en-US" sz="3200" b="1" kern="0">
                <a:effectLst/>
                <a:latin typeface="Calibri" panose="020F0502020204030204" pitchFamily="34" charset="0"/>
                <a:ea typeface="Calibri" panose="020F0502020204030204" pitchFamily="34" charset="0"/>
                <a:cs typeface="Calibri" panose="020F0502020204030204" pitchFamily="34" charset="0"/>
              </a:rPr>
              <a:t>+ Chinh (đánh dẹp, đi xa): </a:t>
            </a:r>
            <a:r>
              <a:rPr lang="en-US" sz="3200" kern="0">
                <a:effectLst/>
                <a:latin typeface="Calibri" panose="020F0502020204030204" pitchFamily="34" charset="0"/>
                <a:ea typeface="Calibri" panose="020F0502020204030204" pitchFamily="34" charset="0"/>
                <a:cs typeface="Calibri" panose="020F0502020204030204" pitchFamily="34" charset="0"/>
              </a:rPr>
              <a:t>chinh phục, chinh phụ…</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3200" b="1" kern="0">
                <a:effectLst/>
                <a:latin typeface="Calibri" panose="020F0502020204030204" pitchFamily="34" charset="0"/>
                <a:ea typeface="Calibri" panose="020F0502020204030204" pitchFamily="34" charset="0"/>
                <a:cs typeface="Calibri" panose="020F0502020204030204" pitchFamily="34" charset="0"/>
              </a:rPr>
              <a:t>+ Lạm (quá mức): </a:t>
            </a:r>
            <a:r>
              <a:rPr lang="en-US" sz="3200" kern="0">
                <a:effectLst/>
                <a:latin typeface="Calibri" panose="020F0502020204030204" pitchFamily="34" charset="0"/>
                <a:ea typeface="Calibri" panose="020F0502020204030204" pitchFamily="34" charset="0"/>
                <a:cs typeface="Calibri" panose="020F0502020204030204" pitchFamily="34" charset="0"/>
              </a:rPr>
              <a:t>lạm phát, lạm dụng…</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3200" b="1" kern="0">
                <a:effectLst/>
                <a:latin typeface="Calibri" panose="020F0502020204030204" pitchFamily="34" charset="0"/>
                <a:ea typeface="Calibri" panose="020F0502020204030204" pitchFamily="34" charset="0"/>
                <a:cs typeface="Calibri" panose="020F0502020204030204" pitchFamily="34" charset="0"/>
              </a:rPr>
              <a:t>+ Tuyệt (dứt, hết…): </a:t>
            </a:r>
            <a:r>
              <a:rPr lang="en-US" sz="3200" kern="0">
                <a:effectLst/>
                <a:latin typeface="Calibri" panose="020F0502020204030204" pitchFamily="34" charset="0"/>
                <a:ea typeface="Calibri" panose="020F0502020204030204" pitchFamily="34" charset="0"/>
                <a:cs typeface="Calibri" panose="020F0502020204030204" pitchFamily="34" charset="0"/>
              </a:rPr>
              <a:t>tuyệt bút, tuyệt nhiên…</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3200" b="1" kern="0">
                <a:effectLst/>
                <a:latin typeface="Calibri" panose="020F0502020204030204" pitchFamily="34" charset="0"/>
                <a:ea typeface="Calibri" panose="020F0502020204030204" pitchFamily="34" charset="0"/>
                <a:cs typeface="Calibri" panose="020F0502020204030204" pitchFamily="34" charset="0"/>
              </a:rPr>
              <a:t>+  Vô (không, không có):  </a:t>
            </a:r>
            <a:r>
              <a:rPr lang="en-US" sz="3200" kern="0">
                <a:effectLst/>
                <a:latin typeface="Calibri" panose="020F0502020204030204" pitchFamily="34" charset="0"/>
                <a:ea typeface="Calibri" panose="020F0502020204030204" pitchFamily="34" charset="0"/>
                <a:cs typeface="Calibri" panose="020F0502020204030204" pitchFamily="34" charset="0"/>
              </a:rPr>
              <a:t>vô bổ, vô tận…</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6526450"/>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F3FC8D0F-03FF-49DF-A21C-F62631605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280" y="202456"/>
            <a:ext cx="9716107" cy="6861503"/>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4">
            <a:extLst>
              <a:ext uri="{28A0092B-C50C-407E-A947-70E740481C1C}">
                <a14:useLocalDpi xmlns:a14="http://schemas.microsoft.com/office/drawing/2010/main" val="0"/>
              </a:ext>
            </a:extLst>
          </a:blip>
          <a:srcRect l="80250" t="40250"/>
          <a:stretch/>
        </p:blipFill>
        <p:spPr>
          <a:xfrm>
            <a:off x="9819001" y="2490652"/>
            <a:ext cx="2407920" cy="3642360"/>
          </a:xfrm>
          <a:prstGeom prst="rect">
            <a:avLst/>
          </a:prstGeom>
        </p:spPr>
      </p:pic>
      <p:pic>
        <p:nvPicPr>
          <p:cNvPr id="6" name="图片 5">
            <a:extLst>
              <a:ext uri="{FF2B5EF4-FFF2-40B4-BE49-F238E27FC236}">
                <a16:creationId xmlns:a16="http://schemas.microsoft.com/office/drawing/2014/main" id="{B418E620-8425-40DE-AF14-45C4B01A27F5}"/>
              </a:ext>
            </a:extLst>
          </p:cNvPr>
          <p:cNvPicPr>
            <a:picLocks noChangeAspect="1"/>
          </p:cNvPicPr>
          <p:nvPr/>
        </p:nvPicPr>
        <p:blipFill rotWithShape="1">
          <a:blip r:embed="rId4">
            <a:extLst>
              <a:ext uri="{28A0092B-C50C-407E-A947-70E740481C1C}">
                <a14:useLocalDpi xmlns:a14="http://schemas.microsoft.com/office/drawing/2010/main" val="0"/>
              </a:ext>
            </a:extLst>
          </a:blip>
          <a:srcRect l="-373" t="1" r="56373" b="61375"/>
          <a:stretch/>
        </p:blipFill>
        <p:spPr>
          <a:xfrm>
            <a:off x="18531" y="0"/>
            <a:ext cx="5364480" cy="2354580"/>
          </a:xfrm>
          <a:prstGeom prst="rect">
            <a:avLst/>
          </a:prstGeom>
        </p:spPr>
      </p:pic>
      <p:pic>
        <p:nvPicPr>
          <p:cNvPr id="8" name="图片 7">
            <a:extLst>
              <a:ext uri="{FF2B5EF4-FFF2-40B4-BE49-F238E27FC236}">
                <a16:creationId xmlns:a16="http://schemas.microsoft.com/office/drawing/2014/main" id="{B5A34101-75B8-46D6-B77A-861F22FC3F1D}"/>
              </a:ext>
            </a:extLst>
          </p:cNvPr>
          <p:cNvPicPr>
            <a:picLocks noChangeAspect="1"/>
          </p:cNvPicPr>
          <p:nvPr/>
        </p:nvPicPr>
        <p:blipFill rotWithShape="1">
          <a:blip r:embed="rId4">
            <a:extLst>
              <a:ext uri="{28A0092B-C50C-407E-A947-70E740481C1C}">
                <a14:useLocalDpi xmlns:a14="http://schemas.microsoft.com/office/drawing/2010/main" val="0"/>
              </a:ext>
            </a:extLst>
          </a:blip>
          <a:srcRect l="-248" t="81250" r="75498" b="3000"/>
          <a:stretch/>
        </p:blipFill>
        <p:spPr>
          <a:xfrm>
            <a:off x="0" y="5379720"/>
            <a:ext cx="3017520" cy="960120"/>
          </a:xfrm>
          <a:prstGeom prst="rect">
            <a:avLst/>
          </a:prstGeom>
        </p:spPr>
      </p:pic>
      <p:pic>
        <p:nvPicPr>
          <p:cNvPr id="10" name="图片 9">
            <a:extLst>
              <a:ext uri="{FF2B5EF4-FFF2-40B4-BE49-F238E27FC236}">
                <a16:creationId xmlns:a16="http://schemas.microsoft.com/office/drawing/2014/main" id="{8EBBA79B-9259-4DE7-967E-825659A7FB8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55472" t="32249" r="28953" b="50000"/>
          <a:stretch>
            <a:fillRect/>
          </a:stretch>
        </p:blipFill>
        <p:spPr>
          <a:xfrm>
            <a:off x="8667888" y="594378"/>
            <a:ext cx="1610914" cy="918018"/>
          </a:xfrm>
          <a:prstGeom prst="rect">
            <a:avLst/>
          </a:prstGeom>
        </p:spPr>
      </p:pic>
      <p:pic>
        <p:nvPicPr>
          <p:cNvPr id="15" name="图片 14">
            <a:extLst>
              <a:ext uri="{FF2B5EF4-FFF2-40B4-BE49-F238E27FC236}">
                <a16:creationId xmlns:a16="http://schemas.microsoft.com/office/drawing/2014/main" id="{97E27AFC-3C15-4E3E-B30F-ADCE6EEA5C78}"/>
              </a:ext>
            </a:extLst>
          </p:cNvPr>
          <p:cNvPicPr>
            <a:picLocks noChangeAspect="1"/>
          </p:cNvPicPr>
          <p:nvPr/>
        </p:nvPicPr>
        <p:blipFill rotWithShape="1">
          <a:blip r:embed="rId4">
            <a:extLst>
              <a:ext uri="{28A0092B-C50C-407E-A947-70E740481C1C}">
                <a14:useLocalDpi xmlns:a14="http://schemas.microsoft.com/office/drawing/2010/main" val="0"/>
              </a:ext>
            </a:extLst>
          </a:blip>
          <a:srcRect l="85604" t="-2248" b="64284"/>
          <a:stretch/>
        </p:blipFill>
        <p:spPr>
          <a:xfrm>
            <a:off x="10893407" y="53340"/>
            <a:ext cx="1298593" cy="1712325"/>
          </a:xfrm>
          <a:prstGeom prst="rect">
            <a:avLst/>
          </a:prstGeom>
        </p:spPr>
      </p:pic>
      <p:pic>
        <p:nvPicPr>
          <p:cNvPr id="16" name="图片 15">
            <a:extLst>
              <a:ext uri="{FF2B5EF4-FFF2-40B4-BE49-F238E27FC236}">
                <a16:creationId xmlns:a16="http://schemas.microsoft.com/office/drawing/2014/main" id="{F3B536AC-5D81-4C50-9757-F0C331A8C1F2}"/>
              </a:ext>
            </a:extLst>
          </p:cNvPr>
          <p:cNvPicPr>
            <a:picLocks noChangeAspect="1"/>
          </p:cNvPicPr>
          <p:nvPr/>
        </p:nvPicPr>
        <p:blipFill rotWithShape="1">
          <a:blip r:embed="rId4">
            <a:extLst>
              <a:ext uri="{28A0092B-C50C-407E-A947-70E740481C1C}">
                <a14:useLocalDpi xmlns:a14="http://schemas.microsoft.com/office/drawing/2010/main" val="0"/>
              </a:ext>
            </a:extLst>
          </a:blip>
          <a:srcRect l="54750" t="22124" r="28750" b="58037"/>
          <a:stretch/>
        </p:blipFill>
        <p:spPr>
          <a:xfrm>
            <a:off x="10104120" y="383812"/>
            <a:ext cx="2209800" cy="1328513"/>
          </a:xfrm>
          <a:prstGeom prst="rect">
            <a:avLst/>
          </a:prstGeom>
        </p:spPr>
      </p:pic>
      <p:sp>
        <p:nvSpPr>
          <p:cNvPr id="2" name="TextBox 1">
            <a:extLst>
              <a:ext uri="{FF2B5EF4-FFF2-40B4-BE49-F238E27FC236}">
                <a16:creationId xmlns:a16="http://schemas.microsoft.com/office/drawing/2014/main" id="{D789A317-F83D-31F2-4A0E-946DE76BAD46}"/>
              </a:ext>
            </a:extLst>
          </p:cNvPr>
          <p:cNvSpPr txBox="1"/>
          <p:nvPr/>
        </p:nvSpPr>
        <p:spPr>
          <a:xfrm>
            <a:off x="5448031" y="1712325"/>
            <a:ext cx="11079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D39C59"/>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03</a:t>
            </a:r>
          </a:p>
        </p:txBody>
      </p:sp>
      <p:sp>
        <p:nvSpPr>
          <p:cNvPr id="7" name="TextBox 6">
            <a:extLst>
              <a:ext uri="{FF2B5EF4-FFF2-40B4-BE49-F238E27FC236}">
                <a16:creationId xmlns:a16="http://schemas.microsoft.com/office/drawing/2014/main" id="{F553DC16-F3CC-9D57-86DD-963DB98E2901}"/>
              </a:ext>
            </a:extLst>
          </p:cNvPr>
          <p:cNvSpPr txBox="1"/>
          <p:nvPr/>
        </p:nvSpPr>
        <p:spPr>
          <a:xfrm>
            <a:off x="1843462" y="2650012"/>
            <a:ext cx="825246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800">
                <a:solidFill>
                  <a:srgbClr val="D39C59"/>
                </a:solidFill>
                <a:latin typeface="#9Slide04 SFU CenturySchoolbook" panose="00000400000000000000" pitchFamily="2" charset="0"/>
              </a:rPr>
              <a:t>Luyện tập</a:t>
            </a:r>
            <a:endParaRPr kumimoji="0" lang="en-US" sz="13800" b="0" i="0" u="none" strike="noStrike" kern="1200" cap="none" spc="0" normalizeH="0" baseline="0" noProof="0">
              <a:ln>
                <a:noFill/>
              </a:ln>
              <a:solidFill>
                <a:srgbClr val="D39C59"/>
              </a:solidFill>
              <a:effectLst/>
              <a:uLnTx/>
              <a:uFillTx/>
              <a:latin typeface="#9Slide04 SFU CenturySchoolbook" panose="00000400000000000000" pitchFamily="2" charset="0"/>
              <a:ea typeface="+mn-ea"/>
              <a:cs typeface="+mn-cs"/>
            </a:endParaRPr>
          </a:p>
        </p:txBody>
      </p:sp>
    </p:spTree>
    <p:extLst>
      <p:ext uri="{BB962C8B-B14F-4D97-AF65-F5344CB8AC3E}">
        <p14:creationId xmlns:p14="http://schemas.microsoft.com/office/powerpoint/2010/main" val="3217758822"/>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250371" y="217714"/>
            <a:ext cx="11691258" cy="6190183"/>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2E296BA-9B68-A3A4-4817-E82D4B102394}"/>
              </a:ext>
            </a:extLst>
          </p:cNvPr>
          <p:cNvSpPr txBox="1"/>
          <p:nvPr/>
        </p:nvSpPr>
        <p:spPr>
          <a:xfrm>
            <a:off x="359228" y="450103"/>
            <a:ext cx="11473543" cy="1143070"/>
          </a:xfrm>
          <a:prstGeom prst="rect">
            <a:avLst/>
          </a:prstGeom>
          <a:noFill/>
        </p:spPr>
        <p:txBody>
          <a:bodyPr wrap="square">
            <a:spAutoFit/>
          </a:bodyPr>
          <a:lstStyle/>
          <a:p>
            <a:pPr marL="30480" marR="30480" algn="just">
              <a:lnSpc>
                <a:spcPct val="150000"/>
              </a:lnSpc>
              <a:spcBef>
                <a:spcPts val="0"/>
              </a:spcBef>
              <a:spcAft>
                <a:spcPts val="1200"/>
              </a:spcAft>
            </a:pPr>
            <a:r>
              <a:rPr lang="en-US" sz="2400" b="1" kern="0">
                <a:solidFill>
                  <a:srgbClr val="FF0000"/>
                </a:solidFill>
                <a:effectLst/>
                <a:latin typeface="Calibri" panose="020F0502020204030204" pitchFamily="34" charset="0"/>
                <a:ea typeface="Calibri" panose="020F0502020204030204" pitchFamily="34" charset="0"/>
                <a:cs typeface="Calibri" panose="020F0502020204030204" pitchFamily="34" charset="0"/>
              </a:rPr>
              <a:t>Câu 1 (trang 66 sgk Ngữ văn lớp 8 Tập 1): </a:t>
            </a:r>
            <a:r>
              <a:rPr lang="en-US" sz="2400" kern="0">
                <a:solidFill>
                  <a:srgbClr val="FF0000"/>
                </a:solidFill>
                <a:effectLst/>
                <a:latin typeface="Calibri" panose="020F0502020204030204" pitchFamily="34" charset="0"/>
                <a:ea typeface="Calibri" panose="020F0502020204030204" pitchFamily="34" charset="0"/>
                <a:cs typeface="Calibri" panose="020F0502020204030204" pitchFamily="34" charset="0"/>
              </a:rPr>
              <a:t>Tìm thêm những từ Hán Việt để điền vào bảng sau và giải thích ý nghĩa của chúng (làm vào vở):</a:t>
            </a:r>
            <a:endParaRPr lang="en-US" sz="2000" kern="1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E4820E81-5EC0-0BEB-2698-61D6602BB2FF}"/>
              </a:ext>
            </a:extLst>
          </p:cNvPr>
          <p:cNvGraphicFramePr>
            <a:graphicFrameLocks noGrp="1"/>
          </p:cNvGraphicFramePr>
          <p:nvPr>
            <p:extLst>
              <p:ext uri="{D42A27DB-BD31-4B8C-83A1-F6EECF244321}">
                <p14:modId xmlns:p14="http://schemas.microsoft.com/office/powerpoint/2010/main" val="211493096"/>
              </p:ext>
            </p:extLst>
          </p:nvPr>
        </p:nvGraphicFramePr>
        <p:xfrm>
          <a:off x="838199" y="1810887"/>
          <a:ext cx="10515600" cy="4023360"/>
        </p:xfrm>
        <a:graphic>
          <a:graphicData uri="http://schemas.openxmlformats.org/drawingml/2006/table">
            <a:tbl>
              <a:tblPr firstRow="1" firstCol="1" bandRow="1"/>
              <a:tblGrid>
                <a:gridCol w="3505200">
                  <a:extLst>
                    <a:ext uri="{9D8B030D-6E8A-4147-A177-3AD203B41FA5}">
                      <a16:colId xmlns:a16="http://schemas.microsoft.com/office/drawing/2014/main" val="3997470675"/>
                    </a:ext>
                  </a:extLst>
                </a:gridCol>
                <a:gridCol w="3505200">
                  <a:extLst>
                    <a:ext uri="{9D8B030D-6E8A-4147-A177-3AD203B41FA5}">
                      <a16:colId xmlns:a16="http://schemas.microsoft.com/office/drawing/2014/main" val="2518874303"/>
                    </a:ext>
                  </a:extLst>
                </a:gridCol>
                <a:gridCol w="3505200">
                  <a:extLst>
                    <a:ext uri="{9D8B030D-6E8A-4147-A177-3AD203B41FA5}">
                      <a16:colId xmlns:a16="http://schemas.microsoft.com/office/drawing/2014/main" val="747394151"/>
                    </a:ext>
                  </a:extLst>
                </a:gridCol>
              </a:tblGrid>
              <a:tr h="0">
                <a:tc>
                  <a:txBody>
                    <a:bodyPr/>
                    <a:lstStyle/>
                    <a:p>
                      <a:pPr marL="30480" marR="30480" algn="just">
                        <a:lnSpc>
                          <a:spcPct val="100000"/>
                        </a:lnSpc>
                        <a:spcBef>
                          <a:spcPts val="0"/>
                        </a:spcBef>
                        <a:spcAft>
                          <a:spcPts val="1200"/>
                        </a:spcAf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STT</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Yếu tố Hán Việt</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Từ Hán Việt</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5896076"/>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vô (không)</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vô tình…</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592589"/>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hữu (có)</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hữu tình…</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399875"/>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hữu (bạn)</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thân hữu…</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6612392"/>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lạm (quá mức)</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lạm thu…</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4687057"/>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tuyệt (tột độ, hết mức)</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tuyệt sắc…</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0647397"/>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tuyệt (dứt, hết)</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tuyệt giao…</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467170"/>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gia (thêm vào)</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gia vị…</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954300"/>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gia (nhà)</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gia phong…</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129172"/>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chinh (đánh dẹp)</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chinh phạt…</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4826588"/>
                  </a:ext>
                </a:extLst>
              </a:tr>
              <a:tr h="0">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chinh (đi xa)</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1200"/>
                        </a:spcAf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chinh nhân…</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75238"/>
                  </a:ext>
                </a:extLst>
              </a:tr>
            </a:tbl>
          </a:graphicData>
        </a:graphic>
      </p:graphicFrame>
    </p:spTree>
    <p:extLst>
      <p:ext uri="{BB962C8B-B14F-4D97-AF65-F5344CB8AC3E}">
        <p14:creationId xmlns:p14="http://schemas.microsoft.com/office/powerpoint/2010/main" val="2137566353"/>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A32EF468-42F2-F164-05AB-B8E2F20B3CBF}"/>
              </a:ext>
            </a:extLst>
          </p:cNvPr>
          <p:cNvSpPr txBox="1"/>
          <p:nvPr/>
        </p:nvSpPr>
        <p:spPr>
          <a:xfrm>
            <a:off x="5136334" y="450103"/>
            <a:ext cx="1564852" cy="646331"/>
          </a:xfrm>
          <a:prstGeom prst="rect">
            <a:avLst/>
          </a:prstGeom>
          <a:noFill/>
        </p:spPr>
        <p:txBody>
          <a:bodyPr wrap="none" rtlCol="0">
            <a:spAutoFit/>
          </a:bodyPr>
          <a:lstStyle/>
          <a:p>
            <a:r>
              <a:rPr lang="en-US" sz="3600" b="1">
                <a:latin typeface="Calibri" panose="020F0502020204030204" pitchFamily="34" charset="0"/>
                <a:ea typeface="Calibri" panose="020F0502020204030204" pitchFamily="34" charset="0"/>
                <a:cs typeface="Calibri" panose="020F0502020204030204" pitchFamily="34" charset="0"/>
              </a:rPr>
              <a:t>Lời giải</a:t>
            </a:r>
          </a:p>
        </p:txBody>
      </p:sp>
      <p:graphicFrame>
        <p:nvGraphicFramePr>
          <p:cNvPr id="6" name="Table 5">
            <a:extLst>
              <a:ext uri="{FF2B5EF4-FFF2-40B4-BE49-F238E27FC236}">
                <a16:creationId xmlns:a16="http://schemas.microsoft.com/office/drawing/2014/main" id="{543B10DF-1742-8BE3-FD50-0E6E942A925A}"/>
              </a:ext>
            </a:extLst>
          </p:cNvPr>
          <p:cNvGraphicFramePr>
            <a:graphicFrameLocks noGrp="1"/>
          </p:cNvGraphicFramePr>
          <p:nvPr>
            <p:extLst>
              <p:ext uri="{D42A27DB-BD31-4B8C-83A1-F6EECF244321}">
                <p14:modId xmlns:p14="http://schemas.microsoft.com/office/powerpoint/2010/main" val="4115962077"/>
              </p:ext>
            </p:extLst>
          </p:nvPr>
        </p:nvGraphicFramePr>
        <p:xfrm>
          <a:off x="642258" y="1096434"/>
          <a:ext cx="10711542" cy="5120640"/>
        </p:xfrm>
        <a:graphic>
          <a:graphicData uri="http://schemas.openxmlformats.org/drawingml/2006/table">
            <a:tbl>
              <a:tblPr firstRow="1" firstCol="1" bandRow="1"/>
              <a:tblGrid>
                <a:gridCol w="3570514">
                  <a:extLst>
                    <a:ext uri="{9D8B030D-6E8A-4147-A177-3AD203B41FA5}">
                      <a16:colId xmlns:a16="http://schemas.microsoft.com/office/drawing/2014/main" val="843279229"/>
                    </a:ext>
                  </a:extLst>
                </a:gridCol>
                <a:gridCol w="3570514">
                  <a:extLst>
                    <a:ext uri="{9D8B030D-6E8A-4147-A177-3AD203B41FA5}">
                      <a16:colId xmlns:a16="http://schemas.microsoft.com/office/drawing/2014/main" val="3549133978"/>
                    </a:ext>
                  </a:extLst>
                </a:gridCol>
                <a:gridCol w="3570514">
                  <a:extLst>
                    <a:ext uri="{9D8B030D-6E8A-4147-A177-3AD203B41FA5}">
                      <a16:colId xmlns:a16="http://schemas.microsoft.com/office/drawing/2014/main" val="723775186"/>
                    </a:ext>
                  </a:extLst>
                </a:gridCol>
              </a:tblGrid>
              <a:tr h="0">
                <a:tc>
                  <a:txBody>
                    <a:bodyPr/>
                    <a:lstStyle/>
                    <a:p>
                      <a:pPr marL="0" marR="0" algn="ctr">
                        <a:lnSpc>
                          <a:spcPct val="100000"/>
                        </a:lnSpc>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STT</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Yếu tố Hán Việt</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Từ Hán Việt</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266232"/>
                  </a:ext>
                </a:extLst>
              </a:tr>
              <a:tr h="0">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vô (không)</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vô tình, vô sự, hư vô…</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159021"/>
                  </a:ext>
                </a:extLst>
              </a:tr>
              <a:tr h="0">
                <a:tc>
                  <a:txBody>
                    <a:bodyPr/>
                    <a:lstStyle/>
                    <a:p>
                      <a:pPr marL="0" marR="0" algn="ctr">
                        <a:lnSpc>
                          <a:spcPct val="100000"/>
                        </a:lnSpc>
                        <a:spcBef>
                          <a:spcPts val="0"/>
                        </a:spcBef>
                        <a:spcAft>
                          <a:spcPts val="0"/>
                        </a:spcAft>
                        <a:tabLst>
                          <a:tab pos="90170" algn="l"/>
                          <a:tab pos="18034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hữu (có)</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hữu tình, hữu ý, hữu duyên…</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1745622"/>
                  </a:ext>
                </a:extLst>
              </a:tr>
              <a:tr h="0">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hữu (bạn)</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thân hữu, bằng hữu…</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928008"/>
                  </a:ext>
                </a:extLst>
              </a:tr>
              <a:tr h="0">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lạm (quá mức)</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lạm thu, lạm phát, lạm dụng…</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9764140"/>
                  </a:ext>
                </a:extLst>
              </a:tr>
              <a:tr h="0">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tuyệt (tột độ, hết mức)</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tuyệt sắc, tuyệt đối…</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8256198"/>
                  </a:ext>
                </a:extLst>
              </a:tr>
              <a:tr h="0">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tuyệt (dứt, hết)</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tuyệt giao, tuyệt tình, tuyệt tôn…</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116209"/>
                  </a:ext>
                </a:extLst>
              </a:tr>
              <a:tr h="0">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gia (thêm vào)</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gia vị, gia tăng…</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8758571"/>
                  </a:ext>
                </a:extLst>
              </a:tr>
              <a:tr h="0">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gia (nhà)</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gia phong, gia đình, …</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6483045"/>
                  </a:ext>
                </a:extLst>
              </a:tr>
              <a:tr h="0">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chinh (đánh dẹp)</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chinh phạt, chính chiến…</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1682584"/>
                  </a:ext>
                </a:extLst>
              </a:tr>
              <a:tr h="0">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chinh (đi xa)</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90170" algn="l"/>
                          <a:tab pos="180340" algn="l"/>
                        </a:tabLst>
                      </a:pPr>
                      <a:r>
                        <a:rPr lang="en-US" sz="2400"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chinh</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nhân</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viễn</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chinh</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756191"/>
                  </a:ext>
                </a:extLst>
              </a:tr>
            </a:tbl>
          </a:graphicData>
        </a:graphic>
      </p:graphicFrame>
    </p:spTree>
    <p:extLst>
      <p:ext uri="{BB962C8B-B14F-4D97-AF65-F5344CB8AC3E}">
        <p14:creationId xmlns:p14="http://schemas.microsoft.com/office/powerpoint/2010/main" val="3811629734"/>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E06F31-9AB0-459B-8D9C-D88671D45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29E7A1A-6EDF-4AF8-8FB3-506D9AB165D2}"/>
              </a:ext>
            </a:extLst>
          </p:cNvPr>
          <p:cNvPicPr>
            <a:picLocks noChangeAspect="1"/>
          </p:cNvPicPr>
          <p:nvPr/>
        </p:nvPicPr>
        <p:blipFill rotWithShape="1">
          <a:blip r:embed="rId3">
            <a:extLst>
              <a:ext uri="{28A0092B-C50C-407E-A947-70E740481C1C}">
                <a14:useLocalDpi xmlns:a14="http://schemas.microsoft.com/office/drawing/2010/main" val="0"/>
              </a:ext>
            </a:extLst>
          </a:blip>
          <a:srcRect l="80250"/>
          <a:stretch/>
        </p:blipFill>
        <p:spPr>
          <a:xfrm>
            <a:off x="9784080" y="137160"/>
            <a:ext cx="2407920" cy="6096000"/>
          </a:xfrm>
          <a:prstGeom prst="rect">
            <a:avLst/>
          </a:prstGeom>
        </p:spPr>
      </p:pic>
      <p:sp>
        <p:nvSpPr>
          <p:cNvPr id="15" name="矩形: 圆角 14">
            <a:extLst>
              <a:ext uri="{FF2B5EF4-FFF2-40B4-BE49-F238E27FC236}">
                <a16:creationId xmlns:a16="http://schemas.microsoft.com/office/drawing/2014/main" id="{1AE934E5-40A0-42E0-8977-D7C2BB63D16A}"/>
              </a:ext>
            </a:extLst>
          </p:cNvPr>
          <p:cNvSpPr/>
          <p:nvPr/>
        </p:nvSpPr>
        <p:spPr>
          <a:xfrm>
            <a:off x="499019" y="450103"/>
            <a:ext cx="11193962" cy="5957794"/>
          </a:xfrm>
          <a:prstGeom prst="roundRect">
            <a:avLst>
              <a:gd name="adj" fmla="val 6219"/>
            </a:avLst>
          </a:prstGeom>
          <a:solidFill>
            <a:schemeClr val="bg1"/>
          </a:solidFill>
          <a:ln>
            <a:solidFill>
              <a:srgbClr val="DAA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1669286-9280-9340-74CD-C5974AEB7E3F}"/>
              </a:ext>
            </a:extLst>
          </p:cNvPr>
          <p:cNvSpPr txBox="1"/>
          <p:nvPr/>
        </p:nvSpPr>
        <p:spPr>
          <a:xfrm>
            <a:off x="1186542" y="852190"/>
            <a:ext cx="10384972" cy="5186676"/>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Lst>
            </a:pPr>
            <a:r>
              <a:rPr lang="en-US" sz="3200" b="1" kern="0">
                <a:solidFill>
                  <a:srgbClr val="FF0000"/>
                </a:solidFill>
                <a:effectLst/>
                <a:latin typeface="Calibri" panose="020F0502020204030204" pitchFamily="34" charset="0"/>
                <a:ea typeface="Calibri" panose="020F0502020204030204" pitchFamily="34" charset="0"/>
                <a:cs typeface="Calibri" panose="020F0502020204030204" pitchFamily="34" charset="0"/>
              </a:rPr>
              <a:t>Câu 2 (trang 67 sgk Ngữ văn lớp 8 Tập 1): Đặt ba câu với ba từ Hán Việt tìm được ở bài tập 1.</a:t>
            </a:r>
            <a:endParaRPr lang="en-US" sz="24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tabLst>
                <a:tab pos="90170" algn="l"/>
                <a:tab pos="180340" algn="l"/>
              </a:tabLst>
            </a:pPr>
            <a:r>
              <a:rPr lang="en-US" sz="32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Trả lời:</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tabLst>
                <a:tab pos="90170" algn="l"/>
                <a:tab pos="18034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Phong cảnh nơi đây thật hữu tình.</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tabLst>
                <a:tab pos="90170" algn="l"/>
                <a:tab pos="18034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Dân số nước ta đang gia tăng chóng mặt.</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tabLst>
                <a:tab pos="90170" algn="l"/>
                <a:tab pos="18034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Kì thi này bạn Nguyễn Văn A đã đạt điểm tuyệt đối tất cả các môn.</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8338545"/>
      </p:ext>
    </p:extLst>
  </p:cSld>
  <p:clrMapOvr>
    <a:masterClrMapping/>
  </p:clrMapOvr>
  <mc:AlternateContent xmlns:mc="http://schemas.openxmlformats.org/markup-compatibility/2006" xmlns:p14="http://schemas.microsoft.com/office/powerpoint/2010/main">
    <mc:Choice Requires="p14">
      <p:transition spd="slow" p14:dur="1200" advTm="0">
        <p:dissolve/>
      </p:transition>
    </mc:Choice>
    <mc:Fallback xmlns="">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4792</TotalTime>
  <Words>1422</Words>
  <Application>Microsoft Office PowerPoint</Application>
  <PresentationFormat>Widescreen</PresentationFormat>
  <Paragraphs>134</Paragraphs>
  <Slides>19</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Times New Roman</vt:lpstr>
      <vt:lpstr>DengXian</vt:lpstr>
      <vt:lpstr>#9Slide04 Tinos Bold</vt:lpstr>
      <vt:lpstr>Tahoma</vt:lpstr>
      <vt:lpstr>Arial</vt:lpstr>
      <vt:lpstr>#9Slide04 SFU CenturySchoolbook</vt:lpstr>
      <vt:lpstr>DengXian Light</vt:lpstr>
      <vt:lpstr>#9Slide01 Tieu de ngan</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Vagun Vagun</dc:creator>
  <cp:lastModifiedBy>DELL VOSTRO</cp:lastModifiedBy>
  <cp:revision>290</cp:revision>
  <dcterms:created xsi:type="dcterms:W3CDTF">2019-07-04T08:14:45Z</dcterms:created>
  <dcterms:modified xsi:type="dcterms:W3CDTF">2024-10-31T13:37:38Z</dcterms:modified>
</cp:coreProperties>
</file>