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7"/>
  </p:notesMasterIdLst>
  <p:sldIdLst>
    <p:sldId id="256" r:id="rId3"/>
    <p:sldId id="11634" r:id="rId4"/>
    <p:sldId id="258" r:id="rId5"/>
    <p:sldId id="260" r:id="rId6"/>
    <p:sldId id="11631" r:id="rId7"/>
    <p:sldId id="11632" r:id="rId8"/>
    <p:sldId id="11633" r:id="rId9"/>
    <p:sldId id="11622" r:id="rId10"/>
    <p:sldId id="11635" r:id="rId11"/>
    <p:sldId id="11636" r:id="rId12"/>
    <p:sldId id="11637" r:id="rId13"/>
    <p:sldId id="11639" r:id="rId14"/>
    <p:sldId id="11638" r:id="rId15"/>
    <p:sldId id="11640" r:id="rId16"/>
    <p:sldId id="11378" r:id="rId17"/>
    <p:sldId id="11643" r:id="rId18"/>
    <p:sldId id="11644" r:id="rId19"/>
    <p:sldId id="11641" r:id="rId20"/>
    <p:sldId id="11642" r:id="rId21"/>
    <p:sldId id="267" r:id="rId22"/>
    <p:sldId id="11645" r:id="rId23"/>
    <p:sldId id="11646" r:id="rId24"/>
    <p:sldId id="11647" r:id="rId25"/>
    <p:sldId id="11623"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A6E"/>
    <a:srgbClr val="49D99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Kiểu Trung bình 1 - Màu chủ đề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F3050-D0BE-4587-847E-57BD26D1C917}" type="datetimeFigureOut">
              <a:rPr lang="zh-CN" altLang="en-US" smtClean="0"/>
              <a:t>2024/10/9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75789-394A-400C-AE68-722ECE4F2166}" type="slidenum">
              <a:rPr lang="zh-CN" altLang="en-US" smtClean="0"/>
              <a:t>‹#›</a:t>
            </a:fld>
            <a:endParaRPr lang="zh-CN" altLang="en-US"/>
          </a:p>
        </p:txBody>
      </p:sp>
    </p:spTree>
    <p:extLst>
      <p:ext uri="{BB962C8B-B14F-4D97-AF65-F5344CB8AC3E}">
        <p14:creationId xmlns:p14="http://schemas.microsoft.com/office/powerpoint/2010/main" val="69677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a:t>
            </a:fld>
            <a:endParaRPr lang="zh-CN" altLang="en-US"/>
          </a:p>
        </p:txBody>
      </p:sp>
    </p:spTree>
    <p:extLst>
      <p:ext uri="{BB962C8B-B14F-4D97-AF65-F5344CB8AC3E}">
        <p14:creationId xmlns:p14="http://schemas.microsoft.com/office/powerpoint/2010/main" val="222832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15</a:t>
            </a:fld>
            <a:endParaRPr lang="zh-CN" altLang="en-US"/>
          </a:p>
        </p:txBody>
      </p:sp>
    </p:spTree>
    <p:extLst>
      <p:ext uri="{BB962C8B-B14F-4D97-AF65-F5344CB8AC3E}">
        <p14:creationId xmlns:p14="http://schemas.microsoft.com/office/powerpoint/2010/main" val="394184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489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20</a:t>
            </a:fld>
            <a:endParaRPr lang="zh-CN" altLang="en-US"/>
          </a:p>
        </p:txBody>
      </p:sp>
    </p:spTree>
    <p:extLst>
      <p:ext uri="{BB962C8B-B14F-4D97-AF65-F5344CB8AC3E}">
        <p14:creationId xmlns:p14="http://schemas.microsoft.com/office/powerpoint/2010/main" val="378896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4373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756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090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3</a:t>
            </a:fld>
            <a:endParaRPr lang="zh-CN" altLang="en-US"/>
          </a:p>
        </p:txBody>
      </p:sp>
    </p:spTree>
    <p:extLst>
      <p:ext uri="{BB962C8B-B14F-4D97-AF65-F5344CB8AC3E}">
        <p14:creationId xmlns:p14="http://schemas.microsoft.com/office/powerpoint/2010/main" val="374215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4</a:t>
            </a:fld>
            <a:endParaRPr lang="zh-CN" altLang="en-US"/>
          </a:p>
        </p:txBody>
      </p:sp>
    </p:spTree>
    <p:extLst>
      <p:ext uri="{BB962C8B-B14F-4D97-AF65-F5344CB8AC3E}">
        <p14:creationId xmlns:p14="http://schemas.microsoft.com/office/powerpoint/2010/main" val="31269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5</a:t>
            </a:fld>
            <a:endParaRPr lang="zh-CN" altLang="en-US"/>
          </a:p>
        </p:txBody>
      </p:sp>
    </p:spTree>
    <p:extLst>
      <p:ext uri="{BB962C8B-B14F-4D97-AF65-F5344CB8AC3E}">
        <p14:creationId xmlns:p14="http://schemas.microsoft.com/office/powerpoint/2010/main" val="423869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89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7</a:t>
            </a:fld>
            <a:endParaRPr lang="zh-CN" altLang="en-US"/>
          </a:p>
        </p:txBody>
      </p:sp>
    </p:spTree>
    <p:extLst>
      <p:ext uri="{BB962C8B-B14F-4D97-AF65-F5344CB8AC3E}">
        <p14:creationId xmlns:p14="http://schemas.microsoft.com/office/powerpoint/2010/main" val="401641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137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507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410586355"/>
      </p:ext>
    </p:extLst>
  </p:cSld>
  <p:clrMapOvr>
    <a:masterClrMapping/>
  </p:clrMapOvr>
  <p:transition spd="slow" advClick="0" advTm="2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661247715"/>
      </p:ext>
    </p:extLst>
  </p:cSld>
  <p:clrMapOvr>
    <a:masterClrMapping/>
  </p:clrMapOvr>
  <p:transition spd="slow" advClick="0" advTm="2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630393903"/>
      </p:ext>
    </p:extLst>
  </p:cSld>
  <p:clrMapOvr>
    <a:masterClrMapping/>
  </p:clrMapOvr>
  <p:transition spd="slow" advClick="0" advTm="2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88235"/>
      </p:ext>
    </p:extLst>
  </p:cSld>
  <p:clrMapOvr>
    <a:masterClrMapping/>
  </p:clrMapOvr>
  <p:transition spd="slow" advClick="0" advTm="2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7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5180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2024/10/9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76710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2024/10/9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2631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91876585"/>
      </p:ext>
    </p:extLst>
  </p:cSld>
  <p:clrMapOvr>
    <a:masterClrMapping/>
  </p:clrMapOvr>
  <p:transition spd="slow" advClick="0" advTm="2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02091611"/>
      </p:ext>
    </p:extLst>
  </p:cSld>
  <p:clrMapOvr>
    <a:masterClrMapping/>
  </p:clrMapOvr>
  <p:transition spd="slow" advClick="0" advTm="2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99824456"/>
      </p:ext>
    </p:extLst>
  </p:cSld>
  <p:clrMapOvr>
    <a:masterClrMapping/>
  </p:clrMapOvr>
  <p:transition spd="slow" advClick="0" advTm="2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944990829"/>
      </p:ext>
    </p:extLst>
  </p:cSld>
  <p:clrMapOvr>
    <a:masterClrMapping/>
  </p:clrMapOvr>
  <p:transition spd="slow" advClick="0" advTm="2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942F2-74F5-4702-8547-7D30A448A2D0}"/>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4" name="页脚占位符 3">
            <a:extLst>
              <a:ext uri="{FF2B5EF4-FFF2-40B4-BE49-F238E27FC236}">
                <a16:creationId xmlns:a16="http://schemas.microsoft.com/office/drawing/2014/main" id="{C1C8824B-2C00-4200-8058-7BA07FCBA70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4824A93-B3B1-4D99-8C56-B1D0683C305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41855026"/>
      </p:ext>
    </p:extLst>
  </p:cSld>
  <p:clrMapOvr>
    <a:masterClrMapping/>
  </p:clrMapOvr>
  <p:transition spd="slow" advClick="0" advTm="2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51178944"/>
      </p:ext>
    </p:extLst>
  </p:cSld>
  <p:clrMapOvr>
    <a:masterClrMapping/>
  </p:clrMapOvr>
  <p:transition spd="slow" advClick="0" advTm="2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323914754"/>
      </p:ext>
    </p:extLst>
  </p:cSld>
  <p:clrMapOvr>
    <a:masterClrMapping/>
  </p:clrMapOvr>
  <p:transition spd="slow" advClick="0" advTm="2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fld id="{C4219112-E1AE-4926-87D9-CE0E11E4940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323918541"/>
      </p:ext>
    </p:extLst>
  </p:cSld>
  <p:clrMapOvr>
    <a:masterClrMapping/>
  </p:clrMapOvr>
  <p:transition spd="slow" advClick="0" advTm="2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19112-E1AE-4926-87D9-CE0E11E4940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02290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2024/10/9</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51055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s://kinhtemoitruong.vn/"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kinhtemoitruong.vn/"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tuyenquang.gov.v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4.jpe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2.jpg"/><Relationship Id="rId5" Type="http://schemas.openxmlformats.org/officeDocument/2006/relationships/notesSlide" Target="../notesSlides/notesSlide14.xml"/><Relationship Id="rId10" Type="http://schemas.openxmlformats.org/officeDocument/2006/relationships/image" Target="../media/image18.png"/><Relationship Id="rId4" Type="http://schemas.openxmlformats.org/officeDocument/2006/relationships/slideLayout" Target="../slideLayouts/slideLayout17.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8787" y="-2239297"/>
            <a:ext cx="6356555" cy="11336594"/>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4266" t="18351" r="30381" b="50000"/>
          <a:stretch/>
        </p:blipFill>
        <p:spPr>
          <a:xfrm rot="1218127">
            <a:off x="8687792" y="166251"/>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7">
            <a:extLst>
              <a:ext uri="{28A0092B-C50C-407E-A947-70E740481C1C}">
                <a14:useLocalDpi xmlns:a14="http://schemas.microsoft.com/office/drawing/2010/main" val="0"/>
              </a:ext>
            </a:extLst>
          </a:blip>
          <a:srcRect l="4838" t="25950" r="29928" b="22007"/>
          <a:stretch/>
        </p:blipFill>
        <p:spPr>
          <a:xfrm>
            <a:off x="169083" y="1794746"/>
            <a:ext cx="5029466" cy="4363476"/>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8">
            <a:extLst>
              <a:ext uri="{28A0092B-C50C-407E-A947-70E740481C1C}">
                <a14:useLocalDpi xmlns:a14="http://schemas.microsoft.com/office/drawing/2010/main" val="0"/>
              </a:ext>
            </a:extLst>
          </a:blip>
          <a:srcRect t="75674" r="86696"/>
          <a:stretch/>
        </p:blipFill>
        <p:spPr>
          <a:xfrm>
            <a:off x="10050750" y="4758603"/>
            <a:ext cx="1491512" cy="2325329"/>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48047" t="32517" r="29505" b="51285"/>
          <a:stretch/>
        </p:blipFill>
        <p:spPr>
          <a:xfrm>
            <a:off x="613427" y="602319"/>
            <a:ext cx="1038352" cy="756057"/>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5047" y="430324"/>
            <a:ext cx="3774558" cy="293813"/>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id="{084ED4D8-91C8-49F8-85DB-BF61630012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734" y="-643196"/>
            <a:ext cx="487363" cy="487363"/>
          </a:xfrm>
          <a:prstGeom prst="rect">
            <a:avLst/>
          </a:prstGeom>
        </p:spPr>
      </p:pic>
      <p:sp>
        <p:nvSpPr>
          <p:cNvPr id="2" name="Rectangle 1"/>
          <p:cNvSpPr/>
          <p:nvPr/>
        </p:nvSpPr>
        <p:spPr>
          <a:xfrm>
            <a:off x="4310743" y="1312234"/>
            <a:ext cx="7192999" cy="718466"/>
          </a:xfrm>
          <a:prstGeom prst="rect">
            <a:avLst/>
          </a:prstGeom>
        </p:spPr>
        <p:txBody>
          <a:bodyPr wrap="square">
            <a:spAutoFit/>
          </a:bodyPr>
          <a:lstStyle/>
          <a:p>
            <a:pPr>
              <a:lnSpc>
                <a:spcPct val="107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THỰC HÀNH TIẾNG VIỆT</a:t>
            </a:r>
            <a:r>
              <a:rPr lang="nl-NL" sz="4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897866" y="2648119"/>
            <a:ext cx="6018752" cy="2341667"/>
          </a:xfrm>
          <a:prstGeom prst="rect">
            <a:avLst/>
          </a:prstGeom>
        </p:spPr>
        <p:txBody>
          <a:bodyPr wrap="square">
            <a:spAutoFit/>
          </a:bodyPr>
          <a:lstStyle/>
          <a:p>
            <a:pPr marL="0" marR="0" algn="ctr">
              <a:lnSpc>
                <a:spcPct val="125000"/>
              </a:lnSpc>
              <a:spcBef>
                <a:spcPts val="0"/>
              </a:spcBef>
              <a:spcAft>
                <a:spcPts val="800"/>
              </a:spcAft>
            </a:pPr>
            <a:r>
              <a:rPr lang="vi-VN" sz="4000" b="1" dirty="0">
                <a:solidFill>
                  <a:srgbClr val="CA2027"/>
                </a:solidFill>
                <a:effectLst/>
                <a:latin typeface="+mj-lt"/>
                <a:ea typeface="Arial" panose="020B0604020202020204" pitchFamily="34" charset="0"/>
              </a:rPr>
              <a:t>ĐOẠN VĂN DIỄN DỊCH, QUY NẠP, SONG </a:t>
            </a:r>
            <a:r>
              <a:rPr lang="vi-VN" sz="4000" b="1" dirty="0" err="1">
                <a:solidFill>
                  <a:srgbClr val="CA2027"/>
                </a:solidFill>
                <a:effectLst/>
                <a:latin typeface="+mj-lt"/>
                <a:ea typeface="Arial" panose="020B0604020202020204" pitchFamily="34" charset="0"/>
              </a:rPr>
              <a:t>SONG</a:t>
            </a:r>
            <a:r>
              <a:rPr lang="vi-VN" sz="4000" b="1" dirty="0">
                <a:solidFill>
                  <a:srgbClr val="CA2027"/>
                </a:solidFill>
                <a:effectLst/>
                <a:latin typeface="+mj-lt"/>
                <a:ea typeface="Arial" panose="020B0604020202020204" pitchFamily="34" charset="0"/>
              </a:rPr>
              <a:t>, PHỐI HỢP</a:t>
            </a:r>
            <a:endParaRPr lang="en-US" sz="4000" dirty="0">
              <a:effectLst/>
              <a:latin typeface="+mj-lt"/>
              <a:ea typeface="Arial" panose="020B0604020202020204" pitchFamily="34" charset="0"/>
            </a:endParaRPr>
          </a:p>
        </p:txBody>
      </p:sp>
    </p:spTree>
    <p:extLst>
      <p:ext uri="{BB962C8B-B14F-4D97-AF65-F5344CB8AC3E}">
        <p14:creationId xmlns:p14="http://schemas.microsoft.com/office/powerpoint/2010/main" val="12173659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1817110695"/>
              </p:ext>
            </p:extLst>
          </p:nvPr>
        </p:nvGraphicFramePr>
        <p:xfrm>
          <a:off x="267437" y="243631"/>
          <a:ext cx="11657126" cy="6225774"/>
        </p:xfrm>
        <a:graphic>
          <a:graphicData uri="http://schemas.openxmlformats.org/drawingml/2006/table">
            <a:tbl>
              <a:tblPr firstRow="1" firstCol="1" lastRow="1" lastCol="1" bandRow="1" bandCol="1">
                <a:tableStyleId>{9DCAF9ED-07DC-4A11-8D7F-57B35C25682E}</a:tableStyleId>
              </a:tblPr>
              <a:tblGrid>
                <a:gridCol w="777143">
                  <a:extLst>
                    <a:ext uri="{9D8B030D-6E8A-4147-A177-3AD203B41FA5}">
                      <a16:colId xmlns:a16="http://schemas.microsoft.com/office/drawing/2014/main" val="1840563523"/>
                    </a:ext>
                  </a:extLst>
                </a:gridCol>
                <a:gridCol w="9570327">
                  <a:extLst>
                    <a:ext uri="{9D8B030D-6E8A-4147-A177-3AD203B41FA5}">
                      <a16:colId xmlns:a16="http://schemas.microsoft.com/office/drawing/2014/main" val="2853903055"/>
                    </a:ext>
                  </a:extLst>
                </a:gridCol>
                <a:gridCol w="1309656">
                  <a:extLst>
                    <a:ext uri="{9D8B030D-6E8A-4147-A177-3AD203B41FA5}">
                      <a16:colId xmlns:a16="http://schemas.microsoft.com/office/drawing/2014/main" val="454691359"/>
                    </a:ext>
                  </a:extLst>
                </a:gridCol>
              </a:tblGrid>
              <a:tr h="705071">
                <a:tc gridSpan="3">
                  <a:txBody>
                    <a:bodyPr/>
                    <a:lstStyle/>
                    <a:p>
                      <a:pPr marL="705485" marR="701040" algn="ctr">
                        <a:lnSpc>
                          <a:spcPct val="107000"/>
                        </a:lnSpc>
                        <a:spcBef>
                          <a:spcPts val="40"/>
                        </a:spcBef>
                        <a:spcAft>
                          <a:spcPts val="0"/>
                        </a:spcAft>
                      </a:pPr>
                      <a:r>
                        <a:rPr lang="en-US" sz="1400" dirty="0" err="1">
                          <a:effectLst/>
                          <a:latin typeface="Times New Roman" panose="02020603050405020304" pitchFamily="18" charset="0"/>
                          <a:cs typeface="Times New Roman" panose="02020603050405020304" pitchFamily="18" charset="0"/>
                        </a:rPr>
                        <a:t>Đoạn</a:t>
                      </a:r>
                      <a:r>
                        <a:rPr lang="vi-VN" sz="1400" dirty="0">
                          <a:effectLst/>
                          <a:latin typeface="Times New Roman" panose="02020603050405020304" pitchFamily="18" charset="0"/>
                          <a:cs typeface="Times New Roman" panose="02020603050405020304" pitchFamily="18" charset="0"/>
                        </a:rPr>
                        <a:t> văn:…..</a:t>
                      </a:r>
                      <a:endParaRPr lang="en-US" sz="1400" dirty="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dirty="0">
                          <a:effectLst/>
                          <a:latin typeface="Times New Roman" panose="02020603050405020304" pitchFamily="18" charset="0"/>
                          <a:cs typeface="Times New Roman" panose="02020603050405020304" pitchFamily="18" charset="0"/>
                        </a:rPr>
                        <a:t>Câu chủ đề: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443801">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274867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800" b="0" dirty="0">
                          <a:effectLst/>
                          <a:latin typeface="Times New Roman" panose="02020603050405020304" pitchFamily="18" charset="0"/>
                          <a:cs typeface="Times New Roman" panose="02020603050405020304" pitchFamily="18" charset="0"/>
                        </a:rPr>
                        <a:t>   </a:t>
                      </a:r>
                      <a:endParaRPr lang="en-US"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2225188">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nay, </a:t>
                      </a:r>
                      <a:r>
                        <a:rPr lang="en-US" sz="1800" b="0" dirty="0" err="1">
                          <a:effectLst/>
                          <a:latin typeface="Times New Roman" panose="02020603050405020304" pitchFamily="18" charset="0"/>
                          <a:cs typeface="Times New Roman" panose="02020603050405020304" pitchFamily="18" charset="0"/>
                        </a:rPr>
                        <a:t>tại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một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địa</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phương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dân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đã</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hưởng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ứng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lối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bằng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hành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thiết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như</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tiết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kiệm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nước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chăm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sóc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bảo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cây</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Bên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cạnh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hoạt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đó</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việc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buôn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bán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sử</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dụng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phẩm</a:t>
                      </a:r>
                      <a:r>
                        <a:rPr lang="en-US" sz="1800" b="0" dirty="0">
                          <a:effectLst/>
                          <a:latin typeface="Times New Roman" panose="02020603050405020304" pitchFamily="18" charset="0"/>
                          <a:cs typeface="Times New Roman" panose="02020603050405020304" pitchFamily="18" charset="0"/>
                        </a:rPr>
                        <a:t> an </a:t>
                      </a:r>
                      <a:r>
                        <a:rPr lang="en-US" sz="1800" b="0" dirty="0" err="1">
                          <a:effectLst/>
                          <a:latin typeface="Times New Roman" panose="02020603050405020304" pitchFamily="18" charset="0"/>
                          <a:cs typeface="Times New Roman" panose="02020603050405020304" pitchFamily="18" charset="0"/>
                        </a:rPr>
                        <a:t>toàn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nâng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cao</a:t>
                      </a:r>
                      <a:r>
                        <a:rPr lang="en-US" sz="1800" b="0" dirty="0">
                          <a:effectLst/>
                          <a:latin typeface="Times New Roman" panose="02020603050405020304" pitchFamily="18" charset="0"/>
                          <a:cs typeface="Times New Roman" panose="02020603050405020304" pitchFamily="18" charset="0"/>
                        </a:rPr>
                        <a:t> ý </a:t>
                      </a:r>
                      <a:r>
                        <a:rPr lang="en-US" sz="1800" b="0" dirty="0" err="1">
                          <a:effectLst/>
                          <a:latin typeface="Times New Roman" panose="02020603050405020304" pitchFamily="18" charset="0"/>
                          <a:cs typeface="Times New Roman" panose="02020603050405020304" pitchFamily="18" charset="0"/>
                        </a:rPr>
                        <a:t>thức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giữ</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gìn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sinh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công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cộng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ngăn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chặn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những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hành</a:t>
                      </a:r>
                      <a:r>
                        <a:rPr lang="en-US" sz="1800" b="0" dirty="0">
                          <a:effectLst/>
                          <a:latin typeface="Times New Roman" panose="02020603050405020304" pitchFamily="18" charset="0"/>
                          <a:cs typeface="Times New Roman" panose="02020603050405020304" pitchFamily="18" charset="0"/>
                        </a:rPr>
                        <a:t> vi </a:t>
                      </a:r>
                      <a:r>
                        <a:rPr lang="en-US" sz="1800" b="0" dirty="0" err="1">
                          <a:effectLst/>
                          <a:latin typeface="Times New Roman" panose="02020603050405020304" pitchFamily="18" charset="0"/>
                          <a:cs typeface="Times New Roman" panose="02020603050405020304" pitchFamily="18" charset="0"/>
                        </a:rPr>
                        <a:t>làm</a:t>
                      </a:r>
                      <a:r>
                        <a:rPr lang="en-US" sz="1800" b="0" dirty="0">
                          <a:effectLst/>
                          <a:latin typeface="Times New Roman" panose="02020603050405020304" pitchFamily="18" charset="0"/>
                          <a:cs typeface="Times New Roman" panose="02020603050405020304" pitchFamily="18" charset="0"/>
                        </a:rPr>
                        <a:t> ô </a:t>
                      </a:r>
                      <a:r>
                        <a:rPr lang="en-US" sz="1800" b="0" dirty="0" err="1">
                          <a:effectLst/>
                          <a:latin typeface="Times New Roman" panose="02020603050405020304" pitchFamily="18" charset="0"/>
                          <a:cs typeface="Times New Roman" panose="02020603050405020304" pitchFamily="18" charset="0"/>
                        </a:rPr>
                        <a:t>nhiễm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môi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trường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cũng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dần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được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mọi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chú</a:t>
                      </a:r>
                      <a:r>
                        <a:rPr lang="en-US" sz="1800" b="0" dirty="0">
                          <a:effectLst/>
                          <a:latin typeface="Times New Roman" panose="02020603050405020304" pitchFamily="18" charset="0"/>
                          <a:cs typeface="Times New Roman" panose="02020603050405020304" pitchFamily="18" charset="0"/>
                        </a:rPr>
                        <a:t> ý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tích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hơn</a:t>
                      </a:r>
                      <a:r>
                        <a:rPr lang="en-US" sz="1800" b="0" dirty="0">
                          <a:effectLst/>
                          <a:latin typeface="Times New Roman" panose="02020603050405020304" pitchFamily="18" charset="0"/>
                          <a:cs typeface="Times New Roman" panose="02020603050405020304" pitchFamily="18" charset="0"/>
                        </a:rPr>
                        <a:t>. </a:t>
                      </a:r>
                      <a:endParaRPr lang="vi-VN" sz="1800" b="0" dirty="0">
                        <a:effectLst/>
                        <a:latin typeface="Times New Roman" panose="02020603050405020304" pitchFamily="18" charset="0"/>
                        <a:cs typeface="Times New Roman" panose="02020603050405020304" pitchFamily="18" charset="0"/>
                      </a:endParaRPr>
                    </a:p>
                    <a:p>
                      <a:pPr marL="45720" marR="259715" indent="57150" algn="just">
                        <a:lnSpc>
                          <a:spcPct val="107000"/>
                        </a:lnSpc>
                        <a:spcBef>
                          <a:spcPts val="0"/>
                        </a:spcBef>
                        <a:spcAft>
                          <a:spcPts val="0"/>
                        </a:spcAft>
                      </a:pPr>
                      <a:r>
                        <a:rPr lang="vi-VN" sz="1800" b="0" i="1" dirty="0">
                          <a:effectLst/>
                          <a:latin typeface="Times New Roman" panose="02020603050405020304" pitchFamily="18" charset="0"/>
                          <a:cs typeface="Times New Roman" panose="02020603050405020304" pitchFamily="18" charset="0"/>
                        </a:rPr>
                        <a:t>                                                                                                   </a:t>
                      </a:r>
                    </a:p>
                    <a:p>
                      <a:pPr marL="45720" marR="259715" indent="57150" algn="r">
                        <a:lnSpc>
                          <a:spcPct val="107000"/>
                        </a:lnSpc>
                        <a:spcBef>
                          <a:spcPts val="0"/>
                        </a:spcBef>
                        <a:spcAft>
                          <a:spcPts val="0"/>
                        </a:spcAft>
                      </a:pPr>
                      <a:r>
                        <a:rPr lang="en-US" sz="1800" b="0" i="1" dirty="0">
                          <a:effectLst/>
                          <a:latin typeface="Times New Roman" panose="02020603050405020304" pitchFamily="18" charset="0"/>
                          <a:cs typeface="Times New Roman" panose="02020603050405020304" pitchFamily="18" charset="0"/>
                        </a:rPr>
                        <a:t>(Theo Lê Phi </a:t>
                      </a:r>
                      <a:r>
                        <a:rPr lang="en-US" sz="1800" b="0" i="1" dirty="0" err="1">
                          <a:effectLst/>
                          <a:latin typeface="Times New Roman" panose="02020603050405020304" pitchFamily="18" charset="0"/>
                          <a:cs typeface="Times New Roman" panose="02020603050405020304" pitchFamily="18" charset="0"/>
                        </a:rPr>
                        <a:t>Hùng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Xây</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dựng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lối</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sống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xanh</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trong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cộng</a:t>
                      </a:r>
                      <a:r>
                        <a:rPr lang="en-US" sz="1800" b="0" i="1" dirty="0">
                          <a:effectLst/>
                          <a:latin typeface="Times New Roman" panose="02020603050405020304" pitchFamily="18" charset="0"/>
                          <a:cs typeface="Times New Roman" panose="02020603050405020304" pitchFamily="18" charset="0"/>
                        </a:rPr>
                        <a:t> </a:t>
                      </a:r>
                      <a:r>
                        <a:rPr lang="en-US" sz="1800" b="0" i="1" dirty="0" err="1">
                          <a:effectLst/>
                          <a:latin typeface="Times New Roman" panose="02020603050405020304" pitchFamily="18" charset="0"/>
                          <a:cs typeface="Times New Roman" panose="02020603050405020304" pitchFamily="18" charset="0"/>
                        </a:rPr>
                        <a:t>đồng</a:t>
                      </a:r>
                      <a:r>
                        <a:rPr lang="en-US" sz="1800" b="0" i="1" dirty="0">
                          <a:effectLst/>
                          <a:latin typeface="Times New Roman" panose="02020603050405020304" pitchFamily="18" charset="0"/>
                          <a:cs typeface="Times New Roman" panose="02020603050405020304" pitchFamily="18" charset="0"/>
                        </a:rPr>
                        <a:t>, https://www.qdnd.vn, </a:t>
                      </a:r>
                      <a:r>
                        <a:rPr lang="en-US" sz="1800" b="0" i="1" dirty="0" err="1">
                          <a:effectLst/>
                          <a:latin typeface="Times New Roman" panose="02020603050405020304" pitchFamily="18" charset="0"/>
                          <a:cs typeface="Times New Roman" panose="02020603050405020304" pitchFamily="18" charset="0"/>
                        </a:rPr>
                        <a:t>ngày</a:t>
                      </a:r>
                      <a:r>
                        <a:rPr lang="en-US" sz="1800" b="0" i="1" dirty="0">
                          <a:effectLst/>
                          <a:latin typeface="Times New Roman" panose="02020603050405020304" pitchFamily="18" charset="0"/>
                          <a:cs typeface="Times New Roman" panose="02020603050405020304" pitchFamily="18" charset="0"/>
                        </a:rPr>
                        <a:t> 09/9/2022) </a:t>
                      </a:r>
                      <a:endParaRPr lang="en-US"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bl>
          </a:graphicData>
        </a:graphic>
      </p:graphicFrame>
      <p:sp>
        <p:nvSpPr>
          <p:cNvPr id="4" name="Hộp Văn bản 3">
            <a:extLst>
              <a:ext uri="{FF2B5EF4-FFF2-40B4-BE49-F238E27FC236}">
                <a16:creationId xmlns:a16="http://schemas.microsoft.com/office/drawing/2014/main" id="{16F72FBE-91C2-02E9-DE66-B872DB3485BC}"/>
              </a:ext>
            </a:extLst>
          </p:cNvPr>
          <p:cNvSpPr txBox="1"/>
          <p:nvPr/>
        </p:nvSpPr>
        <p:spPr>
          <a:xfrm>
            <a:off x="1098153" y="1607088"/>
            <a:ext cx="9497580" cy="2443298"/>
          </a:xfrm>
          <a:prstGeom prst="rect">
            <a:avLst/>
          </a:prstGeom>
          <a:noFill/>
        </p:spPr>
        <p:txBody>
          <a:bodyPr wrap="square" rtlCol="0">
            <a:spAutoFit/>
          </a:bodyPr>
          <a:lstStyle/>
          <a:p>
            <a:pPr marL="45720" marR="259715" lvl="0" indent="0" algn="just" defTabSz="914400" rtl="0" eaLnBrk="1" fontAlgn="auto" latinLnBrk="0" hangingPunct="1">
              <a:lnSpc>
                <a:spcPct val="107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Pát</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-xơ-tơ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Pasteur</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Anh-xơ-tanh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Einstein</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vợ chồng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Kiu</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Curie</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62255" marR="259715" lvl="0" indent="0" algn="r" defTabSz="914400" rtl="0" eaLnBrk="1" fontAlgn="auto" latinLnBrk="0" hangingPunct="1">
              <a:lnSpc>
                <a:spcPct val="107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 Hiến Lê, Tự học – một thú vui bổ ích) </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C82ED630-AB7B-0528-4441-C375325C7047}"/>
              </a:ext>
            </a:extLst>
          </p:cNvPr>
          <p:cNvSpPr txBox="1"/>
          <p:nvPr/>
        </p:nvSpPr>
        <p:spPr>
          <a:xfrm>
            <a:off x="1210733" y="1351656"/>
            <a:ext cx="9272420" cy="646331"/>
          </a:xfrm>
          <a:prstGeom prst="rect">
            <a:avLst/>
          </a:prstGeom>
          <a:noFill/>
        </p:spPr>
        <p:txBody>
          <a:bodyPr wrap="square" rtlCol="0">
            <a:spAutoFit/>
          </a:bodyPr>
          <a:lstStyle/>
          <a:p>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trọng hơn cả, tự học còn là một thú vui rất thanh nhã, nó nâng cao tâm hồn ta lên. Ta vui vì thấy khả năng của ta đã thăng tiến và ta giúp đời nhiều hơn trước.</a:t>
            </a:r>
            <a:endParaRPr lang="en-US" dirty="0"/>
          </a:p>
        </p:txBody>
      </p:sp>
      <p:sp>
        <p:nvSpPr>
          <p:cNvPr id="6" name="Hộp Văn bản 5">
            <a:extLst>
              <a:ext uri="{FF2B5EF4-FFF2-40B4-BE49-F238E27FC236}">
                <a16:creationId xmlns:a16="http://schemas.microsoft.com/office/drawing/2014/main" id="{F70768F1-8AB8-6B61-507B-E063762A65F4}"/>
              </a:ext>
            </a:extLst>
          </p:cNvPr>
          <p:cNvSpPr txBox="1"/>
          <p:nvPr/>
        </p:nvSpPr>
        <p:spPr>
          <a:xfrm>
            <a:off x="1028700" y="5250912"/>
            <a:ext cx="9567033" cy="923330"/>
          </a:xfrm>
          <a:prstGeom prst="rect">
            <a:avLst/>
          </a:prstGeom>
          <a:noFill/>
        </p:spPr>
        <p:txBody>
          <a:bodyPr wrap="square" rtlCol="0">
            <a:spAutoFit/>
          </a:bodyPr>
          <a:lstStyle/>
          <a:p>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Tóm</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lại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lối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góp</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phần</a:t>
            </a:r>
            <a:r>
              <a:rPr lang="en-US" sz="1800" b="0" dirty="0">
                <a:effectLst/>
                <a:latin typeface="Times New Roman" panose="02020603050405020304" pitchFamily="18" charset="0"/>
                <a:cs typeface="Times New Roman" panose="02020603050405020304" pitchFamily="18" charset="0"/>
              </a:rPr>
              <a:t> 75 </a:t>
            </a:r>
            <a:r>
              <a:rPr lang="en-US" sz="1800" b="0" dirty="0" err="1">
                <a:effectLst/>
                <a:latin typeface="Times New Roman" panose="02020603050405020304" pitchFamily="18" charset="0"/>
                <a:cs typeface="Times New Roman" panose="02020603050405020304" pitchFamily="18" charset="0"/>
              </a:rPr>
              <a:t>nâng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cao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chất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lượng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sống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bảo</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vệ</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môi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trường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xung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quanh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và</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ngày</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càng</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được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nhiều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người</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lựa</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chọn</a:t>
            </a:r>
            <a:r>
              <a:rPr lang="en-US" sz="1800" b="0" dirty="0">
                <a:effectLst/>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7956514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gtEl>
                                        <p:attrNameLst>
                                          <p:attrName>style.color</p:attrName>
                                        </p:attrNameLst>
                                      </p:cBhvr>
                                      <p:to>
                                        <p:clrVal>
                                          <a:srgbClr val="FF0000"/>
                                        </p:clrVal>
                                      </p:to>
                                    </p:set>
                                    <p:set>
                                      <p:cBhvr>
                                        <p:cTn id="7" dur="500" fill="hold"/>
                                        <p:tgtEl>
                                          <p:spTgt spid="5"/>
                                        </p:tgtEl>
                                        <p:attrNameLst>
                                          <p:attrName>fillcolor</p:attrName>
                                        </p:attrNameLst>
                                      </p:cBhvr>
                                      <p:to>
                                        <p:clrVal>
                                          <a:srgbClr val="FF0000"/>
                                        </p:clrVal>
                                      </p:to>
                                    </p:set>
                                    <p:set>
                                      <p:cBhvr>
                                        <p:cTn id="8" dur="500" fill="hold"/>
                                        <p:tgtEl>
                                          <p:spTgt spid="5"/>
                                        </p:tgtEl>
                                        <p:attrNameLst>
                                          <p:attrName>fill.type</p:attrName>
                                        </p:attrNameLst>
                                      </p:cBhvr>
                                      <p:to>
                                        <p:strVal val="solid"/>
                                      </p:to>
                                    </p:set>
                                  </p:childTnLst>
                                </p:cTn>
                              </p:par>
                              <p:par>
                                <p:cTn id="9" presetID="18" presetClass="emph" presetSubtype="0" fill="hold" grpId="0" nodeType="withEffect">
                                  <p:stCondLst>
                                    <p:cond delay="0"/>
                                  </p:stCondLst>
                                  <p:iterate type="lt">
                                    <p:tmPct val="4000"/>
                                  </p:iterate>
                                  <p:childTnLst>
                                    <p:set>
                                      <p:cBhvr override="childStyle">
                                        <p:cTn id="10" dur="500" fill="hold"/>
                                        <p:tgtEl>
                                          <p:spTgt spid="5"/>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6"/>
                                        </p:tgtEl>
                                        <p:attrNameLst>
                                          <p:attrName>style.color</p:attrName>
                                        </p:attrNameLst>
                                      </p:cBhvr>
                                      <p:to>
                                        <p:clrVal>
                                          <a:srgbClr val="FF0000"/>
                                        </p:clrVal>
                                      </p:to>
                                    </p:set>
                                    <p:set>
                                      <p:cBhvr>
                                        <p:cTn id="15" dur="500" fill="hold"/>
                                        <p:tgtEl>
                                          <p:spTgt spid="6"/>
                                        </p:tgtEl>
                                        <p:attrNameLst>
                                          <p:attrName>fillcolor</p:attrName>
                                        </p:attrNameLst>
                                      </p:cBhvr>
                                      <p:to>
                                        <p:clrVal>
                                          <a:srgbClr val="FF0000"/>
                                        </p:clrVal>
                                      </p:to>
                                    </p:set>
                                    <p:set>
                                      <p:cBhvr>
                                        <p:cTn id="16"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321132007"/>
              </p:ext>
            </p:extLst>
          </p:nvPr>
        </p:nvGraphicFramePr>
        <p:xfrm>
          <a:off x="127725" y="17279"/>
          <a:ext cx="11781692" cy="6548315"/>
        </p:xfrm>
        <a:graphic>
          <a:graphicData uri="http://schemas.openxmlformats.org/drawingml/2006/table">
            <a:tbl>
              <a:tblPr firstRow="1" firstCol="1" lastRow="1" lastCol="1" bandRow="1" bandCol="1">
                <a:tableStyleId>{9DCAF9ED-07DC-4A11-8D7F-57B35C25682E}</a:tableStyleId>
              </a:tblPr>
              <a:tblGrid>
                <a:gridCol w="1090246">
                  <a:extLst>
                    <a:ext uri="{9D8B030D-6E8A-4147-A177-3AD203B41FA5}">
                      <a16:colId xmlns:a16="http://schemas.microsoft.com/office/drawing/2014/main" val="1840563523"/>
                    </a:ext>
                  </a:extLst>
                </a:gridCol>
                <a:gridCol w="9557415">
                  <a:extLst>
                    <a:ext uri="{9D8B030D-6E8A-4147-A177-3AD203B41FA5}">
                      <a16:colId xmlns:a16="http://schemas.microsoft.com/office/drawing/2014/main" val="2853903055"/>
                    </a:ext>
                  </a:extLst>
                </a:gridCol>
                <a:gridCol w="1134031">
                  <a:extLst>
                    <a:ext uri="{9D8B030D-6E8A-4147-A177-3AD203B41FA5}">
                      <a16:colId xmlns:a16="http://schemas.microsoft.com/office/drawing/2014/main" val="454691359"/>
                    </a:ext>
                  </a:extLst>
                </a:gridCol>
              </a:tblGrid>
              <a:tr h="653889">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761456">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2566485">
                <a:tc>
                  <a:txBody>
                    <a:bodyPr/>
                    <a:lstStyle/>
                    <a:p>
                      <a:pPr marL="262255" marR="259715" algn="l">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2400" b="0" dirty="0">
                          <a:effectLst/>
                          <a:latin typeface="Times New Roman" panose="02020603050405020304" pitchFamily="18" charset="0"/>
                          <a:cs typeface="Times New Roman" panose="02020603050405020304" pitchFamily="18" charset="0"/>
                        </a:rPr>
                        <a:t>   </a:t>
                      </a:r>
                      <a:r>
                        <a:rPr lang="en-US" sz="2400" b="0" dirty="0">
                          <a:effectLst/>
                          <a:latin typeface="Times New Roman" panose="02020603050405020304" pitchFamily="18" charset="0"/>
                          <a:cs typeface="Times New Roman" panose="02020603050405020304" pitchFamily="18" charset="0"/>
                        </a:rPr>
                        <a:t>Trong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Nhật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tù</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Hồ</a:t>
                      </a:r>
                      <a:r>
                        <a:rPr lang="en-US" sz="2400" b="0" dirty="0">
                          <a:effectLst/>
                          <a:latin typeface="Times New Roman" panose="02020603050405020304" pitchFamily="18" charset="0"/>
                          <a:cs typeface="Times New Roman" panose="02020603050405020304" pitchFamily="18" charset="0"/>
                        </a:rPr>
                        <a:t> Chí Minh),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chân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đậm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tìm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hiểu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thú</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đang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chiêm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bức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cổ</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cảnh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lồng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động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tấm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thảm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thuê</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nền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gấm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chỉ</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Cũng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làm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nghĩ</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tới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bức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thâm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sâu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sắc</a:t>
                      </a:r>
                      <a:r>
                        <a:rPr lang="en-US" sz="2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2400" b="0" i="1" dirty="0">
                          <a:effectLst/>
                          <a:latin typeface="Times New Roman" panose="02020603050405020304" pitchFamily="18" charset="0"/>
                          <a:cs typeface="Times New Roman" panose="02020603050405020304" pitchFamily="18" charset="0"/>
                        </a:rPr>
                        <a:t>(Lê </a:t>
                      </a:r>
                      <a:r>
                        <a:rPr lang="en-US" sz="2400" b="0" i="1" dirty="0" err="1">
                          <a:effectLst/>
                          <a:latin typeface="Times New Roman" panose="02020603050405020304" pitchFamily="18" charset="0"/>
                          <a:cs typeface="Times New Roman" panose="02020603050405020304" pitchFamily="18" charset="0"/>
                        </a:rPr>
                        <a:t>Thị</a:t>
                      </a:r>
                      <a:r>
                        <a:rPr lang="en-US" sz="2400" b="0" i="1" dirty="0">
                          <a:effectLst/>
                          <a:latin typeface="Times New Roman" panose="02020603050405020304" pitchFamily="18" charset="0"/>
                          <a:cs typeface="Times New Roman" panose="02020603050405020304" pitchFamily="18" charset="0"/>
                        </a:rPr>
                        <a:t> Tú An)</a:t>
                      </a:r>
                    </a:p>
                    <a:p>
                      <a:pPr marL="262255" marR="259715" algn="just">
                        <a:lnSpc>
                          <a:spcPts val="1375"/>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256648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vi-VN" sz="2400" b="0" i="1" dirty="0">
                        <a:effectLst/>
                        <a:latin typeface="Times New Roman" panose="02020603050405020304" pitchFamily="18" charset="0"/>
                        <a:cs typeface="Times New Roman" panose="02020603050405020304" pitchFamily="18" charset="0"/>
                      </a:endParaRPr>
                    </a:p>
                    <a:p>
                      <a:pPr marL="0" marR="0" algn="r">
                        <a:lnSpc>
                          <a:spcPct val="107000"/>
                        </a:lnSpc>
                        <a:spcBef>
                          <a:spcPts val="0"/>
                        </a:spcBef>
                        <a:spcAft>
                          <a:spcPts val="0"/>
                        </a:spcAft>
                      </a:pPr>
                      <a:r>
                        <a:rPr lang="en-US" sz="2400" b="0" i="1" dirty="0">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
        <p:nvSpPr>
          <p:cNvPr id="2" name="Hộp Văn bản 1">
            <a:extLst>
              <a:ext uri="{FF2B5EF4-FFF2-40B4-BE49-F238E27FC236}">
                <a16:creationId xmlns:a16="http://schemas.microsoft.com/office/drawing/2014/main" id="{E5880E7D-B8F3-94AD-57FB-32D417459128}"/>
              </a:ext>
            </a:extLst>
          </p:cNvPr>
          <p:cNvSpPr txBox="1"/>
          <p:nvPr/>
        </p:nvSpPr>
        <p:spPr>
          <a:xfrm>
            <a:off x="234462" y="1987062"/>
            <a:ext cx="970557" cy="1015663"/>
          </a:xfrm>
          <a:prstGeom prst="rect">
            <a:avLst/>
          </a:prstGeom>
          <a:noFill/>
        </p:spPr>
        <p:txBody>
          <a:bodyPr wrap="square" rtlCol="0">
            <a:spAutoFit/>
          </a:bodyPr>
          <a:lstStyle/>
          <a:p>
            <a:r>
              <a:rPr lang="vi-VN" sz="2000" dirty="0">
                <a:solidFill>
                  <a:srgbClr val="FF0000"/>
                </a:solidFill>
                <a:latin typeface="+mj-lt"/>
              </a:rPr>
              <a:t>Không có câu chủ đề</a:t>
            </a:r>
            <a:endParaRPr lang="en-US" sz="2000" dirty="0">
              <a:solidFill>
                <a:srgbClr val="FF0000"/>
              </a:solidFill>
              <a:latin typeface="+mj-lt"/>
            </a:endParaRPr>
          </a:p>
        </p:txBody>
      </p:sp>
      <p:sp>
        <p:nvSpPr>
          <p:cNvPr id="4" name="Hộp Văn bản 3">
            <a:extLst>
              <a:ext uri="{FF2B5EF4-FFF2-40B4-BE49-F238E27FC236}">
                <a16:creationId xmlns:a16="http://schemas.microsoft.com/office/drawing/2014/main" id="{D4237065-048B-A5BC-89E0-BD50C5C4BD26}"/>
              </a:ext>
            </a:extLst>
          </p:cNvPr>
          <p:cNvSpPr txBox="1"/>
          <p:nvPr/>
        </p:nvSpPr>
        <p:spPr>
          <a:xfrm>
            <a:off x="1143472" y="4110721"/>
            <a:ext cx="9781961" cy="461665"/>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Thế</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đấy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luôn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luôn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đổi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tùy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theo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endParaRPr lang="en-US" sz="2400" dirty="0"/>
          </a:p>
        </p:txBody>
      </p:sp>
      <p:sp>
        <p:nvSpPr>
          <p:cNvPr id="5" name="Hộp Văn bản 4">
            <a:extLst>
              <a:ext uri="{FF2B5EF4-FFF2-40B4-BE49-F238E27FC236}">
                <a16:creationId xmlns:a16="http://schemas.microsoft.com/office/drawing/2014/main" id="{9F3B4458-3CB7-C0D6-175C-2B67CC1ECE68}"/>
              </a:ext>
            </a:extLst>
          </p:cNvPr>
          <p:cNvSpPr txBox="1"/>
          <p:nvPr/>
        </p:nvSpPr>
        <p:spPr>
          <a:xfrm>
            <a:off x="1205019" y="5218715"/>
            <a:ext cx="9618312" cy="830997"/>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con </a:t>
            </a:r>
            <a:r>
              <a:rPr lang="en-US" sz="2400" b="0" dirty="0" err="1">
                <a:effectLst/>
                <a:latin typeface="Times New Roman" panose="02020603050405020304" pitchFamily="18" charset="0"/>
                <a:cs typeface="Times New Roman" panose="02020603050405020304" pitchFamily="18" charset="0"/>
              </a:rPr>
              <a:t>người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buồn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vui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tẻ</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lạnh</a:t>
            </a:r>
            <a:r>
              <a:rPr lang="en-US" sz="2400" b="0" dirty="0">
                <a:effectLst/>
                <a:latin typeface="Times New Roman" panose="02020603050405020304" pitchFamily="18" charset="0"/>
                <a:cs typeface="Times New Roman" panose="02020603050405020304" pitchFamily="18" charset="0"/>
              </a:rPr>
              <a:t> </a:t>
            </a:r>
            <a:r>
              <a:rPr lang="vi-VN" sz="2400" b="0" dirty="0">
                <a:effectLst/>
                <a:latin typeface="Times New Roman" panose="02020603050405020304" pitchFamily="18" charset="0"/>
                <a:cs typeface="Times New Roman" panose="02020603050405020304" pitchFamily="18" charset="0"/>
              </a:rPr>
              <a:t>lù</a:t>
            </a:r>
            <a:r>
              <a:rPr lang="en-US" sz="2400" b="0" dirty="0">
                <a:effectLst/>
                <a:latin typeface="Times New Roman" panose="02020603050405020304" pitchFamily="18" charset="0"/>
                <a:cs typeface="Times New Roman" panose="02020603050405020304" pitchFamily="18" charset="0"/>
              </a:rPr>
              <a:t>ng,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sôi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nổi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hả</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hê</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lúc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đăm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chiêu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gắt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gỏng</a:t>
            </a:r>
            <a:r>
              <a:rPr lang="en-US" sz="2400" b="0" dirty="0">
                <a:effectLst/>
                <a:latin typeface="Times New Roman" panose="02020603050405020304" pitchFamily="18" charset="0"/>
                <a:cs typeface="Times New Roman" panose="02020603050405020304" pitchFamily="18" charset="0"/>
              </a:rPr>
              <a:t>.</a:t>
            </a:r>
          </a:p>
        </p:txBody>
      </p:sp>
      <p:sp>
        <p:nvSpPr>
          <p:cNvPr id="6" name="Hộp Văn bản 5">
            <a:extLst>
              <a:ext uri="{FF2B5EF4-FFF2-40B4-BE49-F238E27FC236}">
                <a16:creationId xmlns:a16="http://schemas.microsoft.com/office/drawing/2014/main" id="{EBBBF5A1-8F8E-F4CD-70B8-753029CA2087}"/>
              </a:ext>
            </a:extLst>
          </p:cNvPr>
          <p:cNvSpPr txBox="1"/>
          <p:nvPr/>
        </p:nvSpPr>
        <p:spPr>
          <a:xfrm>
            <a:off x="1143472" y="4110721"/>
            <a:ext cx="9618312" cy="1569660"/>
          </a:xfrm>
          <a:prstGeom prst="rect">
            <a:avLst/>
          </a:prstGeom>
          <a:noFill/>
        </p:spPr>
        <p:txBody>
          <a:bodyPr wrap="square" rtlCol="0">
            <a:spAutoFit/>
          </a:bodyPr>
          <a:lstStyle/>
          <a:p>
            <a:r>
              <a:rPr lang="vi-VN" sz="2400" b="0" dirty="0">
                <a:effectLst/>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màng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dịu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âm</a:t>
            </a:r>
            <a:r>
              <a:rPr lang="en-US" sz="2400" b="0" dirty="0">
                <a:effectLst/>
                <a:latin typeface="Times New Roman" panose="02020603050405020304" pitchFamily="18" charset="0"/>
                <a:cs typeface="Times New Roman" panose="02020603050405020304" pitchFamily="18" charset="0"/>
              </a:rPr>
              <a:t> u </a:t>
            </a:r>
            <a:r>
              <a:rPr lang="en-US" sz="2400" b="0" dirty="0" err="1">
                <a:effectLst/>
                <a:latin typeface="Times New Roman" panose="02020603050405020304" pitchFamily="18" charset="0"/>
                <a:cs typeface="Times New Roman" panose="02020603050405020304" pitchFamily="18" charset="0"/>
              </a:rPr>
              <a:t>mây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mưa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xám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nặng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nề</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ầm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dông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biển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đục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giận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dữ</a:t>
            </a:r>
            <a:r>
              <a:rPr lang="en-US" sz="2400" b="0" dirty="0">
                <a:effectLst/>
                <a:latin typeface="Times New Roman" panose="02020603050405020304" pitchFamily="18" charset="0"/>
                <a:cs typeface="Times New Roman" panose="02020603050405020304" pitchFamily="18" charset="0"/>
              </a:rPr>
              <a:t>…</a:t>
            </a:r>
            <a:endParaRPr lang="vi-VN" sz="2400" b="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6852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4"/>
                                        </p:tgtEl>
                                        <p:attrNameLst>
                                          <p:attrName>style.color</p:attrName>
                                        </p:attrNameLst>
                                      </p:cBhvr>
                                      <p:to>
                                        <p:clrVal>
                                          <a:srgbClr val="FF0000"/>
                                        </p:clrVal>
                                      </p:to>
                                    </p:set>
                                    <p:set>
                                      <p:cBhvr>
                                        <p:cTn id="12" dur="500" fill="hold"/>
                                        <p:tgtEl>
                                          <p:spTgt spid="4"/>
                                        </p:tgtEl>
                                        <p:attrNameLst>
                                          <p:attrName>fillcolor</p:attrName>
                                        </p:attrNameLst>
                                      </p:cBhvr>
                                      <p:to>
                                        <p:clrVal>
                                          <a:srgbClr val="FF0000"/>
                                        </p:clrVal>
                                      </p:to>
                                    </p:set>
                                    <p:set>
                                      <p:cBhvr>
                                        <p:cTn id="13" dur="500" fill="hold"/>
                                        <p:tgtEl>
                                          <p:spTgt spid="4"/>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5"/>
                                        </p:tgtEl>
                                        <p:attrNameLst>
                                          <p:attrName>style.color</p:attrName>
                                        </p:attrNameLst>
                                      </p:cBhvr>
                                      <p:to>
                                        <p:clrVal>
                                          <a:srgbClr val="FF0000"/>
                                        </p:clrVal>
                                      </p:to>
                                    </p:set>
                                    <p:set>
                                      <p:cBhvr>
                                        <p:cTn id="18" dur="500" fill="hold"/>
                                        <p:tgtEl>
                                          <p:spTgt spid="5"/>
                                        </p:tgtEl>
                                        <p:attrNameLst>
                                          <p:attrName>fillcolor</p:attrName>
                                        </p:attrNameLst>
                                      </p:cBhvr>
                                      <p:to>
                                        <p:clrVal>
                                          <a:srgbClr val="FF0000"/>
                                        </p:clrVal>
                                      </p:to>
                                    </p:set>
                                    <p:set>
                                      <p:cBhvr>
                                        <p:cTn id="1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59A7D65D-DBC4-E136-183A-94E8503078BB}"/>
              </a:ext>
            </a:extLst>
          </p:cNvPr>
          <p:cNvGraphicFramePr>
            <a:graphicFrameLocks noGrp="1"/>
          </p:cNvGraphicFramePr>
          <p:nvPr>
            <p:extLst>
              <p:ext uri="{D42A27DB-BD31-4B8C-83A1-F6EECF244321}">
                <p14:modId xmlns:p14="http://schemas.microsoft.com/office/powerpoint/2010/main" val="1817491065"/>
              </p:ext>
            </p:extLst>
          </p:nvPr>
        </p:nvGraphicFramePr>
        <p:xfrm>
          <a:off x="372534" y="93306"/>
          <a:ext cx="11277600" cy="6400496"/>
        </p:xfrm>
        <a:graphic>
          <a:graphicData uri="http://schemas.openxmlformats.org/drawingml/2006/table">
            <a:tbl>
              <a:tblPr firstRow="1" firstCol="1" lastRow="1" lastCol="1" bandRow="1" bandCol="1"/>
              <a:tblGrid>
                <a:gridCol w="3031066">
                  <a:extLst>
                    <a:ext uri="{9D8B030D-6E8A-4147-A177-3AD203B41FA5}">
                      <a16:colId xmlns:a16="http://schemas.microsoft.com/office/drawing/2014/main" val="4109298200"/>
                    </a:ext>
                  </a:extLst>
                </a:gridCol>
                <a:gridCol w="2692400">
                  <a:extLst>
                    <a:ext uri="{9D8B030D-6E8A-4147-A177-3AD203B41FA5}">
                      <a16:colId xmlns:a16="http://schemas.microsoft.com/office/drawing/2014/main" val="3108563766"/>
                    </a:ext>
                  </a:extLst>
                </a:gridCol>
                <a:gridCol w="3920067">
                  <a:extLst>
                    <a:ext uri="{9D8B030D-6E8A-4147-A177-3AD203B41FA5}">
                      <a16:colId xmlns:a16="http://schemas.microsoft.com/office/drawing/2014/main" val="3880058021"/>
                    </a:ext>
                  </a:extLst>
                </a:gridCol>
                <a:gridCol w="1634067">
                  <a:extLst>
                    <a:ext uri="{9D8B030D-6E8A-4147-A177-3AD203B41FA5}">
                      <a16:colId xmlns:a16="http://schemas.microsoft.com/office/drawing/2014/main" val="689421949"/>
                    </a:ext>
                  </a:extLst>
                </a:gridCol>
              </a:tblGrid>
              <a:tr h="1755295">
                <a:tc gridSpan="4">
                  <a:txBody>
                    <a:bodyPr/>
                    <a:lstStyle/>
                    <a:p>
                      <a:pPr marL="0" marR="0" indent="292100" algn="ctr">
                        <a:lnSpc>
                          <a:spcPct val="150000"/>
                        </a:lnSpc>
                        <a:spcBef>
                          <a:spcPts val="0"/>
                        </a:spcBef>
                        <a:spcAft>
                          <a:spcPts val="5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1532748"/>
                  </a:ext>
                </a:extLst>
              </a:tr>
              <a:tr h="639873">
                <a:tc gridSpan="4">
                  <a:txBody>
                    <a:bodyPr/>
                    <a:lstStyle/>
                    <a:p>
                      <a:pPr marL="0" marR="0" algn="ctr">
                        <a:lnSpc>
                          <a:spcPct val="107000"/>
                        </a:lnSpc>
                        <a:spcBef>
                          <a:spcPts val="0"/>
                        </a:spcBef>
                        <a:spcAft>
                          <a:spcPts val="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 hiệu nhận biết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9481288"/>
                  </a:ext>
                </a:extLst>
              </a:tr>
              <a:tr h="896842">
                <a:tc>
                  <a:txBody>
                    <a:bodyPr/>
                    <a:lstStyle/>
                    <a:p>
                      <a:pPr marL="262255" marR="259715" algn="ctr">
                        <a:lnSpc>
                          <a:spcPts val="1375"/>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0" algn="ctr">
                        <a:lnSpc>
                          <a:spcPct val="150000"/>
                        </a:lnSpc>
                        <a:spcBef>
                          <a:spcPts val="0"/>
                        </a:spcBef>
                        <a:spcAft>
                          <a:spcPts val="5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779654672"/>
                  </a:ext>
                </a:extLst>
              </a:tr>
              <a:tr h="1045267">
                <a:tc>
                  <a:txBody>
                    <a:bodyPr/>
                    <a:lstStyle/>
                    <a:p>
                      <a:pPr marL="0" marR="5080" indent="262255" algn="just">
                        <a:lnSpc>
                          <a:spcPts val="1375"/>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45720" algn="ctr">
                        <a:lnSpc>
                          <a:spcPct val="14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24561832"/>
                  </a:ext>
                </a:extLst>
              </a:tr>
              <a:tr h="2063219">
                <a:tc>
                  <a:txBody>
                    <a:bodyPr/>
                    <a:lstStyle/>
                    <a:p>
                      <a:pPr marL="262255" marR="259715" algn="just">
                        <a:lnSpc>
                          <a:spcPts val="1375"/>
                        </a:lnSpc>
                        <a:spcBef>
                          <a:spcPts val="0"/>
                        </a:spcBef>
                        <a:spcAft>
                          <a:spcPts val="0"/>
                        </a:spcAft>
                      </a:pPr>
                      <a:r>
                        <a:rPr lang="vi-VN"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indent="85090" algn="just">
                        <a:lnSpc>
                          <a:spcPct val="14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just">
                        <a:lnSpc>
                          <a:spcPct val="107000"/>
                        </a:lnSpc>
                        <a:spcBef>
                          <a:spcPts val="0"/>
                        </a:spcBef>
                        <a:spcAft>
                          <a:spcPts val="0"/>
                        </a:spcAf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vMerge="1">
                  <a:txBody>
                    <a:bodyPr/>
                    <a:lstStyle/>
                    <a:p>
                      <a:pPr marL="0" marR="0" algn="ctr">
                        <a:lnSpc>
                          <a:spcPct val="107000"/>
                        </a:lnSpc>
                        <a:spcBef>
                          <a:spcPts val="0"/>
                        </a:spcBef>
                        <a:spcAft>
                          <a:spcPts val="0"/>
                        </a:spcAft>
                      </a:pPr>
                      <a:r>
                        <a:rPr lang="vi-VN" sz="13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24" marR="62124"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857998847"/>
                  </a:ext>
                </a:extLst>
              </a:tr>
            </a:tbl>
          </a:graphicData>
        </a:graphic>
      </p:graphicFrame>
      <p:sp>
        <p:nvSpPr>
          <p:cNvPr id="3" name="Hộp Văn bản 2">
            <a:extLst>
              <a:ext uri="{FF2B5EF4-FFF2-40B4-BE49-F238E27FC236}">
                <a16:creationId xmlns:a16="http://schemas.microsoft.com/office/drawing/2014/main" id="{622327A3-46A1-AC56-ED8C-ED72970DFCB8}"/>
              </a:ext>
            </a:extLst>
          </p:cNvPr>
          <p:cNvSpPr txBox="1"/>
          <p:nvPr/>
        </p:nvSpPr>
        <p:spPr>
          <a:xfrm>
            <a:off x="541866" y="105925"/>
            <a:ext cx="11032067" cy="830997"/>
          </a:xfrm>
          <a:prstGeom prst="rect">
            <a:avLst/>
          </a:prstGeom>
          <a:noFill/>
        </p:spPr>
        <p:txBody>
          <a:bodyPr wrap="square" rtlCol="0">
            <a:spAutoFit/>
          </a:bodyPr>
          <a:lstStyle/>
          <a:p>
            <a:pPr algn="just"/>
            <a:r>
              <a:rPr lang="vi-VN"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đoạn văn: </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đơn vị tạo nên văn bản, thường do nhiều câu tạo thành, bắt đầu từ chữ viết hoa lùi vào đầu dòng, kết thúc bằng dấu ngắt đoạn.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1F7CD4B1-3F8E-B7C9-92CF-12AE70ED4636}"/>
              </a:ext>
            </a:extLst>
          </p:cNvPr>
          <p:cNvSpPr txBox="1"/>
          <p:nvPr/>
        </p:nvSpPr>
        <p:spPr>
          <a:xfrm>
            <a:off x="457200" y="1137691"/>
            <a:ext cx="11277600" cy="800219"/>
          </a:xfrm>
          <a:prstGeom prst="rect">
            <a:avLst/>
          </a:prstGeom>
          <a:noFill/>
        </p:spPr>
        <p:txBody>
          <a:bodyPr wrap="square" rtlCol="0">
            <a:spAutoFit/>
          </a:bodyPr>
          <a:lstStyle/>
          <a:p>
            <a:pPr algn="just"/>
            <a:r>
              <a:rPr lang="vi-VN" sz="23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chủ đề</a:t>
            </a:r>
            <a:r>
              <a:rPr lang="vi-VN"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trong đoạn văn mang nội dung khái quát, thường đứng đầu hoặc cuối đoạn.</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300" dirty="0"/>
          </a:p>
        </p:txBody>
      </p:sp>
      <p:sp>
        <p:nvSpPr>
          <p:cNvPr id="5" name="Hộp Văn bản 4">
            <a:extLst>
              <a:ext uri="{FF2B5EF4-FFF2-40B4-BE49-F238E27FC236}">
                <a16:creationId xmlns:a16="http://schemas.microsoft.com/office/drawing/2014/main" id="{FE4DDF41-963D-26F6-EBED-1BB2285FCF0B}"/>
              </a:ext>
            </a:extLst>
          </p:cNvPr>
          <p:cNvSpPr txBox="1"/>
          <p:nvPr/>
        </p:nvSpPr>
        <p:spPr>
          <a:xfrm>
            <a:off x="567266" y="2883437"/>
            <a:ext cx="2650067"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vãn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dịch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E5EC6B0B-0820-3CD0-C882-B6A12ADB5A94}"/>
              </a:ext>
            </a:extLst>
          </p:cNvPr>
          <p:cNvSpPr txBox="1"/>
          <p:nvPr/>
        </p:nvSpPr>
        <p:spPr>
          <a:xfrm>
            <a:off x="3627966" y="2880681"/>
            <a:ext cx="2556933"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i="1"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nạp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48A12B4C-CF0A-2D1D-3A2D-0EAB96C620FD}"/>
              </a:ext>
            </a:extLst>
          </p:cNvPr>
          <p:cNvSpPr txBox="1"/>
          <p:nvPr/>
        </p:nvSpPr>
        <p:spPr>
          <a:xfrm>
            <a:off x="6510866" y="2809115"/>
            <a:ext cx="3183467" cy="461665"/>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song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BA0191E8-74A0-A30D-E684-166CD5B4089C}"/>
              </a:ext>
            </a:extLst>
          </p:cNvPr>
          <p:cNvSpPr txBox="1"/>
          <p:nvPr/>
        </p:nvSpPr>
        <p:spPr>
          <a:xfrm>
            <a:off x="9982199" y="2651465"/>
            <a:ext cx="1642535" cy="830997"/>
          </a:xfrm>
          <a:prstGeom prst="rect">
            <a:avLst/>
          </a:prstGeom>
          <a:noFill/>
        </p:spPr>
        <p:txBody>
          <a:bodyPr wrap="square" rtlCol="0">
            <a:spAutoFit/>
          </a:bodyPr>
          <a:lstStyle/>
          <a:p>
            <a:pPr algn="just"/>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b="1" i="1"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495FF83-B53B-B0BC-C47D-51610D50B602}"/>
              </a:ext>
            </a:extLst>
          </p:cNvPr>
          <p:cNvSpPr txBox="1"/>
          <p:nvPr/>
        </p:nvSpPr>
        <p:spPr>
          <a:xfrm>
            <a:off x="389467" y="3598634"/>
            <a:ext cx="2980268"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đầu đoạn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51287AD9-B94C-6EB7-419D-FB4F06CE9B3C}"/>
              </a:ext>
            </a:extLst>
          </p:cNvPr>
          <p:cNvSpPr txBox="1"/>
          <p:nvPr/>
        </p:nvSpPr>
        <p:spPr>
          <a:xfrm>
            <a:off x="3539067" y="3626739"/>
            <a:ext cx="2556933"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cuối đoạn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C65E969D-D8E5-C17F-DEC4-579FB33C7C14}"/>
              </a:ext>
            </a:extLst>
          </p:cNvPr>
          <p:cNvSpPr txBox="1"/>
          <p:nvPr/>
        </p:nvSpPr>
        <p:spPr>
          <a:xfrm>
            <a:off x="6443133" y="3732445"/>
            <a:ext cx="3242734" cy="830997"/>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Không có câu 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12" name="Hộp Văn bản 11">
            <a:extLst>
              <a:ext uri="{FF2B5EF4-FFF2-40B4-BE49-F238E27FC236}">
                <a16:creationId xmlns:a16="http://schemas.microsoft.com/office/drawing/2014/main" id="{FF4679B0-B6CD-9A08-631C-F3398D0E7193}"/>
              </a:ext>
            </a:extLst>
          </p:cNvPr>
          <p:cNvSpPr txBox="1"/>
          <p:nvPr/>
        </p:nvSpPr>
        <p:spPr>
          <a:xfrm>
            <a:off x="10170014" y="3732445"/>
            <a:ext cx="1362156" cy="1569660"/>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Câu chủ đề</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ở đầu và cuối đoạn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17AAF0A3-3B46-6840-8745-5632BD2D09EF}"/>
              </a:ext>
            </a:extLst>
          </p:cNvPr>
          <p:cNvSpPr txBox="1"/>
          <p:nvPr/>
        </p:nvSpPr>
        <p:spPr>
          <a:xfrm>
            <a:off x="451909" y="4691897"/>
            <a:ext cx="2946400" cy="1569660"/>
          </a:xfrm>
          <a:prstGeom prst="rect">
            <a:avLst/>
          </a:prstGeom>
          <a:noFill/>
        </p:spPr>
        <p:txBody>
          <a:bodyPr wrap="square" rtlCol="0">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câu còn lại triển khai cụ thể ý của câu chủ đề, bổ sung, làm rõ cho câu 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FBC1D22C-F40B-015F-9809-15241CE1ED9C}"/>
              </a:ext>
            </a:extLst>
          </p:cNvPr>
          <p:cNvSpPr txBox="1"/>
          <p:nvPr/>
        </p:nvSpPr>
        <p:spPr>
          <a:xfrm>
            <a:off x="3477683" y="4651432"/>
            <a:ext cx="2481303" cy="1938992"/>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được trình bày đi từ các ý nhò đến ý lớn, từ các ý chi tiết đến ý khái quát.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5072FE34-66F6-5465-AC23-86CC128887F7}"/>
              </a:ext>
            </a:extLst>
          </p:cNvPr>
          <p:cNvSpPr txBox="1"/>
          <p:nvPr/>
        </p:nvSpPr>
        <p:spPr>
          <a:xfrm>
            <a:off x="6076950" y="4584873"/>
            <a:ext cx="3905250" cy="2308324"/>
          </a:xfrm>
          <a:prstGeom prst="rect">
            <a:avLst/>
          </a:prstGeom>
          <a:noFill/>
        </p:spPr>
        <p:txBody>
          <a:bodyPr wrap="square" rtlCol="0">
            <a:spAutoFit/>
          </a:bodyPr>
          <a:lstStyle/>
          <a:p>
            <a:pPr algn="just"/>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các câu triển khai nội dung song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song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nhau. Mỗi câu trong đoạn văn nêu một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khía</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cạnh của chủ đề đoạn văn, làm rõ cho nội dung đoạn 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Tree>
    <p:extLst>
      <p:ext uri="{BB962C8B-B14F-4D97-AF65-F5344CB8AC3E}">
        <p14:creationId xmlns:p14="http://schemas.microsoft.com/office/powerpoint/2010/main" val="3951621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randombar(horizont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nvGraphicFramePr>
        <p:xfrm>
          <a:off x="335280" y="72294"/>
          <a:ext cx="11521440" cy="6671042"/>
        </p:xfrm>
        <a:graphic>
          <a:graphicData uri="http://schemas.openxmlformats.org/drawingml/2006/table">
            <a:tbl>
              <a:tblPr firstRow="1" firstCol="1" lastRow="1" lastCol="1" bandRow="1" bandCol="1">
                <a:tableStyleId>{9DCAF9ED-07DC-4A11-8D7F-57B35C25682E}</a:tableStyleId>
              </a:tblPr>
              <a:tblGrid>
                <a:gridCol w="768097">
                  <a:extLst>
                    <a:ext uri="{9D8B030D-6E8A-4147-A177-3AD203B41FA5}">
                      <a16:colId xmlns:a16="http://schemas.microsoft.com/office/drawing/2014/main" val="1840563523"/>
                    </a:ext>
                  </a:extLst>
                </a:gridCol>
                <a:gridCol w="9313165">
                  <a:extLst>
                    <a:ext uri="{9D8B030D-6E8A-4147-A177-3AD203B41FA5}">
                      <a16:colId xmlns:a16="http://schemas.microsoft.com/office/drawing/2014/main" val="2853903055"/>
                    </a:ext>
                  </a:extLst>
                </a:gridCol>
                <a:gridCol w="1440178">
                  <a:extLst>
                    <a:ext uri="{9D8B030D-6E8A-4147-A177-3AD203B41FA5}">
                      <a16:colId xmlns:a16="http://schemas.microsoft.com/office/drawing/2014/main" val="454691359"/>
                    </a:ext>
                  </a:extLst>
                </a:gridCol>
              </a:tblGrid>
              <a:tr h="458620">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508582">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88219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1" dirty="0">
                          <a:solidFill>
                            <a:srgbClr val="FF0000"/>
                          </a:solidFill>
                          <a:effectLst/>
                          <a:latin typeface="Times New Roman" panose="02020603050405020304" pitchFamily="18" charset="0"/>
                          <a:cs typeface="Times New Roman" panose="02020603050405020304" pitchFamily="18" charset="0"/>
                        </a:rPr>
                        <a:t>   Quan trọng hơn cả, tự học còn là một thú vui rất thanh nhã, nó nâng cao tâm hồn ta lên. Ta vui vì thấy khả năng của ta đã thăng tiến và ta giúp đời nhiều hơn trước. </a:t>
                      </a:r>
                      <a:r>
                        <a:rPr lang="vi-VN" sz="1400" b="0" dirty="0">
                          <a:effectLst/>
                          <a:latin typeface="Times New Roman" panose="02020603050405020304" pitchFamily="18" charset="0"/>
                          <a:cs typeface="Times New Roman" panose="02020603050405020304" pitchFamily="18" charset="0"/>
                        </a:rPr>
                        <a:t>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lang="vi-VN" sz="1400" b="0" dirty="0" err="1">
                          <a:effectLst/>
                          <a:latin typeface="Times New Roman" panose="02020603050405020304" pitchFamily="18" charset="0"/>
                          <a:cs typeface="Times New Roman" panose="02020603050405020304" pitchFamily="18" charset="0"/>
                        </a:rPr>
                        <a:t>Pát</a:t>
                      </a:r>
                      <a:r>
                        <a:rPr lang="vi-VN" sz="1400" b="0" dirty="0">
                          <a:effectLst/>
                          <a:latin typeface="Times New Roman" panose="02020603050405020304" pitchFamily="18" charset="0"/>
                          <a:cs typeface="Times New Roman" panose="02020603050405020304" pitchFamily="18" charset="0"/>
                        </a:rPr>
                        <a:t>-xơ-tơ (</a:t>
                      </a:r>
                      <a:r>
                        <a:rPr lang="vi-VN" sz="1400" b="0" dirty="0" err="1">
                          <a:effectLst/>
                          <a:latin typeface="Times New Roman" panose="02020603050405020304" pitchFamily="18" charset="0"/>
                          <a:cs typeface="Times New Roman" panose="02020603050405020304" pitchFamily="18" charset="0"/>
                        </a:rPr>
                        <a:t>Pasteur</a:t>
                      </a:r>
                      <a:r>
                        <a:rPr lang="vi-VN" sz="1400" b="0" dirty="0">
                          <a:effectLst/>
                          <a:latin typeface="Times New Roman" panose="02020603050405020304" pitchFamily="18" charset="0"/>
                          <a:cs typeface="Times New Roman" panose="02020603050405020304" pitchFamily="18" charset="0"/>
                        </a:rPr>
                        <a:t>), Anh-xơ-tanh (</a:t>
                      </a:r>
                      <a:r>
                        <a:rPr lang="vi-VN" sz="1400" b="0" dirty="0" err="1">
                          <a:effectLst/>
                          <a:latin typeface="Times New Roman" panose="02020603050405020304" pitchFamily="18" charset="0"/>
                          <a:cs typeface="Times New Roman" panose="02020603050405020304" pitchFamily="18" charset="0"/>
                        </a:rPr>
                        <a:t>Einstein</a:t>
                      </a:r>
                      <a:r>
                        <a:rPr lang="vi-VN" sz="1400" b="0" dirty="0">
                          <a:effectLst/>
                          <a:latin typeface="Times New Roman" panose="02020603050405020304" pitchFamily="18" charset="0"/>
                          <a:cs typeface="Times New Roman" panose="02020603050405020304" pitchFamily="18" charset="0"/>
                        </a:rPr>
                        <a:t>), hai vợ chồng </a:t>
                      </a:r>
                      <a:r>
                        <a:rPr lang="vi-VN" sz="1400" b="0" dirty="0" err="1">
                          <a:effectLst/>
                          <a:latin typeface="Times New Roman" panose="02020603050405020304" pitchFamily="18" charset="0"/>
                          <a:cs typeface="Times New Roman" panose="02020603050405020304" pitchFamily="18" charset="0"/>
                        </a:rPr>
                        <a:t>Kiu</a:t>
                      </a:r>
                      <a:r>
                        <a:rPr lang="vi-VN" sz="1400" b="0" dirty="0">
                          <a:effectLst/>
                          <a:latin typeface="Times New Roman" panose="02020603050405020304" pitchFamily="18" charset="0"/>
                          <a:cs typeface="Times New Roman" panose="02020603050405020304" pitchFamily="18" charset="0"/>
                        </a:rPr>
                        <a:t>-ri (</a:t>
                      </a:r>
                      <a:r>
                        <a:rPr lang="vi-VN" sz="1400" b="0" dirty="0" err="1">
                          <a:effectLst/>
                          <a:latin typeface="Times New Roman" panose="02020603050405020304" pitchFamily="18" charset="0"/>
                          <a:cs typeface="Times New Roman" panose="02020603050405020304" pitchFamily="18" charset="0"/>
                        </a:rPr>
                        <a:t>Curie</a:t>
                      </a:r>
                      <a:r>
                        <a:rPr lang="vi-VN" sz="1400" b="0" dirty="0">
                          <a:effectLst/>
                          <a:latin typeface="Times New Roman" panose="02020603050405020304" pitchFamily="18" charset="0"/>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lang="en-US" sz="1400" b="0" dirty="0">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1" dirty="0">
                          <a:effectLst/>
                          <a:latin typeface="Times New Roman" panose="02020603050405020304" pitchFamily="18" charset="0"/>
                          <a:cs typeface="Times New Roman" panose="02020603050405020304" pitchFamily="18" charset="0"/>
                        </a:rPr>
                        <a:t>(Nguyễn Hiến Lê, Tự học – một thú vui bổ ích) </a:t>
                      </a:r>
                      <a:endParaRPr lang="en-US" sz="14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4739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Hiện</a:t>
                      </a:r>
                      <a:r>
                        <a:rPr lang="en-US" sz="1400" b="0" dirty="0">
                          <a:effectLst/>
                          <a:latin typeface="Times New Roman" panose="02020603050405020304" pitchFamily="18" charset="0"/>
                          <a:cs typeface="Times New Roman" panose="02020603050405020304" pitchFamily="18" charset="0"/>
                        </a:rPr>
                        <a:t> nay, </a:t>
                      </a:r>
                      <a:r>
                        <a:rPr lang="en-US" sz="1400" b="0" dirty="0" err="1">
                          <a:effectLst/>
                          <a:latin typeface="Times New Roman" panose="02020603050405020304" pitchFamily="18" charset="0"/>
                          <a:cs typeface="Times New Roman" panose="02020603050405020304" pitchFamily="18" charset="0"/>
                        </a:rPr>
                        <a:t>tại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một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số</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địa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phương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dân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đã</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hưởng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lối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sống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bằng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hành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thiết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tiết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kiệm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điện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nước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chăm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sóc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bảo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vệ</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Bên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cạnh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hoạt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việc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buôn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bán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sử</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dụng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phẩm</a:t>
                      </a:r>
                      <a:r>
                        <a:rPr lang="en-US" sz="1400" b="0" dirty="0">
                          <a:effectLst/>
                          <a:latin typeface="Times New Roman" panose="02020603050405020304" pitchFamily="18" charset="0"/>
                          <a:cs typeface="Times New Roman" panose="02020603050405020304" pitchFamily="18" charset="0"/>
                        </a:rPr>
                        <a:t> an </a:t>
                      </a:r>
                      <a:r>
                        <a:rPr lang="en-US" sz="1400" b="0" dirty="0" err="1">
                          <a:effectLst/>
                          <a:latin typeface="Times New Roman" panose="02020603050405020304" pitchFamily="18" charset="0"/>
                          <a:cs typeface="Times New Roman" panose="02020603050405020304" pitchFamily="18" charset="0"/>
                        </a:rPr>
                        <a:t>toàn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nâng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cao</a:t>
                      </a:r>
                      <a:r>
                        <a:rPr lang="en-US" sz="1400" b="0" dirty="0">
                          <a:effectLst/>
                          <a:latin typeface="Times New Roman" panose="02020603050405020304" pitchFamily="18" charset="0"/>
                          <a:cs typeface="Times New Roman" panose="02020603050405020304" pitchFamily="18" charset="0"/>
                        </a:rPr>
                        <a:t> ý </a:t>
                      </a:r>
                      <a:r>
                        <a:rPr lang="en-US" sz="1400" b="0" dirty="0" err="1">
                          <a:effectLst/>
                          <a:latin typeface="Times New Roman" panose="02020603050405020304" pitchFamily="18" charset="0"/>
                          <a:cs typeface="Times New Roman" panose="02020603050405020304" pitchFamily="18" charset="0"/>
                        </a:rPr>
                        <a:t>thức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giữ</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gìn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vệ</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sinh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công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chặn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hành</a:t>
                      </a:r>
                      <a:r>
                        <a:rPr lang="en-US" sz="1400" b="0" dirty="0">
                          <a:effectLst/>
                          <a:latin typeface="Times New Roman" panose="02020603050405020304" pitchFamily="18" charset="0"/>
                          <a:cs typeface="Times New Roman" panose="02020603050405020304" pitchFamily="18" charset="0"/>
                        </a:rPr>
                        <a:t> vi </a:t>
                      </a:r>
                      <a:r>
                        <a:rPr lang="en-US" sz="1400" b="0" dirty="0" err="1">
                          <a:effectLst/>
                          <a:latin typeface="Times New Roman" panose="02020603050405020304" pitchFamily="18" charset="0"/>
                          <a:cs typeface="Times New Roman" panose="02020603050405020304" pitchFamily="18" charset="0"/>
                        </a:rPr>
                        <a:t>làm</a:t>
                      </a:r>
                      <a:r>
                        <a:rPr lang="en-US" sz="1400" b="0" dirty="0">
                          <a:effectLst/>
                          <a:latin typeface="Times New Roman" panose="02020603050405020304" pitchFamily="18" charset="0"/>
                          <a:cs typeface="Times New Roman" panose="02020603050405020304" pitchFamily="18" charset="0"/>
                        </a:rPr>
                        <a:t> ô </a:t>
                      </a:r>
                      <a:r>
                        <a:rPr lang="en-US" sz="1400" b="0" dirty="0" err="1">
                          <a:effectLst/>
                          <a:latin typeface="Times New Roman" panose="02020603050405020304" pitchFamily="18" charset="0"/>
                          <a:cs typeface="Times New Roman" panose="02020603050405020304" pitchFamily="18" charset="0"/>
                        </a:rPr>
                        <a:t>nhiễm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môi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trường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dần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được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mọi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chú</a:t>
                      </a:r>
                      <a:r>
                        <a:rPr lang="en-US" sz="1400" b="0" dirty="0">
                          <a:effectLst/>
                          <a:latin typeface="Times New Roman" panose="02020603050405020304" pitchFamily="18" charset="0"/>
                          <a:cs typeface="Times New Roman" panose="02020603050405020304" pitchFamily="18" charset="0"/>
                        </a:rPr>
                        <a:t> ý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hiện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tích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hơn</a:t>
                      </a:r>
                      <a:r>
                        <a:rPr lang="en-US" sz="1400" b="0" dirty="0">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Tóm</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lại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lối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sống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xanh</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góp</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phần</a:t>
                      </a:r>
                      <a:r>
                        <a:rPr lang="en-US" sz="1400" b="0" i="1" dirty="0">
                          <a:solidFill>
                            <a:srgbClr val="FF0000"/>
                          </a:solidFill>
                          <a:effectLst/>
                          <a:latin typeface="Times New Roman" panose="02020603050405020304" pitchFamily="18" charset="0"/>
                          <a:cs typeface="Times New Roman" panose="02020603050405020304" pitchFamily="18" charset="0"/>
                        </a:rPr>
                        <a:t> 75 </a:t>
                      </a:r>
                      <a:r>
                        <a:rPr lang="en-US" sz="1400" b="0" i="1" dirty="0" err="1">
                          <a:solidFill>
                            <a:srgbClr val="FF0000"/>
                          </a:solidFill>
                          <a:effectLst/>
                          <a:latin typeface="Times New Roman" panose="02020603050405020304" pitchFamily="18" charset="0"/>
                          <a:cs typeface="Times New Roman" panose="02020603050405020304" pitchFamily="18" charset="0"/>
                        </a:rPr>
                        <a:t>nâng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cao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chất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lượng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sống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bảo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vệ</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môi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trường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xung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quanh</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và</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ngày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càng</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được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nhiều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người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lựa</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chọn</a:t>
                      </a:r>
                      <a:r>
                        <a:rPr lang="en-US" sz="1400" b="0" i="1" dirty="0">
                          <a:solidFill>
                            <a:srgbClr val="FF0000"/>
                          </a:solidFill>
                          <a:effectLst/>
                          <a:latin typeface="Times New Roman" panose="02020603050405020304" pitchFamily="18" charset="0"/>
                          <a:cs typeface="Times New Roman" panose="02020603050405020304" pitchFamily="18" charset="0"/>
                        </a:rPr>
                        <a:t>.</a:t>
                      </a:r>
                    </a:p>
                    <a:p>
                      <a:pPr marL="45720" marR="259715" indent="5715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 (Theo Lê Phi </a:t>
                      </a:r>
                      <a:r>
                        <a:rPr lang="en-US" sz="1400" b="0" i="1" dirty="0" err="1">
                          <a:effectLst/>
                          <a:latin typeface="Times New Roman" panose="02020603050405020304" pitchFamily="18" charset="0"/>
                          <a:cs typeface="Times New Roman" panose="02020603050405020304" pitchFamily="18" charset="0"/>
                        </a:rPr>
                        <a:t>Hùng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Xây</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dựng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lối</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sống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xanh</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trong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cộng</a:t>
                      </a:r>
                      <a:r>
                        <a:rPr lang="en-US" sz="1400" b="0" i="1" dirty="0">
                          <a:effectLst/>
                          <a:latin typeface="Times New Roman" panose="02020603050405020304" pitchFamily="18" charset="0"/>
                          <a:cs typeface="Times New Roman" panose="02020603050405020304" pitchFamily="18" charset="0"/>
                        </a:rPr>
                        <a:t> </a:t>
                      </a:r>
                      <a:r>
                        <a:rPr lang="en-US" sz="1400" b="0" i="1" dirty="0" err="1">
                          <a:effectLst/>
                          <a:latin typeface="Times New Roman" panose="02020603050405020304" pitchFamily="18" charset="0"/>
                          <a:cs typeface="Times New Roman" panose="02020603050405020304" pitchFamily="18" charset="0"/>
                        </a:rPr>
                        <a:t>đồng</a:t>
                      </a:r>
                      <a:r>
                        <a:rPr lang="en-US" sz="1400" b="0" i="1" dirty="0">
                          <a:effectLst/>
                          <a:latin typeface="Times New Roman" panose="02020603050405020304" pitchFamily="18" charset="0"/>
                          <a:cs typeface="Times New Roman" panose="02020603050405020304" pitchFamily="18" charset="0"/>
                        </a:rPr>
                        <a:t>, https://www.qdnd.vn, </a:t>
                      </a:r>
                      <a:r>
                        <a:rPr lang="en-US" sz="1400" b="0" i="1" dirty="0" err="1">
                          <a:effectLst/>
                          <a:latin typeface="Times New Roman" panose="02020603050405020304" pitchFamily="18" charset="0"/>
                          <a:cs typeface="Times New Roman" panose="02020603050405020304" pitchFamily="18" charset="0"/>
                        </a:rPr>
                        <a:t>ngày</a:t>
                      </a:r>
                      <a:r>
                        <a:rPr lang="en-US" sz="1400" b="0" i="1" dirty="0">
                          <a:effectLst/>
                          <a:latin typeface="Times New Roman" panose="02020603050405020304" pitchFamily="18" charset="0"/>
                          <a:cs typeface="Times New Roman" panose="02020603050405020304" pitchFamily="18" charset="0"/>
                        </a:rPr>
                        <a:t> 09/9/2022) </a:t>
                      </a:r>
                      <a:endParaRPr lang="en-US" sz="14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1240407">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dirty="0">
                          <a:effectLst/>
                          <a:latin typeface="Times New Roman" panose="02020603050405020304" pitchFamily="18" charset="0"/>
                          <a:cs typeface="Times New Roman" panose="02020603050405020304" pitchFamily="18" charset="0"/>
                        </a:rPr>
                        <a:t>Trong </a:t>
                      </a:r>
                      <a:r>
                        <a:rPr lang="en-US" sz="1400" b="0" dirty="0" err="1">
                          <a:effectLst/>
                          <a:latin typeface="Times New Roman" panose="02020603050405020304" pitchFamily="18" charset="0"/>
                          <a:cs typeface="Times New Roman" panose="02020603050405020304" pitchFamily="18" charset="0"/>
                        </a:rPr>
                        <a:t>tập</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Nhật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kí</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trong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tù</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Hồ</a:t>
                      </a:r>
                      <a:r>
                        <a:rPr lang="en-US" sz="1400" b="0" dirty="0">
                          <a:effectLst/>
                          <a:latin typeface="Times New Roman" panose="02020603050405020304" pitchFamily="18" charset="0"/>
                          <a:cs typeface="Times New Roman" panose="02020603050405020304" pitchFamily="18" charset="0"/>
                        </a:rPr>
                        <a:t> Chí Minh),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phác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họa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sơ</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chân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thực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đậm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đà</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tìm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hiểu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thú</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vị</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đang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chiêm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một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cổ</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cảnh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lồng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sinh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động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tấm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thảm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thuê</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nền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gấm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chỉ</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vàng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làm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người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đọc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nghĩ</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tới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bức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sơn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thâm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sâu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sắc</a:t>
                      </a:r>
                      <a:r>
                        <a:rPr lang="en-US" sz="1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(Lê </a:t>
                      </a:r>
                      <a:r>
                        <a:rPr lang="en-US" sz="1400" b="0" i="1" dirty="0" err="1">
                          <a:effectLst/>
                          <a:latin typeface="Times New Roman" panose="02020603050405020304" pitchFamily="18" charset="0"/>
                          <a:cs typeface="Times New Roman" panose="02020603050405020304" pitchFamily="18" charset="0"/>
                        </a:rPr>
                        <a:t>Thị</a:t>
                      </a:r>
                      <a:r>
                        <a:rPr lang="en-US" sz="1400" b="0" i="1" dirty="0">
                          <a:effectLst/>
                          <a:latin typeface="Times New Roman" panose="02020603050405020304" pitchFamily="18" charset="0"/>
                          <a:cs typeface="Times New Roman" panose="02020603050405020304" pitchFamily="18" charset="0"/>
                        </a:rPr>
                        <a:t> Tú An)</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1133844">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dirty="0">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Thế</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đấy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biển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luôn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luôn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thay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đổi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màu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tùy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theo</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sắc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mây</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trời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thẳm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cũng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xanh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thẳm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như</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dâng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cao</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lên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chắc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nịch</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rải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trắng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nhạt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mơ</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màng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dịu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hơi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sương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âm</a:t>
                      </a:r>
                      <a:r>
                        <a:rPr lang="en-US" sz="1400" b="0" dirty="0">
                          <a:effectLst/>
                          <a:latin typeface="Times New Roman" panose="02020603050405020304" pitchFamily="18" charset="0"/>
                          <a:cs typeface="Times New Roman" panose="02020603050405020304" pitchFamily="18" charset="0"/>
                        </a:rPr>
                        <a:t> u </a:t>
                      </a:r>
                      <a:r>
                        <a:rPr lang="en-US" sz="1400" b="0" dirty="0" err="1">
                          <a:effectLst/>
                          <a:latin typeface="Times New Roman" panose="02020603050405020304" pitchFamily="18" charset="0"/>
                          <a:cs typeface="Times New Roman" panose="02020603050405020304" pitchFamily="18" charset="0"/>
                        </a:rPr>
                        <a:t>mây</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mưa</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xám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xịt</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nặng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nề</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Trời</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ầm</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dông</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gió</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biển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đục</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ngầu</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giận</a:t>
                      </a:r>
                      <a:r>
                        <a:rPr lang="en-US" sz="1400" b="0" dirty="0">
                          <a:effectLst/>
                          <a:latin typeface="Times New Roman" panose="02020603050405020304" pitchFamily="18" charset="0"/>
                          <a:cs typeface="Times New Roman" panose="02020603050405020304" pitchFamily="18" charset="0"/>
                        </a:rPr>
                        <a:t> </a:t>
                      </a:r>
                      <a:r>
                        <a:rPr lang="en-US" sz="1400" b="0" dirty="0" err="1">
                          <a:effectLst/>
                          <a:latin typeface="Times New Roman" panose="02020603050405020304" pitchFamily="18" charset="0"/>
                          <a:cs typeface="Times New Roman" panose="02020603050405020304" pitchFamily="18" charset="0"/>
                        </a:rPr>
                        <a:t>dữ</a:t>
                      </a:r>
                      <a:r>
                        <a:rPr lang="en-US" sz="1400" b="0" dirty="0">
                          <a:effectLst/>
                          <a:latin typeface="Times New Roman" panose="02020603050405020304" pitchFamily="18" charset="0"/>
                          <a:cs typeface="Times New Roman" panose="02020603050405020304" pitchFamily="18" charset="0"/>
                        </a:rPr>
                        <a:t>…</a:t>
                      </a:r>
                      <a:r>
                        <a:rPr lang="en-US" sz="1400" b="0" i="1" dirty="0" err="1">
                          <a:solidFill>
                            <a:srgbClr val="FF0000"/>
                          </a:solidFill>
                          <a:effectLst/>
                          <a:latin typeface="Times New Roman" panose="02020603050405020304" pitchFamily="18" charset="0"/>
                          <a:cs typeface="Times New Roman" panose="02020603050405020304" pitchFamily="18" charset="0"/>
                        </a:rPr>
                        <a:t>Như</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một</a:t>
                      </a:r>
                      <a:r>
                        <a:rPr lang="en-US" sz="1400" b="0" i="1" dirty="0">
                          <a:solidFill>
                            <a:srgbClr val="FF0000"/>
                          </a:solidFill>
                          <a:effectLst/>
                          <a:latin typeface="Times New Roman" panose="02020603050405020304" pitchFamily="18" charset="0"/>
                          <a:cs typeface="Times New Roman" panose="02020603050405020304" pitchFamily="18" charset="0"/>
                        </a:rPr>
                        <a:t> con </a:t>
                      </a:r>
                      <a:r>
                        <a:rPr lang="en-US" sz="1400" b="0" i="1" dirty="0" err="1">
                          <a:solidFill>
                            <a:srgbClr val="FF0000"/>
                          </a:solidFill>
                          <a:effectLst/>
                          <a:latin typeface="Times New Roman" panose="02020603050405020304" pitchFamily="18" charset="0"/>
                          <a:cs typeface="Times New Roman" panose="02020603050405020304" pitchFamily="18" charset="0"/>
                        </a:rPr>
                        <a:t>người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biết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buồn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vui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biển</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tẻ</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nhạt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lạnh</a:t>
                      </a:r>
                      <a:r>
                        <a:rPr lang="en-US" sz="1400" b="0" i="1" dirty="0">
                          <a:solidFill>
                            <a:srgbClr val="FF0000"/>
                          </a:solidFill>
                          <a:effectLst/>
                          <a:latin typeface="Times New Roman" panose="02020603050405020304" pitchFamily="18" charset="0"/>
                          <a:cs typeface="Times New Roman" panose="02020603050405020304" pitchFamily="18" charset="0"/>
                        </a:rPr>
                        <a:t> lung,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sôi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nổi</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hả</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hê</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lúc</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đăm</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chiêu</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gắt</a:t>
                      </a:r>
                      <a:r>
                        <a:rPr lang="en-US" sz="1400" b="0" i="1" dirty="0">
                          <a:solidFill>
                            <a:srgbClr val="FF0000"/>
                          </a:solidFill>
                          <a:effectLst/>
                          <a:latin typeface="Times New Roman" panose="02020603050405020304" pitchFamily="18" charset="0"/>
                          <a:cs typeface="Times New Roman" panose="02020603050405020304" pitchFamily="18" charset="0"/>
                        </a:rPr>
                        <a:t> </a:t>
                      </a:r>
                      <a:r>
                        <a:rPr lang="en-US" sz="1400" b="0" i="1" dirty="0" err="1">
                          <a:solidFill>
                            <a:srgbClr val="FF0000"/>
                          </a:solidFill>
                          <a:effectLst/>
                          <a:latin typeface="Times New Roman" panose="02020603050405020304" pitchFamily="18" charset="0"/>
                          <a:cs typeface="Times New Roman" panose="02020603050405020304" pitchFamily="18" charset="0"/>
                        </a:rPr>
                        <a:t>gỏng</a:t>
                      </a:r>
                      <a:r>
                        <a:rPr lang="en-US" sz="1400" b="0" dirty="0">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
        <p:nvSpPr>
          <p:cNvPr id="4" name="Hộp Văn bản 3">
            <a:extLst>
              <a:ext uri="{FF2B5EF4-FFF2-40B4-BE49-F238E27FC236}">
                <a16:creationId xmlns:a16="http://schemas.microsoft.com/office/drawing/2014/main" id="{0956F2AF-16BC-9A96-0219-543E3B0A5DB9}"/>
              </a:ext>
            </a:extLst>
          </p:cNvPr>
          <p:cNvSpPr txBox="1"/>
          <p:nvPr/>
        </p:nvSpPr>
        <p:spPr>
          <a:xfrm>
            <a:off x="10603524" y="5811687"/>
            <a:ext cx="1186961" cy="646331"/>
          </a:xfrm>
          <a:prstGeom prst="rect">
            <a:avLst/>
          </a:prstGeom>
          <a:noFill/>
        </p:spPr>
        <p:txBody>
          <a:bodyPr wrap="square">
            <a:spAutoFit/>
          </a:bodyPr>
          <a:lstStyle/>
          <a:p>
            <a:r>
              <a:rPr lang="en-US" sz="1800" i="1">
                <a:effectLst/>
                <a:latin typeface="Times New Roman" panose="02020603050405020304" pitchFamily="18" charset="0"/>
                <a:ea typeface="Calibri" panose="020F0502020204030204" pitchFamily="34" charset="0"/>
              </a:rPr>
              <a:t>Đoạn văn phối hợp</a:t>
            </a:r>
            <a:endParaRPr lang="en-US" dirty="0"/>
          </a:p>
        </p:txBody>
      </p:sp>
      <p:sp>
        <p:nvSpPr>
          <p:cNvPr id="6" name="Hộp Văn bản 5">
            <a:extLst>
              <a:ext uri="{FF2B5EF4-FFF2-40B4-BE49-F238E27FC236}">
                <a16:creationId xmlns:a16="http://schemas.microsoft.com/office/drawing/2014/main" id="{9F2237BC-479C-3B21-D82B-37B1F288EC38}"/>
              </a:ext>
            </a:extLst>
          </p:cNvPr>
          <p:cNvSpPr txBox="1"/>
          <p:nvPr/>
        </p:nvSpPr>
        <p:spPr>
          <a:xfrm>
            <a:off x="10513403" y="4571973"/>
            <a:ext cx="1136405"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song </a:t>
            </a:r>
            <a:r>
              <a:rPr lang="en-US" sz="1800" i="1" dirty="0" err="1">
                <a:effectLst/>
                <a:latin typeface="Times New Roman" panose="02020603050405020304" pitchFamily="18" charset="0"/>
                <a:ea typeface="Calibri" panose="020F0502020204030204" pitchFamily="34" charset="0"/>
              </a:rPr>
              <a:t>song</a:t>
            </a:r>
            <a:endParaRPr lang="en-US" dirty="0"/>
          </a:p>
        </p:txBody>
      </p:sp>
      <p:sp>
        <p:nvSpPr>
          <p:cNvPr id="8" name="Hộp Văn bản 7">
            <a:extLst>
              <a:ext uri="{FF2B5EF4-FFF2-40B4-BE49-F238E27FC236}">
                <a16:creationId xmlns:a16="http://schemas.microsoft.com/office/drawing/2014/main" id="{EE6D4B9F-60A1-02F5-9A3D-069FC03F55C1}"/>
              </a:ext>
            </a:extLst>
          </p:cNvPr>
          <p:cNvSpPr txBox="1"/>
          <p:nvPr/>
        </p:nvSpPr>
        <p:spPr>
          <a:xfrm>
            <a:off x="10513403" y="3305785"/>
            <a:ext cx="1215536"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nạp</a:t>
            </a:r>
            <a:endParaRPr lang="en-US" dirty="0"/>
          </a:p>
        </p:txBody>
      </p:sp>
      <p:sp>
        <p:nvSpPr>
          <p:cNvPr id="10" name="Hộp Văn bản 9">
            <a:extLst>
              <a:ext uri="{FF2B5EF4-FFF2-40B4-BE49-F238E27FC236}">
                <a16:creationId xmlns:a16="http://schemas.microsoft.com/office/drawing/2014/main" id="{E2D422DD-C78F-E285-D49F-18359B6B9B56}"/>
              </a:ext>
            </a:extLst>
          </p:cNvPr>
          <p:cNvSpPr txBox="1"/>
          <p:nvPr/>
        </p:nvSpPr>
        <p:spPr>
          <a:xfrm>
            <a:off x="10530987" y="1617784"/>
            <a:ext cx="1356213" cy="646331"/>
          </a:xfrm>
          <a:prstGeom prst="rect">
            <a:avLst/>
          </a:prstGeom>
          <a:noFill/>
        </p:spPr>
        <p:txBody>
          <a:bodyPr wrap="square">
            <a:spAutoFit/>
          </a:bodyPr>
          <a:lstStyle/>
          <a:p>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vãn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diễn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dịch</a:t>
            </a:r>
            <a:endParaRPr lang="en-US" dirty="0"/>
          </a:p>
        </p:txBody>
      </p:sp>
      <p:sp>
        <p:nvSpPr>
          <p:cNvPr id="2" name="Hộp Văn bản 1">
            <a:extLst>
              <a:ext uri="{FF2B5EF4-FFF2-40B4-BE49-F238E27FC236}">
                <a16:creationId xmlns:a16="http://schemas.microsoft.com/office/drawing/2014/main" id="{019101FF-6684-80F6-3719-F535C074C7C5}"/>
              </a:ext>
            </a:extLst>
          </p:cNvPr>
          <p:cNvSpPr txBox="1"/>
          <p:nvPr/>
        </p:nvSpPr>
        <p:spPr>
          <a:xfrm>
            <a:off x="4209562" y="5185158"/>
            <a:ext cx="2705588" cy="400110"/>
          </a:xfrm>
          <a:prstGeom prst="rect">
            <a:avLst/>
          </a:prstGeom>
          <a:noFill/>
        </p:spPr>
        <p:txBody>
          <a:bodyPr wrap="square" rtlCol="0">
            <a:spAutoFit/>
          </a:bodyPr>
          <a:lstStyle/>
          <a:p>
            <a:r>
              <a:rPr lang="vi-VN" sz="2000" i="1" dirty="0">
                <a:solidFill>
                  <a:srgbClr val="FF0000"/>
                </a:solidFill>
                <a:latin typeface="+mj-lt"/>
              </a:rPr>
              <a:t>(Không có câu chủ đề)</a:t>
            </a:r>
            <a:endParaRPr lang="en-US" sz="2000" i="1" dirty="0">
              <a:solidFill>
                <a:srgbClr val="FF0000"/>
              </a:solidFill>
              <a:latin typeface="+mj-lt"/>
            </a:endParaRPr>
          </a:p>
        </p:txBody>
      </p:sp>
    </p:spTree>
    <p:extLst>
      <p:ext uri="{BB962C8B-B14F-4D97-AF65-F5344CB8AC3E}">
        <p14:creationId xmlns:p14="http://schemas.microsoft.com/office/powerpoint/2010/main" val="31183967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542" y="-20093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Hộp Văn bản 1">
            <a:extLst>
              <a:ext uri="{FF2B5EF4-FFF2-40B4-BE49-F238E27FC236}">
                <a16:creationId xmlns:a16="http://schemas.microsoft.com/office/drawing/2014/main" id="{996DDA58-6390-C608-F8EB-7A191E202FA6}"/>
              </a:ext>
            </a:extLst>
          </p:cNvPr>
          <p:cNvSpPr txBox="1"/>
          <p:nvPr/>
        </p:nvSpPr>
        <p:spPr>
          <a:xfrm>
            <a:off x="6447202" y="2747107"/>
            <a:ext cx="42330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LUYỆN TẬP, VẬN DỤNG</a:t>
            </a:r>
            <a:endParaRPr kumimoji="0" lang="en-US" sz="5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4" name="Hộp Văn bản 3">
            <a:extLst>
              <a:ext uri="{FF2B5EF4-FFF2-40B4-BE49-F238E27FC236}">
                <a16:creationId xmlns:a16="http://schemas.microsoft.com/office/drawing/2014/main" id="{3ED15308-6F8D-4BB2-3336-2995E81FE508}"/>
              </a:ext>
            </a:extLst>
          </p:cNvPr>
          <p:cNvSpPr txBox="1"/>
          <p:nvPr/>
        </p:nvSpPr>
        <p:spPr>
          <a:xfrm>
            <a:off x="8136793" y="751742"/>
            <a:ext cx="6540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II</a:t>
            </a:r>
            <a:endParaRPr kumimoji="0" lang="en-US" sz="4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3490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996228" y="1258560"/>
            <a:ext cx="10857106" cy="2308324"/>
          </a:xfrm>
          <a:prstGeom prst="rect">
            <a:avLst/>
          </a:prstGeom>
        </p:spPr>
        <p:txBody>
          <a:bodyPr wrap="square">
            <a:spAutoFit/>
          </a:bodyPr>
          <a:lstStyle/>
          <a:p>
            <a:r>
              <a:rPr lang="vi-VN" sz="4800" b="1" dirty="0">
                <a:effectLst/>
                <a:latin typeface="Times New Roman" panose="02020603050405020304" pitchFamily="18" charset="0"/>
                <a:ea typeface="Calibri" panose="020F0502020204030204" pitchFamily="34" charset="0"/>
              </a:rPr>
              <a:t>Bài tập 1: </a:t>
            </a:r>
            <a:r>
              <a:rPr lang="vi-VN" sz="4800" dirty="0">
                <a:effectLst/>
                <a:latin typeface="Times New Roman" panose="02020603050405020304" pitchFamily="18" charset="0"/>
                <a:ea typeface="Calibri" panose="020F0502020204030204" pitchFamily="34" charset="0"/>
              </a:rPr>
              <a:t>Xác định câu trúc của các đoạn văn sau và tìm câu chủ đề của mỗi đoạn văn (nếu có và gạch chân dưới câu chủ đề):</a:t>
            </a:r>
            <a:endParaRPr lang="en-US" sz="4800" dirty="0">
              <a:solidFill>
                <a:srgbClr val="FF0000"/>
              </a:solidFill>
            </a:endParaRPr>
          </a:p>
        </p:txBody>
      </p:sp>
      <p:grpSp>
        <p:nvGrpSpPr>
          <p:cNvPr id="14" name="PA_库_组合 3">
            <a:extLst>
              <a:ext uri="{FF2B5EF4-FFF2-40B4-BE49-F238E27FC236}">
                <a16:creationId xmlns:a16="http://schemas.microsoft.com/office/drawing/2014/main" id="{0DBA82BA-FA12-E93E-3696-0297C9F3F637}"/>
              </a:ext>
            </a:extLst>
          </p:cNvPr>
          <p:cNvGrpSpPr/>
          <p:nvPr>
            <p:custDataLst>
              <p:tags r:id="rId1"/>
            </p:custDataLst>
          </p:nvPr>
        </p:nvGrpSpPr>
        <p:grpSpPr>
          <a:xfrm>
            <a:off x="412548" y="4177476"/>
            <a:ext cx="1632866" cy="2023895"/>
            <a:chOff x="4642859" y="1232756"/>
            <a:chExt cx="2917667" cy="4392488"/>
          </a:xfrm>
        </p:grpSpPr>
        <p:sp>
          <p:nvSpPr>
            <p:cNvPr id="15" name="矩形: 圆角 2">
              <a:extLst>
                <a:ext uri="{FF2B5EF4-FFF2-40B4-BE49-F238E27FC236}">
                  <a16:creationId xmlns:a16="http://schemas.microsoft.com/office/drawing/2014/main" id="{595C2E7B-4281-F03B-2E49-74513B80E21F}"/>
                </a:ext>
              </a:extLst>
            </p:cNvPr>
            <p:cNvSpPr/>
            <p:nvPr/>
          </p:nvSpPr>
          <p:spPr bwMode="auto">
            <a:xfrm rot="6138628">
              <a:off x="5626785" y="3101231"/>
              <a:ext cx="2930337"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矩形: 圆角 3">
              <a:extLst>
                <a:ext uri="{FF2B5EF4-FFF2-40B4-BE49-F238E27FC236}">
                  <a16:creationId xmlns:a16="http://schemas.microsoft.com/office/drawing/2014/main" id="{BCA9C191-9F56-AD53-7217-79072316F35E}"/>
                </a:ext>
              </a:extLst>
            </p:cNvPr>
            <p:cNvSpPr/>
            <p:nvPr/>
          </p:nvSpPr>
          <p:spPr bwMode="auto">
            <a:xfrm rot="5200262">
              <a:off x="5190746" y="2802065"/>
              <a:ext cx="3154900" cy="613750"/>
            </a:xfrm>
            <a:prstGeom prst="roundRect">
              <a:avLst>
                <a:gd name="adj" fmla="val 50000"/>
              </a:avLst>
            </a:pr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7" name="矩形: 圆角 4">
              <a:extLst>
                <a:ext uri="{FF2B5EF4-FFF2-40B4-BE49-F238E27FC236}">
                  <a16:creationId xmlns:a16="http://schemas.microsoft.com/office/drawing/2014/main" id="{26C90F11-7153-2415-88CE-E2F1B37FD6DC}"/>
                </a:ext>
              </a:extLst>
            </p:cNvPr>
            <p:cNvSpPr/>
            <p:nvPr/>
          </p:nvSpPr>
          <p:spPr bwMode="auto">
            <a:xfrm rot="4124492">
              <a:off x="4719111" y="2563264"/>
              <a:ext cx="3274766"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任意多边形: 形状 5">
              <a:extLst>
                <a:ext uri="{FF2B5EF4-FFF2-40B4-BE49-F238E27FC236}">
                  <a16:creationId xmlns:a16="http://schemas.microsoft.com/office/drawing/2014/main" id="{81645660-818A-37D0-FA8B-7C092E557DB9}"/>
                </a:ext>
              </a:extLst>
            </p:cNvPr>
            <p:cNvSpPr/>
            <p:nvPr/>
          </p:nvSpPr>
          <p:spPr bwMode="auto">
            <a:xfrm>
              <a:off x="4642859" y="3101922"/>
              <a:ext cx="2523295" cy="2523322"/>
            </a:xfrm>
            <a:custGeom>
              <a:avLst/>
              <a:gdLst>
                <a:gd name="connsiteX0" fmla="*/ 1104687 w 2232362"/>
                <a:gd name="connsiteY0" fmla="*/ 54 h 2232385"/>
                <a:gd name="connsiteX1" fmla="*/ 1945531 w 2232362"/>
                <a:gd name="connsiteY1" fmla="*/ 369173 h 2232385"/>
                <a:gd name="connsiteX2" fmla="*/ 2019450 w 2232362"/>
                <a:gd name="connsiteY2" fmla="*/ 1771858 h 2232385"/>
                <a:gd name="connsiteX3" fmla="*/ 662856 w 2232362"/>
                <a:gd name="connsiteY3" fmla="*/ 2136059 h 2232385"/>
                <a:gd name="connsiteX4" fmla="*/ 8215 w 2232362"/>
                <a:gd name="connsiteY4" fmla="*/ 981601 h 2232385"/>
                <a:gd name="connsiteX5" fmla="*/ 20002 w 2232362"/>
                <a:gd name="connsiteY5" fmla="*/ 910872 h 2232385"/>
                <a:gd name="connsiteX6" fmla="*/ 22287 w 2232362"/>
                <a:gd name="connsiteY6" fmla="*/ 888201 h 2232385"/>
                <a:gd name="connsiteX7" fmla="*/ 295712 w 2232362"/>
                <a:gd name="connsiteY7" fmla="*/ 665353 h 2232385"/>
                <a:gd name="connsiteX8" fmla="*/ 574807 w 2232362"/>
                <a:gd name="connsiteY8" fmla="*/ 944448 h 2232385"/>
                <a:gd name="connsiteX9" fmla="*/ 569174 w 2232362"/>
                <a:gd name="connsiteY9" fmla="*/ 1000327 h 2232385"/>
                <a:gd name="connsiteX10" fmla="*/ 570277 w 2232362"/>
                <a:gd name="connsiteY10" fmla="*/ 1000560 h 2232385"/>
                <a:gd name="connsiteX11" fmla="*/ 889545 w 2232362"/>
                <a:gd name="connsiteY11" fmla="*/ 1626112 h 2232385"/>
                <a:gd name="connsiteX12" fmla="*/ 1567842 w 2232362"/>
                <a:gd name="connsiteY12" fmla="*/ 1444012 h 2232385"/>
                <a:gd name="connsiteX13" fmla="*/ 1530882 w 2232362"/>
                <a:gd name="connsiteY13" fmla="*/ 742669 h 2232385"/>
                <a:gd name="connsiteX14" fmla="*/ 837202 w 2232362"/>
                <a:gd name="connsiteY14" fmla="*/ 632870 h 2232385"/>
                <a:gd name="connsiteX15" fmla="*/ 836586 w 2232362"/>
                <a:gd name="connsiteY15" fmla="*/ 631802 h 2232385"/>
                <a:gd name="connsiteX16" fmla="*/ 822840 w 2232362"/>
                <a:gd name="connsiteY16" fmla="*/ 639264 h 2232385"/>
                <a:gd name="connsiteX17" fmla="*/ 714203 w 2232362"/>
                <a:gd name="connsiteY17" fmla="*/ 661196 h 2232385"/>
                <a:gd name="connsiteX18" fmla="*/ 435108 w 2232362"/>
                <a:gd name="connsiteY18" fmla="*/ 382101 h 2232385"/>
                <a:gd name="connsiteX19" fmla="*/ 558158 w 2232362"/>
                <a:gd name="connsiteY19" fmla="*/ 150671 h 2232385"/>
                <a:gd name="connsiteX20" fmla="*/ 558650 w 2232362"/>
                <a:gd name="connsiteY20" fmla="*/ 150404 h 2232385"/>
                <a:gd name="connsiteX21" fmla="*/ 558171 w 2232362"/>
                <a:gd name="connsiteY21" fmla="*/ 149574 h 2232385"/>
                <a:gd name="connsiteX22" fmla="*/ 1104687 w 2232362"/>
                <a:gd name="connsiteY22" fmla="*/ 54 h 223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32362" h="2232385">
                  <a:moveTo>
                    <a:pt x="1104687" y="54"/>
                  </a:moveTo>
                  <a:cubicBezTo>
                    <a:pt x="1416539" y="-3035"/>
                    <a:pt x="1725128" y="124486"/>
                    <a:pt x="1945531" y="369173"/>
                  </a:cubicBezTo>
                  <a:cubicBezTo>
                    <a:pt x="2298176" y="760672"/>
                    <a:pt x="2328993" y="1345463"/>
                    <a:pt x="2019450" y="1771858"/>
                  </a:cubicBezTo>
                  <a:cubicBezTo>
                    <a:pt x="1709907" y="2198254"/>
                    <a:pt x="1144333" y="2350092"/>
                    <a:pt x="662856" y="2136059"/>
                  </a:cubicBezTo>
                  <a:cubicBezTo>
                    <a:pt x="211471" y="1935403"/>
                    <a:pt x="-50714" y="1464429"/>
                    <a:pt x="8215" y="981601"/>
                  </a:cubicBezTo>
                  <a:lnTo>
                    <a:pt x="20002" y="910872"/>
                  </a:lnTo>
                  <a:lnTo>
                    <a:pt x="22287" y="888201"/>
                  </a:lnTo>
                  <a:cubicBezTo>
                    <a:pt x="48312" y="761022"/>
                    <a:pt x="160840" y="665353"/>
                    <a:pt x="295712" y="665353"/>
                  </a:cubicBezTo>
                  <a:cubicBezTo>
                    <a:pt x="449852" y="665353"/>
                    <a:pt x="574807" y="790308"/>
                    <a:pt x="574807" y="944448"/>
                  </a:cubicBezTo>
                  <a:lnTo>
                    <a:pt x="569174" y="1000327"/>
                  </a:lnTo>
                  <a:lnTo>
                    <a:pt x="570277" y="1000560"/>
                  </a:lnTo>
                  <a:cubicBezTo>
                    <a:pt x="515701" y="1258298"/>
                    <a:pt x="648806" y="1519096"/>
                    <a:pt x="889545" y="1626112"/>
                  </a:cubicBezTo>
                  <a:cubicBezTo>
                    <a:pt x="1130283" y="1733129"/>
                    <a:pt x="1413071" y="1657210"/>
                    <a:pt x="1567842" y="1444012"/>
                  </a:cubicBezTo>
                  <a:cubicBezTo>
                    <a:pt x="1722613" y="1230814"/>
                    <a:pt x="1707205" y="938419"/>
                    <a:pt x="1530882" y="742669"/>
                  </a:cubicBezTo>
                  <a:cubicBezTo>
                    <a:pt x="1354560" y="546919"/>
                    <a:pt x="1065359" y="501143"/>
                    <a:pt x="837202" y="632870"/>
                  </a:cubicBezTo>
                  <a:lnTo>
                    <a:pt x="836586" y="631802"/>
                  </a:lnTo>
                  <a:lnTo>
                    <a:pt x="822840" y="639264"/>
                  </a:lnTo>
                  <a:cubicBezTo>
                    <a:pt x="789449" y="653386"/>
                    <a:pt x="752738" y="661196"/>
                    <a:pt x="714203" y="661196"/>
                  </a:cubicBezTo>
                  <a:cubicBezTo>
                    <a:pt x="560063" y="661196"/>
                    <a:pt x="435108" y="536241"/>
                    <a:pt x="435108" y="382101"/>
                  </a:cubicBezTo>
                  <a:cubicBezTo>
                    <a:pt x="435108" y="285764"/>
                    <a:pt x="483919" y="200827"/>
                    <a:pt x="558158" y="150671"/>
                  </a:cubicBezTo>
                  <a:lnTo>
                    <a:pt x="558650" y="150404"/>
                  </a:lnTo>
                  <a:lnTo>
                    <a:pt x="558171" y="149574"/>
                  </a:lnTo>
                  <a:cubicBezTo>
                    <a:pt x="729289" y="50779"/>
                    <a:pt x="917575" y="1907"/>
                    <a:pt x="1104687" y="54"/>
                  </a:cubicBezTo>
                  <a:close/>
                </a:path>
              </a:pathLst>
            </a:custGeom>
            <a:solidFill>
              <a:srgbClr val="49D99B"/>
            </a:solidFill>
            <a:ln w="76200">
              <a:solidFill>
                <a:schemeClr val="bg1">
                  <a:lumMod val="9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任意多边形: 形状 6">
              <a:extLst>
                <a:ext uri="{FF2B5EF4-FFF2-40B4-BE49-F238E27FC236}">
                  <a16:creationId xmlns:a16="http://schemas.microsoft.com/office/drawing/2014/main" id="{CF6B2C40-E600-29FA-746E-D9D95844557D}"/>
                </a:ext>
              </a:extLst>
            </p:cNvPr>
            <p:cNvSpPr>
              <a:spLocks/>
            </p:cNvSpPr>
            <p:nvPr/>
          </p:nvSpPr>
          <p:spPr bwMode="auto">
            <a:xfrm>
              <a:off x="5666720" y="4125796"/>
              <a:ext cx="475573" cy="475574"/>
            </a:xfrm>
            <a:custGeom>
              <a:avLst/>
              <a:gdLst>
                <a:gd name="T0" fmla="+- 0 10800 98"/>
                <a:gd name="T1" fmla="*/ T0 w 21404"/>
                <a:gd name="T2" fmla="+- 0 10864 128"/>
                <a:gd name="T3" fmla="*/ 10864 h 21472"/>
                <a:gd name="T4" fmla="+- 0 10800 98"/>
                <a:gd name="T5" fmla="*/ T4 w 21404"/>
                <a:gd name="T6" fmla="+- 0 10864 128"/>
                <a:gd name="T7" fmla="*/ 10864 h 21472"/>
                <a:gd name="T8" fmla="+- 0 10800 98"/>
                <a:gd name="T9" fmla="*/ T8 w 21404"/>
                <a:gd name="T10" fmla="+- 0 10864 128"/>
                <a:gd name="T11" fmla="*/ 10864 h 21472"/>
                <a:gd name="T12" fmla="+- 0 10800 98"/>
                <a:gd name="T13" fmla="*/ T12 w 21404"/>
                <a:gd name="T14" fmla="+- 0 10864 128"/>
                <a:gd name="T15" fmla="*/ 10864 h 21472"/>
              </a:gdLst>
              <a:ahLst/>
              <a:cxnLst>
                <a:cxn ang="0">
                  <a:pos x="T1" y="T3"/>
                </a:cxn>
                <a:cxn ang="0">
                  <a:pos x="T5" y="T7"/>
                </a:cxn>
                <a:cxn ang="0">
                  <a:pos x="T9" y="T11"/>
                </a:cxn>
                <a:cxn ang="0">
                  <a:pos x="T13" y="T15"/>
                </a:cxn>
              </a:cxnLst>
              <a:rect l="0" t="0" r="r" b="b"/>
              <a:pathLst>
                <a:path w="21404" h="21472">
                  <a:moveTo>
                    <a:pt x="3386" y="13932"/>
                  </a:moveTo>
                  <a:cubicBezTo>
                    <a:pt x="4126" y="16483"/>
                    <a:pt x="4518" y="17503"/>
                    <a:pt x="6826" y="18467"/>
                  </a:cubicBezTo>
                  <a:cubicBezTo>
                    <a:pt x="8742" y="19998"/>
                    <a:pt x="9918" y="21472"/>
                    <a:pt x="10702" y="21472"/>
                  </a:cubicBezTo>
                  <a:cubicBezTo>
                    <a:pt x="11486" y="21472"/>
                    <a:pt x="12662" y="19998"/>
                    <a:pt x="14578" y="18978"/>
                  </a:cubicBezTo>
                  <a:cubicBezTo>
                    <a:pt x="16886" y="17503"/>
                    <a:pt x="16102" y="17503"/>
                    <a:pt x="16886" y="14499"/>
                  </a:cubicBezTo>
                  <a:cubicBezTo>
                    <a:pt x="10702" y="18467"/>
                    <a:pt x="10702" y="18467"/>
                    <a:pt x="10702" y="18467"/>
                  </a:cubicBezTo>
                  <a:lnTo>
                    <a:pt x="3386" y="13932"/>
                  </a:lnTo>
                  <a:close/>
                  <a:moveTo>
                    <a:pt x="21110" y="6902"/>
                  </a:moveTo>
                  <a:cubicBezTo>
                    <a:pt x="11834" y="382"/>
                    <a:pt x="11834" y="382"/>
                    <a:pt x="11834" y="382"/>
                  </a:cubicBezTo>
                  <a:cubicBezTo>
                    <a:pt x="11486" y="-128"/>
                    <a:pt x="10310" y="-128"/>
                    <a:pt x="9526" y="382"/>
                  </a:cubicBezTo>
                  <a:cubicBezTo>
                    <a:pt x="294" y="6902"/>
                    <a:pt x="294" y="6902"/>
                    <a:pt x="294" y="6902"/>
                  </a:cubicBezTo>
                  <a:cubicBezTo>
                    <a:pt x="-98" y="7412"/>
                    <a:pt x="-98" y="7922"/>
                    <a:pt x="294" y="8943"/>
                  </a:cubicBezTo>
                  <a:cubicBezTo>
                    <a:pt x="9526" y="15463"/>
                    <a:pt x="9526" y="15463"/>
                    <a:pt x="9526" y="15463"/>
                  </a:cubicBezTo>
                  <a:cubicBezTo>
                    <a:pt x="10310" y="15973"/>
                    <a:pt x="11486" y="15973"/>
                    <a:pt x="11834" y="15463"/>
                  </a:cubicBezTo>
                  <a:cubicBezTo>
                    <a:pt x="17670" y="10927"/>
                    <a:pt x="17670" y="10927"/>
                    <a:pt x="17670" y="10927"/>
                  </a:cubicBezTo>
                  <a:cubicBezTo>
                    <a:pt x="11486" y="8943"/>
                    <a:pt x="11486" y="8943"/>
                    <a:pt x="11486" y="8943"/>
                  </a:cubicBezTo>
                  <a:cubicBezTo>
                    <a:pt x="11094" y="8943"/>
                    <a:pt x="11094" y="9396"/>
                    <a:pt x="10702" y="9396"/>
                  </a:cubicBezTo>
                  <a:cubicBezTo>
                    <a:pt x="9526" y="9396"/>
                    <a:pt x="8742" y="8433"/>
                    <a:pt x="8742" y="7412"/>
                  </a:cubicBezTo>
                  <a:cubicBezTo>
                    <a:pt x="8742" y="6902"/>
                    <a:pt x="9526" y="5938"/>
                    <a:pt x="10702" y="5938"/>
                  </a:cubicBezTo>
                  <a:cubicBezTo>
                    <a:pt x="11486" y="5938"/>
                    <a:pt x="12270" y="6392"/>
                    <a:pt x="12662" y="6902"/>
                  </a:cubicBezTo>
                  <a:cubicBezTo>
                    <a:pt x="19194" y="9907"/>
                    <a:pt x="19194" y="9907"/>
                    <a:pt x="19194" y="9907"/>
                  </a:cubicBezTo>
                  <a:cubicBezTo>
                    <a:pt x="21110" y="8943"/>
                    <a:pt x="21110" y="8943"/>
                    <a:pt x="21110" y="8943"/>
                  </a:cubicBezTo>
                  <a:cubicBezTo>
                    <a:pt x="21502" y="7922"/>
                    <a:pt x="21502" y="7412"/>
                    <a:pt x="21110" y="6902"/>
                  </a:cubicBezTo>
                  <a:close/>
                  <a:moveTo>
                    <a:pt x="18410" y="19488"/>
                  </a:moveTo>
                  <a:cubicBezTo>
                    <a:pt x="18018" y="19998"/>
                    <a:pt x="19586" y="20508"/>
                    <a:pt x="19978" y="18978"/>
                  </a:cubicBezTo>
                  <a:cubicBezTo>
                    <a:pt x="20326" y="11948"/>
                    <a:pt x="19194" y="9907"/>
                    <a:pt x="19194" y="9907"/>
                  </a:cubicBezTo>
                  <a:cubicBezTo>
                    <a:pt x="17670" y="10927"/>
                    <a:pt x="17670" y="10927"/>
                    <a:pt x="17670" y="10927"/>
                  </a:cubicBezTo>
                  <a:cubicBezTo>
                    <a:pt x="17670" y="10927"/>
                    <a:pt x="19194" y="12458"/>
                    <a:pt x="18410" y="19488"/>
                  </a:cubicBezTo>
                  <a:close/>
                </a:path>
              </a:pathLst>
            </a:custGeom>
            <a:solidFill>
              <a:srgbClr val="FEDA6E"/>
            </a:solid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任意多边形: 形状 7">
              <a:extLst>
                <a:ext uri="{FF2B5EF4-FFF2-40B4-BE49-F238E27FC236}">
                  <a16:creationId xmlns:a16="http://schemas.microsoft.com/office/drawing/2014/main" id="{A0397021-7B99-75DC-E7D9-D1D6856936D7}"/>
                </a:ext>
              </a:extLst>
            </p:cNvPr>
            <p:cNvSpPr/>
            <p:nvPr/>
          </p:nvSpPr>
          <p:spPr bwMode="auto">
            <a:xfrm>
              <a:off x="4764465" y="3959892"/>
              <a:ext cx="405597" cy="403691"/>
            </a:xfrm>
            <a:custGeom>
              <a:avLst/>
              <a:gdLst>
                <a:gd name="connsiteX0" fmla="*/ 106363 w 338138"/>
                <a:gd name="connsiteY0" fmla="*/ 188912 h 336550"/>
                <a:gd name="connsiteX1" fmla="*/ 106363 w 338138"/>
                <a:gd name="connsiteY1" fmla="*/ 190500 h 336550"/>
                <a:gd name="connsiteX2" fmla="*/ 107951 w 338138"/>
                <a:gd name="connsiteY2" fmla="*/ 190500 h 336550"/>
                <a:gd name="connsiteX3" fmla="*/ 107951 w 338138"/>
                <a:gd name="connsiteY3" fmla="*/ 188912 h 336550"/>
                <a:gd name="connsiteX4" fmla="*/ 169863 w 338138"/>
                <a:gd name="connsiteY4" fmla="*/ 96837 h 336550"/>
                <a:gd name="connsiteX5" fmla="*/ 98425 w 338138"/>
                <a:gd name="connsiteY5" fmla="*/ 168275 h 336550"/>
                <a:gd name="connsiteX6" fmla="*/ 115888 w 338138"/>
                <a:gd name="connsiteY6" fmla="*/ 168275 h 336550"/>
                <a:gd name="connsiteX7" fmla="*/ 115888 w 338138"/>
                <a:gd name="connsiteY7" fmla="*/ 242887 h 336550"/>
                <a:gd name="connsiteX8" fmla="*/ 222251 w 338138"/>
                <a:gd name="connsiteY8" fmla="*/ 242887 h 336550"/>
                <a:gd name="connsiteX9" fmla="*/ 222251 w 338138"/>
                <a:gd name="connsiteY9" fmla="*/ 168275 h 336550"/>
                <a:gd name="connsiteX10" fmla="*/ 239713 w 338138"/>
                <a:gd name="connsiteY10" fmla="*/ 168275 h 336550"/>
                <a:gd name="connsiteX11" fmla="*/ 166416 w 338138"/>
                <a:gd name="connsiteY11" fmla="*/ 85183 h 336550"/>
                <a:gd name="connsiteX12" fmla="*/ 171724 w 338138"/>
                <a:gd name="connsiteY12" fmla="*/ 85183 h 336550"/>
                <a:gd name="connsiteX13" fmla="*/ 246039 w 338138"/>
                <a:gd name="connsiteY13" fmla="*/ 157606 h 336550"/>
                <a:gd name="connsiteX14" fmla="*/ 254001 w 338138"/>
                <a:gd name="connsiteY14" fmla="*/ 168140 h 336550"/>
                <a:gd name="connsiteX15" fmla="*/ 243385 w 338138"/>
                <a:gd name="connsiteY15" fmla="*/ 178674 h 336550"/>
                <a:gd name="connsiteX16" fmla="*/ 232768 w 338138"/>
                <a:gd name="connsiteY16" fmla="*/ 178674 h 336550"/>
                <a:gd name="connsiteX17" fmla="*/ 232768 w 338138"/>
                <a:gd name="connsiteY17" fmla="*/ 241879 h 336550"/>
                <a:gd name="connsiteX18" fmla="*/ 222152 w 338138"/>
                <a:gd name="connsiteY18" fmla="*/ 252413 h 336550"/>
                <a:gd name="connsiteX19" fmla="*/ 115987 w 338138"/>
                <a:gd name="connsiteY19" fmla="*/ 252413 h 336550"/>
                <a:gd name="connsiteX20" fmla="*/ 105371 w 338138"/>
                <a:gd name="connsiteY20" fmla="*/ 241879 h 336550"/>
                <a:gd name="connsiteX21" fmla="*/ 105371 w 338138"/>
                <a:gd name="connsiteY21" fmla="*/ 178674 h 336550"/>
                <a:gd name="connsiteX22" fmla="*/ 94754 w 338138"/>
                <a:gd name="connsiteY22" fmla="*/ 178674 h 336550"/>
                <a:gd name="connsiteX23" fmla="*/ 84138 w 338138"/>
                <a:gd name="connsiteY23" fmla="*/ 168140 h 336550"/>
                <a:gd name="connsiteX24" fmla="*/ 84138 w 338138"/>
                <a:gd name="connsiteY24" fmla="*/ 166823 h 336550"/>
                <a:gd name="connsiteX25" fmla="*/ 92100 w 338138"/>
                <a:gd name="connsiteY25" fmla="*/ 157606 h 336550"/>
                <a:gd name="connsiteX26" fmla="*/ 166416 w 338138"/>
                <a:gd name="connsiteY26" fmla="*/ 85183 h 336550"/>
                <a:gd name="connsiteX27" fmla="*/ 169070 w 338138"/>
                <a:gd name="connsiteY27" fmla="*/ 11112 h 336550"/>
                <a:gd name="connsiteX28" fmla="*/ 11113 w 338138"/>
                <a:gd name="connsiteY28" fmla="*/ 169069 h 336550"/>
                <a:gd name="connsiteX29" fmla="*/ 169070 w 338138"/>
                <a:gd name="connsiteY29" fmla="*/ 327026 h 336550"/>
                <a:gd name="connsiteX30" fmla="*/ 327027 w 338138"/>
                <a:gd name="connsiteY30" fmla="*/ 169069 h 336550"/>
                <a:gd name="connsiteX31" fmla="*/ 169070 w 338138"/>
                <a:gd name="connsiteY31" fmla="*/ 11112 h 336550"/>
                <a:gd name="connsiteX32" fmla="*/ 169069 w 338138"/>
                <a:gd name="connsiteY32" fmla="*/ 0 h 336550"/>
                <a:gd name="connsiteX33" fmla="*/ 338138 w 338138"/>
                <a:gd name="connsiteY33" fmla="*/ 168275 h 336550"/>
                <a:gd name="connsiteX34" fmla="*/ 169069 w 338138"/>
                <a:gd name="connsiteY34" fmla="*/ 336550 h 336550"/>
                <a:gd name="connsiteX35" fmla="*/ 0 w 338138"/>
                <a:gd name="connsiteY35" fmla="*/ 168275 h 336550"/>
                <a:gd name="connsiteX36" fmla="*/ 169069 w 338138"/>
                <a:gd name="connsiteY3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138" h="336550">
                  <a:moveTo>
                    <a:pt x="106363" y="188912"/>
                  </a:moveTo>
                  <a:lnTo>
                    <a:pt x="106363" y="190500"/>
                  </a:lnTo>
                  <a:lnTo>
                    <a:pt x="107951" y="190500"/>
                  </a:lnTo>
                  <a:lnTo>
                    <a:pt x="107951" y="188912"/>
                  </a:lnTo>
                  <a:close/>
                  <a:moveTo>
                    <a:pt x="169863" y="96837"/>
                  </a:moveTo>
                  <a:lnTo>
                    <a:pt x="98425" y="168275"/>
                  </a:lnTo>
                  <a:lnTo>
                    <a:pt x="115888" y="168275"/>
                  </a:lnTo>
                  <a:lnTo>
                    <a:pt x="115888" y="242887"/>
                  </a:lnTo>
                  <a:lnTo>
                    <a:pt x="222251" y="242887"/>
                  </a:lnTo>
                  <a:lnTo>
                    <a:pt x="222251" y="168275"/>
                  </a:lnTo>
                  <a:lnTo>
                    <a:pt x="239713" y="168275"/>
                  </a:lnTo>
                  <a:close/>
                  <a:moveTo>
                    <a:pt x="166416" y="85183"/>
                  </a:moveTo>
                  <a:cubicBezTo>
                    <a:pt x="167743" y="82550"/>
                    <a:pt x="170397" y="82550"/>
                    <a:pt x="171724" y="85183"/>
                  </a:cubicBezTo>
                  <a:cubicBezTo>
                    <a:pt x="171724" y="85183"/>
                    <a:pt x="171724" y="85183"/>
                    <a:pt x="246039" y="157606"/>
                  </a:cubicBezTo>
                  <a:cubicBezTo>
                    <a:pt x="250020" y="158923"/>
                    <a:pt x="254001" y="162873"/>
                    <a:pt x="254001" y="168140"/>
                  </a:cubicBezTo>
                  <a:cubicBezTo>
                    <a:pt x="254001" y="173407"/>
                    <a:pt x="248693" y="178674"/>
                    <a:pt x="243385" y="178674"/>
                  </a:cubicBezTo>
                  <a:cubicBezTo>
                    <a:pt x="243385" y="178674"/>
                    <a:pt x="243385" y="178674"/>
                    <a:pt x="232768" y="178674"/>
                  </a:cubicBezTo>
                  <a:cubicBezTo>
                    <a:pt x="232768" y="178674"/>
                    <a:pt x="232768" y="178674"/>
                    <a:pt x="232768" y="241879"/>
                  </a:cubicBezTo>
                  <a:cubicBezTo>
                    <a:pt x="232768" y="247146"/>
                    <a:pt x="227460" y="252413"/>
                    <a:pt x="222152" y="252413"/>
                  </a:cubicBezTo>
                  <a:cubicBezTo>
                    <a:pt x="222152" y="252413"/>
                    <a:pt x="222152" y="252413"/>
                    <a:pt x="115987" y="252413"/>
                  </a:cubicBezTo>
                  <a:cubicBezTo>
                    <a:pt x="110679" y="252413"/>
                    <a:pt x="105371" y="247146"/>
                    <a:pt x="105371" y="241879"/>
                  </a:cubicBezTo>
                  <a:cubicBezTo>
                    <a:pt x="105371" y="241879"/>
                    <a:pt x="105371" y="241879"/>
                    <a:pt x="105371" y="178674"/>
                  </a:cubicBezTo>
                  <a:cubicBezTo>
                    <a:pt x="105371" y="178674"/>
                    <a:pt x="105371" y="178674"/>
                    <a:pt x="94754" y="178674"/>
                  </a:cubicBezTo>
                  <a:cubicBezTo>
                    <a:pt x="89446" y="178674"/>
                    <a:pt x="84138" y="173407"/>
                    <a:pt x="84138" y="168140"/>
                  </a:cubicBezTo>
                  <a:cubicBezTo>
                    <a:pt x="84138" y="168140"/>
                    <a:pt x="84138" y="166823"/>
                    <a:pt x="84138" y="166823"/>
                  </a:cubicBezTo>
                  <a:cubicBezTo>
                    <a:pt x="85465" y="162873"/>
                    <a:pt x="88119" y="158923"/>
                    <a:pt x="92100" y="157606"/>
                  </a:cubicBezTo>
                  <a:cubicBezTo>
                    <a:pt x="92100" y="157606"/>
                    <a:pt x="92100" y="157606"/>
                    <a:pt x="166416" y="85183"/>
                  </a:cubicBezTo>
                  <a:close/>
                  <a:moveTo>
                    <a:pt x="169070" y="11112"/>
                  </a:moveTo>
                  <a:cubicBezTo>
                    <a:pt x="81833" y="11112"/>
                    <a:pt x="11113" y="81832"/>
                    <a:pt x="11113" y="169069"/>
                  </a:cubicBezTo>
                  <a:cubicBezTo>
                    <a:pt x="11113" y="256306"/>
                    <a:pt x="81833" y="327026"/>
                    <a:pt x="169070" y="327026"/>
                  </a:cubicBezTo>
                  <a:cubicBezTo>
                    <a:pt x="256307" y="327026"/>
                    <a:pt x="327027" y="256306"/>
                    <a:pt x="327027" y="169069"/>
                  </a:cubicBezTo>
                  <a:cubicBezTo>
                    <a:pt x="327027" y="81832"/>
                    <a:pt x="256307" y="11112"/>
                    <a:pt x="169070" y="1111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 name="任意多边形: 形状 8">
              <a:extLst>
                <a:ext uri="{FF2B5EF4-FFF2-40B4-BE49-F238E27FC236}">
                  <a16:creationId xmlns:a16="http://schemas.microsoft.com/office/drawing/2014/main" id="{BFBF79EE-925C-5796-8FDC-FC9274887A52}"/>
                </a:ext>
              </a:extLst>
            </p:cNvPr>
            <p:cNvSpPr/>
            <p:nvPr/>
          </p:nvSpPr>
          <p:spPr bwMode="auto">
            <a:xfrm>
              <a:off x="5248995" y="3318823"/>
              <a:ext cx="405597" cy="405597"/>
            </a:xfrm>
            <a:custGeom>
              <a:avLst/>
              <a:gdLst>
                <a:gd name="connsiteX0" fmla="*/ 165894 w 331788"/>
                <a:gd name="connsiteY0" fmla="*/ 145113 h 331788"/>
                <a:gd name="connsiteX1" fmla="*/ 151827 w 331788"/>
                <a:gd name="connsiteY1" fmla="*/ 151827 h 331788"/>
                <a:gd name="connsiteX2" fmla="*/ 151827 w 331788"/>
                <a:gd name="connsiteY2" fmla="*/ 179961 h 331788"/>
                <a:gd name="connsiteX3" fmla="*/ 179961 w 331788"/>
                <a:gd name="connsiteY3" fmla="*/ 179961 h 331788"/>
                <a:gd name="connsiteX4" fmla="*/ 179961 w 331788"/>
                <a:gd name="connsiteY4" fmla="*/ 151827 h 331788"/>
                <a:gd name="connsiteX5" fmla="*/ 165894 w 331788"/>
                <a:gd name="connsiteY5" fmla="*/ 145113 h 331788"/>
                <a:gd name="connsiteX6" fmla="*/ 103187 w 331788"/>
                <a:gd name="connsiteY6" fmla="*/ 103187 h 331788"/>
                <a:gd name="connsiteX7" fmla="*/ 147604 w 331788"/>
                <a:gd name="connsiteY7" fmla="*/ 111025 h 331788"/>
                <a:gd name="connsiteX8" fmla="*/ 133234 w 331788"/>
                <a:gd name="connsiteY8" fmla="*/ 125395 h 331788"/>
                <a:gd name="connsiteX9" fmla="*/ 147604 w 331788"/>
                <a:gd name="connsiteY9" fmla="*/ 139766 h 331788"/>
                <a:gd name="connsiteX10" fmla="*/ 184183 w 331788"/>
                <a:gd name="connsiteY10" fmla="*/ 139766 h 331788"/>
                <a:gd name="connsiteX11" fmla="*/ 198553 w 331788"/>
                <a:gd name="connsiteY11" fmla="*/ 125395 h 331788"/>
                <a:gd name="connsiteX12" fmla="*/ 184183 w 331788"/>
                <a:gd name="connsiteY12" fmla="*/ 111025 h 331788"/>
                <a:gd name="connsiteX13" fmla="*/ 228600 w 331788"/>
                <a:gd name="connsiteY13" fmla="*/ 103187 h 331788"/>
                <a:gd name="connsiteX14" fmla="*/ 220762 w 331788"/>
                <a:gd name="connsiteY14" fmla="*/ 147604 h 331788"/>
                <a:gd name="connsiteX15" fmla="*/ 206392 w 331788"/>
                <a:gd name="connsiteY15" fmla="*/ 133234 h 331788"/>
                <a:gd name="connsiteX16" fmla="*/ 192021 w 331788"/>
                <a:gd name="connsiteY16" fmla="*/ 147604 h 331788"/>
                <a:gd name="connsiteX17" fmla="*/ 192021 w 331788"/>
                <a:gd name="connsiteY17" fmla="*/ 184183 h 331788"/>
                <a:gd name="connsiteX18" fmla="*/ 206392 w 331788"/>
                <a:gd name="connsiteY18" fmla="*/ 198553 h 331788"/>
                <a:gd name="connsiteX19" fmla="*/ 220762 w 331788"/>
                <a:gd name="connsiteY19" fmla="*/ 184183 h 331788"/>
                <a:gd name="connsiteX20" fmla="*/ 228600 w 331788"/>
                <a:gd name="connsiteY20" fmla="*/ 228600 h 331788"/>
                <a:gd name="connsiteX21" fmla="*/ 184183 w 331788"/>
                <a:gd name="connsiteY21" fmla="*/ 220762 h 331788"/>
                <a:gd name="connsiteX22" fmla="*/ 198553 w 331788"/>
                <a:gd name="connsiteY22" fmla="*/ 206392 h 331788"/>
                <a:gd name="connsiteX23" fmla="*/ 184183 w 331788"/>
                <a:gd name="connsiteY23" fmla="*/ 192021 h 331788"/>
                <a:gd name="connsiteX24" fmla="*/ 147604 w 331788"/>
                <a:gd name="connsiteY24" fmla="*/ 192021 h 331788"/>
                <a:gd name="connsiteX25" fmla="*/ 133234 w 331788"/>
                <a:gd name="connsiteY25" fmla="*/ 206392 h 331788"/>
                <a:gd name="connsiteX26" fmla="*/ 147604 w 331788"/>
                <a:gd name="connsiteY26" fmla="*/ 220762 h 331788"/>
                <a:gd name="connsiteX27" fmla="*/ 103187 w 331788"/>
                <a:gd name="connsiteY27" fmla="*/ 228600 h 331788"/>
                <a:gd name="connsiteX28" fmla="*/ 111025 w 331788"/>
                <a:gd name="connsiteY28" fmla="*/ 184183 h 331788"/>
                <a:gd name="connsiteX29" fmla="*/ 125395 w 331788"/>
                <a:gd name="connsiteY29" fmla="*/ 198553 h 331788"/>
                <a:gd name="connsiteX30" fmla="*/ 139766 w 331788"/>
                <a:gd name="connsiteY30" fmla="*/ 184183 h 331788"/>
                <a:gd name="connsiteX31" fmla="*/ 139766 w 331788"/>
                <a:gd name="connsiteY31" fmla="*/ 147604 h 331788"/>
                <a:gd name="connsiteX32" fmla="*/ 125395 w 331788"/>
                <a:gd name="connsiteY32" fmla="*/ 133234 h 331788"/>
                <a:gd name="connsiteX33" fmla="*/ 111025 w 331788"/>
                <a:gd name="connsiteY33" fmla="*/ 147604 h 331788"/>
                <a:gd name="connsiteX34" fmla="*/ 103187 w 331788"/>
                <a:gd name="connsiteY34" fmla="*/ 103187 h 331788"/>
                <a:gd name="connsiteX35" fmla="*/ 165894 w 331788"/>
                <a:gd name="connsiteY35" fmla="*/ 11112 h 331788"/>
                <a:gd name="connsiteX36" fmla="*/ 11112 w 331788"/>
                <a:gd name="connsiteY36" fmla="*/ 165894 h 331788"/>
                <a:gd name="connsiteX37" fmla="*/ 165894 w 331788"/>
                <a:gd name="connsiteY37" fmla="*/ 320676 h 331788"/>
                <a:gd name="connsiteX38" fmla="*/ 320676 w 331788"/>
                <a:gd name="connsiteY38" fmla="*/ 165894 h 331788"/>
                <a:gd name="connsiteX39" fmla="*/ 165894 w 331788"/>
                <a:gd name="connsiteY39" fmla="*/ 11112 h 331788"/>
                <a:gd name="connsiteX40" fmla="*/ 165894 w 331788"/>
                <a:gd name="connsiteY40" fmla="*/ 0 h 331788"/>
                <a:gd name="connsiteX41" fmla="*/ 331788 w 331788"/>
                <a:gd name="connsiteY41" fmla="*/ 165894 h 331788"/>
                <a:gd name="connsiteX42" fmla="*/ 165894 w 331788"/>
                <a:gd name="connsiteY42" fmla="*/ 331788 h 331788"/>
                <a:gd name="connsiteX43" fmla="*/ 0 w 331788"/>
                <a:gd name="connsiteY43" fmla="*/ 165894 h 331788"/>
                <a:gd name="connsiteX44" fmla="*/ 165894 w 331788"/>
                <a:gd name="connsiteY4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788" h="331788">
                  <a:moveTo>
                    <a:pt x="165894" y="145113"/>
                  </a:moveTo>
                  <a:cubicBezTo>
                    <a:pt x="160779" y="145113"/>
                    <a:pt x="155664" y="147351"/>
                    <a:pt x="151827" y="151827"/>
                  </a:cubicBezTo>
                  <a:cubicBezTo>
                    <a:pt x="142875" y="159500"/>
                    <a:pt x="142875" y="172288"/>
                    <a:pt x="151827" y="179961"/>
                  </a:cubicBezTo>
                  <a:cubicBezTo>
                    <a:pt x="159500" y="188913"/>
                    <a:pt x="172288" y="188913"/>
                    <a:pt x="179961" y="179961"/>
                  </a:cubicBezTo>
                  <a:cubicBezTo>
                    <a:pt x="188913" y="172288"/>
                    <a:pt x="188913" y="159500"/>
                    <a:pt x="179961" y="151827"/>
                  </a:cubicBezTo>
                  <a:cubicBezTo>
                    <a:pt x="176125" y="147351"/>
                    <a:pt x="171010" y="145113"/>
                    <a:pt x="165894" y="145113"/>
                  </a:cubicBezTo>
                  <a:close/>
                  <a:moveTo>
                    <a:pt x="103187" y="103187"/>
                  </a:moveTo>
                  <a:cubicBezTo>
                    <a:pt x="103187" y="103187"/>
                    <a:pt x="103187" y="103187"/>
                    <a:pt x="147604" y="111025"/>
                  </a:cubicBezTo>
                  <a:cubicBezTo>
                    <a:pt x="147604" y="111025"/>
                    <a:pt x="147604" y="111025"/>
                    <a:pt x="133234" y="125395"/>
                  </a:cubicBezTo>
                  <a:cubicBezTo>
                    <a:pt x="133234" y="125395"/>
                    <a:pt x="133234" y="125395"/>
                    <a:pt x="147604" y="139766"/>
                  </a:cubicBezTo>
                  <a:cubicBezTo>
                    <a:pt x="158055" y="133234"/>
                    <a:pt x="173732" y="133234"/>
                    <a:pt x="184183" y="139766"/>
                  </a:cubicBezTo>
                  <a:cubicBezTo>
                    <a:pt x="184183" y="139766"/>
                    <a:pt x="184183" y="139766"/>
                    <a:pt x="198553" y="125395"/>
                  </a:cubicBezTo>
                  <a:cubicBezTo>
                    <a:pt x="198553" y="125395"/>
                    <a:pt x="198553" y="125395"/>
                    <a:pt x="184183" y="111025"/>
                  </a:cubicBezTo>
                  <a:cubicBezTo>
                    <a:pt x="184183" y="111025"/>
                    <a:pt x="184183" y="111025"/>
                    <a:pt x="228600" y="103187"/>
                  </a:cubicBezTo>
                  <a:cubicBezTo>
                    <a:pt x="228600" y="103187"/>
                    <a:pt x="228600" y="103187"/>
                    <a:pt x="220762" y="147604"/>
                  </a:cubicBezTo>
                  <a:cubicBezTo>
                    <a:pt x="220762" y="147604"/>
                    <a:pt x="220762" y="147604"/>
                    <a:pt x="206392" y="133234"/>
                  </a:cubicBezTo>
                  <a:cubicBezTo>
                    <a:pt x="206392" y="133234"/>
                    <a:pt x="206392" y="133234"/>
                    <a:pt x="192021" y="147604"/>
                  </a:cubicBezTo>
                  <a:cubicBezTo>
                    <a:pt x="198553" y="158055"/>
                    <a:pt x="198553" y="173732"/>
                    <a:pt x="192021" y="184183"/>
                  </a:cubicBezTo>
                  <a:cubicBezTo>
                    <a:pt x="192021" y="184183"/>
                    <a:pt x="192021" y="184183"/>
                    <a:pt x="206392" y="198553"/>
                  </a:cubicBezTo>
                  <a:lnTo>
                    <a:pt x="220762" y="184183"/>
                  </a:lnTo>
                  <a:cubicBezTo>
                    <a:pt x="220762" y="184183"/>
                    <a:pt x="220762" y="184183"/>
                    <a:pt x="228600" y="228600"/>
                  </a:cubicBezTo>
                  <a:cubicBezTo>
                    <a:pt x="228600" y="228600"/>
                    <a:pt x="228600" y="228600"/>
                    <a:pt x="184183" y="220762"/>
                  </a:cubicBezTo>
                  <a:cubicBezTo>
                    <a:pt x="184183" y="220762"/>
                    <a:pt x="184183" y="220762"/>
                    <a:pt x="198553" y="206392"/>
                  </a:cubicBezTo>
                  <a:cubicBezTo>
                    <a:pt x="198553" y="206392"/>
                    <a:pt x="198553" y="206392"/>
                    <a:pt x="184183" y="192021"/>
                  </a:cubicBezTo>
                  <a:cubicBezTo>
                    <a:pt x="173732" y="198553"/>
                    <a:pt x="158055" y="198553"/>
                    <a:pt x="147604" y="192021"/>
                  </a:cubicBezTo>
                  <a:cubicBezTo>
                    <a:pt x="147604" y="192021"/>
                    <a:pt x="147604" y="192021"/>
                    <a:pt x="133234" y="206392"/>
                  </a:cubicBezTo>
                  <a:cubicBezTo>
                    <a:pt x="133234" y="206392"/>
                    <a:pt x="133234" y="206392"/>
                    <a:pt x="147604" y="220762"/>
                  </a:cubicBezTo>
                  <a:cubicBezTo>
                    <a:pt x="147604" y="220762"/>
                    <a:pt x="147604" y="220762"/>
                    <a:pt x="103187" y="228600"/>
                  </a:cubicBezTo>
                  <a:cubicBezTo>
                    <a:pt x="103187" y="228600"/>
                    <a:pt x="103187" y="228600"/>
                    <a:pt x="111025" y="184183"/>
                  </a:cubicBezTo>
                  <a:cubicBezTo>
                    <a:pt x="111025" y="184183"/>
                    <a:pt x="111025" y="184183"/>
                    <a:pt x="125395" y="198553"/>
                  </a:cubicBezTo>
                  <a:cubicBezTo>
                    <a:pt x="125395" y="198553"/>
                    <a:pt x="125395" y="198553"/>
                    <a:pt x="139766" y="184183"/>
                  </a:cubicBezTo>
                  <a:cubicBezTo>
                    <a:pt x="133234" y="173732"/>
                    <a:pt x="133234" y="158055"/>
                    <a:pt x="139766" y="147604"/>
                  </a:cubicBezTo>
                  <a:cubicBezTo>
                    <a:pt x="139766" y="147604"/>
                    <a:pt x="139766" y="147604"/>
                    <a:pt x="125395" y="133234"/>
                  </a:cubicBezTo>
                  <a:cubicBezTo>
                    <a:pt x="125395" y="133234"/>
                    <a:pt x="125395" y="133234"/>
                    <a:pt x="111025" y="147604"/>
                  </a:cubicBezTo>
                  <a:cubicBezTo>
                    <a:pt x="111025" y="147604"/>
                    <a:pt x="111025" y="147604"/>
                    <a:pt x="103187" y="103187"/>
                  </a:cubicBezTo>
                  <a:close/>
                  <a:moveTo>
                    <a:pt x="165894" y="11112"/>
                  </a:moveTo>
                  <a:cubicBezTo>
                    <a:pt x="80410" y="11112"/>
                    <a:pt x="11112" y="80410"/>
                    <a:pt x="11112" y="165894"/>
                  </a:cubicBezTo>
                  <a:cubicBezTo>
                    <a:pt x="11112" y="251378"/>
                    <a:pt x="80410" y="320676"/>
                    <a:pt x="165894" y="320676"/>
                  </a:cubicBezTo>
                  <a:cubicBezTo>
                    <a:pt x="251378" y="320676"/>
                    <a:pt x="320676" y="251378"/>
                    <a:pt x="320676" y="165894"/>
                  </a:cubicBezTo>
                  <a:cubicBezTo>
                    <a:pt x="320676" y="80410"/>
                    <a:pt x="251378" y="11112"/>
                    <a:pt x="165894" y="11112"/>
                  </a:cubicBez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bg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文本框 12">
              <a:extLst>
                <a:ext uri="{FF2B5EF4-FFF2-40B4-BE49-F238E27FC236}">
                  <a16:creationId xmlns:a16="http://schemas.microsoft.com/office/drawing/2014/main" id="{08837E87-F5E8-9920-124C-8CD9745B3EF0}"/>
                </a:ext>
              </a:extLst>
            </p:cNvPr>
            <p:cNvSpPr txBox="1"/>
            <p:nvPr/>
          </p:nvSpPr>
          <p:spPr>
            <a:xfrm>
              <a:off x="5682858" y="1506552"/>
              <a:ext cx="396263"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01</a:t>
              </a:r>
            </a:p>
          </p:txBody>
        </p:sp>
        <p:sp>
          <p:nvSpPr>
            <p:cNvPr id="27" name="文本框 13">
              <a:extLst>
                <a:ext uri="{FF2B5EF4-FFF2-40B4-BE49-F238E27FC236}">
                  <a16:creationId xmlns:a16="http://schemas.microsoft.com/office/drawing/2014/main" id="{C4A6917B-DFA4-FEB2-C745-D1FC4042A738}"/>
                </a:ext>
              </a:extLst>
            </p:cNvPr>
            <p:cNvSpPr txBox="1"/>
            <p:nvPr/>
          </p:nvSpPr>
          <p:spPr>
            <a:xfrm>
              <a:off x="6503198" y="1726531"/>
              <a:ext cx="423514"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02</a:t>
              </a:r>
            </a:p>
          </p:txBody>
        </p:sp>
        <p:sp>
          <p:nvSpPr>
            <p:cNvPr id="28" name="文本框 14">
              <a:extLst>
                <a:ext uri="{FF2B5EF4-FFF2-40B4-BE49-F238E27FC236}">
                  <a16:creationId xmlns:a16="http://schemas.microsoft.com/office/drawing/2014/main" id="{147C438C-48C4-6E42-DC8A-27C06323F867}"/>
                </a:ext>
              </a:extLst>
            </p:cNvPr>
            <p:cNvSpPr txBox="1"/>
            <p:nvPr/>
          </p:nvSpPr>
          <p:spPr>
            <a:xfrm>
              <a:off x="7130600" y="2120060"/>
              <a:ext cx="429926" cy="369332"/>
            </a:xfrm>
            <a:prstGeom prst="rect">
              <a:avLst/>
            </a:prstGeom>
            <a:noFill/>
          </p:spPr>
          <p:txBody>
            <a:bodyPr wrap="none" anchor="ctr">
              <a:normAutofit fontScale="3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思源黑体 Medium" panose="020B0600000000000000" pitchFamily="34" charset="-122"/>
                  <a:ea typeface="思源黑体 Medium" panose="020B0600000000000000" pitchFamily="34" charset="-122"/>
                  <a:cs typeface="+mn-cs"/>
                </a:rPr>
                <a:t>03</a:t>
              </a:r>
            </a:p>
          </p:txBody>
        </p:sp>
      </p:grpSp>
    </p:spTree>
    <p:extLst>
      <p:ext uri="{BB962C8B-B14F-4D97-AF65-F5344CB8AC3E}">
        <p14:creationId xmlns:p14="http://schemas.microsoft.com/office/powerpoint/2010/main" val="2606455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3418770117"/>
              </p:ext>
            </p:extLst>
          </p:nvPr>
        </p:nvGraphicFramePr>
        <p:xfrm>
          <a:off x="178777" y="265548"/>
          <a:ext cx="11834446" cy="6517141"/>
        </p:xfrm>
        <a:graphic>
          <a:graphicData uri="http://schemas.openxmlformats.org/drawingml/2006/table">
            <a:tbl>
              <a:tblPr firstRow="1" firstCol="1" bandRow="1">
                <a:tableStyleId>{912C8C85-51F0-491E-9774-3900AFEF0FD7}</a:tableStyleId>
              </a:tblPr>
              <a:tblGrid>
                <a:gridCol w="10150556">
                  <a:extLst>
                    <a:ext uri="{9D8B030D-6E8A-4147-A177-3AD203B41FA5}">
                      <a16:colId xmlns:a16="http://schemas.microsoft.com/office/drawing/2014/main" val="2080181022"/>
                    </a:ext>
                  </a:extLst>
                </a:gridCol>
                <a:gridCol w="1683890">
                  <a:extLst>
                    <a:ext uri="{9D8B030D-6E8A-4147-A177-3AD203B41FA5}">
                      <a16:colId xmlns:a16="http://schemas.microsoft.com/office/drawing/2014/main" val="2150860782"/>
                    </a:ext>
                  </a:extLst>
                </a:gridCol>
              </a:tblGrid>
              <a:tr h="550681">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KIỂU 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86405539"/>
                  </a:ext>
                </a:extLst>
              </a:tr>
              <a:tr h="1962395">
                <a:tc>
                  <a:txBody>
                    <a:bodyPr/>
                    <a:lstStyle/>
                    <a:p>
                      <a:pPr marL="190500" marR="0" indent="0" algn="just">
                        <a:lnSpc>
                          <a:spcPct val="145000"/>
                        </a:lnSpc>
                        <a:spcBef>
                          <a:spcPts val="0"/>
                        </a:spcBef>
                        <a:spcAft>
                          <a:spcPts val="0"/>
                        </a:spcAft>
                        <a:tabLst>
                          <a:tab pos="417830" algn="l"/>
                        </a:tabLst>
                      </a:pPr>
                      <a:r>
                        <a:rPr lang="vi-VN" sz="2000" b="1" dirty="0">
                          <a:ln>
                            <a:noFill/>
                          </a:ln>
                          <a:solidFill>
                            <a:schemeClr val="accent5">
                              <a:lumMod val="50000"/>
                            </a:schemeClr>
                          </a:solidFill>
                          <a:effectLst/>
                          <a:latin typeface="+mj-lt"/>
                        </a:rPr>
                        <a:t>a. Nhiều người tin rằng, khi nhìn lên bầu trời và thấy sao băng, nếu nhanh chóng ước một điều gì đó thì điều đó chắc chắn sẽ trở thành sự thật. Một số quan niệm cho rằng, sao băng là một hình tượng đẹp và thường gắn liền với nhiều câu chuyện tình yêu.</a:t>
                      </a:r>
                      <a:endParaRPr lang="en-US" sz="2000" b="1" dirty="0">
                        <a:ln>
                          <a:noFill/>
                        </a:ln>
                        <a:solidFill>
                          <a:schemeClr val="accent5">
                            <a:lumMod val="50000"/>
                          </a:schemeClr>
                        </a:solidFill>
                        <a:effectLst/>
                        <a:latin typeface="+mj-lt"/>
                      </a:endParaRPr>
                    </a:p>
                    <a:p>
                      <a:pPr marL="0" marR="0" indent="0" algn="r">
                        <a:lnSpc>
                          <a:spcPct val="150000"/>
                        </a:lnSpc>
                        <a:spcBef>
                          <a:spcPts val="0"/>
                        </a:spcBef>
                        <a:spcAft>
                          <a:spcPts val="500"/>
                        </a:spcAft>
                      </a:pPr>
                      <a:r>
                        <a:rPr lang="vi-VN" sz="2000" b="0" i="1" dirty="0">
                          <a:ln>
                            <a:noFill/>
                          </a:ln>
                          <a:solidFill>
                            <a:schemeClr val="accent5">
                              <a:lumMod val="50000"/>
                            </a:schemeClr>
                          </a:solidFill>
                          <a:effectLst/>
                          <a:latin typeface="+mj-lt"/>
                        </a:rPr>
                        <a:t>(Sao băng là gì và những điểu bạn cấn biết về sao băng?)</a:t>
                      </a:r>
                      <a:endParaRPr lang="en-US" sz="2000" b="0" i="1" dirty="0">
                        <a:ln>
                          <a:noFill/>
                        </a:ln>
                        <a:solidFill>
                          <a:schemeClr val="accent5">
                            <a:lumMod val="50000"/>
                          </a:schemeClr>
                        </a:solidFill>
                        <a:effectLst/>
                        <a:latin typeface="+mj-lt"/>
                      </a:endParaRPr>
                    </a:p>
                    <a:p>
                      <a:pPr marL="0" marR="0">
                        <a:lnSpc>
                          <a:spcPts val="1390"/>
                        </a:lnSpc>
                        <a:spcBef>
                          <a:spcPts val="0"/>
                        </a:spcBef>
                        <a:spcAft>
                          <a:spcPts val="0"/>
                        </a:spcAft>
                      </a:pPr>
                      <a:r>
                        <a:rPr lang="vi-VN" sz="2000" b="0" dirty="0">
                          <a:ln>
                            <a:noFill/>
                          </a:ln>
                          <a:solidFill>
                            <a:schemeClr val="accent5">
                              <a:lumMod val="50000"/>
                            </a:schemeClr>
                          </a:solidFill>
                          <a:effectLst/>
                          <a:latin typeface="+mj-lt"/>
                        </a:rPr>
                        <a:t> </a:t>
                      </a: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561686257"/>
                  </a:ext>
                </a:extLst>
              </a:tr>
              <a:tr h="3766109">
                <a:tc>
                  <a:txBody>
                    <a:bodyPr/>
                    <a:lstStyle/>
                    <a:p>
                      <a:pPr marL="190500" marR="0" indent="0" algn="just">
                        <a:lnSpc>
                          <a:spcPct val="150000"/>
                        </a:lnSpc>
                        <a:spcBef>
                          <a:spcPts val="0"/>
                        </a:spcBef>
                        <a:spcAft>
                          <a:spcPts val="0"/>
                        </a:spcAft>
                        <a:tabLst>
                          <a:tab pos="431800" algn="l"/>
                        </a:tabLst>
                      </a:pPr>
                      <a:r>
                        <a:rPr lang="vi-VN" sz="2000" b="1" dirty="0">
                          <a:ln>
                            <a:noFill/>
                          </a:ln>
                          <a:solidFill>
                            <a:schemeClr val="accent5">
                              <a:lumMod val="50000"/>
                            </a:schemeClr>
                          </a:solidFill>
                          <a:effectLst/>
                          <a:latin typeface="+mj-lt"/>
                        </a:rPr>
                        <a:t>b. Lúc đầu, mọi người nghĩ rằng chim di cư là để tránh cái lạnh của mùa đông, tuy nhiên, nghiên cứu gần đây đã phát hiện ra rằng điều này không hoàn toàn đúng. Những nơi mà loài chim này di cư tới so với nơi chúng sinh ra đều có khí hậu ôn đới khá tương đồng tại cùng một thời điểm. Về mặt lí thuyết, nếu chú </a:t>
                      </a:r>
                      <a:r>
                        <a:rPr lang="vi-VN" sz="2000" b="1" dirty="0" err="1">
                          <a:ln>
                            <a:noFill/>
                          </a:ln>
                          <a:solidFill>
                            <a:schemeClr val="accent5">
                              <a:lumMod val="50000"/>
                            </a:schemeClr>
                          </a:solidFill>
                          <a:effectLst/>
                          <a:latin typeface="+mj-lt"/>
                        </a:rPr>
                        <a:t>ng</a:t>
                      </a:r>
                      <a:r>
                        <a:rPr lang="vi-VN" sz="2000" b="1" dirty="0">
                          <a:ln>
                            <a:noFill/>
                          </a:ln>
                          <a:solidFill>
                            <a:schemeClr val="accent5">
                              <a:lumMod val="50000"/>
                            </a:schemeClr>
                          </a:solidFill>
                          <a:effectLst/>
                          <a:latin typeface="+mj-lt"/>
                        </a:rPr>
                        <a:t> ờ lại nơi được sinh ra vào mùa đông thì điếu kiện khí hậu ớ đó cũng không anh hường nhiều vù chúng vẫn có thể sống sót bình thường. Vậy tại sao chúng vẫn phải thực hiện một hành trình dài để di cư hằng năm? Về vấn đề này, các nhà khoa học vẫn cảm thầy bối rối và chưa thể tìm được câu trá lời.</a:t>
                      </a:r>
                      <a:endParaRPr lang="en-US" sz="2000" b="1" dirty="0">
                        <a:ln>
                          <a:noFill/>
                        </a:ln>
                        <a:solidFill>
                          <a:schemeClr val="accent5">
                            <a:lumMod val="50000"/>
                          </a:schemeClr>
                        </a:solidFill>
                        <a:effectLst/>
                        <a:latin typeface="+mj-lt"/>
                      </a:endParaRPr>
                    </a:p>
                    <a:p>
                      <a:pPr marL="0" marR="0" indent="0" algn="r">
                        <a:lnSpc>
                          <a:spcPct val="150000"/>
                        </a:lnSpc>
                        <a:spcBef>
                          <a:spcPts val="0"/>
                        </a:spcBef>
                        <a:spcAft>
                          <a:spcPts val="500"/>
                        </a:spcAft>
                      </a:pPr>
                      <a:r>
                        <a:rPr lang="vi-VN" sz="2000" b="0" i="1" dirty="0">
                          <a:ln>
                            <a:noFill/>
                          </a:ln>
                          <a:solidFill>
                            <a:schemeClr val="accent5">
                              <a:lumMod val="50000"/>
                            </a:schemeClr>
                          </a:solidFill>
                          <a:effectLst/>
                          <a:latin typeface="+mj-lt"/>
                        </a:rPr>
                        <a:t>(Những điều bí ấn trong tập tính di cư của các loài chim)</a:t>
                      </a:r>
                      <a:endParaRPr lang="en-US" sz="2000" b="0" i="1" dirty="0">
                        <a:ln>
                          <a:noFill/>
                        </a:ln>
                        <a:solidFill>
                          <a:schemeClr val="accent5">
                            <a:lumMod val="50000"/>
                          </a:schemeClr>
                        </a:solidFill>
                        <a:effectLst/>
                        <a:latin typeface="+mj-lt"/>
                      </a:endParaRPr>
                    </a:p>
                    <a:p>
                      <a:pPr marL="0" marR="0">
                        <a:lnSpc>
                          <a:spcPts val="1390"/>
                        </a:lnSpc>
                        <a:spcBef>
                          <a:spcPts val="0"/>
                        </a:spcBef>
                        <a:spcAft>
                          <a:spcPts val="0"/>
                        </a:spcAft>
                      </a:pPr>
                      <a:r>
                        <a:rPr lang="vi-VN" sz="2000" b="0" i="1" dirty="0">
                          <a:ln>
                            <a:noFill/>
                          </a:ln>
                          <a:solidFill>
                            <a:schemeClr val="accent5">
                              <a:lumMod val="50000"/>
                            </a:schemeClr>
                          </a:solidFill>
                          <a:effectLst/>
                          <a:latin typeface="+mj-lt"/>
                        </a:rPr>
                        <a:t> </a:t>
                      </a:r>
                      <a:endParaRPr lang="en-US" sz="2000" b="0" i="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44803598"/>
                  </a:ext>
                </a:extLst>
              </a:tr>
            </a:tbl>
          </a:graphicData>
        </a:graphic>
      </p:graphicFrame>
      <p:sp>
        <p:nvSpPr>
          <p:cNvPr id="3" name="Hộp Văn bản 2">
            <a:extLst>
              <a:ext uri="{FF2B5EF4-FFF2-40B4-BE49-F238E27FC236}">
                <a16:creationId xmlns:a16="http://schemas.microsoft.com/office/drawing/2014/main" id="{A2888A8E-7F05-B88A-7FB0-3D35BF66BE46}"/>
              </a:ext>
            </a:extLst>
          </p:cNvPr>
          <p:cNvSpPr txBox="1"/>
          <p:nvPr/>
        </p:nvSpPr>
        <p:spPr>
          <a:xfrm>
            <a:off x="10363200" y="871600"/>
            <a:ext cx="1828800" cy="1815882"/>
          </a:xfrm>
          <a:prstGeom prst="rect">
            <a:avLst/>
          </a:prstGeom>
          <a:noFill/>
        </p:spPr>
        <p:txBody>
          <a:bodyPr wrap="square" rtlCol="0">
            <a:spAutoFit/>
          </a:bodyPr>
          <a:lstStyle/>
          <a:p>
            <a:r>
              <a:rPr lang="vi-VN" sz="2800" b="0" dirty="0">
                <a:ln>
                  <a:noFill/>
                </a:ln>
                <a:solidFill>
                  <a:srgbClr val="FF0000"/>
                </a:solidFill>
                <a:effectLst/>
                <a:latin typeface="+mj-lt"/>
              </a:rPr>
              <a:t>đoạn văn song </a:t>
            </a:r>
            <a:r>
              <a:rPr lang="vi-VN" sz="2800" b="0" dirty="0" err="1">
                <a:ln>
                  <a:noFill/>
                </a:ln>
                <a:solidFill>
                  <a:srgbClr val="FF0000"/>
                </a:solidFill>
                <a:effectLst/>
                <a:latin typeface="+mj-lt"/>
              </a:rPr>
              <a:t>song</a:t>
            </a:r>
            <a:r>
              <a:rPr lang="vi-VN" sz="2800" b="0" dirty="0">
                <a:ln>
                  <a:noFill/>
                </a:ln>
                <a:solidFill>
                  <a:srgbClr val="FF0000"/>
                </a:solidFill>
                <a:effectLst/>
                <a:latin typeface="+mj-lt"/>
              </a:rPr>
              <a:t>; không có câu chủ đề.</a:t>
            </a:r>
            <a:endParaRPr lang="en-US" sz="2800" b="0" dirty="0">
              <a:ln>
                <a:noFill/>
              </a:ln>
              <a:solidFill>
                <a:srgbClr val="FF0000"/>
              </a:solidFill>
              <a:effectLst/>
              <a:latin typeface="+mj-lt"/>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C499576C-3823-4081-F51D-A02E9749EC33}"/>
              </a:ext>
            </a:extLst>
          </p:cNvPr>
          <p:cNvSpPr txBox="1"/>
          <p:nvPr/>
        </p:nvSpPr>
        <p:spPr>
          <a:xfrm>
            <a:off x="10629412" y="3928533"/>
            <a:ext cx="1473200" cy="1815882"/>
          </a:xfrm>
          <a:prstGeom prst="rect">
            <a:avLst/>
          </a:prstGeom>
          <a:noFill/>
        </p:spPr>
        <p:txBody>
          <a:bodyPr wrap="square" rtlCol="0">
            <a:spAutoFit/>
          </a:bodyPr>
          <a:lstStyle/>
          <a:p>
            <a:r>
              <a:rPr lang="en-US" sz="2800" b="0" dirty="0" err="1">
                <a:ln>
                  <a:noFill/>
                </a:ln>
                <a:solidFill>
                  <a:srgbClr val="FF0000"/>
                </a:solidFill>
                <a:effectLst/>
                <a:latin typeface="Times New Roman" panose="02020603050405020304" pitchFamily="18" charset="0"/>
                <a:cs typeface="Times New Roman" panose="02020603050405020304" pitchFamily="18" charset="0"/>
              </a:rPr>
              <a:t>đoạn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văn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diễn</a:t>
            </a:r>
            <a:r>
              <a:rPr lang="en-US" sz="2800" b="0" dirty="0">
                <a:ln>
                  <a:noFill/>
                </a:ln>
                <a:solidFill>
                  <a:srgbClr val="FF0000"/>
                </a:solidFill>
                <a:effectLst/>
                <a:latin typeface="Times New Roman" panose="02020603050405020304" pitchFamily="18" charset="0"/>
                <a:cs typeface="Times New Roman" panose="02020603050405020304" pitchFamily="18" charset="0"/>
              </a:rPr>
              <a:t> </a:t>
            </a:r>
            <a:r>
              <a:rPr lang="en-US" sz="2800" b="0" dirty="0" err="1">
                <a:ln>
                  <a:noFill/>
                </a:ln>
                <a:solidFill>
                  <a:srgbClr val="FF0000"/>
                </a:solidFill>
                <a:effectLst/>
                <a:latin typeface="Times New Roman" panose="02020603050405020304" pitchFamily="18" charset="0"/>
                <a:cs typeface="Times New Roman" panose="02020603050405020304" pitchFamily="18" charset="0"/>
              </a:rPr>
              <a:t>dịch</a:t>
            </a:r>
            <a:endParaRPr lang="en-US" sz="2800" b="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cxnSp>
        <p:nvCxnSpPr>
          <p:cNvPr id="6" name="Đường nối Thẳng 5">
            <a:extLst>
              <a:ext uri="{FF2B5EF4-FFF2-40B4-BE49-F238E27FC236}">
                <a16:creationId xmlns:a16="http://schemas.microsoft.com/office/drawing/2014/main" id="{DF78D85A-0A60-D26A-D497-3FFBBF894C2D}"/>
              </a:ext>
            </a:extLst>
          </p:cNvPr>
          <p:cNvCxnSpPr/>
          <p:nvPr/>
        </p:nvCxnSpPr>
        <p:spPr>
          <a:xfrm>
            <a:off x="702733" y="3293533"/>
            <a:ext cx="955886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Đường nối Thẳng 7">
            <a:extLst>
              <a:ext uri="{FF2B5EF4-FFF2-40B4-BE49-F238E27FC236}">
                <a16:creationId xmlns:a16="http://schemas.microsoft.com/office/drawing/2014/main" id="{7563FD7E-3380-589C-5574-7E8DFE5913AB}"/>
              </a:ext>
            </a:extLst>
          </p:cNvPr>
          <p:cNvCxnSpPr/>
          <p:nvPr/>
        </p:nvCxnSpPr>
        <p:spPr>
          <a:xfrm>
            <a:off x="423333" y="3767667"/>
            <a:ext cx="811953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313201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ppt_w/2"/>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ppt_w/2"/>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2587007435"/>
              </p:ext>
            </p:extLst>
          </p:nvPr>
        </p:nvGraphicFramePr>
        <p:xfrm>
          <a:off x="178777" y="265550"/>
          <a:ext cx="11834446" cy="6113025"/>
        </p:xfrm>
        <a:graphic>
          <a:graphicData uri="http://schemas.openxmlformats.org/drawingml/2006/table">
            <a:tbl>
              <a:tblPr firstRow="1" firstCol="1" bandRow="1">
                <a:tableStyleId>{912C8C85-51F0-491E-9774-3900AFEF0FD7}</a:tableStyleId>
              </a:tblPr>
              <a:tblGrid>
                <a:gridCol w="10150556">
                  <a:extLst>
                    <a:ext uri="{9D8B030D-6E8A-4147-A177-3AD203B41FA5}">
                      <a16:colId xmlns:a16="http://schemas.microsoft.com/office/drawing/2014/main" val="2080181022"/>
                    </a:ext>
                  </a:extLst>
                </a:gridCol>
                <a:gridCol w="1683890">
                  <a:extLst>
                    <a:ext uri="{9D8B030D-6E8A-4147-A177-3AD203B41FA5}">
                      <a16:colId xmlns:a16="http://schemas.microsoft.com/office/drawing/2014/main" val="2150860782"/>
                    </a:ext>
                  </a:extLst>
                </a:gridCol>
              </a:tblGrid>
              <a:tr h="360201">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2000" b="1" dirty="0">
                          <a:ln>
                            <a:noFill/>
                          </a:ln>
                          <a:solidFill>
                            <a:schemeClr val="accent5">
                              <a:lumMod val="50000"/>
                            </a:schemeClr>
                          </a:solidFill>
                          <a:effectLst/>
                          <a:latin typeface="+mj-lt"/>
                        </a:rPr>
                        <a:t>KIỂU ĐOẠN VĂN</a:t>
                      </a:r>
                      <a:endParaRPr lang="en-US" sz="2000" b="1"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86405539"/>
                  </a:ext>
                </a:extLst>
              </a:tr>
              <a:tr h="3382756">
                <a:tc>
                  <a:txBody>
                    <a:bodyPr/>
                    <a:lstStyle/>
                    <a:p>
                      <a:pPr marL="147320" marR="0" indent="0" algn="just">
                        <a:lnSpc>
                          <a:spcPct val="150000"/>
                        </a:lnSpc>
                        <a:spcBef>
                          <a:spcPts val="0"/>
                        </a:spcBef>
                        <a:spcAft>
                          <a:spcPts val="0"/>
                        </a:spcAft>
                      </a:pP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 Một trong những hành động góp phần bảo vệ môi trường là sử dụng các sản phẩm tái chế. </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 ta có thể tái chế giấy, nhựa, báo, thủy tinh và lon nhôm,... Bằng cách tái chế một nửa số rác thải sinh hoạt, mỗi người có thê giảm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khỏang</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1,2 tấn khí CO</a:t>
                      </a:r>
                      <a:r>
                        <a:rPr lang="vi-VN" sz="2000" i="1" baseline="-25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mỗi năm vì việc đốt cháy rác thải lảm tăng mức độ các-bon đi-ô-xít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carbon</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dioxide</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trong khí quyển. Đây là tác nhân chính gây ra hiệu ứng nhà kính và sự nóng lên toàn cầu.</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Vì vậy, con người nên lựa chọn các sản phẩm tái chế để có thể góp phần bảo vệ môi trường.</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47320" marR="0" indent="0" algn="r">
                        <a:lnSpc>
                          <a:spcPct val="112000"/>
                        </a:lnSpc>
                        <a:spcBef>
                          <a:spcPts val="0"/>
                        </a:spcBef>
                        <a:spcAft>
                          <a:spcPts val="900"/>
                        </a:spcAft>
                      </a:pP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 Lan Anh tổng hợp,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Mười biện pháp giảm thiểu sự nóng lên của Trái Đất, </a:t>
                      </a:r>
                      <a:r>
                        <a:rPr lang="vi-VN" sz="2000" b="1" u="none" strike="noStrike"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https://kinhtemoitruong.vn</a:t>
                      </a: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ngày 9/9/2022)</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mj-lt"/>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561686257"/>
                  </a:ext>
                </a:extLst>
              </a:tr>
              <a:tr h="2335727">
                <a:tc>
                  <a:txBody>
                    <a:bodyPr/>
                    <a:lstStyle/>
                    <a:p>
                      <a:pPr marL="147320" marR="0" indent="57150" algn="just">
                        <a:lnSpc>
                          <a:spcPct val="150000"/>
                        </a:lnSpc>
                        <a:spcBef>
                          <a:spcPts val="0"/>
                        </a:spcBef>
                        <a:spcAft>
                          <a:spcPts val="0"/>
                        </a:spcAft>
                        <a:tabLst>
                          <a:tab pos="400685" algn="l"/>
                        </a:tabLst>
                      </a:pP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 đồ tư duy có thể đơn giản </a:t>
                      </a:r>
                      <a:r>
                        <a:rPr lang="vi-VN" sz="20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20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những thách thức khi bạn viết. Với tư cách là một công cụ có hệ thông kích thích tư duy sáng tạo, bản đô tư duy có thể tổ chức và hệ thống hóa những ý nghĩ lộn xộn, thiếu mạch lạc.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 vì thế, bản đồ tư duy có thể hỗ trợ bạn xác định cần nói những gì và nói như thế nào để được hiệu quả nhất. </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(1980 </a:t>
                      </a:r>
                      <a:r>
                        <a:rPr lang="vi-VN" sz="20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Books</a:t>
                      </a:r>
                      <a:r>
                        <a:rPr lang="vi-VN" sz="20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 dụng bản đó tư duy trong học tập)</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tc>
                  <a:txBody>
                    <a:bodyPr/>
                    <a:lstStyle/>
                    <a:p>
                      <a:pPr marL="0" marR="0" algn="ctr">
                        <a:lnSpc>
                          <a:spcPts val="1390"/>
                        </a:lnSpc>
                        <a:spcBef>
                          <a:spcPts val="0"/>
                        </a:spcBef>
                        <a:spcAft>
                          <a:spcPts val="0"/>
                        </a:spcAft>
                      </a:pPr>
                      <a:endParaRPr lang="en-US" sz="2000" b="0" dirty="0">
                        <a:ln>
                          <a:noFill/>
                        </a:ln>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44803598"/>
                  </a:ext>
                </a:extLst>
              </a:tr>
            </a:tbl>
          </a:graphicData>
        </a:graphic>
      </p:graphicFrame>
      <p:sp>
        <p:nvSpPr>
          <p:cNvPr id="3" name="Hộp Văn bản 2">
            <a:extLst>
              <a:ext uri="{FF2B5EF4-FFF2-40B4-BE49-F238E27FC236}">
                <a16:creationId xmlns:a16="http://schemas.microsoft.com/office/drawing/2014/main" id="{A2888A8E-7F05-B88A-7FB0-3D35BF66BE46}"/>
              </a:ext>
            </a:extLst>
          </p:cNvPr>
          <p:cNvSpPr txBox="1"/>
          <p:nvPr/>
        </p:nvSpPr>
        <p:spPr>
          <a:xfrm>
            <a:off x="10436469" y="1759623"/>
            <a:ext cx="15767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đoạn văn phối hợp.</a:t>
            </a:r>
            <a:endParaRPr kumimoji="0" lang="en-US" sz="2800" b="0" i="0" u="none" strike="noStrike" kern="1200" cap="none" spc="0" normalizeH="0" baseline="0" noProof="0" dirty="0">
              <a:ln>
                <a:noFill/>
              </a:ln>
              <a:solidFill>
                <a:srgbClr val="FF0000"/>
              </a:solidFill>
              <a:effectLst/>
              <a:uLnTx/>
              <a:uFillTx/>
              <a:latin typeface="等线 Light" panose="020F0302020204030204"/>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C499576C-3823-4081-F51D-A02E9749EC33}"/>
              </a:ext>
            </a:extLst>
          </p:cNvPr>
          <p:cNvSpPr txBox="1"/>
          <p:nvPr/>
        </p:nvSpPr>
        <p:spPr>
          <a:xfrm>
            <a:off x="10361246" y="4438486"/>
            <a:ext cx="16519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quy nạp</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 name="Đường nối Thẳng 4">
            <a:extLst>
              <a:ext uri="{FF2B5EF4-FFF2-40B4-BE49-F238E27FC236}">
                <a16:creationId xmlns:a16="http://schemas.microsoft.com/office/drawing/2014/main" id="{2E6B9BEA-6A3D-4123-7D97-6390235FFD0C}"/>
              </a:ext>
            </a:extLst>
          </p:cNvPr>
          <p:cNvCxnSpPr/>
          <p:nvPr/>
        </p:nvCxnSpPr>
        <p:spPr>
          <a:xfrm>
            <a:off x="570849" y="1060287"/>
            <a:ext cx="955886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Đường nối Thẳng 6">
            <a:extLst>
              <a:ext uri="{FF2B5EF4-FFF2-40B4-BE49-F238E27FC236}">
                <a16:creationId xmlns:a16="http://schemas.microsoft.com/office/drawing/2014/main" id="{1E318F07-5E8E-233D-5272-3146FDE91032}"/>
              </a:ext>
            </a:extLst>
          </p:cNvPr>
          <p:cNvCxnSpPr>
            <a:cxnSpLocks/>
          </p:cNvCxnSpPr>
          <p:nvPr/>
        </p:nvCxnSpPr>
        <p:spPr>
          <a:xfrm>
            <a:off x="6497515" y="2924256"/>
            <a:ext cx="386373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Đường nối Thẳng 9">
            <a:extLst>
              <a:ext uri="{FF2B5EF4-FFF2-40B4-BE49-F238E27FC236}">
                <a16:creationId xmlns:a16="http://schemas.microsoft.com/office/drawing/2014/main" id="{D2EEC0EC-9633-5417-F43E-99A7F7980CB2}"/>
              </a:ext>
            </a:extLst>
          </p:cNvPr>
          <p:cNvCxnSpPr>
            <a:cxnSpLocks/>
          </p:cNvCxnSpPr>
          <p:nvPr/>
        </p:nvCxnSpPr>
        <p:spPr>
          <a:xfrm>
            <a:off x="324664" y="3337495"/>
            <a:ext cx="58387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Đường nối Thẳng 11">
            <a:extLst>
              <a:ext uri="{FF2B5EF4-FFF2-40B4-BE49-F238E27FC236}">
                <a16:creationId xmlns:a16="http://schemas.microsoft.com/office/drawing/2014/main" id="{62705F62-4CC2-7E2F-EDE5-158AD2627A56}"/>
              </a:ext>
            </a:extLst>
          </p:cNvPr>
          <p:cNvCxnSpPr>
            <a:cxnSpLocks/>
          </p:cNvCxnSpPr>
          <p:nvPr/>
        </p:nvCxnSpPr>
        <p:spPr>
          <a:xfrm>
            <a:off x="4519246" y="5389011"/>
            <a:ext cx="58420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Đường nối Thẳng 13">
            <a:extLst>
              <a:ext uri="{FF2B5EF4-FFF2-40B4-BE49-F238E27FC236}">
                <a16:creationId xmlns:a16="http://schemas.microsoft.com/office/drawing/2014/main" id="{43B4EF02-90CE-9B19-8425-59A89087A71D}"/>
              </a:ext>
            </a:extLst>
          </p:cNvPr>
          <p:cNvCxnSpPr>
            <a:cxnSpLocks/>
          </p:cNvCxnSpPr>
          <p:nvPr/>
        </p:nvCxnSpPr>
        <p:spPr>
          <a:xfrm>
            <a:off x="324664" y="5860887"/>
            <a:ext cx="6348698"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458953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17"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ppt_w/2"/>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7"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ppt_x</p:attrName>
                                        </p:attrNameLst>
                                      </p:cBhvr>
                                      <p:tavLst>
                                        <p:tav tm="0">
                                          <p:val>
                                            <p:strVal val="#ppt_x-#ppt_w/2"/>
                                          </p:val>
                                        </p:tav>
                                        <p:tav tm="100000">
                                          <p:val>
                                            <p:strVal val="#ppt_x"/>
                                          </p:val>
                                        </p:tav>
                                      </p:tavLst>
                                    </p:anim>
                                    <p:anim calcmode="lin" valueType="num">
                                      <p:cBhvr>
                                        <p:cTn id="43" dur="500" fill="hold"/>
                                        <p:tgtEl>
                                          <p:spTgt spid="14"/>
                                        </p:tgtEl>
                                        <p:attrNameLst>
                                          <p:attrName>ppt_y</p:attrName>
                                        </p:attrNameLst>
                                      </p:cBhvr>
                                      <p:tavLst>
                                        <p:tav tm="0">
                                          <p:val>
                                            <p:strVal val="#ppt_y"/>
                                          </p:val>
                                        </p:tav>
                                        <p:tav tm="100000">
                                          <p:val>
                                            <p:strVal val="#ppt_y"/>
                                          </p:val>
                                        </p:tav>
                                      </p:tavLst>
                                    </p:anim>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A5876A1-5E70-A2D5-7846-6515D0958D72}"/>
              </a:ext>
            </a:extLst>
          </p:cNvPr>
          <p:cNvGraphicFramePr>
            <a:graphicFrameLocks noGrp="1"/>
          </p:cNvGraphicFramePr>
          <p:nvPr>
            <p:extLst>
              <p:ext uri="{D42A27DB-BD31-4B8C-83A1-F6EECF244321}">
                <p14:modId xmlns:p14="http://schemas.microsoft.com/office/powerpoint/2010/main" val="418580186"/>
              </p:ext>
            </p:extLst>
          </p:nvPr>
        </p:nvGraphicFramePr>
        <p:xfrm>
          <a:off x="167054" y="104681"/>
          <a:ext cx="11834446" cy="6753319"/>
        </p:xfrm>
        <a:graphic>
          <a:graphicData uri="http://schemas.openxmlformats.org/drawingml/2006/table">
            <a:tbl>
              <a:tblPr firstRow="1" firstCol="1" bandRow="1"/>
              <a:tblGrid>
                <a:gridCol w="10442700">
                  <a:extLst>
                    <a:ext uri="{9D8B030D-6E8A-4147-A177-3AD203B41FA5}">
                      <a16:colId xmlns:a16="http://schemas.microsoft.com/office/drawing/2014/main" val="2080181022"/>
                    </a:ext>
                  </a:extLst>
                </a:gridCol>
                <a:gridCol w="1391746">
                  <a:extLst>
                    <a:ext uri="{9D8B030D-6E8A-4147-A177-3AD203B41FA5}">
                      <a16:colId xmlns:a16="http://schemas.microsoft.com/office/drawing/2014/main" val="2150860782"/>
                    </a:ext>
                  </a:extLst>
                </a:gridCol>
              </a:tblGrid>
              <a:tr h="206875">
                <a:tc>
                  <a:txBody>
                    <a:bodyPr/>
                    <a:lstStyle/>
                    <a:p>
                      <a:pPr marL="0" marR="0" algn="ctr">
                        <a:lnSpc>
                          <a:spcPts val="1390"/>
                        </a:lnSpc>
                        <a:spcBef>
                          <a:spcPts val="0"/>
                        </a:spcBef>
                        <a:spcAft>
                          <a:spcPts val="0"/>
                        </a:spcAft>
                      </a:pPr>
                      <a:r>
                        <a:rPr lang="vi-VN"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486405539"/>
                  </a:ext>
                </a:extLst>
              </a:tr>
              <a:tr h="979929">
                <a:tc>
                  <a:txBody>
                    <a:bodyPr/>
                    <a:lstStyle/>
                    <a:p>
                      <a:pPr marL="190500" marR="0" indent="0" algn="just">
                        <a:lnSpc>
                          <a:spcPct val="145000"/>
                        </a:lnSpc>
                        <a:spcBef>
                          <a:spcPts val="0"/>
                        </a:spcBef>
                        <a:spcAft>
                          <a:spcPts val="0"/>
                        </a:spcAft>
                        <a:tabLst>
                          <a:tab pos="417830"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Nhiêu người tin rằng, khi nhìn lên bầu trời và thấy sao băng, nếu nhanh chóng ước một điều gì đó thì điều đó chắc chắn sẽ trở thành sự thật. Một số quan niệm cho rằng, sao băng là một hình tượng đẹp và thường gắn liền với nhiều câu chuyện tình yêu.</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(Sao băng là gì và những điểu bạn cấn biết về sao băng?)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39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đoạn văn song song; không có câu chủ đề.</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561686257"/>
                  </a:ext>
                </a:extLst>
              </a:tr>
              <a:tr h="2049246">
                <a:tc>
                  <a:txBody>
                    <a:bodyPr/>
                    <a:lstStyle/>
                    <a:p>
                      <a:pPr marL="190500" marR="0" indent="0" algn="just">
                        <a:lnSpc>
                          <a:spcPct val="150000"/>
                        </a:lnSpc>
                        <a:spcBef>
                          <a:spcPts val="0"/>
                        </a:spcBef>
                        <a:spcAft>
                          <a:spcPts val="0"/>
                        </a:spcAft>
                        <a:tabLst>
                          <a:tab pos="431800"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b. Lúc đầu, mọi người nghĩ rằng chim di cư là để tránh cái lạnh của mùa đông, tuy nhiên, nghiên cứu gần đây đã phát hiện ra rằng điều này không hoàn toàn đúng.</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Những nơi mà loài chim này di cư tới so với nơi chúng sinh ra đều có khí hậu ôn đới khá tương đồng tại cùng một thời điểm. Về mặt lí thuyết, nếu chú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ờ lại nơi được sinh ra vào mùa đông thì điếu kiện khí hậu ớ đó cũng không anh hường nhiều vù chúng vẫn có thể sống sót bình thường. Vậy tại sao chúng vẫn phải thực hiện một hành trình dài để di cư hằng năm? Về vấn đề này, các nhà khoa học vẫn cảm thầy bối rối và chưa thể tìm được câu trá lời.</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bí ấn trong tập tính di cư của các loài chim)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39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dịch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3244803598"/>
                  </a:ext>
                </a:extLst>
              </a:tr>
              <a:tr h="1814225">
                <a:tc>
                  <a:txBody>
                    <a:bodyPr/>
                    <a:lstStyle/>
                    <a:p>
                      <a:pPr marL="147320" marR="0" indent="0" algn="just">
                        <a:lnSpc>
                          <a:spcPct val="150000"/>
                        </a:lnSpc>
                        <a:spcBef>
                          <a:spcPts val="0"/>
                        </a:spcBef>
                        <a:spcAft>
                          <a:spcPts val="0"/>
                        </a:spcAf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c. Một trong những hành động góp phần bảo vệ môi trường là sử dụng các sản phẩm tái chế. </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Chúng ta có thể tái chế giấy, nhựa, báo, thủy tinh và lon nhôm,... Bằng cách tái chế một nửa số rác thải sinh hoạt, mỗi người có thê giảm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khỏang</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1,2 tấn khí CO</a:t>
                      </a:r>
                      <a:r>
                        <a:rPr lang="vi-VN" sz="14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mỗi năm vì việc đốt cháy rác thải lảm tăng mức độ các-bon đi-ô-xít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carbon</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dioxide</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trong khí quyển. Đây là tác nhân chính gây ra hiệu ứng nhà kính và sự nóng lên toàn cầu.</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 Vì vậy, con người nên lựa chọn các sản phẩm tái chế để có thể góp phần bảo vệ môi trường.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47320" marR="0" indent="0" algn="r">
                        <a:lnSpc>
                          <a:spcPct val="112000"/>
                        </a:lnSpc>
                        <a:spcBef>
                          <a:spcPts val="0"/>
                        </a:spcBef>
                        <a:spcAft>
                          <a:spcPts val="9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(Theo Lan Anh tổng hợp,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Mười biện pháp giảm thiểu sự nóng lên của Trái Đất, </a:t>
                      </a:r>
                      <a:r>
                        <a:rPr lang="vi-VN" sz="1400" b="1" u="none" strike="noStrike"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https://kinhtemoitruong.vn</a:t>
                      </a: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 ngày 9/9/2022)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390"/>
                        </a:lnSpc>
                        <a:spcBef>
                          <a:spcPts val="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a:effectLst/>
                          <a:latin typeface="Times New Roman" panose="02020603050405020304" pitchFamily="18" charset="0"/>
                          <a:ea typeface="Calibri" panose="020F0502020204030204" pitchFamily="34" charset="0"/>
                          <a:cs typeface="Times New Roman" panose="02020603050405020304" pitchFamily="18" charset="0"/>
                        </a:rPr>
                        <a:t>đoạn văn phối hợp</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637119072"/>
                  </a:ext>
                </a:extLst>
              </a:tr>
              <a:tr h="1025210">
                <a:tc>
                  <a:txBody>
                    <a:bodyPr/>
                    <a:lstStyle/>
                    <a:p>
                      <a:pPr marL="147320" marR="0" indent="57150" algn="just">
                        <a:lnSpc>
                          <a:spcPct val="150000"/>
                        </a:lnSpc>
                        <a:spcBef>
                          <a:spcPts val="0"/>
                        </a:spcBef>
                        <a:spcAft>
                          <a:spcPts val="0"/>
                        </a:spcAft>
                        <a:tabLst>
                          <a:tab pos="400685" algn="l"/>
                        </a:tabLst>
                      </a:pP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Bản đô tư duy có thể đơn giản </a:t>
                      </a:r>
                      <a:r>
                        <a:rPr lang="vi-VN" sz="1400" i="1"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vi-VN" sz="1400" i="1" dirty="0">
                          <a:effectLst/>
                          <a:latin typeface="Times New Roman" panose="02020603050405020304" pitchFamily="18" charset="0"/>
                          <a:ea typeface="Times New Roman" panose="02020603050405020304" pitchFamily="18" charset="0"/>
                          <a:cs typeface="Times New Roman" panose="02020603050405020304" pitchFamily="18" charset="0"/>
                        </a:rPr>
                        <a:t> những thách thức khi bạn viết. Với tư cách là một công cụ có hệ thông kích thích tư duy sáng tạo, bản đô tư duy có thể tổ chức và hệ thống hóa những ý nghĩ lộn xộn, thiếu mạch lạc.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Chính vì thế, bản đồ tư duy có thể hỗ trợ bạn xác định cần nói những gì và nói như thế nào để được hiệu quả nhất.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r">
                        <a:lnSpc>
                          <a:spcPct val="150000"/>
                        </a:lnSpc>
                        <a:spcBef>
                          <a:spcPts val="0"/>
                        </a:spcBef>
                        <a:spcAft>
                          <a:spcPts val="500"/>
                        </a:spcAft>
                      </a:pP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(1980 </a:t>
                      </a:r>
                      <a:r>
                        <a:rPr lang="vi-VN" sz="1400" b="1" dirty="0" err="1">
                          <a:effectLst/>
                          <a:latin typeface="Times New Roman" panose="02020603050405020304" pitchFamily="18" charset="0"/>
                          <a:ea typeface="Times New Roman" panose="02020603050405020304" pitchFamily="18" charset="0"/>
                          <a:cs typeface="Times New Roman" panose="02020603050405020304" pitchFamily="18" charset="0"/>
                        </a:rPr>
                        <a:t>Books</a:t>
                      </a:r>
                      <a:r>
                        <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i="1" dirty="0">
                          <a:effectLst/>
                          <a:latin typeface="Times New Roman" panose="02020603050405020304" pitchFamily="18" charset="0"/>
                          <a:ea typeface="Times New Roman" panose="02020603050405020304" pitchFamily="18" charset="0"/>
                          <a:cs typeface="Times New Roman" panose="02020603050405020304" pitchFamily="18" charset="0"/>
                        </a:rPr>
                        <a:t>ứng dụng bản đó tư duy trong học tập)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765" marR="26765" marT="0" marB="0">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tc>
                  <a:txBody>
                    <a:bodyPr/>
                    <a:lstStyle/>
                    <a:p>
                      <a:pPr marL="0" marR="0" algn="ctr">
                        <a:lnSpc>
                          <a:spcPts val="1390"/>
                        </a:lnSpc>
                        <a:spcBef>
                          <a:spcPts val="0"/>
                        </a:spcBef>
                        <a:spcAft>
                          <a:spcPts val="0"/>
                        </a:spcAft>
                      </a:pP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đoạn văn quy nạp</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765" marR="26765" marT="0" marB="0" anchor="ctr">
                    <a:lnL w="19050" cap="flat" cmpd="sng" algn="ctr">
                      <a:solidFill>
                        <a:srgbClr val="ED7D31"/>
                      </a:solidFill>
                      <a:prstDash val="solid"/>
                      <a:round/>
                      <a:headEnd type="none" w="med" len="med"/>
                      <a:tailEnd type="none" w="med" len="med"/>
                    </a:lnL>
                    <a:lnR w="19050" cap="flat" cmpd="sng" algn="ctr">
                      <a:solidFill>
                        <a:srgbClr val="ED7D31"/>
                      </a:solidFill>
                      <a:prstDash val="solid"/>
                      <a:round/>
                      <a:headEnd type="none" w="med" len="med"/>
                      <a:tailEnd type="none" w="med" len="med"/>
                    </a:lnR>
                    <a:lnT w="19050" cap="flat" cmpd="sng" algn="ctr">
                      <a:solidFill>
                        <a:srgbClr val="ED7D31"/>
                      </a:solidFill>
                      <a:prstDash val="solid"/>
                      <a:round/>
                      <a:headEnd type="none" w="med" len="med"/>
                      <a:tailEnd type="none" w="med" len="med"/>
                    </a:lnT>
                    <a:lnB w="1905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2536125851"/>
                  </a:ext>
                </a:extLst>
              </a:tr>
            </a:tbl>
          </a:graphicData>
        </a:graphic>
      </p:graphicFrame>
    </p:spTree>
    <p:extLst>
      <p:ext uri="{BB962C8B-B14F-4D97-AF65-F5344CB8AC3E}">
        <p14:creationId xmlns:p14="http://schemas.microsoft.com/office/powerpoint/2010/main" val="4219836606"/>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Bảng 12">
            <a:extLst>
              <a:ext uri="{FF2B5EF4-FFF2-40B4-BE49-F238E27FC236}">
                <a16:creationId xmlns:a16="http://schemas.microsoft.com/office/drawing/2014/main" id="{E3C6987D-2978-1D1A-218B-6D5A310504AF}"/>
              </a:ext>
            </a:extLst>
          </p:cNvPr>
          <p:cNvGraphicFramePr>
            <a:graphicFrameLocks noGrp="1"/>
          </p:cNvGraphicFramePr>
          <p:nvPr>
            <p:extLst>
              <p:ext uri="{D42A27DB-BD31-4B8C-83A1-F6EECF244321}">
                <p14:modId xmlns:p14="http://schemas.microsoft.com/office/powerpoint/2010/main" val="3256902067"/>
              </p:ext>
            </p:extLst>
          </p:nvPr>
        </p:nvGraphicFramePr>
        <p:xfrm>
          <a:off x="448733" y="555625"/>
          <a:ext cx="10795000" cy="5418265"/>
        </p:xfrm>
        <a:graphic>
          <a:graphicData uri="http://schemas.openxmlformats.org/drawingml/2006/table">
            <a:tbl>
              <a:tblPr/>
              <a:tblGrid>
                <a:gridCol w="10795000">
                  <a:extLst>
                    <a:ext uri="{9D8B030D-6E8A-4147-A177-3AD203B41FA5}">
                      <a16:colId xmlns:a16="http://schemas.microsoft.com/office/drawing/2014/main" val="1103159620"/>
                    </a:ext>
                  </a:extLst>
                </a:gridCol>
              </a:tblGrid>
              <a:tr h="4351338">
                <a:tc>
                  <a:txBody>
                    <a:bodyPr/>
                    <a:lstStyle/>
                    <a:p>
                      <a:pPr marL="0" marR="0" lvl="0" indent="0" algn="just">
                        <a:lnSpc>
                          <a:spcPct val="150000"/>
                        </a:lnSpc>
                        <a:spcBef>
                          <a:spcPts val="0"/>
                        </a:spcBef>
                        <a:spcAft>
                          <a:spcPts val="500"/>
                        </a:spcAft>
                        <a:buClr>
                          <a:srgbClr val="000000"/>
                        </a:buClr>
                        <a:buSzPts val="1100"/>
                        <a:buFont typeface="+mj-lt"/>
                        <a:buNone/>
                        <a:tabLst>
                          <a:tab pos="205740" algn="l"/>
                        </a:tabLst>
                      </a:pPr>
                      <a:r>
                        <a:rPr lang="vi-VN" sz="24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2: Sắp xếp các câu dưới đây để tạo thành đoạn văn mạch lạc. Cho biết đoạn văn vừa sắp xếp thuộc kiểu đoạn văn nào mà em đã học.</a:t>
                      </a:r>
                      <a:endParaRPr lang="en-US" sz="24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81000" marR="0" indent="-190500" algn="just">
                        <a:lnSpc>
                          <a:spcPct val="147000"/>
                        </a:lnSpc>
                        <a:spcBef>
                          <a:spcPts val="0"/>
                        </a:spcBef>
                        <a:spcAft>
                          <a:spcPts val="0"/>
                        </a:spcAft>
                      </a:pPr>
                      <a:r>
                        <a:rPr lang="vi-VN" sz="2400" i="1" dirty="0">
                          <a:effectLst/>
                          <a:latin typeface="Times New Roman" panose="02020603050405020304" pitchFamily="18" charset="0"/>
                          <a:ea typeface="Times New Roman" panose="02020603050405020304" pitchFamily="18" charset="0"/>
                        </a:rPr>
                        <a:t>(ỉ) Khi những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liên tiếp tràn vào các vùng vịnh, chúng bị bật ngược trở lại và gặp những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tiếp theo xảy ra sự cộng hưởng. (2) Hiệu ứng này có thể làm tăng sức mạnh và sự phá hủy của những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thần lên </a:t>
                      </a:r>
                      <a:r>
                        <a:rPr lang="vi-VN" sz="2400" i="1" dirty="0" err="1">
                          <a:effectLst/>
                          <a:latin typeface="Times New Roman" panose="02020603050405020304" pitchFamily="18" charset="0"/>
                          <a:ea typeface="Times New Roman" panose="02020603050405020304" pitchFamily="18" charset="0"/>
                        </a:rPr>
                        <a:t>gấ</a:t>
                      </a:r>
                      <a:r>
                        <a:rPr lang="en-US" sz="2400" i="1" dirty="0">
                          <a:effectLst/>
                          <a:latin typeface="Times New Roman" panose="02020603050405020304" pitchFamily="18" charset="0"/>
                          <a:ea typeface="Times New Roman" panose="02020603050405020304" pitchFamily="18" charset="0"/>
                        </a:rPr>
                        <a:t>p </a:t>
                      </a:r>
                      <a:r>
                        <a:rPr lang="vi-VN" sz="2400" i="1" dirty="0">
                          <a:effectLst/>
                          <a:latin typeface="Times New Roman" panose="02020603050405020304" pitchFamily="18" charset="0"/>
                          <a:ea typeface="Times New Roman" panose="02020603050405020304" pitchFamily="18" charset="0"/>
                        </a:rPr>
                        <a:t>nhiều lần, khiến cho thiệt hại ờ những khu vực có sự cộng hướng lớn hơn </a:t>
                      </a:r>
                      <a:r>
                        <a:rPr lang="vi-VN" sz="2400" i="1" dirty="0" err="1">
                          <a:effectLst/>
                          <a:latin typeface="Times New Roman" panose="02020603050405020304" pitchFamily="18" charset="0"/>
                          <a:ea typeface="Times New Roman" panose="02020603050405020304" pitchFamily="18" charset="0"/>
                        </a:rPr>
                        <a:t>rấ</a:t>
                      </a:r>
                      <a:r>
                        <a:rPr lang="en-US" sz="2400" i="1" dirty="0">
                          <a:effectLst/>
                          <a:latin typeface="Times New Roman" panose="02020603050405020304" pitchFamily="18" charset="0"/>
                          <a:ea typeface="Times New Roman" panose="02020603050405020304" pitchFamily="18" charset="0"/>
                        </a:rPr>
                        <a:t>t </a:t>
                      </a:r>
                      <a:r>
                        <a:rPr lang="vi-VN" sz="2400" i="1" dirty="0">
                          <a:effectLst/>
                          <a:latin typeface="Times New Roman" panose="02020603050405020304" pitchFamily="18" charset="0"/>
                          <a:ea typeface="Times New Roman" panose="02020603050405020304" pitchFamily="18" charset="0"/>
                        </a:rPr>
                        <a:t>nhiều so với những khu vực khác. (3) Một điểm nửa tạo nên nhũng </a:t>
                      </a:r>
                      <a:r>
                        <a:rPr lang="vi-VN" sz="2400" i="1" dirty="0" err="1">
                          <a:effectLst/>
                          <a:latin typeface="Times New Roman" panose="02020603050405020304" pitchFamily="18" charset="0"/>
                          <a:ea typeface="Times New Roman" panose="02020603050405020304" pitchFamily="18" charset="0"/>
                        </a:rPr>
                        <a:t>đợt</a:t>
                      </a:r>
                      <a:r>
                        <a:rPr lang="vi-VN" sz="2400" i="1" dirty="0">
                          <a:effectLst/>
                          <a:latin typeface="Times New Roman" panose="02020603050405020304" pitchFamily="18" charset="0"/>
                          <a:ea typeface="Times New Roman" panose="02020603050405020304" pitchFamily="18" charset="0"/>
                        </a:rPr>
                        <a:t> sóng thần có sức mạnh khủng khiếp nhất đó là hiệu ứng cộng hưởng.</a:t>
                      </a:r>
                      <a:endParaRPr lang="en-US" sz="2400" dirty="0">
                        <a:effectLst/>
                        <a:latin typeface="Times New Roman" panose="02020603050405020304" pitchFamily="18" charset="0"/>
                        <a:ea typeface="Times New Roman" panose="02020603050405020304" pitchFamily="18" charset="0"/>
                      </a:endParaRPr>
                    </a:p>
                    <a:p>
                      <a:pPr marL="0" marR="0" indent="584200" algn="r">
                        <a:lnSpc>
                          <a:spcPct val="150000"/>
                        </a:lnSpc>
                        <a:spcBef>
                          <a:spcPts val="0"/>
                        </a:spcBef>
                        <a:spcAft>
                          <a:spcPts val="500"/>
                        </a:spcAft>
                      </a:pPr>
                      <a:r>
                        <a:rPr lang="vi-VN" sz="2400" i="1" dirty="0">
                          <a:effectLst/>
                          <a:latin typeface="Times New Roman" panose="02020603050405020304" pitchFamily="18" charset="0"/>
                          <a:ea typeface="Times New Roman" panose="02020603050405020304" pitchFamily="18" charset="0"/>
                        </a:rPr>
                        <a:t>(Theo Sóng thần - cơn “giận dữ của biển cả, </a:t>
                      </a:r>
                      <a:r>
                        <a:rPr lang="en-US" sz="2400" i="1" u="none" strike="noStrike" dirty="0">
                          <a:solidFill>
                            <a:srgbClr val="0563C1"/>
                          </a:solidFill>
                          <a:effectLst/>
                          <a:latin typeface="Times New Roman" panose="02020603050405020304" pitchFamily="18" charset="0"/>
                          <a:ea typeface="Times New Roman" panose="02020603050405020304" pitchFamily="18" charset="0"/>
                          <a:hlinkClick r:id="rId4"/>
                        </a:rPr>
                        <a:t>https://tuyenquang.gov.vn</a:t>
                      </a:r>
                      <a:r>
                        <a:rPr lang="en-US" sz="2400" i="1" dirty="0">
                          <a:effectLst/>
                          <a:latin typeface="Times New Roman" panose="02020603050405020304" pitchFamily="18" charset="0"/>
                          <a:ea typeface="Times New Roman" panose="02020603050405020304" pitchFamily="18" charset="0"/>
                        </a:rPr>
                        <a:t>, </a:t>
                      </a:r>
                      <a:r>
                        <a:rPr lang="vi-VN" sz="2400" i="1" dirty="0">
                          <a:effectLst/>
                          <a:latin typeface="Times New Roman" panose="02020603050405020304" pitchFamily="18" charset="0"/>
                          <a:ea typeface="Times New Roman" panose="02020603050405020304" pitchFamily="18" charset="0"/>
                        </a:rPr>
                        <a:t>ngày 16/3/2022)</a:t>
                      </a:r>
                      <a:endParaRPr lang="en-US" sz="2400" i="1"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5235294"/>
                  </a:ext>
                </a:extLst>
              </a:tr>
            </a:tbl>
          </a:graphicData>
        </a:graphic>
      </p:graphicFrame>
      <p:sp>
        <p:nvSpPr>
          <p:cNvPr id="14" name="Rectangle 1">
            <a:extLst>
              <a:ext uri="{FF2B5EF4-FFF2-40B4-BE49-F238E27FC236}">
                <a16:creationId xmlns:a16="http://schemas.microsoft.com/office/drawing/2014/main" id="{85C7BF1D-FD74-2301-8089-32AC49040078}"/>
              </a:ext>
            </a:extLst>
          </p:cNvPr>
          <p:cNvSpPr>
            <a:spLocks noChangeArrowheads="1"/>
          </p:cNvSpPr>
          <p:nvPr/>
        </p:nvSpPr>
        <p:spPr bwMode="auto">
          <a:xfrm>
            <a:off x="46386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36495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542" y="-20093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Hộp Văn bản 1">
            <a:extLst>
              <a:ext uri="{FF2B5EF4-FFF2-40B4-BE49-F238E27FC236}">
                <a16:creationId xmlns:a16="http://schemas.microsoft.com/office/drawing/2014/main" id="{996DDA58-6390-C608-F8EB-7A191E202FA6}"/>
              </a:ext>
            </a:extLst>
          </p:cNvPr>
          <p:cNvSpPr txBox="1"/>
          <p:nvPr/>
        </p:nvSpPr>
        <p:spPr>
          <a:xfrm>
            <a:off x="6623050" y="2852615"/>
            <a:ext cx="40596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TRI THỨC TIẾNG VIỆT</a:t>
            </a:r>
            <a:endParaRPr kumimoji="0" lang="en-US" sz="54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4" name="Hộp Văn bản 3">
            <a:extLst>
              <a:ext uri="{FF2B5EF4-FFF2-40B4-BE49-F238E27FC236}">
                <a16:creationId xmlns:a16="http://schemas.microsoft.com/office/drawing/2014/main" id="{3ED15308-6F8D-4BB2-3336-2995E81FE508}"/>
              </a:ext>
            </a:extLst>
          </p:cNvPr>
          <p:cNvSpPr txBox="1"/>
          <p:nvPr/>
        </p:nvSpPr>
        <p:spPr>
          <a:xfrm>
            <a:off x="8162925" y="751742"/>
            <a:ext cx="654050" cy="707886"/>
          </a:xfrm>
          <a:prstGeom prst="rect">
            <a:avLst/>
          </a:prstGeom>
          <a:noFill/>
        </p:spPr>
        <p:txBody>
          <a:bodyPr wrap="square" rtlCol="0">
            <a:spAutoFit/>
          </a:bodyPr>
          <a:lstStyle/>
          <a:p>
            <a:r>
              <a:rPr lang="vi-VN" sz="4000" dirty="0"/>
              <a:t>I</a:t>
            </a:r>
            <a:endParaRPr lang="en-US" sz="4000" dirty="0"/>
          </a:p>
        </p:txBody>
      </p:sp>
    </p:spTree>
    <p:extLst>
      <p:ext uri="{BB962C8B-B14F-4D97-AF65-F5344CB8AC3E}">
        <p14:creationId xmlns:p14="http://schemas.microsoft.com/office/powerpoint/2010/main" val="350867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933B49F2-DF66-49B4-906A-7FF12781BFD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38" t="25950" r="66901" b="22007"/>
          <a:stretch/>
        </p:blipFill>
        <p:spPr>
          <a:xfrm>
            <a:off x="581359" y="1415124"/>
            <a:ext cx="2552928" cy="5112399"/>
          </a:xfrm>
          <a:prstGeom prst="rect">
            <a:avLst/>
          </a:prstGeom>
        </p:spPr>
      </p:pic>
      <p:sp>
        <p:nvSpPr>
          <p:cNvPr id="13" name="Rectangle 12"/>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14" name="Cloud Callout 13"/>
          <p:cNvSpPr/>
          <p:nvPr/>
        </p:nvSpPr>
        <p:spPr>
          <a:xfrm>
            <a:off x="4572001" y="0"/>
            <a:ext cx="7171508"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4000" dirty="0"/>
          </a:p>
        </p:txBody>
      </p:sp>
      <p:sp>
        <p:nvSpPr>
          <p:cNvPr id="15" name="Rectangle 14"/>
          <p:cNvSpPr/>
          <p:nvPr/>
        </p:nvSpPr>
        <p:spPr>
          <a:xfrm>
            <a:off x="5527040" y="1229258"/>
            <a:ext cx="5547360" cy="2554545"/>
          </a:xfrm>
          <a:prstGeom prst="rect">
            <a:avLst/>
          </a:prstGeom>
        </p:spPr>
        <p:txBody>
          <a:bodyPr wrap="square">
            <a:spAutoFit/>
          </a:bodyPr>
          <a:lstStyle/>
          <a:p>
            <a:r>
              <a:rPr lang="vi-VN" sz="4000" dirty="0">
                <a:latin typeface="+mj-lt"/>
              </a:rPr>
              <a:t>– Thứ tự sắp xếp hợp lí các câu văn để tạo thành một đoạn văn mạch lạc: (3) – (1) – (2). </a:t>
            </a:r>
          </a:p>
        </p:txBody>
      </p:sp>
      <p:sp>
        <p:nvSpPr>
          <p:cNvPr id="4" name="Hộp Văn bản 3">
            <a:extLst>
              <a:ext uri="{FF2B5EF4-FFF2-40B4-BE49-F238E27FC236}">
                <a16:creationId xmlns:a16="http://schemas.microsoft.com/office/drawing/2014/main" id="{1470A294-8700-D2BD-7BB0-62F9641DD347}"/>
              </a:ext>
            </a:extLst>
          </p:cNvPr>
          <p:cNvSpPr txBox="1"/>
          <p:nvPr/>
        </p:nvSpPr>
        <p:spPr>
          <a:xfrm>
            <a:off x="4978400" y="4213090"/>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Kiểu đoạn văn: diễn dịch.</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4000" b="0"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Tree>
    <p:extLst>
      <p:ext uri="{BB962C8B-B14F-4D97-AF65-F5344CB8AC3E}">
        <p14:creationId xmlns:p14="http://schemas.microsoft.com/office/powerpoint/2010/main" val="1264370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EFC3A068-F74B-419D-69DC-E0507C26A0BF}"/>
              </a:ext>
            </a:extLst>
          </p:cNvPr>
          <p:cNvGraphicFramePr>
            <a:graphicFrameLocks noGrp="1"/>
          </p:cNvGraphicFramePr>
          <p:nvPr>
            <p:extLst>
              <p:ext uri="{D42A27DB-BD31-4B8C-83A1-F6EECF244321}">
                <p14:modId xmlns:p14="http://schemas.microsoft.com/office/powerpoint/2010/main" val="1611999156"/>
              </p:ext>
            </p:extLst>
          </p:nvPr>
        </p:nvGraphicFramePr>
        <p:xfrm>
          <a:off x="462809" y="653488"/>
          <a:ext cx="11266382" cy="6185980"/>
        </p:xfrm>
        <a:graphic>
          <a:graphicData uri="http://schemas.openxmlformats.org/drawingml/2006/table">
            <a:tbl>
              <a:tblPr/>
              <a:tblGrid>
                <a:gridCol w="11266382">
                  <a:extLst>
                    <a:ext uri="{9D8B030D-6E8A-4147-A177-3AD203B41FA5}">
                      <a16:colId xmlns:a16="http://schemas.microsoft.com/office/drawing/2014/main" val="2994487602"/>
                    </a:ext>
                  </a:extLst>
                </a:gridCol>
              </a:tblGrid>
              <a:tr h="6001312">
                <a:tc>
                  <a:txBody>
                    <a:bodyPr/>
                    <a:lstStyle/>
                    <a:p>
                      <a:pPr marL="0" marR="0" lvl="0" indent="0" algn="l">
                        <a:lnSpc>
                          <a:spcPct val="150000"/>
                        </a:lnSpc>
                        <a:spcBef>
                          <a:spcPts val="0"/>
                        </a:spcBef>
                        <a:spcAft>
                          <a:spcPts val="500"/>
                        </a:spcAft>
                        <a:buClr>
                          <a:srgbClr val="000000"/>
                        </a:buClr>
                        <a:buSzPts val="1100"/>
                        <a:buFont typeface="+mj-lt"/>
                        <a:buNone/>
                        <a:tabLst>
                          <a:tab pos="205740" algn="l"/>
                        </a:tabLst>
                      </a:pPr>
                      <a:r>
                        <a:rPr lang="vi-VN"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Viết câu chủ đề cho các đoạn văn sau:</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190500" algn="just">
                        <a:lnSpc>
                          <a:spcPct val="150000"/>
                        </a:lnSpc>
                        <a:spcBef>
                          <a:spcPts val="0"/>
                        </a:spcBef>
                        <a:spcAft>
                          <a:spcPts val="0"/>
                        </a:spcAft>
                        <a:tabLst>
                          <a:tab pos="3034030" algn="l"/>
                        </a:tabLst>
                      </a:pPr>
                      <a:r>
                        <a:rPr lang="vi-VN" sz="2000" dirty="0">
                          <a:effectLst/>
                          <a:latin typeface="Times New Roman" panose="02020603050405020304" pitchFamily="18" charset="0"/>
                          <a:ea typeface="Times New Roman" panose="02020603050405020304" pitchFamily="18" charset="0"/>
                        </a:rPr>
                        <a:t>a. …………………………………</a:t>
                      </a:r>
                      <a:r>
                        <a:rPr lang="vi-VN" sz="2000" i="1" dirty="0">
                          <a:effectLst/>
                          <a:latin typeface="Times New Roman" panose="02020603050405020304" pitchFamily="18" charset="0"/>
                          <a:ea typeface="Times New Roman" panose="02020603050405020304" pitchFamily="18" charset="0"/>
                        </a:rPr>
                        <a:t>Khi tiếp xúc với không khí ô nhiễm trong</a:t>
                      </a:r>
                      <a:r>
                        <a:rPr lang="vi-VN" sz="2000" i="0"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một thời gian dài, làn da của chủng ta có nguy cơ bị lão </a:t>
                      </a:r>
                      <a:r>
                        <a:rPr lang="vi-VN" sz="2000" i="1" dirty="0" err="1">
                          <a:effectLst/>
                          <a:latin typeface="Times New Roman" panose="02020603050405020304" pitchFamily="18" charset="0"/>
                          <a:ea typeface="Times New Roman" panose="02020603050405020304" pitchFamily="18" charset="0"/>
                        </a:rPr>
                        <a:t>hoá</a:t>
                      </a:r>
                      <a:r>
                        <a:rPr lang="vi-VN" sz="2000" i="1" dirty="0">
                          <a:effectLst/>
                          <a:latin typeface="Times New Roman" panose="02020603050405020304" pitchFamily="18" charset="0"/>
                          <a:ea typeface="Times New Roman" panose="02020603050405020304" pitchFamily="18" charset="0"/>
                        </a:rPr>
                        <a:t>. </a:t>
                      </a:r>
                      <a:r>
                        <a:rPr lang="vi-VN" sz="2000" i="1" dirty="0" err="1">
                          <a:effectLst/>
                          <a:latin typeface="Times New Roman" panose="02020603050405020304" pitchFamily="18" charset="0"/>
                          <a:ea typeface="Times New Roman" panose="02020603050405020304" pitchFamily="18" charset="0"/>
                        </a:rPr>
                        <a:t>Dấ</a:t>
                      </a:r>
                      <a:r>
                        <a:rPr lang="en-US" sz="2000" i="1" dirty="0">
                          <a:effectLst/>
                          <a:latin typeface="Times New Roman" panose="02020603050405020304" pitchFamily="18" charset="0"/>
                          <a:ea typeface="Times New Roman" panose="02020603050405020304" pitchFamily="18" charset="0"/>
                        </a:rPr>
                        <a:t>u </a:t>
                      </a:r>
                      <a:r>
                        <a:rPr lang="vi-VN" sz="2000" i="1" dirty="0">
                          <a:effectLst/>
                          <a:latin typeface="Times New Roman" panose="02020603050405020304" pitchFamily="18" charset="0"/>
                          <a:ea typeface="Times New Roman" panose="02020603050405020304" pitchFamily="18" charset="0"/>
                        </a:rPr>
                        <a:t>hiệu nhận biết rõ nhất là sự xuất hiện của các đốm sắc tố và </a:t>
                      </a:r>
                      <a:r>
                        <a:rPr lang="vi-VN" sz="2000" i="1" dirty="0" err="1">
                          <a:effectLst/>
                          <a:latin typeface="Times New Roman" panose="02020603050405020304" pitchFamily="18" charset="0"/>
                          <a:ea typeface="Times New Roman" panose="02020603050405020304" pitchFamily="18" charset="0"/>
                        </a:rPr>
                        <a:t>nế</a:t>
                      </a:r>
                      <a:r>
                        <a:rPr lang="en-US" sz="2000" i="1" dirty="0">
                          <a:effectLst/>
                          <a:latin typeface="Times New Roman" panose="02020603050405020304" pitchFamily="18" charset="0"/>
                          <a:ea typeface="Times New Roman" panose="02020603050405020304" pitchFamily="18" charset="0"/>
                        </a:rPr>
                        <a:t>p </a:t>
                      </a:r>
                      <a:r>
                        <a:rPr lang="vi-VN" sz="2000" i="1" dirty="0">
                          <a:effectLst/>
                          <a:latin typeface="Times New Roman" panose="02020603050405020304" pitchFamily="18" charset="0"/>
                          <a:ea typeface="Times New Roman" panose="02020603050405020304" pitchFamily="18" charset="0"/>
                        </a:rPr>
                        <a:t>nhăn trên da. Ngoài ra, ô nhiễm không khí còn là nguyên nhân gây khởi phát hoặc tăng nặng một số</a:t>
                      </a:r>
                      <a:r>
                        <a:rPr lang="en-US" sz="2000" i="1" dirty="0">
                          <a:effectLst/>
                          <a:latin typeface="Times New Roman" panose="02020603050405020304" pitchFamily="18" charset="0"/>
                          <a:ea typeface="Times New Roman" panose="02020603050405020304" pitchFamily="18" charset="0"/>
                        </a:rPr>
                        <a:t> </a:t>
                      </a:r>
                      <a:r>
                        <a:rPr lang="vi-VN" sz="2000" i="1" dirty="0">
                          <a:effectLst/>
                          <a:latin typeface="Times New Roman" panose="02020603050405020304" pitchFamily="18" charset="0"/>
                          <a:ea typeface="Times New Roman" panose="02020603050405020304" pitchFamily="18" charset="0"/>
                        </a:rPr>
                        <a:t>bệnh lí về da như viêm da dị ứng, viêm da cơ địa, mụn trứng cá, mề đay,... Không chỉ vậy, ô nhiễm không khí còn làm cho một số bệnh về da kém đáp ứng điều trị, dễ tái phát, kéo dài và khó điều trị hơn.</a:t>
                      </a:r>
                      <a:endParaRPr lang="en-US" sz="2000" dirty="0">
                        <a:effectLst/>
                        <a:latin typeface="Times New Roman" panose="02020603050405020304" pitchFamily="18" charset="0"/>
                        <a:ea typeface="Times New Roman" panose="02020603050405020304" pitchFamily="18" charset="0"/>
                      </a:endParaRPr>
                    </a:p>
                    <a:p>
                      <a:pPr marL="0" marR="0" indent="0" algn="r">
                        <a:lnSpc>
                          <a:spcPct val="150000"/>
                        </a:lnSpc>
                        <a:spcBef>
                          <a:spcPts val="0"/>
                        </a:spcBef>
                        <a:spcAft>
                          <a:spcPts val="500"/>
                        </a:spcAft>
                      </a:pPr>
                      <a:r>
                        <a:rPr lang="vi-VN" sz="2000" dirty="0">
                          <a:effectLst/>
                          <a:latin typeface="Times New Roman" panose="02020603050405020304" pitchFamily="18" charset="0"/>
                          <a:ea typeface="Times New Roman" panose="02020603050405020304" pitchFamily="18" charset="0"/>
                        </a:rPr>
                        <a:t>(Nhóm biên soạn)</a:t>
                      </a:r>
                      <a:endParaRPr lang="en-US" sz="2000" dirty="0">
                        <a:effectLst/>
                        <a:latin typeface="Times New Roman" panose="02020603050405020304" pitchFamily="18" charset="0"/>
                        <a:ea typeface="Times New Roman" panose="02020603050405020304" pitchFamily="18" charset="0"/>
                      </a:endParaRPr>
                    </a:p>
                    <a:p>
                      <a:pPr marL="381000" marR="0" indent="-190500" algn="just">
                        <a:lnSpc>
                          <a:spcPct val="147000"/>
                        </a:lnSpc>
                        <a:spcBef>
                          <a:spcPts val="0"/>
                        </a:spcBef>
                        <a:spcAft>
                          <a:spcPts val="1700"/>
                        </a:spcAft>
                        <a:tabLst>
                          <a:tab pos="5891530" algn="l"/>
                        </a:tabLst>
                      </a:pPr>
                      <a:r>
                        <a:rPr lang="vi-VN" sz="2000" dirty="0">
                          <a:effectLst/>
                          <a:latin typeface="Times New Roman" panose="02020603050405020304" pitchFamily="18" charset="0"/>
                          <a:ea typeface="Times New Roman" panose="02020603050405020304" pitchFamily="18" charset="0"/>
                        </a:rPr>
                        <a:t>b.   </a:t>
                      </a:r>
                      <a:r>
                        <a:rPr lang="vi-VN" sz="2000" i="1" dirty="0">
                          <a:effectLst/>
                          <a:latin typeface="Times New Roman" panose="02020603050405020304" pitchFamily="18" charset="0"/>
                          <a:ea typeface="Times New Roman" panose="02020603050405020304" pitchFamily="18" charset="0"/>
                        </a:rPr>
                        <a:t>Trong bối cảnh nguồn nhiên liệu hóa thạch đang dần cạn kiệt vì bị khai thác quá độ như hiện nay thì việc tiết kiệm năng lượng góp phần tiết kiệm tài nguyên thiên nhiên. Bên cạnh đó, tiết kiệm năng lượng còn giúp giảm bớt chi phi sinh hoạt cho con người. Ngoài ra, khi nhiên liệu hóa thạch được đốt cháy ít hơn thì lượng khi thải CO</a:t>
                      </a:r>
                      <a:r>
                        <a:rPr lang="vi-VN" sz="2000" i="1" baseline="-25000" dirty="0">
                          <a:effectLst/>
                          <a:latin typeface="Times New Roman" panose="02020603050405020304" pitchFamily="18" charset="0"/>
                          <a:ea typeface="Times New Roman" panose="02020603050405020304" pitchFamily="18" charset="0"/>
                        </a:rPr>
                        <a:t>2</a:t>
                      </a:r>
                      <a:r>
                        <a:rPr lang="vi-VN" sz="2000" i="1" dirty="0">
                          <a:effectLst/>
                          <a:latin typeface="Times New Roman" panose="02020603050405020304" pitchFamily="18" charset="0"/>
                          <a:ea typeface="Times New Roman" panose="02020603050405020304" pitchFamily="18" charset="0"/>
                        </a:rPr>
                        <a:t> vào bầu khí quyển của Trái Đất cũng giảm đi, hạn chế sự nóng lên toàn cầu và các hiện tượng biến đổi khí hậu khác. ………………...............................................................	</a:t>
                      </a:r>
                      <a:endParaRPr lang="en-US" sz="2000" dirty="0">
                        <a:effectLst/>
                        <a:latin typeface="Times New Roman" panose="02020603050405020304" pitchFamily="18" charset="0"/>
                        <a:ea typeface="Times New Roman" panose="02020603050405020304" pitchFamily="18" charset="0"/>
                      </a:endParaRPr>
                    </a:p>
                    <a:p>
                      <a:pPr marL="0" marR="0" indent="0" algn="r">
                        <a:lnSpc>
                          <a:spcPct val="150000"/>
                        </a:lnSpc>
                        <a:spcBef>
                          <a:spcPts val="0"/>
                        </a:spcBef>
                        <a:spcAft>
                          <a:spcPts val="0"/>
                        </a:spcAft>
                      </a:pPr>
                      <a:r>
                        <a:rPr lang="vi-VN" sz="2000" dirty="0">
                          <a:effectLst/>
                          <a:latin typeface="Times New Roman" panose="02020603050405020304" pitchFamily="18" charset="0"/>
                          <a:ea typeface="Times New Roman" panose="02020603050405020304" pitchFamily="18" charset="0"/>
                        </a:rPr>
                        <a:t>(Nhóm biên soạn)</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446814775"/>
                  </a:ext>
                </a:extLst>
              </a:tr>
            </a:tbl>
          </a:graphicData>
        </a:graphic>
      </p:graphicFrame>
      <p:sp>
        <p:nvSpPr>
          <p:cNvPr id="3" name="Rectangle 13">
            <a:extLst>
              <a:ext uri="{FF2B5EF4-FFF2-40B4-BE49-F238E27FC236}">
                <a16:creationId xmlns:a16="http://schemas.microsoft.com/office/drawing/2014/main" id="{E0937417-3A7B-1A7B-26C8-2A8425DE5349}"/>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4" name="Hình chữ nhật 3">
            <a:extLst>
              <a:ext uri="{FF2B5EF4-FFF2-40B4-BE49-F238E27FC236}">
                <a16:creationId xmlns:a16="http://schemas.microsoft.com/office/drawing/2014/main" id="{10EA9270-D233-C8FA-55C9-B8384DA6C0DE}"/>
              </a:ext>
            </a:extLst>
          </p:cNvPr>
          <p:cNvSpPr/>
          <p:nvPr/>
        </p:nvSpPr>
        <p:spPr>
          <a:xfrm>
            <a:off x="0" y="6527800"/>
            <a:ext cx="4605867" cy="330200"/>
          </a:xfrm>
          <a:prstGeom prst="rect">
            <a:avLst/>
          </a:prstGeom>
          <a:solidFill>
            <a:srgbClr val="49D99B"/>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59045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5266657B-201A-9DFB-3888-7370CEFCA067}"/>
              </a:ext>
            </a:extLst>
          </p:cNvPr>
          <p:cNvPicPr>
            <a:picLocks noChangeAspect="1"/>
          </p:cNvPicPr>
          <p:nvPr/>
        </p:nvPicPr>
        <p:blipFill rotWithShape="1">
          <a:blip r:embed="rId4">
            <a:extLst>
              <a:ext uri="{28A0092B-C50C-407E-A947-70E740481C1C}">
                <a14:useLocalDpi xmlns:a14="http://schemas.microsoft.com/office/drawing/2010/main" val="0"/>
              </a:ext>
            </a:extLst>
          </a:blip>
          <a:srcRect l="69805" t="25950" r="1933" b="22007"/>
          <a:stretch/>
        </p:blipFill>
        <p:spPr>
          <a:xfrm>
            <a:off x="131995" y="2283379"/>
            <a:ext cx="2538495" cy="4363476"/>
          </a:xfrm>
          <a:prstGeom prst="rect">
            <a:avLst/>
          </a:prstGeom>
        </p:spPr>
      </p:pic>
      <p:sp>
        <p:nvSpPr>
          <p:cNvPr id="3" name="Rectangle 13">
            <a:extLst>
              <a:ext uri="{FF2B5EF4-FFF2-40B4-BE49-F238E27FC236}">
                <a16:creationId xmlns:a16="http://schemas.microsoft.com/office/drawing/2014/main" id="{AB811016-E891-6A87-F5A6-193F642C0639}"/>
              </a:ext>
            </a:extLst>
          </p:cNvPr>
          <p:cNvSpPr/>
          <p:nvPr/>
        </p:nvSpPr>
        <p:spPr>
          <a:xfrm>
            <a:off x="1337337" y="839562"/>
            <a:ext cx="10795395" cy="2164567"/>
          </a:xfrm>
          <a:prstGeom prst="rect">
            <a:avLst/>
          </a:prstGeom>
        </p:spPr>
        <p:txBody>
          <a:bodyPr wrap="square">
            <a:spAutoFit/>
          </a:bodyPr>
          <a:lstStyle/>
          <a:p>
            <a:pPr marL="574675" marR="0">
              <a:lnSpc>
                <a:spcPct val="107000"/>
              </a:lnSpc>
              <a:spcBef>
                <a:spcPts val="0"/>
              </a:spcBef>
              <a:spcAft>
                <a:spcPts val="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a: Câu chủ đề gợi ý:</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574675" marR="0">
              <a:lnSpc>
                <a:spcPct val="107000"/>
              </a:lnSpc>
              <a:spcBef>
                <a:spcPts val="0"/>
              </a:spcBef>
              <a:spcAft>
                <a:spcPts val="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(1) Ô nhiễm không khí làm gia tăng các bệnh về da. </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là một trong những yếu tố ảnh hưởng trực tiếp đến làn da của bạn.</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13">
            <a:extLst>
              <a:ext uri="{FF2B5EF4-FFF2-40B4-BE49-F238E27FC236}">
                <a16:creationId xmlns:a16="http://schemas.microsoft.com/office/drawing/2014/main" id="{37D44F06-D7A2-AAFB-B95F-C256B2F3BFF7}"/>
              </a:ext>
            </a:extLst>
          </p:cNvPr>
          <p:cNvSpPr/>
          <p:nvPr/>
        </p:nvSpPr>
        <p:spPr>
          <a:xfrm>
            <a:off x="462809" y="72747"/>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a:t>
            </a:r>
            <a:r>
              <a:rPr lang="vi-VN" sz="3200" dirty="0">
                <a:solidFill>
                  <a:srgbClr val="FF0000"/>
                </a:solidFill>
                <a:latin typeface="Times New Roman" panose="02020603050405020304" pitchFamily="18" charset="0"/>
                <a:ea typeface="Times New Roman" panose="02020603050405020304" pitchFamily="18" charset="0"/>
              </a:rPr>
              <a:t>tr42</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6" name="Hộp Văn bản 5">
            <a:extLst>
              <a:ext uri="{FF2B5EF4-FFF2-40B4-BE49-F238E27FC236}">
                <a16:creationId xmlns:a16="http://schemas.microsoft.com/office/drawing/2014/main" id="{D4C90A9F-BCC7-406C-F630-94EB71E99CBD}"/>
              </a:ext>
            </a:extLst>
          </p:cNvPr>
          <p:cNvSpPr txBox="1"/>
          <p:nvPr/>
        </p:nvSpPr>
        <p:spPr>
          <a:xfrm>
            <a:off x="2427837" y="3358454"/>
            <a:ext cx="8790496" cy="2827377"/>
          </a:xfrm>
          <a:prstGeom prst="rect">
            <a:avLst/>
          </a:prstGeom>
          <a:noFill/>
        </p:spPr>
        <p:txBody>
          <a:bodyPr wrap="square">
            <a:spAutoFit/>
          </a:bodyPr>
          <a:lstStyle/>
          <a:p>
            <a:pPr marL="574675" marR="0">
              <a:lnSpc>
                <a:spcPct val="107000"/>
              </a:lnSpc>
              <a:spcBef>
                <a:spcPts val="0"/>
              </a:spcBef>
              <a:spcAft>
                <a:spcPts val="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Câu chủ đề gợi ý:</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(1) Vì vậy, con người nên tích cực triển khai các hành động cụ thể để thực hiện việc tiết kiệm năng lượng trong sản xuất và sinh hoạt hằng ngày.</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574675" marR="0">
              <a:lnSpc>
                <a:spcPct val="107000"/>
              </a:lnSpc>
              <a:spcBef>
                <a:spcPts val="0"/>
              </a:spcBef>
              <a:spcAft>
                <a:spcPts val="0"/>
              </a:spcAft>
            </a:pPr>
            <a:r>
              <a:rPr lang="vi-VN" sz="2800" i="1">
                <a:effectLst/>
                <a:latin typeface="Times New Roman" panose="02020603050405020304" pitchFamily="18" charset="0"/>
                <a:ea typeface="Calibri" panose="020F0502020204030204" pitchFamily="34" charset="0"/>
                <a:cs typeface="Times New Roman" panose="02020603050405020304" pitchFamily="18" charset="0"/>
              </a:rPr>
              <a:t>(</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 vì vậy, chúng ta cần đưa ra các giải pháp để khai thác và sử dụng hóa thạch một cách phù hợp nhất.</a:t>
            </a: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16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p:cTn id="37"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40" dur="10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p:cTn id="4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20">
          <a:fgClr>
            <a:srgbClr val="FEDA6E"/>
          </a:fgClr>
          <a:bgClr>
            <a:schemeClr val="bg1"/>
          </a:bgClr>
        </a:pattFill>
        <a:effectLst/>
      </p:bgPr>
    </p:bg>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6D514DE7-1AB6-10D4-CEA2-5AD3FB7E033C}"/>
              </a:ext>
            </a:extLst>
          </p:cNvPr>
          <p:cNvGraphicFramePr>
            <a:graphicFrameLocks noGrp="1"/>
          </p:cNvGraphicFramePr>
          <p:nvPr>
            <p:extLst>
              <p:ext uri="{D42A27DB-BD31-4B8C-83A1-F6EECF244321}">
                <p14:modId xmlns:p14="http://schemas.microsoft.com/office/powerpoint/2010/main" val="781589897"/>
              </p:ext>
            </p:extLst>
          </p:nvPr>
        </p:nvGraphicFramePr>
        <p:xfrm>
          <a:off x="879004" y="1759562"/>
          <a:ext cx="10258978" cy="4843371"/>
        </p:xfrm>
        <a:graphic>
          <a:graphicData uri="http://schemas.openxmlformats.org/drawingml/2006/table">
            <a:tbl>
              <a:tblPr firstRow="1" firstCol="1" bandRow="1">
                <a:tableStyleId>{912C8C85-51F0-491E-9774-3900AFEF0FD7}</a:tableStyleId>
              </a:tblPr>
              <a:tblGrid>
                <a:gridCol w="995753">
                  <a:extLst>
                    <a:ext uri="{9D8B030D-6E8A-4147-A177-3AD203B41FA5}">
                      <a16:colId xmlns:a16="http://schemas.microsoft.com/office/drawing/2014/main" val="493247621"/>
                    </a:ext>
                  </a:extLst>
                </a:gridCol>
                <a:gridCol w="4474362">
                  <a:extLst>
                    <a:ext uri="{9D8B030D-6E8A-4147-A177-3AD203B41FA5}">
                      <a16:colId xmlns:a16="http://schemas.microsoft.com/office/drawing/2014/main" val="1214732921"/>
                    </a:ext>
                  </a:extLst>
                </a:gridCol>
                <a:gridCol w="4788863">
                  <a:extLst>
                    <a:ext uri="{9D8B030D-6E8A-4147-A177-3AD203B41FA5}">
                      <a16:colId xmlns:a16="http://schemas.microsoft.com/office/drawing/2014/main" val="111130501"/>
                    </a:ext>
                  </a:extLst>
                </a:gridCol>
              </a:tblGrid>
              <a:tr h="594730">
                <a:tc>
                  <a:txBody>
                    <a:bodyPr/>
                    <a:lstStyle/>
                    <a:p>
                      <a:pPr marL="0" marR="0" algn="l">
                        <a:lnSpc>
                          <a:spcPct val="100000"/>
                        </a:lnSpc>
                        <a:spcBef>
                          <a:spcPts val="0"/>
                        </a:spcBef>
                        <a:spcAft>
                          <a:spcPts val="0"/>
                        </a:spcAf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Diễn</a:t>
                      </a:r>
                      <a:r>
                        <a:rPr lang="vi-VN" sz="2800" b="1" dirty="0">
                          <a:effectLst/>
                          <a:latin typeface="Times New Roman" panose="02020603050405020304" pitchFamily="18" charset="0"/>
                          <a:cs typeface="Times New Roman" panose="02020603050405020304" pitchFamily="18" charset="0"/>
                        </a:rPr>
                        <a:t> dịch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Quy</a:t>
                      </a:r>
                      <a:r>
                        <a:rPr lang="vi-VN" sz="2800" b="1" dirty="0">
                          <a:effectLst/>
                          <a:latin typeface="Times New Roman" panose="02020603050405020304" pitchFamily="18" charset="0"/>
                          <a:cs typeface="Times New Roman" panose="02020603050405020304" pitchFamily="18" charset="0"/>
                        </a:rPr>
                        <a:t> nạp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432692"/>
                  </a:ext>
                </a:extLst>
              </a:tr>
              <a:tr h="1041261">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Nội</a:t>
                      </a:r>
                      <a:r>
                        <a:rPr lang="vi-VN" sz="2800" b="1"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Đều mang ý khái quát, ý chung.</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16588"/>
                  </a:ext>
                </a:extLst>
              </a:tr>
              <a:tr h="3207380">
                <a:tc>
                  <a:txBody>
                    <a:bodyPr/>
                    <a:lstStyle/>
                    <a:p>
                      <a:pPr marL="0" marR="0" algn="ctr">
                        <a:lnSpc>
                          <a:spcPct val="100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Hình</a:t>
                      </a:r>
                      <a:r>
                        <a:rPr lang="vi-VN" sz="2800" b="1" dirty="0">
                          <a:effectLst/>
                          <a:latin typeface="Times New Roman" panose="02020603050405020304" pitchFamily="18" charset="0"/>
                          <a:cs typeface="Times New Roman" panose="02020603050405020304" pitchFamily="18" charset="0"/>
                        </a:rPr>
                        <a:t> 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Ở đầu đoạn văn.</a:t>
                      </a:r>
                      <a:endParaRPr lang="en-US" sz="2800" dirty="0">
                        <a:effectLst/>
                        <a:latin typeface="+mj-lt"/>
                        <a:cs typeface="Times New Roman" panose="02020603050405020304" pitchFamily="18" charset="0"/>
                      </a:endParaRPr>
                    </a:p>
                    <a:p>
                      <a:pPr marL="0" marR="0" algn="l">
                        <a:lnSpc>
                          <a:spcPct val="100000"/>
                        </a:lnSpc>
                        <a:spcBef>
                          <a:spcPts val="0"/>
                        </a:spcBef>
                        <a:spcAft>
                          <a:spcPts val="900"/>
                        </a:spcAft>
                      </a:pPr>
                      <a:r>
                        <a:rPr lang="vi-VN" sz="2800" dirty="0">
                          <a:effectLst/>
                          <a:latin typeface="+mj-lt"/>
                          <a:cs typeface="Times New Roman" panose="02020603050405020304" pitchFamily="18" charset="0"/>
                        </a:rPr>
                        <a:t>- Trình bày rõ ràng, tránh dài dòng, xây dựng đầy đủ chủ ngữ- vị ngữ.</a:t>
                      </a:r>
                      <a:endParaRPr lang="en-US" sz="2800"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900"/>
                        </a:spcAft>
                      </a:pPr>
                      <a:r>
                        <a:rPr lang="vi-VN" sz="2800" dirty="0">
                          <a:effectLst/>
                          <a:latin typeface="+mj-lt"/>
                          <a:cs typeface="Times New Roman" panose="02020603050405020304" pitchFamily="18" charset="0"/>
                        </a:rPr>
                        <a:t>- Ở cuối đoạn văn.</a:t>
                      </a:r>
                      <a:endParaRPr lang="en-US" sz="2800" dirty="0">
                        <a:effectLst/>
                        <a:latin typeface="+mj-lt"/>
                        <a:cs typeface="Times New Roman" panose="02020603050405020304" pitchFamily="18" charset="0"/>
                      </a:endParaRPr>
                    </a:p>
                    <a:p>
                      <a:pPr marL="0" marR="0" algn="l">
                        <a:lnSpc>
                          <a:spcPct val="100000"/>
                        </a:lnSpc>
                        <a:spcBef>
                          <a:spcPts val="0"/>
                        </a:spcBef>
                        <a:spcAft>
                          <a:spcPts val="900"/>
                        </a:spcAft>
                      </a:pPr>
                      <a:r>
                        <a:rPr lang="vi-VN" sz="2800" dirty="0">
                          <a:effectLst/>
                          <a:latin typeface="+mj-lt"/>
                          <a:cs typeface="Times New Roman" panose="02020603050405020304" pitchFamily="18" charset="0"/>
                        </a:rPr>
                        <a:t>-  Trình bày rõ ràng, tránh dài dòng, xây dựng đầy đủ chủ ngữ- vị ngữ. Có thể sử dụng các từ nối chỉ kết luận, tổng kết ở đầu câu như: </a:t>
                      </a:r>
                      <a:r>
                        <a:rPr lang="vi-VN" sz="2800" i="1" dirty="0">
                          <a:effectLst/>
                          <a:latin typeface="+mj-lt"/>
                          <a:cs typeface="Times New Roman" panose="02020603050405020304" pitchFamily="18" charset="0"/>
                        </a:rPr>
                        <a:t>vì vậy, chính vì vậy, tóm lại,…</a:t>
                      </a:r>
                      <a:endParaRPr lang="en-US" sz="2800" i="1" dirty="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5083758"/>
                  </a:ext>
                </a:extLst>
              </a:tr>
            </a:tbl>
          </a:graphicData>
        </a:graphic>
      </p:graphicFrame>
      <p:sp>
        <p:nvSpPr>
          <p:cNvPr id="3" name="Rectangle 1">
            <a:extLst>
              <a:ext uri="{FF2B5EF4-FFF2-40B4-BE49-F238E27FC236}">
                <a16:creationId xmlns:a16="http://schemas.microsoft.com/office/drawing/2014/main" id="{27BF6E28-0892-21A8-B72A-438790259FDE}"/>
              </a:ext>
            </a:extLst>
          </p:cNvPr>
          <p:cNvSpPr>
            <a:spLocks noChangeArrowheads="1"/>
          </p:cNvSpPr>
          <p:nvPr/>
        </p:nvSpPr>
        <p:spPr bwMode="auto">
          <a:xfrm>
            <a:off x="414139" y="138392"/>
            <a:ext cx="861109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Từ việc thực hiện bài tập 3, em hãy rút ra những điều cần lưu ý khi viết </a:t>
            </a:r>
            <a:r>
              <a:rPr kumimoji="0" lang="vi-VN" altLang="en-US" sz="2800" b="1" i="1"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câu chủ đề </a:t>
            </a:r>
            <a:r>
              <a:rPr kumimoji="0" lang="vi-VN" altLang="en-US" sz="28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(ở cả phương diện nội dung và hình thức)</a:t>
            </a:r>
            <a:endParaRPr kumimoji="0" lang="vi-VN" altLang="en-US" sz="2800" b="0" i="0" u="none" strike="noStrike" cap="none" normalizeH="0" baseline="0" dirty="0">
              <a:ln>
                <a:noFill/>
              </a:ln>
              <a:solidFill>
                <a:schemeClr val="tx1"/>
              </a:solidFill>
              <a:effectLst/>
              <a:latin typeface="+mj-lt"/>
            </a:endParaRPr>
          </a:p>
        </p:txBody>
      </p:sp>
      <p:pic>
        <p:nvPicPr>
          <p:cNvPr id="5" name="Hình ảnh 4">
            <a:extLst>
              <a:ext uri="{FF2B5EF4-FFF2-40B4-BE49-F238E27FC236}">
                <a16:creationId xmlns:a16="http://schemas.microsoft.com/office/drawing/2014/main" id="{A8FD8F5D-A8C2-EE11-7BD7-2F65B5E29F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56" b="100000" l="250" r="98250">
                        <a14:foregroundMark x1="57500" y1="33778" x2="57500" y2="33778"/>
                        <a14:foregroundMark x1="80875" y1="28444" x2="80875" y2="28444"/>
                        <a14:foregroundMark x1="56750" y1="21111" x2="56750" y2="21111"/>
                        <a14:foregroundMark x1="58000" y1="17111" x2="58000" y2="17111"/>
                        <a14:foregroundMark x1="57625" y1="18444" x2="57625" y2="18444"/>
                        <a14:foregroundMark x1="54750" y1="23111" x2="54750" y2="23111"/>
                        <a14:foregroundMark x1="67375" y1="72000" x2="67375" y2="72000"/>
                        <a14:foregroundMark x1="68875" y1="66000" x2="68875" y2="66000"/>
                        <a14:foregroundMark x1="69750" y1="65556" x2="69750" y2="65556"/>
                        <a14:foregroundMark x1="27125" y1="20444" x2="27125" y2="20444"/>
                        <a14:foregroundMark x1="25250" y1="20667" x2="25250" y2="20667"/>
                        <a14:foregroundMark x1="25000" y1="16222" x2="25000" y2="16222"/>
                        <a14:foregroundMark x1="71000" y1="25556" x2="71000" y2="25556"/>
                        <a14:foregroundMark x1="68000" y1="23111" x2="68000" y2="23111"/>
                        <a14:foregroundMark x1="74125" y1="27778" x2="74125" y2="27778"/>
                        <a14:foregroundMark x1="73000" y1="22000" x2="73000" y2="22000"/>
                        <a14:foregroundMark x1="70125" y1="22000" x2="70125" y2="22000"/>
                        <a14:foregroundMark x1="10125" y1="66000" x2="10125" y2="66000"/>
                        <a14:foregroundMark x1="68750" y1="60889" x2="68750" y2="60889"/>
                        <a14:foregroundMark x1="34250" y1="73778" x2="34250" y2="73778"/>
                        <a14:foregroundMark x1="33250" y1="75333" x2="33250" y2="75333"/>
                      </a14:backgroundRemoval>
                    </a14:imgEffect>
                  </a14:imgLayer>
                </a14:imgProps>
              </a:ext>
            </a:extLst>
          </a:blip>
          <a:srcRect l="2903" t="10603" r="2568" b="12460"/>
          <a:stretch/>
        </p:blipFill>
        <p:spPr>
          <a:xfrm>
            <a:off x="9025231" y="131139"/>
            <a:ext cx="3025185" cy="1384995"/>
          </a:xfrm>
          <a:prstGeom prst="rect">
            <a:avLst/>
          </a:prstGeom>
        </p:spPr>
      </p:pic>
    </p:spTree>
    <p:extLst>
      <p:ext uri="{BB962C8B-B14F-4D97-AF65-F5344CB8AC3E}">
        <p14:creationId xmlns:p14="http://schemas.microsoft.com/office/powerpoint/2010/main" val="52518046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0" y="32665"/>
            <a:ext cx="12285989" cy="6885384"/>
          </a:xfrm>
          <a:prstGeom prst="rect">
            <a:avLst/>
          </a:prstGeom>
        </p:spPr>
      </p:pic>
      <p:pic>
        <p:nvPicPr>
          <p:cNvPr id="15" name="图片 1">
            <a:extLst>
              <a:ext uri="{FF2B5EF4-FFF2-40B4-BE49-F238E27FC236}">
                <a16:creationId xmlns:a16="http://schemas.microsoft.com/office/drawing/2014/main" id="{D4A22C97-3E53-05A2-B4FA-FC57641E03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35" t="20038" r="9695" b="15978"/>
          <a:stretch/>
        </p:blipFill>
        <p:spPr>
          <a:xfrm>
            <a:off x="1155252" y="1016669"/>
            <a:ext cx="11297431" cy="4367463"/>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3872864" y="-2764243"/>
            <a:ext cx="812800" cy="8128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9013" y="4292398"/>
            <a:ext cx="4976976" cy="2459823"/>
          </a:xfrm>
          <a:prstGeom prst="rect">
            <a:avLst/>
          </a:prstGeom>
        </p:spPr>
      </p:pic>
      <p:sp>
        <p:nvSpPr>
          <p:cNvPr id="13" name="TextBox 7"/>
          <p:cNvSpPr txBox="1"/>
          <p:nvPr/>
        </p:nvSpPr>
        <p:spPr>
          <a:xfrm>
            <a:off x="2747153" y="317220"/>
            <a:ext cx="7119256" cy="942558"/>
          </a:xfrm>
          <a:prstGeom prst="rect">
            <a:avLst/>
          </a:prstGeom>
          <a:noFill/>
        </p:spPr>
        <p:txBody>
          <a:bodyPr wrap="square" lIns="0" tIns="0" rIns="0" bIns="0">
            <a:noAutofit/>
          </a:bodyPr>
          <a:lstStyle/>
          <a:p>
            <a:pPr algn="ctr"/>
            <a:r>
              <a:rPr lang="en-US" sz="4800" u="sng" dirty="0">
                <a:solidFill>
                  <a:srgbClr val="FF0000"/>
                </a:solidFill>
                <a:latin typeface="Times New Roman" panose="02020603050405020304" pitchFamily="18" charset="0"/>
                <a:cs typeface="Times New Roman" panose="02020603050405020304" pitchFamily="18" charset="0"/>
              </a:rPr>
              <a:t>HOẠT ĐỘNG VIẾT</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045C41CB-9D66-161C-CC9F-B6EB7BAC008C}"/>
              </a:ext>
            </a:extLst>
          </p:cNvPr>
          <p:cNvSpPr txBox="1"/>
          <p:nvPr/>
        </p:nvSpPr>
        <p:spPr>
          <a:xfrm>
            <a:off x="2953753" y="2444306"/>
            <a:ext cx="6611352" cy="2062103"/>
          </a:xfrm>
          <a:prstGeom prst="rect">
            <a:avLst/>
          </a:prstGeom>
          <a:noFill/>
        </p:spPr>
        <p:txBody>
          <a:bodyPr wrap="square" rtlCol="0">
            <a:spAutoFit/>
          </a:bodyPr>
          <a:lstStyle/>
          <a:p>
            <a:pPr algn="ctr"/>
            <a:r>
              <a:rPr lang="vi-V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Viết đoạn văn (từ sáu đến tám câu) trình bày vai trò của máy vi tính đối với cuộc sống của chúng ta hiện nay. Xác định cấu trúc của đoạn văn đó.</a:t>
            </a:r>
            <a:endParaRPr lang="en-US"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95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70763"/>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repeatCount="indefinite"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917722" y="-1988575"/>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0" y="997178"/>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5815080" y="746603"/>
            <a:ext cx="5629885" cy="1323439"/>
          </a:xfrm>
          <a:prstGeom prst="rect">
            <a:avLst/>
          </a:prstGeom>
          <a:noFill/>
        </p:spPr>
        <p:txBody>
          <a:bodyPr wrap="square" rtlCol="0">
            <a:spAutoFit/>
          </a:bodyPr>
          <a:lstStyle/>
          <a:p>
            <a:r>
              <a:rPr lang="en-US" altLang="zh-CN"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PART 01</a:t>
            </a:r>
            <a:endParaRPr lang="zh-CN" altLang="en-US"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10619807" y="2215873"/>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12" name="Rectangle 11"/>
          <p:cNvSpPr/>
          <p:nvPr/>
        </p:nvSpPr>
        <p:spPr>
          <a:xfrm>
            <a:off x="5079523" y="2513945"/>
            <a:ext cx="5287880" cy="3046988"/>
          </a:xfrm>
          <a:prstGeom prst="rect">
            <a:avLst/>
          </a:prstGeom>
        </p:spPr>
        <p:txBody>
          <a:bodyPr wrap="square">
            <a:spAutoFit/>
          </a:bodyPr>
          <a:lstStyle/>
          <a:p>
            <a:pPr algn="ctr"/>
            <a:r>
              <a:rPr lang="vi-VN" sz="4800" b="1" dirty="0">
                <a:solidFill>
                  <a:srgbClr val="000000"/>
                </a:solidFill>
                <a:latin typeface="Times New Roman" panose="02020603050405020304" pitchFamily="18" charset="0"/>
                <a:ea typeface="Times New Roman" panose="02020603050405020304" pitchFamily="18" charset="0"/>
              </a:rPr>
              <a:t>TRÒ CHƠI</a:t>
            </a:r>
          </a:p>
          <a:p>
            <a:pPr algn="ctr"/>
            <a:endParaRPr lang="vi-VN" sz="4800" b="1" dirty="0">
              <a:solidFill>
                <a:srgbClr val="000000"/>
              </a:solidFill>
              <a:latin typeface="Times New Roman" panose="02020603050405020304" pitchFamily="18" charset="0"/>
              <a:ea typeface="Times New Roman" panose="02020603050405020304" pitchFamily="18" charset="0"/>
            </a:endParaRPr>
          </a:p>
          <a:p>
            <a:pPr algn="ctr"/>
            <a:r>
              <a:rPr lang="vi-VN" sz="4800" b="1" dirty="0">
                <a:solidFill>
                  <a:srgbClr val="FF0000"/>
                </a:solidFill>
                <a:latin typeface="Times New Roman" panose="02020603050405020304" pitchFamily="18" charset="0"/>
              </a:rPr>
              <a:t>TRÍ NHỚ SIÊU PHÀM</a:t>
            </a:r>
            <a:endParaRPr lang="en-US" sz="4800" dirty="0">
              <a:solidFill>
                <a:srgbClr val="FF0000"/>
              </a:solidFill>
            </a:endParaRPr>
          </a:p>
        </p:txBody>
      </p:sp>
    </p:spTree>
    <p:extLst>
      <p:ext uri="{BB962C8B-B14F-4D97-AF65-F5344CB8AC3E}">
        <p14:creationId xmlns:p14="http://schemas.microsoft.com/office/powerpoint/2010/main" val="4036646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par>
                          <p:cTn id="15" fill="hold">
                            <p:stCondLst>
                              <p:cond delay="1500"/>
                            </p:stCondLst>
                            <p:childTnLst>
                              <p:par>
                                <p:cTn id="16" presetID="6" presetClass="emph" presetSubtype="0" fill="hold" grpId="1" nodeType="afterEffect">
                                  <p:stCondLst>
                                    <p:cond delay="0"/>
                                  </p:stCondLst>
                                  <p:childTnLst>
                                    <p:animScale>
                                      <p:cBhvr>
                                        <p:cTn id="17" dur="2000" fill="hold"/>
                                        <p:tgtEl>
                                          <p:spTgt spid="12"/>
                                        </p:tgtEl>
                                      </p:cBhvr>
                                      <p:by x="150000" y="150000"/>
                                    </p:animScale>
                                  </p:childTnLst>
                                </p:cTn>
                              </p:par>
                            </p:childTnLst>
                          </p:cTn>
                        </p:par>
                        <p:par>
                          <p:cTn id="18" fill="hold">
                            <p:stCondLst>
                              <p:cond delay="3500"/>
                            </p:stCondLst>
                            <p:childTnLst>
                              <p:par>
                                <p:cTn id="19" presetID="32" presetClass="emph" presetSubtype="0" fill="hold" grpId="2" nodeType="after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childTnLst>
                          </p:cTn>
                        </p:par>
                        <p:par>
                          <p:cTn id="25" fill="hold">
                            <p:stCondLst>
                              <p:cond delay="4500"/>
                            </p:stCondLst>
                            <p:childTnLst>
                              <p:par>
                                <p:cTn id="26" presetID="27" presetClass="emph" presetSubtype="0" fill="remove" grpId="3" nodeType="afterEffect">
                                  <p:stCondLst>
                                    <p:cond delay="0"/>
                                  </p:stCondLst>
                                  <p:childTnLst>
                                    <p:animClr clrSpc="rgb" dir="cw">
                                      <p:cBhvr override="childStyle">
                                        <p:cTn id="27" dur="1750" autoRev="1" fill="remove"/>
                                        <p:tgtEl>
                                          <p:spTgt spid="12"/>
                                        </p:tgtEl>
                                        <p:attrNameLst>
                                          <p:attrName>style.color</p:attrName>
                                        </p:attrNameLst>
                                      </p:cBhvr>
                                      <p:to>
                                        <a:schemeClr val="bg1"/>
                                      </p:to>
                                    </p:animClr>
                                    <p:animClr clrSpc="rgb" dir="cw">
                                      <p:cBhvr>
                                        <p:cTn id="28" dur="1750" autoRev="1" fill="remove"/>
                                        <p:tgtEl>
                                          <p:spTgt spid="12"/>
                                        </p:tgtEl>
                                        <p:attrNameLst>
                                          <p:attrName>fillcolor</p:attrName>
                                        </p:attrNameLst>
                                      </p:cBhvr>
                                      <p:to>
                                        <a:schemeClr val="bg1"/>
                                      </p:to>
                                    </p:animClr>
                                    <p:set>
                                      <p:cBhvr>
                                        <p:cTn id="29" dur="1750" autoRev="1" fill="remove"/>
                                        <p:tgtEl>
                                          <p:spTgt spid="12"/>
                                        </p:tgtEl>
                                        <p:attrNameLst>
                                          <p:attrName>fill.type</p:attrName>
                                        </p:attrNameLst>
                                      </p:cBhvr>
                                      <p:to>
                                        <p:strVal val="solid"/>
                                      </p:to>
                                    </p:set>
                                    <p:set>
                                      <p:cBhvr>
                                        <p:cTn id="30" dur="17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2" grpId="1"/>
      <p:bldP spid="12" grpId="2"/>
      <p:bldP spid="12" grpId="3"/>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文字&#10;&#10;已生成高可信度的说明">
            <a:extLst>
              <a:ext uri="{FF2B5EF4-FFF2-40B4-BE49-F238E27FC236}">
                <a16:creationId xmlns:a16="http://schemas.microsoft.com/office/drawing/2014/main" id="{F9664669-1FB8-4EDC-B416-89D65C27A85F}"/>
              </a:ext>
            </a:extLst>
          </p:cNvPr>
          <p:cNvPicPr>
            <a:picLocks noChangeAspect="1"/>
          </p:cNvPicPr>
          <p:nvPr/>
        </p:nvPicPr>
        <p:blipFill rotWithShape="1">
          <a:blip r:embed="rId6">
            <a:extLst>
              <a:ext uri="{28A0092B-C50C-407E-A947-70E740481C1C}">
                <a14:useLocalDpi xmlns:a14="http://schemas.microsoft.com/office/drawing/2010/main" val="0"/>
              </a:ext>
            </a:extLst>
          </a:blip>
          <a:srcRect l="31192" t="56631" r="50340" b="4803"/>
          <a:stretch/>
        </p:blipFill>
        <p:spPr>
          <a:xfrm>
            <a:off x="1252166" y="2608389"/>
            <a:ext cx="1455845" cy="3067831"/>
          </a:xfrm>
          <a:prstGeom prst="rect">
            <a:avLst/>
          </a:prstGeom>
        </p:spPr>
      </p:pic>
      <p:pic>
        <p:nvPicPr>
          <p:cNvPr id="3" name="图片 2" descr="图片包含 文字&#10;&#10;已生成高可信度的说明">
            <a:extLst>
              <a:ext uri="{FF2B5EF4-FFF2-40B4-BE49-F238E27FC236}">
                <a16:creationId xmlns:a16="http://schemas.microsoft.com/office/drawing/2014/main" id="{BEA61D1B-B61E-40B1-A1C7-0720A7F1A301}"/>
              </a:ext>
            </a:extLst>
          </p:cNvPr>
          <p:cNvPicPr>
            <a:picLocks noChangeAspect="1"/>
          </p:cNvPicPr>
          <p:nvPr/>
        </p:nvPicPr>
        <p:blipFill rotWithShape="1">
          <a:blip r:embed="rId7">
            <a:extLst>
              <a:ext uri="{28A0092B-C50C-407E-A947-70E740481C1C}">
                <a14:useLocalDpi xmlns:a14="http://schemas.microsoft.com/office/drawing/2010/main" val="0"/>
              </a:ext>
            </a:extLst>
          </a:blip>
          <a:srcRect l="49799" t="56631" r="32471" b="4803"/>
          <a:stretch/>
        </p:blipFill>
        <p:spPr>
          <a:xfrm>
            <a:off x="6303914" y="2656404"/>
            <a:ext cx="1397667" cy="3067831"/>
          </a:xfrm>
          <a:prstGeom prst="rect">
            <a:avLst/>
          </a:prstGeom>
        </p:spPr>
      </p:pic>
      <p:sp>
        <p:nvSpPr>
          <p:cNvPr id="4" name="PA-矩形 24">
            <a:extLst>
              <a:ext uri="{FF2B5EF4-FFF2-40B4-BE49-F238E27FC236}">
                <a16:creationId xmlns:a16="http://schemas.microsoft.com/office/drawing/2014/main" id="{56AF38AA-CE26-4FC8-A3B3-E28A2C6F40C1}"/>
              </a:ext>
            </a:extLst>
          </p:cNvPr>
          <p:cNvSpPr/>
          <p:nvPr>
            <p:custDataLst>
              <p:tags r:id="rId1"/>
            </p:custDataLst>
          </p:nvPr>
        </p:nvSpPr>
        <p:spPr>
          <a:xfrm>
            <a:off x="887732" y="1314747"/>
            <a:ext cx="377398" cy="4494381"/>
          </a:xfrm>
          <a:prstGeom prst="rect">
            <a:avLst/>
          </a:prstGeom>
          <a:solidFill>
            <a:srgbClr val="49D99B"/>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sp>
        <p:nvSpPr>
          <p:cNvPr id="7" name="PA-矩形 31">
            <a:extLst>
              <a:ext uri="{FF2B5EF4-FFF2-40B4-BE49-F238E27FC236}">
                <a16:creationId xmlns:a16="http://schemas.microsoft.com/office/drawing/2014/main" id="{1F8BED65-A03A-491F-BFD4-F01047BB63C9}"/>
              </a:ext>
            </a:extLst>
          </p:cNvPr>
          <p:cNvSpPr/>
          <p:nvPr>
            <p:custDataLst>
              <p:tags r:id="rId2"/>
            </p:custDataLst>
          </p:nvPr>
        </p:nvSpPr>
        <p:spPr>
          <a:xfrm>
            <a:off x="5519562" y="1314747"/>
            <a:ext cx="377398" cy="2903828"/>
          </a:xfrm>
          <a:prstGeom prst="rect">
            <a:avLst/>
          </a:prstGeom>
          <a:solidFill>
            <a:srgbClr val="FEDA6E"/>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sp>
        <p:nvSpPr>
          <p:cNvPr id="18" name="文本框 17">
            <a:extLst>
              <a:ext uri="{FF2B5EF4-FFF2-40B4-BE49-F238E27FC236}">
                <a16:creationId xmlns:a16="http://schemas.microsoft.com/office/drawing/2014/main" id="{D3EADE14-A23A-4C5B-B2E6-831C27122334}"/>
              </a:ext>
            </a:extLst>
          </p:cNvPr>
          <p:cNvSpPr txBox="1"/>
          <p:nvPr/>
        </p:nvSpPr>
        <p:spPr>
          <a:xfrm>
            <a:off x="887732" y="464097"/>
            <a:ext cx="2605935" cy="584775"/>
          </a:xfrm>
          <a:prstGeom prst="rect">
            <a:avLst/>
          </a:prstGeom>
          <a:noFill/>
        </p:spPr>
        <p:txBody>
          <a:bodyPr wrap="square" rtlCol="0">
            <a:spAutoFit/>
          </a:bodyPr>
          <a:lstStyle/>
          <a:p>
            <a:r>
              <a:rPr lang="vi-VN" altLang="zh-CN"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NỘI DUNG</a:t>
            </a:r>
            <a:endParaRPr lang="zh-CN" altLang="en-US"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sp>
        <p:nvSpPr>
          <p:cNvPr id="8" name="Rectangle 7"/>
          <p:cNvSpPr/>
          <p:nvPr/>
        </p:nvSpPr>
        <p:spPr>
          <a:xfrm>
            <a:off x="2980841" y="1964839"/>
            <a:ext cx="1972160" cy="1120243"/>
          </a:xfrm>
          <a:prstGeom prst="rect">
            <a:avLst/>
          </a:prstGeom>
        </p:spPr>
        <p:txBody>
          <a:bodyPr wrap="square">
            <a:spAutoFit/>
          </a:bodyPr>
          <a:lstStyle/>
          <a:p>
            <a:pPr algn="just">
              <a:lnSpc>
                <a:spcPct val="107000"/>
              </a:lnSpc>
              <a:spcAft>
                <a:spcPts val="0"/>
              </a:spcAft>
            </a:pP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5 CÂU VĂN</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340940" y="1525394"/>
            <a:ext cx="3010643" cy="3539430"/>
          </a:xfrm>
          <a:prstGeom prst="rect">
            <a:avLst/>
          </a:prstGeom>
        </p:spPr>
        <p:txBody>
          <a:bodyPr wrap="square">
            <a:spAutoFit/>
          </a:bodyPr>
          <a:lstStyle/>
          <a:p>
            <a:pPr lvl="0" algn="just"/>
            <a:r>
              <a:rPr lang="vi-VN" sz="3200" i="1" dirty="0" err="1">
                <a:latin typeface="+mj-lt"/>
              </a:rPr>
              <a:t>Hs</a:t>
            </a:r>
            <a:r>
              <a:rPr lang="vi-VN" sz="3200" i="1" dirty="0">
                <a:latin typeface="+mj-lt"/>
              </a:rPr>
              <a:t> đọc nhanh và ghi nhớ, sau đó sắp xếp thứ tự các câu văn sao cho hợp lí để hoàn thiện đoạn văn mạch lạc.</a:t>
            </a:r>
            <a:endParaRPr lang="en-US" sz="3200" i="1" dirty="0">
              <a:solidFill>
                <a:prstClr val="black"/>
              </a:solidFill>
              <a:latin typeface="+mj-lt"/>
            </a:endParaRPr>
          </a:p>
        </p:txBody>
      </p:sp>
    </p:spTree>
    <p:extLst>
      <p:ext uri="{BB962C8B-B14F-4D97-AF65-F5344CB8AC3E}">
        <p14:creationId xmlns:p14="http://schemas.microsoft.com/office/powerpoint/2010/main" val="8608774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933B49F2-DF66-49B4-906A-7FF12781BF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838" t="25950" r="66901" b="22007"/>
          <a:stretch/>
        </p:blipFill>
        <p:spPr>
          <a:xfrm>
            <a:off x="581359" y="1415124"/>
            <a:ext cx="2552928" cy="5112399"/>
          </a:xfrm>
          <a:prstGeom prst="rect">
            <a:avLst/>
          </a:prstGeom>
        </p:spPr>
      </p:pic>
      <p:sp>
        <p:nvSpPr>
          <p:cNvPr id="14" name="Cloud Callout 13"/>
          <p:cNvSpPr/>
          <p:nvPr/>
        </p:nvSpPr>
        <p:spPr>
          <a:xfrm>
            <a:off x="4439133" y="177800"/>
            <a:ext cx="7171508"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id="{0C97F238-B52A-5F0F-45C4-D1162C656460}"/>
              </a:ext>
            </a:extLst>
          </p:cNvPr>
          <p:cNvSpPr txBox="1"/>
          <p:nvPr/>
        </p:nvSpPr>
        <p:spPr>
          <a:xfrm>
            <a:off x="5511800" y="1415124"/>
            <a:ext cx="5143500" cy="4524315"/>
          </a:xfrm>
          <a:prstGeom prst="rect">
            <a:avLst/>
          </a:prstGeom>
          <a:noFill/>
        </p:spPr>
        <p:txBody>
          <a:bodyPr wrap="square" rtlCol="0">
            <a:spAutoFit/>
          </a:bodyPr>
          <a:lstStyle/>
          <a:p>
            <a:pPr algn="just"/>
            <a:r>
              <a:rPr lang="vi-VN" sz="3200" dirty="0">
                <a:solidFill>
                  <a:srgbClr val="000000"/>
                </a:solidFill>
                <a:latin typeface="Times New Roman" panose="02020603050405020304" pitchFamily="18" charset="0"/>
                <a:ea typeface="Calibri" panose="020F0502020204030204" pitchFamily="34" charset="0"/>
              </a:rPr>
              <a:t>(1) Đường thường xuyên tắc nghẽn vì những lý do sau: gần trường học, đường tàu chạy qua, trời mưa thường gặp nước, đèn giao thông bị hỏng mà không được can thiệp kịp thời của CSGT, ý thức của người dân...</a:t>
            </a:r>
            <a:endParaRPr lang="en-US" sz="3200" dirty="0"/>
          </a:p>
          <a:p>
            <a:pPr algn="just"/>
            <a:endParaRPr lang="en-US" sz="3200" dirty="0"/>
          </a:p>
        </p:txBody>
      </p:sp>
      <p:sp>
        <p:nvSpPr>
          <p:cNvPr id="4" name="Hộp Văn bản 3">
            <a:extLst>
              <a:ext uri="{FF2B5EF4-FFF2-40B4-BE49-F238E27FC236}">
                <a16:creationId xmlns:a16="http://schemas.microsoft.com/office/drawing/2014/main" id="{2AE98927-35B8-20EF-E98A-4DDCE82E2E96}"/>
              </a:ext>
            </a:extLst>
          </p:cNvPr>
          <p:cNvSpPr txBox="1"/>
          <p:nvPr/>
        </p:nvSpPr>
        <p:spPr>
          <a:xfrm>
            <a:off x="5937250" y="2092231"/>
            <a:ext cx="4648200" cy="3170099"/>
          </a:xfrm>
          <a:prstGeom prst="rect">
            <a:avLst/>
          </a:prstGeom>
          <a:noFill/>
        </p:spPr>
        <p:txBody>
          <a:bodyPr wrap="square" rtlCol="0">
            <a:spAutoFit/>
          </a:bodyPr>
          <a:lstStyle/>
          <a:p>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Cơ quan hành chính, trường học, bệnh viện nên kéo ra xa khỏi trung tâm.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p>
        </p:txBody>
      </p:sp>
      <p:sp>
        <p:nvSpPr>
          <p:cNvPr id="5" name="Hộp Văn bản 4">
            <a:extLst>
              <a:ext uri="{FF2B5EF4-FFF2-40B4-BE49-F238E27FC236}">
                <a16:creationId xmlns:a16="http://schemas.microsoft.com/office/drawing/2014/main" id="{712A5C33-82BC-B2DE-DFA3-C811C4E6F207}"/>
              </a:ext>
            </a:extLst>
          </p:cNvPr>
          <p:cNvSpPr txBox="1"/>
          <p:nvPr/>
        </p:nvSpPr>
        <p:spPr>
          <a:xfrm>
            <a:off x="5303430" y="1230457"/>
            <a:ext cx="5708650" cy="4031873"/>
          </a:xfrm>
          <a:prstGeom prst="rect">
            <a:avLst/>
          </a:prstGeom>
          <a:noFill/>
        </p:spPr>
        <p:txBody>
          <a:bodyPr wrap="square" rtlCol="0">
            <a:spAutoFit/>
          </a:bodyPr>
          <a:lstStyle/>
          <a:p>
            <a:pPr algn="just"/>
            <a:r>
              <a:rPr lang="vi-VN" sz="3200" dirty="0">
                <a:solidFill>
                  <a:srgbClr val="000000"/>
                </a:solidFill>
                <a:effectLst/>
                <a:latin typeface="Times New Roman" panose="02020603050405020304" pitchFamily="18" charset="0"/>
                <a:ea typeface="Calibri" panose="020F0502020204030204" pitchFamily="34" charset="0"/>
              </a:rPr>
              <a:t>(3) Chống ùn tắc giao thông là vấn đề của toàn xã hội chứ không phải của riêng ngành CSGT. Về lâu dài, nên mở rộng diện tích đất của trung tâm TP.HCM ra ngoại thành, tức là giãn dân ra khỏi khu hành chính trung tâm xuất hiện để thực hiện bài toán trên.</a:t>
            </a:r>
            <a:endParaRPr lang="en-US" sz="3200" dirty="0"/>
          </a:p>
        </p:txBody>
      </p:sp>
      <p:sp>
        <p:nvSpPr>
          <p:cNvPr id="6" name="Hộp Văn bản 5">
            <a:extLst>
              <a:ext uri="{FF2B5EF4-FFF2-40B4-BE49-F238E27FC236}">
                <a16:creationId xmlns:a16="http://schemas.microsoft.com/office/drawing/2014/main" id="{90C54B1B-5367-BCF6-73E3-3B78923B2E47}"/>
              </a:ext>
            </a:extLst>
          </p:cNvPr>
          <p:cNvSpPr txBox="1"/>
          <p:nvPr/>
        </p:nvSpPr>
        <p:spPr>
          <a:xfrm>
            <a:off x="5303430" y="1162050"/>
            <a:ext cx="5282020" cy="3785652"/>
          </a:xfrm>
          <a:prstGeom prst="rect">
            <a:avLst/>
          </a:prstGeom>
          <a:noFill/>
        </p:spPr>
        <p:txBody>
          <a:bodyPr wrap="square" rtlCol="0">
            <a:spAutoFit/>
          </a:bodyPr>
          <a:lstStyle/>
          <a:p>
            <a:pPr algn="just"/>
            <a:r>
              <a:rPr lang="vi-VN" sz="4000" b="0" dirty="0">
                <a:solidFill>
                  <a:srgbClr val="000000"/>
                </a:solidFill>
                <a:effectLst/>
                <a:latin typeface="+mj-lt"/>
                <a:ea typeface="Calibri" panose="020F0502020204030204" pitchFamily="34" charset="0"/>
              </a:rPr>
              <a:t>(4)    Hiện nay, tình hình giao thông trên địa bàn thành phố đang có rất nhiều bất cập, đặc biệt là tình trạng ùn tắc giao thông.</a:t>
            </a:r>
            <a:endParaRPr lang="en-US" sz="4000" dirty="0">
              <a:latin typeface="+mj-lt"/>
            </a:endParaRPr>
          </a:p>
        </p:txBody>
      </p:sp>
      <p:sp>
        <p:nvSpPr>
          <p:cNvPr id="7" name="Hộp Văn bản 6">
            <a:extLst>
              <a:ext uri="{FF2B5EF4-FFF2-40B4-BE49-F238E27FC236}">
                <a16:creationId xmlns:a16="http://schemas.microsoft.com/office/drawing/2014/main" id="{F0990F30-A596-87CB-C80D-962AB6063E01}"/>
              </a:ext>
            </a:extLst>
          </p:cNvPr>
          <p:cNvSpPr txBox="1"/>
          <p:nvPr/>
        </p:nvSpPr>
        <p:spPr>
          <a:xfrm>
            <a:off x="5406435" y="1230457"/>
            <a:ext cx="5354230" cy="3970318"/>
          </a:xfrm>
          <a:prstGeom prst="rect">
            <a:avLst/>
          </a:prstGeom>
          <a:noFill/>
        </p:spPr>
        <p:txBody>
          <a:bodyPr wrap="square" rtlCol="0">
            <a:spAutoFit/>
          </a:bodyPr>
          <a:lstStyle/>
          <a:p>
            <a:pPr algn="just"/>
            <a:r>
              <a:rPr lang="vi-VN" sz="3600" dirty="0">
                <a:solidFill>
                  <a:srgbClr val="000000"/>
                </a:solidFill>
                <a:effectLst/>
                <a:latin typeface="Times New Roman" panose="02020603050405020304" pitchFamily="18" charset="0"/>
                <a:ea typeface="Calibri" panose="020F0502020204030204" pitchFamily="34" charset="0"/>
              </a:rPr>
              <a:t>(5) Về lâu dài, nên mở rộng diện tích đất của trung tâm TP.HCM ra ngoại thành, tức là giãn dân ra khỏi khu hành chính trung tâm xuất hiện để thực hiện bài toán trên.</a:t>
            </a:r>
            <a:endParaRPr lang="en-US" sz="3600" dirty="0"/>
          </a:p>
        </p:txBody>
      </p:sp>
    </p:spTree>
    <p:extLst>
      <p:ext uri="{BB962C8B-B14F-4D97-AF65-F5344CB8AC3E}">
        <p14:creationId xmlns:p14="http://schemas.microsoft.com/office/powerpoint/2010/main" val="26929353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grpId="1"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1+ppt_w/2"/>
                                          </p:val>
                                        </p:tav>
                                      </p:tavLst>
                                    </p:anim>
                                    <p:anim calcmode="lin" valueType="num">
                                      <p:cBhvr additive="base">
                                        <p:cTn id="23" dur="500"/>
                                        <p:tgtEl>
                                          <p:spTgt spid="3"/>
                                        </p:tgtEl>
                                        <p:attrNameLst>
                                          <p:attrName>ppt_y</p:attrName>
                                        </p:attrNameLst>
                                      </p:cBhvr>
                                      <p:tavLst>
                                        <p:tav tm="0">
                                          <p:val>
                                            <p:strVal val="ppt_y"/>
                                          </p:val>
                                        </p:tav>
                                        <p:tav tm="100000">
                                          <p:val>
                                            <p:strVal val="ppt_y"/>
                                          </p:val>
                                        </p:tav>
                                      </p:tavLst>
                                    </p:anim>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grpId="1" nodeType="clickEffect">
                                  <p:stCondLst>
                                    <p:cond delay="0"/>
                                  </p:stCondLst>
                                  <p:childTnLst>
                                    <p:anim calcmode="lin" valueType="num">
                                      <p:cBhvr additive="base">
                                        <p:cTn id="33" dur="500"/>
                                        <p:tgtEl>
                                          <p:spTgt spid="4"/>
                                        </p:tgtEl>
                                        <p:attrNameLst>
                                          <p:attrName>ppt_x</p:attrName>
                                        </p:attrNameLst>
                                      </p:cBhvr>
                                      <p:tavLst>
                                        <p:tav tm="0">
                                          <p:val>
                                            <p:strVal val="ppt_x"/>
                                          </p:val>
                                        </p:tav>
                                        <p:tav tm="100000">
                                          <p:val>
                                            <p:strVal val="0-ppt_w/2"/>
                                          </p:val>
                                        </p:tav>
                                      </p:tavLst>
                                    </p:anim>
                                    <p:anim calcmode="lin" valueType="num">
                                      <p:cBhvr additive="base">
                                        <p:cTn id="34" dur="500"/>
                                        <p:tgtEl>
                                          <p:spTgt spid="4"/>
                                        </p:tgtEl>
                                        <p:attrNameLst>
                                          <p:attrName>ppt_y</p:attrName>
                                        </p:attrNameLst>
                                      </p:cBhvr>
                                      <p:tavLst>
                                        <p:tav tm="0">
                                          <p:val>
                                            <p:strVal val="ppt_y"/>
                                          </p:val>
                                        </p:tav>
                                        <p:tav tm="100000">
                                          <p:val>
                                            <p:strVal val="ppt_y"/>
                                          </p:val>
                                        </p:tav>
                                      </p:tavLst>
                                    </p:anim>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1" fill="hold" grpId="1"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0-ppt_h/2"/>
                                          </p:val>
                                        </p:tav>
                                      </p:tavLst>
                                    </p:anim>
                                    <p:set>
                                      <p:cBhvr>
                                        <p:cTn id="46" dur="1" fill="hold">
                                          <p:stCondLst>
                                            <p:cond delay="499"/>
                                          </p:stCondLst>
                                        </p:cTn>
                                        <p:tgtEl>
                                          <p:spTgt spid="5"/>
                                        </p:tgtEl>
                                        <p:attrNameLst>
                                          <p:attrName>style.visibility</p:attrName>
                                        </p:attrNameLst>
                                      </p:cBhvr>
                                      <p:to>
                                        <p:strVal val="hidden"/>
                                      </p:to>
                                    </p:set>
                                  </p:childTnLst>
                                </p:cTn>
                              </p:par>
                            </p:childTnLst>
                          </p:cTn>
                        </p:par>
                        <p:par>
                          <p:cTn id="47" fill="hold">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6"/>
                                        </p:tgtEl>
                                        <p:attrNameLst>
                                          <p:attrName>ppt_x</p:attrName>
                                        </p:attrNameLst>
                                      </p:cBhvr>
                                      <p:tavLst>
                                        <p:tav tm="0">
                                          <p:val>
                                            <p:strVal val="ppt_x"/>
                                          </p:val>
                                        </p:tav>
                                        <p:tav tm="100000">
                                          <p:val>
                                            <p:strVal val="ppt_x"/>
                                          </p:val>
                                        </p:tav>
                                      </p:tavLst>
                                    </p:anim>
                                    <p:anim calcmode="lin" valueType="num">
                                      <p:cBhvr additive="base">
                                        <p:cTn id="56" dur="500"/>
                                        <p:tgtEl>
                                          <p:spTgt spid="6"/>
                                        </p:tgtEl>
                                        <p:attrNameLst>
                                          <p:attrName>ppt_y</p:attrName>
                                        </p:attrNameLst>
                                      </p:cBhvr>
                                      <p:tavLst>
                                        <p:tav tm="0">
                                          <p:val>
                                            <p:strVal val="ppt_y"/>
                                          </p:val>
                                        </p:tav>
                                        <p:tav tm="100000">
                                          <p:val>
                                            <p:strVal val="1+ppt_h/2"/>
                                          </p:val>
                                        </p:tav>
                                      </p:tavLst>
                                    </p:anim>
                                    <p:set>
                                      <p:cBhvr>
                                        <p:cTn id="57" dur="1" fill="hold">
                                          <p:stCondLst>
                                            <p:cond delay="499"/>
                                          </p:stCondLst>
                                        </p:cTn>
                                        <p:tgtEl>
                                          <p:spTgt spid="6"/>
                                        </p:tgtEl>
                                        <p:attrNameLst>
                                          <p:attrName>style.visibility</p:attrName>
                                        </p:attrNameLst>
                                      </p:cBhvr>
                                      <p:to>
                                        <p:strVal val="hidden"/>
                                      </p:to>
                                    </p:set>
                                  </p:childTnLst>
                                </p:cTn>
                              </p:par>
                            </p:childTnLst>
                          </p:cTn>
                        </p:par>
                        <p:par>
                          <p:cTn id="58" fill="hold">
                            <p:stCondLst>
                              <p:cond delay="500"/>
                            </p:stCondLst>
                            <p:childTnLst>
                              <p:par>
                                <p:cTn id="59" presetID="6" presetClass="entr" presetSubtype="16"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 grpId="1"/>
      <p:bldP spid="4" grpId="0"/>
      <p:bldP spid="4" grpId="1"/>
      <p:bldP spid="5" grpId="0"/>
      <p:bldP spid="5" grpId="1"/>
      <p:bldP spid="6" grpId="0"/>
      <p:bldP spid="6"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342" y="-18188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45" name="TextBox 8"/>
          <p:cNvSpPr txBox="1"/>
          <p:nvPr/>
        </p:nvSpPr>
        <p:spPr>
          <a:xfrm>
            <a:off x="7492020" y="1011583"/>
            <a:ext cx="1762543" cy="242864"/>
          </a:xfrm>
          <a:prstGeom prst="rect">
            <a:avLst/>
          </a:prstGeom>
          <a:noFill/>
        </p:spPr>
        <p:txBody>
          <a:bodyPr wrap="none" lIns="480000" tIns="0" rIns="0" bIns="0" anchor="b" anchorCtr="0">
            <a:noAutofit/>
          </a:bodyPr>
          <a:lstStyle/>
          <a:p>
            <a:pPr defTabSz="1219170"/>
            <a:r>
              <a:rPr lang="vi-VN" altLang="zh-CN" sz="3200" b="1" dirty="0">
                <a:solidFill>
                  <a:srgbClr val="7030A0"/>
                </a:solidFill>
                <a:latin typeface="Calibri"/>
                <a:ea typeface="宋体" panose="02010600030101010101" pitchFamily="2" charset="-122"/>
              </a:rPr>
              <a:t>ĐÁP ÁN</a:t>
            </a:r>
            <a:endParaRPr lang="en-US" altLang="zh-CN" sz="3200" b="1" dirty="0">
              <a:solidFill>
                <a:srgbClr val="7030A0"/>
              </a:solidFill>
              <a:latin typeface="Calibri"/>
              <a:ea typeface="宋体" panose="02010600030101010101" pitchFamily="2" charset="-122"/>
            </a:endParaRPr>
          </a:p>
        </p:txBody>
      </p:sp>
      <p:sp>
        <p:nvSpPr>
          <p:cNvPr id="2" name="Hộp Văn bản 1">
            <a:extLst>
              <a:ext uri="{FF2B5EF4-FFF2-40B4-BE49-F238E27FC236}">
                <a16:creationId xmlns:a16="http://schemas.microsoft.com/office/drawing/2014/main" id="{996DDA58-6390-C608-F8EB-7A191E202FA6}"/>
              </a:ext>
            </a:extLst>
          </p:cNvPr>
          <p:cNvSpPr txBox="1"/>
          <p:nvPr/>
        </p:nvSpPr>
        <p:spPr>
          <a:xfrm>
            <a:off x="6965950" y="2755900"/>
            <a:ext cx="3048000" cy="1754326"/>
          </a:xfrm>
          <a:prstGeom prst="rect">
            <a:avLst/>
          </a:prstGeom>
          <a:noFill/>
        </p:spPr>
        <p:txBody>
          <a:bodyPr wrap="square" rtlCol="0">
            <a:spAutoFit/>
          </a:bodyPr>
          <a:lstStyle/>
          <a:p>
            <a:r>
              <a:rPr lang="vi-VN" sz="5400" dirty="0">
                <a:latin typeface="+mj-lt"/>
              </a:rPr>
              <a:t>4 – 1 – 3 – 5 - 2 </a:t>
            </a:r>
            <a:endParaRPr lang="en-US" sz="5400" dirty="0">
              <a:latin typeface="+mj-lt"/>
            </a:endParaRPr>
          </a:p>
        </p:txBody>
      </p:sp>
    </p:spTree>
    <p:extLst>
      <p:ext uri="{BB962C8B-B14F-4D97-AF65-F5344CB8AC3E}">
        <p14:creationId xmlns:p14="http://schemas.microsoft.com/office/powerpoint/2010/main" val="1844113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gtEl>
                                        <p:attrNameLst>
                                          <p:attrName>ppt_y</p:attrName>
                                        </p:attrNameLst>
                                      </p:cBhvr>
                                      <p:tavLst>
                                        <p:tav tm="0">
                                          <p:val>
                                            <p:strVal val="#ppt_y"/>
                                          </p:val>
                                        </p:tav>
                                        <p:tav tm="100000">
                                          <p:val>
                                            <p:strVal val="#ppt_y"/>
                                          </p:val>
                                        </p:tav>
                                      </p:tavLst>
                                    </p:anim>
                                    <p:anim calcmode="lin" valueType="num">
                                      <p:cBhvr>
                                        <p:cTn id="2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258A5C8E-7AD1-4DF8-A693-3E5E7C8E9928}"/>
              </a:ext>
            </a:extLst>
          </p:cNvPr>
          <p:cNvPicPr>
            <a:picLocks noChangeAspect="1"/>
          </p:cNvPicPr>
          <p:nvPr/>
        </p:nvPicPr>
        <p:blipFill rotWithShape="1">
          <a:blip r:embed="rId3">
            <a:extLst>
              <a:ext uri="{28A0092B-C50C-407E-A947-70E740481C1C}">
                <a14:useLocalDpi xmlns:a14="http://schemas.microsoft.com/office/drawing/2010/main" val="0"/>
              </a:ext>
            </a:extLst>
          </a:blip>
          <a:srcRect l="69805" t="25950" r="1933" b="22007"/>
          <a:stretch/>
        </p:blipFill>
        <p:spPr>
          <a:xfrm>
            <a:off x="10465422" y="2926207"/>
            <a:ext cx="1663003" cy="3798086"/>
          </a:xfrm>
          <a:prstGeom prst="rect">
            <a:avLst/>
          </a:prstGeom>
        </p:spPr>
      </p:pic>
      <p:sp>
        <p:nvSpPr>
          <p:cNvPr id="8" name="等腰三角形 7">
            <a:extLst>
              <a:ext uri="{FF2B5EF4-FFF2-40B4-BE49-F238E27FC236}">
                <a16:creationId xmlns:a16="http://schemas.microsoft.com/office/drawing/2014/main" id="{D6D6C5B7-1208-4096-85B4-9651258B6C9F}"/>
              </a:ext>
            </a:extLst>
          </p:cNvPr>
          <p:cNvSpPr/>
          <p:nvPr/>
        </p:nvSpPr>
        <p:spPr>
          <a:xfrm rot="5400000" flipH="1">
            <a:off x="-77986" y="5762792"/>
            <a:ext cx="1130806" cy="974834"/>
          </a:xfrm>
          <a:prstGeom prst="triangl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22C92346-06B6-4E20-BADF-C65FA48BA375}"/>
              </a:ext>
            </a:extLst>
          </p:cNvPr>
          <p:cNvCxnSpPr>
            <a:cxnSpLocks/>
          </p:cNvCxnSpPr>
          <p:nvPr/>
        </p:nvCxnSpPr>
        <p:spPr>
          <a:xfrm flipH="1">
            <a:off x="974834" y="6250209"/>
            <a:ext cx="6373196" cy="0"/>
          </a:xfrm>
          <a:prstGeom prst="line">
            <a:avLst/>
          </a:prstGeom>
          <a:ln w="19050">
            <a:solidFill>
              <a:srgbClr val="FEDA6E"/>
            </a:solidFill>
            <a:prstDash val="sysDash"/>
          </a:ln>
        </p:spPr>
        <p:style>
          <a:lnRef idx="1">
            <a:schemeClr val="accent1"/>
          </a:lnRef>
          <a:fillRef idx="0">
            <a:schemeClr val="accent1"/>
          </a:fillRef>
          <a:effectRef idx="0">
            <a:schemeClr val="accent1"/>
          </a:effectRef>
          <a:fontRef idx="minor">
            <a:schemeClr val="tx1"/>
          </a:fontRef>
        </p:style>
      </p:cxnSp>
      <p:sp>
        <p:nvSpPr>
          <p:cNvPr id="6" name="Hộp Văn bản 5">
            <a:extLst>
              <a:ext uri="{FF2B5EF4-FFF2-40B4-BE49-F238E27FC236}">
                <a16:creationId xmlns:a16="http://schemas.microsoft.com/office/drawing/2014/main" id="{C087F69B-7A91-0FAC-AFB6-BCCC0A76990D}"/>
              </a:ext>
            </a:extLst>
          </p:cNvPr>
          <p:cNvSpPr txBox="1"/>
          <p:nvPr/>
        </p:nvSpPr>
        <p:spPr>
          <a:xfrm>
            <a:off x="347396" y="311841"/>
            <a:ext cx="10263454" cy="3416320"/>
          </a:xfrm>
          <a:prstGeom prst="rect">
            <a:avLst/>
          </a:prstGeom>
          <a:noFill/>
        </p:spPr>
        <p:txBody>
          <a:bodyPr wrap="square">
            <a:spAutoFit/>
          </a:bodyPr>
          <a:lstStyle/>
          <a:p>
            <a:pPr marL="0" marR="0" algn="just">
              <a:spcBef>
                <a:spcPts val="5"/>
              </a:spcBef>
              <a:spcAft>
                <a:spcPts val="0"/>
              </a:spcAft>
            </a:pPr>
            <a:r>
              <a:rPr lang="vi-VN" sz="2400" b="1" dirty="0">
                <a:solidFill>
                  <a:srgbClr val="006FC0"/>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mẫu: </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 nay, tình hình giao thông trên địa bàn thành phố đang có rất nhiều bất cập, đặc biệt là tình trạng ùn tắc giao thông.</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Đường thường xuyên tắc nghẽn vì những lý do sau: gần trường học, đường tàu chạy qua, trời mưa thường gặp nước, đèn giao thông bị hỏng mà không được can thiệp kịp thời của CSGT, ý thức của người dân...Chống ùn tắc giao thông là vấn đề của toàn xã hội chứ không phải của riêng ngành CSGT. Về lâu dài, nên mở rộng diện tích đất của trung tâm TP.HCM ra ngoại thành, tức là giãn dần ra khỏi khu hành chính trung tâm xuất hiện để thực hiện bài toán trên. Cơ quan hành chính, trường học, bệnh viện nên kéo ra xa khỏi trung tâm.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965A59BF-B768-A28D-95E6-90E118258934}"/>
              </a:ext>
            </a:extLst>
          </p:cNvPr>
          <p:cNvSpPr txBox="1"/>
          <p:nvPr/>
        </p:nvSpPr>
        <p:spPr>
          <a:xfrm>
            <a:off x="930990" y="4311804"/>
            <a:ext cx="9096266" cy="2310889"/>
          </a:xfrm>
          <a:prstGeom prst="rect">
            <a:avLst/>
          </a:prstGeom>
          <a:noFill/>
        </p:spPr>
        <p:txBody>
          <a:bodyPr wrap="square">
            <a:spAutoFit/>
          </a:bodyPr>
          <a:lstStyle/>
          <a:p>
            <a:pPr marL="0" marR="0" indent="292100" algn="just">
              <a:spcBef>
                <a:spcPts val="0"/>
              </a:spcBef>
              <a:spcAft>
                <a:spcPts val="500"/>
              </a:spcAft>
            </a:pPr>
            <a:r>
              <a:rPr lang="vi-VN" sz="2800" i="1" dirty="0">
                <a:solidFill>
                  <a:srgbClr val="FF0000"/>
                </a:solidFill>
                <a:effectLst/>
                <a:latin typeface="Times New Roman" panose="02020603050405020304" pitchFamily="18" charset="0"/>
                <a:ea typeface="Times New Roman" panose="02020603050405020304" pitchFamily="18" charset="0"/>
              </a:rPr>
              <a:t>Đặc điểm của đoạn văn:</a:t>
            </a:r>
            <a:r>
              <a:rPr lang="vi-VN" sz="2800" b="1" i="1"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là đơn vị tạo nên văn bản, thường do nhiều câu tạo thành, bắt </a:t>
            </a:r>
            <a:r>
              <a:rPr lang="vi-VN" sz="2800" dirty="0">
                <a:solidFill>
                  <a:srgbClr val="FF0000"/>
                </a:solidFill>
                <a:latin typeface="Times New Roman" panose="02020603050405020304" pitchFamily="18" charset="0"/>
                <a:ea typeface="Times New Roman" panose="02020603050405020304" pitchFamily="18" charset="0"/>
              </a:rPr>
              <a:t>đầu</a:t>
            </a:r>
            <a:r>
              <a:rPr lang="vi-VN" sz="2800" dirty="0">
                <a:solidFill>
                  <a:srgbClr val="FF0000"/>
                </a:solidFill>
                <a:effectLst/>
                <a:latin typeface="Times New Roman" panose="02020603050405020304" pitchFamily="18" charset="0"/>
                <a:ea typeface="Times New Roman" panose="02020603050405020304" pitchFamily="18" charset="0"/>
              </a:rPr>
              <a:t> từ chữ viết hoa lùi vào đầu dòng, kết thúc bằng dấu ngắt đoạn. </a:t>
            </a:r>
            <a:endParaRPr lang="en-US" sz="2800" dirty="0">
              <a:effectLst/>
              <a:latin typeface="Times New Roman" panose="02020603050405020304" pitchFamily="18" charset="0"/>
              <a:ea typeface="Times New Roman" panose="02020603050405020304" pitchFamily="18" charset="0"/>
            </a:endParaRPr>
          </a:p>
          <a:p>
            <a:pPr algn="just"/>
            <a:r>
              <a:rPr lang="vi-VN" sz="2800" i="1" dirty="0">
                <a:solidFill>
                  <a:srgbClr val="FF0000"/>
                </a:solidFill>
                <a:effectLst/>
                <a:latin typeface="Times New Roman" panose="02020603050405020304" pitchFamily="18" charset="0"/>
                <a:ea typeface="Calibri" panose="020F0502020204030204" pitchFamily="34" charset="0"/>
              </a:rPr>
              <a:t>Câu chủ đề</a:t>
            </a:r>
            <a:r>
              <a:rPr lang="vi-VN" sz="2800" dirty="0">
                <a:solidFill>
                  <a:srgbClr val="FF0000"/>
                </a:solidFill>
                <a:effectLst/>
                <a:latin typeface="Times New Roman" panose="02020603050405020304" pitchFamily="18" charset="0"/>
                <a:ea typeface="Calibri" panose="020F0502020204030204" pitchFamily="34" charset="0"/>
              </a:rPr>
              <a:t> trong </a:t>
            </a:r>
            <a:r>
              <a:rPr lang="vi-VN" sz="2800" dirty="0">
                <a:solidFill>
                  <a:srgbClr val="FF0000"/>
                </a:solidFill>
                <a:latin typeface="Times New Roman" panose="02020603050405020304" pitchFamily="18" charset="0"/>
                <a:ea typeface="Calibri" panose="020F0502020204030204" pitchFamily="34" charset="0"/>
              </a:rPr>
              <a:t>đ</a:t>
            </a:r>
            <a:r>
              <a:rPr lang="vi-VN" sz="2800" dirty="0">
                <a:solidFill>
                  <a:srgbClr val="FF0000"/>
                </a:solidFill>
                <a:effectLst/>
                <a:latin typeface="Times New Roman" panose="02020603050405020304" pitchFamily="18" charset="0"/>
                <a:ea typeface="Calibri" panose="020F0502020204030204" pitchFamily="34" charset="0"/>
              </a:rPr>
              <a:t>oạn văn mang nội dung khái quát, thường đứng đầu hoặc cuối đoạn.</a:t>
            </a:r>
            <a:endParaRPr lang="en-US" sz="2800" dirty="0"/>
          </a:p>
        </p:txBody>
      </p:sp>
      <p:cxnSp>
        <p:nvCxnSpPr>
          <p:cNvPr id="4" name="Đường nối Thẳng 3">
            <a:extLst>
              <a:ext uri="{FF2B5EF4-FFF2-40B4-BE49-F238E27FC236}">
                <a16:creationId xmlns:a16="http://schemas.microsoft.com/office/drawing/2014/main" id="{91868CCD-E644-F0F1-AD4D-5710F20983EA}"/>
              </a:ext>
            </a:extLst>
          </p:cNvPr>
          <p:cNvCxnSpPr>
            <a:cxnSpLocks/>
          </p:cNvCxnSpPr>
          <p:nvPr/>
        </p:nvCxnSpPr>
        <p:spPr>
          <a:xfrm>
            <a:off x="2597150" y="698500"/>
            <a:ext cx="786827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151ADE66-D557-E35E-F941-AA2AD9264CCE}"/>
              </a:ext>
            </a:extLst>
          </p:cNvPr>
          <p:cNvCxnSpPr>
            <a:cxnSpLocks/>
          </p:cNvCxnSpPr>
          <p:nvPr/>
        </p:nvCxnSpPr>
        <p:spPr>
          <a:xfrm>
            <a:off x="469900" y="1085850"/>
            <a:ext cx="786827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986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899048" y="951271"/>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6061586" y="1243368"/>
            <a:ext cx="56298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rPr>
              <a:t>PART 02</a:t>
            </a:r>
            <a:endParaRPr kumimoji="0" lang="zh-CN" altLang="en-US"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195425" y="3942020"/>
            <a:ext cx="1466307" cy="2563611"/>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10796516" y="1986509"/>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5" name="Rectangle 4"/>
          <p:cNvSpPr/>
          <p:nvPr/>
        </p:nvSpPr>
        <p:spPr>
          <a:xfrm>
            <a:off x="5469202" y="2639039"/>
            <a:ext cx="5459376" cy="769441"/>
          </a:xfrm>
          <a:prstGeom prst="rect">
            <a:avLst/>
          </a:prstGeom>
        </p:spPr>
        <p:txBody>
          <a:bodyPr wrap="square">
            <a:spAutoFit/>
          </a:bodyPr>
          <a:lstStyle/>
          <a:p>
            <a:r>
              <a:rPr lang="vi-VN" sz="4400" b="1" dirty="0">
                <a:solidFill>
                  <a:srgbClr val="000000"/>
                </a:solidFill>
                <a:latin typeface="Times New Roman" panose="02020603050405020304" pitchFamily="18" charset="0"/>
                <a:ea typeface="Times New Roman" panose="02020603050405020304" pitchFamily="18" charset="0"/>
              </a:rPr>
              <a:t>HOÀN THÀNH PHT</a:t>
            </a:r>
            <a:endParaRPr lang="en-US" sz="4400" dirty="0"/>
          </a:p>
        </p:txBody>
      </p:sp>
      <p:sp>
        <p:nvSpPr>
          <p:cNvPr id="6" name="Bong bóng Lời nói: Hình chữ nhật 5">
            <a:extLst>
              <a:ext uri="{FF2B5EF4-FFF2-40B4-BE49-F238E27FC236}">
                <a16:creationId xmlns:a16="http://schemas.microsoft.com/office/drawing/2014/main" id="{07A742DF-9D01-3043-F88D-ACD263AE91A4}"/>
              </a:ext>
            </a:extLst>
          </p:cNvPr>
          <p:cNvSpPr/>
          <p:nvPr/>
        </p:nvSpPr>
        <p:spPr>
          <a:xfrm>
            <a:off x="5559760" y="3826830"/>
            <a:ext cx="5832123" cy="1957604"/>
          </a:xfrm>
          <a:prstGeom prst="wedgeRectCallout">
            <a:avLst>
              <a:gd name="adj1" fmla="val -55933"/>
              <a:gd name="adj2" fmla="val -4598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2" name="Hộp Văn bản 11">
            <a:extLst>
              <a:ext uri="{FF2B5EF4-FFF2-40B4-BE49-F238E27FC236}">
                <a16:creationId xmlns:a16="http://schemas.microsoft.com/office/drawing/2014/main" id="{97267F0E-8D73-E323-8A32-87A4A4DD32BE}"/>
              </a:ext>
            </a:extLst>
          </p:cNvPr>
          <p:cNvSpPr txBox="1"/>
          <p:nvPr/>
        </p:nvSpPr>
        <p:spPr>
          <a:xfrm>
            <a:off x="5840140" y="4109029"/>
            <a:ext cx="5452812" cy="1569660"/>
          </a:xfrm>
          <a:prstGeom prst="rect">
            <a:avLst/>
          </a:prstGeom>
          <a:noFill/>
        </p:spPr>
        <p:txBody>
          <a:bodyPr wrap="square" rtlCol="0">
            <a:spAutoFit/>
          </a:bodyPr>
          <a:lstStyle/>
          <a:p>
            <a:r>
              <a:rPr lang="vi-VN" sz="3200" dirty="0">
                <a:latin typeface="+mj-lt"/>
              </a:rPr>
              <a:t>Đọc kĩ các đoạn văn, xác định câu chủ đề (nếu có). Từ đó, xác định kiểu đoạn văn.</a:t>
            </a:r>
            <a:endParaRPr lang="en-US" sz="3200" dirty="0">
              <a:latin typeface="+mj-lt"/>
            </a:endParaRPr>
          </a:p>
        </p:txBody>
      </p:sp>
    </p:spTree>
    <p:extLst>
      <p:ext uri="{BB962C8B-B14F-4D97-AF65-F5344CB8AC3E}">
        <p14:creationId xmlns:p14="http://schemas.microsoft.com/office/powerpoint/2010/main" val="987461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8A3E13AB-D199-AB6C-14A6-26AD3CB41F23}"/>
              </a:ext>
            </a:extLst>
          </p:cNvPr>
          <p:cNvGraphicFramePr>
            <a:graphicFrameLocks noGrp="1"/>
          </p:cNvGraphicFramePr>
          <p:nvPr>
            <p:extLst>
              <p:ext uri="{D42A27DB-BD31-4B8C-83A1-F6EECF244321}">
                <p14:modId xmlns:p14="http://schemas.microsoft.com/office/powerpoint/2010/main" val="1794262907"/>
              </p:ext>
            </p:extLst>
          </p:nvPr>
        </p:nvGraphicFramePr>
        <p:xfrm>
          <a:off x="335280" y="72294"/>
          <a:ext cx="11521440" cy="6671042"/>
        </p:xfrm>
        <a:graphic>
          <a:graphicData uri="http://schemas.openxmlformats.org/drawingml/2006/table">
            <a:tbl>
              <a:tblPr firstRow="1" firstCol="1" lastRow="1" lastCol="1" bandRow="1" bandCol="1">
                <a:tableStyleId>{9DCAF9ED-07DC-4A11-8D7F-57B35C25682E}</a:tableStyleId>
              </a:tblPr>
              <a:tblGrid>
                <a:gridCol w="768097">
                  <a:extLst>
                    <a:ext uri="{9D8B030D-6E8A-4147-A177-3AD203B41FA5}">
                      <a16:colId xmlns:a16="http://schemas.microsoft.com/office/drawing/2014/main" val="1840563523"/>
                    </a:ext>
                  </a:extLst>
                </a:gridCol>
                <a:gridCol w="9313165">
                  <a:extLst>
                    <a:ext uri="{9D8B030D-6E8A-4147-A177-3AD203B41FA5}">
                      <a16:colId xmlns:a16="http://schemas.microsoft.com/office/drawing/2014/main" val="2853903055"/>
                    </a:ext>
                  </a:extLst>
                </a:gridCol>
                <a:gridCol w="1440178">
                  <a:extLst>
                    <a:ext uri="{9D8B030D-6E8A-4147-A177-3AD203B41FA5}">
                      <a16:colId xmlns:a16="http://schemas.microsoft.com/office/drawing/2014/main" val="454691359"/>
                    </a:ext>
                  </a:extLst>
                </a:gridCol>
              </a:tblGrid>
              <a:tr h="458620">
                <a:tc gridSpan="3">
                  <a:txBody>
                    <a:bodyPr/>
                    <a:lstStyle/>
                    <a:p>
                      <a:pPr marL="705485" marR="701040" algn="ctr">
                        <a:lnSpc>
                          <a:spcPct val="107000"/>
                        </a:lnSpc>
                        <a:spcBef>
                          <a:spcPts val="40"/>
                        </a:spcBef>
                        <a:spcAft>
                          <a:spcPts val="0"/>
                        </a:spcAft>
                      </a:pPr>
                      <a:r>
                        <a:rPr lang="en-US" sz="1400">
                          <a:effectLst/>
                          <a:latin typeface="Times New Roman" panose="02020603050405020304" pitchFamily="18" charset="0"/>
                          <a:cs typeface="Times New Roman" panose="02020603050405020304" pitchFamily="18" charset="0"/>
                        </a:rPr>
                        <a:t>Đoạn</a:t>
                      </a:r>
                      <a:r>
                        <a:rPr lang="vi-VN" sz="1400">
                          <a:effectLst/>
                          <a:latin typeface="Times New Roman" panose="02020603050405020304" pitchFamily="18" charset="0"/>
                          <a:cs typeface="Times New Roman" panose="02020603050405020304" pitchFamily="18" charset="0"/>
                        </a:rPr>
                        <a:t> văn:…..</a:t>
                      </a:r>
                      <a:endParaRPr lang="en-US" sz="1400">
                        <a:effectLst/>
                        <a:latin typeface="Times New Roman" panose="02020603050405020304" pitchFamily="18" charset="0"/>
                        <a:cs typeface="Times New Roman" panose="02020603050405020304" pitchFamily="18" charset="0"/>
                      </a:endParaRPr>
                    </a:p>
                    <a:p>
                      <a:pPr marL="705485" marR="701040" algn="ctr">
                        <a:lnSpc>
                          <a:spcPct val="107000"/>
                        </a:lnSpc>
                        <a:spcBef>
                          <a:spcPts val="40"/>
                        </a:spcBef>
                        <a:spcAft>
                          <a:spcPts val="0"/>
                        </a:spcAft>
                      </a:pPr>
                      <a:r>
                        <a:rPr lang="vi-VN" sz="1400">
                          <a:effectLst/>
                          <a:latin typeface="Times New Roman" panose="02020603050405020304" pitchFamily="18" charset="0"/>
                          <a:cs typeface="Times New Roman" panose="02020603050405020304" pitchFamily="18" charset="0"/>
                        </a:rPr>
                        <a:t>Câu chủ đề: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3402466"/>
                  </a:ext>
                </a:extLst>
              </a:tr>
              <a:tr h="508582">
                <a:tc>
                  <a:txBody>
                    <a:bodyPr/>
                    <a:lstStyle/>
                    <a:p>
                      <a:pPr marL="0" marR="47625" indent="38100" algn="ctr">
                        <a:lnSpc>
                          <a:spcPts val="1375"/>
                        </a:lnSpc>
                        <a:spcBef>
                          <a:spcPts val="0"/>
                        </a:spcBef>
                        <a:spcAft>
                          <a:spcPts val="0"/>
                        </a:spcAft>
                      </a:pPr>
                      <a:r>
                        <a:rPr lang="vi-VN" sz="1400">
                          <a:effectLst/>
                          <a:latin typeface="Times New Roman" panose="02020603050405020304" pitchFamily="18" charset="0"/>
                          <a:cs typeface="Times New Roman" panose="02020603050405020304" pitchFamily="18" charset="0"/>
                        </a:rPr>
                        <a:t>Ví dụ</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3525" marR="259080" algn="ctr">
                        <a:lnSpc>
                          <a:spcPts val="1375"/>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Nội dung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Kiểu đoạn văn: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627585"/>
                  </a:ext>
                </a:extLst>
              </a:tr>
              <a:tr h="1882194">
                <a:tc>
                  <a:txBody>
                    <a:bodyPr/>
                    <a:lstStyle/>
                    <a:p>
                      <a:pPr marL="262255" marR="259715" algn="ctr">
                        <a:lnSpc>
                          <a:spcPts val="137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Quan trọng hơn cả, tự học còn là một thú vui rất thanh nhã, nó nâng cao tâm hồn ta lên. Ta vui vì thấy khả năng của ta đã thăng tiến và ta giúp đời nhiều hơn trước. Một thầy kí, một bác nông phu, bất kì hạng người nào, nếu chịu học hỏi tìm kiếm, cũng có thể cải thiện phương pháp làm việc của mình, và giảng giải những kinh nghiệm của mình cho người khác. Sau cùng, còn gì vui bằng tìm tòi và khám phá: </a:t>
                      </a:r>
                      <a:r>
                        <a:rPr lang="vi-VN" sz="1400" b="0" i="0" dirty="0" err="1">
                          <a:solidFill>
                            <a:schemeClr val="tx1"/>
                          </a:solidFill>
                          <a:effectLst/>
                          <a:latin typeface="Times New Roman" panose="02020603050405020304" pitchFamily="18" charset="0"/>
                          <a:cs typeface="Times New Roman" panose="02020603050405020304" pitchFamily="18" charset="0"/>
                        </a:rPr>
                        <a:t>Pát</a:t>
                      </a:r>
                      <a:r>
                        <a:rPr lang="vi-VN" sz="1400" b="0" i="0" dirty="0">
                          <a:solidFill>
                            <a:schemeClr val="tx1"/>
                          </a:solidFill>
                          <a:effectLst/>
                          <a:latin typeface="Times New Roman" panose="02020603050405020304" pitchFamily="18" charset="0"/>
                          <a:cs typeface="Times New Roman" panose="02020603050405020304" pitchFamily="18" charset="0"/>
                        </a:rPr>
                        <a:t>-xơ-tơ (</a:t>
                      </a:r>
                      <a:r>
                        <a:rPr lang="vi-VN" sz="1400" b="0" i="0" dirty="0" err="1">
                          <a:solidFill>
                            <a:schemeClr val="tx1"/>
                          </a:solidFill>
                          <a:effectLst/>
                          <a:latin typeface="Times New Roman" panose="02020603050405020304" pitchFamily="18" charset="0"/>
                          <a:cs typeface="Times New Roman" panose="02020603050405020304" pitchFamily="18" charset="0"/>
                        </a:rPr>
                        <a:t>Pasteur</a:t>
                      </a:r>
                      <a:r>
                        <a:rPr lang="vi-VN" sz="1400" b="0" i="0" dirty="0">
                          <a:solidFill>
                            <a:schemeClr val="tx1"/>
                          </a:solidFill>
                          <a:effectLst/>
                          <a:latin typeface="Times New Roman" panose="02020603050405020304" pitchFamily="18" charset="0"/>
                          <a:cs typeface="Times New Roman" panose="02020603050405020304" pitchFamily="18" charset="0"/>
                        </a:rPr>
                        <a:t>), Anh-xơ-tanh (</a:t>
                      </a:r>
                      <a:r>
                        <a:rPr lang="vi-VN" sz="1400" b="0" i="0" dirty="0" err="1">
                          <a:solidFill>
                            <a:schemeClr val="tx1"/>
                          </a:solidFill>
                          <a:effectLst/>
                          <a:latin typeface="Times New Roman" panose="02020603050405020304" pitchFamily="18" charset="0"/>
                          <a:cs typeface="Times New Roman" panose="02020603050405020304" pitchFamily="18" charset="0"/>
                        </a:rPr>
                        <a:t>Einstein</a:t>
                      </a:r>
                      <a:r>
                        <a:rPr lang="vi-VN" sz="1400" b="0" i="0" dirty="0">
                          <a:solidFill>
                            <a:schemeClr val="tx1"/>
                          </a:solidFill>
                          <a:effectLst/>
                          <a:latin typeface="Times New Roman" panose="02020603050405020304" pitchFamily="18" charset="0"/>
                          <a:cs typeface="Times New Roman" panose="02020603050405020304" pitchFamily="18" charset="0"/>
                        </a:rPr>
                        <a:t>), hai vợ chồng </a:t>
                      </a:r>
                      <a:r>
                        <a:rPr lang="vi-VN" sz="1400" b="0" i="0" dirty="0" err="1">
                          <a:solidFill>
                            <a:schemeClr val="tx1"/>
                          </a:solidFill>
                          <a:effectLst/>
                          <a:latin typeface="Times New Roman" panose="02020603050405020304" pitchFamily="18" charset="0"/>
                          <a:cs typeface="Times New Roman" panose="02020603050405020304" pitchFamily="18" charset="0"/>
                        </a:rPr>
                        <a:t>Kiu</a:t>
                      </a:r>
                      <a:r>
                        <a:rPr lang="vi-VN" sz="1400" b="0" i="0" dirty="0">
                          <a:solidFill>
                            <a:schemeClr val="tx1"/>
                          </a:solidFill>
                          <a:effectLst/>
                          <a:latin typeface="Times New Roman" panose="02020603050405020304" pitchFamily="18" charset="0"/>
                          <a:cs typeface="Times New Roman" panose="02020603050405020304" pitchFamily="18" charset="0"/>
                        </a:rPr>
                        <a:t>-ri (</a:t>
                      </a:r>
                      <a:r>
                        <a:rPr lang="vi-VN" sz="1400" b="0" i="0" dirty="0" err="1">
                          <a:solidFill>
                            <a:schemeClr val="tx1"/>
                          </a:solidFill>
                          <a:effectLst/>
                          <a:latin typeface="Times New Roman" panose="02020603050405020304" pitchFamily="18" charset="0"/>
                          <a:cs typeface="Times New Roman" panose="02020603050405020304" pitchFamily="18" charset="0"/>
                        </a:rPr>
                        <a:t>Curie</a:t>
                      </a:r>
                      <a:r>
                        <a:rPr lang="vi-VN" sz="1400" b="0" i="0" dirty="0">
                          <a:solidFill>
                            <a:schemeClr val="tx1"/>
                          </a:solidFill>
                          <a:effectLst/>
                          <a:latin typeface="Times New Roman" panose="02020603050405020304" pitchFamily="18" charset="0"/>
                          <a:cs typeface="Times New Roman" panose="02020603050405020304" pitchFamily="18" charset="0"/>
                        </a:rPr>
                        <a:t>) và hàng trăm nhà bác học khác, suốt đời nghèo nàn mà lúc nào cũng mãn nguyện hơn những vua chúa trên ngai vàng; cả tháng cả năm tự giam trong phòng thí nghiệm, không hề biết những tiêu khiển của người đời mà thấy thời giờ trôi qua vẫn quá mau, là nhờ thú tự học tìm tòi của họ. </a:t>
                      </a:r>
                      <a:endParaRPr lang="en-US" sz="1400" b="0" i="0" dirty="0">
                        <a:solidFill>
                          <a:schemeClr val="tx1"/>
                        </a:solidFill>
                        <a:effectLst/>
                        <a:latin typeface="Times New Roman" panose="02020603050405020304" pitchFamily="18" charset="0"/>
                        <a:cs typeface="Times New Roman" panose="02020603050405020304" pitchFamily="18" charset="0"/>
                      </a:endParaRPr>
                    </a:p>
                    <a:p>
                      <a:pPr marL="262255" marR="259715" algn="r">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(Nguyễn Hiến Lê, Tự học – một thú vui bổ ích)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195887"/>
                  </a:ext>
                </a:extLst>
              </a:tr>
              <a:tr h="1447395">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259715" indent="5715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Hiện</a:t>
                      </a:r>
                      <a:r>
                        <a:rPr lang="en-US" sz="1400" b="0" i="0" dirty="0">
                          <a:solidFill>
                            <a:schemeClr val="tx1"/>
                          </a:solidFill>
                          <a:effectLst/>
                          <a:latin typeface="Times New Roman" panose="02020603050405020304" pitchFamily="18" charset="0"/>
                          <a:cs typeface="Times New Roman" panose="02020603050405020304" pitchFamily="18" charset="0"/>
                        </a:rPr>
                        <a:t> nay, </a:t>
                      </a:r>
                      <a:r>
                        <a:rPr lang="en-US" sz="1400" b="0" i="0" dirty="0" err="1">
                          <a:solidFill>
                            <a:schemeClr val="tx1"/>
                          </a:solidFill>
                          <a:effectLst/>
                          <a:latin typeface="Times New Roman" panose="02020603050405020304" pitchFamily="18" charset="0"/>
                          <a:cs typeface="Times New Roman" panose="02020603050405020304" pitchFamily="18" charset="0"/>
                        </a:rPr>
                        <a:t>tại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địa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phương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dân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đã</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hưởng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bằng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hành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kiệm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điện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nước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chăm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sóc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bảo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Bên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cạnh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hoạt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việc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sử</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dụng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phẩm</a:t>
                      </a:r>
                      <a:r>
                        <a:rPr lang="en-US" sz="1400" b="0" i="0" dirty="0">
                          <a:solidFill>
                            <a:schemeClr val="tx1"/>
                          </a:solidFill>
                          <a:effectLst/>
                          <a:latin typeface="Times New Roman" panose="02020603050405020304" pitchFamily="18" charset="0"/>
                          <a:cs typeface="Times New Roman" panose="02020603050405020304" pitchFamily="18" charset="0"/>
                        </a:rPr>
                        <a:t> an </a:t>
                      </a:r>
                      <a:r>
                        <a:rPr lang="en-US" sz="1400" b="0" i="0" dirty="0" err="1">
                          <a:solidFill>
                            <a:schemeClr val="tx1"/>
                          </a:solidFill>
                          <a:effectLst/>
                          <a:latin typeface="Times New Roman" panose="02020603050405020304" pitchFamily="18" charset="0"/>
                          <a:cs typeface="Times New Roman" panose="02020603050405020304" pitchFamily="18" charset="0"/>
                        </a:rPr>
                        <a:t>toàn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ý </a:t>
                      </a:r>
                      <a:r>
                        <a:rPr lang="en-US" sz="1400" b="0" i="0" dirty="0" err="1">
                          <a:solidFill>
                            <a:schemeClr val="tx1"/>
                          </a:solidFill>
                          <a:effectLst/>
                          <a:latin typeface="Times New Roman" panose="02020603050405020304" pitchFamily="18" charset="0"/>
                          <a:cs typeface="Times New Roman" panose="02020603050405020304" pitchFamily="18" charset="0"/>
                        </a:rPr>
                        <a:t>thức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giữ</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gìn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sinh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công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chặn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hành</a:t>
                      </a:r>
                      <a:r>
                        <a:rPr lang="en-US" sz="1400" b="0" i="0" dirty="0">
                          <a:solidFill>
                            <a:schemeClr val="tx1"/>
                          </a:solidFill>
                          <a:effectLst/>
                          <a:latin typeface="Times New Roman" panose="02020603050405020304" pitchFamily="18" charset="0"/>
                          <a:cs typeface="Times New Roman" panose="02020603050405020304" pitchFamily="18" charset="0"/>
                        </a:rPr>
                        <a:t> vi </a:t>
                      </a:r>
                      <a:r>
                        <a:rPr lang="en-US" sz="1400" b="0" i="0" dirty="0" err="1">
                          <a:solidFill>
                            <a:schemeClr val="tx1"/>
                          </a:solidFill>
                          <a:effectLst/>
                          <a:latin typeface="Times New Roman" panose="02020603050405020304" pitchFamily="18" charset="0"/>
                          <a:cs typeface="Times New Roman" panose="02020603050405020304" pitchFamily="18" charset="0"/>
                        </a:rPr>
                        <a:t>làm</a:t>
                      </a:r>
                      <a:r>
                        <a:rPr lang="en-US" sz="1400" b="0" i="0" dirty="0">
                          <a:solidFill>
                            <a:schemeClr val="tx1"/>
                          </a:solidFill>
                          <a:effectLst/>
                          <a:latin typeface="Times New Roman" panose="02020603050405020304" pitchFamily="18" charset="0"/>
                          <a:cs typeface="Times New Roman" panose="02020603050405020304" pitchFamily="18" charset="0"/>
                        </a:rPr>
                        <a:t> ô </a:t>
                      </a:r>
                      <a:r>
                        <a:rPr lang="en-US" sz="1400" b="0" i="0" dirty="0" err="1">
                          <a:solidFill>
                            <a:schemeClr val="tx1"/>
                          </a:solidFill>
                          <a:effectLst/>
                          <a:latin typeface="Times New Roman" panose="02020603050405020304" pitchFamily="18" charset="0"/>
                          <a:cs typeface="Times New Roman" panose="02020603050405020304" pitchFamily="18" charset="0"/>
                        </a:rPr>
                        <a:t>nhiễm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trường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dần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được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mọi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chú</a:t>
                      </a:r>
                      <a:r>
                        <a:rPr lang="en-US" sz="1400" b="0" i="0" dirty="0">
                          <a:solidFill>
                            <a:schemeClr val="tx1"/>
                          </a:solidFill>
                          <a:effectLst/>
                          <a:latin typeface="Times New Roman" panose="02020603050405020304" pitchFamily="18" charset="0"/>
                          <a:cs typeface="Times New Roman" panose="02020603050405020304" pitchFamily="18" charset="0"/>
                        </a:rPr>
                        <a:t> ý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hiện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tích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góp</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phần</a:t>
                      </a:r>
                      <a:r>
                        <a:rPr lang="en-US" sz="1400" b="0" i="0" dirty="0">
                          <a:solidFill>
                            <a:schemeClr val="tx1"/>
                          </a:solidFill>
                          <a:effectLst/>
                          <a:latin typeface="Times New Roman" panose="02020603050405020304" pitchFamily="18" charset="0"/>
                          <a:cs typeface="Times New Roman" panose="02020603050405020304" pitchFamily="18" charset="0"/>
                        </a:rPr>
                        <a:t> 75 </a:t>
                      </a:r>
                      <a:r>
                        <a:rPr lang="en-US" sz="1400" b="0" i="0" dirty="0" err="1">
                          <a:solidFill>
                            <a:schemeClr val="tx1"/>
                          </a:solidFill>
                          <a:effectLst/>
                          <a:latin typeface="Times New Roman" panose="02020603050405020304" pitchFamily="18" charset="0"/>
                          <a:cs typeface="Times New Roman" panose="02020603050405020304" pitchFamily="18" charset="0"/>
                        </a:rPr>
                        <a:t>nâng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chất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lượng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bảo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vệ</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trường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xung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quanh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ngày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được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nhiều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lựa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chọn</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45720" marR="259715" indent="5715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(Theo Lê Phi </a:t>
                      </a:r>
                      <a:r>
                        <a:rPr lang="en-US" sz="1400" b="0" i="0" dirty="0" err="1">
                          <a:solidFill>
                            <a:schemeClr val="tx1"/>
                          </a:solidFill>
                          <a:effectLst/>
                          <a:latin typeface="Times New Roman" panose="02020603050405020304" pitchFamily="18" charset="0"/>
                          <a:cs typeface="Times New Roman" panose="02020603050405020304" pitchFamily="18" charset="0"/>
                        </a:rPr>
                        <a:t>Hùng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dựng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lối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sống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trong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đồng</a:t>
                      </a:r>
                      <a:r>
                        <a:rPr lang="en-US" sz="1400" b="0" i="0" dirty="0">
                          <a:solidFill>
                            <a:schemeClr val="tx1"/>
                          </a:solidFill>
                          <a:effectLst/>
                          <a:latin typeface="Times New Roman" panose="02020603050405020304" pitchFamily="18" charset="0"/>
                          <a:cs typeface="Times New Roman" panose="02020603050405020304" pitchFamily="18" charset="0"/>
                        </a:rPr>
                        <a:t>, https://www.qdnd.vn, </a:t>
                      </a:r>
                      <a:r>
                        <a:rPr lang="en-US" sz="1400" b="0" i="0" dirty="0" err="1">
                          <a:solidFill>
                            <a:schemeClr val="tx1"/>
                          </a:solidFill>
                          <a:effectLst/>
                          <a:latin typeface="Times New Roman" panose="02020603050405020304" pitchFamily="18" charset="0"/>
                          <a:cs typeface="Times New Roman" panose="02020603050405020304" pitchFamily="18" charset="0"/>
                        </a:rPr>
                        <a:t>ngày</a:t>
                      </a:r>
                      <a:r>
                        <a:rPr lang="en-US" sz="1400" b="0" i="0" dirty="0">
                          <a:solidFill>
                            <a:schemeClr val="tx1"/>
                          </a:solidFill>
                          <a:effectLst/>
                          <a:latin typeface="Times New Roman" panose="02020603050405020304" pitchFamily="18" charset="0"/>
                          <a:cs typeface="Times New Roman" panose="02020603050405020304" pitchFamily="18" charset="0"/>
                        </a:rPr>
                        <a:t> 09/9/2022)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3048124"/>
                  </a:ext>
                </a:extLst>
              </a:tr>
              <a:tr h="1240407">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a:solidFill>
                            <a:schemeClr val="tx1"/>
                          </a:solidFill>
                          <a:effectLst/>
                          <a:latin typeface="Times New Roman" panose="02020603050405020304" pitchFamily="18" charset="0"/>
                          <a:cs typeface="Times New Roman" panose="02020603050405020304" pitchFamily="18" charset="0"/>
                        </a:rPr>
                        <a:t>Trong </a:t>
                      </a:r>
                      <a:r>
                        <a:rPr lang="en-US" sz="1400" b="0" i="0" dirty="0" err="1">
                          <a:solidFill>
                            <a:schemeClr val="tx1"/>
                          </a:solidFill>
                          <a:effectLst/>
                          <a:latin typeface="Times New Roman" panose="02020603050405020304" pitchFamily="18" charset="0"/>
                          <a:cs typeface="Times New Roman" panose="02020603050405020304" pitchFamily="18" charset="0"/>
                        </a:rPr>
                        <a:t>tập</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Nhật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kí</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trong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tù</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Hồ</a:t>
                      </a:r>
                      <a:r>
                        <a:rPr lang="en-US" sz="1400" b="0" i="0" dirty="0">
                          <a:solidFill>
                            <a:schemeClr val="tx1"/>
                          </a:solidFill>
                          <a:effectLst/>
                          <a:latin typeface="Times New Roman" panose="02020603050405020304" pitchFamily="18" charset="0"/>
                          <a:cs typeface="Times New Roman" panose="02020603050405020304" pitchFamily="18" charset="0"/>
                        </a:rPr>
                        <a:t> Chí Minh),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phác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họa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sơ</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chân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thực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đậm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đà</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tìm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hiểu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thú</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vị</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đang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chiêm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cổ</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cảnh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lồng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sinh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động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tấm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thảm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thuê</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nền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gấm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chỉ</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làm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đọc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nghĩ</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tới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bức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sơn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thâm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sâu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sắc</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(Lê </a:t>
                      </a:r>
                      <a:r>
                        <a:rPr lang="en-US" sz="1400" b="0" i="0" dirty="0" err="1">
                          <a:solidFill>
                            <a:schemeClr val="tx1"/>
                          </a:solidFill>
                          <a:effectLst/>
                          <a:latin typeface="Times New Roman" panose="02020603050405020304" pitchFamily="18" charset="0"/>
                          <a:cs typeface="Times New Roman" panose="02020603050405020304" pitchFamily="18" charset="0"/>
                        </a:rPr>
                        <a:t>Thị</a:t>
                      </a:r>
                      <a:r>
                        <a:rPr lang="en-US" sz="1400" b="0" i="0" dirty="0">
                          <a:solidFill>
                            <a:schemeClr val="tx1"/>
                          </a:solidFill>
                          <a:effectLst/>
                          <a:latin typeface="Times New Roman" panose="02020603050405020304" pitchFamily="18" charset="0"/>
                          <a:cs typeface="Times New Roman" panose="02020603050405020304" pitchFamily="18" charset="0"/>
                        </a:rPr>
                        <a:t> Tú An)</a:t>
                      </a: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52168"/>
                  </a:ext>
                </a:extLst>
              </a:tr>
              <a:tr h="1133844">
                <a:tc>
                  <a:txBody>
                    <a:bodyPr/>
                    <a:lstStyle/>
                    <a:p>
                      <a:pPr marL="262255" marR="259715" algn="ctr">
                        <a:lnSpc>
                          <a:spcPts val="1375"/>
                        </a:lnSpc>
                        <a:spcBef>
                          <a:spcPts val="0"/>
                        </a:spcBef>
                        <a:spcAft>
                          <a:spcPts val="0"/>
                        </a:spcAft>
                      </a:pPr>
                      <a:r>
                        <a:rPr lang="en-US" sz="1400">
                          <a:effectLst/>
                          <a:latin typeface="Times New Roman" panose="02020603050405020304" pitchFamily="18" charset="0"/>
                          <a:cs typeface="Times New Roman" panose="02020603050405020304" pitchFamily="18" charset="0"/>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0"/>
                        </a:spcAft>
                      </a:pPr>
                      <a:r>
                        <a:rPr lang="vi-VN"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Thế</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đấy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luôn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thay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đổi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tùy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theo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sắc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cũng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xanh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thẳm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dâng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cao</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lên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chắc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nịch</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rải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trắng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mơ</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màng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dịu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hơi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sương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âm</a:t>
                      </a:r>
                      <a:r>
                        <a:rPr lang="en-US" sz="1400" b="0" i="0" dirty="0">
                          <a:solidFill>
                            <a:schemeClr val="tx1"/>
                          </a:solidFill>
                          <a:effectLst/>
                          <a:latin typeface="Times New Roman" panose="02020603050405020304" pitchFamily="18" charset="0"/>
                          <a:cs typeface="Times New Roman" panose="02020603050405020304" pitchFamily="18" charset="0"/>
                        </a:rPr>
                        <a:t> u </a:t>
                      </a:r>
                      <a:r>
                        <a:rPr lang="en-US" sz="1400" b="0" i="0" dirty="0" err="1">
                          <a:solidFill>
                            <a:schemeClr val="tx1"/>
                          </a:solidFill>
                          <a:effectLst/>
                          <a:latin typeface="Times New Roman" panose="02020603050405020304" pitchFamily="18" charset="0"/>
                          <a:cs typeface="Times New Roman" panose="02020603050405020304" pitchFamily="18" charset="0"/>
                        </a:rPr>
                        <a:t>mây</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mưa</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xám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xịt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nặng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nề</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Trời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ầm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dông</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gió</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đục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ngầu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giận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dữ</a:t>
                      </a:r>
                      <a:r>
                        <a:rPr lang="en-US" sz="1400" b="0" i="0" dirty="0">
                          <a:solidFill>
                            <a:schemeClr val="tx1"/>
                          </a:solidFill>
                          <a:effectLst/>
                          <a:latin typeface="Times New Roman" panose="02020603050405020304" pitchFamily="18" charset="0"/>
                          <a:cs typeface="Times New Roman" panose="02020603050405020304" pitchFamily="18" charset="0"/>
                        </a:rPr>
                        <a:t>…</a:t>
                      </a:r>
                      <a:r>
                        <a:rPr lang="en-US" sz="1400" b="0" i="0" dirty="0" err="1">
                          <a:solidFill>
                            <a:schemeClr val="tx1"/>
                          </a:solidFill>
                          <a:effectLst/>
                          <a:latin typeface="Times New Roman" panose="02020603050405020304" pitchFamily="18" charset="0"/>
                          <a:cs typeface="Times New Roman" panose="02020603050405020304" pitchFamily="18" charset="0"/>
                        </a:rPr>
                        <a:t>Như</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một</a:t>
                      </a:r>
                      <a:r>
                        <a:rPr lang="en-US" sz="1400" b="0" i="0" dirty="0">
                          <a:solidFill>
                            <a:schemeClr val="tx1"/>
                          </a:solidFill>
                          <a:effectLst/>
                          <a:latin typeface="Times New Roman" panose="02020603050405020304" pitchFamily="18" charset="0"/>
                          <a:cs typeface="Times New Roman" panose="02020603050405020304" pitchFamily="18" charset="0"/>
                        </a:rPr>
                        <a:t> con </a:t>
                      </a:r>
                      <a:r>
                        <a:rPr lang="en-US" sz="1400" b="0" i="0" dirty="0" err="1">
                          <a:solidFill>
                            <a:schemeClr val="tx1"/>
                          </a:solidFill>
                          <a:effectLst/>
                          <a:latin typeface="Times New Roman" panose="02020603050405020304" pitchFamily="18" charset="0"/>
                          <a:cs typeface="Times New Roman" panose="02020603050405020304" pitchFamily="18" charset="0"/>
                        </a:rPr>
                        <a:t>người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biết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buồn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vui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biển</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tẻ</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nhạt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lạnh</a:t>
                      </a:r>
                      <a:r>
                        <a:rPr lang="en-US" sz="1400" b="0" i="0" dirty="0">
                          <a:solidFill>
                            <a:schemeClr val="tx1"/>
                          </a:solidFill>
                          <a:effectLst/>
                          <a:latin typeface="Times New Roman" panose="02020603050405020304" pitchFamily="18" charset="0"/>
                          <a:cs typeface="Times New Roman" panose="02020603050405020304" pitchFamily="18" charset="0"/>
                        </a:rPr>
                        <a:t> lung,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sôi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nổi</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hả</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hê</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lúc</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đăm</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chiêu</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gắt</a:t>
                      </a:r>
                      <a:r>
                        <a:rPr lang="en-US" sz="1400" b="0" i="0" dirty="0">
                          <a:solidFill>
                            <a:schemeClr val="tx1"/>
                          </a:solidFill>
                          <a:effectLst/>
                          <a:latin typeface="Times New Roman" panose="02020603050405020304" pitchFamily="18" charset="0"/>
                          <a:cs typeface="Times New Roman" panose="02020603050405020304" pitchFamily="18" charset="0"/>
                        </a:rPr>
                        <a:t> </a:t>
                      </a:r>
                      <a:r>
                        <a:rPr lang="en-US" sz="1400" b="0" i="0" dirty="0" err="1">
                          <a:solidFill>
                            <a:schemeClr val="tx1"/>
                          </a:solidFill>
                          <a:effectLst/>
                          <a:latin typeface="Times New Roman" panose="02020603050405020304" pitchFamily="18" charset="0"/>
                          <a:cs typeface="Times New Roman" panose="02020603050405020304" pitchFamily="18" charset="0"/>
                        </a:rPr>
                        <a:t>gỏng</a:t>
                      </a:r>
                      <a:r>
                        <a:rPr lang="en-US" sz="1400" b="0" i="0" dirty="0">
                          <a:solidFill>
                            <a:schemeClr val="tx1"/>
                          </a:solidFill>
                          <a:effectLst/>
                          <a:latin typeface="Times New Roman" panose="02020603050405020304" pitchFamily="18" charset="0"/>
                          <a:cs typeface="Times New Roman" panose="02020603050405020304" pitchFamily="18" charset="0"/>
                        </a:rPr>
                        <a:t>.</a:t>
                      </a:r>
                    </a:p>
                    <a:p>
                      <a:pPr marL="0" marR="0" algn="r">
                        <a:lnSpc>
                          <a:spcPct val="107000"/>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(Vũ Tú Nam)</a:t>
                      </a:r>
                    </a:p>
                    <a:p>
                      <a:pPr marL="262255" marR="259715" algn="just">
                        <a:lnSpc>
                          <a:spcPts val="1375"/>
                        </a:lnSpc>
                        <a:spcBef>
                          <a:spcPts val="0"/>
                        </a:spcBef>
                        <a:spcAft>
                          <a:spcPts val="0"/>
                        </a:spcAft>
                      </a:pPr>
                      <a:r>
                        <a:rPr lang="en-US" sz="1400" b="0" i="0" dirty="0">
                          <a:solidFill>
                            <a:schemeClr val="tx1"/>
                          </a:solidFill>
                          <a:effectLst/>
                          <a:latin typeface="Times New Roman" panose="02020603050405020304" pitchFamily="18" charset="0"/>
                          <a:cs typeface="Times New Roman" panose="02020603050405020304" pitchFamily="18" charset="0"/>
                        </a:rPr>
                        <a:t> </a:t>
                      </a:r>
                      <a:endParaRPr lang="en-US" sz="1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549" marR="315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692331"/>
                  </a:ext>
                </a:extLst>
              </a:tr>
            </a:tbl>
          </a:graphicData>
        </a:graphic>
      </p:graphicFrame>
    </p:spTree>
    <p:extLst>
      <p:ext uri="{BB962C8B-B14F-4D97-AF65-F5344CB8AC3E}">
        <p14:creationId xmlns:p14="http://schemas.microsoft.com/office/powerpoint/2010/main" val="822795724"/>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1"/>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1031</TotalTime>
  <Words>4370</Words>
  <Application>Microsoft Office PowerPoint</Application>
  <PresentationFormat>Widescreen</PresentationFormat>
  <Paragraphs>218</Paragraphs>
  <Slides>24</Slides>
  <Notes>14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等线</vt:lpstr>
      <vt:lpstr>等线 Light</vt:lpstr>
      <vt:lpstr>Arial</vt:lpstr>
      <vt:lpstr>Calibri</vt:lpstr>
      <vt:lpstr>Times New Roman</vt:lpstr>
      <vt:lpstr>思源黑体 Medium</vt:lpstr>
      <vt:lpstr>杨任东竹石体-Semibold</vt: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1</dc:title>
  <dc:creator>Wssc0816</dc:creator>
  <cp:lastModifiedBy>DELL VOSTRO</cp:lastModifiedBy>
  <cp:revision>63</cp:revision>
  <dcterms:created xsi:type="dcterms:W3CDTF">2019-03-07T05:13:26Z</dcterms:created>
  <dcterms:modified xsi:type="dcterms:W3CDTF">2024-10-09T13:40:55Z</dcterms:modified>
</cp:coreProperties>
</file>