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7" r:id="rId2"/>
    <p:sldId id="258" r:id="rId3"/>
    <p:sldId id="8640" r:id="rId4"/>
    <p:sldId id="256" r:id="rId5"/>
    <p:sldId id="2007577221" r:id="rId6"/>
    <p:sldId id="2007577226" r:id="rId7"/>
    <p:sldId id="2007577222" r:id="rId8"/>
    <p:sldId id="2007577227" r:id="rId9"/>
    <p:sldId id="2007577228" r:id="rId10"/>
    <p:sldId id="2007577231" r:id="rId11"/>
    <p:sldId id="2007577242" r:id="rId12"/>
    <p:sldId id="2007577245" r:id="rId13"/>
    <p:sldId id="2007577243" r:id="rId14"/>
    <p:sldId id="2007577229" r:id="rId15"/>
    <p:sldId id="2007577246" r:id="rId16"/>
    <p:sldId id="2007577236" r:id="rId17"/>
    <p:sldId id="2007577247" r:id="rId18"/>
    <p:sldId id="2007577248" r:id="rId19"/>
    <p:sldId id="2007577249" r:id="rId20"/>
    <p:sldId id="2007577230" r:id="rId21"/>
    <p:sldId id="2007577237" r:id="rId22"/>
    <p:sldId id="2007577238" r:id="rId23"/>
    <p:sldId id="2007577208" r:id="rId24"/>
    <p:sldId id="2007577200" r:id="rId25"/>
    <p:sldId id="2007577211" r:id="rId26"/>
    <p:sldId id="2007577239" r:id="rId27"/>
    <p:sldId id="2007577213" r:id="rId28"/>
    <p:sldId id="2007577240" r:id="rId29"/>
    <p:sldId id="2007577201" r:id="rId30"/>
    <p:sldId id="200757721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2B09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2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69D11-0793-4DA6-A298-D5C9B986FA20}" type="datetimeFigureOut">
              <a:rPr lang="en-US" smtClean="0"/>
              <a:t>30/09/2024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EF323-27FF-41DC-B552-177379DE7F0A}" type="slidenum">
              <a:rPr lang="en-US" smtClean="0"/>
              <a:t>‹#›</a:t>
            </a:fld>
            <a:endParaRPr lang="en-US"/>
          </a:p>
        </p:txBody>
      </p:sp>
    </p:spTree>
    <p:extLst>
      <p:ext uri="{BB962C8B-B14F-4D97-AF65-F5344CB8AC3E}">
        <p14:creationId xmlns:p14="http://schemas.microsoft.com/office/powerpoint/2010/main" val="309740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D957DA-6244-4967-A459-3ED206733BD8}" type="slidenum">
              <a:rPr lang="zh-CN" altLang="en-US" smtClean="0"/>
              <a:t>1</a:t>
            </a:fld>
            <a:endParaRPr lang="zh-CN" altLang="en-US"/>
          </a:p>
        </p:txBody>
      </p:sp>
    </p:spTree>
    <p:extLst>
      <p:ext uri="{BB962C8B-B14F-4D97-AF65-F5344CB8AC3E}">
        <p14:creationId xmlns:p14="http://schemas.microsoft.com/office/powerpoint/2010/main" val="284550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29</a:t>
            </a:fld>
            <a:endParaRPr lang="zh-CN" altLang="en-US"/>
          </a:p>
        </p:txBody>
      </p:sp>
    </p:spTree>
    <p:extLst>
      <p:ext uri="{BB962C8B-B14F-4D97-AF65-F5344CB8AC3E}">
        <p14:creationId xmlns:p14="http://schemas.microsoft.com/office/powerpoint/2010/main" val="18352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30</a:t>
            </a:fld>
            <a:endParaRPr lang="zh-CN" altLang="en-US"/>
          </a:p>
        </p:txBody>
      </p:sp>
    </p:spTree>
    <p:extLst>
      <p:ext uri="{BB962C8B-B14F-4D97-AF65-F5344CB8AC3E}">
        <p14:creationId xmlns:p14="http://schemas.microsoft.com/office/powerpoint/2010/main" val="112583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a:t>
            </a:fld>
            <a:endParaRPr lang="zh-CN" altLang="en-US"/>
          </a:p>
        </p:txBody>
      </p:sp>
    </p:spTree>
    <p:extLst>
      <p:ext uri="{BB962C8B-B14F-4D97-AF65-F5344CB8AC3E}">
        <p14:creationId xmlns:p14="http://schemas.microsoft.com/office/powerpoint/2010/main" val="350231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3</a:t>
            </a:fld>
            <a:endParaRPr lang="zh-CN" altLang="en-US"/>
          </a:p>
        </p:txBody>
      </p:sp>
    </p:spTree>
    <p:extLst>
      <p:ext uri="{BB962C8B-B14F-4D97-AF65-F5344CB8AC3E}">
        <p14:creationId xmlns:p14="http://schemas.microsoft.com/office/powerpoint/2010/main" val="2630542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7</a:t>
            </a:fld>
            <a:endParaRPr lang="zh-CN" altLang="en-US"/>
          </a:p>
        </p:txBody>
      </p:sp>
    </p:spTree>
    <p:extLst>
      <p:ext uri="{BB962C8B-B14F-4D97-AF65-F5344CB8AC3E}">
        <p14:creationId xmlns:p14="http://schemas.microsoft.com/office/powerpoint/2010/main" val="295482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16</a:t>
            </a:fld>
            <a:endParaRPr lang="zh-CN" altLang="en-US"/>
          </a:p>
        </p:txBody>
      </p:sp>
    </p:spTree>
    <p:extLst>
      <p:ext uri="{BB962C8B-B14F-4D97-AF65-F5344CB8AC3E}">
        <p14:creationId xmlns:p14="http://schemas.microsoft.com/office/powerpoint/2010/main" val="2066223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23</a:t>
            </a:fld>
            <a:endParaRPr lang="zh-CN" altLang="en-US"/>
          </a:p>
        </p:txBody>
      </p:sp>
    </p:spTree>
    <p:extLst>
      <p:ext uri="{BB962C8B-B14F-4D97-AF65-F5344CB8AC3E}">
        <p14:creationId xmlns:p14="http://schemas.microsoft.com/office/powerpoint/2010/main" val="110679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24</a:t>
            </a:fld>
            <a:endParaRPr lang="zh-CN" altLang="en-US"/>
          </a:p>
        </p:txBody>
      </p:sp>
    </p:spTree>
    <p:extLst>
      <p:ext uri="{BB962C8B-B14F-4D97-AF65-F5344CB8AC3E}">
        <p14:creationId xmlns:p14="http://schemas.microsoft.com/office/powerpoint/2010/main" val="407687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25</a:t>
            </a:fld>
            <a:endParaRPr lang="zh-CN" altLang="en-US"/>
          </a:p>
        </p:txBody>
      </p:sp>
    </p:spTree>
    <p:extLst>
      <p:ext uri="{BB962C8B-B14F-4D97-AF65-F5344CB8AC3E}">
        <p14:creationId xmlns:p14="http://schemas.microsoft.com/office/powerpoint/2010/main" val="385499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27</a:t>
            </a:fld>
            <a:endParaRPr lang="zh-CN" altLang="en-US"/>
          </a:p>
        </p:txBody>
      </p:sp>
    </p:spTree>
    <p:extLst>
      <p:ext uri="{BB962C8B-B14F-4D97-AF65-F5344CB8AC3E}">
        <p14:creationId xmlns:p14="http://schemas.microsoft.com/office/powerpoint/2010/main" val="378706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AAC47-E155-C520-0F76-213B6B866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D0FE83-FEC4-68D0-A175-BEAB9F6EE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6D2759-2487-FB8E-ACDF-4849246F7037}"/>
              </a:ext>
            </a:extLst>
          </p:cNvPr>
          <p:cNvSpPr>
            <a:spLocks noGrp="1"/>
          </p:cNvSpPr>
          <p:nvPr>
            <p:ph type="dt" sz="half" idx="10"/>
          </p:nvPr>
        </p:nvSpPr>
        <p:spPr/>
        <p:txBody>
          <a:bodyPr/>
          <a:lstStyle/>
          <a:p>
            <a:fld id="{264B4BE8-3F73-423A-92B6-1D41C416F3AD}" type="datetimeFigureOut">
              <a:rPr lang="en-US" smtClean="0"/>
              <a:t>30/09/2024</a:t>
            </a:fld>
            <a:endParaRPr lang="en-US"/>
          </a:p>
        </p:txBody>
      </p:sp>
      <p:sp>
        <p:nvSpPr>
          <p:cNvPr id="5" name="Footer Placeholder 4">
            <a:extLst>
              <a:ext uri="{FF2B5EF4-FFF2-40B4-BE49-F238E27FC236}">
                <a16:creationId xmlns:a16="http://schemas.microsoft.com/office/drawing/2014/main" id="{901084BB-0C6B-769E-BEA3-891FB2718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B214C-1ADA-0F00-55F2-7679A6850EF8}"/>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346943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8695-8F1C-3090-70DB-4BB906D525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4348FC-CD8B-FC7B-5155-82B4C83D8B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526D9-8425-6409-B909-AE51FE1DD4A0}"/>
              </a:ext>
            </a:extLst>
          </p:cNvPr>
          <p:cNvSpPr>
            <a:spLocks noGrp="1"/>
          </p:cNvSpPr>
          <p:nvPr>
            <p:ph type="dt" sz="half" idx="10"/>
          </p:nvPr>
        </p:nvSpPr>
        <p:spPr/>
        <p:txBody>
          <a:bodyPr/>
          <a:lstStyle/>
          <a:p>
            <a:fld id="{264B4BE8-3F73-423A-92B6-1D41C416F3AD}" type="datetimeFigureOut">
              <a:rPr lang="en-US" smtClean="0"/>
              <a:t>30/09/2024</a:t>
            </a:fld>
            <a:endParaRPr lang="en-US"/>
          </a:p>
        </p:txBody>
      </p:sp>
      <p:sp>
        <p:nvSpPr>
          <p:cNvPr id="5" name="Footer Placeholder 4">
            <a:extLst>
              <a:ext uri="{FF2B5EF4-FFF2-40B4-BE49-F238E27FC236}">
                <a16:creationId xmlns:a16="http://schemas.microsoft.com/office/drawing/2014/main" id="{A6CB3282-235F-7120-378C-1C871D1C5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2BFCC-8E80-C0E9-6F1D-804C47150F7A}"/>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81106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E89041-56C9-6A19-181E-96A127D6B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9C7603-8E9D-37A7-23E7-C36EA16687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21AD9-6A16-6803-5957-41E7789E42FD}"/>
              </a:ext>
            </a:extLst>
          </p:cNvPr>
          <p:cNvSpPr>
            <a:spLocks noGrp="1"/>
          </p:cNvSpPr>
          <p:nvPr>
            <p:ph type="dt" sz="half" idx="10"/>
          </p:nvPr>
        </p:nvSpPr>
        <p:spPr/>
        <p:txBody>
          <a:bodyPr/>
          <a:lstStyle/>
          <a:p>
            <a:fld id="{264B4BE8-3F73-423A-92B6-1D41C416F3AD}" type="datetimeFigureOut">
              <a:rPr lang="en-US" smtClean="0"/>
              <a:t>30/09/2024</a:t>
            </a:fld>
            <a:endParaRPr lang="en-US"/>
          </a:p>
        </p:txBody>
      </p:sp>
      <p:sp>
        <p:nvSpPr>
          <p:cNvPr id="5" name="Footer Placeholder 4">
            <a:extLst>
              <a:ext uri="{FF2B5EF4-FFF2-40B4-BE49-F238E27FC236}">
                <a16:creationId xmlns:a16="http://schemas.microsoft.com/office/drawing/2014/main" id="{4E7C0D8D-536A-EE34-7230-EF4B8BB46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4F392-12D6-A6B3-956D-0BEB71A6C44E}"/>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1407058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89" y="2982823"/>
            <a:ext cx="566537" cy="668064"/>
          </a:xfrm>
          <a:prstGeom prst="rect">
            <a:avLst/>
          </a:prstGeom>
        </p:spPr>
      </p:pic>
    </p:spTree>
    <p:extLst>
      <p:ext uri="{BB962C8B-B14F-4D97-AF65-F5344CB8AC3E}">
        <p14:creationId xmlns:p14="http://schemas.microsoft.com/office/powerpoint/2010/main" val="276374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8D8E-F21E-4122-98C2-4B71B6F09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0C90FB-AB22-308C-A351-AC92FD822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68725-9F04-2561-FE57-1BEDB23D758D}"/>
              </a:ext>
            </a:extLst>
          </p:cNvPr>
          <p:cNvSpPr>
            <a:spLocks noGrp="1"/>
          </p:cNvSpPr>
          <p:nvPr>
            <p:ph type="dt" sz="half" idx="10"/>
          </p:nvPr>
        </p:nvSpPr>
        <p:spPr/>
        <p:txBody>
          <a:bodyPr/>
          <a:lstStyle/>
          <a:p>
            <a:fld id="{264B4BE8-3F73-423A-92B6-1D41C416F3AD}" type="datetimeFigureOut">
              <a:rPr lang="en-US" smtClean="0"/>
              <a:t>30/09/2024</a:t>
            </a:fld>
            <a:endParaRPr lang="en-US"/>
          </a:p>
        </p:txBody>
      </p:sp>
      <p:sp>
        <p:nvSpPr>
          <p:cNvPr id="5" name="Footer Placeholder 4">
            <a:extLst>
              <a:ext uri="{FF2B5EF4-FFF2-40B4-BE49-F238E27FC236}">
                <a16:creationId xmlns:a16="http://schemas.microsoft.com/office/drawing/2014/main" id="{9091FA0F-5EE8-833F-6847-9F01B8B10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201F0-E44E-920D-EB0D-18B9CE4500A6}"/>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60694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E4BC-FA92-4558-E1AB-975DF45639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E3C533-B94E-3C0C-AE0E-F1D30AC095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FEF58-1773-4E07-EC16-5D5AF3D881A6}"/>
              </a:ext>
            </a:extLst>
          </p:cNvPr>
          <p:cNvSpPr>
            <a:spLocks noGrp="1"/>
          </p:cNvSpPr>
          <p:nvPr>
            <p:ph type="dt" sz="half" idx="10"/>
          </p:nvPr>
        </p:nvSpPr>
        <p:spPr/>
        <p:txBody>
          <a:bodyPr/>
          <a:lstStyle/>
          <a:p>
            <a:fld id="{264B4BE8-3F73-423A-92B6-1D41C416F3AD}" type="datetimeFigureOut">
              <a:rPr lang="en-US" smtClean="0"/>
              <a:t>30/09/2024</a:t>
            </a:fld>
            <a:endParaRPr lang="en-US"/>
          </a:p>
        </p:txBody>
      </p:sp>
      <p:sp>
        <p:nvSpPr>
          <p:cNvPr id="5" name="Footer Placeholder 4">
            <a:extLst>
              <a:ext uri="{FF2B5EF4-FFF2-40B4-BE49-F238E27FC236}">
                <a16:creationId xmlns:a16="http://schemas.microsoft.com/office/drawing/2014/main" id="{4FFE74D5-7823-B743-7C3F-AB7AC6D69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E3090C-27BE-E534-646D-0FF3100078C7}"/>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57758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F9A6-731E-65F2-2CCB-C8465AA993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ADC35E-8D71-A7CE-94B7-612EBA1A86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CE893A-FABA-D48A-E6AF-5503F92F3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B97D26-F0E8-37DE-2326-7388697A418F}"/>
              </a:ext>
            </a:extLst>
          </p:cNvPr>
          <p:cNvSpPr>
            <a:spLocks noGrp="1"/>
          </p:cNvSpPr>
          <p:nvPr>
            <p:ph type="dt" sz="half" idx="10"/>
          </p:nvPr>
        </p:nvSpPr>
        <p:spPr/>
        <p:txBody>
          <a:bodyPr/>
          <a:lstStyle/>
          <a:p>
            <a:fld id="{264B4BE8-3F73-423A-92B6-1D41C416F3AD}" type="datetimeFigureOut">
              <a:rPr lang="en-US" smtClean="0"/>
              <a:t>30/09/2024</a:t>
            </a:fld>
            <a:endParaRPr lang="en-US"/>
          </a:p>
        </p:txBody>
      </p:sp>
      <p:sp>
        <p:nvSpPr>
          <p:cNvPr id="6" name="Footer Placeholder 5">
            <a:extLst>
              <a:ext uri="{FF2B5EF4-FFF2-40B4-BE49-F238E27FC236}">
                <a16:creationId xmlns:a16="http://schemas.microsoft.com/office/drawing/2014/main" id="{0DD55651-B376-D170-6BC4-65D2C8750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89365A-3F05-37D6-D669-2C799742B6FB}"/>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107089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4522-661B-F895-B949-31AF2B93F4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662DF1-57EA-344C-C146-0D4AD41E03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EDE269-8790-0AF9-D456-4CEF28AF7D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BFED0D-2359-7A83-5C60-305A91BE94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67AE8-DE98-0490-B090-07B2C7455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6CED1A-AA95-070F-BF35-0900AB66588E}"/>
              </a:ext>
            </a:extLst>
          </p:cNvPr>
          <p:cNvSpPr>
            <a:spLocks noGrp="1"/>
          </p:cNvSpPr>
          <p:nvPr>
            <p:ph type="dt" sz="half" idx="10"/>
          </p:nvPr>
        </p:nvSpPr>
        <p:spPr/>
        <p:txBody>
          <a:bodyPr/>
          <a:lstStyle/>
          <a:p>
            <a:fld id="{264B4BE8-3F73-423A-92B6-1D41C416F3AD}" type="datetimeFigureOut">
              <a:rPr lang="en-US" smtClean="0"/>
              <a:t>30/09/2024</a:t>
            </a:fld>
            <a:endParaRPr lang="en-US"/>
          </a:p>
        </p:txBody>
      </p:sp>
      <p:sp>
        <p:nvSpPr>
          <p:cNvPr id="8" name="Footer Placeholder 7">
            <a:extLst>
              <a:ext uri="{FF2B5EF4-FFF2-40B4-BE49-F238E27FC236}">
                <a16:creationId xmlns:a16="http://schemas.microsoft.com/office/drawing/2014/main" id="{3C81F6F9-BA9D-CCAB-0100-24127E0F9F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3D41BD-CD85-98E8-6098-30688DCB8233}"/>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370532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7991-131C-7D50-0DFD-8CC3A8C0BC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F7E2A3-DE8D-F6D4-1936-1F9E55240C2D}"/>
              </a:ext>
            </a:extLst>
          </p:cNvPr>
          <p:cNvSpPr>
            <a:spLocks noGrp="1"/>
          </p:cNvSpPr>
          <p:nvPr>
            <p:ph type="dt" sz="half" idx="10"/>
          </p:nvPr>
        </p:nvSpPr>
        <p:spPr/>
        <p:txBody>
          <a:bodyPr/>
          <a:lstStyle/>
          <a:p>
            <a:fld id="{264B4BE8-3F73-423A-92B6-1D41C416F3AD}" type="datetimeFigureOut">
              <a:rPr lang="en-US" smtClean="0"/>
              <a:t>30/09/2024</a:t>
            </a:fld>
            <a:endParaRPr lang="en-US"/>
          </a:p>
        </p:txBody>
      </p:sp>
      <p:sp>
        <p:nvSpPr>
          <p:cNvPr id="4" name="Footer Placeholder 3">
            <a:extLst>
              <a:ext uri="{FF2B5EF4-FFF2-40B4-BE49-F238E27FC236}">
                <a16:creationId xmlns:a16="http://schemas.microsoft.com/office/drawing/2014/main" id="{7F923C89-F24C-A238-E819-15E161359C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4B8669-D079-BA3F-0A98-8510E73C947B}"/>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109150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5A4A7-8D4C-9871-5CA8-91A15193566A}"/>
              </a:ext>
            </a:extLst>
          </p:cNvPr>
          <p:cNvSpPr>
            <a:spLocks noGrp="1"/>
          </p:cNvSpPr>
          <p:nvPr>
            <p:ph type="dt" sz="half" idx="10"/>
          </p:nvPr>
        </p:nvSpPr>
        <p:spPr/>
        <p:txBody>
          <a:bodyPr/>
          <a:lstStyle/>
          <a:p>
            <a:fld id="{264B4BE8-3F73-423A-92B6-1D41C416F3AD}" type="datetimeFigureOut">
              <a:rPr lang="en-US" smtClean="0"/>
              <a:t>30/09/2024</a:t>
            </a:fld>
            <a:endParaRPr lang="en-US"/>
          </a:p>
        </p:txBody>
      </p:sp>
      <p:sp>
        <p:nvSpPr>
          <p:cNvPr id="3" name="Footer Placeholder 2">
            <a:extLst>
              <a:ext uri="{FF2B5EF4-FFF2-40B4-BE49-F238E27FC236}">
                <a16:creationId xmlns:a16="http://schemas.microsoft.com/office/drawing/2014/main" id="{37F5A527-2D5E-2764-DDEB-328D850DEB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CB17CD-E708-53A6-FD58-E0A8D47CDDE3}"/>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18218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4DB4-3468-23AC-894B-E30321AED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4FBE08-3D96-808B-CA6D-72173CFDA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E0FD94-FF1E-6889-E62D-AB576812A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9851A9-5DA6-C210-695E-1704EAAF956C}"/>
              </a:ext>
            </a:extLst>
          </p:cNvPr>
          <p:cNvSpPr>
            <a:spLocks noGrp="1"/>
          </p:cNvSpPr>
          <p:nvPr>
            <p:ph type="dt" sz="half" idx="10"/>
          </p:nvPr>
        </p:nvSpPr>
        <p:spPr/>
        <p:txBody>
          <a:bodyPr/>
          <a:lstStyle/>
          <a:p>
            <a:fld id="{264B4BE8-3F73-423A-92B6-1D41C416F3AD}" type="datetimeFigureOut">
              <a:rPr lang="en-US" smtClean="0"/>
              <a:t>30/09/2024</a:t>
            </a:fld>
            <a:endParaRPr lang="en-US"/>
          </a:p>
        </p:txBody>
      </p:sp>
      <p:sp>
        <p:nvSpPr>
          <p:cNvPr id="6" name="Footer Placeholder 5">
            <a:extLst>
              <a:ext uri="{FF2B5EF4-FFF2-40B4-BE49-F238E27FC236}">
                <a16:creationId xmlns:a16="http://schemas.microsoft.com/office/drawing/2014/main" id="{460A048E-FA35-C26B-70CC-9AB663B74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F73D37-2189-EC87-D899-CDD2995BDF64}"/>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209225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687BA-10C3-FF4E-89BA-4C5B29BD1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C95F7C-7A55-5F21-6D8F-44521795C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11E2E2-429B-A401-9F07-8AC373B3C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371139-AB33-BB35-387D-9141CDF87C72}"/>
              </a:ext>
            </a:extLst>
          </p:cNvPr>
          <p:cNvSpPr>
            <a:spLocks noGrp="1"/>
          </p:cNvSpPr>
          <p:nvPr>
            <p:ph type="dt" sz="half" idx="10"/>
          </p:nvPr>
        </p:nvSpPr>
        <p:spPr/>
        <p:txBody>
          <a:bodyPr/>
          <a:lstStyle/>
          <a:p>
            <a:fld id="{264B4BE8-3F73-423A-92B6-1D41C416F3AD}" type="datetimeFigureOut">
              <a:rPr lang="en-US" smtClean="0"/>
              <a:t>30/09/2024</a:t>
            </a:fld>
            <a:endParaRPr lang="en-US"/>
          </a:p>
        </p:txBody>
      </p:sp>
      <p:sp>
        <p:nvSpPr>
          <p:cNvPr id="6" name="Footer Placeholder 5">
            <a:extLst>
              <a:ext uri="{FF2B5EF4-FFF2-40B4-BE49-F238E27FC236}">
                <a16:creationId xmlns:a16="http://schemas.microsoft.com/office/drawing/2014/main" id="{80873FE9-5E0C-6E7D-83AD-0F9625332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14E31-8D6F-858B-09FF-C759E2D1F721}"/>
              </a:ext>
            </a:extLst>
          </p:cNvPr>
          <p:cNvSpPr>
            <a:spLocks noGrp="1"/>
          </p:cNvSpPr>
          <p:nvPr>
            <p:ph type="sldNum" sz="quarter" idx="12"/>
          </p:nvPr>
        </p:nvSpPr>
        <p:spPr/>
        <p:txBody>
          <a:bodyPr/>
          <a:lstStyle/>
          <a:p>
            <a:fld id="{5616A3E1-2088-461F-A30C-070B0C67F87F}" type="slidenum">
              <a:rPr lang="en-US" smtClean="0"/>
              <a:t>‹#›</a:t>
            </a:fld>
            <a:endParaRPr lang="en-US"/>
          </a:p>
        </p:txBody>
      </p:sp>
    </p:spTree>
    <p:extLst>
      <p:ext uri="{BB962C8B-B14F-4D97-AF65-F5344CB8AC3E}">
        <p14:creationId xmlns:p14="http://schemas.microsoft.com/office/powerpoint/2010/main" val="148022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B8BAC-C6E0-D616-D3B3-7367019BA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747AF9-BDBC-220A-1283-E29ED8D018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B1A06-3CA0-B489-7AF3-453EF10C0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4BE8-3F73-423A-92B6-1D41C416F3AD}" type="datetimeFigureOut">
              <a:rPr lang="en-US" smtClean="0"/>
              <a:t>30/09/2024</a:t>
            </a:fld>
            <a:endParaRPr lang="en-US"/>
          </a:p>
        </p:txBody>
      </p:sp>
      <p:sp>
        <p:nvSpPr>
          <p:cNvPr id="5" name="Footer Placeholder 4">
            <a:extLst>
              <a:ext uri="{FF2B5EF4-FFF2-40B4-BE49-F238E27FC236}">
                <a16:creationId xmlns:a16="http://schemas.microsoft.com/office/drawing/2014/main" id="{356EE324-5642-4658-C013-80717A940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2D6D7E-B83E-4448-A8BD-B5E259015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6A3E1-2088-461F-A30C-070B0C67F87F}" type="slidenum">
              <a:rPr lang="en-US" smtClean="0"/>
              <a:t>‹#›</a:t>
            </a:fld>
            <a:endParaRPr lang="en-US"/>
          </a:p>
        </p:txBody>
      </p:sp>
    </p:spTree>
    <p:extLst>
      <p:ext uri="{BB962C8B-B14F-4D97-AF65-F5344CB8AC3E}">
        <p14:creationId xmlns:p14="http://schemas.microsoft.com/office/powerpoint/2010/main" val="9612668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hyperlink" Target="https://www.freeppt7.com/" TargetMode="External"/><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hyperlink" Target="https://www.freeppt7.com/" TargetMode="External"/><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nhandan.vn/"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CD192F5-2462-4183-9970-EECF78AF23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5265AAD1-7423-450A-A43C-BF6CE270D3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 y="5238750"/>
            <a:ext cx="12153900" cy="1619250"/>
          </a:xfrm>
          <a:prstGeom prst="rect">
            <a:avLst/>
          </a:prstGeom>
        </p:spPr>
      </p:pic>
      <p:pic>
        <p:nvPicPr>
          <p:cNvPr id="9" name="图片 8">
            <a:extLst>
              <a:ext uri="{FF2B5EF4-FFF2-40B4-BE49-F238E27FC236}">
                <a16:creationId xmlns:a16="http://schemas.microsoft.com/office/drawing/2014/main" id="{025942EF-0AE7-4A20-AEC3-A7B399DDA1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187"/>
            <a:ext cx="5112469" cy="735607"/>
          </a:xfrm>
          <a:prstGeom prst="rect">
            <a:avLst/>
          </a:prstGeom>
        </p:spPr>
      </p:pic>
      <p:grpSp>
        <p:nvGrpSpPr>
          <p:cNvPr id="35" name="组合 34">
            <a:extLst>
              <a:ext uri="{FF2B5EF4-FFF2-40B4-BE49-F238E27FC236}">
                <a16:creationId xmlns:a16="http://schemas.microsoft.com/office/drawing/2014/main" id="{C9B7F83E-AB28-4EF5-A4D4-1CEC153FFBE6}"/>
              </a:ext>
            </a:extLst>
          </p:cNvPr>
          <p:cNvGrpSpPr/>
          <p:nvPr/>
        </p:nvGrpSpPr>
        <p:grpSpPr>
          <a:xfrm>
            <a:off x="-38100" y="3829620"/>
            <a:ext cx="4324350" cy="3050613"/>
            <a:chOff x="-38100" y="3829620"/>
            <a:chExt cx="4324350" cy="3050613"/>
          </a:xfrm>
        </p:grpSpPr>
        <p:pic>
          <p:nvPicPr>
            <p:cNvPr id="21" name="图片 20">
              <a:extLst>
                <a:ext uri="{FF2B5EF4-FFF2-40B4-BE49-F238E27FC236}">
                  <a16:creationId xmlns:a16="http://schemas.microsoft.com/office/drawing/2014/main" id="{C57087EB-9BBB-441A-954C-52A19F7A2DD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3829620"/>
              <a:ext cx="1724025" cy="2371725"/>
            </a:xfrm>
            <a:prstGeom prst="rect">
              <a:avLst/>
            </a:prstGeom>
          </p:spPr>
        </p:pic>
        <p:pic>
          <p:nvPicPr>
            <p:cNvPr id="13" name="图片 12">
              <a:extLst>
                <a:ext uri="{FF2B5EF4-FFF2-40B4-BE49-F238E27FC236}">
                  <a16:creationId xmlns:a16="http://schemas.microsoft.com/office/drawing/2014/main" id="{A3AA10B9-A6E3-46AF-B92A-317D385D9F2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55653" y="4744154"/>
              <a:ext cx="1885950" cy="1885950"/>
            </a:xfrm>
            <a:prstGeom prst="rect">
              <a:avLst/>
            </a:prstGeom>
          </p:spPr>
        </p:pic>
        <p:pic>
          <p:nvPicPr>
            <p:cNvPr id="19" name="图片 18">
              <a:extLst>
                <a:ext uri="{FF2B5EF4-FFF2-40B4-BE49-F238E27FC236}">
                  <a16:creationId xmlns:a16="http://schemas.microsoft.com/office/drawing/2014/main" id="{9F502D5B-7BB7-4DE8-A92B-7D23ECB1A03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100" y="5260983"/>
              <a:ext cx="4324350" cy="1619250"/>
            </a:xfrm>
            <a:prstGeom prst="rect">
              <a:avLst/>
            </a:prstGeom>
          </p:spPr>
        </p:pic>
      </p:grpSp>
      <p:grpSp>
        <p:nvGrpSpPr>
          <p:cNvPr id="36" name="组合 35">
            <a:extLst>
              <a:ext uri="{FF2B5EF4-FFF2-40B4-BE49-F238E27FC236}">
                <a16:creationId xmlns:a16="http://schemas.microsoft.com/office/drawing/2014/main" id="{EE9683E9-1747-4848-8FAB-1A02AE1BD55F}"/>
              </a:ext>
            </a:extLst>
          </p:cNvPr>
          <p:cNvGrpSpPr/>
          <p:nvPr/>
        </p:nvGrpSpPr>
        <p:grpSpPr>
          <a:xfrm>
            <a:off x="8724033" y="4141796"/>
            <a:ext cx="3974525" cy="2760670"/>
            <a:chOff x="8724033" y="4141796"/>
            <a:chExt cx="3974525" cy="2760670"/>
          </a:xfrm>
        </p:grpSpPr>
        <p:pic>
          <p:nvPicPr>
            <p:cNvPr id="11" name="图片 10">
              <a:extLst>
                <a:ext uri="{FF2B5EF4-FFF2-40B4-BE49-F238E27FC236}">
                  <a16:creationId xmlns:a16="http://schemas.microsoft.com/office/drawing/2014/main" id="{DBD96789-7C85-45A7-925B-715BB36FC35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536383" y="4141796"/>
              <a:ext cx="2162175" cy="2562225"/>
            </a:xfrm>
            <a:prstGeom prst="rect">
              <a:avLst/>
            </a:prstGeom>
          </p:spPr>
        </p:pic>
        <p:pic>
          <p:nvPicPr>
            <p:cNvPr id="17" name="图片 16">
              <a:extLst>
                <a:ext uri="{FF2B5EF4-FFF2-40B4-BE49-F238E27FC236}">
                  <a16:creationId xmlns:a16="http://schemas.microsoft.com/office/drawing/2014/main" id="{953BFE82-4A39-4520-91D8-87A3BB2C24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24033" y="4918051"/>
              <a:ext cx="1885950" cy="1885950"/>
            </a:xfrm>
            <a:prstGeom prst="rect">
              <a:avLst/>
            </a:prstGeom>
          </p:spPr>
        </p:pic>
        <p:pic>
          <p:nvPicPr>
            <p:cNvPr id="23" name="图片 22">
              <a:extLst>
                <a:ext uri="{FF2B5EF4-FFF2-40B4-BE49-F238E27FC236}">
                  <a16:creationId xmlns:a16="http://schemas.microsoft.com/office/drawing/2014/main" id="{9678A535-B9ED-4F24-A3A9-1A5490763EB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496425" y="5607066"/>
              <a:ext cx="2733675" cy="1295400"/>
            </a:xfrm>
            <a:prstGeom prst="rect">
              <a:avLst/>
            </a:prstGeom>
          </p:spPr>
        </p:pic>
      </p:grpSp>
      <p:pic>
        <p:nvPicPr>
          <p:cNvPr id="25" name="图片 24">
            <a:extLst>
              <a:ext uri="{FF2B5EF4-FFF2-40B4-BE49-F238E27FC236}">
                <a16:creationId xmlns:a16="http://schemas.microsoft.com/office/drawing/2014/main" id="{408D5364-2D1C-4B77-B5EA-55DC360142F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607580" y="4874569"/>
            <a:ext cx="5457825" cy="1876425"/>
          </a:xfrm>
          <a:prstGeom prst="rect">
            <a:avLst/>
          </a:prstGeom>
        </p:spPr>
      </p:pic>
      <p:pic>
        <p:nvPicPr>
          <p:cNvPr id="27" name="图片 26">
            <a:extLst>
              <a:ext uri="{FF2B5EF4-FFF2-40B4-BE49-F238E27FC236}">
                <a16:creationId xmlns:a16="http://schemas.microsoft.com/office/drawing/2014/main" id="{331E821D-FB6E-4151-A636-8195262603A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8100" y="4235466"/>
            <a:ext cx="2667000" cy="2667000"/>
          </a:xfrm>
          <a:prstGeom prst="rect">
            <a:avLst/>
          </a:prstGeom>
        </p:spPr>
      </p:pic>
      <p:pic>
        <p:nvPicPr>
          <p:cNvPr id="29" name="图片 28">
            <a:extLst>
              <a:ext uri="{FF2B5EF4-FFF2-40B4-BE49-F238E27FC236}">
                <a16:creationId xmlns:a16="http://schemas.microsoft.com/office/drawing/2014/main" id="{BE736DD4-05E2-4192-A994-F42845502B8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30" name="标题 1">
            <a:extLst>
              <a:ext uri="{FF2B5EF4-FFF2-40B4-BE49-F238E27FC236}">
                <a16:creationId xmlns:a16="http://schemas.microsoft.com/office/drawing/2014/main" id="{08CA79B1-2623-41AB-A7EA-D13A9513BDF5}"/>
              </a:ext>
            </a:extLst>
          </p:cNvPr>
          <p:cNvSpPr>
            <a:spLocks noGrp="1"/>
          </p:cNvSpPr>
          <p:nvPr>
            <p:ph type="title"/>
          </p:nvPr>
        </p:nvSpPr>
        <p:spPr>
          <a:xfrm>
            <a:off x="963038" y="1060011"/>
            <a:ext cx="10457234" cy="2461401"/>
          </a:xfrm>
        </p:spPr>
        <p:txBody>
          <a:bodyPr>
            <a:noAutofit/>
          </a:bodyPr>
          <a:lstStyle/>
          <a:p>
            <a:pPr algn="ctr"/>
            <a:r>
              <a:rPr lang="vi-VN" sz="5500" b="1" dirty="0">
                <a:solidFill>
                  <a:srgbClr val="FF0000"/>
                </a:solidFill>
              </a:rPr>
              <a:t>BÀI 2:</a:t>
            </a:r>
            <a:br>
              <a:rPr lang="en-US" sz="5500" b="1" dirty="0">
                <a:solidFill>
                  <a:srgbClr val="FF0000"/>
                </a:solidFill>
              </a:rPr>
            </a:br>
            <a:r>
              <a:rPr lang="vi-VN" sz="5500" b="1" dirty="0">
                <a:solidFill>
                  <a:srgbClr val="FF0000"/>
                </a:solidFill>
              </a:rPr>
              <a:t> NHỮNG BÍ ẨN CỦA THẾ GIỚI TỰ NHIÊN</a:t>
            </a:r>
            <a:endParaRPr lang="zh-CN" altLang="en-US" sz="5500" b="1" dirty="0">
              <a:solidFill>
                <a:srgbClr val="FF0000"/>
              </a:solidFill>
              <a:latin typeface="方正正黑简体" panose="02000000000000000000" pitchFamily="2" charset="-122"/>
              <a:ea typeface="方正正黑简体" panose="02000000000000000000" pitchFamily="2" charset="-122"/>
              <a:cs typeface="+mn-ea"/>
              <a:sym typeface="+mn-lt"/>
            </a:endParaRPr>
          </a:p>
        </p:txBody>
      </p:sp>
      <p:sp>
        <p:nvSpPr>
          <p:cNvPr id="20" name="TextBox 3">
            <a:hlinkClick r:id="rId15"/>
            <a:extLst>
              <a:ext uri="{FF2B5EF4-FFF2-40B4-BE49-F238E27FC236}">
                <a16:creationId xmlns:a16="http://schemas.microsoft.com/office/drawing/2014/main" id="{FBE4BBB6-58EE-DA4D-BC26-4F06BB9A9A0B}"/>
              </a:ext>
            </a:extLst>
          </p:cNvPr>
          <p:cNvSpPr txBox="1"/>
          <p:nvPr/>
        </p:nvSpPr>
        <p:spPr>
          <a:xfrm>
            <a:off x="3751685" y="6611074"/>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15">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2140369690"/>
      </p:ext>
    </p:extLst>
  </p:cSld>
  <p:clrMapOvr>
    <a:masterClrMapping/>
  </p:clrMapOvr>
  <mc:AlternateContent xmlns:mc="http://schemas.openxmlformats.org/markup-compatibility/2006" xmlns:p14="http://schemas.microsoft.com/office/powerpoint/2010/main">
    <mc:Choice Requires="p14">
      <p:transition spd="slow" p14:dur="175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750"/>
                                        <p:tgtEl>
                                          <p:spTgt spid="7"/>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75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750"/>
                                        <p:tgtEl>
                                          <p:spTgt spid="36"/>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fltVal val="0"/>
                                          </p:val>
                                        </p:tav>
                                        <p:tav tm="100000">
                                          <p:val>
                                            <p:strVal val="#ppt_w"/>
                                          </p:val>
                                        </p:tav>
                                      </p:tavLst>
                                    </p:anim>
                                    <p:anim calcmode="lin" valueType="num">
                                      <p:cBhvr>
                                        <p:cTn id="32" dur="750" fill="hold"/>
                                        <p:tgtEl>
                                          <p:spTgt spid="25"/>
                                        </p:tgtEl>
                                        <p:attrNameLst>
                                          <p:attrName>ppt_h</p:attrName>
                                        </p:attrNameLst>
                                      </p:cBhvr>
                                      <p:tavLst>
                                        <p:tav tm="0">
                                          <p:val>
                                            <p:fltVal val="0"/>
                                          </p:val>
                                        </p:tav>
                                        <p:tav tm="100000">
                                          <p:val>
                                            <p:strVal val="#ppt_h"/>
                                          </p:val>
                                        </p:tav>
                                      </p:tavLst>
                                    </p:anim>
                                    <p:animEffect transition="in" filter="fade">
                                      <p:cBhvr>
                                        <p:cTn id="33" dur="750"/>
                                        <p:tgtEl>
                                          <p:spTgt spid="25"/>
                                        </p:tgtEl>
                                      </p:cBhvr>
                                    </p:animEffect>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41122" y="-917873"/>
            <a:ext cx="3515201" cy="2515465"/>
          </a:xfrm>
          <a:prstGeom prst="rect">
            <a:avLst/>
          </a:prstGeom>
        </p:spPr>
      </p:pic>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3" name="图片 12">
            <a:extLst>
              <a:ext uri="{FF2B5EF4-FFF2-40B4-BE49-F238E27FC236}">
                <a16:creationId xmlns:a16="http://schemas.microsoft.com/office/drawing/2014/main" id="{62AFF118-54BC-439A-85C4-B9A97AEF50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364128"/>
            <a:ext cx="10009762" cy="5737400"/>
          </a:xfrm>
          <a:prstGeom prst="rect">
            <a:avLst/>
          </a:prstGeom>
        </p:spPr>
      </p:pic>
      <p:pic>
        <p:nvPicPr>
          <p:cNvPr id="41" name="图片 40">
            <a:extLst>
              <a:ext uri="{FF2B5EF4-FFF2-40B4-BE49-F238E27FC236}">
                <a16:creationId xmlns:a16="http://schemas.microsoft.com/office/drawing/2014/main" id="{BA7B7AC6-085B-4F72-9B85-E17D1A758D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8552" y="723682"/>
            <a:ext cx="2853447" cy="2836641"/>
          </a:xfrm>
          <a:prstGeom prst="rect">
            <a:avLst/>
          </a:prstGeom>
        </p:spPr>
      </p:pic>
      <p:sp>
        <p:nvSpPr>
          <p:cNvPr id="2" name="TextBox 1">
            <a:extLst>
              <a:ext uri="{FF2B5EF4-FFF2-40B4-BE49-F238E27FC236}">
                <a16:creationId xmlns:a16="http://schemas.microsoft.com/office/drawing/2014/main" id="{73F7CFA2-F121-8B1D-ACD1-3469022DBDE8}"/>
              </a:ext>
            </a:extLst>
          </p:cNvPr>
          <p:cNvSpPr txBox="1"/>
          <p:nvPr/>
        </p:nvSpPr>
        <p:spPr>
          <a:xfrm>
            <a:off x="4941651" y="310727"/>
            <a:ext cx="2383277"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Suy nghĩ</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1BE6EB4-31D9-B209-467A-D81262F3F629}"/>
              </a:ext>
            </a:extLst>
          </p:cNvPr>
          <p:cNvSpPr txBox="1"/>
          <p:nvPr/>
        </p:nvSpPr>
        <p:spPr>
          <a:xfrm>
            <a:off x="2033081" y="1960859"/>
            <a:ext cx="7752944" cy="1754326"/>
          </a:xfrm>
          <a:prstGeom prst="rect">
            <a:avLst/>
          </a:prstGeom>
          <a:noFill/>
        </p:spPr>
        <p:txBody>
          <a:bodyPr wrap="square">
            <a:spAutoFit/>
          </a:bodyPr>
          <a:lstStyle/>
          <a:p>
            <a:pPr marL="0" marR="0" algn="just"/>
            <a:r>
              <a:rPr lang="vi-VN" sz="3600" b="1" dirty="0">
                <a:solidFill>
                  <a:srgbClr val="3333FF"/>
                </a:solidFill>
                <a:effectLst/>
                <a:latin typeface="Times New Roman" panose="02020603050405020304" pitchFamily="18" charset="0"/>
                <a:ea typeface="Times New Roman" panose="02020603050405020304" pitchFamily="18" charset="0"/>
              </a:rPr>
              <a:t>- Mục đích viết của văn bản trên là gì?</a:t>
            </a:r>
          </a:p>
          <a:p>
            <a:pPr marL="0" marR="0" algn="just"/>
            <a:r>
              <a:rPr lang="vi-VN" sz="3600" b="1" dirty="0">
                <a:solidFill>
                  <a:srgbClr val="3333FF"/>
                </a:solidFill>
                <a:latin typeface="Times New Roman" panose="02020603050405020304" pitchFamily="18" charset="0"/>
                <a:ea typeface="Times New Roman" panose="02020603050405020304" pitchFamily="18" charset="0"/>
              </a:rPr>
              <a:t>-</a:t>
            </a:r>
            <a:r>
              <a:rPr lang="en-US" sz="3600" b="1" dirty="0">
                <a:solidFill>
                  <a:srgbClr val="3333FF"/>
                </a:solidFill>
                <a:latin typeface="Times New Roman" panose="02020603050405020304" pitchFamily="18" charset="0"/>
                <a:ea typeface="Times New Roman" panose="02020603050405020304" pitchFamily="18" charset="0"/>
              </a:rPr>
              <a:t> </a:t>
            </a:r>
            <a:r>
              <a:rPr lang="vi-VN" sz="3600" b="1" dirty="0">
                <a:solidFill>
                  <a:srgbClr val="3333FF"/>
                </a:solidFill>
                <a:effectLst/>
                <a:latin typeface="Times New Roman" panose="02020603050405020304" pitchFamily="18" charset="0"/>
                <a:ea typeface="Times New Roman" panose="02020603050405020304" pitchFamily="18" charset="0"/>
              </a:rPr>
              <a:t>Những đặc điểm nào của văn bản giúp em nhận ra mục đích ấy?</a:t>
            </a:r>
            <a:endParaRPr lang="en-US" sz="3600" b="1"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1117330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4="http://schemas.microsoft.com/office/drawing/2010/main" xmlns:a16="http://schemas.microsoft.com/office/drawing/2014/main"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9EADA2-C512-4D3F-F0A9-DBFE69509F75}"/>
              </a:ext>
            </a:extLst>
          </p:cNvPr>
          <p:cNvSpPr txBox="1"/>
          <p:nvPr/>
        </p:nvSpPr>
        <p:spPr>
          <a:xfrm>
            <a:off x="2064695" y="243351"/>
            <a:ext cx="8431449" cy="584775"/>
          </a:xfrm>
          <a:prstGeom prst="rect">
            <a:avLst/>
          </a:prstGeom>
          <a:noFill/>
        </p:spPr>
        <p:txBody>
          <a:bodyPr wrap="square">
            <a:spAutoFit/>
          </a:bodyPr>
          <a:lstStyle/>
          <a:p>
            <a:pPr marL="0" marR="0" algn="just">
              <a:spcBef>
                <a:spcPts val="600"/>
              </a:spcBef>
              <a:spcAft>
                <a:spcPts val="600"/>
              </a:spcAft>
            </a:pPr>
            <a:r>
              <a:rPr lang="vi-VN" sz="3200" b="1" dirty="0">
                <a:solidFill>
                  <a:srgbClr val="FF0000"/>
                </a:solidFill>
                <a:effectLst/>
                <a:latin typeface="Times New Roman" panose="02020603050405020304" pitchFamily="18" charset="0"/>
                <a:ea typeface="Calibri" panose="020F0502020204030204" pitchFamily="34" charset="0"/>
              </a:rPr>
              <a:t>1.Mục đích, cấu trúc, từ ngữ của văn bản:</a:t>
            </a:r>
            <a:endParaRPr lang="en-US" sz="3200" dirty="0">
              <a:solidFill>
                <a:srgbClr val="FF0000"/>
              </a:solidFill>
              <a:effectLst/>
              <a:latin typeface="Times New Roman" panose="02020603050405020304" pitchFamily="18" charset="0"/>
              <a:ea typeface="Calibri" panose="020F0502020204030204" pitchFamily="34" charset="0"/>
            </a:endParaRPr>
          </a:p>
        </p:txBody>
      </p:sp>
      <p:sp>
        <p:nvSpPr>
          <p:cNvPr id="3" name="TextBox 2">
            <a:extLst>
              <a:ext uri="{FF2B5EF4-FFF2-40B4-BE49-F238E27FC236}">
                <a16:creationId xmlns:a16="http://schemas.microsoft.com/office/drawing/2014/main" id="{DC3A5FBF-954E-348E-DAD4-87ADB66882DD}"/>
              </a:ext>
            </a:extLst>
          </p:cNvPr>
          <p:cNvSpPr txBox="1"/>
          <p:nvPr/>
        </p:nvSpPr>
        <p:spPr>
          <a:xfrm>
            <a:off x="1770434" y="856034"/>
            <a:ext cx="9708204" cy="2062103"/>
          </a:xfrm>
          <a:prstGeom prst="rect">
            <a:avLst/>
          </a:prstGeom>
          <a:noFill/>
        </p:spPr>
        <p:txBody>
          <a:bodyPr wrap="square">
            <a:spAutoFit/>
          </a:bodyPr>
          <a:lstStyle/>
          <a:p>
            <a:pPr marL="0" marR="30480" algn="just">
              <a:spcBef>
                <a:spcPts val="600"/>
              </a:spcBef>
              <a:spcAft>
                <a:spcPts val="600"/>
              </a:spcAft>
            </a:pPr>
            <a:r>
              <a:rPr lang="vi-VN" sz="3200" b="1" dirty="0">
                <a:solidFill>
                  <a:srgbClr val="231F20"/>
                </a:solidFill>
                <a:effectLst/>
                <a:latin typeface="Times New Roman" panose="02020603050405020304" pitchFamily="18" charset="0"/>
                <a:ea typeface="Calibri" panose="020F0502020204030204" pitchFamily="34" charset="0"/>
              </a:rPr>
              <a:t>- M</a:t>
            </a:r>
            <a:r>
              <a:rPr lang="vi-VN" sz="3200" b="1" dirty="0">
                <a:solidFill>
                  <a:srgbClr val="000000"/>
                </a:solidFill>
                <a:effectLst/>
                <a:latin typeface="Times New Roman" panose="02020603050405020304" pitchFamily="18" charset="0"/>
                <a:ea typeface="Times New Roman" panose="02020603050405020304" pitchFamily="18" charset="0"/>
              </a:rPr>
              <a:t>ục đích của văn bản là giúp cho người đọc nắm bắt và hiểu rõ hơn những thông tin về sóng thần (định nghĩa, cơ chế hình thành, nguyên nhân và dấu hiệu nhận biết sóng thần)</a:t>
            </a:r>
            <a:endParaRPr lang="en-US" sz="3200" b="1" dirty="0">
              <a:solidFill>
                <a:srgbClr val="000000"/>
              </a:solidFill>
              <a:effectLst/>
              <a:latin typeface="Times New Roman" panose="02020603050405020304" pitchFamily="18" charset="0"/>
              <a:ea typeface="Calibri" panose="020F0502020204030204" pitchFamily="34" charset="0"/>
            </a:endParaRPr>
          </a:p>
        </p:txBody>
      </p:sp>
      <p:grpSp>
        <p:nvGrpSpPr>
          <p:cNvPr id="4" name="组合 20">
            <a:extLst>
              <a:ext uri="{FF2B5EF4-FFF2-40B4-BE49-F238E27FC236}">
                <a16:creationId xmlns:a16="http://schemas.microsoft.com/office/drawing/2014/main" id="{9E5A8B72-7D9C-DAF0-AF42-1B6EA75C3B21}"/>
              </a:ext>
            </a:extLst>
          </p:cNvPr>
          <p:cNvGrpSpPr/>
          <p:nvPr/>
        </p:nvGrpSpPr>
        <p:grpSpPr>
          <a:xfrm>
            <a:off x="0" y="-3208"/>
            <a:ext cx="2752928" cy="6912008"/>
            <a:chOff x="-1" y="-3208"/>
            <a:chExt cx="5399114" cy="6912008"/>
          </a:xfrm>
        </p:grpSpPr>
        <p:pic>
          <p:nvPicPr>
            <p:cNvPr id="5" name="图片 11">
              <a:extLst>
                <a:ext uri="{FF2B5EF4-FFF2-40B4-BE49-F238E27FC236}">
                  <a16:creationId xmlns:a16="http://schemas.microsoft.com/office/drawing/2014/main" id="{533067A7-ED48-8843-0E42-BDF42286C9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6" name="图片 19">
              <a:extLst>
                <a:ext uri="{FF2B5EF4-FFF2-40B4-BE49-F238E27FC236}">
                  <a16:creationId xmlns:a16="http://schemas.microsoft.com/office/drawing/2014/main" id="{0972A5D6-5B0A-2AC3-78EB-652E43EC9EAE}"/>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spTree>
    <p:extLst>
      <p:ext uri="{BB962C8B-B14F-4D97-AF65-F5344CB8AC3E}">
        <p14:creationId xmlns:p14="http://schemas.microsoft.com/office/powerpoint/2010/main" val="167933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ED69DE-18C0-D768-5FDE-37BDB9CA5B69}"/>
              </a:ext>
            </a:extLst>
          </p:cNvPr>
          <p:cNvPicPr>
            <a:picLocks noChangeAspect="1"/>
          </p:cNvPicPr>
          <p:nvPr/>
        </p:nvPicPr>
        <p:blipFill>
          <a:blip r:embed="rId2"/>
          <a:stretch>
            <a:fillRect/>
          </a:stretch>
        </p:blipFill>
        <p:spPr>
          <a:xfrm>
            <a:off x="65315" y="0"/>
            <a:ext cx="12126685" cy="6858000"/>
          </a:xfrm>
          <a:prstGeom prst="rect">
            <a:avLst/>
          </a:prstGeom>
        </p:spPr>
      </p:pic>
      <p:sp>
        <p:nvSpPr>
          <p:cNvPr id="3" name="Rectangle 2">
            <a:extLst>
              <a:ext uri="{FF2B5EF4-FFF2-40B4-BE49-F238E27FC236}">
                <a16:creationId xmlns:a16="http://schemas.microsoft.com/office/drawing/2014/main" id="{4AF9F2AA-CDDE-1B6D-065E-2E005D895445}"/>
              </a:ext>
            </a:extLst>
          </p:cNvPr>
          <p:cNvSpPr/>
          <p:nvPr/>
        </p:nvSpPr>
        <p:spPr>
          <a:xfrm>
            <a:off x="7021549" y="1901453"/>
            <a:ext cx="2870718" cy="76511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Không có</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ea typeface="Microsoft Sans Serif" panose="020B0604020202020204" pitchFamily="34" charset="0"/>
              <a:cs typeface="Times New Roman" panose="02020603050405020304" pitchFamily="18" charset="0"/>
            </a:endParaRPr>
          </a:p>
          <a:p>
            <a:pPr algn="ctr"/>
            <a:endParaRPr lang="en-US" dirty="0"/>
          </a:p>
        </p:txBody>
      </p:sp>
      <p:pic>
        <p:nvPicPr>
          <p:cNvPr id="4" name="Picture 3">
            <a:extLst>
              <a:ext uri="{FF2B5EF4-FFF2-40B4-BE49-F238E27FC236}">
                <a16:creationId xmlns:a16="http://schemas.microsoft.com/office/drawing/2014/main" id="{64A9DBDA-3F04-B4E6-7BFC-88BFD47C44D1}"/>
              </a:ext>
            </a:extLst>
          </p:cNvPr>
          <p:cNvPicPr>
            <a:picLocks noChangeAspect="1"/>
          </p:cNvPicPr>
          <p:nvPr/>
        </p:nvPicPr>
        <p:blipFill>
          <a:blip r:embed="rId3"/>
          <a:stretch>
            <a:fillRect/>
          </a:stretch>
        </p:blipFill>
        <p:spPr>
          <a:xfrm>
            <a:off x="6890921" y="2589926"/>
            <a:ext cx="5301080" cy="1603387"/>
          </a:xfrm>
          <a:prstGeom prst="rect">
            <a:avLst/>
          </a:prstGeom>
        </p:spPr>
      </p:pic>
      <p:sp>
        <p:nvSpPr>
          <p:cNvPr id="5" name="Rectangle 4">
            <a:extLst>
              <a:ext uri="{FF2B5EF4-FFF2-40B4-BE49-F238E27FC236}">
                <a16:creationId xmlns:a16="http://schemas.microsoft.com/office/drawing/2014/main" id="{EDF0A417-6683-6AC3-BBAC-ACB70A7D722E}"/>
              </a:ext>
            </a:extLst>
          </p:cNvPr>
          <p:cNvSpPr/>
          <p:nvPr/>
        </p:nvSpPr>
        <p:spPr>
          <a:xfrm>
            <a:off x="6984226" y="3969255"/>
            <a:ext cx="5117578" cy="1433169"/>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imes New Roman" panose="02020603050405020304" pitchFamily="18" charset="0"/>
              <a:cs typeface="Times New Roman" panose="02020603050405020304" pitchFamily="18" charset="0"/>
            </a:endParaRPr>
          </a:p>
          <a:p>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còn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Giải thích nguyên nhân xuất hiện và</a:t>
            </a:r>
            <a:r>
              <a:rPr lang="vi-VN" sz="2800" spc="-6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cách</a:t>
            </a:r>
            <a:r>
              <a:rPr lang="vi-VN" sz="2800" spc="-6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thức diễn </a:t>
            </a:r>
            <a:r>
              <a:rPr lang="vi-VN" sz="2800" spc="-6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ra</a:t>
            </a:r>
            <a:r>
              <a:rPr lang="vi-VN" sz="2800" spc="-65" dirty="0">
                <a:solidFill>
                  <a:schemeClr val="tx1"/>
                </a:solidFill>
                <a:latin typeface="Times New Roman" panose="02020603050405020304" pitchFamily="18" charset="0"/>
                <a:cs typeface="Times New Roman" panose="02020603050405020304" pitchFamily="18" charset="0"/>
              </a:rPr>
              <a:t> của hiện tượng </a:t>
            </a:r>
            <a:r>
              <a:rPr lang="en-US" sz="2800" dirty="0" err="1">
                <a:solidFill>
                  <a:schemeClr val="tx1"/>
                </a:solidFill>
                <a:latin typeface="Times New Roman" panose="02020603050405020304" pitchFamily="18" charset="0"/>
                <a:cs typeface="Times New Roman" panose="02020603050405020304" pitchFamily="18" charset="0"/>
              </a:rPr>
              <a:t>sóng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thần</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ea typeface="Microsoft Sans Serif" panose="020B0604020202020204" pitchFamily="34" charset="0"/>
              <a:cs typeface="Times New Roman" panose="02020603050405020304" pitchFamily="18" charset="0"/>
            </a:endParaRPr>
          </a:p>
          <a:p>
            <a:pPr algn="ctr"/>
            <a:endParaRPr lang="en-US" dirty="0"/>
          </a:p>
        </p:txBody>
      </p:sp>
      <p:sp>
        <p:nvSpPr>
          <p:cNvPr id="6" name="Rectangle 5">
            <a:extLst>
              <a:ext uri="{FF2B5EF4-FFF2-40B4-BE49-F238E27FC236}">
                <a16:creationId xmlns:a16="http://schemas.microsoft.com/office/drawing/2014/main" id="{E59BD698-86A7-3E05-F07A-ECF241FE217B}"/>
              </a:ext>
            </a:extLst>
          </p:cNvPr>
          <p:cNvSpPr/>
          <p:nvPr/>
        </p:nvSpPr>
        <p:spPr>
          <a:xfrm>
            <a:off x="7021549" y="5496005"/>
            <a:ext cx="2870718" cy="76511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Không có</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ea typeface="Microsoft Sans Serif" panose="020B060402020202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355840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5F325A-6AE1-6C4D-86A8-DBB7AC35178F}"/>
              </a:ext>
            </a:extLst>
          </p:cNvPr>
          <p:cNvSpPr/>
          <p:nvPr/>
        </p:nvSpPr>
        <p:spPr>
          <a:xfrm>
            <a:off x="746449" y="2827176"/>
            <a:ext cx="2136710" cy="10263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TỪ NGỮ</a:t>
            </a:r>
          </a:p>
        </p:txBody>
      </p:sp>
      <p:sp>
        <p:nvSpPr>
          <p:cNvPr id="5" name="Rectangle 4">
            <a:extLst>
              <a:ext uri="{FF2B5EF4-FFF2-40B4-BE49-F238E27FC236}">
                <a16:creationId xmlns:a16="http://schemas.microsoft.com/office/drawing/2014/main" id="{A0703786-70B2-A9AE-AD46-0D38814C4772}"/>
              </a:ext>
            </a:extLst>
          </p:cNvPr>
          <p:cNvSpPr/>
          <p:nvPr/>
        </p:nvSpPr>
        <p:spPr>
          <a:xfrm>
            <a:off x="3825551" y="639147"/>
            <a:ext cx="6764694" cy="1203649"/>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31F20"/>
                </a:solidFill>
                <a:effectLst/>
                <a:latin typeface="Times New Roman" panose="02020603050405020304" pitchFamily="18" charset="0"/>
                <a:ea typeface="Calibri" panose="020F0502020204030204" pitchFamily="34" charset="0"/>
              </a:rPr>
              <a:t>S</a:t>
            </a:r>
            <a:r>
              <a:rPr lang="vi-VN" sz="2800" dirty="0">
                <a:solidFill>
                  <a:srgbClr val="231F20"/>
                </a:solidFill>
                <a:effectLst/>
                <a:latin typeface="Times New Roman" panose="02020603050405020304" pitchFamily="18" charset="0"/>
                <a:ea typeface="Calibri" panose="020F0502020204030204" pitchFamily="34" charset="0"/>
              </a:rPr>
              <a:t>ử dụng một số từ ngữ thuộc chuyên ngành khoa học địa lí như</a:t>
            </a:r>
            <a:r>
              <a:rPr lang="vi-VN" sz="2800" spc="-65" dirty="0">
                <a:solidFill>
                  <a:srgbClr val="231F20"/>
                </a:solidFill>
                <a:effectLst/>
                <a:latin typeface="Times New Roman" panose="02020603050405020304" pitchFamily="18" charset="0"/>
                <a:ea typeface="Calibri" panose="020F0502020204030204" pitchFamily="34" charset="0"/>
              </a:rPr>
              <a:t> </a:t>
            </a:r>
            <a:r>
              <a:rPr lang="vi-VN" sz="2800" b="1" i="1" dirty="0">
                <a:solidFill>
                  <a:srgbClr val="231F20"/>
                </a:solidFill>
                <a:effectLst/>
                <a:latin typeface="Times New Roman" panose="02020603050405020304" pitchFamily="18" charset="0"/>
                <a:ea typeface="Calibri" panose="020F0502020204030204" pitchFamily="34" charset="0"/>
              </a:rPr>
              <a:t>mảng</a:t>
            </a:r>
            <a:r>
              <a:rPr lang="vi-VN" sz="2800" b="1" i="1" spc="-60" dirty="0">
                <a:solidFill>
                  <a:srgbClr val="231F20"/>
                </a:solidFill>
                <a:effectLst/>
                <a:latin typeface="Times New Roman" panose="02020603050405020304" pitchFamily="18" charset="0"/>
                <a:ea typeface="Calibri" panose="020F0502020204030204" pitchFamily="34" charset="0"/>
              </a:rPr>
              <a:t> </a:t>
            </a:r>
            <a:r>
              <a:rPr lang="vi-VN" sz="2800" b="1" i="1" dirty="0">
                <a:solidFill>
                  <a:srgbClr val="231F20"/>
                </a:solidFill>
                <a:effectLst/>
                <a:latin typeface="Times New Roman" panose="02020603050405020304" pitchFamily="18" charset="0"/>
                <a:ea typeface="Calibri" panose="020F0502020204030204" pitchFamily="34" charset="0"/>
              </a:rPr>
              <a:t>kiến</a:t>
            </a:r>
            <a:r>
              <a:rPr lang="vi-VN" sz="2800" b="1" i="1" spc="-60" dirty="0">
                <a:solidFill>
                  <a:srgbClr val="231F20"/>
                </a:solidFill>
                <a:effectLst/>
                <a:latin typeface="Times New Roman" panose="02020603050405020304" pitchFamily="18" charset="0"/>
                <a:ea typeface="Calibri" panose="020F0502020204030204" pitchFamily="34" charset="0"/>
              </a:rPr>
              <a:t> </a:t>
            </a:r>
            <a:r>
              <a:rPr lang="vi-VN" sz="2800" b="1" i="1" dirty="0">
                <a:solidFill>
                  <a:srgbClr val="231F20"/>
                </a:solidFill>
                <a:effectLst/>
                <a:latin typeface="Times New Roman" panose="02020603050405020304" pitchFamily="18" charset="0"/>
                <a:ea typeface="Calibri" panose="020F0502020204030204" pitchFamily="34" charset="0"/>
              </a:rPr>
              <a:t>tạo,</a:t>
            </a:r>
            <a:r>
              <a:rPr lang="vi-VN" sz="2800" b="1" i="1" spc="-65" dirty="0">
                <a:solidFill>
                  <a:srgbClr val="231F20"/>
                </a:solidFill>
                <a:effectLst/>
                <a:latin typeface="Times New Roman" panose="02020603050405020304" pitchFamily="18" charset="0"/>
                <a:ea typeface="Calibri" panose="020F0502020204030204" pitchFamily="34" charset="0"/>
              </a:rPr>
              <a:t> </a:t>
            </a:r>
            <a:r>
              <a:rPr lang="vi-VN" sz="2800" b="1" i="1" dirty="0">
                <a:solidFill>
                  <a:srgbClr val="231F20"/>
                </a:solidFill>
                <a:effectLst/>
                <a:latin typeface="Times New Roman" panose="02020603050405020304" pitchFamily="18" charset="0"/>
                <a:ea typeface="Calibri" panose="020F0502020204030204" pitchFamily="34" charset="0"/>
              </a:rPr>
              <a:t>động</a:t>
            </a:r>
            <a:r>
              <a:rPr lang="vi-VN" sz="2800" b="1" i="1" spc="-60" dirty="0">
                <a:solidFill>
                  <a:srgbClr val="231F20"/>
                </a:solidFill>
                <a:effectLst/>
                <a:latin typeface="Times New Roman" panose="02020603050405020304" pitchFamily="18" charset="0"/>
                <a:ea typeface="Calibri" panose="020F0502020204030204" pitchFamily="34" charset="0"/>
              </a:rPr>
              <a:t> </a:t>
            </a:r>
            <a:r>
              <a:rPr lang="vi-VN" sz="2800" b="1" i="1" dirty="0">
                <a:solidFill>
                  <a:srgbClr val="231F20"/>
                </a:solidFill>
                <a:effectLst/>
                <a:latin typeface="Times New Roman" panose="02020603050405020304" pitchFamily="18" charset="0"/>
                <a:ea typeface="Calibri" panose="020F0502020204030204" pitchFamily="34" charset="0"/>
              </a:rPr>
              <a:t>đất,</a:t>
            </a:r>
            <a:r>
              <a:rPr lang="vi-VN" sz="2800" b="1" i="1" spc="-60" dirty="0">
                <a:solidFill>
                  <a:srgbClr val="231F20"/>
                </a:solidFill>
                <a:effectLst/>
                <a:latin typeface="Times New Roman" panose="02020603050405020304" pitchFamily="18" charset="0"/>
                <a:ea typeface="Calibri" panose="020F0502020204030204" pitchFamily="34" charset="0"/>
              </a:rPr>
              <a:t> </a:t>
            </a:r>
            <a:r>
              <a:rPr lang="vi-VN" sz="2800" b="1" i="1" dirty="0">
                <a:solidFill>
                  <a:srgbClr val="231F20"/>
                </a:solidFill>
                <a:effectLst/>
                <a:latin typeface="Times New Roman" panose="02020603050405020304" pitchFamily="18" charset="0"/>
                <a:ea typeface="Calibri" panose="020F0502020204030204" pitchFamily="34" charset="0"/>
              </a:rPr>
              <a:t>núi</a:t>
            </a:r>
            <a:r>
              <a:rPr lang="vi-VN" sz="2800" b="1" i="1" spc="-60" dirty="0">
                <a:solidFill>
                  <a:srgbClr val="231F20"/>
                </a:solidFill>
                <a:effectLst/>
                <a:latin typeface="Times New Roman" panose="02020603050405020304" pitchFamily="18" charset="0"/>
                <a:ea typeface="Calibri" panose="020F0502020204030204" pitchFamily="34" charset="0"/>
              </a:rPr>
              <a:t> </a:t>
            </a:r>
            <a:r>
              <a:rPr lang="vi-VN" sz="2800" b="1" i="1" dirty="0">
                <a:solidFill>
                  <a:srgbClr val="231F20"/>
                </a:solidFill>
                <a:effectLst/>
                <a:latin typeface="Times New Roman" panose="02020603050405020304" pitchFamily="18" charset="0"/>
                <a:ea typeface="Calibri" panose="020F0502020204030204" pitchFamily="34" charset="0"/>
              </a:rPr>
              <a:t>lửa,</a:t>
            </a:r>
            <a:r>
              <a:rPr lang="vi-VN" sz="2800" b="1" i="1" spc="-65" dirty="0">
                <a:solidFill>
                  <a:srgbClr val="231F20"/>
                </a:solidFill>
                <a:effectLst/>
                <a:latin typeface="Times New Roman" panose="02020603050405020304" pitchFamily="18" charset="0"/>
                <a:ea typeface="Calibri" panose="020F0502020204030204" pitchFamily="34" charset="0"/>
              </a:rPr>
              <a:t> </a:t>
            </a:r>
            <a:r>
              <a:rPr lang="vi-VN" sz="2800" b="1" i="1" dirty="0">
                <a:solidFill>
                  <a:srgbClr val="231F20"/>
                </a:solidFill>
                <a:effectLst/>
                <a:latin typeface="Times New Roman" panose="02020603050405020304" pitchFamily="18" charset="0"/>
                <a:ea typeface="Calibri" panose="020F0502020204030204" pitchFamily="34" charset="0"/>
              </a:rPr>
              <a:t>thuỷ</a:t>
            </a:r>
            <a:r>
              <a:rPr lang="vi-VN" sz="2800" b="1" i="1" spc="-60" dirty="0">
                <a:solidFill>
                  <a:srgbClr val="231F20"/>
                </a:solidFill>
                <a:effectLst/>
                <a:latin typeface="Times New Roman" panose="02020603050405020304" pitchFamily="18" charset="0"/>
                <a:ea typeface="Calibri" panose="020F0502020204030204" pitchFamily="34" charset="0"/>
              </a:rPr>
              <a:t> </a:t>
            </a:r>
            <a:r>
              <a:rPr lang="vi-VN" sz="2800" b="1" i="1" dirty="0">
                <a:solidFill>
                  <a:srgbClr val="231F20"/>
                </a:solidFill>
                <a:effectLst/>
                <a:latin typeface="Times New Roman" panose="02020603050405020304" pitchFamily="18" charset="0"/>
                <a:ea typeface="Calibri" panose="020F0502020204030204" pitchFamily="34" charset="0"/>
              </a:rPr>
              <a:t>triều,...</a:t>
            </a:r>
            <a:r>
              <a:rPr lang="vi-VN" sz="2800" b="1" dirty="0">
                <a:solidFill>
                  <a:srgbClr val="231F20"/>
                </a:solidFill>
                <a:effectLst/>
                <a:latin typeface="Times New Roman" panose="02020603050405020304" pitchFamily="18" charset="0"/>
                <a:ea typeface="Calibri" panose="020F0502020204030204" pitchFamily="34" charset="0"/>
              </a:rPr>
              <a:t>;</a:t>
            </a:r>
            <a:endParaRPr lang="en-US" sz="2800" dirty="0"/>
          </a:p>
        </p:txBody>
      </p:sp>
      <p:sp>
        <p:nvSpPr>
          <p:cNvPr id="6" name="Rectangle 5">
            <a:extLst>
              <a:ext uri="{FF2B5EF4-FFF2-40B4-BE49-F238E27FC236}">
                <a16:creationId xmlns:a16="http://schemas.microsoft.com/office/drawing/2014/main" id="{EB0F7D8E-28C3-FBB7-F507-E88961BE2076}"/>
              </a:ext>
            </a:extLst>
          </p:cNvPr>
          <p:cNvSpPr/>
          <p:nvPr/>
        </p:nvSpPr>
        <p:spPr>
          <a:xfrm>
            <a:off x="3825550" y="2738534"/>
            <a:ext cx="6848669" cy="1203649"/>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31F20"/>
                </a:solidFill>
                <a:latin typeface="Times New Roman" panose="02020603050405020304" pitchFamily="18" charset="0"/>
                <a:ea typeface="Calibri" panose="020F0502020204030204" pitchFamily="34" charset="0"/>
              </a:rPr>
              <a:t>Đ</a:t>
            </a:r>
            <a:r>
              <a:rPr lang="vi-VN" sz="2800" dirty="0">
                <a:solidFill>
                  <a:srgbClr val="231F20"/>
                </a:solidFill>
                <a:latin typeface="Times New Roman" panose="02020603050405020304" pitchFamily="18" charset="0"/>
                <a:ea typeface="Calibri" panose="020F0502020204030204" pitchFamily="34" charset="0"/>
              </a:rPr>
              <a:t>ộng</a:t>
            </a:r>
            <a:r>
              <a:rPr lang="vi-VN" sz="2800" spc="-65" dirty="0">
                <a:solidFill>
                  <a:srgbClr val="231F20"/>
                </a:solidFill>
                <a:latin typeface="Times New Roman" panose="02020603050405020304" pitchFamily="18" charset="0"/>
                <a:ea typeface="Calibri" panose="020F0502020204030204" pitchFamily="34" charset="0"/>
              </a:rPr>
              <a:t> </a:t>
            </a:r>
            <a:r>
              <a:rPr lang="vi-VN" sz="2800" dirty="0">
                <a:solidFill>
                  <a:srgbClr val="231F20"/>
                </a:solidFill>
                <a:latin typeface="Times New Roman" panose="02020603050405020304" pitchFamily="18" charset="0"/>
                <a:ea typeface="Calibri" panose="020F0502020204030204" pitchFamily="34" charset="0"/>
              </a:rPr>
              <a:t>từ</a:t>
            </a:r>
            <a:r>
              <a:rPr lang="vi-VN" sz="2800" spc="-60" dirty="0">
                <a:solidFill>
                  <a:srgbClr val="231F20"/>
                </a:solidFill>
                <a:latin typeface="Times New Roman" panose="02020603050405020304" pitchFamily="18" charset="0"/>
                <a:ea typeface="Calibri" panose="020F0502020204030204" pitchFamily="34" charset="0"/>
              </a:rPr>
              <a:t> </a:t>
            </a:r>
            <a:r>
              <a:rPr lang="vi-VN" sz="2800" dirty="0">
                <a:solidFill>
                  <a:srgbClr val="231F20"/>
                </a:solidFill>
                <a:latin typeface="Times New Roman" panose="02020603050405020304" pitchFamily="18" charset="0"/>
                <a:ea typeface="Calibri" panose="020F0502020204030204" pitchFamily="34" charset="0"/>
              </a:rPr>
              <a:t>miêu</a:t>
            </a:r>
            <a:r>
              <a:rPr lang="vi-VN" sz="2800" spc="-60" dirty="0">
                <a:solidFill>
                  <a:srgbClr val="231F20"/>
                </a:solidFill>
                <a:latin typeface="Times New Roman" panose="02020603050405020304" pitchFamily="18" charset="0"/>
                <a:ea typeface="Calibri" panose="020F0502020204030204" pitchFamily="34" charset="0"/>
              </a:rPr>
              <a:t> </a:t>
            </a:r>
            <a:r>
              <a:rPr lang="vi-VN" sz="2800" dirty="0">
                <a:solidFill>
                  <a:srgbClr val="231F20"/>
                </a:solidFill>
                <a:latin typeface="Times New Roman" panose="02020603050405020304" pitchFamily="18" charset="0"/>
                <a:ea typeface="Calibri" panose="020F0502020204030204" pitchFamily="34" charset="0"/>
              </a:rPr>
              <a:t>tả</a:t>
            </a:r>
            <a:r>
              <a:rPr lang="vi-VN" sz="2800" spc="-60" dirty="0">
                <a:solidFill>
                  <a:srgbClr val="231F20"/>
                </a:solidFill>
                <a:latin typeface="Times New Roman" panose="02020603050405020304" pitchFamily="18" charset="0"/>
                <a:ea typeface="Calibri" panose="020F0502020204030204" pitchFamily="34" charset="0"/>
              </a:rPr>
              <a:t> </a:t>
            </a:r>
            <a:r>
              <a:rPr lang="vi-VN" sz="2800" dirty="0">
                <a:solidFill>
                  <a:srgbClr val="231F20"/>
                </a:solidFill>
                <a:latin typeface="Times New Roman" panose="02020603050405020304" pitchFamily="18" charset="0"/>
                <a:ea typeface="Calibri" panose="020F0502020204030204" pitchFamily="34" charset="0"/>
              </a:rPr>
              <a:t>hoạt</a:t>
            </a:r>
            <a:r>
              <a:rPr lang="vi-VN" sz="2800" spc="-65" dirty="0">
                <a:solidFill>
                  <a:srgbClr val="231F20"/>
                </a:solidFill>
                <a:latin typeface="Times New Roman" panose="02020603050405020304" pitchFamily="18" charset="0"/>
                <a:ea typeface="Calibri" panose="020F0502020204030204" pitchFamily="34" charset="0"/>
              </a:rPr>
              <a:t> </a:t>
            </a:r>
            <a:r>
              <a:rPr lang="vi-VN" sz="2800" dirty="0">
                <a:solidFill>
                  <a:srgbClr val="231F20"/>
                </a:solidFill>
                <a:latin typeface="Times New Roman" panose="02020603050405020304" pitchFamily="18" charset="0"/>
                <a:ea typeface="Calibri" panose="020F0502020204030204" pitchFamily="34" charset="0"/>
              </a:rPr>
              <a:t>động</a:t>
            </a:r>
            <a:r>
              <a:rPr lang="vi-VN" sz="2800" spc="-60" dirty="0">
                <a:solidFill>
                  <a:srgbClr val="231F20"/>
                </a:solidFill>
                <a:latin typeface="Times New Roman" panose="02020603050405020304" pitchFamily="18" charset="0"/>
                <a:ea typeface="Calibri" panose="020F0502020204030204" pitchFamily="34" charset="0"/>
              </a:rPr>
              <a:t> </a:t>
            </a:r>
            <a:r>
              <a:rPr lang="vi-VN" sz="2800" dirty="0">
                <a:solidFill>
                  <a:srgbClr val="231F20"/>
                </a:solidFill>
                <a:latin typeface="Times New Roman" panose="02020603050405020304" pitchFamily="18" charset="0"/>
                <a:ea typeface="Calibri" panose="020F0502020204030204" pitchFamily="34" charset="0"/>
              </a:rPr>
              <a:t>hoặc</a:t>
            </a:r>
            <a:r>
              <a:rPr lang="vi-VN" sz="2800" spc="-60" dirty="0">
                <a:solidFill>
                  <a:srgbClr val="231F20"/>
                </a:solidFill>
                <a:latin typeface="Times New Roman" panose="02020603050405020304" pitchFamily="18" charset="0"/>
                <a:ea typeface="Calibri" panose="020F0502020204030204" pitchFamily="34" charset="0"/>
              </a:rPr>
              <a:t> </a:t>
            </a:r>
            <a:r>
              <a:rPr lang="vi-VN" sz="2800" dirty="0">
                <a:solidFill>
                  <a:srgbClr val="231F20"/>
                </a:solidFill>
                <a:latin typeface="Times New Roman" panose="02020603050405020304" pitchFamily="18" charset="0"/>
                <a:ea typeface="Calibri" panose="020F0502020204030204" pitchFamily="34" charset="0"/>
              </a:rPr>
              <a:t>trạng</a:t>
            </a:r>
            <a:r>
              <a:rPr lang="vi-VN" sz="2800" spc="-290" dirty="0">
                <a:solidFill>
                  <a:srgbClr val="231F20"/>
                </a:solidFill>
                <a:latin typeface="Times New Roman" panose="02020603050405020304" pitchFamily="18" charset="0"/>
                <a:ea typeface="Calibri" panose="020F0502020204030204" pitchFamily="34" charset="0"/>
              </a:rPr>
              <a:t>  </a:t>
            </a:r>
            <a:r>
              <a:rPr lang="vi-VN" sz="2800" dirty="0">
                <a:solidFill>
                  <a:srgbClr val="231F20"/>
                </a:solidFill>
                <a:latin typeface="Times New Roman" panose="02020603050405020304" pitchFamily="18" charset="0"/>
                <a:ea typeface="Calibri" panose="020F0502020204030204" pitchFamily="34" charset="0"/>
              </a:rPr>
              <a:t>thái như: </a:t>
            </a:r>
            <a:r>
              <a:rPr lang="vi-VN" sz="2800" b="1" i="1" dirty="0">
                <a:solidFill>
                  <a:srgbClr val="231F20"/>
                </a:solidFill>
                <a:latin typeface="Times New Roman" panose="02020603050405020304" pitchFamily="18" charset="0"/>
                <a:ea typeface="Calibri" panose="020F0502020204030204" pitchFamily="34" charset="0"/>
              </a:rPr>
              <a:t>dịch chuyển, va chạm, trồi, dao động</a:t>
            </a:r>
            <a:r>
              <a:rPr lang="vi-VN" sz="2800" b="1" dirty="0">
                <a:solidFill>
                  <a:srgbClr val="231F20"/>
                </a:solidFill>
                <a:latin typeface="Times New Roman" panose="02020603050405020304" pitchFamily="18" charset="0"/>
                <a:ea typeface="Calibri" panose="020F0502020204030204" pitchFamily="34" charset="0"/>
              </a:rPr>
              <a:t>,...;</a:t>
            </a:r>
            <a:r>
              <a:rPr lang="vi-VN" sz="2800" dirty="0">
                <a:solidFill>
                  <a:srgbClr val="231F20"/>
                </a:solidFill>
                <a:latin typeface="Times New Roman" panose="02020603050405020304" pitchFamily="18" charset="0"/>
                <a:ea typeface="Calibri" panose="020F0502020204030204" pitchFamily="34" charset="0"/>
              </a:rPr>
              <a:t> </a:t>
            </a:r>
            <a:endParaRPr lang="en-US" sz="2800" dirty="0"/>
          </a:p>
        </p:txBody>
      </p:sp>
      <p:sp>
        <p:nvSpPr>
          <p:cNvPr id="7" name="Rectangle 6">
            <a:extLst>
              <a:ext uri="{FF2B5EF4-FFF2-40B4-BE49-F238E27FC236}">
                <a16:creationId xmlns:a16="http://schemas.microsoft.com/office/drawing/2014/main" id="{F8AB6E25-1C11-4B5E-C9BD-9C31E67FE952}"/>
              </a:ext>
            </a:extLst>
          </p:cNvPr>
          <p:cNvSpPr/>
          <p:nvPr/>
        </p:nvSpPr>
        <p:spPr>
          <a:xfrm>
            <a:off x="3825550" y="5108510"/>
            <a:ext cx="6848669" cy="1110343"/>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31F20"/>
                </a:solidFill>
                <a:latin typeface="Times New Roman" panose="02020603050405020304" pitchFamily="18" charset="0"/>
                <a:ea typeface="Calibri" panose="020F0502020204030204" pitchFamily="34" charset="0"/>
              </a:rPr>
              <a:t>T</a:t>
            </a:r>
            <a:r>
              <a:rPr lang="vi-VN" sz="2800" dirty="0">
                <a:solidFill>
                  <a:srgbClr val="231F20"/>
                </a:solidFill>
                <a:latin typeface="Times New Roman" panose="02020603050405020304" pitchFamily="18" charset="0"/>
                <a:ea typeface="Calibri" panose="020F0502020204030204" pitchFamily="34" charset="0"/>
              </a:rPr>
              <a:t>ừ ngữ miêu tả trình tự như</a:t>
            </a:r>
            <a:r>
              <a:rPr lang="vi-VN" sz="2800" spc="5" dirty="0">
                <a:solidFill>
                  <a:srgbClr val="231F20"/>
                </a:solidFill>
                <a:latin typeface="Times New Roman" panose="02020603050405020304" pitchFamily="18" charset="0"/>
                <a:ea typeface="Calibri" panose="020F0502020204030204" pitchFamily="34" charset="0"/>
              </a:rPr>
              <a:t> </a:t>
            </a:r>
            <a:r>
              <a:rPr lang="vi-VN" sz="2800" b="1" i="1" dirty="0">
                <a:solidFill>
                  <a:srgbClr val="231F20"/>
                </a:solidFill>
                <a:latin typeface="Times New Roman" panose="02020603050405020304" pitchFamily="18" charset="0"/>
                <a:ea typeface="Calibri" panose="020F0502020204030204" pitchFamily="34" charset="0"/>
              </a:rPr>
              <a:t>đầu</a:t>
            </a:r>
            <a:r>
              <a:rPr lang="vi-VN" sz="2800" b="1" i="1" spc="-5" dirty="0">
                <a:solidFill>
                  <a:srgbClr val="231F20"/>
                </a:solidFill>
                <a:latin typeface="Times New Roman" panose="02020603050405020304" pitchFamily="18" charset="0"/>
                <a:ea typeface="Calibri" panose="020F0502020204030204" pitchFamily="34" charset="0"/>
              </a:rPr>
              <a:t> </a:t>
            </a:r>
            <a:r>
              <a:rPr lang="vi-VN" sz="2800" b="1" i="1" dirty="0">
                <a:solidFill>
                  <a:srgbClr val="231F20"/>
                </a:solidFill>
                <a:latin typeface="Times New Roman" panose="02020603050405020304" pitchFamily="18" charset="0"/>
                <a:ea typeface="Calibri" panose="020F0502020204030204" pitchFamily="34" charset="0"/>
              </a:rPr>
              <a:t>tiên, sau</a:t>
            </a:r>
            <a:r>
              <a:rPr lang="vi-VN" sz="2800" b="1" i="1" spc="-5" dirty="0">
                <a:solidFill>
                  <a:srgbClr val="231F20"/>
                </a:solidFill>
                <a:latin typeface="Times New Roman" panose="02020603050405020304" pitchFamily="18" charset="0"/>
                <a:ea typeface="Calibri" panose="020F0502020204030204" pitchFamily="34" charset="0"/>
              </a:rPr>
              <a:t> </a:t>
            </a:r>
            <a:r>
              <a:rPr lang="vi-VN" sz="2800" b="1" i="1" dirty="0">
                <a:solidFill>
                  <a:srgbClr val="231F20"/>
                </a:solidFill>
                <a:latin typeface="Times New Roman" panose="02020603050405020304" pitchFamily="18" charset="0"/>
                <a:ea typeface="Calibri" panose="020F0502020204030204" pitchFamily="34" charset="0"/>
              </a:rPr>
              <a:t>đó</a:t>
            </a:r>
            <a:r>
              <a:rPr lang="vi-VN" sz="2800" b="1" dirty="0">
                <a:solidFill>
                  <a:srgbClr val="231F20"/>
                </a:solidFill>
                <a:latin typeface="Times New Roman" panose="02020603050405020304" pitchFamily="18" charset="0"/>
                <a:ea typeface="Calibri" panose="020F0502020204030204" pitchFamily="34" charset="0"/>
              </a:rPr>
              <a:t>,...</a:t>
            </a:r>
            <a:endParaRPr lang="en-US" sz="2800" b="1" dirty="0"/>
          </a:p>
        </p:txBody>
      </p:sp>
      <p:cxnSp>
        <p:nvCxnSpPr>
          <p:cNvPr id="9" name="Straight Arrow Connector 8">
            <a:extLst>
              <a:ext uri="{FF2B5EF4-FFF2-40B4-BE49-F238E27FC236}">
                <a16:creationId xmlns:a16="http://schemas.microsoft.com/office/drawing/2014/main" id="{FC472FDC-C840-E14E-F3C7-46996D657A24}"/>
              </a:ext>
            </a:extLst>
          </p:cNvPr>
          <p:cNvCxnSpPr>
            <a:stCxn id="4" idx="3"/>
            <a:endCxn id="5" idx="1"/>
          </p:cNvCxnSpPr>
          <p:nvPr/>
        </p:nvCxnSpPr>
        <p:spPr>
          <a:xfrm flipV="1">
            <a:off x="2883159" y="1240972"/>
            <a:ext cx="942392" cy="2099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8DF7C43-8B9E-83EE-4D6B-E6B9439118F8}"/>
              </a:ext>
            </a:extLst>
          </p:cNvPr>
          <p:cNvCxnSpPr>
            <a:stCxn id="4" idx="3"/>
            <a:endCxn id="6" idx="1"/>
          </p:cNvCxnSpPr>
          <p:nvPr/>
        </p:nvCxnSpPr>
        <p:spPr>
          <a:xfrm flipV="1">
            <a:off x="2883159" y="3340359"/>
            <a:ext cx="94239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BD0DEB6-ABD2-9A10-9CED-9BCE06D89EEA}"/>
              </a:ext>
            </a:extLst>
          </p:cNvPr>
          <p:cNvCxnSpPr>
            <a:stCxn id="4" idx="3"/>
          </p:cNvCxnSpPr>
          <p:nvPr/>
        </p:nvCxnSpPr>
        <p:spPr>
          <a:xfrm>
            <a:off x="2883159" y="3340360"/>
            <a:ext cx="942391" cy="2202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21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DEA533F-A4B7-E0E6-CFD5-E635F1B6DE9B}"/>
              </a:ext>
            </a:extLst>
          </p:cNvPr>
          <p:cNvSpPr txBox="1"/>
          <p:nvPr/>
        </p:nvSpPr>
        <p:spPr>
          <a:xfrm>
            <a:off x="3669759" y="2850364"/>
            <a:ext cx="6094378" cy="2339102"/>
          </a:xfrm>
          <a:prstGeom prst="rect">
            <a:avLst/>
          </a:prstGeom>
          <a:noFill/>
        </p:spPr>
        <p:txBody>
          <a:bodyPr wrap="square">
            <a:spAutoFit/>
          </a:bodyPr>
          <a:lstStyle/>
          <a:p>
            <a:pPr>
              <a:spcBef>
                <a:spcPts val="600"/>
              </a:spcBef>
              <a:spcAft>
                <a:spcPts val="600"/>
              </a:spcAft>
            </a:pPr>
            <a:r>
              <a:rPr lang="vi-VN" sz="4800" b="1" dirty="0">
                <a:solidFill>
                  <a:srgbClr val="FF0000"/>
                </a:solidFill>
                <a:latin typeface="Times New Roman" panose="02020603050405020304" pitchFamily="18" charset="0"/>
                <a:ea typeface="Calibri" panose="020F0502020204030204" pitchFamily="34" charset="0"/>
              </a:rPr>
              <a:t>2.</a:t>
            </a:r>
            <a:r>
              <a:rPr lang="vi-VN" sz="4800" b="1"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Các</a:t>
            </a:r>
            <a:r>
              <a:rPr lang="en-US" sz="4800" b="1" spc="-40"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thông</a:t>
            </a:r>
            <a:r>
              <a:rPr lang="en-US" sz="4800" b="1" spc="-45" dirty="0">
                <a:solidFill>
                  <a:srgbClr val="FF0000"/>
                </a:solidFill>
                <a:effectLst/>
                <a:latin typeface="Times New Roman" panose="02020603050405020304" pitchFamily="18" charset="0"/>
                <a:ea typeface="Calibri" panose="020F0502020204030204" pitchFamily="34" charset="0"/>
              </a:rPr>
              <a:t> </a:t>
            </a:r>
            <a:r>
              <a:rPr lang="en-US" sz="4800" b="1" dirty="0">
                <a:solidFill>
                  <a:srgbClr val="FF0000"/>
                </a:solidFill>
                <a:effectLst/>
                <a:latin typeface="Times New Roman" panose="02020603050405020304" pitchFamily="18" charset="0"/>
                <a:ea typeface="Calibri" panose="020F0502020204030204" pitchFamily="34" charset="0"/>
              </a:rPr>
              <a:t>tin </a:t>
            </a:r>
            <a:r>
              <a:rPr lang="en-US" sz="4800" b="1" dirty="0" err="1">
                <a:solidFill>
                  <a:srgbClr val="FF0000"/>
                </a:solidFill>
                <a:effectLst/>
                <a:latin typeface="Times New Roman" panose="02020603050405020304" pitchFamily="18" charset="0"/>
                <a:ea typeface="Calibri" panose="020F0502020204030204" pitchFamily="34" charset="0"/>
              </a:rPr>
              <a:t>vê</a:t>
            </a:r>
            <a:r>
              <a:rPr lang="en-US" sz="4800" b="1"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sóng</a:t>
            </a:r>
            <a:r>
              <a:rPr lang="en-US" sz="4800" b="1"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thần</a:t>
            </a:r>
            <a:endParaRPr lang="en-US" sz="4800" dirty="0">
              <a:solidFill>
                <a:srgbClr val="FF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vi-VN" sz="4000" b="1" dirty="0">
                <a:solidFill>
                  <a:srgbClr val="FF0000"/>
                </a:solidFill>
                <a:latin typeface="Times New Roman" panose="02020603050405020304" pitchFamily="18" charset="0"/>
                <a:ea typeface="Calibri" panose="020F0502020204030204" pitchFamily="34" charset="0"/>
              </a:rPr>
              <a:t> </a:t>
            </a: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2186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80DF3D1-D55A-1576-09F0-C6A468C3DB26}"/>
              </a:ext>
            </a:extLst>
          </p:cNvPr>
          <p:cNvGraphicFramePr>
            <a:graphicFrameLocks noGrp="1"/>
          </p:cNvGraphicFramePr>
          <p:nvPr>
            <p:extLst>
              <p:ext uri="{D42A27DB-BD31-4B8C-83A1-F6EECF244321}">
                <p14:modId xmlns:p14="http://schemas.microsoft.com/office/powerpoint/2010/main" val="1656324397"/>
              </p:ext>
            </p:extLst>
          </p:nvPr>
        </p:nvGraphicFramePr>
        <p:xfrm>
          <a:off x="97971" y="363591"/>
          <a:ext cx="12094029" cy="5630917"/>
        </p:xfrm>
        <a:graphic>
          <a:graphicData uri="http://schemas.openxmlformats.org/drawingml/2006/table">
            <a:tbl>
              <a:tblPr firstRow="1" firstCol="1" lastRow="1" lastCol="1" bandRow="1" bandCol="1">
                <a:tableStyleId>{5C22544A-7EE6-4342-B048-85BDC9FD1C3A}</a:tableStyleId>
              </a:tblPr>
              <a:tblGrid>
                <a:gridCol w="5423965">
                  <a:extLst>
                    <a:ext uri="{9D8B030D-6E8A-4147-A177-3AD203B41FA5}">
                      <a16:colId xmlns:a16="http://schemas.microsoft.com/office/drawing/2014/main" val="3898394363"/>
                    </a:ext>
                  </a:extLst>
                </a:gridCol>
                <a:gridCol w="4315931">
                  <a:extLst>
                    <a:ext uri="{9D8B030D-6E8A-4147-A177-3AD203B41FA5}">
                      <a16:colId xmlns:a16="http://schemas.microsoft.com/office/drawing/2014/main" val="3201954161"/>
                    </a:ext>
                  </a:extLst>
                </a:gridCol>
                <a:gridCol w="2354133">
                  <a:extLst>
                    <a:ext uri="{9D8B030D-6E8A-4147-A177-3AD203B41FA5}">
                      <a16:colId xmlns:a16="http://schemas.microsoft.com/office/drawing/2014/main" val="1538478543"/>
                    </a:ext>
                  </a:extLst>
                </a:gridCol>
              </a:tblGrid>
              <a:tr h="693524">
                <a:tc>
                  <a:txBody>
                    <a:bodyPr/>
                    <a:lstStyle/>
                    <a:p>
                      <a:pPr marL="0" marR="0" indent="0" algn="just">
                        <a:lnSpc>
                          <a:spcPct val="100000"/>
                        </a:lnSpc>
                        <a:spcBef>
                          <a:spcPts val="0"/>
                        </a:spcBef>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Đoạn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văn</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just">
                        <a:spcBef>
                          <a:spcPts val="104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Cách</a:t>
                      </a:r>
                      <a:r>
                        <a:rPr lang="vi-VN" sz="2400" spc="-7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trình</a:t>
                      </a:r>
                      <a:r>
                        <a:rPr lang="vi-VN" sz="2400" spc="-6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bày</a:t>
                      </a:r>
                      <a:r>
                        <a:rPr lang="vi-VN" sz="2400" spc="-6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thông</a:t>
                      </a:r>
                      <a:r>
                        <a:rPr lang="vi-VN" sz="2400" spc="-6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tin</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5400" marR="0" indent="-25400">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Căn c</a:t>
                      </a:r>
                      <a:r>
                        <a:rPr lang="en-US" sz="2400" dirty="0">
                          <a:solidFill>
                            <a:schemeClr val="tx1"/>
                          </a:solidFill>
                          <a:effectLst/>
                          <a:latin typeface="Times New Roman" panose="02020603050405020304" pitchFamily="18" charset="0"/>
                          <a:cs typeface="Times New Roman" panose="02020603050405020304" pitchFamily="18" charset="0"/>
                        </a:rPr>
                        <a:t>ứ</a:t>
                      </a:r>
                      <a:r>
                        <a:rPr lang="vi-VN" sz="2400" dirty="0">
                          <a:solidFill>
                            <a:schemeClr val="tx1"/>
                          </a:solidFill>
                          <a:effectLst/>
                          <a:latin typeface="Times New Roman" panose="02020603050405020304" pitchFamily="18" charset="0"/>
                          <a:cs typeface="Times New Roman" panose="02020603050405020304" pitchFamily="18" charset="0"/>
                        </a:rPr>
                        <a:t> xác đ</a:t>
                      </a:r>
                      <a:r>
                        <a:rPr lang="en-US" sz="2400" dirty="0" err="1">
                          <a:solidFill>
                            <a:schemeClr val="tx1"/>
                          </a:solidFill>
                          <a:effectLst/>
                          <a:latin typeface="Times New Roman" panose="02020603050405020304" pitchFamily="18" charset="0"/>
                          <a:cs typeface="Times New Roman" panose="02020603050405020304" pitchFamily="18" charset="0"/>
                        </a:rPr>
                        <a:t>i</a:t>
                      </a:r>
                      <a:r>
                        <a:rPr lang="en-US" sz="2400" dirty="0">
                          <a:solidFill>
                            <a:schemeClr val="tx1"/>
                          </a:solidFill>
                          <a:effectLst/>
                          <a:latin typeface="Times New Roman" panose="02020603050405020304" pitchFamily="18" charset="0"/>
                          <a:cs typeface="Times New Roman" panose="02020603050405020304" pitchFamily="18" charset="0"/>
                        </a:rPr>
                        <a:t>̣</a:t>
                      </a:r>
                      <a:r>
                        <a:rPr lang="vi-VN" sz="2400" dirty="0">
                          <a:solidFill>
                            <a:schemeClr val="tx1"/>
                          </a:solidFill>
                          <a:effectLst/>
                          <a:latin typeface="Times New Roman" panose="02020603050405020304" pitchFamily="18" charset="0"/>
                          <a:cs typeface="Times New Roman" panose="02020603050405020304" pitchFamily="18" charset="0"/>
                        </a:rPr>
                        <a:t>nh</a:t>
                      </a:r>
                      <a:r>
                        <a:rPr lang="vi-VN"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a:solidFill>
                            <a:schemeClr val="tx1"/>
                          </a:solidFill>
                          <a:effectLst/>
                          <a:latin typeface="Times New Roman" panose="02020603050405020304" pitchFamily="18" charset="0"/>
                          <a:cs typeface="Times New Roman" panose="02020603050405020304" pitchFamily="18" charset="0"/>
                        </a:rPr>
                        <a:t>(</a:t>
                      </a:r>
                      <a:r>
                        <a:rPr lang="en-US" sz="2400" spc="5" dirty="0" err="1">
                          <a:solidFill>
                            <a:schemeClr val="tx1"/>
                          </a:solidFill>
                          <a:effectLst/>
                          <a:latin typeface="Times New Roman" panose="02020603050405020304" pitchFamily="18" charset="0"/>
                          <a:cs typeface="Times New Roman" panose="02020603050405020304" pitchFamily="18" charset="0"/>
                        </a:rPr>
                        <a:t>dấu</a:t>
                      </a:r>
                      <a:r>
                        <a:rPr lang="en-US"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err="1">
                          <a:solidFill>
                            <a:schemeClr val="tx1"/>
                          </a:solidFill>
                          <a:effectLst/>
                          <a:latin typeface="Times New Roman" panose="02020603050405020304" pitchFamily="18" charset="0"/>
                          <a:cs typeface="Times New Roman" panose="02020603050405020304" pitchFamily="18" charset="0"/>
                        </a:rPr>
                        <a:t>hiệu</a:t>
                      </a:r>
                      <a:r>
                        <a:rPr lang="en-US"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err="1">
                          <a:solidFill>
                            <a:schemeClr val="tx1"/>
                          </a:solidFill>
                          <a:effectLst/>
                          <a:latin typeface="Times New Roman" panose="02020603050405020304" pitchFamily="18" charset="0"/>
                          <a:cs typeface="Times New Roman" panose="02020603050405020304" pitchFamily="18" charset="0"/>
                        </a:rPr>
                        <a:t>nhận</a:t>
                      </a:r>
                      <a:r>
                        <a:rPr lang="en-US"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err="1">
                          <a:solidFill>
                            <a:schemeClr val="tx1"/>
                          </a:solidFill>
                          <a:effectLst/>
                          <a:latin typeface="Times New Roman" panose="02020603050405020304" pitchFamily="18" charset="0"/>
                          <a:cs typeface="Times New Roman" panose="02020603050405020304" pitchFamily="18" charset="0"/>
                        </a:rPr>
                        <a:t>biết</a:t>
                      </a:r>
                      <a:r>
                        <a:rPr lang="en-US" sz="2400" spc="5"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770819345"/>
                  </a:ext>
                </a:extLst>
              </a:tr>
              <a:tr h="913770">
                <a:tc>
                  <a:txBody>
                    <a:bodyPr/>
                    <a:lstStyle/>
                    <a:p>
                      <a:pPr marL="0" marR="0" indent="0">
                        <a:lnSpc>
                          <a:spcPct val="100000"/>
                        </a:lnSpc>
                        <a:spcBef>
                          <a:spcPts val="0"/>
                        </a:spcBef>
                        <a:spcAft>
                          <a:spcPts val="0"/>
                        </a:spcAft>
                        <a:tabLst>
                          <a:tab pos="422275" algn="l"/>
                        </a:tabLst>
                      </a:pPr>
                      <a:r>
                        <a:rPr lang="en-US" sz="2400" dirty="0">
                          <a:solidFill>
                            <a:schemeClr val="tx1"/>
                          </a:solidFill>
                          <a:effectLst/>
                          <a:latin typeface="Times New Roman" panose="02020603050405020304" pitchFamily="18" charset="0"/>
                          <a:cs typeface="Times New Roman" panose="02020603050405020304" pitchFamily="18" charset="0"/>
                        </a:rPr>
                        <a:t>Khi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ra</a:t>
                      </a:r>
                      <a:r>
                        <a:rPr lang="en-US" sz="2400" dirty="0">
                          <a:solidFill>
                            <a:schemeClr val="tx1"/>
                          </a:solidFill>
                          <a:effectLst/>
                          <a:latin typeface="Times New Roman" panose="02020603050405020304" pitchFamily="18" charset="0"/>
                          <a:cs typeface="Times New Roman" panose="02020603050405020304" pitchFamily="18" charset="0"/>
                        </a:rPr>
                        <a:t> ở </a:t>
                      </a:r>
                      <a:r>
                        <a:rPr lang="en-US" sz="2400" dirty="0" err="1">
                          <a:solidFill>
                            <a:schemeClr val="tx1"/>
                          </a:solidFill>
                          <a:effectLst/>
                          <a:latin typeface="Times New Roman" panose="02020603050405020304" pitchFamily="18" charset="0"/>
                          <a:cs typeface="Times New Roman" panose="02020603050405020304" pitchFamily="18" charset="0"/>
                        </a:rPr>
                        <a:t>ngoải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khơi</a:t>
                      </a:r>
                      <a:r>
                        <a:rPr lang="en-US" sz="2400" dirty="0">
                          <a:solidFill>
                            <a:schemeClr val="tx1"/>
                          </a:solidFill>
                          <a:effectLst/>
                          <a:latin typeface="Times New Roman" panose="02020603050405020304" pitchFamily="18" charset="0"/>
                          <a:cs typeface="Times New Roman" panose="02020603050405020304" pitchFamily="18" charset="0"/>
                        </a:rPr>
                        <a:t> xa ... A-</a:t>
                      </a:r>
                      <a:r>
                        <a:rPr lang="en-US" sz="2400" dirty="0" err="1">
                          <a:solidFill>
                            <a:schemeClr val="tx1"/>
                          </a:solidFill>
                          <a:effectLst/>
                          <a:latin typeface="Times New Roman" panose="02020603050405020304" pitchFamily="18" charset="0"/>
                          <a:cs typeface="Times New Roman" panose="02020603050405020304" pitchFamily="18" charset="0"/>
                        </a:rPr>
                        <a:t>lát</a:t>
                      </a:r>
                      <a:r>
                        <a:rPr lang="en-US" sz="2400" dirty="0">
                          <a:solidFill>
                            <a:schemeClr val="tx1"/>
                          </a:solidFill>
                          <a:effectLst/>
                          <a:latin typeface="Times New Roman" panose="02020603050405020304" pitchFamily="18" charset="0"/>
                          <a:cs typeface="Times New Roman" panose="02020603050405020304" pitchFamily="18" charset="0"/>
                        </a:rPr>
                        <a:t>-</a:t>
                      </a:r>
                      <a:r>
                        <a:rPr lang="en-US" sz="2400" dirty="0" err="1">
                          <a:solidFill>
                            <a:schemeClr val="tx1"/>
                          </a:solidFill>
                          <a:effectLst/>
                          <a:latin typeface="Times New Roman" panose="02020603050405020304" pitchFamily="18" charset="0"/>
                          <a:cs typeface="Times New Roman" panose="02020603050405020304" pitchFamily="18" charset="0"/>
                        </a:rPr>
                        <a:t>xca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năm</a:t>
                      </a:r>
                      <a:r>
                        <a:rPr lang="en-US" sz="2400" dirty="0">
                          <a:solidFill>
                            <a:schemeClr val="tx1"/>
                          </a:solidFill>
                          <a:effectLst/>
                          <a:latin typeface="Times New Roman" panose="02020603050405020304" pitchFamily="18" charset="0"/>
                          <a:cs typeface="Times New Roman" panose="02020603050405020304" pitchFamily="18" charset="0"/>
                        </a:rPr>
                        <a:t> 1958 </a:t>
                      </a:r>
                      <a:r>
                        <a:rPr lang="en-US" sz="2400" dirty="0" err="1">
                          <a:solidFill>
                            <a:schemeClr val="tx1"/>
                          </a:solidFill>
                          <a:effectLst/>
                          <a:latin typeface="Times New Roman" panose="02020603050405020304" pitchFamily="18" charset="0"/>
                          <a:cs typeface="Times New Roman" panose="02020603050405020304" pitchFamily="18" charset="0"/>
                        </a:rPr>
                        <a:t>cao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525 m.</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165" marR="0">
                        <a:spcBef>
                          <a:spcPts val="33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Trình</a:t>
                      </a:r>
                      <a:r>
                        <a:rPr lang="vi-VN" sz="2400" spc="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bày</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thông</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tin</a:t>
                      </a:r>
                      <a:r>
                        <a:rPr lang="vi-VN" sz="2400" spc="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theo</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quan</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hệ nhân</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quả</a:t>
                      </a:r>
                      <a:endParaRPr lang="en-US" sz="2400" dirty="0">
                        <a:solidFill>
                          <a:schemeClr val="tx1"/>
                        </a:solidFill>
                        <a:effectLst/>
                        <a:latin typeface="Times New Roman" panose="02020603050405020304" pitchFamily="18" charset="0"/>
                        <a:cs typeface="Times New Roman" panose="02020603050405020304" pitchFamily="18" charset="0"/>
                      </a:endParaRPr>
                    </a:p>
                    <a:p>
                      <a:pPr marL="50165" marR="0">
                        <a:spcBef>
                          <a:spcPts val="33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0718981"/>
                  </a:ext>
                </a:extLst>
              </a:tr>
              <a:tr h="1569457">
                <a:tc>
                  <a:txBody>
                    <a:bodyPr/>
                    <a:lstStyle/>
                    <a:p>
                      <a:pPr marL="0" marR="0" indent="0">
                        <a:lnSpc>
                          <a:spcPct val="100000"/>
                        </a:lnSpc>
                        <a:spcBef>
                          <a:spcPts val="0"/>
                        </a:spcBef>
                        <a:spcAft>
                          <a:spcPts val="0"/>
                        </a:spcAft>
                        <a:tabLst>
                          <a:tab pos="431800" algn="l"/>
                        </a:tabLst>
                      </a:pPr>
                      <a:r>
                        <a:rPr lang="en-US" sz="2400" dirty="0">
                          <a:solidFill>
                            <a:schemeClr val="tx1"/>
                          </a:solidFill>
                          <a:effectLst/>
                          <a:latin typeface="Times New Roman" panose="02020603050405020304" pitchFamily="18" charset="0"/>
                          <a:cs typeface="Times New Roman" panose="02020603050405020304" pitchFamily="18" charset="0"/>
                        </a:rPr>
                        <a:t>Nguyên </a:t>
                      </a:r>
                      <a:r>
                        <a:rPr lang="en-US" sz="2400" dirty="0" err="1">
                          <a:solidFill>
                            <a:schemeClr val="tx1"/>
                          </a:solidFill>
                          <a:effectLst/>
                          <a:latin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gây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chủ</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yếu</a:t>
                      </a:r>
                      <a:r>
                        <a:rPr lang="en-US" sz="2400" dirty="0">
                          <a:solidFill>
                            <a:schemeClr val="tx1"/>
                          </a:solidFill>
                          <a:effectLst/>
                          <a:latin typeface="Times New Roman" panose="02020603050405020304" pitchFamily="18" charset="0"/>
                          <a:cs typeface="Times New Roman" panose="02020603050405020304" pitchFamily="18" charset="0"/>
                        </a:rPr>
                        <a:t> do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đất</a:t>
                      </a:r>
                      <a:r>
                        <a:rPr lang="en-US" sz="2400" dirty="0">
                          <a:solidFill>
                            <a:schemeClr val="tx1"/>
                          </a:solidFill>
                          <a:effectLst/>
                          <a:latin typeface="Times New Roman" panose="02020603050405020304" pitchFamily="18" charset="0"/>
                          <a:cs typeface="Times New Roman" panose="02020603050405020304" pitchFamily="18" charset="0"/>
                        </a:rPr>
                        <a:t> ... </a:t>
                      </a:r>
                      <a:r>
                        <a:rPr lang="en-US" sz="2400" dirty="0" err="1">
                          <a:solidFill>
                            <a:schemeClr val="tx1"/>
                          </a:solidFill>
                          <a:effectLst/>
                          <a:latin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vực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vòng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đai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lửa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Châu</a:t>
                      </a:r>
                      <a:r>
                        <a:rPr lang="en-US" sz="2400" dirty="0">
                          <a:solidFill>
                            <a:schemeClr val="tx1"/>
                          </a:solidFill>
                          <a:effectLst/>
                          <a:latin typeface="Times New Roman" panose="02020603050405020304" pitchFamily="18" charset="0"/>
                          <a:cs typeface="Times New Roman" panose="02020603050405020304" pitchFamily="18" charset="0"/>
                        </a:rPr>
                        <a:t> Á- </a:t>
                      </a:r>
                      <a:r>
                        <a:rPr lang="en-US" sz="2400" dirty="0" err="1">
                          <a:solidFill>
                            <a:schemeClr val="tx1"/>
                          </a:solidFill>
                          <a:effectLst/>
                          <a:latin typeface="Times New Roman" panose="02020603050405020304" pitchFamily="18" charset="0"/>
                          <a:cs typeface="Times New Roman" panose="02020603050405020304" pitchFamily="18" charset="0"/>
                        </a:rPr>
                        <a:t>Thải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Dương</a:t>
                      </a:r>
                      <a:r>
                        <a:rPr lang="en-US" sz="2400" dirty="0">
                          <a:solidFill>
                            <a:schemeClr val="tx1"/>
                          </a:solidFill>
                          <a:effectLst/>
                          <a:latin typeface="Times New Roman" panose="02020603050405020304" pitchFamily="18" charset="0"/>
                          <a:cs typeface="Times New Roman" panose="02020603050405020304" pitchFamily="18" charset="0"/>
                        </a:rPr>
                        <a:t>".</a:t>
                      </a:r>
                    </a:p>
                    <a:p>
                      <a:pPr marL="0" marR="0" indent="0">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165" marR="0">
                        <a:spcBef>
                          <a:spcPts val="33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Trình bày thông tin theo mức độ quan trọng của thông tin</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086100"/>
                  </a:ext>
                </a:extLst>
              </a:tr>
              <a:tr h="1668549">
                <a:tc>
                  <a:txBody>
                    <a:bodyPr/>
                    <a:lstStyle/>
                    <a:p>
                      <a:pPr marL="0" marR="0" indent="0">
                        <a:lnSpc>
                          <a:spcPct val="100000"/>
                        </a:lnSpc>
                        <a:spcBef>
                          <a:spcPts val="0"/>
                        </a:spcBef>
                        <a:spcAft>
                          <a:spcPts val="0"/>
                        </a:spcAft>
                        <a:tabLst>
                          <a:tab pos="427355" algn="l"/>
                        </a:tabLst>
                      </a:pPr>
                      <a:r>
                        <a:rPr lang="en-US" sz="2400" dirty="0" err="1">
                          <a:solidFill>
                            <a:schemeClr val="tx1"/>
                          </a:solidFill>
                          <a:effectLst/>
                          <a:latin typeface="Times New Roman" panose="02020603050405020304" pitchFamily="18" charset="0"/>
                          <a:cs typeface="Times New Roman" panose="02020603050405020304" pitchFamily="18" charset="0"/>
                        </a:rPr>
                        <a:t>Những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bờ</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sắp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vê</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phía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mình</a:t>
                      </a:r>
                      <a:r>
                        <a:rPr lang="en-US" sz="2400" dirty="0">
                          <a:solidFill>
                            <a:schemeClr val="tx1"/>
                          </a:solidFill>
                          <a:effectLst/>
                          <a:latin typeface="Times New Roman" panose="02020603050405020304" pitchFamily="18" charset="0"/>
                          <a:cs typeface="Times New Roman" panose="02020603050405020304" pitchFamily="18" charset="0"/>
                        </a:rPr>
                        <a:t> ...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vùng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đê</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trú</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trước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a:t>
                      </a:r>
                    </a:p>
                    <a:p>
                      <a:pPr marL="0" marR="0" indent="0">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400" b="0" dirty="0">
                          <a:solidFill>
                            <a:schemeClr val="tx1"/>
                          </a:solidFill>
                          <a:effectLst/>
                          <a:latin typeface="Times New Roman" panose="02020603050405020304" pitchFamily="18" charset="0"/>
                          <a:cs typeface="Times New Roman" panose="02020603050405020304" pitchFamily="18" charset="0"/>
                        </a:rPr>
                        <a:t>Trình bày thông tin theo trật tự thời gian và quan hệ nhân quả</a:t>
                      </a:r>
                      <a:endParaRPr lang="en-US" sz="24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0962663"/>
                  </a:ext>
                </a:extLst>
              </a:tr>
            </a:tbl>
          </a:graphicData>
        </a:graphic>
      </p:graphicFrame>
    </p:spTree>
    <p:extLst>
      <p:ext uri="{BB962C8B-B14F-4D97-AF65-F5344CB8AC3E}">
        <p14:creationId xmlns:p14="http://schemas.microsoft.com/office/powerpoint/2010/main" val="289780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aphicFrame>
        <p:nvGraphicFramePr>
          <p:cNvPr id="6" name="Table 5">
            <a:extLst>
              <a:ext uri="{FF2B5EF4-FFF2-40B4-BE49-F238E27FC236}">
                <a16:creationId xmlns:a16="http://schemas.microsoft.com/office/drawing/2014/main" id="{70352888-FB24-E171-13A3-E2FFF5F66661}"/>
              </a:ext>
            </a:extLst>
          </p:cNvPr>
          <p:cNvGraphicFramePr>
            <a:graphicFrameLocks noGrp="1"/>
          </p:cNvGraphicFramePr>
          <p:nvPr>
            <p:extLst>
              <p:ext uri="{D42A27DB-BD31-4B8C-83A1-F6EECF244321}">
                <p14:modId xmlns:p14="http://schemas.microsoft.com/office/powerpoint/2010/main" val="3471963637"/>
              </p:ext>
            </p:extLst>
          </p:nvPr>
        </p:nvGraphicFramePr>
        <p:xfrm>
          <a:off x="0" y="555171"/>
          <a:ext cx="12192000" cy="6035040"/>
        </p:xfrm>
        <a:graphic>
          <a:graphicData uri="http://schemas.openxmlformats.org/drawingml/2006/table">
            <a:tbl>
              <a:tblPr firstRow="1" firstCol="1" lastRow="1" lastCol="1" bandRow="1" bandCol="1">
                <a:tableStyleId>{5C22544A-7EE6-4342-B048-85BDC9FD1C3A}</a:tableStyleId>
              </a:tblPr>
              <a:tblGrid>
                <a:gridCol w="3071241">
                  <a:extLst>
                    <a:ext uri="{9D8B030D-6E8A-4147-A177-3AD203B41FA5}">
                      <a16:colId xmlns:a16="http://schemas.microsoft.com/office/drawing/2014/main" val="3898394363"/>
                    </a:ext>
                  </a:extLst>
                </a:gridCol>
                <a:gridCol w="2950029">
                  <a:extLst>
                    <a:ext uri="{9D8B030D-6E8A-4147-A177-3AD203B41FA5}">
                      <a16:colId xmlns:a16="http://schemas.microsoft.com/office/drawing/2014/main" val="3201954161"/>
                    </a:ext>
                  </a:extLst>
                </a:gridCol>
                <a:gridCol w="6170730">
                  <a:extLst>
                    <a:ext uri="{9D8B030D-6E8A-4147-A177-3AD203B41FA5}">
                      <a16:colId xmlns:a16="http://schemas.microsoft.com/office/drawing/2014/main" val="1538478543"/>
                    </a:ext>
                  </a:extLst>
                </a:gridCol>
              </a:tblGrid>
              <a:tr h="308446">
                <a:tc>
                  <a:txBody>
                    <a:bodyPr/>
                    <a:lstStyle/>
                    <a:p>
                      <a:pPr marL="0" marR="0" algn="ctr">
                        <a:lnSpc>
                          <a:spcPct val="100000"/>
                        </a:lnSpc>
                        <a:spcBef>
                          <a:spcPts val="0"/>
                        </a:spcBef>
                        <a:spcAft>
                          <a:spcPts val="0"/>
                        </a:spcAft>
                      </a:pPr>
                      <a:r>
                        <a:rPr lang="en-US" sz="2200" b="1" dirty="0" err="1">
                          <a:solidFill>
                            <a:schemeClr val="tx1"/>
                          </a:solidFill>
                          <a:effectLst/>
                          <a:latin typeface="Times New Roman" panose="02020603050405020304" pitchFamily="18" charset="0"/>
                          <a:cs typeface="Times New Roman" panose="02020603050405020304" pitchFamily="18" charset="0"/>
                        </a:rPr>
                        <a:t>Đoạn</a:t>
                      </a:r>
                      <a:r>
                        <a:rPr lang="en-US" sz="2200" b="1" dirty="0">
                          <a:solidFill>
                            <a:schemeClr val="tx1"/>
                          </a:solidFill>
                          <a:effectLst/>
                          <a:latin typeface="Times New Roman" panose="02020603050405020304" pitchFamily="18" charset="0"/>
                          <a:cs typeface="Times New Roman" panose="02020603050405020304" pitchFamily="18" charset="0"/>
                        </a:rPr>
                        <a:t> </a:t>
                      </a:r>
                      <a:r>
                        <a:rPr lang="en-US" sz="2200" b="1" dirty="0" err="1">
                          <a:solidFill>
                            <a:schemeClr val="tx1"/>
                          </a:solidFill>
                          <a:effectLst/>
                          <a:latin typeface="Times New Roman" panose="02020603050405020304" pitchFamily="18" charset="0"/>
                          <a:cs typeface="Times New Roman" panose="02020603050405020304" pitchFamily="18" charset="0"/>
                        </a:rPr>
                        <a:t>văn</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vi-VN" sz="2200" b="1" dirty="0">
                          <a:solidFill>
                            <a:schemeClr val="tx1"/>
                          </a:solidFill>
                          <a:effectLst/>
                          <a:latin typeface="Times New Roman" panose="02020603050405020304" pitchFamily="18" charset="0"/>
                          <a:cs typeface="Times New Roman" panose="02020603050405020304" pitchFamily="18" charset="0"/>
                        </a:rPr>
                        <a:t>Cách</a:t>
                      </a:r>
                      <a:r>
                        <a:rPr lang="vi-VN" sz="2200" b="1" spc="-70"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trình</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bày</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thông</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tin</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25400" algn="ctr">
                        <a:lnSpc>
                          <a:spcPct val="100000"/>
                        </a:lnSpc>
                        <a:spcBef>
                          <a:spcPts val="0"/>
                        </a:spcBef>
                        <a:spcAft>
                          <a:spcPts val="0"/>
                        </a:spcAft>
                      </a:pPr>
                      <a:r>
                        <a:rPr lang="vi-VN" sz="2200" b="1" dirty="0">
                          <a:solidFill>
                            <a:schemeClr val="tx1"/>
                          </a:solidFill>
                          <a:effectLst/>
                          <a:latin typeface="Times New Roman" panose="02020603050405020304" pitchFamily="18" charset="0"/>
                          <a:cs typeface="Times New Roman" panose="02020603050405020304" pitchFamily="18" charset="0"/>
                        </a:rPr>
                        <a:t>Căn c</a:t>
                      </a:r>
                      <a:r>
                        <a:rPr lang="en-US" sz="2200" b="1" dirty="0">
                          <a:solidFill>
                            <a:schemeClr val="tx1"/>
                          </a:solidFill>
                          <a:effectLst/>
                          <a:latin typeface="Times New Roman" panose="02020603050405020304" pitchFamily="18" charset="0"/>
                          <a:cs typeface="Times New Roman" panose="02020603050405020304" pitchFamily="18" charset="0"/>
                        </a:rPr>
                        <a:t>ứ</a:t>
                      </a:r>
                      <a:r>
                        <a:rPr lang="vi-VN" sz="2200" b="1" dirty="0">
                          <a:solidFill>
                            <a:schemeClr val="tx1"/>
                          </a:solidFill>
                          <a:effectLst/>
                          <a:latin typeface="Times New Roman" panose="02020603050405020304" pitchFamily="18" charset="0"/>
                          <a:cs typeface="Times New Roman" panose="02020603050405020304" pitchFamily="18" charset="0"/>
                        </a:rPr>
                        <a:t> xác đ</a:t>
                      </a:r>
                      <a:r>
                        <a:rPr lang="en-US" sz="2200" b="1" dirty="0" err="1">
                          <a:solidFill>
                            <a:schemeClr val="tx1"/>
                          </a:solidFill>
                          <a:effectLst/>
                          <a:latin typeface="Times New Roman" panose="02020603050405020304" pitchFamily="18" charset="0"/>
                          <a:cs typeface="Times New Roman" panose="02020603050405020304" pitchFamily="18" charset="0"/>
                        </a:rPr>
                        <a:t>i</a:t>
                      </a:r>
                      <a:r>
                        <a:rPr lang="en-US" sz="2200" b="1" dirty="0">
                          <a:solidFill>
                            <a:schemeClr val="tx1"/>
                          </a:solidFill>
                          <a:effectLst/>
                          <a:latin typeface="Times New Roman" panose="02020603050405020304" pitchFamily="18" charset="0"/>
                          <a:cs typeface="Times New Roman" panose="02020603050405020304" pitchFamily="18" charset="0"/>
                        </a:rPr>
                        <a:t>̣</a:t>
                      </a:r>
                      <a:r>
                        <a:rPr lang="vi-VN" sz="2200" b="1" dirty="0">
                          <a:solidFill>
                            <a:schemeClr val="tx1"/>
                          </a:solidFill>
                          <a:effectLst/>
                          <a:latin typeface="Times New Roman" panose="02020603050405020304" pitchFamily="18" charset="0"/>
                          <a:cs typeface="Times New Roman" panose="02020603050405020304" pitchFamily="18" charset="0"/>
                        </a:rPr>
                        <a:t>nh</a:t>
                      </a:r>
                      <a:r>
                        <a:rPr lang="vi-VN"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a:solidFill>
                            <a:schemeClr val="tx1"/>
                          </a:solidFill>
                          <a:effectLst/>
                          <a:latin typeface="Times New Roman" panose="02020603050405020304" pitchFamily="18" charset="0"/>
                          <a:cs typeface="Times New Roman" panose="02020603050405020304" pitchFamily="18" charset="0"/>
                        </a:rPr>
                        <a:t>(</a:t>
                      </a:r>
                      <a:r>
                        <a:rPr lang="en-US" sz="2200" b="1" spc="5" dirty="0" err="1">
                          <a:solidFill>
                            <a:schemeClr val="tx1"/>
                          </a:solidFill>
                          <a:effectLst/>
                          <a:latin typeface="Times New Roman" panose="02020603050405020304" pitchFamily="18" charset="0"/>
                          <a:cs typeface="Times New Roman" panose="02020603050405020304" pitchFamily="18" charset="0"/>
                        </a:rPr>
                        <a:t>dấu</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hiệu</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nhận</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biết</a:t>
                      </a:r>
                      <a:r>
                        <a:rPr lang="en-US" sz="2200" b="1" spc="5" dirty="0">
                          <a:solidFill>
                            <a:schemeClr val="tx1"/>
                          </a:solidFill>
                          <a:effectLst/>
                          <a:latin typeface="Times New Roman" panose="02020603050405020304" pitchFamily="18" charset="0"/>
                          <a:cs typeface="Times New Roman" panose="02020603050405020304" pitchFamily="18" charset="0"/>
                        </a:rPr>
                        <a:t>)</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770819345"/>
                  </a:ext>
                </a:extLst>
              </a:tr>
              <a:tr h="1091303">
                <a:tc>
                  <a:txBody>
                    <a:bodyPr/>
                    <a:lstStyle/>
                    <a:p>
                      <a:pPr marL="0" marR="0" indent="14605">
                        <a:lnSpc>
                          <a:spcPct val="100000"/>
                        </a:lnSpc>
                        <a:spcBef>
                          <a:spcPts val="0"/>
                        </a:spcBef>
                        <a:spcAft>
                          <a:spcPts val="0"/>
                        </a:spcAft>
                        <a:tabLst>
                          <a:tab pos="422275" algn="l"/>
                        </a:tabLst>
                      </a:pPr>
                      <a:r>
                        <a:rPr lang="en-US" sz="2200" b="0" dirty="0">
                          <a:solidFill>
                            <a:schemeClr val="tx1"/>
                          </a:solidFill>
                          <a:effectLst/>
                          <a:latin typeface="Times New Roman" panose="02020603050405020304" pitchFamily="18" charset="0"/>
                          <a:cs typeface="Times New Roman" panose="02020603050405020304" pitchFamily="18" charset="0"/>
                        </a:rPr>
                        <a:t>Khi </a:t>
                      </a:r>
                      <a:r>
                        <a:rPr lang="en-US" sz="2200" b="0" dirty="0" err="1">
                          <a:solidFill>
                            <a:schemeClr val="tx1"/>
                          </a:solidFill>
                          <a:effectLst/>
                          <a:latin typeface="Times New Roman" panose="02020603050405020304" pitchFamily="18" charset="0"/>
                          <a:cs typeface="Times New Roman" panose="02020603050405020304" pitchFamily="18" charset="0"/>
                        </a:rPr>
                        <a:t>sóng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thần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được</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tạo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ra</a:t>
                      </a:r>
                      <a:r>
                        <a:rPr lang="en-US" sz="2200" b="0" dirty="0">
                          <a:solidFill>
                            <a:schemeClr val="tx1"/>
                          </a:solidFill>
                          <a:effectLst/>
                          <a:latin typeface="Times New Roman" panose="02020603050405020304" pitchFamily="18" charset="0"/>
                          <a:cs typeface="Times New Roman" panose="02020603050405020304" pitchFamily="18" charset="0"/>
                        </a:rPr>
                        <a:t> ờ </a:t>
                      </a:r>
                      <a:r>
                        <a:rPr lang="en-US" sz="2200" b="0" dirty="0" err="1">
                          <a:solidFill>
                            <a:schemeClr val="tx1"/>
                          </a:solidFill>
                          <a:effectLst/>
                          <a:latin typeface="Times New Roman" panose="02020603050405020304" pitchFamily="18" charset="0"/>
                          <a:cs typeface="Times New Roman" panose="02020603050405020304" pitchFamily="18" charset="0"/>
                        </a:rPr>
                        <a:t>ngoải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khơi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xa</a:t>
                      </a:r>
                      <a:r>
                        <a:rPr lang="en-US" sz="2200" b="0" dirty="0">
                          <a:solidFill>
                            <a:schemeClr val="tx1"/>
                          </a:solidFill>
                          <a:effectLst/>
                          <a:latin typeface="Times New Roman" panose="02020603050405020304" pitchFamily="18" charset="0"/>
                          <a:cs typeface="Times New Roman" panose="02020603050405020304" pitchFamily="18" charset="0"/>
                        </a:rPr>
                        <a:t> ... A-</a:t>
                      </a:r>
                      <a:r>
                        <a:rPr lang="en-US" sz="2200" b="0" dirty="0" err="1">
                          <a:solidFill>
                            <a:schemeClr val="tx1"/>
                          </a:solidFill>
                          <a:effectLst/>
                          <a:latin typeface="Times New Roman" panose="02020603050405020304" pitchFamily="18" charset="0"/>
                          <a:cs typeface="Times New Roman" panose="02020603050405020304" pitchFamily="18" charset="0"/>
                        </a:rPr>
                        <a:t>lảt</a:t>
                      </a:r>
                      <a:r>
                        <a:rPr lang="en-US" sz="2200" b="0" dirty="0">
                          <a:solidFill>
                            <a:schemeClr val="tx1"/>
                          </a:solidFill>
                          <a:effectLst/>
                          <a:latin typeface="Times New Roman" panose="02020603050405020304" pitchFamily="18" charset="0"/>
                          <a:cs typeface="Times New Roman" panose="02020603050405020304" pitchFamily="18" charset="0"/>
                        </a:rPr>
                        <a:t>-</a:t>
                      </a:r>
                      <a:r>
                        <a:rPr lang="en-US" sz="2200" b="0" dirty="0" err="1">
                          <a:solidFill>
                            <a:schemeClr val="tx1"/>
                          </a:solidFill>
                          <a:effectLst/>
                          <a:latin typeface="Times New Roman" panose="02020603050405020304" pitchFamily="18" charset="0"/>
                          <a:cs typeface="Times New Roman" panose="02020603050405020304" pitchFamily="18" charset="0"/>
                        </a:rPr>
                        <a:t>xca</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năm</a:t>
                      </a:r>
                      <a:r>
                        <a:rPr lang="en-US" sz="2200" b="0" dirty="0">
                          <a:solidFill>
                            <a:schemeClr val="tx1"/>
                          </a:solidFill>
                          <a:effectLst/>
                          <a:latin typeface="Times New Roman" panose="02020603050405020304" pitchFamily="18" charset="0"/>
                          <a:cs typeface="Times New Roman" panose="02020603050405020304" pitchFamily="18" charset="0"/>
                        </a:rPr>
                        <a:t> 1958 </a:t>
                      </a:r>
                      <a:r>
                        <a:rPr lang="en-US" sz="2200" b="0" dirty="0" err="1">
                          <a:solidFill>
                            <a:schemeClr val="tx1"/>
                          </a:solidFill>
                          <a:effectLst/>
                          <a:latin typeface="Times New Roman" panose="02020603050405020304" pitchFamily="18" charset="0"/>
                          <a:cs typeface="Times New Roman" panose="02020603050405020304" pitchFamily="18" charset="0"/>
                        </a:rPr>
                        <a:t>cao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đến</a:t>
                      </a:r>
                      <a:r>
                        <a:rPr lang="en-US" sz="2200" b="0" dirty="0">
                          <a:solidFill>
                            <a:schemeClr val="tx1"/>
                          </a:solidFill>
                          <a:effectLst/>
                          <a:latin typeface="Times New Roman" panose="02020603050405020304" pitchFamily="18" charset="0"/>
                          <a:cs typeface="Times New Roman" panose="02020603050405020304" pitchFamily="18" charset="0"/>
                        </a:rPr>
                        <a:t> 525 in.</a:t>
                      </a:r>
                      <a:endParaRPr lang="en-US" sz="2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a:t>
                      </a:r>
                      <a:r>
                        <a:rPr lang="vi-VN" sz="2200" b="0" spc="5"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bày</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thông</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tin</a:t>
                      </a:r>
                      <a:r>
                        <a:rPr lang="vi-VN" sz="2200" b="0" spc="5"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theo</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quan</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hệ nhân</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quả</a:t>
                      </a:r>
                      <a:endParaRPr lang="en-US" sz="2200" b="0" dirty="0">
                        <a:solidFill>
                          <a:schemeClr val="tx1"/>
                        </a:solidFill>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Sử dụng từ ngữ thể hiện mối quan hệ nhân quả giữa các thông tin: Do vậ</a:t>
                      </a:r>
                      <a:r>
                        <a:rPr lang="en-US" sz="2200" b="0" dirty="0">
                          <a:solidFill>
                            <a:schemeClr val="tx1"/>
                          </a:solidFill>
                          <a:effectLst/>
                          <a:latin typeface="Times New Roman" panose="02020603050405020304" pitchFamily="18" charset="0"/>
                          <a:cs typeface="Times New Roman" panose="02020603050405020304" pitchFamily="18" charset="0"/>
                        </a:rPr>
                        <a:t>y</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0718981"/>
                  </a:ext>
                </a:extLst>
              </a:tr>
              <a:tr h="1766554">
                <a:tc>
                  <a:txBody>
                    <a:bodyPr/>
                    <a:lstStyle/>
                    <a:p>
                      <a:pPr marL="0" marR="0" indent="14605">
                        <a:lnSpc>
                          <a:spcPct val="100000"/>
                        </a:lnSpc>
                        <a:spcBef>
                          <a:spcPts val="0"/>
                        </a:spcBef>
                        <a:spcAft>
                          <a:spcPts val="0"/>
                        </a:spcAft>
                        <a:tabLst>
                          <a:tab pos="431800" algn="l"/>
                        </a:tabLst>
                      </a:pPr>
                      <a:r>
                        <a:rPr lang="en-US" sz="2200" b="0" dirty="0">
                          <a:solidFill>
                            <a:schemeClr val="tx1"/>
                          </a:solidFill>
                          <a:effectLst/>
                          <a:latin typeface="Times New Roman" panose="02020603050405020304" pitchFamily="18" charset="0"/>
                          <a:cs typeface="Times New Roman" panose="02020603050405020304" pitchFamily="18" charset="0"/>
                        </a:rPr>
                        <a:t>Nguyên </a:t>
                      </a:r>
                      <a:r>
                        <a:rPr lang="en-US" sz="2200" b="0" dirty="0" err="1">
                          <a:solidFill>
                            <a:schemeClr val="tx1"/>
                          </a:solidFill>
                          <a:effectLst/>
                          <a:latin typeface="Times New Roman" panose="02020603050405020304" pitchFamily="18" charset="0"/>
                          <a:cs typeface="Times New Roman" panose="02020603050405020304" pitchFamily="18" charset="0"/>
                        </a:rPr>
                        <a:t>nhân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gây</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ra</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sóng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thần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chủ</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yếu</a:t>
                      </a:r>
                      <a:r>
                        <a:rPr lang="en-US" sz="2200" b="0" dirty="0">
                          <a:solidFill>
                            <a:schemeClr val="tx1"/>
                          </a:solidFill>
                          <a:effectLst/>
                          <a:latin typeface="Times New Roman" panose="02020603050405020304" pitchFamily="18" charset="0"/>
                          <a:cs typeface="Times New Roman" panose="02020603050405020304" pitchFamily="18" charset="0"/>
                        </a:rPr>
                        <a:t> do </a:t>
                      </a:r>
                      <a:r>
                        <a:rPr lang="en-US" sz="2200" b="0" dirty="0" err="1">
                          <a:solidFill>
                            <a:schemeClr val="tx1"/>
                          </a:solidFill>
                          <a:effectLst/>
                          <a:latin typeface="Times New Roman" panose="02020603050405020304" pitchFamily="18" charset="0"/>
                          <a:cs typeface="Times New Roman" panose="02020603050405020304" pitchFamily="18" charset="0"/>
                        </a:rPr>
                        <a:t>động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đất</a:t>
                      </a:r>
                      <a:r>
                        <a:rPr lang="en-US" sz="2200" b="0" dirty="0">
                          <a:solidFill>
                            <a:schemeClr val="tx1"/>
                          </a:solidFill>
                          <a:effectLst/>
                          <a:latin typeface="Times New Roman" panose="02020603050405020304" pitchFamily="18" charset="0"/>
                          <a:cs typeface="Times New Roman" panose="02020603050405020304" pitchFamily="18" charset="0"/>
                        </a:rPr>
                        <a:t> ... </a:t>
                      </a:r>
                      <a:r>
                        <a:rPr lang="en-US" sz="2200" b="0" dirty="0" err="1">
                          <a:solidFill>
                            <a:schemeClr val="tx1"/>
                          </a:solidFill>
                          <a:effectLst/>
                          <a:latin typeface="Times New Roman" panose="02020603050405020304" pitchFamily="18" charset="0"/>
                          <a:cs typeface="Times New Roman" panose="02020603050405020304" pitchFamily="18" charset="0"/>
                        </a:rPr>
                        <a:t>trong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khu</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vực</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vòng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đai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lửa</a:t>
                      </a:r>
                      <a:r>
                        <a:rPr lang="en-US" sz="2200" b="0" dirty="0">
                          <a:solidFill>
                            <a:schemeClr val="tx1"/>
                          </a:solidFill>
                          <a:effectLst/>
                          <a:latin typeface="Times New Roman" panose="02020603050405020304" pitchFamily="18" charset="0"/>
                          <a:cs typeface="Times New Roman" panose="02020603050405020304" pitchFamily="18" charset="0"/>
                        </a:rPr>
                        <a:t> Châu Á- </a:t>
                      </a:r>
                      <a:r>
                        <a:rPr lang="en-US" sz="2200" b="0" dirty="0" err="1">
                          <a:solidFill>
                            <a:schemeClr val="tx1"/>
                          </a:solidFill>
                          <a:effectLst/>
                          <a:latin typeface="Times New Roman" panose="02020603050405020304" pitchFamily="18" charset="0"/>
                          <a:cs typeface="Times New Roman" panose="02020603050405020304" pitchFamily="18" charset="0"/>
                        </a:rPr>
                        <a:t>Thải</a:t>
                      </a:r>
                      <a:r>
                        <a:rPr lang="en-US" sz="2200" b="0" dirty="0">
                          <a:solidFill>
                            <a:schemeClr val="tx1"/>
                          </a:solidFill>
                          <a:effectLst/>
                          <a:latin typeface="Times New Roman" panose="02020603050405020304" pitchFamily="18" charset="0"/>
                          <a:cs typeface="Times New Roman" panose="02020603050405020304" pitchFamily="18" charset="0"/>
                        </a:rPr>
                        <a:t> Bình </a:t>
                      </a:r>
                      <a:r>
                        <a:rPr lang="en-US" sz="2200" b="0" dirty="0" err="1">
                          <a:solidFill>
                            <a:schemeClr val="tx1"/>
                          </a:solidFill>
                          <a:effectLst/>
                          <a:latin typeface="Times New Roman" panose="02020603050405020304" pitchFamily="18" charset="0"/>
                          <a:cs typeface="Times New Roman" panose="02020603050405020304" pitchFamily="18" charset="0"/>
                        </a:rPr>
                        <a:t>Dương</a:t>
                      </a:r>
                      <a:r>
                        <a:rPr lang="en-US" sz="2200" b="0" dirty="0">
                          <a:solidFill>
                            <a:schemeClr val="tx1"/>
                          </a:solidFill>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 bày thông tin theo mức độ quan trọng của thông tin, thể hiện rõ mối quan hệ giữa thông tin chính với thông tin chi tiế</a:t>
                      </a:r>
                      <a:r>
                        <a:rPr lang="en-US" sz="2200" b="0" dirty="0">
                          <a:solidFill>
                            <a:schemeClr val="tx1"/>
                          </a:solidFill>
                          <a:effectLst/>
                          <a:latin typeface="Times New Roman" panose="02020603050405020304" pitchFamily="18" charset="0"/>
                          <a:cs typeface="Times New Roman" panose="02020603050405020304" pitchFamily="18" charset="0"/>
                        </a:rPr>
                        <a:t>t</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Trình bày thông tin chính trước: Nguyên nhân gây ra sóng thần chủ yếu do động đất, ngoài ra còn do núi lửa phun trào, lở đất và các vụ nổ dưới đáy biển (kể cả các vụ thử hạt nhân dưới nước),... </a:t>
                      </a:r>
                      <a:endParaRPr lang="en-US" sz="2200" b="0" dirty="0">
                        <a:solidFill>
                          <a:schemeClr val="tx1"/>
                        </a:solidFill>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Sau đó trình bày thông tin chi tiết (thảm hoạ sóng thần ngày 26/12 /2004...) để làm ví dụ minh hoạ cho ý chính</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086100"/>
                  </a:ext>
                </a:extLst>
              </a:tr>
              <a:tr h="1795733">
                <a:tc>
                  <a:txBody>
                    <a:bodyPr/>
                    <a:lstStyle/>
                    <a:p>
                      <a:pPr marL="0" marR="0" indent="14605">
                        <a:lnSpc>
                          <a:spcPct val="100000"/>
                        </a:lnSpc>
                        <a:spcBef>
                          <a:spcPts val="0"/>
                        </a:spcBef>
                        <a:spcAft>
                          <a:spcPts val="0"/>
                        </a:spcAft>
                        <a:tabLst>
                          <a:tab pos="427355" algn="l"/>
                        </a:tabLst>
                      </a:pPr>
                      <a:r>
                        <a:rPr lang="en-US" sz="2200" b="0" dirty="0" err="1">
                          <a:solidFill>
                            <a:schemeClr val="tx1"/>
                          </a:solidFill>
                          <a:effectLst/>
                          <a:latin typeface="Times New Roman" panose="02020603050405020304" pitchFamily="18" charset="0"/>
                          <a:cs typeface="Times New Roman" panose="02020603050405020304" pitchFamily="18" charset="0"/>
                        </a:rPr>
                        <a:t>Những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người</a:t>
                      </a:r>
                      <a:r>
                        <a:rPr lang="en-US" sz="2200" b="0" dirty="0">
                          <a:solidFill>
                            <a:schemeClr val="tx1"/>
                          </a:solidFill>
                          <a:effectLst/>
                          <a:latin typeface="Times New Roman" panose="02020603050405020304" pitchFamily="18" charset="0"/>
                          <a:cs typeface="Times New Roman" panose="02020603050405020304" pitchFamily="18" charset="0"/>
                        </a:rPr>
                        <a:t> trên </a:t>
                      </a:r>
                      <a:r>
                        <a:rPr lang="en-US" sz="2200" b="0" dirty="0" err="1">
                          <a:solidFill>
                            <a:schemeClr val="tx1"/>
                          </a:solidFill>
                          <a:effectLst/>
                          <a:latin typeface="Times New Roman" panose="02020603050405020304" pitchFamily="18" charset="0"/>
                          <a:cs typeface="Times New Roman" panose="02020603050405020304" pitchFamily="18" charset="0"/>
                        </a:rPr>
                        <a:t>bờ</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biển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khó</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biết</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sóng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thần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sắp</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tiến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vê</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phía</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mình</a:t>
                      </a:r>
                      <a:r>
                        <a:rPr lang="en-US" sz="2200" b="0" dirty="0">
                          <a:solidFill>
                            <a:schemeClr val="tx1"/>
                          </a:solidFill>
                          <a:effectLst/>
                          <a:latin typeface="Times New Roman" panose="02020603050405020304" pitchFamily="18" charset="0"/>
                          <a:cs typeface="Times New Roman" panose="02020603050405020304" pitchFamily="18" charset="0"/>
                        </a:rPr>
                        <a:t> ... </a:t>
                      </a:r>
                      <a:r>
                        <a:rPr lang="en-US" sz="2200" b="0" dirty="0" err="1">
                          <a:solidFill>
                            <a:schemeClr val="tx1"/>
                          </a:solidFill>
                          <a:effectLst/>
                          <a:latin typeface="Times New Roman" panose="02020603050405020304" pitchFamily="18" charset="0"/>
                          <a:cs typeface="Times New Roman" panose="02020603050405020304" pitchFamily="18" charset="0"/>
                        </a:rPr>
                        <a:t>đến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vùng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cao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hơn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đê</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trú</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ẩn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trước</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khi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sóng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thần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đến</a:t>
                      </a:r>
                      <a:r>
                        <a:rPr lang="en-US" sz="2200" b="0" dirty="0">
                          <a:solidFill>
                            <a:schemeClr val="tx1"/>
                          </a:solidFill>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 bày thông tin theo trật tự thời gian và quan hệ nhân quả</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Trình bày thông tin về diễn tiến xuất hiện, dấu hiệu cảnh báo sóng thần ở khu vực bờ biển: các thông tin được trình bày theo trật tự thời gian: Dấu hiệu đầu tiên là..., Bỗng nhiên..., sau đó... – Trình bày thông tin theo quan hệ nhân quả: sử dụng từ ngữ thể hiện mối quan hệ nhân quả giữa các thông tin: Do vậy...</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0962663"/>
                  </a:ext>
                </a:extLst>
              </a:tr>
            </a:tbl>
          </a:graphicData>
        </a:graphic>
      </p:graphicFrame>
    </p:spTree>
    <p:extLst>
      <p:ext uri="{BB962C8B-B14F-4D97-AF65-F5344CB8AC3E}">
        <p14:creationId xmlns:p14="http://schemas.microsoft.com/office/powerpoint/2010/main" val="3306136579"/>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xmlns:a16="http://schemas.microsoft.com/office/drawing/2014/main" xmlns:a14="http://schemas.microsoft.com/office/drawing/2010/main" xmlns:ahyp="http://schemas.microsoft.com/office/drawing/2018/hyperlinkcolor">
      <p:transition spd="slow" advClick="0" advTm="1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7CD83D-2EC8-BA6A-920E-909F21C75BA7}"/>
              </a:ext>
            </a:extLst>
          </p:cNvPr>
          <p:cNvSpPr/>
          <p:nvPr/>
        </p:nvSpPr>
        <p:spPr>
          <a:xfrm>
            <a:off x="307911" y="83976"/>
            <a:ext cx="11504644" cy="177281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nSpc>
                <a:spcPct val="100000"/>
              </a:lnSpc>
              <a:spcBef>
                <a:spcPts val="0"/>
              </a:spcBef>
              <a:spcAft>
                <a:spcPts val="0"/>
              </a:spcAft>
              <a:tabLst>
                <a:tab pos="422275" algn="l"/>
              </a:tabLst>
            </a:pPr>
            <a:r>
              <a:rPr lang="en-US" sz="3200" dirty="0">
                <a:solidFill>
                  <a:schemeClr val="tx1"/>
                </a:solidFill>
                <a:effectLst/>
                <a:latin typeface="Times New Roman" panose="02020603050405020304" pitchFamily="18" charset="0"/>
                <a:cs typeface="Times New Roman" panose="02020603050405020304" pitchFamily="18" charset="0"/>
              </a:rPr>
              <a:t>Khi </a:t>
            </a:r>
            <a:r>
              <a:rPr lang="en-US" sz="3200" dirty="0" err="1">
                <a:solidFill>
                  <a:schemeClr val="tx1"/>
                </a:solidFill>
                <a:effectLst/>
                <a:latin typeface="Times New Roman" panose="02020603050405020304" pitchFamily="18" charset="0"/>
                <a:cs typeface="Times New Roman" panose="02020603050405020304" pitchFamily="18" charset="0"/>
              </a:rPr>
              <a:t>sóng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thần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được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tạo</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ra</a:t>
            </a:r>
            <a:r>
              <a:rPr lang="en-US" sz="3200" dirty="0">
                <a:solidFill>
                  <a:schemeClr val="tx1"/>
                </a:solidFill>
                <a:effectLst/>
                <a:latin typeface="Times New Roman" panose="02020603050405020304" pitchFamily="18" charset="0"/>
                <a:cs typeface="Times New Roman" panose="02020603050405020304" pitchFamily="18" charset="0"/>
              </a:rPr>
              <a:t> ở </a:t>
            </a:r>
            <a:r>
              <a:rPr lang="en-US" sz="3200" dirty="0" err="1">
                <a:solidFill>
                  <a:schemeClr val="tx1"/>
                </a:solidFill>
                <a:effectLst/>
                <a:latin typeface="Times New Roman" panose="02020603050405020304" pitchFamily="18" charset="0"/>
                <a:cs typeface="Times New Roman" panose="02020603050405020304" pitchFamily="18" charset="0"/>
              </a:rPr>
              <a:t>ngoài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khơi</a:t>
            </a:r>
            <a:r>
              <a:rPr lang="en-US" sz="3200" dirty="0">
                <a:solidFill>
                  <a:schemeClr val="tx1"/>
                </a:solidFill>
                <a:effectLst/>
                <a:latin typeface="Times New Roman" panose="02020603050405020304" pitchFamily="18" charset="0"/>
                <a:cs typeface="Times New Roman" panose="02020603050405020304" pitchFamily="18" charset="0"/>
              </a:rPr>
              <a:t> xa ... A-</a:t>
            </a:r>
            <a:r>
              <a:rPr lang="en-US" sz="3200" dirty="0" err="1">
                <a:solidFill>
                  <a:schemeClr val="tx1"/>
                </a:solidFill>
                <a:effectLst/>
                <a:latin typeface="Times New Roman" panose="02020603050405020304" pitchFamily="18" charset="0"/>
                <a:cs typeface="Times New Roman" panose="02020603050405020304" pitchFamily="18" charset="0"/>
              </a:rPr>
              <a:t>lát</a:t>
            </a:r>
            <a:r>
              <a:rPr lang="en-US" sz="3200" dirty="0">
                <a:solidFill>
                  <a:schemeClr val="tx1"/>
                </a:solidFill>
                <a:effectLst/>
                <a:latin typeface="Times New Roman" panose="02020603050405020304" pitchFamily="18" charset="0"/>
                <a:cs typeface="Times New Roman" panose="02020603050405020304" pitchFamily="18" charset="0"/>
              </a:rPr>
              <a:t>-</a:t>
            </a:r>
            <a:r>
              <a:rPr lang="en-US" sz="3200" dirty="0" err="1">
                <a:solidFill>
                  <a:schemeClr val="tx1"/>
                </a:solidFill>
                <a:effectLst/>
                <a:latin typeface="Times New Roman" panose="02020603050405020304" pitchFamily="18" charset="0"/>
                <a:cs typeface="Times New Roman" panose="02020603050405020304" pitchFamily="18" charset="0"/>
              </a:rPr>
              <a:t>xca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năm</a:t>
            </a:r>
            <a:r>
              <a:rPr lang="en-US" sz="3200" dirty="0">
                <a:solidFill>
                  <a:schemeClr val="tx1"/>
                </a:solidFill>
                <a:effectLst/>
                <a:latin typeface="Times New Roman" panose="02020603050405020304" pitchFamily="18" charset="0"/>
                <a:cs typeface="Times New Roman" panose="02020603050405020304" pitchFamily="18" charset="0"/>
              </a:rPr>
              <a:t> 1958 </a:t>
            </a:r>
            <a:r>
              <a:rPr lang="en-US" sz="3200" dirty="0" err="1">
                <a:solidFill>
                  <a:schemeClr val="tx1"/>
                </a:solidFill>
                <a:effectLst/>
                <a:latin typeface="Times New Roman" panose="02020603050405020304" pitchFamily="18" charset="0"/>
                <a:cs typeface="Times New Roman" panose="02020603050405020304" pitchFamily="18" charset="0"/>
              </a:rPr>
              <a:t>cao</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đến</a:t>
            </a:r>
            <a:r>
              <a:rPr lang="en-US" sz="3200" dirty="0">
                <a:solidFill>
                  <a:schemeClr val="tx1"/>
                </a:solidFill>
                <a:effectLst/>
                <a:latin typeface="Times New Roman" panose="02020603050405020304" pitchFamily="18" charset="0"/>
                <a:cs typeface="Times New Roman" panose="02020603050405020304" pitchFamily="18" charset="0"/>
              </a:rPr>
              <a:t> 525 m.</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843C2BD-A53D-9A28-C713-F5F71ED9F5FD}"/>
              </a:ext>
            </a:extLst>
          </p:cNvPr>
          <p:cNvSpPr/>
          <p:nvPr/>
        </p:nvSpPr>
        <p:spPr>
          <a:xfrm>
            <a:off x="307910" y="2649264"/>
            <a:ext cx="11429999" cy="190344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0000"/>
              </a:lnSpc>
              <a:spcBef>
                <a:spcPts val="0"/>
              </a:spcBef>
              <a:spcAft>
                <a:spcPts val="0"/>
              </a:spcAft>
            </a:pPr>
            <a:r>
              <a:rPr lang="vi-VN" sz="3200" b="0" dirty="0">
                <a:solidFill>
                  <a:schemeClr val="tx1"/>
                </a:solidFill>
                <a:effectLst/>
                <a:latin typeface="Times New Roman" panose="02020603050405020304" pitchFamily="18" charset="0"/>
                <a:cs typeface="Times New Roman" panose="02020603050405020304" pitchFamily="18" charset="0"/>
              </a:rPr>
              <a:t>Trình</a:t>
            </a:r>
            <a:r>
              <a:rPr lang="vi-VN" sz="3200" b="0" spc="5" dirty="0">
                <a:solidFill>
                  <a:schemeClr val="tx1"/>
                </a:solidFill>
                <a:effectLst/>
                <a:latin typeface="Times New Roman" panose="02020603050405020304" pitchFamily="18" charset="0"/>
                <a:cs typeface="Times New Roman" panose="02020603050405020304" pitchFamily="18" charset="0"/>
              </a:rPr>
              <a:t> </a:t>
            </a:r>
            <a:r>
              <a:rPr lang="vi-VN" sz="3200" b="0" dirty="0">
                <a:solidFill>
                  <a:schemeClr val="tx1"/>
                </a:solidFill>
                <a:effectLst/>
                <a:latin typeface="Times New Roman" panose="02020603050405020304" pitchFamily="18" charset="0"/>
                <a:cs typeface="Times New Roman" panose="02020603050405020304" pitchFamily="18" charset="0"/>
              </a:rPr>
              <a:t>bày</a:t>
            </a:r>
            <a:r>
              <a:rPr lang="vi-VN" sz="3200" b="0" spc="10" dirty="0">
                <a:solidFill>
                  <a:schemeClr val="tx1"/>
                </a:solidFill>
                <a:effectLst/>
                <a:latin typeface="Times New Roman" panose="02020603050405020304" pitchFamily="18" charset="0"/>
                <a:cs typeface="Times New Roman" panose="02020603050405020304" pitchFamily="18" charset="0"/>
              </a:rPr>
              <a:t> </a:t>
            </a:r>
            <a:r>
              <a:rPr lang="vi-VN" sz="3200" b="0" dirty="0">
                <a:solidFill>
                  <a:schemeClr val="tx1"/>
                </a:solidFill>
                <a:effectLst/>
                <a:latin typeface="Times New Roman" panose="02020603050405020304" pitchFamily="18" charset="0"/>
                <a:cs typeface="Times New Roman" panose="02020603050405020304" pitchFamily="18" charset="0"/>
              </a:rPr>
              <a:t>thông</a:t>
            </a:r>
            <a:r>
              <a:rPr lang="vi-VN" sz="3200" b="0" spc="10" dirty="0">
                <a:solidFill>
                  <a:schemeClr val="tx1"/>
                </a:solidFill>
                <a:effectLst/>
                <a:latin typeface="Times New Roman" panose="02020603050405020304" pitchFamily="18" charset="0"/>
                <a:cs typeface="Times New Roman" panose="02020603050405020304" pitchFamily="18" charset="0"/>
              </a:rPr>
              <a:t> </a:t>
            </a:r>
            <a:r>
              <a:rPr lang="vi-VN" sz="3200" b="0" dirty="0">
                <a:solidFill>
                  <a:schemeClr val="tx1"/>
                </a:solidFill>
                <a:effectLst/>
                <a:latin typeface="Times New Roman" panose="02020603050405020304" pitchFamily="18" charset="0"/>
                <a:cs typeface="Times New Roman" panose="02020603050405020304" pitchFamily="18" charset="0"/>
              </a:rPr>
              <a:t>tin</a:t>
            </a:r>
            <a:r>
              <a:rPr lang="vi-VN" sz="3200" b="0" spc="5" dirty="0">
                <a:solidFill>
                  <a:schemeClr val="tx1"/>
                </a:solidFill>
                <a:effectLst/>
                <a:latin typeface="Times New Roman" panose="02020603050405020304" pitchFamily="18" charset="0"/>
                <a:cs typeface="Times New Roman" panose="02020603050405020304" pitchFamily="18" charset="0"/>
              </a:rPr>
              <a:t> </a:t>
            </a:r>
            <a:r>
              <a:rPr lang="vi-VN" sz="3200" b="0" dirty="0">
                <a:solidFill>
                  <a:schemeClr val="tx1"/>
                </a:solidFill>
                <a:effectLst/>
                <a:latin typeface="Times New Roman" panose="02020603050405020304" pitchFamily="18" charset="0"/>
                <a:cs typeface="Times New Roman" panose="02020603050405020304" pitchFamily="18" charset="0"/>
              </a:rPr>
              <a:t>theo</a:t>
            </a:r>
            <a:r>
              <a:rPr lang="vi-VN" sz="3200" b="0" spc="10" dirty="0">
                <a:solidFill>
                  <a:schemeClr val="tx1"/>
                </a:solidFill>
                <a:effectLst/>
                <a:latin typeface="Times New Roman" panose="02020603050405020304" pitchFamily="18" charset="0"/>
                <a:cs typeface="Times New Roman" panose="02020603050405020304" pitchFamily="18" charset="0"/>
              </a:rPr>
              <a:t> </a:t>
            </a:r>
            <a:r>
              <a:rPr lang="vi-VN" sz="3200" b="0" dirty="0">
                <a:solidFill>
                  <a:schemeClr val="tx1"/>
                </a:solidFill>
                <a:effectLst/>
                <a:latin typeface="Times New Roman" panose="02020603050405020304" pitchFamily="18" charset="0"/>
                <a:cs typeface="Times New Roman" panose="02020603050405020304" pitchFamily="18" charset="0"/>
              </a:rPr>
              <a:t>quan</a:t>
            </a:r>
            <a:r>
              <a:rPr lang="vi-VN" sz="3200" b="0" spc="10" dirty="0">
                <a:solidFill>
                  <a:schemeClr val="tx1"/>
                </a:solidFill>
                <a:effectLst/>
                <a:latin typeface="Times New Roman" panose="02020603050405020304" pitchFamily="18" charset="0"/>
                <a:cs typeface="Times New Roman" panose="02020603050405020304" pitchFamily="18" charset="0"/>
              </a:rPr>
              <a:t> </a:t>
            </a:r>
            <a:r>
              <a:rPr lang="vi-VN" sz="3200" b="0" dirty="0">
                <a:solidFill>
                  <a:schemeClr val="tx1"/>
                </a:solidFill>
                <a:effectLst/>
                <a:latin typeface="Times New Roman" panose="02020603050405020304" pitchFamily="18" charset="0"/>
                <a:cs typeface="Times New Roman" panose="02020603050405020304" pitchFamily="18" charset="0"/>
              </a:rPr>
              <a:t>hệ nhân</a:t>
            </a:r>
            <a:r>
              <a:rPr lang="vi-VN" sz="3200" b="0" spc="10" dirty="0">
                <a:solidFill>
                  <a:schemeClr val="tx1"/>
                </a:solidFill>
                <a:effectLst/>
                <a:latin typeface="Times New Roman" panose="02020603050405020304" pitchFamily="18" charset="0"/>
                <a:cs typeface="Times New Roman" panose="02020603050405020304" pitchFamily="18" charset="0"/>
              </a:rPr>
              <a:t> </a:t>
            </a:r>
            <a:r>
              <a:rPr lang="vi-VN" sz="3200" b="0" dirty="0">
                <a:solidFill>
                  <a:schemeClr val="tx1"/>
                </a:solidFill>
                <a:effectLst/>
                <a:latin typeface="Times New Roman" panose="02020603050405020304" pitchFamily="18" charset="0"/>
                <a:cs typeface="Times New Roman" panose="02020603050405020304" pitchFamily="18" charset="0"/>
              </a:rPr>
              <a:t>quả</a:t>
            </a:r>
            <a:endParaRPr lang="en-US" sz="3200" b="0" dirty="0">
              <a:solidFill>
                <a:schemeClr val="tx1"/>
              </a:solidFill>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vi-VN" sz="3200" b="0" dirty="0">
                <a:solidFill>
                  <a:schemeClr val="tx1"/>
                </a:solidFill>
                <a:effectLst/>
                <a:latin typeface="Times New Roman" panose="02020603050405020304" pitchFamily="18" charset="0"/>
                <a:cs typeface="Times New Roman" panose="02020603050405020304" pitchFamily="18" charset="0"/>
              </a:rPr>
              <a:t> </a:t>
            </a:r>
            <a:endParaRPr lang="en-US" sz="3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B4D1B95-9C90-55F1-C1B7-12302451402E}"/>
              </a:ext>
            </a:extLst>
          </p:cNvPr>
          <p:cNvSpPr txBox="1"/>
          <p:nvPr/>
        </p:nvSpPr>
        <p:spPr>
          <a:xfrm>
            <a:off x="307911" y="5345182"/>
            <a:ext cx="11429997" cy="1077218"/>
          </a:xfrm>
          <a:prstGeom prst="rect">
            <a:avLst/>
          </a:prstGeom>
          <a:solidFill>
            <a:schemeClr val="accent2">
              <a:lumMod val="20000"/>
              <a:lumOff val="80000"/>
            </a:schemeClr>
          </a:solidFill>
        </p:spPr>
        <p:txBody>
          <a:bodyPr wrap="square">
            <a:spAutoFit/>
          </a:bodyPr>
          <a:lstStyle/>
          <a:p>
            <a:pPr marL="0" marR="0">
              <a:lnSpc>
                <a:spcPct val="100000"/>
              </a:lnSpc>
              <a:spcBef>
                <a:spcPts val="0"/>
              </a:spcBef>
              <a:spcAft>
                <a:spcPts val="0"/>
              </a:spcAft>
            </a:pPr>
            <a:r>
              <a:rPr lang="vi-VN" sz="3200" b="0" dirty="0">
                <a:solidFill>
                  <a:schemeClr val="tx1"/>
                </a:solidFill>
                <a:effectLst/>
                <a:latin typeface="Times New Roman" panose="02020603050405020304" pitchFamily="18" charset="0"/>
                <a:cs typeface="Times New Roman" panose="02020603050405020304" pitchFamily="18" charset="0"/>
              </a:rPr>
              <a:t>Sử dụng từ ngữ thể hiện mối quan hệ nhân quả giữa các thông tin: </a:t>
            </a:r>
            <a:r>
              <a:rPr lang="vi-VN" sz="3200" b="1" dirty="0">
                <a:solidFill>
                  <a:schemeClr val="tx1"/>
                </a:solidFill>
                <a:effectLst/>
                <a:latin typeface="Times New Roman" panose="02020603050405020304" pitchFamily="18" charset="0"/>
                <a:cs typeface="Times New Roman" panose="02020603050405020304" pitchFamily="18" charset="0"/>
              </a:rPr>
              <a:t>Do vậ</a:t>
            </a:r>
            <a:r>
              <a:rPr lang="en-US" sz="3200" b="1" dirty="0">
                <a:solidFill>
                  <a:schemeClr val="tx1"/>
                </a:solidFill>
                <a:effectLst/>
                <a:latin typeface="Times New Roman" panose="02020603050405020304" pitchFamily="18" charset="0"/>
                <a:cs typeface="Times New Roman" panose="02020603050405020304" pitchFamily="18" charset="0"/>
              </a:rPr>
              <a:t>y</a:t>
            </a:r>
            <a:endParaRPr lang="en-US" sz="3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7" name="Arrow: Down 6">
            <a:extLst>
              <a:ext uri="{FF2B5EF4-FFF2-40B4-BE49-F238E27FC236}">
                <a16:creationId xmlns:a16="http://schemas.microsoft.com/office/drawing/2014/main" id="{8CA11243-B356-248C-7841-CE9F38AF0FF2}"/>
              </a:ext>
            </a:extLst>
          </p:cNvPr>
          <p:cNvSpPr/>
          <p:nvPr/>
        </p:nvSpPr>
        <p:spPr>
          <a:xfrm>
            <a:off x="5906277" y="1875453"/>
            <a:ext cx="298579" cy="7738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845CF88A-53A9-84C7-3B60-804AF65FD2D8}"/>
              </a:ext>
            </a:extLst>
          </p:cNvPr>
          <p:cNvSpPr/>
          <p:nvPr/>
        </p:nvSpPr>
        <p:spPr>
          <a:xfrm>
            <a:off x="5906277" y="4571370"/>
            <a:ext cx="298579" cy="7738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0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7CD83D-2EC8-BA6A-920E-909F21C75BA7}"/>
              </a:ext>
            </a:extLst>
          </p:cNvPr>
          <p:cNvSpPr/>
          <p:nvPr/>
        </p:nvSpPr>
        <p:spPr>
          <a:xfrm>
            <a:off x="307911" y="83976"/>
            <a:ext cx="11504644" cy="177281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14605">
              <a:tabLst>
                <a:tab pos="431800" algn="l"/>
              </a:tabLst>
            </a:pPr>
            <a:r>
              <a:rPr lang="en-US" sz="3200" dirty="0">
                <a:solidFill>
                  <a:schemeClr val="tx1"/>
                </a:solidFill>
                <a:latin typeface="Times New Roman" panose="02020603050405020304" pitchFamily="18" charset="0"/>
                <a:cs typeface="Times New Roman" panose="02020603050405020304" pitchFamily="18" charset="0"/>
              </a:rPr>
              <a:t>Nguyên </a:t>
            </a:r>
            <a:r>
              <a:rPr lang="en-US" sz="3200" dirty="0" err="1">
                <a:solidFill>
                  <a:schemeClr val="tx1"/>
                </a:solidFill>
                <a:latin typeface="Times New Roman" panose="02020603050405020304" pitchFamily="18" charset="0"/>
                <a:cs typeface="Times New Roman" panose="02020603050405020304" pitchFamily="18" charset="0"/>
              </a:rPr>
              <a:t>nhân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sóng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yếu</a:t>
            </a:r>
            <a:r>
              <a:rPr lang="en-US" sz="3200" dirty="0">
                <a:solidFill>
                  <a:schemeClr val="tx1"/>
                </a:solidFill>
                <a:latin typeface="Times New Roman" panose="02020603050405020304" pitchFamily="18" charset="0"/>
                <a:cs typeface="Times New Roman" panose="02020603050405020304" pitchFamily="18" charset="0"/>
              </a:rPr>
              <a:t> do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đất</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vòng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đai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lửa</a:t>
            </a:r>
            <a:r>
              <a:rPr lang="en-US" sz="3200" dirty="0">
                <a:solidFill>
                  <a:schemeClr val="tx1"/>
                </a:solidFill>
                <a:latin typeface="Times New Roman" panose="02020603050405020304" pitchFamily="18" charset="0"/>
                <a:cs typeface="Times New Roman" panose="02020603050405020304" pitchFamily="18" charset="0"/>
              </a:rPr>
              <a:t> Châu Á- </a:t>
            </a:r>
            <a:r>
              <a:rPr lang="en-US" sz="3200" dirty="0" err="1">
                <a:solidFill>
                  <a:schemeClr val="tx1"/>
                </a:solidFill>
                <a:latin typeface="Times New Roman" panose="02020603050405020304" pitchFamily="18" charset="0"/>
                <a:cs typeface="Times New Roman" panose="02020603050405020304" pitchFamily="18" charset="0"/>
              </a:rPr>
              <a:t>Thải</a:t>
            </a:r>
            <a:r>
              <a:rPr lang="en-US" sz="3200" dirty="0">
                <a:solidFill>
                  <a:schemeClr val="tx1"/>
                </a:solidFill>
                <a:latin typeface="Times New Roman" panose="02020603050405020304" pitchFamily="18" charset="0"/>
                <a:cs typeface="Times New Roman" panose="02020603050405020304" pitchFamily="18" charset="0"/>
              </a:rPr>
              <a:t> Bình </a:t>
            </a:r>
            <a:r>
              <a:rPr lang="en-US" sz="3200" dirty="0" err="1">
                <a:solidFill>
                  <a:schemeClr val="tx1"/>
                </a:solidFill>
                <a:latin typeface="Times New Roman" panose="02020603050405020304" pitchFamily="18" charset="0"/>
                <a:cs typeface="Times New Roman" panose="02020603050405020304" pitchFamily="18" charset="0"/>
              </a:rPr>
              <a:t>Dương</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9843C2BD-A53D-9A28-C713-F5F71ED9F5FD}"/>
              </a:ext>
            </a:extLst>
          </p:cNvPr>
          <p:cNvSpPr/>
          <p:nvPr/>
        </p:nvSpPr>
        <p:spPr>
          <a:xfrm>
            <a:off x="307910" y="2649265"/>
            <a:ext cx="11429999" cy="128825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Trình bày thông tin theo mức độ quan trọng của thông tin </a:t>
            </a:r>
            <a:endParaRPr lang="en-US" sz="3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B4D1B95-9C90-55F1-C1B7-12302451402E}"/>
              </a:ext>
            </a:extLst>
          </p:cNvPr>
          <p:cNvSpPr txBox="1"/>
          <p:nvPr/>
        </p:nvSpPr>
        <p:spPr>
          <a:xfrm>
            <a:off x="307912" y="4833258"/>
            <a:ext cx="11429997" cy="1569660"/>
          </a:xfrm>
          <a:prstGeom prst="rect">
            <a:avLst/>
          </a:prstGeom>
          <a:solidFill>
            <a:schemeClr val="accent2">
              <a:lumMod val="20000"/>
              <a:lumOff val="80000"/>
            </a:schemeClr>
          </a:solidFill>
        </p:spPr>
        <p:txBody>
          <a:bodyPr wrap="square">
            <a:spAutoFit/>
          </a:bodyPr>
          <a:lstStyle/>
          <a:p>
            <a:r>
              <a:rPr lang="vi-VN" sz="3200" dirty="0">
                <a:latin typeface="Times New Roman" panose="02020603050405020304" pitchFamily="18" charset="0"/>
                <a:cs typeface="Times New Roman" panose="02020603050405020304" pitchFamily="18" charset="0"/>
              </a:rPr>
              <a:t>– Trình bày thông tin chính trước: Nguyên nhân gây ra sóng thần chủ yếu do động đất,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(kể cả các vụ thử hạt nhân dưới nước),...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Sau đó trình bày thông tin chi tiết</a:t>
            </a:r>
            <a:endParaRPr lang="en-US" sz="3200" dirty="0">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7" name="Arrow: Down 6">
            <a:extLst>
              <a:ext uri="{FF2B5EF4-FFF2-40B4-BE49-F238E27FC236}">
                <a16:creationId xmlns:a16="http://schemas.microsoft.com/office/drawing/2014/main" id="{8CA11243-B356-248C-7841-CE9F38AF0FF2}"/>
              </a:ext>
            </a:extLst>
          </p:cNvPr>
          <p:cNvSpPr/>
          <p:nvPr/>
        </p:nvSpPr>
        <p:spPr>
          <a:xfrm>
            <a:off x="5906277" y="1875453"/>
            <a:ext cx="298579" cy="7738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845CF88A-53A9-84C7-3B60-804AF65FD2D8}"/>
              </a:ext>
            </a:extLst>
          </p:cNvPr>
          <p:cNvSpPr/>
          <p:nvPr/>
        </p:nvSpPr>
        <p:spPr>
          <a:xfrm>
            <a:off x="5906277" y="3936888"/>
            <a:ext cx="298579" cy="70042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36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7CD83D-2EC8-BA6A-920E-909F21C75BA7}"/>
              </a:ext>
            </a:extLst>
          </p:cNvPr>
          <p:cNvSpPr/>
          <p:nvPr/>
        </p:nvSpPr>
        <p:spPr>
          <a:xfrm>
            <a:off x="307911" y="83976"/>
            <a:ext cx="11504644" cy="177281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14605">
              <a:lnSpc>
                <a:spcPct val="100000"/>
              </a:lnSpc>
              <a:spcBef>
                <a:spcPts val="0"/>
              </a:spcBef>
              <a:spcAft>
                <a:spcPts val="0"/>
              </a:spcAft>
              <a:tabLst>
                <a:tab pos="427355" algn="l"/>
              </a:tabLst>
            </a:pPr>
            <a:r>
              <a:rPr lang="en-US" sz="3200" b="0" dirty="0" err="1">
                <a:solidFill>
                  <a:schemeClr val="tx1"/>
                </a:solidFill>
                <a:effectLst/>
                <a:latin typeface="Times New Roman" panose="02020603050405020304" pitchFamily="18" charset="0"/>
                <a:cs typeface="Times New Roman" panose="02020603050405020304" pitchFamily="18" charset="0"/>
              </a:rPr>
              <a:t>Những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người</a:t>
            </a:r>
            <a:r>
              <a:rPr lang="en-US" sz="3200" b="0" dirty="0">
                <a:solidFill>
                  <a:schemeClr val="tx1"/>
                </a:solidFill>
                <a:effectLst/>
                <a:latin typeface="Times New Roman" panose="02020603050405020304" pitchFamily="18" charset="0"/>
                <a:cs typeface="Times New Roman" panose="02020603050405020304" pitchFamily="18" charset="0"/>
              </a:rPr>
              <a:t> trên </a:t>
            </a:r>
            <a:r>
              <a:rPr lang="en-US" sz="3200" b="0" dirty="0" err="1">
                <a:solidFill>
                  <a:schemeClr val="tx1"/>
                </a:solidFill>
                <a:effectLst/>
                <a:latin typeface="Times New Roman" panose="02020603050405020304" pitchFamily="18" charset="0"/>
                <a:cs typeface="Times New Roman" panose="02020603050405020304" pitchFamily="18" charset="0"/>
              </a:rPr>
              <a:t>bờ</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biển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khó</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biết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sóng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thần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sắp</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tiến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vê</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phía</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mình</a:t>
            </a:r>
            <a:r>
              <a:rPr lang="en-US" sz="3200" b="0" dirty="0">
                <a:solidFill>
                  <a:schemeClr val="tx1"/>
                </a:solidFill>
                <a:effectLst/>
                <a:latin typeface="Times New Roman" panose="02020603050405020304" pitchFamily="18" charset="0"/>
                <a:cs typeface="Times New Roman" panose="02020603050405020304" pitchFamily="18" charset="0"/>
              </a:rPr>
              <a:t> ... </a:t>
            </a:r>
            <a:r>
              <a:rPr lang="en-US" sz="3200" b="0" dirty="0" err="1">
                <a:solidFill>
                  <a:schemeClr val="tx1"/>
                </a:solidFill>
                <a:effectLst/>
                <a:latin typeface="Times New Roman" panose="02020603050405020304" pitchFamily="18" charset="0"/>
                <a:cs typeface="Times New Roman" panose="02020603050405020304" pitchFamily="18" charset="0"/>
              </a:rPr>
              <a:t>đến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vùng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cao</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hơn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đê</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trú</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ẩn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trước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khi</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sóng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thần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đến</a:t>
            </a:r>
            <a:r>
              <a:rPr lang="en-US" sz="3200" b="0" dirty="0">
                <a:solidFill>
                  <a:schemeClr val="tx1"/>
                </a:solidFill>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0"/>
              </a:spcAft>
            </a:pPr>
            <a:r>
              <a:rPr lang="vi-VN" sz="3200" b="0" dirty="0">
                <a:solidFill>
                  <a:schemeClr val="tx1"/>
                </a:solidFill>
                <a:effectLst/>
                <a:latin typeface="Times New Roman" panose="02020603050405020304" pitchFamily="18" charset="0"/>
                <a:cs typeface="Times New Roman" panose="02020603050405020304" pitchFamily="18" charset="0"/>
              </a:rPr>
              <a:t> </a:t>
            </a:r>
            <a:endParaRPr lang="en-US" sz="3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843C2BD-A53D-9A28-C713-F5F71ED9F5FD}"/>
              </a:ext>
            </a:extLst>
          </p:cNvPr>
          <p:cNvSpPr/>
          <p:nvPr/>
        </p:nvSpPr>
        <p:spPr>
          <a:xfrm>
            <a:off x="340568" y="2360646"/>
            <a:ext cx="11429999" cy="116632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Trình bày thông tin theo trật tự thời gian và quan hệ nhân quả</a:t>
            </a:r>
            <a:endParaRPr lang="en-US" sz="3200" dirty="0">
              <a:solidFill>
                <a:schemeClr val="tx1"/>
              </a:solidFill>
              <a:latin typeface="Times New Roman" panose="02020603050405020304" pitchFamily="18" charset="0"/>
              <a:ea typeface="Microsoft Sans Serif" panose="020B0604020202020204" pitchFamily="34" charset="0"/>
              <a:cs typeface="Times New Roman" panose="02020603050405020304" pitchFamily="18" charset="0"/>
            </a:endParaRPr>
          </a:p>
          <a:p>
            <a:pPr marL="0" marR="0">
              <a:lnSpc>
                <a:spcPct val="100000"/>
              </a:lnSpc>
              <a:spcBef>
                <a:spcPts val="0"/>
              </a:spcBef>
              <a:spcAft>
                <a:spcPts val="0"/>
              </a:spcAft>
            </a:pPr>
            <a:r>
              <a:rPr lang="vi-VN" sz="3200" b="0" dirty="0">
                <a:solidFill>
                  <a:schemeClr val="tx1"/>
                </a:solidFill>
                <a:effectLst/>
                <a:latin typeface="Times New Roman" panose="02020603050405020304" pitchFamily="18" charset="0"/>
                <a:cs typeface="Times New Roman" panose="02020603050405020304" pitchFamily="18" charset="0"/>
              </a:rPr>
              <a:t> </a:t>
            </a:r>
            <a:endParaRPr lang="en-US" sz="3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B4D1B95-9C90-55F1-C1B7-12302451402E}"/>
              </a:ext>
            </a:extLst>
          </p:cNvPr>
          <p:cNvSpPr txBox="1"/>
          <p:nvPr/>
        </p:nvSpPr>
        <p:spPr>
          <a:xfrm>
            <a:off x="382558" y="4228732"/>
            <a:ext cx="11429997" cy="2062103"/>
          </a:xfrm>
          <a:prstGeom prst="rect">
            <a:avLst/>
          </a:prstGeom>
          <a:solidFill>
            <a:schemeClr val="accent2">
              <a:lumMod val="20000"/>
              <a:lumOff val="80000"/>
            </a:schemeClr>
          </a:solidFill>
        </p:spPr>
        <p:txBody>
          <a:bodyPr wrap="square">
            <a:spAutoFit/>
          </a:bodyPr>
          <a:lstStyle/>
          <a:p>
            <a:pPr marL="457200" indent="-457200">
              <a:buFontTx/>
              <a:buChar char="-"/>
            </a:pPr>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rình bày theo trật tự thời gian: </a:t>
            </a:r>
            <a:r>
              <a:rPr lang="vi-VN" sz="3200" b="1" dirty="0">
                <a:latin typeface="Times New Roman" panose="02020603050405020304" pitchFamily="18" charset="0"/>
                <a:cs typeface="Times New Roman" panose="02020603050405020304" pitchFamily="18" charset="0"/>
              </a:rPr>
              <a:t>Dấu hiệu đầu tiên là..., Bỗng nhiên..., sau đó... </a:t>
            </a:r>
            <a:endParaRPr lang="en-US" sz="3200" b="1" dirty="0">
              <a:latin typeface="Times New Roman" panose="02020603050405020304" pitchFamily="18" charset="0"/>
              <a:cs typeface="Times New Roman" panose="02020603050405020304" pitchFamily="18" charset="0"/>
            </a:endParaRPr>
          </a:p>
          <a:p>
            <a:pPr marL="457200" indent="-457200">
              <a:buFontTx/>
              <a:buChar char="-"/>
            </a:pPr>
            <a:r>
              <a:rPr lang="en-US" sz="3200" dirty="0">
                <a:latin typeface="Times New Roman" panose="02020603050405020304" pitchFamily="18" charset="0"/>
                <a:cs typeface="Times New Roman" panose="02020603050405020304" pitchFamily="18" charset="0"/>
              </a:rPr>
              <a:t>S</a:t>
            </a:r>
            <a:r>
              <a:rPr lang="vi-VN" sz="3200" dirty="0">
                <a:latin typeface="Times New Roman" panose="02020603050405020304" pitchFamily="18" charset="0"/>
                <a:cs typeface="Times New Roman" panose="02020603050405020304" pitchFamily="18" charset="0"/>
              </a:rPr>
              <a:t>ử dụng từ ngữ thể hiện mối quan hệ nhân quả giữa các thông tin: </a:t>
            </a:r>
            <a:r>
              <a:rPr lang="vi-VN" sz="3200" b="1" dirty="0">
                <a:latin typeface="Times New Roman" panose="02020603050405020304" pitchFamily="18" charset="0"/>
                <a:cs typeface="Times New Roman" panose="02020603050405020304" pitchFamily="18" charset="0"/>
              </a:rPr>
              <a:t>Do vậy</a:t>
            </a:r>
            <a:r>
              <a:rPr lang="vi-VN" sz="3200" dirty="0">
                <a:latin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7" name="Arrow: Down 6">
            <a:extLst>
              <a:ext uri="{FF2B5EF4-FFF2-40B4-BE49-F238E27FC236}">
                <a16:creationId xmlns:a16="http://schemas.microsoft.com/office/drawing/2014/main" id="{8CA11243-B356-248C-7841-CE9F38AF0FF2}"/>
              </a:ext>
            </a:extLst>
          </p:cNvPr>
          <p:cNvSpPr/>
          <p:nvPr/>
        </p:nvSpPr>
        <p:spPr>
          <a:xfrm>
            <a:off x="5906277" y="1875453"/>
            <a:ext cx="298579" cy="4665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845CF88A-53A9-84C7-3B60-804AF65FD2D8}"/>
              </a:ext>
            </a:extLst>
          </p:cNvPr>
          <p:cNvSpPr/>
          <p:nvPr/>
        </p:nvSpPr>
        <p:spPr>
          <a:xfrm>
            <a:off x="5906277" y="3630276"/>
            <a:ext cx="298579" cy="4951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79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01EB1EF-713F-4B61-9687-565055A74B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242" y="-32141"/>
            <a:ext cx="12192000" cy="6858000"/>
          </a:xfrm>
          <a:prstGeom prst="rect">
            <a:avLst/>
          </a:prstGeom>
        </p:spPr>
      </p:pic>
      <p:pic>
        <p:nvPicPr>
          <p:cNvPr id="23" name="图片 22">
            <a:extLst>
              <a:ext uri="{FF2B5EF4-FFF2-40B4-BE49-F238E27FC236}">
                <a16:creationId xmlns:a16="http://schemas.microsoft.com/office/drawing/2014/main" id="{98E4C429-1B7D-4555-912F-E801CD33DC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21077" y="5108057"/>
            <a:ext cx="2570923" cy="1749943"/>
          </a:xfrm>
          <a:prstGeom prst="rect">
            <a:avLst/>
          </a:prstGeom>
        </p:spPr>
      </p:pic>
      <p:pic>
        <p:nvPicPr>
          <p:cNvPr id="25" name="图片 24">
            <a:extLst>
              <a:ext uri="{FF2B5EF4-FFF2-40B4-BE49-F238E27FC236}">
                <a16:creationId xmlns:a16="http://schemas.microsoft.com/office/drawing/2014/main" id="{A97C30EA-69C8-484A-9C5A-7993CD0F38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3832639"/>
            <a:ext cx="4460297" cy="3025361"/>
          </a:xfrm>
          <a:prstGeom prst="rect">
            <a:avLst/>
          </a:prstGeom>
        </p:spPr>
      </p:pic>
      <p:pic>
        <p:nvPicPr>
          <p:cNvPr id="28" name="图片 27">
            <a:extLst>
              <a:ext uri="{FF2B5EF4-FFF2-40B4-BE49-F238E27FC236}">
                <a16:creationId xmlns:a16="http://schemas.microsoft.com/office/drawing/2014/main" id="{2582CA99-0AD1-4A82-80CF-3D747A8BB12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29" name="图片 28">
            <a:extLst>
              <a:ext uri="{FF2B5EF4-FFF2-40B4-BE49-F238E27FC236}">
                <a16:creationId xmlns:a16="http://schemas.microsoft.com/office/drawing/2014/main" id="{33866786-6901-423F-AE1D-341EAC7A1A4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46" name="MH_Others_1">
            <a:extLst>
              <a:ext uri="{FF2B5EF4-FFF2-40B4-BE49-F238E27FC236}">
                <a16:creationId xmlns:a16="http://schemas.microsoft.com/office/drawing/2014/main" id="{89E5F09E-E6CC-4F90-A118-95246891C0A2}"/>
              </a:ext>
            </a:extLst>
          </p:cNvPr>
          <p:cNvSpPr txBox="1"/>
          <p:nvPr>
            <p:custDataLst>
              <p:tags r:id="rId1"/>
            </p:custDataLst>
          </p:nvPr>
        </p:nvSpPr>
        <p:spPr>
          <a:xfrm>
            <a:off x="4414357" y="137256"/>
            <a:ext cx="3955467" cy="847938"/>
          </a:xfrm>
          <a:prstGeom prst="rect">
            <a:avLst/>
          </a:prstGeom>
          <a:noFill/>
        </p:spPr>
        <p:txBody>
          <a:bodyPr wrap="square" rtlCol="0">
            <a:noAutofit/>
          </a:bodyPr>
          <a:lstStyle/>
          <a:p>
            <a:pPr algn="ctr">
              <a:defRPr/>
            </a:pPr>
            <a:r>
              <a:rPr lang="vi-VN" sz="4000" b="1" dirty="0">
                <a:solidFill>
                  <a:srgbClr val="FF0000"/>
                </a:solidFill>
                <a:latin typeface="+mj-lt"/>
              </a:rPr>
              <a:t>Tri thức Ngữ văn</a:t>
            </a:r>
            <a:endParaRPr lang="en-US" sz="4000" dirty="0">
              <a:solidFill>
                <a:srgbClr val="FF0000"/>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chemeClr val="tx1">
                  <a:lumMod val="95000"/>
                  <a:lumOff val="5000"/>
                </a:schemeClr>
              </a:solidFill>
              <a:effectLst/>
              <a:uLnTx/>
              <a:uFillTx/>
              <a:cs typeface="+mn-ea"/>
              <a:sym typeface="+mn-lt"/>
            </a:endParaRPr>
          </a:p>
        </p:txBody>
      </p:sp>
      <p:graphicFrame>
        <p:nvGraphicFramePr>
          <p:cNvPr id="2" name="Table 1">
            <a:extLst>
              <a:ext uri="{FF2B5EF4-FFF2-40B4-BE49-F238E27FC236}">
                <a16:creationId xmlns:a16="http://schemas.microsoft.com/office/drawing/2014/main" id="{73AA697D-917C-0B1E-B2F1-BEC06725A780}"/>
              </a:ext>
            </a:extLst>
          </p:cNvPr>
          <p:cNvGraphicFramePr>
            <a:graphicFrameLocks noGrp="1"/>
          </p:cNvGraphicFramePr>
          <p:nvPr>
            <p:extLst>
              <p:ext uri="{D42A27DB-BD31-4B8C-83A1-F6EECF244321}">
                <p14:modId xmlns:p14="http://schemas.microsoft.com/office/powerpoint/2010/main" val="3452533986"/>
              </p:ext>
            </p:extLst>
          </p:nvPr>
        </p:nvGraphicFramePr>
        <p:xfrm>
          <a:off x="894522" y="1154591"/>
          <a:ext cx="11022495" cy="3784069"/>
        </p:xfrm>
        <a:graphic>
          <a:graphicData uri="http://schemas.openxmlformats.org/drawingml/2006/table">
            <a:tbl>
              <a:tblPr firstRow="1" firstCol="1" bandRow="1">
                <a:tableStyleId>{5C22544A-7EE6-4342-B048-85BDC9FD1C3A}</a:tableStyleId>
              </a:tblPr>
              <a:tblGrid>
                <a:gridCol w="2484782">
                  <a:extLst>
                    <a:ext uri="{9D8B030D-6E8A-4147-A177-3AD203B41FA5}">
                      <a16:colId xmlns:a16="http://schemas.microsoft.com/office/drawing/2014/main" val="4075157737"/>
                    </a:ext>
                  </a:extLst>
                </a:gridCol>
                <a:gridCol w="2862470">
                  <a:extLst>
                    <a:ext uri="{9D8B030D-6E8A-4147-A177-3AD203B41FA5}">
                      <a16:colId xmlns:a16="http://schemas.microsoft.com/office/drawing/2014/main" val="3680984262"/>
                    </a:ext>
                  </a:extLst>
                </a:gridCol>
                <a:gridCol w="2594113">
                  <a:extLst>
                    <a:ext uri="{9D8B030D-6E8A-4147-A177-3AD203B41FA5}">
                      <a16:colId xmlns:a16="http://schemas.microsoft.com/office/drawing/2014/main" val="4163104866"/>
                    </a:ext>
                  </a:extLst>
                </a:gridCol>
                <a:gridCol w="3081130">
                  <a:extLst>
                    <a:ext uri="{9D8B030D-6E8A-4147-A177-3AD203B41FA5}">
                      <a16:colId xmlns:a16="http://schemas.microsoft.com/office/drawing/2014/main" val="776953517"/>
                    </a:ext>
                  </a:extLst>
                </a:gridCol>
              </a:tblGrid>
              <a:tr h="1122109">
                <a:tc gridSpan="4">
                  <a:txBody>
                    <a:bodyPr/>
                    <a:lstStyle/>
                    <a:p>
                      <a:pPr marL="0" marR="0" algn="ctr">
                        <a:spcBef>
                          <a:spcPts val="0"/>
                        </a:spcBef>
                        <a:spcAft>
                          <a:spcPts val="0"/>
                        </a:spcAft>
                      </a:pPr>
                      <a:r>
                        <a:rPr lang="vi-VN" sz="3200" dirty="0">
                          <a:solidFill>
                            <a:schemeClr val="tx1"/>
                          </a:solidFill>
                          <a:effectLst/>
                          <a:latin typeface="+mj-lt"/>
                        </a:rPr>
                        <a:t>PHIẾU HỌC TẬP SỐ 1</a:t>
                      </a:r>
                      <a:endParaRPr lang="en-US" sz="3200" dirty="0">
                        <a:solidFill>
                          <a:schemeClr val="tx1"/>
                        </a:solidFill>
                        <a:effectLst/>
                        <a:latin typeface="+mj-lt"/>
                      </a:endParaRPr>
                    </a:p>
                    <a:p>
                      <a:pPr marL="0" marR="0" algn="ctr">
                        <a:spcBef>
                          <a:spcPts val="0"/>
                        </a:spcBef>
                        <a:spcAft>
                          <a:spcPts val="0"/>
                        </a:spcAft>
                      </a:pPr>
                      <a:r>
                        <a:rPr lang="vi-VN" sz="3200" dirty="0">
                          <a:effectLst/>
                          <a:latin typeface="+mj-lt"/>
                        </a:rPr>
                        <a:t>Chỉ ra những đặc điểm của văn bản thông tin giải thích một hiện tượng tự nhiên</a:t>
                      </a:r>
                      <a:endParaRPr lang="en-US" sz="32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2074004"/>
                  </a:ext>
                </a:extLst>
              </a:tr>
              <a:tr h="1122109">
                <a:tc>
                  <a:txBody>
                    <a:bodyPr/>
                    <a:lstStyle/>
                    <a:p>
                      <a:pPr marL="0" marR="0">
                        <a:spcBef>
                          <a:spcPts val="0"/>
                        </a:spcBef>
                        <a:spcAft>
                          <a:spcPts val="0"/>
                        </a:spcAft>
                      </a:pPr>
                      <a:r>
                        <a:rPr lang="vi-VN" sz="2800" b="1" dirty="0">
                          <a:solidFill>
                            <a:schemeClr val="tx1"/>
                          </a:solidFill>
                          <a:effectLst/>
                          <a:latin typeface="+mj-lt"/>
                        </a:rPr>
                        <a:t>Mục đích </a:t>
                      </a:r>
                      <a:endParaRPr lang="en-US" sz="28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b="1" dirty="0">
                          <a:solidFill>
                            <a:schemeClr val="tx1"/>
                          </a:solidFill>
                          <a:effectLst/>
                          <a:latin typeface="+mj-lt"/>
                        </a:rPr>
                        <a:t>Hình thức xuất hiện</a:t>
                      </a:r>
                      <a:endParaRPr lang="en-US" sz="32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b="1" dirty="0">
                          <a:solidFill>
                            <a:schemeClr val="tx1"/>
                          </a:solidFill>
                          <a:effectLst/>
                          <a:latin typeface="+mj-lt"/>
                        </a:rPr>
                        <a:t>Cấu trúc</a:t>
                      </a:r>
                      <a:endParaRPr lang="en-US" sz="32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b="1" dirty="0">
                          <a:solidFill>
                            <a:schemeClr val="tx1"/>
                          </a:solidFill>
                          <a:effectLst/>
                          <a:latin typeface="+mj-lt"/>
                        </a:rPr>
                        <a:t>Cách sử dụng ngôn ngữ</a:t>
                      </a:r>
                      <a:endParaRPr lang="en-US" sz="32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7908532"/>
                  </a:ext>
                </a:extLst>
              </a:tr>
              <a:tr h="1198920">
                <a:tc>
                  <a:txBody>
                    <a:bodyPr/>
                    <a:lstStyle/>
                    <a:p>
                      <a:pPr marL="0" marR="0">
                        <a:spcBef>
                          <a:spcPts val="0"/>
                        </a:spcBef>
                        <a:spcAft>
                          <a:spcPts val="0"/>
                        </a:spcAft>
                      </a:pPr>
                      <a:r>
                        <a:rPr lang="vi-VN" sz="2800">
                          <a:effectLst/>
                          <a:latin typeface="+mj-lt"/>
                        </a:rPr>
                        <a:t> </a:t>
                      </a:r>
                      <a:endParaRPr lang="en-US" sz="280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dirty="0">
                          <a:effectLst/>
                          <a:latin typeface="+mj-lt"/>
                        </a:rPr>
                        <a:t> </a:t>
                      </a:r>
                      <a:endParaRPr lang="en-US" sz="32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dirty="0">
                          <a:effectLst/>
                          <a:latin typeface="+mj-lt"/>
                        </a:rPr>
                        <a:t> </a:t>
                      </a:r>
                      <a:endParaRPr lang="en-US" sz="32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3200" dirty="0">
                          <a:effectLst/>
                          <a:latin typeface="+mj-lt"/>
                        </a:rPr>
                        <a:t> </a:t>
                      </a:r>
                      <a:endParaRPr lang="en-US" sz="3200" dirty="0">
                        <a:effectLst/>
                        <a:latin typeface="+mj-lt"/>
                      </a:endParaRPr>
                    </a:p>
                    <a:p>
                      <a:pPr marL="0" marR="0">
                        <a:spcBef>
                          <a:spcPts val="0"/>
                        </a:spcBef>
                        <a:spcAft>
                          <a:spcPts val="0"/>
                        </a:spcAft>
                      </a:pPr>
                      <a:r>
                        <a:rPr lang="vi-VN" sz="3200" dirty="0">
                          <a:effectLst/>
                          <a:latin typeface="+mj-lt"/>
                        </a:rPr>
                        <a:t> </a:t>
                      </a:r>
                      <a:endParaRPr lang="en-US" sz="32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074086"/>
                  </a:ext>
                </a:extLst>
              </a:tr>
            </a:tbl>
          </a:graphicData>
        </a:graphic>
      </p:graphicFrame>
    </p:spTree>
    <p:extLst>
      <p:ext uri="{BB962C8B-B14F-4D97-AF65-F5344CB8AC3E}">
        <p14:creationId xmlns:p14="http://schemas.microsoft.com/office/powerpoint/2010/main" val="775047707"/>
      </p:ext>
    </p:extLst>
  </p:cSld>
  <p:clrMapOvr>
    <a:masterClrMapping/>
  </p:clrMapOvr>
  <mc:AlternateContent xmlns:mc="http://schemas.openxmlformats.org/markup-compatibility/2006" xmlns:p14="http://schemas.microsoft.com/office/powerpoint/2010/main">
    <mc:Choice Requires="p14">
      <p:transition spd="slow" p14:dur="17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DEA533F-A4B7-E0E6-CFD5-E635F1B6DE9B}"/>
              </a:ext>
            </a:extLst>
          </p:cNvPr>
          <p:cNvSpPr txBox="1"/>
          <p:nvPr/>
        </p:nvSpPr>
        <p:spPr>
          <a:xfrm>
            <a:off x="3669759" y="2850364"/>
            <a:ext cx="6094378" cy="2215991"/>
          </a:xfrm>
          <a:prstGeom prst="rect">
            <a:avLst/>
          </a:prstGeom>
          <a:noFill/>
        </p:spPr>
        <p:txBody>
          <a:bodyPr wrap="square">
            <a:spAutoFit/>
          </a:bodyPr>
          <a:lstStyle/>
          <a:p>
            <a:pPr>
              <a:spcBef>
                <a:spcPts val="600"/>
              </a:spcBef>
              <a:spcAft>
                <a:spcPts val="600"/>
              </a:spcAft>
            </a:pPr>
            <a:r>
              <a:rPr lang="vi-VN" sz="4400" b="1" dirty="0">
                <a:solidFill>
                  <a:srgbClr val="FF0000"/>
                </a:solidFill>
                <a:effectLst/>
                <a:latin typeface="Times New Roman" panose="02020603050405020304" pitchFamily="18" charset="0"/>
                <a:ea typeface="Calibri" panose="020F0502020204030204" pitchFamily="34" charset="0"/>
              </a:rPr>
              <a:t>3. Phương tiện phi ngôn ngữ</a:t>
            </a:r>
            <a:endParaRPr lang="vi-VN" sz="4400" dirty="0">
              <a:solidFill>
                <a:srgbClr val="FF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02281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EF23F-1543-3100-52C1-0BC3DFDDBEE2}"/>
              </a:ext>
            </a:extLst>
          </p:cNvPr>
          <p:cNvSpPr>
            <a:spLocks noGrp="1"/>
          </p:cNvSpPr>
          <p:nvPr>
            <p:ph type="body" sz="quarter" idx="10"/>
          </p:nvPr>
        </p:nvSpPr>
        <p:spPr/>
        <p:txBody>
          <a:bodyPr>
            <a:normAutofit fontScale="92500" lnSpcReduction="20000"/>
          </a:bodyPr>
          <a:lstStyle/>
          <a:p>
            <a:endParaRPr lang="en-US"/>
          </a:p>
        </p:txBody>
      </p:sp>
      <p:sp>
        <p:nvSpPr>
          <p:cNvPr id="3" name="Text Placeholder 2">
            <a:extLst>
              <a:ext uri="{FF2B5EF4-FFF2-40B4-BE49-F238E27FC236}">
                <a16:creationId xmlns:a16="http://schemas.microsoft.com/office/drawing/2014/main" id="{7962E7BF-7756-D8C7-F221-ACF5C65F32BC}"/>
              </a:ext>
            </a:extLst>
          </p:cNvPr>
          <p:cNvSpPr>
            <a:spLocks noGrp="1"/>
          </p:cNvSpPr>
          <p:nvPr>
            <p:ph type="body" sz="quarter" idx="11"/>
          </p:nvPr>
        </p:nvSpPr>
        <p:spPr/>
        <p:txBody>
          <a:bodyPr>
            <a:normAutofit fontScale="92500" lnSpcReduction="20000"/>
          </a:bodyPr>
          <a:lstStyle/>
          <a:p>
            <a:endParaRPr lang="en-US"/>
          </a:p>
        </p:txBody>
      </p:sp>
      <p:pic>
        <p:nvPicPr>
          <p:cNvPr id="4" name="Picture 2" descr="Trình bày các phương tiện giao tiếp ngôn ngữ và phi ngôn ngữ - Trường Tiểu  học Thủ Lệ">
            <a:extLst>
              <a:ext uri="{FF2B5EF4-FFF2-40B4-BE49-F238E27FC236}">
                <a16:creationId xmlns:a16="http://schemas.microsoft.com/office/drawing/2014/main" id="{A0411BA2-072C-A2F5-F757-489902C07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004010A-896C-87B9-88E9-88BA4B619D84}"/>
              </a:ext>
            </a:extLst>
          </p:cNvPr>
          <p:cNvSpPr/>
          <p:nvPr/>
        </p:nvSpPr>
        <p:spPr>
          <a:xfrm>
            <a:off x="7467600" y="4942114"/>
            <a:ext cx="337457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23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799732-0DC2-9CEF-5123-BE3CF697606A}"/>
              </a:ext>
            </a:extLst>
          </p:cNvPr>
          <p:cNvSpPr>
            <a:spLocks noGrp="1"/>
          </p:cNvSpPr>
          <p:nvPr>
            <p:ph type="body" sz="quarter" idx="10"/>
          </p:nvPr>
        </p:nvSpPr>
        <p:spPr/>
        <p:txBody>
          <a:bodyPr>
            <a:normAutofit fontScale="92500" lnSpcReduction="20000"/>
          </a:bodyPr>
          <a:lstStyle/>
          <a:p>
            <a:endParaRPr lang="en-US"/>
          </a:p>
        </p:txBody>
      </p:sp>
      <p:sp>
        <p:nvSpPr>
          <p:cNvPr id="3" name="Text Placeholder 2">
            <a:extLst>
              <a:ext uri="{FF2B5EF4-FFF2-40B4-BE49-F238E27FC236}">
                <a16:creationId xmlns:a16="http://schemas.microsoft.com/office/drawing/2014/main" id="{B8A5289F-D889-D5BB-CF05-CF4BFA801064}"/>
              </a:ext>
            </a:extLst>
          </p:cNvPr>
          <p:cNvSpPr>
            <a:spLocks noGrp="1"/>
          </p:cNvSpPr>
          <p:nvPr>
            <p:ph type="body" sz="quarter" idx="11"/>
          </p:nvPr>
        </p:nvSpPr>
        <p:spPr/>
        <p:txBody>
          <a:bodyPr>
            <a:normAutofit fontScale="92500" lnSpcReduction="20000"/>
          </a:bodyPr>
          <a:lstStyle/>
          <a:p>
            <a:endParaRPr lang="en-US"/>
          </a:p>
        </p:txBody>
      </p:sp>
      <p:pic>
        <p:nvPicPr>
          <p:cNvPr id="9218" name="Picture 2" descr="Phục hồi chức năng ngôn ngữ">
            <a:extLst>
              <a:ext uri="{FF2B5EF4-FFF2-40B4-BE49-F238E27FC236}">
                <a16:creationId xmlns:a16="http://schemas.microsoft.com/office/drawing/2014/main" id="{4EE858AC-DAFD-DD1D-7087-5A212F3CF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487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63286"/>
            <a:ext cx="12192000" cy="6858000"/>
          </a:xfrm>
          <a:prstGeom prst="rect">
            <a:avLst/>
          </a:prstGeom>
        </p:spPr>
      </p:pic>
      <p:pic>
        <p:nvPicPr>
          <p:cNvPr id="7" name="图片 6">
            <a:extLst>
              <a:ext uri="{FF2B5EF4-FFF2-40B4-BE49-F238E27FC236}">
                <a16:creationId xmlns:a16="http://schemas.microsoft.com/office/drawing/2014/main"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3" name="图片 2">
            <a:extLst>
              <a:ext uri="{FF2B5EF4-FFF2-40B4-BE49-F238E27FC236}">
                <a16:creationId xmlns:a16="http://schemas.microsoft.com/office/drawing/2014/main" id="{0409EAEF-82C0-421E-92D9-F2113AC39C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67154" y="3955293"/>
            <a:ext cx="2656703" cy="2204546"/>
          </a:xfrm>
          <a:prstGeom prst="rect">
            <a:avLst/>
          </a:prstGeom>
        </p:spPr>
      </p:pic>
      <p:sp>
        <p:nvSpPr>
          <p:cNvPr id="5" name="TextBox 4">
            <a:extLst>
              <a:ext uri="{FF2B5EF4-FFF2-40B4-BE49-F238E27FC236}">
                <a16:creationId xmlns:a16="http://schemas.microsoft.com/office/drawing/2014/main" id="{45EC7083-47EC-4196-E0DC-9CFA3F9A974F}"/>
              </a:ext>
            </a:extLst>
          </p:cNvPr>
          <p:cNvSpPr txBox="1"/>
          <p:nvPr/>
        </p:nvSpPr>
        <p:spPr>
          <a:xfrm>
            <a:off x="1132114" y="-95005"/>
            <a:ext cx="10820400" cy="2708434"/>
          </a:xfrm>
          <a:prstGeom prst="rect">
            <a:avLst/>
          </a:prstGeom>
          <a:noFill/>
        </p:spPr>
        <p:txBody>
          <a:bodyPr wrap="square">
            <a:spAutoFit/>
          </a:bodyPr>
          <a:lstStyle/>
          <a:p>
            <a:pPr marL="0" marR="0" algn="just">
              <a:spcBef>
                <a:spcPts val="600"/>
              </a:spcBef>
              <a:spcAft>
                <a:spcPts val="600"/>
              </a:spcAft>
            </a:pPr>
            <a:r>
              <a:rPr lang="vi-VN"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Kể</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tên</a:t>
            </a:r>
            <a:r>
              <a:rPr lang="en-US" sz="4000" b="1" dirty="0">
                <a:solidFill>
                  <a:srgbClr val="000000"/>
                </a:solidFill>
                <a:effectLst/>
                <a:latin typeface="Times New Roman" panose="02020603050405020304" pitchFamily="18" charset="0"/>
                <a:ea typeface="Calibri" panose="020F0502020204030204" pitchFamily="34" charset="0"/>
              </a:rPr>
              <a:t> </a:t>
            </a:r>
            <a:r>
              <a:rPr lang="vi-VN" sz="4000" b="1" dirty="0">
                <a:solidFill>
                  <a:srgbClr val="000000"/>
                </a:solidFill>
                <a:effectLst/>
                <a:latin typeface="Times New Roman" panose="02020603050405020304" pitchFamily="18" charset="0"/>
                <a:ea typeface="Calibri" panose="020F0502020204030204" pitchFamily="34" charset="0"/>
              </a:rPr>
              <a:t>các </a:t>
            </a:r>
            <a:r>
              <a:rPr lang="en-US" sz="4000" b="1" dirty="0" err="1">
                <a:solidFill>
                  <a:srgbClr val="000000"/>
                </a:solidFill>
                <a:effectLst/>
                <a:latin typeface="Times New Roman" panose="02020603050405020304" pitchFamily="18" charset="0"/>
                <a:ea typeface="Calibri" panose="020F0502020204030204" pitchFamily="34" charset="0"/>
              </a:rPr>
              <a:t>loại</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phương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tiện</a:t>
            </a:r>
            <a:r>
              <a:rPr lang="en-US" sz="4000" b="1" dirty="0">
                <a:solidFill>
                  <a:srgbClr val="000000"/>
                </a:solidFill>
                <a:effectLst/>
                <a:latin typeface="Times New Roman" panose="02020603050405020304" pitchFamily="18" charset="0"/>
                <a:ea typeface="Calibri" panose="020F0502020204030204" pitchFamily="34" charset="0"/>
              </a:rPr>
              <a:t> phi </a:t>
            </a:r>
            <a:r>
              <a:rPr lang="en-US" sz="4000" b="1" dirty="0" err="1">
                <a:solidFill>
                  <a:srgbClr val="000000"/>
                </a:solidFill>
                <a:effectLst/>
                <a:latin typeface="Times New Roman" panose="02020603050405020304" pitchFamily="18" charset="0"/>
                <a:ea typeface="Calibri" panose="020F0502020204030204" pitchFamily="34" charset="0"/>
              </a:rPr>
              <a:t>ngôn</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ngữ</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được</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sử</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dụng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trong</a:t>
            </a:r>
            <a:r>
              <a:rPr lang="en-US" sz="4000" b="1" dirty="0">
                <a:solidFill>
                  <a:srgbClr val="000000"/>
                </a:solidFill>
                <a:effectLst/>
                <a:latin typeface="Times New Roman" panose="02020603050405020304" pitchFamily="18" charset="0"/>
                <a:ea typeface="Calibri" panose="020F0502020204030204" pitchFamily="34" charset="0"/>
              </a:rPr>
              <a:t> </a:t>
            </a:r>
            <a:r>
              <a:rPr lang="vi-VN" sz="4000" b="1" dirty="0">
                <a:solidFill>
                  <a:srgbClr val="000000"/>
                </a:solidFill>
                <a:effectLst/>
                <a:latin typeface="Times New Roman" panose="02020603050405020304" pitchFamily="18" charset="0"/>
                <a:ea typeface="Calibri" panose="020F0502020204030204" pitchFamily="34" charset="0"/>
              </a:rPr>
              <a:t>văn bản</a:t>
            </a:r>
            <a:r>
              <a:rPr lang="en-US" sz="4000" b="1" dirty="0">
                <a:solidFill>
                  <a:srgbClr val="000000"/>
                </a:solidFill>
                <a:effectLst/>
                <a:latin typeface="Times New Roman" panose="02020603050405020304" pitchFamily="18" charset="0"/>
                <a:ea typeface="Calibri" panose="020F0502020204030204" pitchFamily="34" charset="0"/>
              </a:rPr>
              <a:t>. </a:t>
            </a:r>
          </a:p>
          <a:p>
            <a:pPr marL="0" marR="0" algn="just">
              <a:spcBef>
                <a:spcPts val="600"/>
              </a:spcBef>
              <a:spcAft>
                <a:spcPts val="600"/>
              </a:spcAft>
            </a:pPr>
            <a:r>
              <a:rPr lang="vi-VN" sz="4000" b="1" dirty="0">
                <a:solidFill>
                  <a:srgbClr val="000000"/>
                </a:solidFill>
                <a:latin typeface="Times New Roman" panose="02020603050405020304" pitchFamily="18" charset="0"/>
                <a:ea typeface="Calibri" panose="020F0502020204030204" pitchFamily="34" charset="0"/>
              </a:rPr>
              <a:t>-</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Vai</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trò</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của</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việc</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sử</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dụng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các</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phương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tiện</a:t>
            </a:r>
            <a:r>
              <a:rPr lang="en-US" sz="4000" b="1" dirty="0">
                <a:solidFill>
                  <a:srgbClr val="000000"/>
                </a:solidFill>
                <a:effectLst/>
                <a:latin typeface="Times New Roman" panose="02020603050405020304" pitchFamily="18" charset="0"/>
                <a:ea typeface="Calibri" panose="020F0502020204030204" pitchFamily="34" charset="0"/>
              </a:rPr>
              <a:t> phi </a:t>
            </a:r>
            <a:r>
              <a:rPr lang="en-US" sz="4000" b="1" dirty="0" err="1">
                <a:solidFill>
                  <a:srgbClr val="000000"/>
                </a:solidFill>
                <a:effectLst/>
                <a:latin typeface="Times New Roman" panose="02020603050405020304" pitchFamily="18" charset="0"/>
                <a:ea typeface="Calibri" panose="020F0502020204030204" pitchFamily="34" charset="0"/>
              </a:rPr>
              <a:t>ngôn</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ngữ</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trong</a:t>
            </a:r>
            <a:r>
              <a:rPr lang="en-US" sz="4000" b="1" dirty="0">
                <a:solidFill>
                  <a:srgbClr val="000000"/>
                </a:solidFill>
                <a:effectLst/>
                <a:latin typeface="Times New Roman" panose="02020603050405020304" pitchFamily="18" charset="0"/>
                <a:ea typeface="Calibri" panose="020F0502020204030204" pitchFamily="34" charset="0"/>
              </a:rPr>
              <a:t> </a:t>
            </a:r>
            <a:r>
              <a:rPr lang="vi-VN" sz="4000" b="1" dirty="0">
                <a:solidFill>
                  <a:srgbClr val="000000"/>
                </a:solidFill>
                <a:effectLst/>
                <a:latin typeface="Times New Roman" panose="02020603050405020304" pitchFamily="18" charset="0"/>
                <a:ea typeface="Calibri" panose="020F0502020204030204" pitchFamily="34" charset="0"/>
              </a:rPr>
              <a:t>văn bản </a:t>
            </a:r>
            <a:r>
              <a:rPr lang="en-US" sz="4000" b="1" dirty="0" err="1">
                <a:solidFill>
                  <a:srgbClr val="000000"/>
                </a:solidFill>
                <a:effectLst/>
                <a:latin typeface="Times New Roman" panose="02020603050405020304" pitchFamily="18" charset="0"/>
                <a:ea typeface="Calibri" panose="020F0502020204030204" pitchFamily="34" charset="0"/>
              </a:rPr>
              <a:t>là</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gì</a:t>
            </a:r>
            <a:r>
              <a:rPr lang="en-US" sz="4000" b="1" dirty="0">
                <a:solidFill>
                  <a:srgbClr val="000000"/>
                </a:solidFill>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780065041"/>
      </p:ext>
    </p:extLst>
  </p:cSld>
  <p:clrMapOvr>
    <a:masterClrMapping/>
  </p:clrMapOvr>
  <mc:AlternateContent xmlns:mc="http://schemas.openxmlformats.org/markup-compatibility/2006" xmlns:p14="http://schemas.microsoft.com/office/powerpoint/2010/main">
    <mc:Choice Requires="p14">
      <p:transition spd="slow" p14:dur="175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25D2F6F-5B91-43DD-BBFC-8C605CEA6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DD43765F-8FB2-45FC-9056-EA4EC6CF52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6" name="图片 5">
            <a:extLst>
              <a:ext uri="{FF2B5EF4-FFF2-40B4-BE49-F238E27FC236}">
                <a16:creationId xmlns:a16="http://schemas.microsoft.com/office/drawing/2014/main" id="{682EF90F-C647-4AC0-9C22-3CF6B5BD4D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pic>
        <p:nvPicPr>
          <p:cNvPr id="8" name="图片 7">
            <a:extLst>
              <a:ext uri="{FF2B5EF4-FFF2-40B4-BE49-F238E27FC236}">
                <a16:creationId xmlns:a16="http://schemas.microsoft.com/office/drawing/2014/main" id="{2CAC6C35-46DE-4B14-AF72-30DEC11FD1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31086" y="4854224"/>
            <a:ext cx="2970439" cy="2018289"/>
          </a:xfrm>
          <a:prstGeom prst="rect">
            <a:avLst/>
          </a:prstGeom>
        </p:spPr>
      </p:pic>
      <p:pic>
        <p:nvPicPr>
          <p:cNvPr id="19" name="图片 18">
            <a:extLst>
              <a:ext uri="{FF2B5EF4-FFF2-40B4-BE49-F238E27FC236}">
                <a16:creationId xmlns:a16="http://schemas.microsoft.com/office/drawing/2014/main" id="{EC172EA9-C353-428E-84FE-C6ABA3F849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3428999"/>
            <a:ext cx="1712686" cy="3429000"/>
          </a:xfrm>
          <a:prstGeom prst="rect">
            <a:avLst/>
          </a:prstGeom>
        </p:spPr>
      </p:pic>
      <p:pic>
        <p:nvPicPr>
          <p:cNvPr id="2" name="Shape 49">
            <a:extLst>
              <a:ext uri="{FF2B5EF4-FFF2-40B4-BE49-F238E27FC236}">
                <a16:creationId xmlns:a16="http://schemas.microsoft.com/office/drawing/2014/main" id="{EB7AF2DC-CF7C-E6A8-AB9B-6135B870796C}"/>
              </a:ext>
            </a:extLst>
          </p:cNvPr>
          <p:cNvPicPr/>
          <p:nvPr/>
        </p:nvPicPr>
        <p:blipFill>
          <a:blip r:embed="rId8"/>
          <a:stretch/>
        </p:blipFill>
        <p:spPr>
          <a:xfrm>
            <a:off x="856343" y="1135289"/>
            <a:ext cx="5588000" cy="3428999"/>
          </a:xfrm>
          <a:prstGeom prst="rect">
            <a:avLst/>
          </a:prstGeom>
        </p:spPr>
      </p:pic>
      <p:sp>
        <p:nvSpPr>
          <p:cNvPr id="7" name="TextBox 6">
            <a:extLst>
              <a:ext uri="{FF2B5EF4-FFF2-40B4-BE49-F238E27FC236}">
                <a16:creationId xmlns:a16="http://schemas.microsoft.com/office/drawing/2014/main" id="{EC90A12E-CE7D-6B83-974C-8ECD0945763A}"/>
              </a:ext>
            </a:extLst>
          </p:cNvPr>
          <p:cNvSpPr txBox="1"/>
          <p:nvPr/>
        </p:nvSpPr>
        <p:spPr>
          <a:xfrm>
            <a:off x="1244600" y="4646099"/>
            <a:ext cx="3251200" cy="584775"/>
          </a:xfrm>
          <a:prstGeom prst="rect">
            <a:avLst/>
          </a:prstGeom>
          <a:noFill/>
        </p:spPr>
        <p:txBody>
          <a:bodyPr wrap="square" rtlCol="0">
            <a:spAutoFit/>
          </a:bodyPr>
          <a:lstStyle/>
          <a:p>
            <a:r>
              <a:rPr lang="vi-VN" sz="3200" b="1"/>
              <a:t>sơ đồ</a:t>
            </a:r>
            <a:endParaRPr lang="en-US" sz="3200" b="1" dirty="0"/>
          </a:p>
        </p:txBody>
      </p:sp>
      <p:pic>
        <p:nvPicPr>
          <p:cNvPr id="9" name="Picutre 53">
            <a:extLst>
              <a:ext uri="{FF2B5EF4-FFF2-40B4-BE49-F238E27FC236}">
                <a16:creationId xmlns:a16="http://schemas.microsoft.com/office/drawing/2014/main" id="{84C0D74E-A578-C051-C22E-54A80F68F7B5}"/>
              </a:ext>
            </a:extLst>
          </p:cNvPr>
          <p:cNvPicPr/>
          <p:nvPr/>
        </p:nvPicPr>
        <p:blipFill>
          <a:blip r:embed="rId9"/>
          <a:stretch/>
        </p:blipFill>
        <p:spPr>
          <a:xfrm>
            <a:off x="6630670" y="1135289"/>
            <a:ext cx="5561330" cy="3510810"/>
          </a:xfrm>
          <a:prstGeom prst="rect">
            <a:avLst/>
          </a:prstGeom>
        </p:spPr>
      </p:pic>
      <p:sp>
        <p:nvSpPr>
          <p:cNvPr id="10" name="TextBox 9">
            <a:extLst>
              <a:ext uri="{FF2B5EF4-FFF2-40B4-BE49-F238E27FC236}">
                <a16:creationId xmlns:a16="http://schemas.microsoft.com/office/drawing/2014/main" id="{D3006F05-979A-D36A-F264-E4F27B0FD8D7}"/>
              </a:ext>
            </a:extLst>
          </p:cNvPr>
          <p:cNvSpPr txBox="1"/>
          <p:nvPr/>
        </p:nvSpPr>
        <p:spPr>
          <a:xfrm>
            <a:off x="6850743" y="4704170"/>
            <a:ext cx="3251200" cy="584775"/>
          </a:xfrm>
          <a:prstGeom prst="rect">
            <a:avLst/>
          </a:prstGeom>
          <a:noFill/>
        </p:spPr>
        <p:txBody>
          <a:bodyPr wrap="square" rtlCol="0">
            <a:spAutoFit/>
          </a:bodyPr>
          <a:lstStyle/>
          <a:p>
            <a:r>
              <a:rPr lang="vi-VN" sz="3200" b="1" dirty="0"/>
              <a:t>Hình ảnh</a:t>
            </a:r>
            <a:endParaRPr lang="en-US" sz="3200" b="1" dirty="0"/>
          </a:p>
        </p:txBody>
      </p:sp>
    </p:spTree>
    <p:extLst>
      <p:ext uri="{BB962C8B-B14F-4D97-AF65-F5344CB8AC3E}">
        <p14:creationId xmlns:p14="http://schemas.microsoft.com/office/powerpoint/2010/main" val="1783532939"/>
      </p:ext>
    </p:extLst>
  </p:cSld>
  <p:clrMapOvr>
    <a:masterClrMapping/>
  </p:clrMapOvr>
  <mc:AlternateContent xmlns:mc="http://schemas.openxmlformats.org/markup-compatibility/2006" xmlns:p14="http://schemas.microsoft.com/office/powerpoint/2010/main">
    <mc:Choice Requires="p14">
      <p:transition spd="slow" p14:dur="175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750"/>
                                        <p:tgtEl>
                                          <p:spTgt spid="6"/>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750"/>
                                        <p:tgtEl>
                                          <p:spTgt spid="19"/>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17" name="图片 16">
            <a:extLst>
              <a:ext uri="{FF2B5EF4-FFF2-40B4-BE49-F238E27FC236}">
                <a16:creationId xmlns:a16="http://schemas.microsoft.com/office/drawing/2014/main" id="{8AF429D8-8585-40C9-9B70-C7E5E7575D1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431215" y="-457202"/>
            <a:ext cx="1760785" cy="2404273"/>
          </a:xfrm>
          <a:prstGeom prst="rect">
            <a:avLst/>
          </a:prstGeom>
        </p:spPr>
      </p:pic>
      <p:sp>
        <p:nvSpPr>
          <p:cNvPr id="3" name="TextBox 2">
            <a:extLst>
              <a:ext uri="{FF2B5EF4-FFF2-40B4-BE49-F238E27FC236}">
                <a16:creationId xmlns:a16="http://schemas.microsoft.com/office/drawing/2014/main" id="{58E89AFD-9A0C-DDEC-AF3D-C0BB3FF6B60B}"/>
              </a:ext>
            </a:extLst>
          </p:cNvPr>
          <p:cNvSpPr txBox="1"/>
          <p:nvPr/>
        </p:nvSpPr>
        <p:spPr>
          <a:xfrm>
            <a:off x="576942" y="537318"/>
            <a:ext cx="10865841" cy="6863417"/>
          </a:xfrm>
          <a:prstGeom prst="rect">
            <a:avLst/>
          </a:prstGeom>
          <a:noFill/>
        </p:spPr>
        <p:txBody>
          <a:bodyPr wrap="square">
            <a:spAutoFit/>
          </a:bodyPr>
          <a:lstStyle/>
          <a:p>
            <a:pPr marL="0" marR="0" algn="just">
              <a:spcBef>
                <a:spcPts val="600"/>
              </a:spcBef>
              <a:spcAft>
                <a:spcPts val="600"/>
              </a:spcAft>
            </a:pPr>
            <a:r>
              <a:rPr lang="vi-VN" sz="4000" b="1" dirty="0">
                <a:solidFill>
                  <a:srgbClr val="FF0000"/>
                </a:solidFill>
                <a:effectLst/>
                <a:latin typeface="Times New Roman" panose="02020603050405020304" pitchFamily="18" charset="0"/>
                <a:ea typeface="Calibri" panose="020F0502020204030204" pitchFamily="34" charset="0"/>
              </a:rPr>
              <a:t>3. Phương tiện phi ngôn ngữ</a:t>
            </a:r>
            <a:endParaRPr lang="vi-VN" sz="4000" dirty="0">
              <a:solidFill>
                <a:srgbClr val="FF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en-US" sz="400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Loại</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phương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tiện</a:t>
            </a:r>
            <a:r>
              <a:rPr lang="en-US" sz="4000" dirty="0">
                <a:solidFill>
                  <a:srgbClr val="000000"/>
                </a:solidFill>
                <a:effectLst/>
                <a:latin typeface="Times New Roman" panose="02020603050405020304" pitchFamily="18" charset="0"/>
                <a:ea typeface="Calibri" panose="020F0502020204030204" pitchFamily="34" charset="0"/>
              </a:rPr>
              <a:t> phi </a:t>
            </a:r>
            <a:r>
              <a:rPr lang="en-US" sz="4000" dirty="0" err="1">
                <a:solidFill>
                  <a:srgbClr val="000000"/>
                </a:solidFill>
                <a:effectLst/>
                <a:latin typeface="Times New Roman" panose="02020603050405020304" pitchFamily="18" charset="0"/>
                <a:ea typeface="Calibri" panose="020F0502020204030204" pitchFamily="34" charset="0"/>
              </a:rPr>
              <a:t>ngôn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ngữ</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được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sử</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dụng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trong</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sơ</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đồ</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hình</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ảnh</a:t>
            </a:r>
            <a:r>
              <a:rPr lang="en-US" sz="4000" dirty="0">
                <a:solidFill>
                  <a:srgbClr val="000000"/>
                </a:solidFill>
                <a:effectLst/>
                <a:latin typeface="Times New Roman" panose="02020603050405020304" pitchFamily="18" charset="0"/>
                <a:ea typeface="Calibri" panose="020F0502020204030204" pitchFamily="34" charset="0"/>
              </a:rPr>
              <a:t>. </a:t>
            </a:r>
            <a:endParaRPr lang="vi-VN" sz="4000" dirty="0">
              <a:solidFill>
                <a:srgbClr val="00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vi-VN" sz="4000" dirty="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Hiệu</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quả</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biểu</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đạt</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của</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phương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tiện</a:t>
            </a:r>
            <a:r>
              <a:rPr lang="en-US" sz="4000" dirty="0">
                <a:solidFill>
                  <a:srgbClr val="000000"/>
                </a:solidFill>
                <a:effectLst/>
                <a:latin typeface="Times New Roman" panose="02020603050405020304" pitchFamily="18" charset="0"/>
                <a:ea typeface="Calibri" panose="020F0502020204030204" pitchFamily="34" charset="0"/>
              </a:rPr>
              <a:t> phi </a:t>
            </a:r>
            <a:r>
              <a:rPr lang="en-US" sz="4000" dirty="0" err="1">
                <a:solidFill>
                  <a:srgbClr val="000000"/>
                </a:solidFill>
                <a:effectLst/>
                <a:latin typeface="Times New Roman" panose="02020603050405020304" pitchFamily="18" charset="0"/>
                <a:ea typeface="Calibri" panose="020F0502020204030204" pitchFamily="34" charset="0"/>
              </a:rPr>
              <a:t>ngôn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ngữ</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trong</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làm</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cho</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thông</a:t>
            </a:r>
            <a:r>
              <a:rPr lang="en-US" sz="4000" dirty="0">
                <a:solidFill>
                  <a:srgbClr val="000000"/>
                </a:solidFill>
                <a:effectLst/>
                <a:latin typeface="Times New Roman" panose="02020603050405020304" pitchFamily="18" charset="0"/>
                <a:ea typeface="Calibri" panose="020F0502020204030204" pitchFamily="34" charset="0"/>
              </a:rPr>
              <a:t> tin </a:t>
            </a:r>
            <a:r>
              <a:rPr lang="en-US" sz="4000" dirty="0" err="1">
                <a:solidFill>
                  <a:srgbClr val="000000"/>
                </a:solidFill>
                <a:effectLst/>
                <a:latin typeface="Times New Roman" panose="02020603050405020304" pitchFamily="18" charset="0"/>
                <a:ea typeface="Calibri" panose="020F0502020204030204" pitchFamily="34" charset="0"/>
              </a:rPr>
              <a:t>của</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bản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trở</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nên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trực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quan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rõ</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ràng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hơn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giúp</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người</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đọc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dễ</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hình</a:t>
            </a:r>
            <a:r>
              <a:rPr lang="en-US" sz="4000" dirty="0">
                <a:solidFill>
                  <a:srgbClr val="000000"/>
                </a:solidFill>
                <a:effectLst/>
                <a:latin typeface="Times New Roman" panose="02020603050405020304" pitchFamily="18" charset="0"/>
                <a:ea typeface="Calibri" panose="020F0502020204030204" pitchFamily="34" charset="0"/>
              </a:rPr>
              <a:t> dung </a:t>
            </a:r>
            <a:r>
              <a:rPr lang="en-US" sz="4000" dirty="0" err="1">
                <a:solidFill>
                  <a:srgbClr val="000000"/>
                </a:solidFill>
                <a:effectLst/>
                <a:latin typeface="Times New Roman" panose="02020603050405020304" pitchFamily="18" charset="0"/>
                <a:ea typeface="Calibri" panose="020F0502020204030204" pitchFamily="34" charset="0"/>
              </a:rPr>
              <a:t>hơn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về</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những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thông</a:t>
            </a:r>
            <a:r>
              <a:rPr lang="en-US" sz="4000" dirty="0">
                <a:solidFill>
                  <a:srgbClr val="000000"/>
                </a:solidFill>
                <a:effectLst/>
                <a:latin typeface="Times New Roman" panose="02020603050405020304" pitchFamily="18" charset="0"/>
                <a:ea typeface="Calibri" panose="020F0502020204030204" pitchFamily="34" charset="0"/>
              </a:rPr>
              <a:t> tin </a:t>
            </a:r>
            <a:r>
              <a:rPr lang="en-US" sz="4000" dirty="0" err="1">
                <a:solidFill>
                  <a:srgbClr val="000000"/>
                </a:solidFill>
                <a:effectLst/>
                <a:latin typeface="Times New Roman" panose="02020603050405020304" pitchFamily="18" charset="0"/>
                <a:ea typeface="Calibri" panose="020F0502020204030204" pitchFamily="34" charset="0"/>
              </a:rPr>
              <a:t>được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trình</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bày</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từ</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đó</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hiểu</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dễ</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dàng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hơn</a:t>
            </a:r>
            <a:r>
              <a:rPr lang="en-US" sz="4000" dirty="0">
                <a:solidFill>
                  <a:srgbClr val="000000"/>
                </a:solidFill>
                <a:effectLst/>
                <a:latin typeface="Times New Roman" panose="02020603050405020304" pitchFamily="18" charset="0"/>
                <a:ea typeface="Calibri" panose="020F0502020204030204" pitchFamily="34" charset="0"/>
              </a:rPr>
              <a:t>.</a:t>
            </a:r>
          </a:p>
          <a:p>
            <a:pPr marL="0" marR="0" algn="just">
              <a:spcBef>
                <a:spcPts val="600"/>
              </a:spcBef>
              <a:spcAft>
                <a:spcPts val="600"/>
              </a:spcAft>
            </a:pPr>
            <a:r>
              <a:rPr lang="vi-VN" sz="4000" b="1" dirty="0">
                <a:solidFill>
                  <a:srgbClr val="000000"/>
                </a:solidFill>
                <a:effectLst/>
                <a:latin typeface="Times New Roman" panose="02020603050405020304" pitchFamily="18" charset="0"/>
                <a:ea typeface="Calibri" panose="020F0502020204030204" pitchFamily="34" charset="0"/>
              </a:rPr>
              <a:t> </a:t>
            </a:r>
            <a:endParaRPr lang="en-US" sz="4000" dirty="0">
              <a:solidFill>
                <a:srgbClr val="00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endParaRPr lang="en-US" sz="4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19402231"/>
      </p:ext>
    </p:extLst>
  </p:cSld>
  <p:clrMapOvr>
    <a:masterClrMapping/>
  </p:clrMapOvr>
  <mc:AlternateContent xmlns:mc="http://schemas.openxmlformats.org/markup-compatibility/2006" xmlns:p14="http://schemas.microsoft.com/office/powerpoint/2010/main">
    <mc:Choice Requires="p14">
      <p:transition spd="slow" p14:dur="1750" advClick="0">
        <p:comb/>
      </p:transition>
    </mc:Choice>
    <mc:Fallback xmlns="">
      <p:transition spd="slow" advClick="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613977"/>
            <a:ext cx="8869680" cy="5410200"/>
          </a:xfrm>
          <a:prstGeom prst="rect">
            <a:avLst/>
          </a:prstGeom>
        </p:spPr>
      </p:pic>
      <p:grpSp>
        <p:nvGrpSpPr>
          <p:cNvPr id="32" name="组合 31">
            <a:extLst>
              <a:ext uri="{FF2B5EF4-FFF2-40B4-BE49-F238E27FC236}">
                <a16:creationId xmlns:a16="http://schemas.microsoft.com/office/drawing/2014/main"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id="{601C9E71-5341-E3AA-DD76-227CA75CA4A6}"/>
              </a:ext>
            </a:extLst>
          </p:cNvPr>
          <p:cNvSpPr txBox="1"/>
          <p:nvPr/>
        </p:nvSpPr>
        <p:spPr>
          <a:xfrm>
            <a:off x="3347450" y="3023460"/>
            <a:ext cx="6710949" cy="1015663"/>
          </a:xfrm>
          <a:prstGeom prst="rect">
            <a:avLst/>
          </a:prstGeom>
          <a:noFill/>
        </p:spPr>
        <p:txBody>
          <a:bodyPr wrap="square">
            <a:spAutoFit/>
          </a:bodyPr>
          <a:lstStyle/>
          <a:p>
            <a:pPr marL="0" marR="0" algn="ctr">
              <a:spcBef>
                <a:spcPts val="0"/>
              </a:spcBef>
              <a:spcAft>
                <a:spcPts val="0"/>
              </a:spcAft>
            </a:pPr>
            <a:r>
              <a:rPr lang="vi-VN" sz="6000" b="1" dirty="0">
                <a:solidFill>
                  <a:srgbClr val="FF0000"/>
                </a:solidFill>
                <a:effectLst/>
                <a:latin typeface="Times New Roman" panose="02020603050405020304" pitchFamily="18" charset="0"/>
                <a:ea typeface="Calibri" panose="020F0502020204030204" pitchFamily="34" charset="0"/>
              </a:rPr>
              <a:t>LUYỆN TẬP</a:t>
            </a:r>
            <a:endParaRPr lang="en-US" sz="6000" b="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93001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11" y="-174171"/>
            <a:ext cx="12192000" cy="6858000"/>
          </a:xfrm>
          <a:prstGeom prst="rect">
            <a:avLst/>
          </a:prstGeom>
        </p:spPr>
      </p:pic>
      <p:pic>
        <p:nvPicPr>
          <p:cNvPr id="7" name="图片 6">
            <a:extLst>
              <a:ext uri="{FF2B5EF4-FFF2-40B4-BE49-F238E27FC236}">
                <a16:creationId xmlns:a16="http://schemas.microsoft.com/office/drawing/2014/main"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3" name="图片 2">
            <a:extLst>
              <a:ext uri="{FF2B5EF4-FFF2-40B4-BE49-F238E27FC236}">
                <a16:creationId xmlns:a16="http://schemas.microsoft.com/office/drawing/2014/main" id="{256738DD-F449-41AF-A795-9055720BA13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111" y="1531015"/>
            <a:ext cx="3261512" cy="2446417"/>
          </a:xfrm>
          <a:prstGeom prst="rect">
            <a:avLst/>
          </a:prstGeom>
        </p:spPr>
      </p:pic>
      <p:graphicFrame>
        <p:nvGraphicFramePr>
          <p:cNvPr id="2" name="Table 1">
            <a:extLst>
              <a:ext uri="{FF2B5EF4-FFF2-40B4-BE49-F238E27FC236}">
                <a16:creationId xmlns:a16="http://schemas.microsoft.com/office/drawing/2014/main" id="{40B57DFD-020E-1B26-C6A8-D0259BE943AF}"/>
              </a:ext>
            </a:extLst>
          </p:cNvPr>
          <p:cNvGraphicFramePr>
            <a:graphicFrameLocks noGrp="1"/>
          </p:cNvGraphicFramePr>
          <p:nvPr>
            <p:extLst>
              <p:ext uri="{D42A27DB-BD31-4B8C-83A1-F6EECF244321}">
                <p14:modId xmlns:p14="http://schemas.microsoft.com/office/powerpoint/2010/main" val="3953478376"/>
              </p:ext>
            </p:extLst>
          </p:nvPr>
        </p:nvGraphicFramePr>
        <p:xfrm>
          <a:off x="3069771" y="1051351"/>
          <a:ext cx="8425542" cy="3431883"/>
        </p:xfrm>
        <a:graphic>
          <a:graphicData uri="http://schemas.openxmlformats.org/drawingml/2006/table">
            <a:tbl>
              <a:tblPr firstRow="1" firstCol="1" bandRow="1">
                <a:tableStyleId>{5C22544A-7EE6-4342-B048-85BDC9FD1C3A}</a:tableStyleId>
              </a:tblPr>
              <a:tblGrid>
                <a:gridCol w="2808514">
                  <a:extLst>
                    <a:ext uri="{9D8B030D-6E8A-4147-A177-3AD203B41FA5}">
                      <a16:colId xmlns:a16="http://schemas.microsoft.com/office/drawing/2014/main" val="3962579323"/>
                    </a:ext>
                  </a:extLst>
                </a:gridCol>
                <a:gridCol w="2808514">
                  <a:extLst>
                    <a:ext uri="{9D8B030D-6E8A-4147-A177-3AD203B41FA5}">
                      <a16:colId xmlns:a16="http://schemas.microsoft.com/office/drawing/2014/main" val="2797705056"/>
                    </a:ext>
                  </a:extLst>
                </a:gridCol>
                <a:gridCol w="2808514">
                  <a:extLst>
                    <a:ext uri="{9D8B030D-6E8A-4147-A177-3AD203B41FA5}">
                      <a16:colId xmlns:a16="http://schemas.microsoft.com/office/drawing/2014/main" val="3712531275"/>
                    </a:ext>
                  </a:extLst>
                </a:gridCol>
              </a:tblGrid>
              <a:tr h="1923861">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K</a:t>
                      </a:r>
                    </a:p>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W</a:t>
                      </a:r>
                    </a:p>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(Những điều em muốn biết thêm về sóng thần)</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L</a:t>
                      </a:r>
                    </a:p>
                    <a:p>
                      <a:pPr marL="0" marR="0" algn="ctr">
                        <a:spcBef>
                          <a:spcPts val="0"/>
                        </a:spcBef>
                        <a:spcAft>
                          <a:spcPts val="0"/>
                        </a:spcAft>
                      </a:pPr>
                      <a:r>
                        <a:rPr lang="en-US" sz="2400">
                          <a:effectLst/>
                          <a:latin typeface="Times New Roman" panose="02020603050405020304" pitchFamily="18" charset="0"/>
                          <a:cs typeface="Times New Roman" panose="02020603050405020304" pitchFamily="18" charset="0"/>
                        </a:rPr>
                        <a:t>(Những điều em đã học được về sóng thần qua bài học này)</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75203399"/>
                  </a:ext>
                </a:extLst>
              </a:tr>
              <a:tr h="1508022">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3152591"/>
                  </a:ext>
                </a:extLst>
              </a:tr>
            </a:tbl>
          </a:graphicData>
        </a:graphic>
      </p:graphicFrame>
      <p:sp>
        <p:nvSpPr>
          <p:cNvPr id="5" name="TextBox 4"/>
          <p:cNvSpPr txBox="1"/>
          <p:nvPr/>
        </p:nvSpPr>
        <p:spPr>
          <a:xfrm>
            <a:off x="1532238" y="164757"/>
            <a:ext cx="8872151"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Trình bày suy nghĩ của em vào cột L trong bảng sau:</a:t>
            </a:r>
          </a:p>
        </p:txBody>
      </p:sp>
    </p:spTree>
    <p:extLst>
      <p:ext uri="{BB962C8B-B14F-4D97-AF65-F5344CB8AC3E}">
        <p14:creationId xmlns:p14="http://schemas.microsoft.com/office/powerpoint/2010/main" val="1487578535"/>
      </p:ext>
    </p:extLst>
  </p:cSld>
  <p:clrMapOvr>
    <a:masterClrMapping/>
  </p:clrMapOvr>
  <mc:AlternateContent xmlns:mc="http://schemas.openxmlformats.org/markup-compatibility/2006" xmlns:p14="http://schemas.microsoft.com/office/powerpoint/2010/main">
    <mc:Choice Requires="p14">
      <p:transition spd="slow" p14:dur="175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613977"/>
            <a:ext cx="8869680" cy="5410200"/>
          </a:xfrm>
          <a:prstGeom prst="rect">
            <a:avLst/>
          </a:prstGeom>
        </p:spPr>
      </p:pic>
      <p:grpSp>
        <p:nvGrpSpPr>
          <p:cNvPr id="32" name="组合 31">
            <a:extLst>
              <a:ext uri="{FF2B5EF4-FFF2-40B4-BE49-F238E27FC236}">
                <a16:creationId xmlns:a16="http://schemas.microsoft.com/office/drawing/2014/main"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id="{601C9E71-5341-E3AA-DD76-227CA75CA4A6}"/>
              </a:ext>
            </a:extLst>
          </p:cNvPr>
          <p:cNvSpPr txBox="1"/>
          <p:nvPr/>
        </p:nvSpPr>
        <p:spPr>
          <a:xfrm>
            <a:off x="3347450" y="3023460"/>
            <a:ext cx="6710949" cy="1015663"/>
          </a:xfrm>
          <a:prstGeom prst="rect">
            <a:avLst/>
          </a:prstGeom>
          <a:noFill/>
        </p:spPr>
        <p:txBody>
          <a:bodyPr wrap="square">
            <a:spAutoFit/>
          </a:bodyPr>
          <a:lstStyle/>
          <a:p>
            <a:pPr marL="0" marR="0" algn="ctr">
              <a:spcBef>
                <a:spcPts val="0"/>
              </a:spcBef>
              <a:spcAft>
                <a:spcPts val="0"/>
              </a:spcAft>
            </a:pPr>
            <a:r>
              <a:rPr lang="vi-VN" sz="6000" b="1" dirty="0">
                <a:solidFill>
                  <a:srgbClr val="3333FF"/>
                </a:solidFill>
                <a:effectLst/>
                <a:latin typeface="Times New Roman" panose="02020603050405020304" pitchFamily="18" charset="0"/>
                <a:ea typeface="Calibri" panose="020F0502020204030204" pitchFamily="34" charset="0"/>
              </a:rPr>
              <a:t>VẬN DỤNG</a:t>
            </a:r>
            <a:endParaRPr lang="en-US" sz="6000" b="1"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12369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25D2F6F-5B91-43DD-BBFC-8C605CEA6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2912"/>
            <a:ext cx="12192000" cy="6858000"/>
          </a:xfrm>
          <a:prstGeom prst="rect">
            <a:avLst/>
          </a:prstGeom>
        </p:spPr>
      </p:pic>
      <p:pic>
        <p:nvPicPr>
          <p:cNvPr id="5" name="图片 4">
            <a:extLst>
              <a:ext uri="{FF2B5EF4-FFF2-40B4-BE49-F238E27FC236}">
                <a16:creationId xmlns:a16="http://schemas.microsoft.com/office/drawing/2014/main" id="{DD43765F-8FB2-45FC-9056-EA4EC6CF52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25" y="-539586"/>
            <a:ext cx="5112469" cy="735607"/>
          </a:xfrm>
          <a:prstGeom prst="rect">
            <a:avLst/>
          </a:prstGeom>
        </p:spPr>
      </p:pic>
      <p:pic>
        <p:nvPicPr>
          <p:cNvPr id="6" name="图片 5">
            <a:extLst>
              <a:ext uri="{FF2B5EF4-FFF2-40B4-BE49-F238E27FC236}">
                <a16:creationId xmlns:a16="http://schemas.microsoft.com/office/drawing/2014/main" id="{682EF90F-C647-4AC0-9C22-3CF6B5BD4D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48650" y="-532694"/>
            <a:ext cx="3943350" cy="628650"/>
          </a:xfrm>
          <a:prstGeom prst="rect">
            <a:avLst/>
          </a:prstGeom>
        </p:spPr>
      </p:pic>
      <p:pic>
        <p:nvPicPr>
          <p:cNvPr id="8" name="图片 7">
            <a:extLst>
              <a:ext uri="{FF2B5EF4-FFF2-40B4-BE49-F238E27FC236}">
                <a16:creationId xmlns:a16="http://schemas.microsoft.com/office/drawing/2014/main" id="{2CAC6C35-46DE-4B14-AF72-30DEC11FD1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1561" y="4320825"/>
            <a:ext cx="2970439" cy="2018289"/>
          </a:xfrm>
          <a:prstGeom prst="rect">
            <a:avLst/>
          </a:prstGeom>
        </p:spPr>
      </p:pic>
      <p:pic>
        <p:nvPicPr>
          <p:cNvPr id="19" name="图片 18">
            <a:extLst>
              <a:ext uri="{FF2B5EF4-FFF2-40B4-BE49-F238E27FC236}">
                <a16:creationId xmlns:a16="http://schemas.microsoft.com/office/drawing/2014/main" id="{EC172EA9-C353-428E-84FE-C6ABA3F849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5" y="2895600"/>
            <a:ext cx="1712686" cy="3429000"/>
          </a:xfrm>
          <a:prstGeom prst="rect">
            <a:avLst/>
          </a:prstGeom>
        </p:spPr>
      </p:pic>
      <p:sp>
        <p:nvSpPr>
          <p:cNvPr id="3" name="TextBox 2">
            <a:extLst>
              <a:ext uri="{FF2B5EF4-FFF2-40B4-BE49-F238E27FC236}">
                <a16:creationId xmlns:a16="http://schemas.microsoft.com/office/drawing/2014/main" id="{6638D040-4286-EEEF-D17C-02077670CD4D}"/>
              </a:ext>
            </a:extLst>
          </p:cNvPr>
          <p:cNvSpPr txBox="1"/>
          <p:nvPr/>
        </p:nvSpPr>
        <p:spPr>
          <a:xfrm>
            <a:off x="-9525" y="38969"/>
            <a:ext cx="12201525" cy="1077218"/>
          </a:xfrm>
          <a:prstGeom prst="rect">
            <a:avLst/>
          </a:prstGeom>
          <a:solidFill>
            <a:srgbClr val="FFFF00"/>
          </a:solidFill>
        </p:spPr>
        <p:txBody>
          <a:bodyPr wrap="square">
            <a:spAutoFit/>
          </a:bodyPr>
          <a:lstStyle/>
          <a:p>
            <a:pPr marR="0" lvl="0" algn="ctr">
              <a:spcBef>
                <a:spcPts val="0"/>
              </a:spcBef>
              <a:spcAft>
                <a:spcPts val="0"/>
              </a:spcAft>
            </a:pPr>
            <a:r>
              <a:rPr lang="vi-VN" sz="3200" dirty="0">
                <a:solidFill>
                  <a:srgbClr val="000000"/>
                </a:solidFill>
                <a:effectLst/>
                <a:latin typeface="Times New Roman" panose="02020603050405020304" pitchFamily="18" charset="0"/>
                <a:ea typeface="Calibri" panose="020F0502020204030204" pitchFamily="34" charset="0"/>
              </a:rPr>
              <a:t>T</a:t>
            </a:r>
            <a:r>
              <a:rPr lang="en-US" sz="3200" dirty="0" err="1">
                <a:solidFill>
                  <a:srgbClr val="000000"/>
                </a:solidFill>
                <a:effectLst/>
                <a:latin typeface="Times New Roman" panose="02020603050405020304" pitchFamily="18" charset="0"/>
                <a:ea typeface="Calibri" panose="020F0502020204030204" pitchFamily="34" charset="0"/>
              </a:rPr>
              <a:t>hiết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kê</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một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áp</a:t>
            </a:r>
            <a:r>
              <a:rPr lang="vi-VN"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phích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đê</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hướng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dẫn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mọi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người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những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việc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cần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khi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xảy</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ra</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sóng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thần</a:t>
            </a:r>
            <a:r>
              <a:rPr lang="en-US" sz="3200" dirty="0">
                <a:solidFill>
                  <a:srgbClr val="000000"/>
                </a:solidFill>
                <a:effectLst/>
                <a:latin typeface="Times New Roman" panose="02020603050405020304" pitchFamily="18" charset="0"/>
                <a:ea typeface="Calibri" panose="020F0502020204030204" pitchFamily="34" charset="0"/>
              </a:rPr>
              <a:t>.</a:t>
            </a:r>
            <a:r>
              <a:rPr lang="en-US" sz="3200" b="1" dirty="0">
                <a:solidFill>
                  <a:srgbClr val="000000"/>
                </a:solidFill>
                <a:effectLst/>
                <a:latin typeface="Times New Roman" panose="02020603050405020304" pitchFamily="18" charset="0"/>
                <a:ea typeface="Calibri" panose="020F0502020204030204" pitchFamily="34" charset="0"/>
              </a:rPr>
              <a:t> </a:t>
            </a:r>
            <a:endParaRPr lang="en-US" sz="3200" dirty="0">
              <a:solidFill>
                <a:srgbClr val="000000"/>
              </a:solidFill>
              <a:effectLst/>
              <a:latin typeface="Times New Roman" panose="02020603050405020304" pitchFamily="18" charset="0"/>
              <a:ea typeface="Calibri" panose="020F0502020204030204" pitchFamily="34" charset="0"/>
            </a:endParaRPr>
          </a:p>
        </p:txBody>
      </p:sp>
      <p:graphicFrame>
        <p:nvGraphicFramePr>
          <p:cNvPr id="7" name="Table 6">
            <a:extLst>
              <a:ext uri="{FF2B5EF4-FFF2-40B4-BE49-F238E27FC236}">
                <a16:creationId xmlns:a16="http://schemas.microsoft.com/office/drawing/2014/main" id="{87D0F508-7A92-7521-251B-6AD252860534}"/>
              </a:ext>
            </a:extLst>
          </p:cNvPr>
          <p:cNvGraphicFramePr>
            <a:graphicFrameLocks noGrp="1"/>
          </p:cNvGraphicFramePr>
          <p:nvPr>
            <p:extLst>
              <p:ext uri="{D42A27DB-BD31-4B8C-83A1-F6EECF244321}">
                <p14:modId xmlns:p14="http://schemas.microsoft.com/office/powerpoint/2010/main" val="4121556155"/>
              </p:ext>
            </p:extLst>
          </p:nvPr>
        </p:nvGraphicFramePr>
        <p:xfrm>
          <a:off x="25710" y="1656523"/>
          <a:ext cx="11908970" cy="5120640"/>
        </p:xfrm>
        <a:graphic>
          <a:graphicData uri="http://schemas.openxmlformats.org/drawingml/2006/table">
            <a:tbl>
              <a:tblPr firstRow="1" firstCol="1" bandRow="1">
                <a:tableStyleId>{5C22544A-7EE6-4342-B048-85BDC9FD1C3A}</a:tableStyleId>
              </a:tblPr>
              <a:tblGrid>
                <a:gridCol w="2035628">
                  <a:extLst>
                    <a:ext uri="{9D8B030D-6E8A-4147-A177-3AD203B41FA5}">
                      <a16:colId xmlns:a16="http://schemas.microsoft.com/office/drawing/2014/main" val="3704305608"/>
                    </a:ext>
                  </a:extLst>
                </a:gridCol>
                <a:gridCol w="7893518">
                  <a:extLst>
                    <a:ext uri="{9D8B030D-6E8A-4147-A177-3AD203B41FA5}">
                      <a16:colId xmlns:a16="http://schemas.microsoft.com/office/drawing/2014/main" val="1943418933"/>
                    </a:ext>
                  </a:extLst>
                </a:gridCol>
                <a:gridCol w="989912">
                  <a:extLst>
                    <a:ext uri="{9D8B030D-6E8A-4147-A177-3AD203B41FA5}">
                      <a16:colId xmlns:a16="http://schemas.microsoft.com/office/drawing/2014/main" val="113960010"/>
                    </a:ext>
                  </a:extLst>
                </a:gridCol>
                <a:gridCol w="989912">
                  <a:extLst>
                    <a:ext uri="{9D8B030D-6E8A-4147-A177-3AD203B41FA5}">
                      <a16:colId xmlns:a16="http://schemas.microsoft.com/office/drawing/2014/main" val="2700152678"/>
                    </a:ext>
                  </a:extLst>
                </a:gridCol>
              </a:tblGrid>
              <a:tr h="0">
                <a:tc>
                  <a:txBody>
                    <a:bodyPr/>
                    <a:lstStyle/>
                    <a:p>
                      <a:pPr marL="0" marR="0" algn="ctr">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Tiêu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chí</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76835" algn="ctr">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Đạt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Chưa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899547"/>
                  </a:ext>
                </a:extLst>
              </a:tr>
              <a:tr h="0">
                <a:tc rowSpan="2">
                  <a:txBody>
                    <a:bodyPr/>
                    <a:lstStyle/>
                    <a:p>
                      <a:pPr marL="0" marR="0" algn="ctr">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Nội</a:t>
                      </a:r>
                      <a:r>
                        <a:rPr lang="en-US" sz="2800" dirty="0">
                          <a:solidFill>
                            <a:schemeClr val="tx1"/>
                          </a:solidFill>
                          <a:effectLst/>
                          <a:latin typeface="Times New Roman" panose="02020603050405020304" pitchFamily="18" charset="0"/>
                          <a:cs typeface="Times New Roman" panose="02020603050405020304" pitchFamily="18" charset="0"/>
                        </a:rPr>
                        <a:t> dung</a:t>
                      </a:r>
                    </a:p>
                    <a:p>
                      <a:pPr marL="0" marR="0" algn="ctr">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Hướng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dẫn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rõ</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việc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xảy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sóng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thần</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1935635"/>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Xác định rõ thứ tự của những việc cần làm khi xảy ra sóng thần.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7665789"/>
                  </a:ext>
                </a:extLst>
              </a:tr>
              <a:tr h="0">
                <a:tc rowSpan="4">
                  <a:txBody>
                    <a:bodyPr/>
                    <a:lstStyle/>
                    <a:p>
                      <a:pPr marL="0" marR="0" algn="ctr">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Hình thức</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Diễn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ngắn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gọn</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423958"/>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Kết hợp hài hoà kênh chữ và kênh hình.</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8667026"/>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Màu sắc hài hoà, làm nổi bật thông tin chính.</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5591622"/>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Bố cục hợp lí.</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0138530"/>
                  </a:ext>
                </a:extLst>
              </a:tr>
              <a:tr h="0">
                <a:tc rowSpan="2">
                  <a:txBody>
                    <a:bodyPr/>
                    <a:lstStyle/>
                    <a:p>
                      <a:pPr marL="0" marR="0" algn="ctr">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Chất liệu</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Trình bày trên giấy A1</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99542"/>
                  </a:ext>
                </a:extLst>
              </a:tr>
              <a:tr h="0">
                <a:tc vMerge="1">
                  <a:txBody>
                    <a:bodyPr/>
                    <a:lstStyle/>
                    <a:p>
                      <a:endParaRPr lang="en-US"/>
                    </a:p>
                  </a:txBody>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Giấy cứng.</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5173670"/>
                  </a:ext>
                </a:extLst>
              </a:tr>
            </a:tbl>
          </a:graphicData>
        </a:graphic>
      </p:graphicFrame>
      <p:sp>
        <p:nvSpPr>
          <p:cNvPr id="9" name="Rectangle 1">
            <a:extLst>
              <a:ext uri="{FF2B5EF4-FFF2-40B4-BE49-F238E27FC236}">
                <a16:creationId xmlns:a16="http://schemas.microsoft.com/office/drawing/2014/main" id="{2A43B725-E4D1-9D76-17B9-633A22DD624C}"/>
              </a:ext>
            </a:extLst>
          </p:cNvPr>
          <p:cNvSpPr>
            <a:spLocks noChangeArrowheads="1"/>
          </p:cNvSpPr>
          <p:nvPr/>
        </p:nvSpPr>
        <p:spPr bwMode="auto">
          <a:xfrm>
            <a:off x="0" y="1055516"/>
            <a:ext cx="1183849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phích</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xảy</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sóng</a:t>
            </a:r>
            <a:r>
              <a:rPr kumimoji="0" lang="en-US" altLang="en-US" sz="3000" b="1"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000" b="1"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thần</a:t>
            </a:r>
            <a:endParaRPr kumimoji="0" lang="en-US" altLang="en-US" sz="3000" b="1"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09789934"/>
      </p:ext>
    </p:extLst>
  </p:cSld>
  <p:clrMapOvr>
    <a:masterClrMapping/>
  </p:clrMapOvr>
  <mc:AlternateContent xmlns:mc="http://schemas.openxmlformats.org/markup-compatibility/2006" xmlns:p14="http://schemas.microsoft.com/office/powerpoint/2010/main">
    <mc:Choice Requires="p14">
      <p:transition spd="slow" p14:dur="175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834FB0-A5F1-4100-B83A-531E9A84C0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03109955-5D23-4122-8B2F-CA476E58C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a16="http://schemas.microsoft.com/office/drawing/2014/main" id="{E15859BF-671E-4939-A5D9-659EBDF721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0" y="0"/>
            <a:ext cx="1132114" cy="1096865"/>
          </a:xfrm>
          <a:prstGeom prst="rect">
            <a:avLst/>
          </a:prstGeom>
        </p:spPr>
      </p:pic>
      <p:pic>
        <p:nvPicPr>
          <p:cNvPr id="3" name="图片 2">
            <a:extLst>
              <a:ext uri="{FF2B5EF4-FFF2-40B4-BE49-F238E27FC236}">
                <a16:creationId xmlns:a16="http://schemas.microsoft.com/office/drawing/2014/main" id="{C5A9D044-C391-453D-80E6-DBE4A7D636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172" y="5267956"/>
            <a:ext cx="1093768" cy="1590044"/>
          </a:xfrm>
          <a:prstGeom prst="rect">
            <a:avLst/>
          </a:prstGeom>
        </p:spPr>
      </p:pic>
      <p:graphicFrame>
        <p:nvGraphicFramePr>
          <p:cNvPr id="2" name="Table 1">
            <a:extLst>
              <a:ext uri="{FF2B5EF4-FFF2-40B4-BE49-F238E27FC236}">
                <a16:creationId xmlns:a16="http://schemas.microsoft.com/office/drawing/2014/main" id="{4C11FF2D-4140-FAE6-110D-5717A524DC86}"/>
              </a:ext>
            </a:extLst>
          </p:cNvPr>
          <p:cNvGraphicFramePr>
            <a:graphicFrameLocks noGrp="1"/>
          </p:cNvGraphicFramePr>
          <p:nvPr>
            <p:extLst>
              <p:ext uri="{D42A27DB-BD31-4B8C-83A1-F6EECF244321}">
                <p14:modId xmlns:p14="http://schemas.microsoft.com/office/powerpoint/2010/main" val="3615986150"/>
              </p:ext>
            </p:extLst>
          </p:nvPr>
        </p:nvGraphicFramePr>
        <p:xfrm>
          <a:off x="19173" y="-36193"/>
          <a:ext cx="12153655" cy="7025640"/>
        </p:xfrm>
        <a:graphic>
          <a:graphicData uri="http://schemas.openxmlformats.org/drawingml/2006/table">
            <a:tbl>
              <a:tblPr firstRow="1" firstCol="1" bandRow="1">
                <a:tableStyleId>{5C22544A-7EE6-4342-B048-85BDC9FD1C3A}</a:tableStyleId>
              </a:tblPr>
              <a:tblGrid>
                <a:gridCol w="1534833">
                  <a:extLst>
                    <a:ext uri="{9D8B030D-6E8A-4147-A177-3AD203B41FA5}">
                      <a16:colId xmlns:a16="http://schemas.microsoft.com/office/drawing/2014/main" val="4075157737"/>
                    </a:ext>
                  </a:extLst>
                </a:gridCol>
                <a:gridCol w="3864243">
                  <a:extLst>
                    <a:ext uri="{9D8B030D-6E8A-4147-A177-3AD203B41FA5}">
                      <a16:colId xmlns:a16="http://schemas.microsoft.com/office/drawing/2014/main" val="3680984262"/>
                    </a:ext>
                  </a:extLst>
                </a:gridCol>
                <a:gridCol w="4257596">
                  <a:extLst>
                    <a:ext uri="{9D8B030D-6E8A-4147-A177-3AD203B41FA5}">
                      <a16:colId xmlns:a16="http://schemas.microsoft.com/office/drawing/2014/main" val="4163104866"/>
                    </a:ext>
                  </a:extLst>
                </a:gridCol>
                <a:gridCol w="2496983">
                  <a:extLst>
                    <a:ext uri="{9D8B030D-6E8A-4147-A177-3AD203B41FA5}">
                      <a16:colId xmlns:a16="http://schemas.microsoft.com/office/drawing/2014/main" val="776953517"/>
                    </a:ext>
                  </a:extLst>
                </a:gridCol>
              </a:tblGrid>
              <a:tr h="401963">
                <a:tc gridSpan="4">
                  <a:txBody>
                    <a:bodyPr/>
                    <a:lstStyle/>
                    <a:p>
                      <a:pPr marL="0" marR="0" algn="ctr">
                        <a:spcBef>
                          <a:spcPts val="0"/>
                        </a:spcBef>
                        <a:spcAft>
                          <a:spcPts val="0"/>
                        </a:spcAft>
                      </a:pPr>
                      <a:r>
                        <a:rPr lang="vi-VN" sz="2700" dirty="0">
                          <a:effectLst/>
                          <a:latin typeface="+mj-lt"/>
                        </a:rPr>
                        <a:t>Những đặc điểm của văn bản thông tin giải thích một hiện tượng tự nhiên</a:t>
                      </a:r>
                      <a:endParaRPr lang="en-US" sz="27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2074004"/>
                  </a:ext>
                </a:extLst>
              </a:tr>
              <a:tr h="803927">
                <a:tc>
                  <a:txBody>
                    <a:bodyPr/>
                    <a:lstStyle/>
                    <a:p>
                      <a:pPr marL="0" marR="0" algn="ctr">
                        <a:spcBef>
                          <a:spcPts val="0"/>
                        </a:spcBef>
                        <a:spcAft>
                          <a:spcPts val="0"/>
                        </a:spcAft>
                      </a:pPr>
                      <a:r>
                        <a:rPr lang="vi-VN" sz="2700" b="1" dirty="0">
                          <a:solidFill>
                            <a:schemeClr val="tx1"/>
                          </a:solidFill>
                          <a:effectLst/>
                          <a:latin typeface="+mj-lt"/>
                        </a:rPr>
                        <a:t>Mục đích </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vi-VN" sz="2700" b="1" dirty="0">
                          <a:solidFill>
                            <a:schemeClr val="tx1"/>
                          </a:solidFill>
                          <a:effectLst/>
                          <a:latin typeface="+mj-lt"/>
                        </a:rPr>
                        <a:t>Hình thức xuất hiện</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vi-VN" sz="2700" b="1" dirty="0">
                          <a:solidFill>
                            <a:schemeClr val="tx1"/>
                          </a:solidFill>
                          <a:effectLst/>
                          <a:latin typeface="+mj-lt"/>
                        </a:rPr>
                        <a:t>Cấu trúc</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vi-VN" sz="2700" b="1" dirty="0">
                          <a:solidFill>
                            <a:schemeClr val="tx1"/>
                          </a:solidFill>
                          <a:effectLst/>
                          <a:latin typeface="+mj-lt"/>
                        </a:rPr>
                        <a:t>Cách sử dụng ngôn ngữ</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7908532"/>
                  </a:ext>
                </a:extLst>
              </a:tr>
              <a:tr h="5561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700" b="0" dirty="0">
                          <a:solidFill>
                            <a:schemeClr val="tx1"/>
                          </a:solidFill>
                          <a:effectLst/>
                          <a:latin typeface="+mj-lt"/>
                        </a:rPr>
                        <a:t> L</a:t>
                      </a:r>
                      <a:r>
                        <a:rPr lang="vi-VN" sz="2700" b="0" kern="1200" dirty="0">
                          <a:solidFill>
                            <a:schemeClr val="tx1"/>
                          </a:solidFill>
                          <a:effectLst/>
                          <a:latin typeface="+mj-lt"/>
                          <a:ea typeface="+mn-ea"/>
                          <a:cs typeface="+mn-cs"/>
                        </a:rPr>
                        <a:t>í giải nguyên nhân xuất hiện và cách thức diễn ra của một hiện tượng tự nhiên. </a:t>
                      </a:r>
                      <a:endParaRPr lang="en-US" sz="2700" b="0" kern="1200" dirty="0">
                        <a:solidFill>
                          <a:schemeClr val="tx1"/>
                        </a:solidFill>
                        <a:effectLst/>
                        <a:latin typeface="+mj-lt"/>
                        <a:ea typeface="+mn-ea"/>
                        <a:cs typeface="+mn-cs"/>
                      </a:endParaRPr>
                    </a:p>
                    <a:p>
                      <a:pPr marL="0" marR="0">
                        <a:spcBef>
                          <a:spcPts val="0"/>
                        </a:spcBef>
                        <a:spcAft>
                          <a:spcPts val="0"/>
                        </a:spcAft>
                      </a:pPr>
                      <a:endParaRPr lang="en-US" sz="2700" b="0"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700" b="0" dirty="0">
                          <a:solidFill>
                            <a:schemeClr val="tx1"/>
                          </a:solidFill>
                          <a:effectLst/>
                          <a:latin typeface="+mj-lt"/>
                        </a:rPr>
                        <a:t> </a:t>
                      </a:r>
                      <a:r>
                        <a:rPr lang="vi-VN" sz="2700" b="0" kern="1200" dirty="0">
                          <a:solidFill>
                            <a:schemeClr val="tx1"/>
                          </a:solidFill>
                          <a:effectLst/>
                          <a:latin typeface="+mj-lt"/>
                          <a:ea typeface="+mn-ea"/>
                          <a:cs typeface="+mn-cs"/>
                        </a:rPr>
                        <a:t>Xuất hiện trong các tài liệu khoa học với các dạng như: giải thích trình tự diễn ra các hiện tượng tự nhiên, giải thích nguyên nhân dẫn đến sự xuất hiện của hiện tượng tự nhiên, so sánh sự giống và khác nhau giữa các hiện tượng tự nhiên, giải thích cách tiếp cận và giải quyết một vấn đề trong thế giới tự nhiên</a:t>
                      </a:r>
                      <a:endParaRPr lang="en-US" sz="2700" b="0"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700" b="1" dirty="0">
                          <a:solidFill>
                            <a:schemeClr val="tx1"/>
                          </a:solidFill>
                          <a:effectLst/>
                          <a:latin typeface="Times New Roman" panose="02020603050405020304" pitchFamily="18" charset="0"/>
                          <a:cs typeface="Times New Roman" panose="02020603050405020304" pitchFamily="18" charset="0"/>
                        </a:rPr>
                        <a:t>- </a:t>
                      </a:r>
                      <a:r>
                        <a:rPr lang="en-US" sz="2700" b="1" dirty="0" err="1">
                          <a:solidFill>
                            <a:schemeClr val="tx1"/>
                          </a:solidFill>
                          <a:effectLst/>
                          <a:latin typeface="Times New Roman" panose="02020603050405020304" pitchFamily="18" charset="0"/>
                          <a:cs typeface="Times New Roman" panose="02020603050405020304" pitchFamily="18" charset="0"/>
                        </a:rPr>
                        <a:t>Sapo</a:t>
                      </a:r>
                      <a:r>
                        <a:rPr lang="en-US" sz="2700" b="1" dirty="0">
                          <a:solidFill>
                            <a:schemeClr val="tx1"/>
                          </a:solidFill>
                          <a:effectLst/>
                          <a:latin typeface="Times New Roman" panose="02020603050405020304" pitchFamily="18" charset="0"/>
                          <a:cs typeface="Times New Roman" panose="02020603050405020304" pitchFamily="18" charset="0"/>
                        </a:rPr>
                        <a:t>: </a:t>
                      </a:r>
                      <a:r>
                        <a:rPr lang="vi-VN" sz="2700" b="1" dirty="0">
                          <a:solidFill>
                            <a:schemeClr val="tx1"/>
                          </a:solidFill>
                          <a:effectLst/>
                          <a:latin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cs typeface="Times New Roman" panose="02020603050405020304" pitchFamily="18" charset="0"/>
                        </a:rPr>
                        <a:t>Giới thiệu tóm tắt nội dung bài viết</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700" b="1" dirty="0">
                        <a:solidFill>
                          <a:schemeClr val="tx1"/>
                        </a:solidFill>
                        <a:effectLst/>
                        <a:latin typeface="Times New Roman" panose="02020603050405020304" pitchFamily="18" charset="0"/>
                        <a:cs typeface="Times New Roman" panose="02020603050405020304" pitchFamily="18" charset="0"/>
                      </a:endParaRPr>
                    </a:p>
                    <a:p>
                      <a:r>
                        <a:rPr lang="vi-VN" sz="2700" b="1" kern="1200" dirty="0">
                          <a:solidFill>
                            <a:schemeClr val="dk1"/>
                          </a:solidFill>
                          <a:effectLst/>
                          <a:latin typeface="+mj-lt"/>
                          <a:ea typeface="+mn-ea"/>
                          <a:cs typeface="+mn-cs"/>
                        </a:rPr>
                        <a:t>- Phần mở đầu: </a:t>
                      </a:r>
                      <a:r>
                        <a:rPr lang="vi-VN" sz="2700" b="0" kern="1200" dirty="0">
                          <a:solidFill>
                            <a:schemeClr val="dk1"/>
                          </a:solidFill>
                          <a:effectLst/>
                          <a:latin typeface="+mj-lt"/>
                          <a:ea typeface="+mn-ea"/>
                          <a:cs typeface="+mn-cs"/>
                        </a:rPr>
                        <a:t>giới thiệu khái quát về hiện tượng hoặc quá trình xảy ra hiện tượng trong thế giới tự nhiên.</a:t>
                      </a:r>
                      <a:endParaRPr lang="en-US" sz="2700" b="0" kern="1200" dirty="0">
                        <a:solidFill>
                          <a:schemeClr val="dk1"/>
                        </a:solidFill>
                        <a:effectLst/>
                        <a:latin typeface="+mj-lt"/>
                        <a:ea typeface="+mn-ea"/>
                        <a:cs typeface="+mn-cs"/>
                      </a:endParaRPr>
                    </a:p>
                    <a:p>
                      <a:r>
                        <a:rPr lang="vi-VN" sz="2700" b="1" kern="1200" dirty="0">
                          <a:solidFill>
                            <a:schemeClr val="dk1"/>
                          </a:solidFill>
                          <a:effectLst/>
                          <a:latin typeface="+mj-lt"/>
                          <a:ea typeface="+mn-ea"/>
                          <a:cs typeface="+mn-cs"/>
                        </a:rPr>
                        <a:t>- Phần nội dung: </a:t>
                      </a:r>
                      <a:r>
                        <a:rPr lang="vi-VN" sz="2700" b="0" kern="1200" dirty="0">
                          <a:solidFill>
                            <a:schemeClr val="dk1"/>
                          </a:solidFill>
                          <a:effectLst/>
                          <a:latin typeface="+mj-lt"/>
                          <a:ea typeface="+mn-ea"/>
                          <a:cs typeface="+mn-cs"/>
                        </a:rPr>
                        <a:t>giải thích nguyên nhân xuất hiện và cách thức diễn ra của hiện tượng tự nhiên.</a:t>
                      </a:r>
                      <a:endParaRPr lang="en-US" sz="2700" b="0" kern="1200" dirty="0">
                        <a:solidFill>
                          <a:schemeClr val="dk1"/>
                        </a:solidFill>
                        <a:effectLst/>
                        <a:latin typeface="+mj-lt"/>
                        <a:ea typeface="+mn-ea"/>
                        <a:cs typeface="+mn-cs"/>
                      </a:endParaRPr>
                    </a:p>
                    <a:p>
                      <a:r>
                        <a:rPr lang="vi-VN" sz="2700" b="1" kern="1200" dirty="0">
                          <a:solidFill>
                            <a:schemeClr val="dk1"/>
                          </a:solidFill>
                          <a:effectLst/>
                          <a:latin typeface="+mj-lt"/>
                          <a:ea typeface="+mn-ea"/>
                          <a:cs typeface="+mn-cs"/>
                        </a:rPr>
                        <a:t>- Phần kết thúc: </a:t>
                      </a:r>
                      <a:r>
                        <a:rPr lang="vi-VN" sz="2700" b="0" kern="1200" dirty="0">
                          <a:solidFill>
                            <a:schemeClr val="dk1"/>
                          </a:solidFill>
                          <a:effectLst/>
                          <a:latin typeface="+mj-lt"/>
                          <a:ea typeface="+mn-ea"/>
                          <a:cs typeface="+mn-cs"/>
                        </a:rPr>
                        <a:t>thường trình bày sự việc cuối của hiện tượng tự nhiên hoặc tóm tắt nội dung giải thích.</a:t>
                      </a:r>
                      <a:endParaRPr lang="en-US" sz="2700" b="0" kern="1200" dirty="0">
                        <a:solidFill>
                          <a:schemeClr val="dk1"/>
                        </a:solidFill>
                        <a:effectLst/>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700" b="0" dirty="0">
                          <a:solidFill>
                            <a:schemeClr val="tx1"/>
                          </a:solidFill>
                          <a:effectLst/>
                          <a:latin typeface="+mj-lt"/>
                        </a:rPr>
                        <a:t> </a:t>
                      </a:r>
                      <a:r>
                        <a:rPr lang="vi-VN" sz="2700" b="0" kern="1200" dirty="0">
                          <a:solidFill>
                            <a:schemeClr val="dk1"/>
                          </a:solidFill>
                          <a:effectLst/>
                          <a:latin typeface="+mj-lt"/>
                          <a:ea typeface="+mn-ea"/>
                          <a:cs typeface="+mn-cs"/>
                        </a:rPr>
                        <a:t>Thường sử dụng từ ngữ thuộc một chuyên ngành khoa học cụ thể (địa, sinh …), động từ miêu tả hoạt động hoặc trạng thái (xoay, vỡ…), từ ngữ miêu tả trình tự (bắt đầu, kế tiếp, tiếp theo…)</a:t>
                      </a:r>
                      <a:endParaRPr lang="en-US" sz="2700" b="0" kern="1200" dirty="0">
                        <a:solidFill>
                          <a:schemeClr val="dk1"/>
                        </a:solidFill>
                        <a:effectLst/>
                        <a:latin typeface="+mj-lt"/>
                        <a:ea typeface="+mn-ea"/>
                        <a:cs typeface="+mn-cs"/>
                      </a:endParaRPr>
                    </a:p>
                    <a:p>
                      <a:pPr marL="0" marR="0">
                        <a:spcBef>
                          <a:spcPts val="0"/>
                        </a:spcBef>
                        <a:spcAft>
                          <a:spcPts val="0"/>
                        </a:spcAft>
                      </a:pPr>
                      <a:endParaRPr lang="en-US" sz="2700" b="0" dirty="0">
                        <a:solidFill>
                          <a:schemeClr val="tx1"/>
                        </a:solidFill>
                        <a:effectLst/>
                        <a:latin typeface="+mj-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074086"/>
                  </a:ext>
                </a:extLst>
              </a:tr>
            </a:tbl>
          </a:graphicData>
        </a:graphic>
      </p:graphicFrame>
    </p:spTree>
    <p:extLst>
      <p:ext uri="{BB962C8B-B14F-4D97-AF65-F5344CB8AC3E}">
        <p14:creationId xmlns:p14="http://schemas.microsoft.com/office/powerpoint/2010/main" val="3212388007"/>
      </p:ext>
    </p:extLst>
  </p:cSld>
  <p:clrMapOvr>
    <a:masterClrMapping/>
  </p:clrMapOvr>
  <mc:AlternateContent xmlns:mc="http://schemas.openxmlformats.org/markup-compatibility/2006" xmlns:p14="http://schemas.microsoft.com/office/powerpoint/2010/main">
    <mc:Choice Requires="p14">
      <p:transition spd="slow" p14:dur="175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CD192F5-2462-4183-9970-EECF78AF23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5265AAD1-7423-450A-A43C-BF6CE270D3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 y="5238750"/>
            <a:ext cx="12153900" cy="1619250"/>
          </a:xfrm>
          <a:prstGeom prst="rect">
            <a:avLst/>
          </a:prstGeom>
        </p:spPr>
      </p:pic>
      <p:pic>
        <p:nvPicPr>
          <p:cNvPr id="9" name="图片 8">
            <a:extLst>
              <a:ext uri="{FF2B5EF4-FFF2-40B4-BE49-F238E27FC236}">
                <a16:creationId xmlns:a16="http://schemas.microsoft.com/office/drawing/2014/main" id="{025942EF-0AE7-4A20-AEC3-A7B399DDA1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187"/>
            <a:ext cx="5112469" cy="735607"/>
          </a:xfrm>
          <a:prstGeom prst="rect">
            <a:avLst/>
          </a:prstGeom>
        </p:spPr>
      </p:pic>
      <p:grpSp>
        <p:nvGrpSpPr>
          <p:cNvPr id="35" name="组合 34">
            <a:extLst>
              <a:ext uri="{FF2B5EF4-FFF2-40B4-BE49-F238E27FC236}">
                <a16:creationId xmlns:a16="http://schemas.microsoft.com/office/drawing/2014/main" id="{C9B7F83E-AB28-4EF5-A4D4-1CEC153FFBE6}"/>
              </a:ext>
            </a:extLst>
          </p:cNvPr>
          <p:cNvGrpSpPr/>
          <p:nvPr/>
        </p:nvGrpSpPr>
        <p:grpSpPr>
          <a:xfrm>
            <a:off x="-38100" y="3829620"/>
            <a:ext cx="4324350" cy="3050613"/>
            <a:chOff x="-38100" y="3829620"/>
            <a:chExt cx="4324350" cy="3050613"/>
          </a:xfrm>
        </p:grpSpPr>
        <p:pic>
          <p:nvPicPr>
            <p:cNvPr id="21" name="图片 20">
              <a:extLst>
                <a:ext uri="{FF2B5EF4-FFF2-40B4-BE49-F238E27FC236}">
                  <a16:creationId xmlns:a16="http://schemas.microsoft.com/office/drawing/2014/main" id="{C57087EB-9BBB-441A-954C-52A19F7A2DD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3829620"/>
              <a:ext cx="1724025" cy="2371725"/>
            </a:xfrm>
            <a:prstGeom prst="rect">
              <a:avLst/>
            </a:prstGeom>
          </p:spPr>
        </p:pic>
        <p:pic>
          <p:nvPicPr>
            <p:cNvPr id="13" name="图片 12">
              <a:extLst>
                <a:ext uri="{FF2B5EF4-FFF2-40B4-BE49-F238E27FC236}">
                  <a16:creationId xmlns:a16="http://schemas.microsoft.com/office/drawing/2014/main" id="{A3AA10B9-A6E3-46AF-B92A-317D385D9F2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55653" y="4744154"/>
              <a:ext cx="1885950" cy="1885950"/>
            </a:xfrm>
            <a:prstGeom prst="rect">
              <a:avLst/>
            </a:prstGeom>
          </p:spPr>
        </p:pic>
        <p:pic>
          <p:nvPicPr>
            <p:cNvPr id="19" name="图片 18">
              <a:extLst>
                <a:ext uri="{FF2B5EF4-FFF2-40B4-BE49-F238E27FC236}">
                  <a16:creationId xmlns:a16="http://schemas.microsoft.com/office/drawing/2014/main" id="{9F502D5B-7BB7-4DE8-A92B-7D23ECB1A03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100" y="5260983"/>
              <a:ext cx="4324350" cy="1619250"/>
            </a:xfrm>
            <a:prstGeom prst="rect">
              <a:avLst/>
            </a:prstGeom>
          </p:spPr>
        </p:pic>
      </p:grpSp>
      <p:grpSp>
        <p:nvGrpSpPr>
          <p:cNvPr id="36" name="组合 35">
            <a:extLst>
              <a:ext uri="{FF2B5EF4-FFF2-40B4-BE49-F238E27FC236}">
                <a16:creationId xmlns:a16="http://schemas.microsoft.com/office/drawing/2014/main" id="{EE9683E9-1747-4848-8FAB-1A02AE1BD55F}"/>
              </a:ext>
            </a:extLst>
          </p:cNvPr>
          <p:cNvGrpSpPr/>
          <p:nvPr/>
        </p:nvGrpSpPr>
        <p:grpSpPr>
          <a:xfrm>
            <a:off x="8724033" y="4141796"/>
            <a:ext cx="3974525" cy="2760670"/>
            <a:chOff x="8724033" y="4141796"/>
            <a:chExt cx="3974525" cy="2760670"/>
          </a:xfrm>
        </p:grpSpPr>
        <p:pic>
          <p:nvPicPr>
            <p:cNvPr id="11" name="图片 10">
              <a:extLst>
                <a:ext uri="{FF2B5EF4-FFF2-40B4-BE49-F238E27FC236}">
                  <a16:creationId xmlns:a16="http://schemas.microsoft.com/office/drawing/2014/main" id="{DBD96789-7C85-45A7-925B-715BB36FC35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536383" y="4141796"/>
              <a:ext cx="2162175" cy="2562225"/>
            </a:xfrm>
            <a:prstGeom prst="rect">
              <a:avLst/>
            </a:prstGeom>
          </p:spPr>
        </p:pic>
        <p:pic>
          <p:nvPicPr>
            <p:cNvPr id="17" name="图片 16">
              <a:extLst>
                <a:ext uri="{FF2B5EF4-FFF2-40B4-BE49-F238E27FC236}">
                  <a16:creationId xmlns:a16="http://schemas.microsoft.com/office/drawing/2014/main" id="{953BFE82-4A39-4520-91D8-87A3BB2C24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24033" y="4918051"/>
              <a:ext cx="1885950" cy="1885950"/>
            </a:xfrm>
            <a:prstGeom prst="rect">
              <a:avLst/>
            </a:prstGeom>
          </p:spPr>
        </p:pic>
        <p:pic>
          <p:nvPicPr>
            <p:cNvPr id="23" name="图片 22">
              <a:extLst>
                <a:ext uri="{FF2B5EF4-FFF2-40B4-BE49-F238E27FC236}">
                  <a16:creationId xmlns:a16="http://schemas.microsoft.com/office/drawing/2014/main" id="{9678A535-B9ED-4F24-A3A9-1A5490763EB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496425" y="5607066"/>
              <a:ext cx="2733675" cy="1295400"/>
            </a:xfrm>
            <a:prstGeom prst="rect">
              <a:avLst/>
            </a:prstGeom>
          </p:spPr>
        </p:pic>
      </p:grpSp>
      <p:pic>
        <p:nvPicPr>
          <p:cNvPr id="25" name="图片 24">
            <a:extLst>
              <a:ext uri="{FF2B5EF4-FFF2-40B4-BE49-F238E27FC236}">
                <a16:creationId xmlns:a16="http://schemas.microsoft.com/office/drawing/2014/main" id="{408D5364-2D1C-4B77-B5EA-55DC360142F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574923" y="4827596"/>
            <a:ext cx="5457825" cy="1876425"/>
          </a:xfrm>
          <a:prstGeom prst="rect">
            <a:avLst/>
          </a:prstGeom>
        </p:spPr>
      </p:pic>
      <p:pic>
        <p:nvPicPr>
          <p:cNvPr id="27" name="图片 26">
            <a:extLst>
              <a:ext uri="{FF2B5EF4-FFF2-40B4-BE49-F238E27FC236}">
                <a16:creationId xmlns:a16="http://schemas.microsoft.com/office/drawing/2014/main" id="{331E821D-FB6E-4151-A636-8195262603A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8100" y="4235466"/>
            <a:ext cx="2667000" cy="2667000"/>
          </a:xfrm>
          <a:prstGeom prst="rect">
            <a:avLst/>
          </a:prstGeom>
        </p:spPr>
      </p:pic>
      <p:pic>
        <p:nvPicPr>
          <p:cNvPr id="29" name="图片 28">
            <a:extLst>
              <a:ext uri="{FF2B5EF4-FFF2-40B4-BE49-F238E27FC236}">
                <a16:creationId xmlns:a16="http://schemas.microsoft.com/office/drawing/2014/main" id="{BE736DD4-05E2-4192-A994-F42845502B8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30" name="标题 1">
            <a:extLst>
              <a:ext uri="{FF2B5EF4-FFF2-40B4-BE49-F238E27FC236}">
                <a16:creationId xmlns:a16="http://schemas.microsoft.com/office/drawing/2014/main" id="{08CA79B1-2623-41AB-A7EA-D13A9513BDF5}"/>
              </a:ext>
            </a:extLst>
          </p:cNvPr>
          <p:cNvSpPr>
            <a:spLocks noGrp="1"/>
          </p:cNvSpPr>
          <p:nvPr>
            <p:ph type="title"/>
          </p:nvPr>
        </p:nvSpPr>
        <p:spPr>
          <a:xfrm>
            <a:off x="2124075" y="1768718"/>
            <a:ext cx="8105776" cy="1325563"/>
          </a:xfrm>
        </p:spPr>
        <p:txBody>
          <a:bodyPr vert="horz" lIns="91440" tIns="45720" rIns="91440" bIns="45720" rtlCol="0" anchor="ctr">
            <a:noAutofit/>
          </a:bodyPr>
          <a:lstStyle/>
          <a:p>
            <a:pPr algn="ctr"/>
            <a:r>
              <a:rPr lang="vi-VN" altLang="zh-CN" sz="9600" dirty="0">
                <a:solidFill>
                  <a:srgbClr val="FF0000"/>
                </a:solidFill>
                <a:ea typeface="方正正黑简体" panose="02000000000000000000" pitchFamily="2" charset="-122"/>
                <a:cs typeface="+mn-ea"/>
                <a:sym typeface="+mn-lt"/>
              </a:rPr>
              <a:t>XIN CẢM ƠN</a:t>
            </a:r>
            <a:endParaRPr lang="zh-CN" altLang="en-US" sz="9600" dirty="0">
              <a:solidFill>
                <a:srgbClr val="FF0000"/>
              </a:solidFill>
              <a:ea typeface="方正正黑简体" panose="02000000000000000000" pitchFamily="2" charset="-122"/>
              <a:cs typeface="+mn-ea"/>
              <a:sym typeface="+mn-lt"/>
            </a:endParaRPr>
          </a:p>
        </p:txBody>
      </p:sp>
      <p:sp>
        <p:nvSpPr>
          <p:cNvPr id="22" name="TextBox 3">
            <a:hlinkClick r:id="rId15"/>
            <a:extLst>
              <a:ext uri="{FF2B5EF4-FFF2-40B4-BE49-F238E27FC236}">
                <a16:creationId xmlns:a16="http://schemas.microsoft.com/office/drawing/2014/main" id="{13E88E72-4B88-824E-F493-B9CF336824D2}"/>
              </a:ext>
            </a:extLst>
          </p:cNvPr>
          <p:cNvSpPr txBox="1"/>
          <p:nvPr/>
        </p:nvSpPr>
        <p:spPr>
          <a:xfrm>
            <a:off x="3751685" y="6611074"/>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15">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3574768356"/>
      </p:ext>
    </p:extLst>
  </p:cSld>
  <p:clrMapOvr>
    <a:masterClrMapping/>
  </p:clrMapOvr>
  <mc:AlternateContent xmlns:mc="http://schemas.openxmlformats.org/markup-compatibility/2006" xmlns:p14="http://schemas.microsoft.com/office/powerpoint/2010/main">
    <mc:Choice Requires="p14">
      <p:transition spd="slow" p14:dur="1750" advClick="0">
        <p:comb/>
      </p:transition>
    </mc:Choice>
    <mc:Fallback xmlns="">
      <p:transition spd="slow" advClick="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750"/>
                                        <p:tgtEl>
                                          <p:spTgt spid="7"/>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75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750"/>
                                        <p:tgtEl>
                                          <p:spTgt spid="36"/>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fltVal val="0"/>
                                          </p:val>
                                        </p:tav>
                                        <p:tav tm="100000">
                                          <p:val>
                                            <p:strVal val="#ppt_w"/>
                                          </p:val>
                                        </p:tav>
                                      </p:tavLst>
                                    </p:anim>
                                    <p:anim calcmode="lin" valueType="num">
                                      <p:cBhvr>
                                        <p:cTn id="32" dur="750" fill="hold"/>
                                        <p:tgtEl>
                                          <p:spTgt spid="25"/>
                                        </p:tgtEl>
                                        <p:attrNameLst>
                                          <p:attrName>ppt_h</p:attrName>
                                        </p:attrNameLst>
                                      </p:cBhvr>
                                      <p:tavLst>
                                        <p:tav tm="0">
                                          <p:val>
                                            <p:fltVal val="0"/>
                                          </p:val>
                                        </p:tav>
                                        <p:tav tm="100000">
                                          <p:val>
                                            <p:strVal val="#ppt_h"/>
                                          </p:val>
                                        </p:tav>
                                      </p:tavLst>
                                    </p:anim>
                                    <p:animEffect transition="in" filter="fade">
                                      <p:cBhvr>
                                        <p:cTn id="33" dur="750"/>
                                        <p:tgtEl>
                                          <p:spTgt spid="25"/>
                                        </p:tgtEl>
                                      </p:cBhvr>
                                    </p:animEffect>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175" y="519177"/>
            <a:ext cx="11760740" cy="5819645"/>
          </a:xfrm>
          <a:prstGeom prst="rect">
            <a:avLst/>
          </a:prstGeom>
        </p:spPr>
      </p:pic>
      <p:sp>
        <p:nvSpPr>
          <p:cNvPr id="8" name="TextBox 3">
            <a:hlinkClick r:id="rId4"/>
            <a:extLst>
              <a:ext uri="{FF2B5EF4-FFF2-40B4-BE49-F238E27FC236}">
                <a16:creationId xmlns:a16="http://schemas.microsoft.com/office/drawing/2014/main" id="{9A088290-30C9-4197-BD9E-5AE4C1A61F0D}"/>
              </a:ext>
            </a:extLst>
          </p:cNvPr>
          <p:cNvSpPr txBox="1"/>
          <p:nvPr/>
        </p:nvSpPr>
        <p:spPr>
          <a:xfrm>
            <a:off x="3511192" y="5431052"/>
            <a:ext cx="5169613" cy="246221"/>
          </a:xfrm>
          <a:prstGeom prst="rect">
            <a:avLst/>
          </a:prstGeom>
          <a:noFill/>
        </p:spPr>
        <p:txBody>
          <a:bodyPr wrap="square" rtlCol="0">
            <a:spAutoFit/>
          </a:bodyPr>
          <a:lstStyle/>
          <a:p>
            <a:pPr algn="ctr"/>
            <a:r>
              <a:rPr lang="en-US" altLang="zh-CN" sz="1000" dirty="0">
                <a:solidFill>
                  <a:srgbClr val="B06C3E"/>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rgbClr val="B06C3E"/>
              </a:solidFill>
              <a:cs typeface="Arial" pitchFamily="34" charset="0"/>
            </a:endParaRPr>
          </a:p>
        </p:txBody>
      </p:sp>
      <p:sp>
        <p:nvSpPr>
          <p:cNvPr id="2" name="标题 1">
            <a:extLst>
              <a:ext uri="{FF2B5EF4-FFF2-40B4-BE49-F238E27FC236}">
                <a16:creationId xmlns:a16="http://schemas.microsoft.com/office/drawing/2014/main" id="{3C272F85-AE5F-6B12-748E-A8640FCF9E36}"/>
              </a:ext>
            </a:extLst>
          </p:cNvPr>
          <p:cNvSpPr txBox="1">
            <a:spLocks/>
          </p:cNvSpPr>
          <p:nvPr/>
        </p:nvSpPr>
        <p:spPr>
          <a:xfrm>
            <a:off x="1303506" y="2626164"/>
            <a:ext cx="10457234" cy="2461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b="1" dirty="0">
                <a:solidFill>
                  <a:srgbClr val="FF0000"/>
                </a:solidFill>
              </a:rPr>
              <a:t>VĂN BẢN 1</a:t>
            </a:r>
            <a:br>
              <a:rPr lang="en-US" sz="4400" dirty="0">
                <a:solidFill>
                  <a:srgbClr val="FF0000"/>
                </a:solidFill>
              </a:rPr>
            </a:br>
            <a:r>
              <a:rPr lang="vi-VN" b="1" dirty="0">
                <a:solidFill>
                  <a:srgbClr val="00B050"/>
                </a:solidFill>
              </a:rPr>
              <a:t>BẠN ĐÃ BIẾT GÌ VỀ SÓNG THẦN ? </a:t>
            </a:r>
            <a:br>
              <a:rPr lang="en-US" dirty="0">
                <a:solidFill>
                  <a:srgbClr val="FF0000"/>
                </a:solidFill>
              </a:rPr>
            </a:br>
            <a:endParaRPr lang="zh-CN" altLang="en-US" sz="5500" b="1" dirty="0">
              <a:solidFill>
                <a:srgbClr val="FF0000"/>
              </a:solidFill>
              <a:latin typeface="方正正黑简体" panose="02000000000000000000" pitchFamily="2" charset="-122"/>
              <a:ea typeface="方正正黑简体" panose="02000000000000000000" pitchFamily="2" charset="-122"/>
              <a:cs typeface="+mn-ea"/>
              <a:sym typeface="+mn-lt"/>
            </a:endParaRPr>
          </a:p>
        </p:txBody>
      </p:sp>
    </p:spTree>
    <p:extLst>
      <p:ext uri="{BB962C8B-B14F-4D97-AF65-F5344CB8AC3E}">
        <p14:creationId xmlns:p14="http://schemas.microsoft.com/office/powerpoint/2010/main" val="45912479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613977"/>
            <a:ext cx="8869680" cy="5410200"/>
          </a:xfrm>
          <a:prstGeom prst="rect">
            <a:avLst/>
          </a:prstGeom>
        </p:spPr>
      </p:pic>
      <p:grpSp>
        <p:nvGrpSpPr>
          <p:cNvPr id="32" name="组合 31">
            <a:extLst>
              <a:ext uri="{FF2B5EF4-FFF2-40B4-BE49-F238E27FC236}">
                <a16:creationId xmlns:a16="http://schemas.microsoft.com/office/drawing/2014/main"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id="{601C9E71-5341-E3AA-DD76-227CA75CA4A6}"/>
              </a:ext>
            </a:extLst>
          </p:cNvPr>
          <p:cNvSpPr txBox="1"/>
          <p:nvPr/>
        </p:nvSpPr>
        <p:spPr>
          <a:xfrm>
            <a:off x="3347450" y="3023460"/>
            <a:ext cx="6710949" cy="1938992"/>
          </a:xfrm>
          <a:prstGeom prst="rect">
            <a:avLst/>
          </a:prstGeom>
          <a:noFill/>
        </p:spPr>
        <p:txBody>
          <a:bodyPr wrap="square">
            <a:spAutoFit/>
          </a:bodyPr>
          <a:lstStyle/>
          <a:p>
            <a:pPr marL="0" marR="0">
              <a:spcBef>
                <a:spcPts val="0"/>
              </a:spcBef>
              <a:spcAft>
                <a:spcPts val="0"/>
              </a:spcAft>
            </a:pPr>
            <a:r>
              <a:rPr lang="vi-VN" sz="6000" b="1" dirty="0">
                <a:solidFill>
                  <a:srgbClr val="3333FF"/>
                </a:solidFill>
                <a:effectLst/>
                <a:latin typeface="Times New Roman" panose="02020603050405020304" pitchFamily="18" charset="0"/>
                <a:ea typeface="Calibri" panose="020F0502020204030204" pitchFamily="34" charset="0"/>
              </a:rPr>
              <a:t>I. Trải nghiệm cùng văn bản: </a:t>
            </a:r>
            <a:endParaRPr lang="en-US" sz="60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54330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41122" y="-917873"/>
            <a:ext cx="3515201" cy="2515465"/>
          </a:xfrm>
          <a:prstGeom prst="rect">
            <a:avLst/>
          </a:prstGeom>
        </p:spPr>
      </p:pic>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3" name="图片 12">
            <a:extLst>
              <a:ext uri="{FF2B5EF4-FFF2-40B4-BE49-F238E27FC236}">
                <a16:creationId xmlns:a16="http://schemas.microsoft.com/office/drawing/2014/main" id="{62AFF118-54BC-439A-85C4-B9A97AEF50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364128"/>
            <a:ext cx="10009762" cy="5737400"/>
          </a:xfrm>
          <a:prstGeom prst="rect">
            <a:avLst/>
          </a:prstGeom>
        </p:spPr>
      </p:pic>
      <p:pic>
        <p:nvPicPr>
          <p:cNvPr id="41" name="图片 40">
            <a:extLst>
              <a:ext uri="{FF2B5EF4-FFF2-40B4-BE49-F238E27FC236}">
                <a16:creationId xmlns:a16="http://schemas.microsoft.com/office/drawing/2014/main" id="{BA7B7AC6-085B-4F72-9B85-E17D1A758D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8552" y="723682"/>
            <a:ext cx="2853447" cy="2836641"/>
          </a:xfrm>
          <a:prstGeom prst="rect">
            <a:avLst/>
          </a:prstGeom>
        </p:spPr>
      </p:pic>
      <p:sp>
        <p:nvSpPr>
          <p:cNvPr id="2" name="TextBox 1">
            <a:extLst>
              <a:ext uri="{FF2B5EF4-FFF2-40B4-BE49-F238E27FC236}">
                <a16:creationId xmlns:a16="http://schemas.microsoft.com/office/drawing/2014/main" id="{73F7CFA2-F121-8B1D-ACD1-3469022DBDE8}"/>
              </a:ext>
            </a:extLst>
          </p:cNvPr>
          <p:cNvSpPr txBox="1"/>
          <p:nvPr/>
        </p:nvSpPr>
        <p:spPr>
          <a:xfrm>
            <a:off x="4941651" y="310727"/>
            <a:ext cx="2383277"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Suy nghĩ</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157D9A0-6E61-41D7-012A-405F550833DA}"/>
              </a:ext>
            </a:extLst>
          </p:cNvPr>
          <p:cNvSpPr txBox="1"/>
          <p:nvPr/>
        </p:nvSpPr>
        <p:spPr>
          <a:xfrm>
            <a:off x="2182238" y="1856224"/>
            <a:ext cx="7409234" cy="4278094"/>
          </a:xfrm>
          <a:prstGeom prst="rect">
            <a:avLst/>
          </a:prstGeom>
          <a:noFill/>
        </p:spPr>
        <p:txBody>
          <a:bodyPr wrap="square">
            <a:spAutoFit/>
          </a:bodyPr>
          <a:lstStyle/>
          <a:p>
            <a:pPr marL="0" marR="0">
              <a:spcBef>
                <a:spcPts val="600"/>
              </a:spcBef>
              <a:spcAft>
                <a:spcPts val="600"/>
              </a:spcAft>
            </a:pPr>
            <a:r>
              <a:rPr lang="vi-VN" sz="3600" b="1" dirty="0">
                <a:solidFill>
                  <a:srgbClr val="000000"/>
                </a:solidFill>
                <a:effectLst/>
                <a:latin typeface="Times New Roman" panose="02020603050405020304" pitchFamily="18" charset="0"/>
                <a:ea typeface="Times New Roman" panose="02020603050405020304" pitchFamily="18" charset="0"/>
              </a:rPr>
              <a:t>- Văn bản </a:t>
            </a:r>
            <a:r>
              <a:rPr lang="vi-VN" sz="3600" b="1" i="1" dirty="0">
                <a:solidFill>
                  <a:srgbClr val="000000"/>
                </a:solidFill>
                <a:effectLst/>
                <a:latin typeface="Times New Roman" panose="02020603050405020304" pitchFamily="18" charset="0"/>
                <a:ea typeface="Times New Roman" panose="02020603050405020304" pitchFamily="18" charset="0"/>
              </a:rPr>
              <a:t>Bạn đã biết gì về sóng thần</a:t>
            </a:r>
            <a:r>
              <a:rPr lang="vi-VN" sz="3600" b="1" dirty="0">
                <a:solidFill>
                  <a:srgbClr val="000000"/>
                </a:solidFill>
                <a:effectLst/>
                <a:latin typeface="Times New Roman" panose="02020603050405020304" pitchFamily="18" charset="0"/>
                <a:ea typeface="Times New Roman" panose="02020603050405020304" pitchFamily="18" charset="0"/>
              </a:rPr>
              <a:t> thuộc thể loại nào?</a:t>
            </a:r>
            <a:endParaRPr lang="en-US" sz="3600" b="1" dirty="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3600" b="1" dirty="0">
                <a:solidFill>
                  <a:srgbClr val="000000"/>
                </a:solidFill>
                <a:effectLst/>
                <a:latin typeface="Times New Roman" panose="02020603050405020304" pitchFamily="18" charset="0"/>
                <a:ea typeface="Times New Roman" panose="02020603050405020304" pitchFamily="18" charset="0"/>
              </a:rPr>
              <a:t>-  Xác định nội dung chính của văn bản trên.</a:t>
            </a:r>
            <a:endParaRPr lang="en-US" sz="3600" b="1" dirty="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3600" b="1" dirty="0">
                <a:solidFill>
                  <a:srgbClr val="231F20"/>
                </a:solidFill>
                <a:effectLst/>
                <a:latin typeface="Times New Roman" panose="02020603050405020304" pitchFamily="18" charset="0"/>
                <a:ea typeface="Calibri" panose="020F0502020204030204" pitchFamily="34" charset="0"/>
              </a:rPr>
              <a:t>- </a:t>
            </a:r>
            <a:r>
              <a:rPr lang="en-US" sz="3600" b="1" dirty="0">
                <a:solidFill>
                  <a:srgbClr val="231F20"/>
                </a:solidFill>
                <a:effectLst/>
                <a:latin typeface="Times New Roman" panose="02020603050405020304" pitchFamily="18" charset="0"/>
                <a:ea typeface="Calibri" panose="020F0502020204030204" pitchFamily="34" charset="0"/>
              </a:rPr>
              <a:t>Chỉ </a:t>
            </a:r>
            <a:r>
              <a:rPr lang="en-US" sz="3600" b="1" dirty="0" err="1">
                <a:solidFill>
                  <a:srgbClr val="231F20"/>
                </a:solidFill>
                <a:effectLst/>
                <a:latin typeface="Times New Roman" panose="02020603050405020304" pitchFamily="18" charset="0"/>
                <a:ea typeface="Calibri" panose="020F0502020204030204" pitchFamily="34" charset="0"/>
              </a:rPr>
              <a:t>ra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cấu</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trúc</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của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văn</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bản</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theo</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ba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phần</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nêu</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nội</a:t>
            </a:r>
            <a:r>
              <a:rPr lang="en-US" sz="3600" b="1" dirty="0">
                <a:solidFill>
                  <a:srgbClr val="231F20"/>
                </a:solidFill>
                <a:effectLst/>
                <a:latin typeface="Times New Roman" panose="02020603050405020304" pitchFamily="18" charset="0"/>
                <a:ea typeface="Calibri" panose="020F0502020204030204" pitchFamily="34" charset="0"/>
              </a:rPr>
              <a:t> dung </a:t>
            </a:r>
            <a:r>
              <a:rPr lang="en-US" sz="3600" b="1" dirty="0" err="1">
                <a:solidFill>
                  <a:srgbClr val="231F20"/>
                </a:solidFill>
                <a:effectLst/>
                <a:latin typeface="Times New Roman" panose="02020603050405020304" pitchFamily="18" charset="0"/>
                <a:ea typeface="Calibri" panose="020F0502020204030204" pitchFamily="34" charset="0"/>
              </a:rPr>
              <a:t>của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từng</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phần</a:t>
            </a:r>
            <a:r>
              <a:rPr lang="en-US" sz="3600" b="1" dirty="0">
                <a:solidFill>
                  <a:srgbClr val="231F20"/>
                </a:solidFill>
                <a:effectLst/>
                <a:latin typeface="Times New Roman" panose="02020603050405020304" pitchFamily="18" charset="0"/>
                <a:ea typeface="Calibri" panose="020F0502020204030204" pitchFamily="34" charset="0"/>
              </a:rPr>
              <a:t>.</a:t>
            </a:r>
            <a:endParaRPr lang="en-US" sz="36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52099276"/>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id="{D339DB1B-A580-403B-9A8C-9CC08B1F0424}"/>
              </a:ext>
            </a:extLst>
          </p:cNvPr>
          <p:cNvGrpSpPr/>
          <p:nvPr/>
        </p:nvGrpSpPr>
        <p:grpSpPr>
          <a:xfrm>
            <a:off x="0" y="74613"/>
            <a:ext cx="2752928" cy="6912008"/>
            <a:chOff x="-1" y="-3208"/>
            <a:chExt cx="5399114" cy="6912008"/>
          </a:xfrm>
        </p:grpSpPr>
        <p:pic>
          <p:nvPicPr>
            <p:cNvPr id="12" name="图片 11">
              <a:extLst>
                <a:ext uri="{FF2B5EF4-FFF2-40B4-BE49-F238E27FC236}">
                  <a16:creationId xmlns:a16="http://schemas.microsoft.com/office/drawing/2014/main"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sp>
        <p:nvSpPr>
          <p:cNvPr id="5" name="TextBox 4">
            <a:extLst>
              <a:ext uri="{FF2B5EF4-FFF2-40B4-BE49-F238E27FC236}">
                <a16:creationId xmlns:a16="http://schemas.microsoft.com/office/drawing/2014/main" id="{F11CE984-E678-8171-7897-A94A43FEED9E}"/>
              </a:ext>
            </a:extLst>
          </p:cNvPr>
          <p:cNvSpPr txBox="1"/>
          <p:nvPr/>
        </p:nvSpPr>
        <p:spPr>
          <a:xfrm>
            <a:off x="1459515" y="1939920"/>
            <a:ext cx="10143399" cy="3016210"/>
          </a:xfrm>
          <a:prstGeom prst="rect">
            <a:avLst/>
          </a:prstGeom>
          <a:noFill/>
        </p:spPr>
        <p:txBody>
          <a:bodyPr wrap="square">
            <a:spAutoFit/>
          </a:bodyPr>
          <a:lstStyle/>
          <a:p>
            <a:pPr marR="0" indent="0">
              <a:spcBef>
                <a:spcPts val="600"/>
              </a:spcBef>
              <a:spcAft>
                <a:spcPts val="600"/>
              </a:spcAft>
            </a:pPr>
            <a:r>
              <a:rPr lang="vi-VN" sz="3200" b="1" dirty="0">
                <a:solidFill>
                  <a:srgbClr val="000000"/>
                </a:solidFill>
                <a:effectLst/>
                <a:latin typeface="Times New Roman" panose="02020603050405020304" pitchFamily="18" charset="0"/>
                <a:ea typeface="Times New Roman" panose="02020603050405020304" pitchFamily="18" charset="0"/>
              </a:rPr>
              <a:t>- Xuất xứ: Theo </a:t>
            </a:r>
            <a:r>
              <a:rPr lang="vi-VN" sz="3200" b="1" i="1" dirty="0">
                <a:solidFill>
                  <a:srgbClr val="000000"/>
                </a:solidFill>
                <a:effectLst/>
                <a:latin typeface="Times New Roman" panose="02020603050405020304" pitchFamily="18" charset="0"/>
                <a:ea typeface="Times New Roman" panose="02020603050405020304" pitchFamily="18" charset="0"/>
              </a:rPr>
              <a:t>Một số kiến thức về sóng thần,</a:t>
            </a:r>
            <a:r>
              <a:rPr lang="vi-VN" sz="3200" b="1" dirty="0">
                <a:solidFill>
                  <a:srgbClr val="000000"/>
                </a:solidFill>
                <a:effectLst/>
                <a:latin typeface="Times New Roman" panose="02020603050405020304" pitchFamily="18" charset="0"/>
                <a:ea typeface="Times New Roman" panose="02020603050405020304" pitchFamily="18" charset="0"/>
              </a:rPr>
              <a:t> </a:t>
            </a:r>
            <a:r>
              <a:rPr lang="vi-VN" sz="3200" b="1" u="none" strike="noStrike" dirty="0">
                <a:solidFill>
                  <a:srgbClr val="000000"/>
                </a:solidFill>
                <a:effectLst/>
                <a:latin typeface="Times New Roman" panose="02020603050405020304" pitchFamily="18" charset="0"/>
                <a:ea typeface="Times New Roman" panose="02020603050405020304" pitchFamily="18" charset="0"/>
                <a:hlinkClick r:id="rId6"/>
              </a:rPr>
              <a:t>https://nhandan.vn</a:t>
            </a:r>
            <a:r>
              <a:rPr lang="vi-VN" sz="3200" b="1" dirty="0">
                <a:solidFill>
                  <a:srgbClr val="000000"/>
                </a:solidFill>
                <a:effectLst/>
                <a:latin typeface="Times New Roman" panose="02020603050405020304" pitchFamily="18" charset="0"/>
                <a:ea typeface="Times New Roman" panose="02020603050405020304" pitchFamily="18" charset="0"/>
              </a:rPr>
              <a:t>, ngày 16/3/2022</a:t>
            </a:r>
            <a:endParaRPr lang="en-US" sz="2400" b="1" dirty="0">
              <a:solidFill>
                <a:srgbClr val="000000"/>
              </a:solidFill>
              <a:effectLst/>
              <a:latin typeface="Times New Roman" panose="02020603050405020304" pitchFamily="18" charset="0"/>
              <a:ea typeface="Times New Roman" panose="02020603050405020304" pitchFamily="18" charset="0"/>
            </a:endParaRPr>
          </a:p>
          <a:p>
            <a:pPr marR="30480" algn="just">
              <a:spcBef>
                <a:spcPts val="600"/>
              </a:spcBef>
              <a:spcAft>
                <a:spcPts val="600"/>
              </a:spcAft>
            </a:pPr>
            <a:r>
              <a:rPr lang="vi-VN" sz="3200" b="1" dirty="0">
                <a:solidFill>
                  <a:srgbClr val="000000"/>
                </a:solidFill>
                <a:effectLst/>
                <a:latin typeface="Times New Roman" panose="02020603050405020304" pitchFamily="18" charset="0"/>
                <a:ea typeface="Calibri" panose="020F0502020204030204" pitchFamily="34" charset="0"/>
              </a:rPr>
              <a:t>- Thể loại : </a:t>
            </a:r>
            <a:r>
              <a:rPr lang="vi-VN" sz="3200" dirty="0">
                <a:solidFill>
                  <a:srgbClr val="000000"/>
                </a:solidFill>
                <a:effectLst/>
                <a:latin typeface="Times New Roman" panose="02020603050405020304" pitchFamily="18" charset="0"/>
                <a:ea typeface="Times New Roman" panose="02020603050405020304" pitchFamily="18" charset="0"/>
              </a:rPr>
              <a:t>Văn bản thông tin </a:t>
            </a:r>
            <a:endParaRPr lang="en-US" sz="3200" dirty="0">
              <a:solidFill>
                <a:srgbClr val="000000"/>
              </a:solidFill>
              <a:effectLst/>
              <a:latin typeface="Times New Roman" panose="02020603050405020304" pitchFamily="18" charset="0"/>
              <a:ea typeface="Calibri" panose="020F0502020204030204" pitchFamily="34" charset="0"/>
            </a:endParaRPr>
          </a:p>
          <a:p>
            <a:pPr marR="30480">
              <a:spcBef>
                <a:spcPts val="600"/>
              </a:spcBef>
              <a:spcAft>
                <a:spcPts val="600"/>
              </a:spcAft>
            </a:pPr>
            <a:r>
              <a:rPr lang="vi-VN" sz="3200" b="1" dirty="0">
                <a:effectLst/>
                <a:latin typeface="Times New Roman" panose="02020603050405020304" pitchFamily="18" charset="0"/>
                <a:ea typeface="Times New Roman" panose="02020603050405020304" pitchFamily="18" charset="0"/>
              </a:rPr>
              <a:t>- Nội dung: </a:t>
            </a:r>
            <a:r>
              <a:rPr lang="vi-VN" sz="3200" dirty="0">
                <a:effectLst/>
                <a:latin typeface="Times New Roman" panose="02020603050405020304" pitchFamily="18" charset="0"/>
                <a:ea typeface="Times New Roman" panose="02020603050405020304" pitchFamily="18" charset="0"/>
              </a:rPr>
              <a:t>giải thích một hiện tượng tự nhiên (sóng thần).</a:t>
            </a:r>
            <a:endParaRPr lang="en-US" sz="3200" dirty="0">
              <a:effectLst/>
              <a:latin typeface="Times New Roman" panose="02020603050405020304" pitchFamily="18" charset="0"/>
              <a:ea typeface="Times New Roman" panose="02020603050405020304" pitchFamily="18" charset="0"/>
            </a:endParaRPr>
          </a:p>
          <a:p>
            <a:pPr marR="30480">
              <a:spcBef>
                <a:spcPts val="600"/>
              </a:spcBef>
              <a:spcAft>
                <a:spcPts val="600"/>
              </a:spcAft>
            </a:pP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Phương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thức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biểu</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đạt</a:t>
            </a:r>
            <a:r>
              <a:rPr lang="en-US" sz="3200" b="1"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thuyết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minh</a:t>
            </a:r>
            <a:r>
              <a:rPr lang="en-US" sz="32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0DC19952-5036-A2F1-052A-C3BE6BF9AAE5}"/>
              </a:ext>
            </a:extLst>
          </p:cNvPr>
          <p:cNvSpPr txBox="1"/>
          <p:nvPr/>
        </p:nvSpPr>
        <p:spPr>
          <a:xfrm>
            <a:off x="1636797" y="74611"/>
            <a:ext cx="10038944" cy="584775"/>
          </a:xfrm>
          <a:prstGeom prst="rect">
            <a:avLst/>
          </a:prstGeom>
          <a:noFill/>
        </p:spPr>
        <p:txBody>
          <a:bodyPr wrap="square">
            <a:spAutoFit/>
          </a:bodyPr>
          <a:lstStyle/>
          <a:p>
            <a:pPr marL="0" marR="0">
              <a:spcBef>
                <a:spcPts val="0"/>
              </a:spcBef>
              <a:spcAft>
                <a:spcPts val="0"/>
              </a:spcAft>
            </a:pPr>
            <a:r>
              <a:rPr lang="vi-VN" sz="3200" b="1" dirty="0">
                <a:solidFill>
                  <a:srgbClr val="3333FF"/>
                </a:solidFill>
                <a:effectLst/>
                <a:latin typeface="Times New Roman" panose="02020603050405020304" pitchFamily="18" charset="0"/>
                <a:ea typeface="Calibri" panose="020F0502020204030204" pitchFamily="34" charset="0"/>
              </a:rPr>
              <a:t>I. Trải nghiệm cùng văn bản: </a:t>
            </a:r>
            <a:endParaRPr lang="en-US" sz="32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116732"/>
            <a:ext cx="8869680" cy="6140909"/>
          </a:xfrm>
          <a:prstGeom prst="rect">
            <a:avLst/>
          </a:prstGeom>
        </p:spPr>
      </p:pic>
      <p:grpSp>
        <p:nvGrpSpPr>
          <p:cNvPr id="32" name="组合 31">
            <a:extLst>
              <a:ext uri="{FF2B5EF4-FFF2-40B4-BE49-F238E27FC236}">
                <a16:creationId xmlns:a16="http://schemas.microsoft.com/office/drawing/2014/main"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id="{601C9E71-5341-E3AA-DD76-227CA75CA4A6}"/>
              </a:ext>
            </a:extLst>
          </p:cNvPr>
          <p:cNvSpPr txBox="1"/>
          <p:nvPr/>
        </p:nvSpPr>
        <p:spPr>
          <a:xfrm>
            <a:off x="3347450" y="3023460"/>
            <a:ext cx="6710949" cy="1938992"/>
          </a:xfrm>
          <a:prstGeom prst="rect">
            <a:avLst/>
          </a:prstGeom>
          <a:noFill/>
        </p:spPr>
        <p:txBody>
          <a:bodyPr wrap="square">
            <a:spAutoFit/>
          </a:bodyPr>
          <a:lstStyle/>
          <a:p>
            <a:pPr marL="0" marR="0">
              <a:spcBef>
                <a:spcPts val="0"/>
              </a:spcBef>
              <a:spcAft>
                <a:spcPts val="0"/>
              </a:spcAft>
            </a:pPr>
            <a:r>
              <a:rPr lang="vi-VN" sz="6000" b="1" dirty="0">
                <a:solidFill>
                  <a:srgbClr val="3333FF"/>
                </a:solidFill>
                <a:effectLst/>
                <a:latin typeface="Times New Roman" panose="02020603050405020304" pitchFamily="18" charset="0"/>
                <a:ea typeface="Calibri" panose="020F0502020204030204" pitchFamily="34" charset="0"/>
              </a:rPr>
              <a:t>II. Suy ngẫm và phản hồi: </a:t>
            </a:r>
            <a:endParaRPr lang="en-US" sz="60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84062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DEA533F-A4B7-E0E6-CFD5-E635F1B6DE9B}"/>
              </a:ext>
            </a:extLst>
          </p:cNvPr>
          <p:cNvSpPr txBox="1"/>
          <p:nvPr/>
        </p:nvSpPr>
        <p:spPr>
          <a:xfrm>
            <a:off x="3669759" y="2850364"/>
            <a:ext cx="6094378" cy="1323439"/>
          </a:xfrm>
          <a:prstGeom prst="rect">
            <a:avLst/>
          </a:prstGeom>
          <a:noFill/>
        </p:spPr>
        <p:txBody>
          <a:bodyPr wrap="square">
            <a:spAutoFit/>
          </a:bodyPr>
          <a:lstStyle/>
          <a:p>
            <a:pPr marL="0" marR="0" algn="just">
              <a:spcBef>
                <a:spcPts val="600"/>
              </a:spcBef>
              <a:spcAft>
                <a:spcPts val="600"/>
              </a:spcAft>
            </a:pPr>
            <a:r>
              <a:rPr lang="vi-VN" sz="4000" b="1" dirty="0">
                <a:solidFill>
                  <a:srgbClr val="FF0000"/>
                </a:solidFill>
                <a:effectLst/>
                <a:latin typeface="Times New Roman" panose="02020603050405020304" pitchFamily="18" charset="0"/>
                <a:ea typeface="Calibri" panose="020F0502020204030204" pitchFamily="34" charset="0"/>
              </a:rPr>
              <a:t>1.Mục đích, cấu trúc, từ ngữ của văn bản:</a:t>
            </a: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00588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TotalTime>
  <Words>1667</Words>
  <Application>Microsoft Office PowerPoint</Application>
  <PresentationFormat>Widescreen</PresentationFormat>
  <Paragraphs>167</Paragraphs>
  <Slides>30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方正正黑简体</vt:lpstr>
      <vt:lpstr>Office Theme</vt:lpstr>
      <vt:lpstr>BÀI 2:  NHỮNG BÍ ẨN CỦA THẾ GIỚI TỰ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 VOSTRO</cp:lastModifiedBy>
  <cp:revision>8</cp:revision>
  <dcterms:created xsi:type="dcterms:W3CDTF">2023-06-23T10:53:18Z</dcterms:created>
  <dcterms:modified xsi:type="dcterms:W3CDTF">2024-09-30T02:23:51Z</dcterms:modified>
</cp:coreProperties>
</file>