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9" r:id="rId2"/>
  </p:sldMasterIdLst>
  <p:notesMasterIdLst>
    <p:notesMasterId r:id="rId25"/>
  </p:notesMasterIdLst>
  <p:sldIdLst>
    <p:sldId id="257" r:id="rId3"/>
    <p:sldId id="332" r:id="rId4"/>
    <p:sldId id="309" r:id="rId5"/>
    <p:sldId id="333" r:id="rId6"/>
    <p:sldId id="311" r:id="rId7"/>
    <p:sldId id="334" r:id="rId8"/>
    <p:sldId id="335" r:id="rId9"/>
    <p:sldId id="336" r:id="rId10"/>
    <p:sldId id="312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29" r:id="rId24"/>
  </p:sldIdLst>
  <p:sldSz cx="12192000" cy="6858000"/>
  <p:notesSz cx="6858000" cy="9144000"/>
  <p:embeddedFontLst>
    <p:embeddedFont>
      <p:font typeface="字魂50号-白鸽天行体" panose="020B0604020202020204" charset="-122"/>
      <p:regular r:id="rId26"/>
    </p:embeddedFont>
    <p:embeddedFont>
      <p:font typeface="#9Slide03 Comfortaa Bold" panose="020B0604020202020204" charset="0"/>
      <p:bold r:id="rId27"/>
    </p:embeddedFont>
    <p:embeddedFont>
      <p:font typeface="#9Slide03 Helve" panose="020B0604020202020204" charset="0"/>
      <p:regular r:id="rId28"/>
    </p:embeddedFont>
    <p:embeddedFont>
      <p:font typeface="#9Slide03 Noto Sans Bold" panose="020B0604020202020204" charset="0"/>
      <p:bold r:id="rId29"/>
    </p:embeddedFont>
    <p:embeddedFont>
      <p:font typeface="#9Slide05 Rusulica Script" panose="020B0604020202020204" charset="0"/>
      <p:regular r:id="rId30"/>
    </p:embeddedFont>
    <p:embeddedFont>
      <p:font typeface="#9Slide05 SVNMaudy Script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EC4"/>
    <a:srgbClr val="317B98"/>
    <a:srgbClr val="EAAA9B"/>
    <a:srgbClr val="8AC6B0"/>
    <a:srgbClr val="46A8C9"/>
    <a:srgbClr val="9ACDAA"/>
    <a:srgbClr val="EAF6E2"/>
    <a:srgbClr val="84CBDD"/>
    <a:srgbClr val="359FC1"/>
    <a:srgbClr val="2D7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6" y="72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0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10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49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8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3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2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3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9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9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6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8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9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8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8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-31750" y="-24130"/>
            <a:ext cx="12223750" cy="6326505"/>
            <a:chOff x="-50" y="-38"/>
            <a:chExt cx="19250" cy="9963"/>
          </a:xfrm>
        </p:grpSpPr>
        <p:pic>
          <p:nvPicPr>
            <p:cNvPr id="100" name="图片 99" descr="云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-50" y="4309"/>
              <a:ext cx="19200" cy="5616"/>
            </a:xfrm>
            <a:prstGeom prst="rect">
              <a:avLst/>
            </a:prstGeom>
          </p:spPr>
        </p:pic>
        <p:pic>
          <p:nvPicPr>
            <p:cNvPr id="101" name="图片 100" descr="云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8"/>
              <a:ext cx="19200" cy="458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-33020" y="1837055"/>
            <a:ext cx="12221845" cy="5016500"/>
            <a:chOff x="-52" y="2893"/>
            <a:chExt cx="19247" cy="7900"/>
          </a:xfrm>
        </p:grpSpPr>
        <p:pic>
          <p:nvPicPr>
            <p:cNvPr id="47" name="图片 46" descr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-52" y="2893"/>
              <a:ext cx="11237" cy="7901"/>
            </a:xfrm>
            <a:prstGeom prst="rect">
              <a:avLst/>
            </a:prstGeom>
          </p:spPr>
        </p:pic>
        <p:pic>
          <p:nvPicPr>
            <p:cNvPr id="48" name="图片 47" descr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9" y="2893"/>
              <a:ext cx="11237" cy="7901"/>
            </a:xfrm>
            <a:prstGeom prst="rect">
              <a:avLst/>
            </a:prstGeom>
          </p:spPr>
        </p:pic>
      </p:grpSp>
      <p:sp>
        <p:nvSpPr>
          <p:cNvPr id="45" name="椭圆 44"/>
          <p:cNvSpPr/>
          <p:nvPr/>
        </p:nvSpPr>
        <p:spPr>
          <a:xfrm>
            <a:off x="3034030" y="381635"/>
            <a:ext cx="6041390" cy="5927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5DF91"/>
                  </a:gs>
                  <a:gs pos="82000">
                    <a:srgbClr val="274C87"/>
                  </a:gs>
                </a:gsLst>
                <a:lin ang="5400000" scaled="0"/>
              </a:gradFill>
            </a:endParaRPr>
          </a:p>
        </p:txBody>
      </p:sp>
      <p:pic>
        <p:nvPicPr>
          <p:cNvPr id="87" name="图片 86" descr="图层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">
            <a:off x="7023100" y="298450"/>
            <a:ext cx="828675" cy="1085850"/>
          </a:xfrm>
          <a:prstGeom prst="rect">
            <a:avLst/>
          </a:prstGeom>
        </p:spPr>
      </p:pic>
      <p:pic>
        <p:nvPicPr>
          <p:cNvPr id="88" name="图片 87" descr="图层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80000" flipH="1">
            <a:off x="3215005" y="4069080"/>
            <a:ext cx="828675" cy="1085850"/>
          </a:xfrm>
          <a:prstGeom prst="rect">
            <a:avLst/>
          </a:prstGeom>
        </p:spPr>
      </p:pic>
      <p:pic>
        <p:nvPicPr>
          <p:cNvPr id="102" name="图片 101" descr="组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6315"/>
            <a:ext cx="4744085" cy="2627630"/>
          </a:xfrm>
          <a:prstGeom prst="rect">
            <a:avLst/>
          </a:prstGeom>
        </p:spPr>
      </p:pic>
      <p:pic>
        <p:nvPicPr>
          <p:cNvPr id="103" name="图片 102" descr="组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65240" y="3008630"/>
            <a:ext cx="5826760" cy="3227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76C0CE-105A-1BF5-7860-11607E8941C5}"/>
              </a:ext>
            </a:extLst>
          </p:cNvPr>
          <p:cNvSpPr txBox="1"/>
          <p:nvPr/>
        </p:nvSpPr>
        <p:spPr>
          <a:xfrm>
            <a:off x="4221270" y="802719"/>
            <a:ext cx="33923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solidFill>
                  <a:srgbClr val="317B98"/>
                </a:solidFill>
                <a:latin typeface="#9Slide05 Rusulica Script" panose="00000500000000000000" pitchFamily="2" charset="0"/>
              </a:rPr>
              <a:t>N</a:t>
            </a:r>
            <a:r>
              <a:rPr lang="en-US" sz="9600">
                <a:solidFill>
                  <a:srgbClr val="317B98"/>
                </a:solidFill>
                <a:latin typeface="#9Slide05 Rusulica Script" panose="00000500000000000000" pitchFamily="2" charset="0"/>
              </a:rPr>
              <a:t>hớ đồng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370D3-C249-0051-3DEC-28AA6FE05A9B}"/>
              </a:ext>
            </a:extLst>
          </p:cNvPr>
          <p:cNvSpPr txBox="1"/>
          <p:nvPr/>
        </p:nvSpPr>
        <p:spPr>
          <a:xfrm>
            <a:off x="4115550" y="4948872"/>
            <a:ext cx="222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54AEC4"/>
                </a:solidFill>
                <a:latin typeface="#9Slide05 SVNMaudy Script" pitchFamily="2" charset="0"/>
              </a:rPr>
              <a:t>Tố Hữu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85" y="108"/>
                <a:ext cx="1399" cy="1285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</a:t>
                </a:r>
                <a:endParaRPr lang="zh-CN" altLang="en-US" sz="4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235145" y="1130300"/>
            <a:ext cx="1604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Tìm hiểu chi tiết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FFBA-86A2-F41A-4830-5C4DEA6BAFC0}"/>
              </a:ext>
            </a:extLst>
          </p:cNvPr>
          <p:cNvSpPr txBox="1"/>
          <p:nvPr/>
        </p:nvSpPr>
        <p:spPr>
          <a:xfrm>
            <a:off x="1432560" y="236663"/>
            <a:ext cx="9081008" cy="66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kern="0">
                <a:solidFill>
                  <a:srgbClr val="C00000"/>
                </a:solidFill>
                <a:effectLst/>
                <a:latin typeface="#9Slide03 Noto Sans Bold" panose="020B0802040504020204" pitchFamily="34" charset="0"/>
                <a:ea typeface="#9Slide03 Noto Sans Bold" panose="020B0802040504020204" pitchFamily="34" charset="0"/>
                <a:cs typeface="#9Slide03 Noto Sans Bold" panose="020B0802040504020204" pitchFamily="34" charset="0"/>
              </a:rPr>
              <a:t>Đặc điểm của thế thơ bảy chữ trong bài</a:t>
            </a:r>
            <a:endParaRPr lang="en-US" sz="2000" kern="100">
              <a:solidFill>
                <a:srgbClr val="C00000"/>
              </a:solidFill>
              <a:effectLst/>
              <a:latin typeface="#9Slide03 Noto Sans Bold" panose="020B0802040504020204" pitchFamily="34" charset="0"/>
              <a:ea typeface="#9Slide03 Noto Sans Bold" panose="020B0802040504020204" pitchFamily="34" charset="0"/>
              <a:cs typeface="#9Slide03 Noto Sans Bold" panose="020B0802040504020204" pitchFamily="34" charset="0"/>
            </a:endParaRPr>
          </a:p>
        </p:txBody>
      </p:sp>
      <p:pic>
        <p:nvPicPr>
          <p:cNvPr id="6" name="图片 52" descr="鍥惧眰 3">
            <a:extLst>
              <a:ext uri="{FF2B5EF4-FFF2-40B4-BE49-F238E27FC236}">
                <a16:creationId xmlns:a16="http://schemas.microsoft.com/office/drawing/2014/main" id="{4EC3F8C5-BCE4-08A7-D127-6F37BA01B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150" y="-68897"/>
            <a:ext cx="3663796" cy="3838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42E49A-6047-27D1-B7C6-F8FE8011437B}"/>
              </a:ext>
            </a:extLst>
          </p:cNvPr>
          <p:cNvSpPr txBox="1"/>
          <p:nvPr/>
        </p:nvSpPr>
        <p:spPr>
          <a:xfrm>
            <a:off x="1491319" y="1118675"/>
            <a:ext cx="6813441" cy="390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Câu thơ bảy chữ, mỗi đoạn thơ thường có 4 câu thơ.</a:t>
            </a:r>
            <a:endParaRPr lang="en-US" sz="2000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Vần trong bài thơ là vần liền: </a:t>
            </a:r>
            <a:r>
              <a:rPr lang="en-US" sz="2800" b="1" i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“mùi – vui”, “đời – hơi”, “đồng – sông”; </a:t>
            </a:r>
            <a:r>
              <a:rPr lang="en-US" sz="28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vần cách: </a:t>
            </a:r>
            <a:r>
              <a:rPr lang="en-US" sz="2800" b="1" i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“vui – bùi”, “đời – rời”.</a:t>
            </a:r>
            <a:endParaRPr lang="en-US" sz="2000" b="1" i="1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Nhịp 4/3; 3/4</a:t>
            </a:r>
            <a:endParaRPr lang="en-US" sz="2000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85" y="108"/>
                <a:ext cx="1399" cy="1285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</a:t>
                </a:r>
                <a:endParaRPr lang="zh-CN" altLang="en-US" sz="4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235145" y="1130300"/>
            <a:ext cx="1604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Tìm hiểu chi tiết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FFBA-86A2-F41A-4830-5C4DEA6BAFC0}"/>
              </a:ext>
            </a:extLst>
          </p:cNvPr>
          <p:cNvSpPr txBox="1"/>
          <p:nvPr/>
        </p:nvSpPr>
        <p:spPr>
          <a:xfrm>
            <a:off x="1432560" y="89527"/>
            <a:ext cx="9081008" cy="83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kern="100">
                <a:solidFill>
                  <a:srgbClr val="C00000"/>
                </a:solidFill>
                <a:effectLst/>
                <a:latin typeface="#9Slide03 Noto Sans Bold" panose="020B0802040504020204" pitchFamily="34" charset="0"/>
                <a:ea typeface="#9Slide03 Noto Sans Bold" panose="020B0802040504020204" pitchFamily="34" charset="0"/>
                <a:cs typeface="#9Slide03 Noto Sans Bold" panose="020B0802040504020204" pitchFamily="34" charset="0"/>
              </a:rPr>
              <a:t>2.Bố cục bài thơ</a:t>
            </a:r>
            <a:endParaRPr lang="en-US" sz="3600" kern="100">
              <a:solidFill>
                <a:srgbClr val="C00000"/>
              </a:solidFill>
              <a:effectLst/>
              <a:latin typeface="#9Slide03 Noto Sans Bold" panose="020B0802040504020204" pitchFamily="34" charset="0"/>
              <a:ea typeface="#9Slide03 Noto Sans Bold" panose="020B0802040504020204" pitchFamily="34" charset="0"/>
              <a:cs typeface="#9Slide03 Noto Sans Bold" panose="020B0802040504020204" pitchFamily="34" charset="0"/>
            </a:endParaRPr>
          </a:p>
        </p:txBody>
      </p:sp>
      <p:grpSp>
        <p:nvGrpSpPr>
          <p:cNvPr id="2" name="组合 36">
            <a:extLst>
              <a:ext uri="{FF2B5EF4-FFF2-40B4-BE49-F238E27FC236}">
                <a16:creationId xmlns:a16="http://schemas.microsoft.com/office/drawing/2014/main" id="{39DF8544-7D52-1969-B2D1-BDFBA984796E}"/>
              </a:ext>
            </a:extLst>
          </p:cNvPr>
          <p:cNvGrpSpPr/>
          <p:nvPr/>
        </p:nvGrpSpPr>
        <p:grpSpPr>
          <a:xfrm>
            <a:off x="1962785" y="1130935"/>
            <a:ext cx="9087485" cy="2912110"/>
            <a:chOff x="3091" y="2347"/>
            <a:chExt cx="14311" cy="4586"/>
          </a:xfrm>
        </p:grpSpPr>
        <p:pic>
          <p:nvPicPr>
            <p:cNvPr id="24" name="图片 3" descr="E:\设计\PPT\图片3.png图片3">
              <a:extLst>
                <a:ext uri="{FF2B5EF4-FFF2-40B4-BE49-F238E27FC236}">
                  <a16:creationId xmlns:a16="http://schemas.microsoft.com/office/drawing/2014/main" id="{D62C6AF9-E811-7F88-F4A7-FE6FADAF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091" y="3001"/>
              <a:ext cx="3769" cy="981"/>
            </a:xfrm>
            <a:prstGeom prst="rect">
              <a:avLst/>
            </a:prstGeom>
          </p:spPr>
        </p:pic>
        <p:grpSp>
          <p:nvGrpSpPr>
            <p:cNvPr id="10" name="组合 8">
              <a:extLst>
                <a:ext uri="{FF2B5EF4-FFF2-40B4-BE49-F238E27FC236}">
                  <a16:creationId xmlns:a16="http://schemas.microsoft.com/office/drawing/2014/main" id="{27CD1E32-B19C-809F-C67C-186C1278B968}"/>
                </a:ext>
              </a:extLst>
            </p:cNvPr>
            <p:cNvGrpSpPr/>
            <p:nvPr/>
          </p:nvGrpSpPr>
          <p:grpSpPr>
            <a:xfrm>
              <a:off x="13633" y="3001"/>
              <a:ext cx="3769" cy="981"/>
              <a:chOff x="3249" y="2718"/>
              <a:chExt cx="3769" cy="981"/>
            </a:xfrm>
          </p:grpSpPr>
          <p:pic>
            <p:nvPicPr>
              <p:cNvPr id="20" name="图片 10" descr="E:\设计\PPT\图片3.png图片3">
                <a:extLst>
                  <a:ext uri="{FF2B5EF4-FFF2-40B4-BE49-F238E27FC236}">
                    <a16:creationId xmlns:a16="http://schemas.microsoft.com/office/drawing/2014/main" id="{ED54BB4F-A9FC-53B9-72A7-77365B982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249" y="2718"/>
                <a:ext cx="3769" cy="981"/>
              </a:xfrm>
              <a:prstGeom prst="rect">
                <a:avLst/>
              </a:prstGeom>
            </p:spPr>
          </p:pic>
          <p:sp>
            <p:nvSpPr>
              <p:cNvPr id="19" name="文本框 12">
                <a:extLst>
                  <a:ext uri="{FF2B5EF4-FFF2-40B4-BE49-F238E27FC236}">
                    <a16:creationId xmlns:a16="http://schemas.microsoft.com/office/drawing/2014/main" id="{2BD3C6FE-CEEC-710F-CB13-2436190B098E}"/>
                  </a:ext>
                </a:extLst>
              </p:cNvPr>
              <p:cNvSpPr txBox="1"/>
              <p:nvPr/>
            </p:nvSpPr>
            <p:spPr>
              <a:xfrm>
                <a:off x="3508" y="2781"/>
                <a:ext cx="3338" cy="72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</p:spPr>
            <p:txBody>
              <a:bodyPr wrap="square" rtlCol="0" anchor="t">
                <a:spAutoFit/>
              </a:bodyPr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</p:grpSp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F772DB42-4579-A3EF-29B6-C4A6E320B731}"/>
                </a:ext>
              </a:extLst>
            </p:cNvPr>
            <p:cNvGrpSpPr/>
            <p:nvPr/>
          </p:nvGrpSpPr>
          <p:grpSpPr>
            <a:xfrm>
              <a:off x="8362" y="3001"/>
              <a:ext cx="3769" cy="981"/>
              <a:chOff x="3249" y="2718"/>
              <a:chExt cx="3769" cy="981"/>
            </a:xfrm>
          </p:grpSpPr>
          <p:pic>
            <p:nvPicPr>
              <p:cNvPr id="16" name="图片 15" descr="E:\设计\PPT\图片3.png图片3">
                <a:extLst>
                  <a:ext uri="{FF2B5EF4-FFF2-40B4-BE49-F238E27FC236}">
                    <a16:creationId xmlns:a16="http://schemas.microsoft.com/office/drawing/2014/main" id="{90453D5A-C31D-56E6-BE7A-65C3066A2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249" y="2718"/>
                <a:ext cx="3769" cy="981"/>
              </a:xfrm>
              <a:prstGeom prst="rect">
                <a:avLst/>
              </a:prstGeom>
            </p:spPr>
          </p:pic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D44BB5FE-E8BA-2A98-978B-2AB90500A2AF}"/>
                  </a:ext>
                </a:extLst>
              </p:cNvPr>
              <p:cNvSpPr txBox="1"/>
              <p:nvPr/>
            </p:nvSpPr>
            <p:spPr>
              <a:xfrm>
                <a:off x="3508" y="2781"/>
                <a:ext cx="3338" cy="72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</p:spPr>
            <p:txBody>
              <a:bodyPr wrap="square" rtlCol="0" anchor="t">
                <a:spAutoFit/>
              </a:bodyPr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</p:grpSp>
        <p:cxnSp>
          <p:nvCxnSpPr>
            <p:cNvPr id="12" name="直接连接符 18">
              <a:extLst>
                <a:ext uri="{FF2B5EF4-FFF2-40B4-BE49-F238E27FC236}">
                  <a16:creationId xmlns:a16="http://schemas.microsoft.com/office/drawing/2014/main" id="{9DE13B20-0B87-1FBB-C275-B3B050FFDC4F}"/>
                </a:ext>
              </a:extLst>
            </p:cNvPr>
            <p:cNvCxnSpPr/>
            <p:nvPr/>
          </p:nvCxnSpPr>
          <p:spPr>
            <a:xfrm flipH="1">
              <a:off x="7716" y="2497"/>
              <a:ext cx="5" cy="443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34">
              <a:extLst>
                <a:ext uri="{FF2B5EF4-FFF2-40B4-BE49-F238E27FC236}">
                  <a16:creationId xmlns:a16="http://schemas.microsoft.com/office/drawing/2014/main" id="{0E13C195-75FE-4BFD-DAA8-E1BF25B5117A}"/>
                </a:ext>
              </a:extLst>
            </p:cNvPr>
            <p:cNvCxnSpPr/>
            <p:nvPr/>
          </p:nvCxnSpPr>
          <p:spPr>
            <a:xfrm flipH="1">
              <a:off x="12987" y="2347"/>
              <a:ext cx="5" cy="443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F022200-6895-3E5B-0369-F29EEF64F1DA}"/>
              </a:ext>
            </a:extLst>
          </p:cNvPr>
          <p:cNvSpPr txBox="1"/>
          <p:nvPr/>
        </p:nvSpPr>
        <p:spPr>
          <a:xfrm>
            <a:off x="1566238" y="2404725"/>
            <a:ext cx="3134032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0">
                <a:effectLst/>
                <a:latin typeface="+mj-lt"/>
                <a:ea typeface="Times New Roman" panose="02020603050405020304" pitchFamily="18" charset="0"/>
              </a:rPr>
              <a:t>Nhận xét: </a:t>
            </a:r>
            <a:r>
              <a:rPr lang="en-US" sz="2400" kern="0">
                <a:effectLst/>
                <a:latin typeface="+mj-lt"/>
                <a:ea typeface="Times New Roman" panose="02020603050405020304" pitchFamily="18" charset="0"/>
              </a:rPr>
              <a:t>bố cục bài thơ đi từ nỗi nhớ cuộc sống bên ngoài của người tù, nhớ lại bản thân khi chưa bị giam cầm =&gt; trở lại với thực tại bị giam cầm.</a:t>
            </a:r>
            <a:endParaRPr lang="en-US" sz="240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2B1014-F0BE-D0DE-7555-F87EBFD0AE01}"/>
              </a:ext>
            </a:extLst>
          </p:cNvPr>
          <p:cNvSpPr txBox="1"/>
          <p:nvPr/>
        </p:nvSpPr>
        <p:spPr>
          <a:xfrm>
            <a:off x="5242254" y="2351776"/>
            <a:ext cx="2644876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0">
                <a:effectLst/>
                <a:latin typeface="+mj-lt"/>
                <a:ea typeface="Times New Roman" panose="02020603050405020304" pitchFamily="18" charset="0"/>
              </a:rPr>
              <a:t>Mạch vận động của cảm xúc: </a:t>
            </a:r>
            <a:r>
              <a:rPr lang="en-US" sz="2400" kern="0">
                <a:effectLst/>
                <a:latin typeface="+mj-lt"/>
                <a:ea typeface="Times New Roman" panose="02020603050405020304" pitchFamily="18" charset="0"/>
              </a:rPr>
              <a:t>từ âm thanh tiếng hò → nhớ đồng quê → nhớ đồng bào → nhớ chính mình,…</a:t>
            </a:r>
            <a:endParaRPr lang="en-US" sz="320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DF7EC6-765C-B38B-716B-C1946BE7EDCF}"/>
              </a:ext>
            </a:extLst>
          </p:cNvPr>
          <p:cNvSpPr txBox="1"/>
          <p:nvPr/>
        </p:nvSpPr>
        <p:spPr>
          <a:xfrm>
            <a:off x="8667649" y="2414458"/>
            <a:ext cx="2644876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kern="0">
                <a:effectLst/>
                <a:latin typeface="+mj-lt"/>
                <a:ea typeface="Times New Roman" panose="02020603050405020304" pitchFamily="18" charset="0"/>
              </a:rPr>
              <a:t>Từ hiện tại → quá khứ → hiện tại → say mê lí tưởng → khát khao tự do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10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85" y="108"/>
                <a:ext cx="1399" cy="1285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</a:t>
                </a:r>
                <a:endParaRPr lang="zh-CN" altLang="en-US" sz="4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235145" y="1130300"/>
            <a:ext cx="1604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Tìm hiểu chi tiết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FFBA-86A2-F41A-4830-5C4DEA6BAFC0}"/>
              </a:ext>
            </a:extLst>
          </p:cNvPr>
          <p:cNvSpPr txBox="1"/>
          <p:nvPr/>
        </p:nvSpPr>
        <p:spPr>
          <a:xfrm>
            <a:off x="1432560" y="89527"/>
            <a:ext cx="9081008" cy="131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100">
                <a:solidFill>
                  <a:srgbClr val="C00000"/>
                </a:solidFill>
                <a:effectLst/>
                <a:latin typeface="#9Slide03 Noto Sans Bold" panose="020B0802040504020204" pitchFamily="34" charset="0"/>
                <a:ea typeface="#9Slide03 Noto Sans Bold" panose="020B0802040504020204" pitchFamily="34" charset="0"/>
                <a:cs typeface="#9Slide03 Noto Sans Bold" panose="020B0802040504020204" pitchFamily="34" charset="0"/>
              </a:rPr>
              <a:t>3.	Nỗi nhớ của người tù cộng sản với cuộc sống bên ngoài nhà tù</a:t>
            </a:r>
            <a:endParaRPr lang="en-US" sz="2800" kern="100">
              <a:solidFill>
                <a:srgbClr val="C00000"/>
              </a:solidFill>
              <a:effectLst/>
              <a:latin typeface="#9Slide03 Noto Sans Bold" panose="020B0802040504020204" pitchFamily="34" charset="0"/>
              <a:ea typeface="#9Slide03 Noto Sans Bold" panose="020B0802040504020204" pitchFamily="34" charset="0"/>
              <a:cs typeface="#9Slide03 Noto Sans Bold" panose="020B0802040504020204" pitchFamily="34" charset="0"/>
            </a:endParaRPr>
          </a:p>
        </p:txBody>
      </p:sp>
      <p:cxnSp>
        <p:nvCxnSpPr>
          <p:cNvPr id="6" name="直接连接符 21">
            <a:extLst>
              <a:ext uri="{FF2B5EF4-FFF2-40B4-BE49-F238E27FC236}">
                <a16:creationId xmlns:a16="http://schemas.microsoft.com/office/drawing/2014/main" id="{82B7AA0E-3A86-58FF-78F3-A81845921269}"/>
              </a:ext>
            </a:extLst>
          </p:cNvPr>
          <p:cNvCxnSpPr>
            <a:cxnSpLocks/>
          </p:cNvCxnSpPr>
          <p:nvPr/>
        </p:nvCxnSpPr>
        <p:spPr>
          <a:xfrm flipH="1">
            <a:off x="5572755" y="1805100"/>
            <a:ext cx="1552" cy="4218601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1DA1BE-B033-CFE0-076A-CAE546DCD865}"/>
              </a:ext>
            </a:extLst>
          </p:cNvPr>
          <p:cNvSpPr txBox="1"/>
          <p:nvPr/>
        </p:nvSpPr>
        <p:spPr>
          <a:xfrm>
            <a:off x="1546393" y="1880675"/>
            <a:ext cx="3358531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kern="0">
                <a:effectLst/>
                <a:latin typeface="+mj-lt"/>
                <a:ea typeface="Times New Roman" panose="02020603050405020304" pitchFamily="18" charset="0"/>
              </a:rPr>
              <a:t>Cảm hứng của bài thơ được gợi lên từ tiếng hò, được lặp lại nhiều lần:</a:t>
            </a:r>
            <a:endParaRPr lang="en-US" sz="280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C52CB1-8CCE-1409-6A12-7E2D7FC61259}"/>
              </a:ext>
            </a:extLst>
          </p:cNvPr>
          <p:cNvSpPr/>
          <p:nvPr/>
        </p:nvSpPr>
        <p:spPr>
          <a:xfrm>
            <a:off x="5415571" y="1925304"/>
            <a:ext cx="311121" cy="320560"/>
          </a:xfrm>
          <a:prstGeom prst="ellipse">
            <a:avLst/>
          </a:prstGeom>
          <a:solidFill>
            <a:srgbClr val="54AE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87B54F-49F3-AC87-4614-631969FAF2DA}"/>
              </a:ext>
            </a:extLst>
          </p:cNvPr>
          <p:cNvSpPr/>
          <p:nvPr/>
        </p:nvSpPr>
        <p:spPr>
          <a:xfrm>
            <a:off x="5875732" y="1624964"/>
            <a:ext cx="5782151" cy="1641877"/>
          </a:xfrm>
          <a:prstGeom prst="roundRect">
            <a:avLst/>
          </a:prstGeom>
          <a:solidFill>
            <a:srgbClr val="54AE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Tiếng hò lẻ loi đơn độc giữ trời trưa → Nhân vật trữ tình cảm nhận được sự hiu quạnh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311760-F606-1006-A018-DFD321C0BC01}"/>
              </a:ext>
            </a:extLst>
          </p:cNvPr>
          <p:cNvSpPr/>
          <p:nvPr/>
        </p:nvSpPr>
        <p:spPr>
          <a:xfrm>
            <a:off x="5397336" y="4486917"/>
            <a:ext cx="311121" cy="320560"/>
          </a:xfrm>
          <a:prstGeom prst="ellipse">
            <a:avLst/>
          </a:prstGeom>
          <a:solidFill>
            <a:srgbClr val="54AE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51E79-A764-5448-290F-ABF06950EAA7}"/>
              </a:ext>
            </a:extLst>
          </p:cNvPr>
          <p:cNvSpPr/>
          <p:nvPr/>
        </p:nvSpPr>
        <p:spPr>
          <a:xfrm>
            <a:off x="5865641" y="3498034"/>
            <a:ext cx="5844613" cy="2164624"/>
          </a:xfrm>
          <a:prstGeom prst="roundRect">
            <a:avLst/>
          </a:prstGeom>
          <a:solidFill>
            <a:srgbClr val="54AE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Tiếng hò đã đồng cảm, hoà điệu của nhiều nỗi hiu quạnh → Người chiến sĩ cách mạng thấy nhớ nhung da diết đồng quê, cuộc sống bên ngoài nhà tù.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E35A8077-B46B-E89A-3D80-7D3CA79076A2}"/>
              </a:ext>
            </a:extLst>
          </p:cNvPr>
          <p:cNvSpPr/>
          <p:nvPr/>
        </p:nvSpPr>
        <p:spPr>
          <a:xfrm>
            <a:off x="1586876" y="4421419"/>
            <a:ext cx="3499461" cy="2257952"/>
          </a:xfrm>
          <a:custGeom>
            <a:avLst/>
            <a:gdLst/>
            <a:ahLst/>
            <a:cxnLst/>
            <a:rect l="l" t="t" r="r" b="b"/>
            <a:pathLst>
              <a:path w="4686110" h="3520440">
                <a:moveTo>
                  <a:pt x="0" y="0"/>
                </a:moveTo>
                <a:lnTo>
                  <a:pt x="4686110" y="0"/>
                </a:lnTo>
                <a:lnTo>
                  <a:pt x="4686110" y="3520440"/>
                </a:lnTo>
                <a:lnTo>
                  <a:pt x="0" y="3520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006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 animBg="1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85" y="108"/>
                <a:ext cx="1399" cy="1285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</a:t>
                </a:r>
                <a:endParaRPr lang="zh-CN" altLang="en-US" sz="4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235145" y="1130300"/>
            <a:ext cx="1604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Tìm hiểu chi tiết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FFBA-86A2-F41A-4830-5C4DEA6BAFC0}"/>
              </a:ext>
            </a:extLst>
          </p:cNvPr>
          <p:cNvSpPr txBox="1"/>
          <p:nvPr/>
        </p:nvSpPr>
        <p:spPr>
          <a:xfrm>
            <a:off x="1432560" y="89527"/>
            <a:ext cx="9081008" cy="131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100">
                <a:solidFill>
                  <a:srgbClr val="C00000"/>
                </a:solidFill>
                <a:effectLst/>
                <a:latin typeface="#9Slide03 Noto Sans Bold" panose="020B0802040504020204" pitchFamily="34" charset="0"/>
                <a:ea typeface="#9Slide03 Noto Sans Bold" panose="020B0802040504020204" pitchFamily="34" charset="0"/>
                <a:cs typeface="#9Slide03 Noto Sans Bold" panose="020B0802040504020204" pitchFamily="34" charset="0"/>
              </a:rPr>
              <a:t>3.	Nỗi nhớ của người tù cộng sản với cuộc sống bên ngoài nhà tù</a:t>
            </a:r>
            <a:endParaRPr lang="en-US" sz="2800" kern="100">
              <a:solidFill>
                <a:srgbClr val="C00000"/>
              </a:solidFill>
              <a:effectLst/>
              <a:latin typeface="#9Slide03 Noto Sans Bold" panose="020B0802040504020204" pitchFamily="34" charset="0"/>
              <a:ea typeface="#9Slide03 Noto Sans Bold" panose="020B0802040504020204" pitchFamily="34" charset="0"/>
              <a:cs typeface="#9Slide03 Noto Sans Bold" panose="020B08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DA1BE-B033-CFE0-076A-CAE546DCD865}"/>
              </a:ext>
            </a:extLst>
          </p:cNvPr>
          <p:cNvSpPr txBox="1"/>
          <p:nvPr/>
        </p:nvSpPr>
        <p:spPr>
          <a:xfrm>
            <a:off x="1479276" y="1464170"/>
            <a:ext cx="10368112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Tiếng than khắc khoải, da diết </a:t>
            </a:r>
            <a:r>
              <a:rPr lang="vi-VN" sz="24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Diễn tả cõi lòng hoang vắng vì bị cách biệt với thế giới bên ngoài → Nỗi hiu quạnh của người tha thiết yêu đời.</a:t>
            </a:r>
            <a:endParaRPr lang="en-US" sz="2400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2D866E8-F4F0-881F-0F24-0F85B74D2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7023" y="3521312"/>
            <a:ext cx="1146483" cy="8108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1191F0-0959-3FAC-BF1E-FEA457639998}"/>
              </a:ext>
            </a:extLst>
          </p:cNvPr>
          <p:cNvSpPr/>
          <p:nvPr/>
        </p:nvSpPr>
        <p:spPr>
          <a:xfrm>
            <a:off x="2700106" y="2717095"/>
            <a:ext cx="8806151" cy="2494002"/>
          </a:xfrm>
          <a:prstGeom prst="roundRect">
            <a:avLst/>
          </a:prstGeom>
          <a:solidFill>
            <a:srgbClr val="54AE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 lặp lại → Nhấn mạnh liền ý liên kết nhiều nội dung khác nhau, tô đậm cảm xúc, khắc sâu ý tưởng → Triền miên vì nỗi nhớ da diết.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85" y="108"/>
                <a:ext cx="1399" cy="1285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</a:t>
                </a:r>
                <a:endParaRPr lang="zh-CN" altLang="en-US" sz="4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235145" y="1130300"/>
            <a:ext cx="1604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Tìm hiểu chi tiết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FFBA-86A2-F41A-4830-5C4DEA6BAFC0}"/>
              </a:ext>
            </a:extLst>
          </p:cNvPr>
          <p:cNvSpPr txBox="1"/>
          <p:nvPr/>
        </p:nvSpPr>
        <p:spPr>
          <a:xfrm>
            <a:off x="1432560" y="89527"/>
            <a:ext cx="9081008" cy="131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100">
                <a:solidFill>
                  <a:srgbClr val="C00000"/>
                </a:solidFill>
                <a:effectLst/>
                <a:latin typeface="#9Slide03 Noto Sans Bold" panose="020B0802040504020204" pitchFamily="34" charset="0"/>
                <a:ea typeface="#9Slide03 Noto Sans Bold" panose="020B0802040504020204" pitchFamily="34" charset="0"/>
                <a:cs typeface="#9Slide03 Noto Sans Bold" panose="020B0802040504020204" pitchFamily="34" charset="0"/>
              </a:rPr>
              <a:t>3.	Nỗi nhớ của người tù cộng sản với cuộc sống bên ngoài nhà tù</a:t>
            </a:r>
            <a:endParaRPr lang="en-US" sz="2800" kern="100">
              <a:solidFill>
                <a:srgbClr val="C00000"/>
              </a:solidFill>
              <a:effectLst/>
              <a:latin typeface="#9Slide03 Noto Sans Bold" panose="020B0802040504020204" pitchFamily="34" charset="0"/>
              <a:ea typeface="#9Slide03 Noto Sans Bold" panose="020B0802040504020204" pitchFamily="34" charset="0"/>
              <a:cs typeface="#9Slide03 Noto Sans Bold" panose="020B08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DA1BE-B033-CFE0-076A-CAE546DCD865}"/>
              </a:ext>
            </a:extLst>
          </p:cNvPr>
          <p:cNvSpPr txBox="1"/>
          <p:nvPr/>
        </p:nvSpPr>
        <p:spPr>
          <a:xfrm>
            <a:off x="1479276" y="1464170"/>
            <a:ext cx="10368112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 quê thể hiện lên đậm đà nỗi nhớ của tác giả: Cồn thơm, ruồng tre mát, ô mạ xanh mơn mởn, nương khoai ngọt sắn bùi, chiều sương phủ bãi đồng, xóm làng và con đường thân thuộc, xóm nhà tranh thấp, con đường quen.</a:t>
            </a:r>
            <a:endParaRPr lang="en-US" sz="24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2D866E8-F4F0-881F-0F24-0F85B74D2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072" y="4258860"/>
            <a:ext cx="1146483" cy="8108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1191F0-0959-3FAC-BF1E-FEA457639998}"/>
              </a:ext>
            </a:extLst>
          </p:cNvPr>
          <p:cNvSpPr/>
          <p:nvPr/>
        </p:nvSpPr>
        <p:spPr>
          <a:xfrm>
            <a:off x="2648585" y="3666876"/>
            <a:ext cx="8806151" cy="1813421"/>
          </a:xfrm>
          <a:prstGeom prst="roundRect">
            <a:avLst/>
          </a:prstGeom>
          <a:solidFill>
            <a:srgbClr val="54AE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Tất cả đều đơn sơ gần gũi quen thuộc, thân thương nhưng bị ngăn cách.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85" y="108"/>
                <a:ext cx="1399" cy="1285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</a:t>
                </a:r>
                <a:endParaRPr lang="zh-CN" altLang="en-US" sz="4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235145" y="1130300"/>
            <a:ext cx="1604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Tìm hiểu chi tiết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FFBA-86A2-F41A-4830-5C4DEA6BAFC0}"/>
              </a:ext>
            </a:extLst>
          </p:cNvPr>
          <p:cNvSpPr txBox="1"/>
          <p:nvPr/>
        </p:nvSpPr>
        <p:spPr>
          <a:xfrm>
            <a:off x="1432560" y="89527"/>
            <a:ext cx="9081008" cy="131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100">
                <a:solidFill>
                  <a:srgbClr val="C00000"/>
                </a:solidFill>
                <a:effectLst/>
                <a:latin typeface="#9Slide03 Noto Sans Bold" panose="020B0802040504020204" pitchFamily="34" charset="0"/>
                <a:ea typeface="#9Slide03 Noto Sans Bold" panose="020B0802040504020204" pitchFamily="34" charset="0"/>
                <a:cs typeface="#9Slide03 Noto Sans Bold" panose="020B0802040504020204" pitchFamily="34" charset="0"/>
              </a:rPr>
              <a:t>3.	Nỗi nhớ của người tù cộng sản với cuộc sống bên ngoài nhà tù</a:t>
            </a:r>
            <a:endParaRPr lang="en-US" sz="2800" kern="100">
              <a:solidFill>
                <a:srgbClr val="C00000"/>
              </a:solidFill>
              <a:effectLst/>
              <a:latin typeface="#9Slide03 Noto Sans Bold" panose="020B0802040504020204" pitchFamily="34" charset="0"/>
              <a:ea typeface="#9Slide03 Noto Sans Bold" panose="020B0802040504020204" pitchFamily="34" charset="0"/>
              <a:cs typeface="#9Slide03 Noto Sans Bold" panose="020B08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DA1BE-B033-CFE0-076A-CAE546DCD865}"/>
              </a:ext>
            </a:extLst>
          </p:cNvPr>
          <p:cNvSpPr txBox="1"/>
          <p:nvPr/>
        </p:nvSpPr>
        <p:spPr>
          <a:xfrm>
            <a:off x="1479276" y="1464170"/>
            <a:ext cx="1036811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người gần gũi thân thuộc thân thương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28D6-F048-35F8-C5ED-3A0DC953F836}"/>
              </a:ext>
            </a:extLst>
          </p:cNvPr>
          <p:cNvSpPr txBox="1"/>
          <p:nvPr/>
        </p:nvSpPr>
        <p:spPr>
          <a:xfrm>
            <a:off x="1550035" y="2182837"/>
            <a:ext cx="6115664" cy="260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Những lưng còng xuống luống cày.</a:t>
            </a:r>
            <a:endParaRPr lang="en-US" sz="2000" b="1" i="1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Những bàn tay vãi giống.</a:t>
            </a:r>
            <a:endParaRPr lang="en-US" sz="2000" b="1" i="1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Một giọng hò đưa bố mẹ già xa đơn chiếc (linh hồn đã khuất).</a:t>
            </a:r>
            <a:endParaRPr lang="en-US" sz="2000" b="1" i="1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E9DFC8AA-363C-AFB7-D9BC-3EA3111594B2}"/>
              </a:ext>
            </a:extLst>
          </p:cNvPr>
          <p:cNvSpPr/>
          <p:nvPr/>
        </p:nvSpPr>
        <p:spPr>
          <a:xfrm>
            <a:off x="5598988" y="4804513"/>
            <a:ext cx="6248400" cy="2030730"/>
          </a:xfrm>
          <a:custGeom>
            <a:avLst/>
            <a:gdLst/>
            <a:ahLst/>
            <a:cxnLst/>
            <a:rect l="l" t="t" r="r" b="b"/>
            <a:pathLst>
              <a:path w="6248400" h="2030730">
                <a:moveTo>
                  <a:pt x="0" y="0"/>
                </a:moveTo>
                <a:lnTo>
                  <a:pt x="6248400" y="0"/>
                </a:lnTo>
                <a:lnTo>
                  <a:pt x="6248400" y="2030730"/>
                </a:lnTo>
                <a:lnTo>
                  <a:pt x="0" y="2030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014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85" y="108"/>
                <a:ext cx="1399" cy="1285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</a:t>
                </a:r>
                <a:endParaRPr lang="zh-CN" altLang="en-US" sz="4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235145" y="1130300"/>
            <a:ext cx="1604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Tìm hiểu chi tiết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FFBA-86A2-F41A-4830-5C4DEA6BAFC0}"/>
              </a:ext>
            </a:extLst>
          </p:cNvPr>
          <p:cNvSpPr txBox="1"/>
          <p:nvPr/>
        </p:nvSpPr>
        <p:spPr>
          <a:xfrm>
            <a:off x="1432560" y="89527"/>
            <a:ext cx="9081008" cy="131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100">
                <a:solidFill>
                  <a:srgbClr val="C00000"/>
                </a:solidFill>
                <a:effectLst/>
                <a:latin typeface="#9Slide03 Noto Sans Bold" panose="020B0802040504020204" pitchFamily="34" charset="0"/>
                <a:ea typeface="#9Slide03 Noto Sans Bold" panose="020B0802040504020204" pitchFamily="34" charset="0"/>
                <a:cs typeface="#9Slide03 Noto Sans Bold" panose="020B0802040504020204" pitchFamily="34" charset="0"/>
              </a:rPr>
              <a:t>3.	Nỗi nhớ của người tù cộng sản với cuộc sống bên ngoài nhà tù</a:t>
            </a:r>
            <a:endParaRPr lang="en-US" sz="2800" kern="100">
              <a:solidFill>
                <a:srgbClr val="C00000"/>
              </a:solidFill>
              <a:effectLst/>
              <a:latin typeface="#9Slide03 Noto Sans Bold" panose="020B0802040504020204" pitchFamily="34" charset="0"/>
              <a:ea typeface="#9Slide03 Noto Sans Bold" panose="020B0802040504020204" pitchFamily="34" charset="0"/>
              <a:cs typeface="#9Slide03 Noto Sans Bold" panose="020B08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0924A-54D9-CD67-AA2E-1B597112F27B}"/>
              </a:ext>
            </a:extLst>
          </p:cNvPr>
          <p:cNvSpPr txBox="1"/>
          <p:nvPr/>
        </p:nvSpPr>
        <p:spPr>
          <a:xfrm>
            <a:off x="1568829" y="1745803"/>
            <a:ext cx="7752152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Nỗi nhớ chân thật đậm tình thương mến</a:t>
            </a:r>
            <a:endParaRPr lang="en-US" sz="2000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Nhớ đến bản thân mình: Nhớ tới những ngày tháng tự do hoạt động cách mạng.</a:t>
            </a:r>
            <a:endParaRPr lang="en-US" sz="2000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kern="0">
                <a:effectLst/>
                <a:latin typeface="+mj-lt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en-US" sz="2800" b="1" i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Say mê lý tưởng, khao khát tự do sôi nổi cho nên càng cảm thấy cô đơn với thực tại cuộc sống bị giam cầm.</a:t>
            </a:r>
            <a:endParaRPr lang="en-US" sz="2000" b="1" i="1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26408AB-1A8D-E2BA-7919-0CC2B279FFD3}"/>
              </a:ext>
            </a:extLst>
          </p:cNvPr>
          <p:cNvSpPr/>
          <p:nvPr/>
        </p:nvSpPr>
        <p:spPr>
          <a:xfrm>
            <a:off x="9625914" y="3044825"/>
            <a:ext cx="2300021" cy="3520440"/>
          </a:xfrm>
          <a:custGeom>
            <a:avLst/>
            <a:gdLst/>
            <a:ahLst/>
            <a:cxnLst/>
            <a:rect l="l" t="t" r="r" b="b"/>
            <a:pathLst>
              <a:path w="2300021" h="3520440">
                <a:moveTo>
                  <a:pt x="0" y="0"/>
                </a:moveTo>
                <a:lnTo>
                  <a:pt x="2300021" y="0"/>
                </a:lnTo>
                <a:lnTo>
                  <a:pt x="2300021" y="3520440"/>
                </a:lnTo>
                <a:lnTo>
                  <a:pt x="0" y="3520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781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85" y="108"/>
                <a:ext cx="1748" cy="1285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III</a:t>
                </a:r>
                <a:endParaRPr lang="zh-CN" altLang="en-US" sz="4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103382" y="1193770"/>
            <a:ext cx="1604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Tổng</a:t>
            </a:r>
          </a:p>
          <a:p>
            <a:r>
              <a:rPr lang="en-US" sz="4400">
                <a:solidFill>
                  <a:srgbClr val="317B98"/>
                </a:solidFill>
                <a:latin typeface="#9Slide05 SVNMaudy Script" pitchFamily="2" charset="0"/>
              </a:rPr>
              <a:t>kết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C1B71A-7844-1949-419E-C29C3370687F}"/>
              </a:ext>
            </a:extLst>
          </p:cNvPr>
          <p:cNvGrpSpPr/>
          <p:nvPr/>
        </p:nvGrpSpPr>
        <p:grpSpPr>
          <a:xfrm>
            <a:off x="1685904" y="633412"/>
            <a:ext cx="9897267" cy="2251065"/>
            <a:chOff x="1685904" y="633413"/>
            <a:chExt cx="9897267" cy="1979930"/>
          </a:xfrm>
        </p:grpSpPr>
        <p:grpSp>
          <p:nvGrpSpPr>
            <p:cNvPr id="2" name="组合 40">
              <a:extLst>
                <a:ext uri="{FF2B5EF4-FFF2-40B4-BE49-F238E27FC236}">
                  <a16:creationId xmlns:a16="http://schemas.microsoft.com/office/drawing/2014/main" id="{A27FAC04-F370-A59A-A3E8-8CC604A42BC0}"/>
                </a:ext>
              </a:extLst>
            </p:cNvPr>
            <p:cNvGrpSpPr/>
            <p:nvPr/>
          </p:nvGrpSpPr>
          <p:grpSpPr>
            <a:xfrm>
              <a:off x="1685904" y="633413"/>
              <a:ext cx="9897267" cy="1979930"/>
              <a:chOff x="2441" y="1191"/>
              <a:chExt cx="12841" cy="3118"/>
            </a:xfrm>
          </p:grpSpPr>
          <p:pic>
            <p:nvPicPr>
              <p:cNvPr id="15" name="图片 43" descr="E:\设计\PPT\图片3.png图片3">
                <a:extLst>
                  <a:ext uri="{FF2B5EF4-FFF2-40B4-BE49-F238E27FC236}">
                    <a16:creationId xmlns:a16="http://schemas.microsoft.com/office/drawing/2014/main" id="{EA0FE351-EE75-96E5-9798-84158CFED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2733" y="1605"/>
                <a:ext cx="3822" cy="1196"/>
              </a:xfrm>
              <a:prstGeom prst="rect">
                <a:avLst/>
              </a:prstGeom>
            </p:spPr>
          </p:pic>
          <p:sp>
            <p:nvSpPr>
              <p:cNvPr id="10" name="圆角矩形 51">
                <a:extLst>
                  <a:ext uri="{FF2B5EF4-FFF2-40B4-BE49-F238E27FC236}">
                    <a16:creationId xmlns:a16="http://schemas.microsoft.com/office/drawing/2014/main" id="{C7AB1C39-AC66-38ED-CCC7-22B9F2B5CC95}"/>
                  </a:ext>
                </a:extLst>
              </p:cNvPr>
              <p:cNvSpPr/>
              <p:nvPr/>
            </p:nvSpPr>
            <p:spPr>
              <a:xfrm>
                <a:off x="2441" y="1191"/>
                <a:ext cx="12841" cy="3118"/>
              </a:xfrm>
              <a:prstGeom prst="roundRect">
                <a:avLst>
                  <a:gd name="adj" fmla="val 10195"/>
                </a:avLst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7B7F4E-6A8F-7E30-54DB-4035C01D1975}"/>
                </a:ext>
              </a:extLst>
            </p:cNvPr>
            <p:cNvSpPr txBox="1"/>
            <p:nvPr/>
          </p:nvSpPr>
          <p:spPr>
            <a:xfrm>
              <a:off x="2130158" y="1071624"/>
              <a:ext cx="2542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#9Slide03 Noto Sans Bold" panose="020B0802040504020204" pitchFamily="34" charset="0"/>
                  <a:ea typeface="#9Slide03 Noto Sans Bold" panose="020B0802040504020204" pitchFamily="34" charset="0"/>
                  <a:cs typeface="#9Slide03 Noto Sans Bold" panose="020B0802040504020204" pitchFamily="34" charset="0"/>
                </a:rPr>
                <a:t>1.Nghệ thuật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FF0C2B-0928-73E2-4646-7DBB633309AB}"/>
              </a:ext>
            </a:extLst>
          </p:cNvPr>
          <p:cNvSpPr txBox="1"/>
          <p:nvPr/>
        </p:nvSpPr>
        <p:spPr>
          <a:xfrm>
            <a:off x="4804604" y="633413"/>
            <a:ext cx="677285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Sử dụng rất thành công biện pháp tu từ điệp ngữ, điệp cấu trúc.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Giọng thơ da diết, khắc khoải, sâu lắng.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Hình ảnh thơ gần gũi, giản dị mộc mạc, đời thường.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DAB698-8CC5-C905-17CA-9AD60C515341}"/>
              </a:ext>
            </a:extLst>
          </p:cNvPr>
          <p:cNvGrpSpPr/>
          <p:nvPr/>
        </p:nvGrpSpPr>
        <p:grpSpPr>
          <a:xfrm>
            <a:off x="1680188" y="3259153"/>
            <a:ext cx="9897267" cy="2612044"/>
            <a:chOff x="1685904" y="633413"/>
            <a:chExt cx="9897267" cy="2297430"/>
          </a:xfrm>
        </p:grpSpPr>
        <p:grpSp>
          <p:nvGrpSpPr>
            <p:cNvPr id="22" name="组合 40">
              <a:extLst>
                <a:ext uri="{FF2B5EF4-FFF2-40B4-BE49-F238E27FC236}">
                  <a16:creationId xmlns:a16="http://schemas.microsoft.com/office/drawing/2014/main" id="{1E2F4F03-5983-30EA-771A-1CAE5D28CADB}"/>
                </a:ext>
              </a:extLst>
            </p:cNvPr>
            <p:cNvGrpSpPr/>
            <p:nvPr/>
          </p:nvGrpSpPr>
          <p:grpSpPr>
            <a:xfrm>
              <a:off x="1685904" y="633413"/>
              <a:ext cx="9897267" cy="2297430"/>
              <a:chOff x="2441" y="1191"/>
              <a:chExt cx="12841" cy="3618"/>
            </a:xfrm>
          </p:grpSpPr>
          <p:pic>
            <p:nvPicPr>
              <p:cNvPr id="24" name="图片 43" descr="E:\设计\PPT\图片3.png图片3">
                <a:extLst>
                  <a:ext uri="{FF2B5EF4-FFF2-40B4-BE49-F238E27FC236}">
                    <a16:creationId xmlns:a16="http://schemas.microsoft.com/office/drawing/2014/main" id="{4AB2B0CF-D745-FFE0-9DC8-B23E11C4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2733" y="1605"/>
                <a:ext cx="3822" cy="1196"/>
              </a:xfrm>
              <a:prstGeom prst="rect">
                <a:avLst/>
              </a:prstGeom>
            </p:spPr>
          </p:pic>
          <p:sp>
            <p:nvSpPr>
              <p:cNvPr id="26" name="圆角矩形 51">
                <a:extLst>
                  <a:ext uri="{FF2B5EF4-FFF2-40B4-BE49-F238E27FC236}">
                    <a16:creationId xmlns:a16="http://schemas.microsoft.com/office/drawing/2014/main" id="{EAD9DBD1-0545-8D86-2C09-22AC648BE8D8}"/>
                  </a:ext>
                </a:extLst>
              </p:cNvPr>
              <p:cNvSpPr/>
              <p:nvPr/>
            </p:nvSpPr>
            <p:spPr>
              <a:xfrm>
                <a:off x="2441" y="1191"/>
                <a:ext cx="12841" cy="3618"/>
              </a:xfrm>
              <a:prstGeom prst="roundRect">
                <a:avLst>
                  <a:gd name="adj" fmla="val 10195"/>
                </a:avLst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97C663-924B-CAF1-468D-42F833DCFABF}"/>
                </a:ext>
              </a:extLst>
            </p:cNvPr>
            <p:cNvSpPr txBox="1"/>
            <p:nvPr/>
          </p:nvSpPr>
          <p:spPr>
            <a:xfrm>
              <a:off x="2130158" y="1071624"/>
              <a:ext cx="2220480" cy="460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#9Slide03 Noto Sans Bold" panose="020B0802040504020204" pitchFamily="34" charset="0"/>
                  <a:ea typeface="#9Slide03 Noto Sans Bold" panose="020B0802040504020204" pitchFamily="34" charset="0"/>
                  <a:cs typeface="#9Slide03 Noto Sans Bold" panose="020B0802040504020204" pitchFamily="34" charset="0"/>
                </a:rPr>
                <a:t>2. Nội dung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5DFDF7-2695-389B-2A72-0A1438136EF4}"/>
              </a:ext>
            </a:extLst>
          </p:cNvPr>
          <p:cNvSpPr txBox="1"/>
          <p:nvPr/>
        </p:nvSpPr>
        <p:spPr>
          <a:xfrm>
            <a:off x="4769020" y="3272800"/>
            <a:ext cx="662067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Bài thơ là tiếng lòng da diết với cuộc đời, cuộc sống tự do và say mê cách mạng của nhân vật trữ tình.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>
                <a:effectLst/>
                <a:latin typeface="+mj-lt"/>
                <a:ea typeface="Times New Roman" panose="02020603050405020304" pitchFamily="18" charset="0"/>
              </a:rPr>
              <a:t>- Thể hiện khát vọng tự do, tình yêu nhân dân, đất nước, yêu cuộc sống của chính mình.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7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94" y="2231515"/>
            <a:ext cx="1088138" cy="1431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4" y="2762374"/>
            <a:ext cx="736093" cy="9006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4129" y="-651956"/>
            <a:ext cx="5115560" cy="8190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6" y="1218786"/>
            <a:ext cx="3255266" cy="21237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937537" y="-2057613"/>
            <a:ext cx="4991229" cy="5230587"/>
            <a:chOff x="-1937537" y="-2057613"/>
            <a:chExt cx="4991229" cy="52305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66065" cy="317297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05781">
              <a:off x="287627" y="-2057613"/>
              <a:ext cx="2766065" cy="317297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188">
              <a:off x="-1937537" y="-268953"/>
              <a:ext cx="2766065" cy="317297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60" y="4024630"/>
            <a:ext cx="2017395" cy="13163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49250"/>
            <a:ext cx="1278890" cy="12363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35" y="2981704"/>
            <a:ext cx="1357887" cy="4617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2944495"/>
            <a:ext cx="735965" cy="1130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4716145"/>
            <a:ext cx="979805" cy="1556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35" y="5271770"/>
            <a:ext cx="622935" cy="989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35" y="5939155"/>
            <a:ext cx="47879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0" y="5312536"/>
            <a:ext cx="1956820" cy="973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75" y="1390650"/>
            <a:ext cx="976630" cy="9442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90" y="3688080"/>
            <a:ext cx="1243965" cy="14141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" y="4092575"/>
            <a:ext cx="854710" cy="9715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4164074"/>
            <a:ext cx="1357887" cy="461773"/>
          </a:xfrm>
          <a:prstGeom prst="rect">
            <a:avLst/>
          </a:prstGeom>
        </p:spPr>
      </p:pic>
      <p:pic>
        <p:nvPicPr>
          <p:cNvPr id="43" name="图片 42" descr="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829" y="3118674"/>
            <a:ext cx="4096385" cy="3014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55" y="4023995"/>
            <a:ext cx="976630" cy="944245"/>
          </a:xfrm>
          <a:prstGeom prst="rect">
            <a:avLst/>
          </a:prstGeom>
        </p:spPr>
      </p:pic>
      <p:pic>
        <p:nvPicPr>
          <p:cNvPr id="21" name="5fe1a27c498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9491" y="-1279169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ED98DC-0AE2-09A4-75C5-EAA834830AB1}"/>
              </a:ext>
            </a:extLst>
          </p:cNvPr>
          <p:cNvSpPr txBox="1"/>
          <p:nvPr/>
        </p:nvSpPr>
        <p:spPr>
          <a:xfrm>
            <a:off x="3509474" y="2592060"/>
            <a:ext cx="49936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317B98"/>
                </a:solidFill>
                <a:effectLst/>
                <a:uLnTx/>
                <a:uFillTx/>
                <a:latin typeface="#9Slide05 SVNMaudy Script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771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94" y="2231515"/>
            <a:ext cx="1088138" cy="1431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4" y="2762374"/>
            <a:ext cx="736093" cy="9006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4129" y="-651956"/>
            <a:ext cx="5115560" cy="8190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6" y="1218786"/>
            <a:ext cx="3255266" cy="21237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937537" y="-2057613"/>
            <a:ext cx="4991229" cy="5230587"/>
            <a:chOff x="-1937537" y="-2057613"/>
            <a:chExt cx="4991229" cy="52305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66065" cy="317297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05781">
              <a:off x="287627" y="-2057613"/>
              <a:ext cx="2766065" cy="317297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188">
              <a:off x="-1937537" y="-268953"/>
              <a:ext cx="2766065" cy="317297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60" y="4024630"/>
            <a:ext cx="2017395" cy="13163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49250"/>
            <a:ext cx="1278890" cy="12363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35" y="2981704"/>
            <a:ext cx="1357887" cy="4617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2944495"/>
            <a:ext cx="735965" cy="1130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4716145"/>
            <a:ext cx="979805" cy="1556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35" y="5271770"/>
            <a:ext cx="622935" cy="989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35" y="5939155"/>
            <a:ext cx="47879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0" y="5312536"/>
            <a:ext cx="1956820" cy="973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75" y="1390650"/>
            <a:ext cx="976630" cy="9442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90" y="3688080"/>
            <a:ext cx="1243965" cy="14141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" y="4092575"/>
            <a:ext cx="854710" cy="9715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4164074"/>
            <a:ext cx="1357887" cy="461773"/>
          </a:xfrm>
          <a:prstGeom prst="rect">
            <a:avLst/>
          </a:prstGeom>
        </p:spPr>
      </p:pic>
      <p:pic>
        <p:nvPicPr>
          <p:cNvPr id="43" name="图片 42" descr="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829" y="3118674"/>
            <a:ext cx="4096385" cy="3014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55" y="4023995"/>
            <a:ext cx="976630" cy="944245"/>
          </a:xfrm>
          <a:prstGeom prst="rect">
            <a:avLst/>
          </a:prstGeom>
        </p:spPr>
      </p:pic>
      <p:pic>
        <p:nvPicPr>
          <p:cNvPr id="21" name="5fe1a27c498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9491" y="-1279169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857F29-9271-C5EB-2A60-DCFA196A1930}"/>
              </a:ext>
            </a:extLst>
          </p:cNvPr>
          <p:cNvSpPr txBox="1"/>
          <p:nvPr/>
        </p:nvSpPr>
        <p:spPr>
          <a:xfrm>
            <a:off x="3290197" y="2043866"/>
            <a:ext cx="5686361" cy="223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kern="0">
                <a:effectLst/>
                <a:latin typeface="#9Slide03 Comfortaa Bold" panose="00000800000000000000" pitchFamily="2" charset="0"/>
                <a:ea typeface="Times New Roman" panose="02020603050405020304" pitchFamily="18" charset="0"/>
              </a:rPr>
              <a:t>Viết khoảng 5 câu hoặc vẽ một bức tranh thể hiện sự tưởng tượng của em về cảnh sắc, con người được gợi tả trong Nhớ đồng</a:t>
            </a:r>
            <a:endParaRPr lang="en-US" sz="3200">
              <a:latin typeface="#9Slide03 Comforta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94" y="2231515"/>
            <a:ext cx="1088138" cy="1431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4" y="2762374"/>
            <a:ext cx="736093" cy="9006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4129" y="-651956"/>
            <a:ext cx="5115560" cy="8190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6" y="1218786"/>
            <a:ext cx="3255266" cy="21237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937537" y="-2057613"/>
            <a:ext cx="4991229" cy="5230587"/>
            <a:chOff x="-1937537" y="-2057613"/>
            <a:chExt cx="4991229" cy="52305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66065" cy="317297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05781">
              <a:off x="287627" y="-2057613"/>
              <a:ext cx="2766065" cy="317297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188">
              <a:off x="-1937537" y="-268953"/>
              <a:ext cx="2766065" cy="317297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60" y="4024630"/>
            <a:ext cx="2017395" cy="13163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49250"/>
            <a:ext cx="1278890" cy="12363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35" y="2981704"/>
            <a:ext cx="1357887" cy="4617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2944495"/>
            <a:ext cx="735965" cy="1130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4716145"/>
            <a:ext cx="979805" cy="1556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35" y="5271770"/>
            <a:ext cx="622935" cy="989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35" y="5939155"/>
            <a:ext cx="47879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0" y="5312536"/>
            <a:ext cx="1956820" cy="973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75" y="1390650"/>
            <a:ext cx="976630" cy="9442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90" y="3688080"/>
            <a:ext cx="1243965" cy="14141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" y="4092575"/>
            <a:ext cx="854710" cy="9715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4164074"/>
            <a:ext cx="1357887" cy="461773"/>
          </a:xfrm>
          <a:prstGeom prst="rect">
            <a:avLst/>
          </a:prstGeom>
        </p:spPr>
      </p:pic>
      <p:pic>
        <p:nvPicPr>
          <p:cNvPr id="43" name="图片 42" descr="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829" y="3118674"/>
            <a:ext cx="4096385" cy="3014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55" y="4023995"/>
            <a:ext cx="976630" cy="944245"/>
          </a:xfrm>
          <a:prstGeom prst="rect">
            <a:avLst/>
          </a:prstGeom>
        </p:spPr>
      </p:pic>
      <p:pic>
        <p:nvPicPr>
          <p:cNvPr id="21" name="5fe1a27c498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9491" y="-1279169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ED98DC-0AE2-09A4-75C5-EAA834830AB1}"/>
              </a:ext>
            </a:extLst>
          </p:cNvPr>
          <p:cNvSpPr txBox="1"/>
          <p:nvPr/>
        </p:nvSpPr>
        <p:spPr>
          <a:xfrm>
            <a:off x="3344586" y="2762374"/>
            <a:ext cx="54409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solidFill>
                  <a:srgbClr val="317B98"/>
                </a:solidFill>
                <a:latin typeface="#9Slide05 SVNMaudy Script" pitchFamily="2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94" y="2231515"/>
            <a:ext cx="1088138" cy="1431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4" y="2762374"/>
            <a:ext cx="736093" cy="9006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4129" y="-651956"/>
            <a:ext cx="5115560" cy="8190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6" y="1218786"/>
            <a:ext cx="3255266" cy="21237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937537" y="-2057613"/>
            <a:ext cx="4991229" cy="5230587"/>
            <a:chOff x="-1937537" y="-2057613"/>
            <a:chExt cx="4991229" cy="52305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66065" cy="317297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05781">
              <a:off x="287627" y="-2057613"/>
              <a:ext cx="2766065" cy="317297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188">
              <a:off x="-1937537" y="-268953"/>
              <a:ext cx="2766065" cy="317297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60" y="4024630"/>
            <a:ext cx="2017395" cy="13163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49250"/>
            <a:ext cx="1278890" cy="12363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35" y="2981704"/>
            <a:ext cx="1357887" cy="4617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2944495"/>
            <a:ext cx="735965" cy="1130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4716145"/>
            <a:ext cx="979805" cy="1556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35" y="5271770"/>
            <a:ext cx="622935" cy="989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35" y="5939155"/>
            <a:ext cx="47879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0" y="5312536"/>
            <a:ext cx="1956820" cy="973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75" y="1390650"/>
            <a:ext cx="976630" cy="9442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90" y="3688080"/>
            <a:ext cx="1243965" cy="14141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" y="4092575"/>
            <a:ext cx="854710" cy="9715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4164074"/>
            <a:ext cx="1357887" cy="461773"/>
          </a:xfrm>
          <a:prstGeom prst="rect">
            <a:avLst/>
          </a:prstGeom>
        </p:spPr>
      </p:pic>
      <p:pic>
        <p:nvPicPr>
          <p:cNvPr id="43" name="图片 42" descr="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829" y="3118674"/>
            <a:ext cx="4096385" cy="3014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55" y="4023995"/>
            <a:ext cx="976630" cy="944245"/>
          </a:xfrm>
          <a:prstGeom prst="rect">
            <a:avLst/>
          </a:prstGeom>
        </p:spPr>
      </p:pic>
      <p:pic>
        <p:nvPicPr>
          <p:cNvPr id="21" name="5fe1a27c498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9491" y="-1279169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ED98DC-0AE2-09A4-75C5-EAA834830AB1}"/>
              </a:ext>
            </a:extLst>
          </p:cNvPr>
          <p:cNvSpPr txBox="1"/>
          <p:nvPr/>
        </p:nvSpPr>
        <p:spPr>
          <a:xfrm>
            <a:off x="3509474" y="2592060"/>
            <a:ext cx="5044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317B98"/>
                </a:solidFill>
                <a:effectLst/>
                <a:uLnTx/>
                <a:uFillTx/>
                <a:latin typeface="#9Slide05 SVNMaudy Script" pitchFamily="2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884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94" y="2231515"/>
            <a:ext cx="1088138" cy="1431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4" y="2762374"/>
            <a:ext cx="736093" cy="9006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4129" y="-651956"/>
            <a:ext cx="5115560" cy="8190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6" y="1218786"/>
            <a:ext cx="3255266" cy="21237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937537" y="-2057613"/>
            <a:ext cx="4991229" cy="5230587"/>
            <a:chOff x="-1937537" y="-2057613"/>
            <a:chExt cx="4991229" cy="52305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66065" cy="317297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05781">
              <a:off x="287627" y="-2057613"/>
              <a:ext cx="2766065" cy="317297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188">
              <a:off x="-1937537" y="-268953"/>
              <a:ext cx="2766065" cy="317297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60" y="4024630"/>
            <a:ext cx="2017395" cy="13163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49250"/>
            <a:ext cx="1278890" cy="12363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35" y="2981704"/>
            <a:ext cx="1357887" cy="4617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2944495"/>
            <a:ext cx="735965" cy="1130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4716145"/>
            <a:ext cx="979805" cy="1556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35" y="5271770"/>
            <a:ext cx="622935" cy="989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35" y="5939155"/>
            <a:ext cx="47879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0" y="5312536"/>
            <a:ext cx="1956820" cy="973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75" y="1390650"/>
            <a:ext cx="976630" cy="9442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90" y="3688080"/>
            <a:ext cx="1243965" cy="14141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" y="4092575"/>
            <a:ext cx="854710" cy="9715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4164074"/>
            <a:ext cx="1357887" cy="461773"/>
          </a:xfrm>
          <a:prstGeom prst="rect">
            <a:avLst/>
          </a:prstGeom>
        </p:spPr>
      </p:pic>
      <p:pic>
        <p:nvPicPr>
          <p:cNvPr id="43" name="图片 42" descr="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829" y="3118674"/>
            <a:ext cx="4096385" cy="3014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55" y="4023995"/>
            <a:ext cx="976630" cy="944245"/>
          </a:xfrm>
          <a:prstGeom prst="rect">
            <a:avLst/>
          </a:prstGeom>
        </p:spPr>
      </p:pic>
      <p:pic>
        <p:nvPicPr>
          <p:cNvPr id="21" name="5fe1a27c498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9491" y="-1279169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857F29-9271-C5EB-2A60-DCFA196A1930}"/>
              </a:ext>
            </a:extLst>
          </p:cNvPr>
          <p:cNvSpPr txBox="1"/>
          <p:nvPr/>
        </p:nvSpPr>
        <p:spPr>
          <a:xfrm>
            <a:off x="3290197" y="2043866"/>
            <a:ext cx="5686361" cy="223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latin typeface="#9Slide03 Comfortaa Bold" panose="00000800000000000000" pitchFamily="2" charset="0"/>
              </a:rPr>
              <a:t>Sử dụng SGK, kiến thức đã học để trình bày những việc làm biểu hiện tình yêu của em đối với quê hương, đất nước </a:t>
            </a:r>
            <a:endParaRPr lang="en-US" sz="2400">
              <a:latin typeface="#9Slide03 Comforta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16CCA393-886C-4EEC-77D8-B2C942A98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-31750" y="-24130"/>
            <a:ext cx="12223750" cy="6326505"/>
            <a:chOff x="-50" y="-38"/>
            <a:chExt cx="19250" cy="9963"/>
          </a:xfrm>
        </p:grpSpPr>
        <p:pic>
          <p:nvPicPr>
            <p:cNvPr id="100" name="图片 99" descr="云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-50" y="4309"/>
              <a:ext cx="19200" cy="5616"/>
            </a:xfrm>
            <a:prstGeom prst="rect">
              <a:avLst/>
            </a:prstGeom>
          </p:spPr>
        </p:pic>
        <p:pic>
          <p:nvPicPr>
            <p:cNvPr id="101" name="图片 100" descr="云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8"/>
              <a:ext cx="19200" cy="458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-33020" y="1837055"/>
            <a:ext cx="12221845" cy="5016500"/>
            <a:chOff x="-52" y="2893"/>
            <a:chExt cx="19247" cy="7900"/>
          </a:xfrm>
        </p:grpSpPr>
        <p:pic>
          <p:nvPicPr>
            <p:cNvPr id="47" name="图片 46" descr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-52" y="2893"/>
              <a:ext cx="11237" cy="7901"/>
            </a:xfrm>
            <a:prstGeom prst="rect">
              <a:avLst/>
            </a:prstGeom>
          </p:spPr>
        </p:pic>
        <p:pic>
          <p:nvPicPr>
            <p:cNvPr id="48" name="图片 47" descr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9" y="2893"/>
              <a:ext cx="11237" cy="7901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>
            <a:off x="1244918" y="909003"/>
            <a:ext cx="9702165" cy="50399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 descr="图层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80000" flipH="1">
            <a:off x="1315085" y="4920615"/>
            <a:ext cx="828675" cy="108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85972-FF5F-D2B3-4B6A-E9E2FB2D36C7}"/>
              </a:ext>
            </a:extLst>
          </p:cNvPr>
          <p:cNvSpPr txBox="1"/>
          <p:nvPr/>
        </p:nvSpPr>
        <p:spPr>
          <a:xfrm>
            <a:off x="2404919" y="1931506"/>
            <a:ext cx="6917680" cy="2994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kern="0">
                <a:solidFill>
                  <a:srgbClr val="317B98"/>
                </a:solidFill>
                <a:effectLst/>
                <a:latin typeface="#9Slide03 Helve" panose="02040603050506020204" pitchFamily="18" charset="0"/>
                <a:ea typeface="Times New Roman" panose="02020603050405020304" pitchFamily="18" charset="0"/>
              </a:rPr>
              <a:t>“Vùng đất hoặc con người nào đã để lại trong em ấn tượng sâu đậm”?</a:t>
            </a:r>
            <a:endParaRPr lang="en-US" sz="5400">
              <a:solidFill>
                <a:srgbClr val="317B98"/>
              </a:solidFill>
              <a:latin typeface="#9Slide03 Helve" panose="02040603050506020204" pitchFamily="18" charset="0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4FCC92B0-FE9D-91F7-990E-77B1B6ABC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6698" y="1945886"/>
            <a:ext cx="708031" cy="111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94" y="2231515"/>
            <a:ext cx="1088138" cy="1431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4" y="2762374"/>
            <a:ext cx="736093" cy="9006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4129" y="-651956"/>
            <a:ext cx="5115560" cy="8190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6" y="1218786"/>
            <a:ext cx="3255266" cy="21237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937537" y="-2057613"/>
            <a:ext cx="4991229" cy="5230587"/>
            <a:chOff x="-1937537" y="-2057613"/>
            <a:chExt cx="4991229" cy="52305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66065" cy="317297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05781">
              <a:off x="287627" y="-2057613"/>
              <a:ext cx="2766065" cy="317297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188">
              <a:off x="-1937537" y="-268953"/>
              <a:ext cx="2766065" cy="317297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60" y="4024630"/>
            <a:ext cx="2017395" cy="13163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49250"/>
            <a:ext cx="1278890" cy="12363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35" y="2981704"/>
            <a:ext cx="1357887" cy="4617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2944495"/>
            <a:ext cx="735965" cy="1130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4716145"/>
            <a:ext cx="979805" cy="1556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35" y="5271770"/>
            <a:ext cx="622935" cy="989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35" y="5939155"/>
            <a:ext cx="47879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0" y="5312536"/>
            <a:ext cx="1956820" cy="973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75" y="1390650"/>
            <a:ext cx="976630" cy="9442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90" y="3688080"/>
            <a:ext cx="1243965" cy="14141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" y="4092575"/>
            <a:ext cx="854710" cy="9715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4164074"/>
            <a:ext cx="1357887" cy="461773"/>
          </a:xfrm>
          <a:prstGeom prst="rect">
            <a:avLst/>
          </a:prstGeom>
        </p:spPr>
      </p:pic>
      <p:pic>
        <p:nvPicPr>
          <p:cNvPr id="43" name="图片 42" descr="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829" y="3118674"/>
            <a:ext cx="4096385" cy="3014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55" y="4023995"/>
            <a:ext cx="976630" cy="944245"/>
          </a:xfrm>
          <a:prstGeom prst="rect">
            <a:avLst/>
          </a:prstGeom>
        </p:spPr>
      </p:pic>
      <p:pic>
        <p:nvPicPr>
          <p:cNvPr id="21" name="5fe1a27c498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9491" y="-1279169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ED98DC-0AE2-09A4-75C5-EAA834830AB1}"/>
              </a:ext>
            </a:extLst>
          </p:cNvPr>
          <p:cNvSpPr txBox="1"/>
          <p:nvPr/>
        </p:nvSpPr>
        <p:spPr>
          <a:xfrm>
            <a:off x="2559013" y="1998059"/>
            <a:ext cx="6993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317B98"/>
                </a:solidFill>
                <a:latin typeface="#9Slide05 SVNMaudy Script" pitchFamily="2" charset="0"/>
              </a:rPr>
              <a:t>Hình thành kiến thức mới </a:t>
            </a:r>
          </a:p>
        </p:txBody>
      </p:sp>
    </p:spTree>
    <p:extLst>
      <p:ext uri="{BB962C8B-B14F-4D97-AF65-F5344CB8AC3E}">
        <p14:creationId xmlns:p14="http://schemas.microsoft.com/office/powerpoint/2010/main" val="7315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4" y="350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684" y="819"/>
                <a:ext cx="1022" cy="1022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>
                    <a:solidFill>
                      <a:schemeClr val="tx2">
                        <a:lumMod val="50000"/>
                      </a:schemeClr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</a:t>
                </a:r>
                <a:endParaRPr lang="zh-CN" altLang="en-US" sz="2800">
                  <a:solidFill>
                    <a:schemeClr val="tx2">
                      <a:lumMod val="50000"/>
                    </a:schemeClr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1539388" y="461493"/>
            <a:ext cx="10053320" cy="6030142"/>
            <a:chOff x="1612" y="1108"/>
            <a:chExt cx="4721" cy="6797"/>
          </a:xfrm>
        </p:grpSpPr>
        <p:pic>
          <p:nvPicPr>
            <p:cNvPr id="36" name="图片 35" descr="D:\资料\图片3.png图片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12" y="1635"/>
              <a:ext cx="4721" cy="6270"/>
            </a:xfrm>
            <a:prstGeom prst="rect">
              <a:avLst/>
            </a:prstGeom>
          </p:spPr>
        </p:pic>
        <p:pic>
          <p:nvPicPr>
            <p:cNvPr id="37" name="图片 36" descr="E:\设计\PPT\图片3.png图片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625" y="1108"/>
              <a:ext cx="2224" cy="1360"/>
            </a:xfrm>
            <a:prstGeom prst="rect">
              <a:avLst/>
            </a:prstGeom>
          </p:spPr>
        </p:pic>
      </p:grpSp>
      <p:pic>
        <p:nvPicPr>
          <p:cNvPr id="64" name="图片 63" descr="E:\设计\PPT\图片6.png图片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0848" y="-123795"/>
            <a:ext cx="3540760" cy="1843405"/>
          </a:xfrm>
          <a:prstGeom prst="rect">
            <a:avLst/>
          </a:prstGeom>
        </p:spPr>
      </p:pic>
      <p:pic>
        <p:nvPicPr>
          <p:cNvPr id="65" name="图片 64" descr="E:\设计\PPT\图片6.png图片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8079740" y="5101908"/>
            <a:ext cx="4080510" cy="2124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BA66B-B8E4-4AEA-F026-8B2F69AB31B1}"/>
              </a:ext>
            </a:extLst>
          </p:cNvPr>
          <p:cNvSpPr txBox="1"/>
          <p:nvPr/>
        </p:nvSpPr>
        <p:spPr>
          <a:xfrm>
            <a:off x="152424" y="1280100"/>
            <a:ext cx="11977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Tìm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hiểu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A2A3-9735-48B2-F7E9-F83B1604D739}"/>
              </a:ext>
            </a:extLst>
          </p:cNvPr>
          <p:cNvSpPr txBox="1"/>
          <p:nvPr/>
        </p:nvSpPr>
        <p:spPr>
          <a:xfrm>
            <a:off x="4217066" y="690226"/>
            <a:ext cx="6115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0">
                <a:solidFill>
                  <a:schemeClr val="bg1"/>
                </a:solidFill>
                <a:effectLst/>
                <a:latin typeface="#9Slide05 SVNMaudy Script" pitchFamily="2" charset="0"/>
                <a:ea typeface="Times New Roman" panose="02020603050405020304" pitchFamily="18" charset="0"/>
              </a:rPr>
              <a:t>1. Tác giả</a:t>
            </a:r>
            <a:endParaRPr lang="en-US" sz="5400">
              <a:solidFill>
                <a:schemeClr val="bg1"/>
              </a:solidFill>
              <a:latin typeface="#9Slide05 SVNMaudy Script" pitchFamily="2" charset="0"/>
            </a:endParaRPr>
          </a:p>
        </p:txBody>
      </p:sp>
      <p:pic>
        <p:nvPicPr>
          <p:cNvPr id="7" name="Picture 6" descr="A person with a scarf around his neck&#10;&#10;Description automatically generated with low confidence">
            <a:extLst>
              <a:ext uri="{FF2B5EF4-FFF2-40B4-BE49-F238E27FC236}">
                <a16:creationId xmlns:a16="http://schemas.microsoft.com/office/drawing/2014/main" id="{FA661E0A-F6E3-ECDD-B867-FE62B7447F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20" y="1318485"/>
            <a:ext cx="3300674" cy="4705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E9ADCF-87E9-4C90-A71F-9826AD78956B}"/>
              </a:ext>
            </a:extLst>
          </p:cNvPr>
          <p:cNvSpPr txBox="1"/>
          <p:nvPr/>
        </p:nvSpPr>
        <p:spPr>
          <a:xfrm>
            <a:off x="1988677" y="1914434"/>
            <a:ext cx="6125496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Tố Hữu (1920 – 2002), tên khai sinh là Nguyễn Kim Thành.</a:t>
            </a:r>
            <a:endParaRPr lang="en-US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Thời thơ ấu: </a:t>
            </a:r>
            <a:r>
              <a:rPr lang="en-US" sz="24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 ra và lớn lên trong gia đình Nho học ở Huế, vùng đất cố đô thơ mộng còn lưu giữ nhiều nét văn hóa dân gian.</a:t>
            </a:r>
            <a:endParaRPr lang="en-US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Thời thanh niên: </a:t>
            </a:r>
            <a:r>
              <a:rPr lang="en-US" sz="24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Sớm giác ngộ cách mạng, hăng say hoạt động và đấu tranh cách mạng, trải qua nhiều lần tù ngục.</a:t>
            </a:r>
            <a:endParaRPr lang="en-US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4" y="350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684" y="819"/>
                <a:ext cx="1022" cy="1022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>
                    <a:solidFill>
                      <a:schemeClr val="tx2">
                        <a:lumMod val="50000"/>
                      </a:schemeClr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</a:t>
                </a:r>
                <a:endParaRPr lang="zh-CN" altLang="en-US" sz="2800">
                  <a:solidFill>
                    <a:schemeClr val="tx2">
                      <a:lumMod val="50000"/>
                    </a:schemeClr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1539388" y="461493"/>
            <a:ext cx="10053320" cy="6030142"/>
            <a:chOff x="1612" y="1108"/>
            <a:chExt cx="4721" cy="6797"/>
          </a:xfrm>
        </p:grpSpPr>
        <p:pic>
          <p:nvPicPr>
            <p:cNvPr id="36" name="图片 35" descr="D:\资料\图片3.png图片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12" y="1635"/>
              <a:ext cx="4721" cy="6270"/>
            </a:xfrm>
            <a:prstGeom prst="rect">
              <a:avLst/>
            </a:prstGeom>
          </p:spPr>
        </p:pic>
        <p:pic>
          <p:nvPicPr>
            <p:cNvPr id="37" name="图片 36" descr="E:\设计\PPT\图片3.png图片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625" y="1108"/>
              <a:ext cx="2224" cy="1360"/>
            </a:xfrm>
            <a:prstGeom prst="rect">
              <a:avLst/>
            </a:prstGeom>
          </p:spPr>
        </p:pic>
      </p:grpSp>
      <p:pic>
        <p:nvPicPr>
          <p:cNvPr id="64" name="图片 63" descr="E:\设计\PPT\图片6.png图片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0848" y="-123795"/>
            <a:ext cx="3540760" cy="1843405"/>
          </a:xfrm>
          <a:prstGeom prst="rect">
            <a:avLst/>
          </a:prstGeom>
        </p:spPr>
      </p:pic>
      <p:pic>
        <p:nvPicPr>
          <p:cNvPr id="65" name="图片 64" descr="E:\设计\PPT\图片6.png图片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8079740" y="5101908"/>
            <a:ext cx="4080510" cy="2124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BA66B-B8E4-4AEA-F026-8B2F69AB31B1}"/>
              </a:ext>
            </a:extLst>
          </p:cNvPr>
          <p:cNvSpPr txBox="1"/>
          <p:nvPr/>
        </p:nvSpPr>
        <p:spPr>
          <a:xfrm>
            <a:off x="152424" y="1280100"/>
            <a:ext cx="11977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Tìm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hiểu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A2A3-9735-48B2-F7E9-F83B1604D739}"/>
              </a:ext>
            </a:extLst>
          </p:cNvPr>
          <p:cNvSpPr txBox="1"/>
          <p:nvPr/>
        </p:nvSpPr>
        <p:spPr>
          <a:xfrm>
            <a:off x="4217066" y="690226"/>
            <a:ext cx="6115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0">
                <a:solidFill>
                  <a:schemeClr val="bg1"/>
                </a:solidFill>
                <a:effectLst/>
                <a:latin typeface="#9Slide05 SVNMaudy Script" pitchFamily="2" charset="0"/>
                <a:ea typeface="Times New Roman" panose="02020603050405020304" pitchFamily="18" charset="0"/>
              </a:rPr>
              <a:t>1. Tác giả</a:t>
            </a:r>
            <a:endParaRPr lang="en-US" sz="5400">
              <a:solidFill>
                <a:schemeClr val="bg1"/>
              </a:solidFill>
              <a:latin typeface="#9Slide05 SVNMaudy Script" pitchFamily="2" charset="0"/>
            </a:endParaRPr>
          </a:p>
        </p:txBody>
      </p:sp>
      <p:pic>
        <p:nvPicPr>
          <p:cNvPr id="7" name="Picture 6" descr="A person with a scarf around his neck&#10;&#10;Description automatically generated with low confidence">
            <a:extLst>
              <a:ext uri="{FF2B5EF4-FFF2-40B4-BE49-F238E27FC236}">
                <a16:creationId xmlns:a16="http://schemas.microsoft.com/office/drawing/2014/main" id="{FA661E0A-F6E3-ECDD-B867-FE62B7447F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57" y="1658020"/>
            <a:ext cx="3300674" cy="4705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E9ADCF-87E9-4C90-A71F-9826AD78956B}"/>
              </a:ext>
            </a:extLst>
          </p:cNvPr>
          <p:cNvSpPr txBox="1"/>
          <p:nvPr/>
        </p:nvSpPr>
        <p:spPr>
          <a:xfrm>
            <a:off x="5306271" y="2283855"/>
            <a:ext cx="6125496" cy="196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Nghệ thuật thơ Tố Hữu thể hiện ở </a:t>
            </a:r>
            <a:r>
              <a:rPr lang="vi-VN" sz="2800" b="1" i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phong cách trữ tình chính trị, đậm đà tính dân tộc.</a:t>
            </a:r>
            <a:endParaRPr lang="en-US" sz="2800" b="1" i="1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27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4" y="350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684" y="819"/>
                <a:ext cx="1022" cy="1022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>
                    <a:solidFill>
                      <a:schemeClr val="tx2">
                        <a:lumMod val="50000"/>
                      </a:schemeClr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</a:t>
                </a:r>
                <a:endParaRPr lang="zh-CN" altLang="en-US" sz="2800">
                  <a:solidFill>
                    <a:schemeClr val="tx2">
                      <a:lumMod val="50000"/>
                    </a:schemeClr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1539388" y="461493"/>
            <a:ext cx="10053320" cy="6030142"/>
            <a:chOff x="1612" y="1108"/>
            <a:chExt cx="4721" cy="6797"/>
          </a:xfrm>
        </p:grpSpPr>
        <p:pic>
          <p:nvPicPr>
            <p:cNvPr id="36" name="图片 35" descr="D:\资料\图片3.png图片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12" y="1635"/>
              <a:ext cx="4721" cy="6270"/>
            </a:xfrm>
            <a:prstGeom prst="rect">
              <a:avLst/>
            </a:prstGeom>
          </p:spPr>
        </p:pic>
        <p:pic>
          <p:nvPicPr>
            <p:cNvPr id="37" name="图片 36" descr="E:\设计\PPT\图片3.png图片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625" y="1108"/>
              <a:ext cx="2224" cy="1360"/>
            </a:xfrm>
            <a:prstGeom prst="rect">
              <a:avLst/>
            </a:prstGeom>
          </p:spPr>
        </p:pic>
      </p:grpSp>
      <p:pic>
        <p:nvPicPr>
          <p:cNvPr id="64" name="图片 63" descr="E:\设计\PPT\图片6.png图片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0848" y="-123795"/>
            <a:ext cx="3540760" cy="1843405"/>
          </a:xfrm>
          <a:prstGeom prst="rect">
            <a:avLst/>
          </a:prstGeom>
        </p:spPr>
      </p:pic>
      <p:pic>
        <p:nvPicPr>
          <p:cNvPr id="65" name="图片 64" descr="E:\设计\PPT\图片6.png图片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8079740" y="5101908"/>
            <a:ext cx="4080510" cy="2124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BA66B-B8E4-4AEA-F026-8B2F69AB31B1}"/>
              </a:ext>
            </a:extLst>
          </p:cNvPr>
          <p:cNvSpPr txBox="1"/>
          <p:nvPr/>
        </p:nvSpPr>
        <p:spPr>
          <a:xfrm>
            <a:off x="152424" y="1280100"/>
            <a:ext cx="11977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Tìm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hiểu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A2A3-9735-48B2-F7E9-F83B1604D739}"/>
              </a:ext>
            </a:extLst>
          </p:cNvPr>
          <p:cNvSpPr txBox="1"/>
          <p:nvPr/>
        </p:nvSpPr>
        <p:spPr>
          <a:xfrm>
            <a:off x="4217066" y="690226"/>
            <a:ext cx="6115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0">
                <a:solidFill>
                  <a:schemeClr val="bg1"/>
                </a:solidFill>
                <a:latin typeface="#9Slide05 SVNMaudy Script" pitchFamily="2" charset="0"/>
              </a:rPr>
              <a:t>2. Tác phẩm</a:t>
            </a:r>
            <a:endParaRPr lang="en-US" sz="5400">
              <a:solidFill>
                <a:schemeClr val="bg1"/>
              </a:solidFill>
              <a:latin typeface="#9Slide05 SVNMaudy Script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4BA46F-D1FF-D55C-36A1-E4936EFF8A45}"/>
              </a:ext>
            </a:extLst>
          </p:cNvPr>
          <p:cNvGrpSpPr/>
          <p:nvPr/>
        </p:nvGrpSpPr>
        <p:grpSpPr>
          <a:xfrm>
            <a:off x="1715999" y="2016622"/>
            <a:ext cx="4045678" cy="4295775"/>
            <a:chOff x="1715999" y="2016622"/>
            <a:chExt cx="4045678" cy="4295775"/>
          </a:xfrm>
        </p:grpSpPr>
        <p:grpSp>
          <p:nvGrpSpPr>
            <p:cNvPr id="4" name="组合 37">
              <a:extLst>
                <a:ext uri="{FF2B5EF4-FFF2-40B4-BE49-F238E27FC236}">
                  <a16:creationId xmlns:a16="http://schemas.microsoft.com/office/drawing/2014/main" id="{ADEF065F-0401-EFA3-5489-6287DC03A4F1}"/>
                </a:ext>
              </a:extLst>
            </p:cNvPr>
            <p:cNvGrpSpPr/>
            <p:nvPr/>
          </p:nvGrpSpPr>
          <p:grpSpPr>
            <a:xfrm>
              <a:off x="1851864" y="2016622"/>
              <a:ext cx="3909813" cy="4295775"/>
              <a:chOff x="2336" y="1841"/>
              <a:chExt cx="5324" cy="6765"/>
            </a:xfrm>
          </p:grpSpPr>
          <p:sp>
            <p:nvSpPr>
              <p:cNvPr id="15" name="圆角矩形 6">
                <a:extLst>
                  <a:ext uri="{FF2B5EF4-FFF2-40B4-BE49-F238E27FC236}">
                    <a16:creationId xmlns:a16="http://schemas.microsoft.com/office/drawing/2014/main" id="{768DB38D-08F0-3729-1A8F-A52216559BE7}"/>
                  </a:ext>
                </a:extLst>
              </p:cNvPr>
              <p:cNvSpPr/>
              <p:nvPr/>
            </p:nvSpPr>
            <p:spPr>
              <a:xfrm>
                <a:off x="2795" y="1841"/>
                <a:ext cx="4865" cy="6765"/>
              </a:xfrm>
              <a:prstGeom prst="roundRect">
                <a:avLst>
                  <a:gd name="adj" fmla="val 10195"/>
                </a:avLst>
              </a:prstGeom>
              <a:noFill/>
              <a:ln>
                <a:solidFill>
                  <a:srgbClr val="EAAA9B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缺角矩形 34">
                <a:extLst>
                  <a:ext uri="{FF2B5EF4-FFF2-40B4-BE49-F238E27FC236}">
                    <a16:creationId xmlns:a16="http://schemas.microsoft.com/office/drawing/2014/main" id="{50FB70E4-79F0-CE59-1A26-EC821E856DF0}"/>
                  </a:ext>
                </a:extLst>
              </p:cNvPr>
              <p:cNvSpPr/>
              <p:nvPr/>
            </p:nvSpPr>
            <p:spPr>
              <a:xfrm>
                <a:off x="2336" y="3511"/>
                <a:ext cx="1388" cy="2824"/>
              </a:xfrm>
              <a:prstGeom prst="plaque">
                <a:avLst>
                  <a:gd name="adj" fmla="val 12429"/>
                </a:avLst>
              </a:prstGeom>
              <a:gradFill>
                <a:gsLst>
                  <a:gs pos="0">
                    <a:srgbClr val="54AEC4"/>
                  </a:gs>
                  <a:gs pos="100000">
                    <a:srgbClr val="8AC6B0"/>
                  </a:gs>
                </a:gsLst>
                <a:lin ang="2400000" scaled="0"/>
              </a:gradFill>
              <a:ln>
                <a:solidFill>
                  <a:srgbClr val="EAAA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073B86-BE69-AB1D-25D4-551B85873B67}"/>
                </a:ext>
              </a:extLst>
            </p:cNvPr>
            <p:cNvSpPr txBox="1"/>
            <p:nvPr/>
          </p:nvSpPr>
          <p:spPr>
            <a:xfrm>
              <a:off x="1715999" y="3133725"/>
              <a:ext cx="12864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#9Slide05 SVNMaudy Script" pitchFamily="2" charset="0"/>
                </a:rPr>
                <a:t>a</a:t>
              </a:r>
            </a:p>
            <a:p>
              <a:pPr algn="ctr"/>
              <a:r>
                <a:rPr lang="en-US" sz="3600">
                  <a:solidFill>
                    <a:schemeClr val="bg1"/>
                  </a:solidFill>
                  <a:latin typeface="#9Slide05 SVNMaudy Script" pitchFamily="2" charset="0"/>
                </a:rPr>
                <a:t>Xuất xứ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1A3E9-40FA-9067-829E-713C7DF93FD1}"/>
                </a:ext>
              </a:extLst>
            </p:cNvPr>
            <p:cNvSpPr txBox="1"/>
            <p:nvPr/>
          </p:nvSpPr>
          <p:spPr>
            <a:xfrm>
              <a:off x="2918101" y="2439203"/>
              <a:ext cx="2736953" cy="3359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Bài thơ nằm trong phần </a:t>
              </a:r>
              <a:r>
                <a:rPr lang="en-US" sz="2400" b="1" ker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Xiềng xích</a:t>
              </a:r>
              <a:r>
                <a:rPr lang="en-US" sz="2400" ker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của tập thơ </a:t>
              </a:r>
              <a:r>
                <a:rPr lang="en-US" sz="2400" b="1" ker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Từ ấy</a:t>
              </a:r>
              <a:r>
                <a:rPr lang="en-US" sz="2400" ker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Bài thơ được viết chính thức vào tháng 7 – 1939.</a:t>
              </a:r>
              <a:endParaRPr lang="en-US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1C23F1-8B99-F1FF-6FB9-07D8386A283B}"/>
              </a:ext>
            </a:extLst>
          </p:cNvPr>
          <p:cNvGrpSpPr/>
          <p:nvPr/>
        </p:nvGrpSpPr>
        <p:grpSpPr>
          <a:xfrm>
            <a:off x="6549970" y="1998758"/>
            <a:ext cx="4180605" cy="4295775"/>
            <a:chOff x="1715999" y="2016622"/>
            <a:chExt cx="4180605" cy="4295775"/>
          </a:xfrm>
        </p:grpSpPr>
        <p:grpSp>
          <p:nvGrpSpPr>
            <p:cNvPr id="23" name="组合 37">
              <a:extLst>
                <a:ext uri="{FF2B5EF4-FFF2-40B4-BE49-F238E27FC236}">
                  <a16:creationId xmlns:a16="http://schemas.microsoft.com/office/drawing/2014/main" id="{0DE19CD3-E3EC-0521-B536-187974337072}"/>
                </a:ext>
              </a:extLst>
            </p:cNvPr>
            <p:cNvGrpSpPr/>
            <p:nvPr/>
          </p:nvGrpSpPr>
          <p:grpSpPr>
            <a:xfrm>
              <a:off x="1851864" y="2016622"/>
              <a:ext cx="3909813" cy="4295775"/>
              <a:chOff x="2336" y="1841"/>
              <a:chExt cx="5324" cy="6765"/>
            </a:xfrm>
          </p:grpSpPr>
          <p:sp>
            <p:nvSpPr>
              <p:cNvPr id="27" name="圆角矩形 6">
                <a:extLst>
                  <a:ext uri="{FF2B5EF4-FFF2-40B4-BE49-F238E27FC236}">
                    <a16:creationId xmlns:a16="http://schemas.microsoft.com/office/drawing/2014/main" id="{0DAE25D1-CBE7-2EEF-8BBB-8A651453B830}"/>
                  </a:ext>
                </a:extLst>
              </p:cNvPr>
              <p:cNvSpPr/>
              <p:nvPr/>
            </p:nvSpPr>
            <p:spPr>
              <a:xfrm>
                <a:off x="2795" y="1841"/>
                <a:ext cx="4865" cy="6765"/>
              </a:xfrm>
              <a:prstGeom prst="roundRect">
                <a:avLst>
                  <a:gd name="adj" fmla="val 10195"/>
                </a:avLst>
              </a:prstGeom>
              <a:noFill/>
              <a:ln>
                <a:solidFill>
                  <a:srgbClr val="EAAA9B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缺角矩形 34">
                <a:extLst>
                  <a:ext uri="{FF2B5EF4-FFF2-40B4-BE49-F238E27FC236}">
                    <a16:creationId xmlns:a16="http://schemas.microsoft.com/office/drawing/2014/main" id="{AFFAE1C8-2616-EBF6-90DD-BB9CE868A624}"/>
                  </a:ext>
                </a:extLst>
              </p:cNvPr>
              <p:cNvSpPr/>
              <p:nvPr/>
            </p:nvSpPr>
            <p:spPr>
              <a:xfrm>
                <a:off x="2336" y="3511"/>
                <a:ext cx="1388" cy="2824"/>
              </a:xfrm>
              <a:prstGeom prst="plaque">
                <a:avLst>
                  <a:gd name="adj" fmla="val 12429"/>
                </a:avLst>
              </a:prstGeom>
              <a:gradFill>
                <a:gsLst>
                  <a:gs pos="0">
                    <a:srgbClr val="54AEC4"/>
                  </a:gs>
                  <a:gs pos="100000">
                    <a:srgbClr val="8AC6B0"/>
                  </a:gs>
                </a:gsLst>
                <a:lin ang="2400000" scaled="0"/>
              </a:gradFill>
              <a:ln>
                <a:solidFill>
                  <a:srgbClr val="EAAA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106B14-1794-1D20-B263-D7451DB0D23F}"/>
                </a:ext>
              </a:extLst>
            </p:cNvPr>
            <p:cNvSpPr txBox="1"/>
            <p:nvPr/>
          </p:nvSpPr>
          <p:spPr>
            <a:xfrm>
              <a:off x="1715999" y="3133725"/>
              <a:ext cx="12864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#9Slide05 SVNMaudy Script" pitchFamily="2" charset="0"/>
                </a:rPr>
                <a:t>b</a:t>
              </a:r>
            </a:p>
            <a:p>
              <a:pPr algn="ctr"/>
              <a:r>
                <a:rPr lang="en-US" sz="3600">
                  <a:solidFill>
                    <a:schemeClr val="bg1"/>
                  </a:solidFill>
                  <a:latin typeface="#9Slide05 SVNMaudy Script" pitchFamily="2" charset="0"/>
                </a:rPr>
                <a:t>Thể loại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E11F20-EE77-BFB6-DBC9-096849FA733A}"/>
                </a:ext>
              </a:extLst>
            </p:cNvPr>
            <p:cNvSpPr txBox="1"/>
            <p:nvPr/>
          </p:nvSpPr>
          <p:spPr>
            <a:xfrm>
              <a:off x="3159651" y="3480705"/>
              <a:ext cx="2736953" cy="75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kern="0">
                  <a:effectLst/>
                  <a:latin typeface="+mj-lt"/>
                  <a:ea typeface="Times New Roman" panose="02020603050405020304" pitchFamily="18" charset="0"/>
                </a:rPr>
                <a:t>thơ bảy chữ</a:t>
              </a:r>
              <a:endParaRPr lang="en-US" sz="3200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7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4" y="350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684" y="819"/>
                <a:ext cx="1022" cy="1022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>
                    <a:solidFill>
                      <a:schemeClr val="tx2">
                        <a:lumMod val="50000"/>
                      </a:schemeClr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</a:t>
                </a:r>
                <a:endParaRPr lang="zh-CN" altLang="en-US" sz="2800">
                  <a:solidFill>
                    <a:schemeClr val="tx2">
                      <a:lumMod val="50000"/>
                    </a:schemeClr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1539388" y="461493"/>
            <a:ext cx="10053320" cy="6030142"/>
            <a:chOff x="1612" y="1108"/>
            <a:chExt cx="4721" cy="6797"/>
          </a:xfrm>
        </p:grpSpPr>
        <p:pic>
          <p:nvPicPr>
            <p:cNvPr id="36" name="图片 35" descr="D:\资料\图片3.png图片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12" y="1635"/>
              <a:ext cx="4721" cy="6270"/>
            </a:xfrm>
            <a:prstGeom prst="rect">
              <a:avLst/>
            </a:prstGeom>
          </p:spPr>
        </p:pic>
        <p:pic>
          <p:nvPicPr>
            <p:cNvPr id="37" name="图片 36" descr="E:\设计\PPT\图片3.png图片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625" y="1108"/>
              <a:ext cx="2224" cy="1360"/>
            </a:xfrm>
            <a:prstGeom prst="rect">
              <a:avLst/>
            </a:prstGeom>
          </p:spPr>
        </p:pic>
      </p:grpSp>
      <p:pic>
        <p:nvPicPr>
          <p:cNvPr id="64" name="图片 63" descr="E:\设计\PPT\图片6.png图片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0848" y="-123795"/>
            <a:ext cx="3540760" cy="1843405"/>
          </a:xfrm>
          <a:prstGeom prst="rect">
            <a:avLst/>
          </a:prstGeom>
        </p:spPr>
      </p:pic>
      <p:pic>
        <p:nvPicPr>
          <p:cNvPr id="65" name="图片 64" descr="E:\设计\PPT\图片6.png图片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8079740" y="5101908"/>
            <a:ext cx="4080510" cy="2124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BA66B-B8E4-4AEA-F026-8B2F69AB31B1}"/>
              </a:ext>
            </a:extLst>
          </p:cNvPr>
          <p:cNvSpPr txBox="1"/>
          <p:nvPr/>
        </p:nvSpPr>
        <p:spPr>
          <a:xfrm>
            <a:off x="152424" y="1280100"/>
            <a:ext cx="11977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Tìm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hiểu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317B98"/>
                </a:solidFill>
                <a:latin typeface="#9Slide05 SVNMaudy Script" pitchFamily="2" charset="0"/>
              </a:rPr>
              <a:t>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A2A3-9735-48B2-F7E9-F83B1604D739}"/>
              </a:ext>
            </a:extLst>
          </p:cNvPr>
          <p:cNvSpPr txBox="1"/>
          <p:nvPr/>
        </p:nvSpPr>
        <p:spPr>
          <a:xfrm>
            <a:off x="4217066" y="690226"/>
            <a:ext cx="6115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0">
                <a:solidFill>
                  <a:schemeClr val="bg1"/>
                </a:solidFill>
                <a:latin typeface="#9Slide05 SVNMaudy Script" pitchFamily="2" charset="0"/>
              </a:rPr>
              <a:t>2. Tác phẩm</a:t>
            </a:r>
            <a:endParaRPr lang="en-US" sz="5400">
              <a:solidFill>
                <a:schemeClr val="bg1"/>
              </a:solidFill>
              <a:latin typeface="#9Slide05 SVNMaudy Scrip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9C7DC-644A-FFDE-EBA0-7CAA78D6C841}"/>
              </a:ext>
            </a:extLst>
          </p:cNvPr>
          <p:cNvSpPr txBox="1"/>
          <p:nvPr/>
        </p:nvSpPr>
        <p:spPr>
          <a:xfrm>
            <a:off x="1662496" y="1546103"/>
            <a:ext cx="9357865" cy="44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Phương thức biểu đạt chính: </a:t>
            </a: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Biểu cảm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d. Bố cục: </a:t>
            </a: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phần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Phần 1 (Từ đầu đến </a:t>
            </a:r>
            <a:r>
              <a:rPr lang="en-US" sz="2400" b="1" i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thiệt thà</a:t>
            </a: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): Nỗi nhớ da diết cuộc sống bên ngoài nhà tù.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Phần 2 (Tiếp theo đến </a:t>
            </a:r>
            <a:r>
              <a:rPr lang="en-US" sz="2400" b="1" i="1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ngát trời</a:t>
            </a: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): Nỗi nhớ về chính mình trong những ngày chưa bị giam cầm.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Phần 3 (Còn lại): Trở lại thực tại trại giam cầm lòng trĩu nặng với nỗi nhớ triền miên.</a:t>
            </a:r>
            <a:endParaRPr lang="en-US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B4DA"/>
            </a:gs>
            <a:gs pos="100000">
              <a:srgbClr val="F5FA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33020" y="-24130"/>
            <a:ext cx="12225020" cy="6877685"/>
            <a:chOff x="-52" y="-38"/>
            <a:chExt cx="19252" cy="10831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" y="-38"/>
              <a:ext cx="19252" cy="10831"/>
              <a:chOff x="-52" y="-38"/>
              <a:chExt cx="19252" cy="1083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52" y="-38"/>
                <a:ext cx="19252" cy="10831"/>
                <a:chOff x="-52" y="-38"/>
                <a:chExt cx="19252" cy="1083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-52" y="-38"/>
                  <a:ext cx="19252" cy="10831"/>
                  <a:chOff x="-52" y="-38"/>
                  <a:chExt cx="19252" cy="10831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-50" y="-38"/>
                    <a:ext cx="19250" cy="9963"/>
                    <a:chOff x="-50" y="-38"/>
                    <a:chExt cx="19250" cy="9963"/>
                  </a:xfrm>
                </p:grpSpPr>
                <p:pic>
                  <p:nvPicPr>
                    <p:cNvPr id="100" name="图片 99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V="1">
                      <a:off x="-50" y="4309"/>
                      <a:ext cx="19200" cy="56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图片 100" descr="云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0" y="-38"/>
                      <a:ext cx="19200" cy="458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-52" y="2893"/>
                    <a:ext cx="19247" cy="7900"/>
                    <a:chOff x="-52" y="2893"/>
                    <a:chExt cx="19247" cy="7900"/>
                  </a:xfrm>
                </p:grpSpPr>
                <p:pic>
                  <p:nvPicPr>
                    <p:cNvPr id="47" name="图片 46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-52" y="2893"/>
                      <a:ext cx="11237" cy="79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图片 47" descr="图片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59" y="2893"/>
                      <a:ext cx="11237" cy="79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图片 101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1393"/>
                    <a:ext cx="5576" cy="3088"/>
                  </a:xfrm>
                  <a:prstGeom prst="rect">
                    <a:avLst/>
                  </a:prstGeom>
                </p:spPr>
              </p:pic>
              <p:pic>
                <p:nvPicPr>
                  <p:cNvPr id="103" name="图片 102" descr="组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2774" y="6586"/>
                    <a:ext cx="6426" cy="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圆角矩形 7"/>
                <p:cNvSpPr/>
                <p:nvPr/>
              </p:nvSpPr>
              <p:spPr>
                <a:xfrm>
                  <a:off x="363" y="349"/>
                  <a:ext cx="18473" cy="10101"/>
                </a:xfrm>
                <a:prstGeom prst="roundRect">
                  <a:avLst>
                    <a:gd name="adj" fmla="val 7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2776" y="1013"/>
                <a:ext cx="1945" cy="1789"/>
              </a:xfrm>
              <a:prstGeom prst="ellipse">
                <a:avLst/>
              </a:prstGeom>
              <a:gradFill>
                <a:gsLst>
                  <a:gs pos="5000">
                    <a:srgbClr val="46A8C9"/>
                  </a:gs>
                  <a:gs pos="100000">
                    <a:srgbClr val="9ACDAA"/>
                  </a:gs>
                </a:gsLst>
                <a:lin ang="2400000" scaled="0"/>
              </a:gradFill>
              <a:ln w="12700">
                <a:solidFill>
                  <a:srgbClr val="EAAA9B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>
                    <a:solidFill>
                      <a:schemeClr val="bg1"/>
                    </a:solidFill>
                    <a:latin typeface="字魂50号-白鸽天行体" panose="00000500000000000000" charset="-122"/>
                    <a:ea typeface="字魂50号-白鸽天行体" panose="00000500000000000000" charset="-122"/>
                    <a:sym typeface="+mn-ea"/>
                  </a:rPr>
                  <a:t>II</a:t>
                </a:r>
                <a:endParaRPr lang="zh-CN" altLang="en-US" sz="6000">
                  <a:solidFill>
                    <a:schemeClr val="bg1"/>
                  </a:solidFill>
                  <a:latin typeface="字魂50号-白鸽天行体" panose="00000500000000000000" charset="-122"/>
                  <a:ea typeface="字魂50号-白鸽天行体" panose="00000500000000000000" charset="-122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69" y="763"/>
                <a:ext cx="9" cy="9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 descr="图层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680000" flipH="1">
              <a:off x="312" y="7866"/>
              <a:ext cx="1305" cy="17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5D66C7-2A88-1EED-9F4E-C735448DC1F4}"/>
              </a:ext>
            </a:extLst>
          </p:cNvPr>
          <p:cNvSpPr txBox="1"/>
          <p:nvPr/>
        </p:nvSpPr>
        <p:spPr>
          <a:xfrm>
            <a:off x="1291548" y="2106229"/>
            <a:ext cx="5973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chemeClr val="tx2">
                    <a:lumMod val="50000"/>
                  </a:schemeClr>
                </a:solidFill>
                <a:latin typeface="#9Slide05 SVNMaudy Script" pitchFamily="2" charset="0"/>
              </a:rPr>
              <a:t>Tìm hiểu chi tiết</a:t>
            </a:r>
          </a:p>
        </p:txBody>
      </p:sp>
      <p:pic>
        <p:nvPicPr>
          <p:cNvPr id="6" name="Picture 5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8C106324-1DF6-9F34-497C-A27700E082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20" y="-222250"/>
            <a:ext cx="4848606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0E89B0-9CB3-9818-2329-D7B9687418A0}"/>
              </a:ext>
            </a:extLst>
          </p:cNvPr>
          <p:cNvSpPr txBox="1"/>
          <p:nvPr/>
        </p:nvSpPr>
        <p:spPr>
          <a:xfrm>
            <a:off x="2165074" y="3657609"/>
            <a:ext cx="498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Thực hiện phiếu học tập sau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1035</Words>
  <Application>Microsoft Office PowerPoint</Application>
  <PresentationFormat>Widescreen</PresentationFormat>
  <Paragraphs>99</Paragraphs>
  <Slides>22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字魂50号-白鸽天行体</vt:lpstr>
      <vt:lpstr>#9Slide05 SVNMaudy Script</vt:lpstr>
      <vt:lpstr>#9Slide03 Noto Sans Bold</vt:lpstr>
      <vt:lpstr>Arial</vt:lpstr>
      <vt:lpstr>Calibri</vt:lpstr>
      <vt:lpstr>#9Slide03 Helve</vt:lpstr>
      <vt:lpstr>#9Slide05 Rusulica Script</vt:lpstr>
      <vt:lpstr>#9Slide03 Comfortaa Bold</vt:lpstr>
      <vt:lpstr>Times New Roman</vt:lpstr>
      <vt:lpstr>office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NHI</dc:creator>
  <cp:lastModifiedBy>DELL VOSTRO</cp:lastModifiedBy>
  <cp:revision>18</cp:revision>
  <dcterms:created xsi:type="dcterms:W3CDTF">2022-01-10T07:22:00Z</dcterms:created>
  <dcterms:modified xsi:type="dcterms:W3CDTF">2024-09-11T13:19:13Z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