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3" r:id="rId3"/>
    <p:sldMasterId id="2147483704" r:id="rId4"/>
    <p:sldMasterId id="2147483716" r:id="rId5"/>
  </p:sldMasterIdLst>
  <p:notesMasterIdLst>
    <p:notesMasterId r:id="rId41"/>
  </p:notesMasterIdLst>
  <p:sldIdLst>
    <p:sldId id="2007577857" r:id="rId6"/>
    <p:sldId id="2007577855" r:id="rId7"/>
    <p:sldId id="267" r:id="rId8"/>
    <p:sldId id="256" r:id="rId9"/>
    <p:sldId id="2007579134" r:id="rId10"/>
    <p:sldId id="2007579266" r:id="rId11"/>
    <p:sldId id="2007579267" r:id="rId12"/>
    <p:sldId id="2007579268" r:id="rId13"/>
    <p:sldId id="2007579269" r:id="rId14"/>
    <p:sldId id="2007579270" r:id="rId15"/>
    <p:sldId id="2007579271" r:id="rId16"/>
    <p:sldId id="2007579272" r:id="rId17"/>
    <p:sldId id="2007579273" r:id="rId18"/>
    <p:sldId id="2007579274" r:id="rId19"/>
    <p:sldId id="2007577859" r:id="rId20"/>
    <p:sldId id="2007579195" r:id="rId21"/>
    <p:sldId id="2007579067" r:id="rId22"/>
    <p:sldId id="2007578483" r:id="rId23"/>
    <p:sldId id="2007579070" r:id="rId24"/>
    <p:sldId id="2007579277" r:id="rId25"/>
    <p:sldId id="2007579279" r:id="rId26"/>
    <p:sldId id="2007579278" r:id="rId27"/>
    <p:sldId id="2007579173" r:id="rId28"/>
    <p:sldId id="2007579197" r:id="rId29"/>
    <p:sldId id="2007579180" r:id="rId30"/>
    <p:sldId id="2007579175" r:id="rId31"/>
    <p:sldId id="2007579178" r:id="rId32"/>
    <p:sldId id="2007579199" r:id="rId33"/>
    <p:sldId id="2007579174" r:id="rId34"/>
    <p:sldId id="2007579200" r:id="rId35"/>
    <p:sldId id="2007579176" r:id="rId36"/>
    <p:sldId id="2007579275" r:id="rId37"/>
    <p:sldId id="2007579276" r:id="rId38"/>
    <p:sldId id="2007577972" r:id="rId39"/>
    <p:sldId id="200757920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1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86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12516-BDC2-46C5-88B4-3BAFD97BB56E}" type="datetimeFigureOut">
              <a:rPr lang="en-SG" smtClean="0"/>
              <a:t>30/4/2025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8BD27-E0D8-4C52-891F-65BA3D0132C5}" type="slidenum">
              <a:rPr lang="en-SG" smtClean="0"/>
              <a:t>‹#›</a:t>
            </a:fld>
            <a:endParaRPr lang="en-SG"/>
          </a:p>
        </p:txBody>
      </p:sp>
    </p:spTree>
    <p:extLst>
      <p:ext uri="{BB962C8B-B14F-4D97-AF65-F5344CB8AC3E}">
        <p14:creationId xmlns:p14="http://schemas.microsoft.com/office/powerpoint/2010/main" val="428119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95EC4-793D-9264-D711-3CA95B139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6CD8D-33E9-F0B2-FCDD-074FCF9DEF7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E5CB08A-1667-1AED-F5EC-E622789ABC6B}"/>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99662CDE-D599-A8C9-6849-91FBE8BDE1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429097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CA962-76DB-9CD2-13BA-0481C7E3D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00623-D13E-3720-77E6-8CF1ADD3899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1D04C46-F4AB-7824-008C-0BF7A2335ECA}"/>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FC9E9BDA-EF63-B7D0-2B21-F5F6700E09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404022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2CB0A-21C0-F9E3-8798-898951253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A5590-19D2-F69F-BD4E-082C6967144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13AE8AD-E43B-9B08-6F5C-919F114658D0}"/>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3DC3C201-17E5-AA04-A732-28D238C727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1143961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a:p>
        </p:txBody>
      </p:sp>
      <p:sp>
        <p:nvSpPr>
          <p:cNvPr id="4" name="Slide Number Placeholder 3"/>
          <p:cNvSpPr>
            <a:spLocks noGrp="1"/>
          </p:cNvSpPr>
          <p:nvPr>
            <p:ph type="sldNum" sz="quarter" idx="10"/>
          </p:nvPr>
        </p:nvSpPr>
        <p:spPr/>
        <p:txBody>
          <a:bodyPr/>
          <a:lstStyle/>
          <a:p>
            <a:fld id="{3508BD27-E0D8-4C52-891F-65BA3D0132C5}" type="slidenum">
              <a:rPr lang="en-SG" smtClean="0"/>
              <a:t>29</a:t>
            </a:fld>
            <a:endParaRPr lang="en-SG"/>
          </a:p>
        </p:txBody>
      </p:sp>
    </p:spTree>
    <p:extLst>
      <p:ext uri="{BB962C8B-B14F-4D97-AF65-F5344CB8AC3E}">
        <p14:creationId xmlns:p14="http://schemas.microsoft.com/office/powerpoint/2010/main" val="1592653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508BD27-E0D8-4C52-891F-65BA3D0132C5}" type="slidenum">
              <a:rPr lang="en-SG" smtClean="0"/>
              <a:t>33</a:t>
            </a:fld>
            <a:endParaRPr lang="en-SG"/>
          </a:p>
        </p:txBody>
      </p:sp>
    </p:spTree>
    <p:extLst>
      <p:ext uri="{BB962C8B-B14F-4D97-AF65-F5344CB8AC3E}">
        <p14:creationId xmlns:p14="http://schemas.microsoft.com/office/powerpoint/2010/main" val="290923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3508BD27-E0D8-4C52-891F-65BA3D0132C5}" type="slidenum">
              <a:rPr lang="en-SG" smtClean="0"/>
              <a:t>34</a:t>
            </a:fld>
            <a:endParaRPr lang="en-SG"/>
          </a:p>
        </p:txBody>
      </p:sp>
    </p:spTree>
    <p:extLst>
      <p:ext uri="{BB962C8B-B14F-4D97-AF65-F5344CB8AC3E}">
        <p14:creationId xmlns:p14="http://schemas.microsoft.com/office/powerpoint/2010/main" val="151733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3508BD27-E0D8-4C52-891F-65BA3D0132C5}" type="slidenum">
              <a:rPr lang="en-SG" smtClean="0"/>
              <a:t>35</a:t>
            </a:fld>
            <a:endParaRPr lang="en-SG"/>
          </a:p>
        </p:txBody>
      </p:sp>
    </p:spTree>
    <p:extLst>
      <p:ext uri="{BB962C8B-B14F-4D97-AF65-F5344CB8AC3E}">
        <p14:creationId xmlns:p14="http://schemas.microsoft.com/office/powerpoint/2010/main" val="236103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330296"/>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5196806"/>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4959447"/>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5551034"/>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Tree>
    <p:extLst>
      <p:ext uri="{BB962C8B-B14F-4D97-AF65-F5344CB8AC3E}">
        <p14:creationId xmlns:p14="http://schemas.microsoft.com/office/powerpoint/2010/main" val="3991827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7"/>
        <p:cNvGrpSpPr/>
        <p:nvPr/>
      </p:nvGrpSpPr>
      <p:grpSpPr>
        <a:xfrm>
          <a:off x="0" y="0"/>
          <a:ext cx="0" cy="0"/>
          <a:chOff x="0" y="0"/>
          <a:chExt cx="0" cy="0"/>
        </a:xfrm>
      </p:grpSpPr>
      <p:sp>
        <p:nvSpPr>
          <p:cNvPr id="778" name="Google Shape;778;p31"/>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1"/>
          <p:cNvSpPr/>
          <p:nvPr/>
        </p:nvSpPr>
        <p:spPr>
          <a:xfrm>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31"/>
          <p:cNvSpPr/>
          <p:nvPr/>
        </p:nvSpPr>
        <p:spPr>
          <a:xfrm>
            <a:off x="33" y="6483200"/>
            <a:ext cx="12192000" cy="37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6193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81"/>
        <p:cNvGrpSpPr/>
        <p:nvPr/>
      </p:nvGrpSpPr>
      <p:grpSpPr>
        <a:xfrm>
          <a:off x="0" y="0"/>
          <a:ext cx="0" cy="0"/>
          <a:chOff x="0" y="0"/>
          <a:chExt cx="0" cy="0"/>
        </a:xfrm>
      </p:grpSpPr>
      <p:sp>
        <p:nvSpPr>
          <p:cNvPr id="782" name="Google Shape;782;p32"/>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32"/>
          <p:cNvSpPr/>
          <p:nvPr/>
        </p:nvSpPr>
        <p:spPr>
          <a:xfrm rot="10800000">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4" name="Google Shape;784;p32"/>
          <p:cNvGrpSpPr/>
          <p:nvPr/>
        </p:nvGrpSpPr>
        <p:grpSpPr>
          <a:xfrm>
            <a:off x="826668" y="6328933"/>
            <a:ext cx="10538665" cy="529067"/>
            <a:chOff x="620000" y="4746700"/>
            <a:chExt cx="7903999" cy="396800"/>
          </a:xfrm>
        </p:grpSpPr>
        <p:sp>
          <p:nvSpPr>
            <p:cNvPr id="785" name="Google Shape;785;p32"/>
            <p:cNvSpPr/>
            <p:nvPr/>
          </p:nvSpPr>
          <p:spPr>
            <a:xfrm>
              <a:off x="715100" y="4862400"/>
              <a:ext cx="7713900" cy="28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2"/>
            <p:cNvSpPr/>
            <p:nvPr/>
          </p:nvSpPr>
          <p:spPr>
            <a:xfrm>
              <a:off x="620000" y="4746700"/>
              <a:ext cx="7903999" cy="119800"/>
            </a:xfrm>
            <a:custGeom>
              <a:avLst/>
              <a:gdLst/>
              <a:ahLst/>
              <a:cxnLst/>
              <a:rect l="l" t="t" r="r" b="b"/>
              <a:pathLst>
                <a:path w="24248" h="492" extrusionOk="0">
                  <a:moveTo>
                    <a:pt x="0" y="1"/>
                  </a:moveTo>
                  <a:lnTo>
                    <a:pt x="0" y="491"/>
                  </a:lnTo>
                  <a:lnTo>
                    <a:pt x="24247" y="491"/>
                  </a:lnTo>
                  <a:lnTo>
                    <a:pt x="242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144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24672500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7973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91631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111673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1629728"/>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5708012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998418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470019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2025/4/30</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773138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158452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1247383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4032316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46584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635397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6832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908685"/>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98777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951890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299491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065697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35418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4025730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038052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431310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612815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03381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1763661"/>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78519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4806076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61613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5080584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1997950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734821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409147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20207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1439517"/>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TextBox 10"/>
          <p:cNvSpPr txBox="1"/>
          <p:nvPr userDrawn="1"/>
        </p:nvSpPr>
        <p:spPr>
          <a:xfrm>
            <a:off x="3330104" y="6740638"/>
            <a:ext cx="1224136" cy="127151"/>
          </a:xfrm>
          <a:prstGeom prst="rect">
            <a:avLst/>
          </a:prstGeom>
          <a:noFill/>
        </p:spPr>
        <p:txBody>
          <a:bodyPr wrap="square" rtlCol="0">
            <a:spAutoFit/>
          </a:bodyPr>
          <a:lstStyle/>
          <a:p>
            <a:pPr>
              <a:lnSpc>
                <a:spcPct val="200000"/>
              </a:lnSpc>
            </a:pPr>
            <a:r>
              <a:rPr lang="en-US" altLang="zh-CN" sz="133" dirty="0">
                <a:solidFill>
                  <a:prstClr val="black"/>
                </a:solidFill>
                <a:latin typeface="微软雅黑" panose="020B0503020204020204" pitchFamily="34" charset="-122"/>
                <a:hlinkClick r:id="rId2"/>
              </a:rPr>
              <a:t>PPT</a:t>
            </a:r>
            <a:r>
              <a:rPr lang="zh-CN" altLang="en-US" sz="133" dirty="0">
                <a:solidFill>
                  <a:prstClr val="black"/>
                </a:solidFill>
                <a:latin typeface="微软雅黑" panose="020B0503020204020204" pitchFamily="34" charset="-122"/>
                <a:hlinkClick r:id="rId2"/>
              </a:rPr>
              <a:t>下载</a:t>
            </a:r>
            <a:r>
              <a:rPr lang="zh-CN" altLang="en-US" sz="133" dirty="0">
                <a:solidFill>
                  <a:prstClr val="black"/>
                </a:solidFill>
                <a:latin typeface="微软雅黑" panose="020B0503020204020204" pitchFamily="34" charset="-122"/>
              </a:rPr>
              <a:t> </a:t>
            </a:r>
            <a:r>
              <a:rPr lang="en-US" altLang="zh-CN" sz="133" dirty="0">
                <a:solidFill>
                  <a:prstClr val="black"/>
                </a:solidFill>
                <a:latin typeface="微软雅黑" panose="020B0503020204020204" pitchFamily="34" charset="-122"/>
              </a:rPr>
              <a:t>http://www.1ppt.com/xiazai/</a:t>
            </a:r>
          </a:p>
        </p:txBody>
      </p:sp>
    </p:spTree>
    <p:extLst>
      <p:ext uri="{BB962C8B-B14F-4D97-AF65-F5344CB8AC3E}">
        <p14:creationId xmlns:p14="http://schemas.microsoft.com/office/powerpoint/2010/main" val="2257880366"/>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0015188"/>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5121502"/>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7924133"/>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2025/4/30</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7938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wipe dir="r"/>
      </p:transition>
    </mc:Choice>
    <mc:Fallback xmlns="">
      <p:transition>
        <p:wipe dir="r"/>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1pPr>
            <a:lvl2pPr lvl="1"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2pPr>
            <a:lvl3pPr lvl="2"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3pPr>
            <a:lvl4pPr lvl="3"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4pPr>
            <a:lvl5pPr lvl="4"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5pPr>
            <a:lvl6pPr lvl="5"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6pPr>
            <a:lvl7pPr lvl="6"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7pPr>
            <a:lvl8pPr lvl="7"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8pPr>
            <a:lvl9pPr lvl="8"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58909515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017860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3BB504A-11D5-4594-99D7-C9A16AF1D067}" type="datetimeFigureOut">
              <a:rPr lang="en-US" smtClean="0"/>
              <a:t>4/30/2025</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62844059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spTree>
    <p:extLst>
      <p:ext uri="{BB962C8B-B14F-4D97-AF65-F5344CB8AC3E}">
        <p14:creationId xmlns:p14="http://schemas.microsoft.com/office/powerpoint/2010/main" val="383374711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slide" Target="slide4.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44.sv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slideLayout" Target="../slideLayouts/slideLayout26.xml"/><Relationship Id="rId7" Type="http://schemas.openxmlformats.org/officeDocument/2006/relationships/image" Target="../media/image8.png"/><Relationship Id="rId12"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6.jp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55.sv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2.png"/><Relationship Id="rId1" Type="http://schemas.openxmlformats.org/officeDocument/2006/relationships/slideLayout" Target="../slideLayouts/slideLayout13.xml"/><Relationship Id="rId4" Type="http://schemas.microsoft.com/office/2007/relationships/hdphoto" Target="../media/hdphoto11.wdp"/></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2.png"/><Relationship Id="rId7" Type="http://schemas.openxmlformats.org/officeDocument/2006/relationships/image" Target="../media/image60.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2.png"/><Relationship Id="rId7" Type="http://schemas.openxmlformats.org/officeDocument/2006/relationships/image" Target="../media/image48.sv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svg"/><Relationship Id="rId10" Type="http://schemas.openxmlformats.org/officeDocument/2006/relationships/image" Target="../media/image62.png"/><Relationship Id="rId4" Type="http://schemas.openxmlformats.org/officeDocument/2006/relationships/image" Target="../media/image45.png"/><Relationship Id="rId9" Type="http://schemas.openxmlformats.org/officeDocument/2006/relationships/image" Target="../media/image50.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8.xml"/><Relationship Id="rId18" Type="http://schemas.microsoft.com/office/2007/relationships/hdphoto" Target="../media/hdphoto8.wdp"/><Relationship Id="rId26" Type="http://schemas.openxmlformats.org/officeDocument/2006/relationships/image" Target="../media/image20.gif"/><Relationship Id="rId3" Type="http://schemas.openxmlformats.org/officeDocument/2006/relationships/image" Target="../media/image13.png"/><Relationship Id="rId21" Type="http://schemas.openxmlformats.org/officeDocument/2006/relationships/slide" Target="slide14.xml"/><Relationship Id="rId7" Type="http://schemas.openxmlformats.org/officeDocument/2006/relationships/slide" Target="slide6.xml"/><Relationship Id="rId12" Type="http://schemas.microsoft.com/office/2007/relationships/hdphoto" Target="../media/hdphoto6.wdp"/><Relationship Id="rId17" Type="http://schemas.openxmlformats.org/officeDocument/2006/relationships/image" Target="../media/image18.png"/><Relationship Id="rId25" Type="http://schemas.openxmlformats.org/officeDocument/2006/relationships/slide" Target="slide10.xml"/><Relationship Id="rId2" Type="http://schemas.openxmlformats.org/officeDocument/2006/relationships/image" Target="../media/image12.png"/><Relationship Id="rId16" Type="http://schemas.openxmlformats.org/officeDocument/2006/relationships/slide" Target="slide9.xml"/><Relationship Id="rId20" Type="http://schemas.microsoft.com/office/2007/relationships/hdphoto" Target="../media/hdphoto9.wdp"/><Relationship Id="rId29" Type="http://schemas.microsoft.com/office/2007/relationships/hdphoto" Target="../media/hdphoto10.wdp"/><Relationship Id="rId1" Type="http://schemas.openxmlformats.org/officeDocument/2006/relationships/slideLayout" Target="../slideLayouts/slideLayout26.xml"/><Relationship Id="rId6" Type="http://schemas.microsoft.com/office/2007/relationships/hdphoto" Target="../media/hdphoto4.wdp"/><Relationship Id="rId11" Type="http://schemas.openxmlformats.org/officeDocument/2006/relationships/image" Target="../media/image16.png"/><Relationship Id="rId24" Type="http://schemas.openxmlformats.org/officeDocument/2006/relationships/slide" Target="slide11.xml"/><Relationship Id="rId32" Type="http://schemas.openxmlformats.org/officeDocument/2006/relationships/image" Target="../media/image24.png"/><Relationship Id="rId5" Type="http://schemas.openxmlformats.org/officeDocument/2006/relationships/image" Target="../media/image14.png"/><Relationship Id="rId15" Type="http://schemas.microsoft.com/office/2007/relationships/hdphoto" Target="../media/hdphoto7.wdp"/><Relationship Id="rId23" Type="http://schemas.openxmlformats.org/officeDocument/2006/relationships/slide" Target="slide12.xml"/><Relationship Id="rId28" Type="http://schemas.openxmlformats.org/officeDocument/2006/relationships/image" Target="../media/image22.png"/><Relationship Id="rId10" Type="http://schemas.openxmlformats.org/officeDocument/2006/relationships/slide" Target="slide7.xml"/><Relationship Id="rId19" Type="http://schemas.openxmlformats.org/officeDocument/2006/relationships/image" Target="../media/image19.png"/><Relationship Id="rId31" Type="http://schemas.openxmlformats.org/officeDocument/2006/relationships/slide" Target="slide15.xml"/><Relationship Id="rId4" Type="http://schemas.openxmlformats.org/officeDocument/2006/relationships/slide" Target="slide5.xml"/><Relationship Id="rId9" Type="http://schemas.microsoft.com/office/2007/relationships/hdphoto" Target="../media/hdphoto5.wdp"/><Relationship Id="rId14" Type="http://schemas.openxmlformats.org/officeDocument/2006/relationships/image" Target="../media/image17.png"/><Relationship Id="rId22" Type="http://schemas.openxmlformats.org/officeDocument/2006/relationships/slide" Target="slide13.xml"/><Relationship Id="rId27" Type="http://schemas.openxmlformats.org/officeDocument/2006/relationships/image" Target="../media/image21.png"/><Relationship Id="rId30" Type="http://schemas.openxmlformats.org/officeDocument/2006/relationships/image" Target="../media/image23.gi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970163-F60F-DA8E-796F-466270A7C888}"/>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362;p27">
            <a:extLst>
              <a:ext uri="{FF2B5EF4-FFF2-40B4-BE49-F238E27FC236}">
                <a16:creationId xmlns:a16="http://schemas.microsoft.com/office/drawing/2014/main" id="{B7DE836E-6379-EA68-3B0E-A43FB9A721E3}"/>
              </a:ext>
            </a:extLst>
          </p:cNvPr>
          <p:cNvSpPr/>
          <p:nvPr/>
        </p:nvSpPr>
        <p:spPr>
          <a:xfrm>
            <a:off x="1382199" y="788235"/>
            <a:ext cx="3092117" cy="6796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noFill/>
          <a:ln>
            <a:noFill/>
          </a:ln>
        </p:spPr>
        <p:txBody>
          <a:bodyPr spcFirstLastPara="1" wrap="square" lIns="162533" tIns="162533" rIns="162533" bIns="162533" anchor="ctr" anchorCtr="0">
            <a:noAutofit/>
          </a:bodyPr>
          <a:lstStyle/>
          <a:p>
            <a:pPr algn="ctr" defTabSz="1625519">
              <a:buClr>
                <a:srgbClr val="000000"/>
              </a:buClr>
              <a:defRPr/>
            </a:pPr>
            <a:r>
              <a:rPr lang="en-US" sz="4267" b="1" kern="0" dirty="0">
                <a:solidFill>
                  <a:prstClr val="white"/>
                </a:solidFill>
                <a:latin typeface="Fira Sans Extra Condensed"/>
                <a:ea typeface="Fira Sans Extra Condensed"/>
                <a:cs typeface="Fira Sans Extra Condensed"/>
                <a:sym typeface="Fira Sans Extra Condensed"/>
              </a:rPr>
              <a:t>TIẾT …</a:t>
            </a:r>
            <a:endParaRPr sz="4267" b="1" kern="0" dirty="0">
              <a:solidFill>
                <a:prstClr val="white"/>
              </a:solidFill>
              <a:latin typeface="Fira Sans Extra Condensed"/>
              <a:ea typeface="Fira Sans Extra Condensed"/>
              <a:cs typeface="Fira Sans Extra Condensed"/>
              <a:sym typeface="Fira Sans Extra Condensed"/>
            </a:endParaRPr>
          </a:p>
        </p:txBody>
      </p:sp>
      <p:pic>
        <p:nvPicPr>
          <p:cNvPr id="6" name="Picture 5">
            <a:extLst>
              <a:ext uri="{FF2B5EF4-FFF2-40B4-BE49-F238E27FC236}">
                <a16:creationId xmlns:a16="http://schemas.microsoft.com/office/drawing/2014/main" id="{25AC6607-4CC7-A308-C8DD-20B467F7DD7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08881" y="675094"/>
            <a:ext cx="10085407" cy="5673041"/>
          </a:xfrm>
          <a:prstGeom prst="rect">
            <a:avLst/>
          </a:prstGeom>
        </p:spPr>
      </p:pic>
      <p:sp>
        <p:nvSpPr>
          <p:cNvPr id="9" name="Rectangle 8">
            <a:extLst>
              <a:ext uri="{FF2B5EF4-FFF2-40B4-BE49-F238E27FC236}">
                <a16:creationId xmlns:a16="http://schemas.microsoft.com/office/drawing/2014/main" id="{13E0AC1F-1F72-3BA4-9F22-D683A61A55A5}"/>
              </a:ext>
            </a:extLst>
          </p:cNvPr>
          <p:cNvSpPr/>
          <p:nvPr/>
        </p:nvSpPr>
        <p:spPr>
          <a:xfrm>
            <a:off x="520861" y="254643"/>
            <a:ext cx="4849792" cy="1763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7" name="Picture 6">
            <a:extLst>
              <a:ext uri="{FF2B5EF4-FFF2-40B4-BE49-F238E27FC236}">
                <a16:creationId xmlns:a16="http://schemas.microsoft.com/office/drawing/2014/main" id="{BFC2186A-2057-B6CF-7525-72C9D1A540CA}"/>
              </a:ext>
            </a:extLst>
          </p:cNvPr>
          <p:cNvPicPr>
            <a:picLocks noChangeAspect="1"/>
          </p:cNvPicPr>
          <p:nvPr/>
        </p:nvPicPr>
        <p:blipFill rotWithShape="1">
          <a:blip r:embed="rId4">
            <a:clrChange>
              <a:clrFrom>
                <a:srgbClr val="FFFFFF"/>
              </a:clrFrom>
              <a:clrTo>
                <a:srgbClr val="FFFFFF">
                  <a:alpha val="0"/>
                </a:srgbClr>
              </a:clrTo>
            </a:clrChange>
          </a:blip>
          <a:srcRect r="48982" b="62305"/>
          <a:stretch/>
        </p:blipFill>
        <p:spPr>
          <a:xfrm>
            <a:off x="-29932" y="160501"/>
            <a:ext cx="6220177" cy="2585156"/>
          </a:xfrm>
          <a:prstGeom prst="rect">
            <a:avLst/>
          </a:prstGeom>
        </p:spPr>
      </p:pic>
      <p:sp>
        <p:nvSpPr>
          <p:cNvPr id="8" name="TextBox 7">
            <a:extLst>
              <a:ext uri="{FF2B5EF4-FFF2-40B4-BE49-F238E27FC236}">
                <a16:creationId xmlns:a16="http://schemas.microsoft.com/office/drawing/2014/main" id="{288DFD84-FB11-E3A9-E1CE-927F62999293}"/>
              </a:ext>
            </a:extLst>
          </p:cNvPr>
          <p:cNvSpPr txBox="1"/>
          <p:nvPr/>
        </p:nvSpPr>
        <p:spPr>
          <a:xfrm>
            <a:off x="952695" y="1217656"/>
            <a:ext cx="4601028" cy="66678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Tiết</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a:t>
            </a:r>
            <a:r>
              <a:rPr kumimoji="0" lang="en-US" sz="3733" b="1"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endParaRPr kumimoji="0" lang="en-SG" sz="3733"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88334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par>
                          <p:cTn id="21" fill="hold">
                            <p:stCondLst>
                              <p:cond delay="500"/>
                            </p:stCondLst>
                            <p:childTnLst>
                              <p:par>
                                <p:cTn id="22" presetID="26" presetClass="emph" presetSubtype="0" fill="hold" nodeType="afterEffect">
                                  <p:stCondLst>
                                    <p:cond delay="0"/>
                                  </p:stCondLst>
                                  <p:childTnLst>
                                    <p:animEffect transition="out" filter="fade">
                                      <p:cBhvr>
                                        <p:cTn id="23" dur="500" tmFilter="0, 0; .2, .5; .8, .5; 1, 0"/>
                                        <p:tgtEl>
                                          <p:spTgt spid="6"/>
                                        </p:tgtEl>
                                      </p:cBhvr>
                                    </p:animEffect>
                                    <p:animScale>
                                      <p:cBhvr>
                                        <p:cTn id="24"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159FBF4-7A29-B316-4A41-9E2CE98672A5}"/>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86EDB492-DAEE-9D78-4C6F-7C7EA52C0437}"/>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77AA490A-D4A8-1061-01E1-5E85587F77CD}"/>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0D0E8991-E0B3-A23D-C552-D5604984BAA0}"/>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B7C5CFA2-BF65-D0E5-7B3F-880B04FC175E}"/>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4C82C61F-8705-5E1F-B26E-E7D31100438F}"/>
              </a:ext>
            </a:extLst>
          </p:cNvPr>
          <p:cNvSpPr txBox="1"/>
          <p:nvPr/>
        </p:nvSpPr>
        <p:spPr>
          <a:xfrm>
            <a:off x="2351725" y="479024"/>
            <a:ext cx="9403255" cy="3785652"/>
          </a:xfrm>
          <a:prstGeom prst="rect">
            <a:avLst/>
          </a:prstGeom>
          <a:noFill/>
        </p:spPr>
        <p:txBody>
          <a:bodyPr wrap="square" rtlCol="0">
            <a:spAutoFit/>
          </a:bodyPr>
          <a:lstStyle/>
          <a:p>
            <a:r>
              <a:rPr lang="vi-VN" sz="4000" b="1" dirty="0">
                <a:latin typeface="+mj-lt"/>
              </a:rPr>
              <a:t>Văn học Việt Nam gồm những thể loại chính nào?</a:t>
            </a:r>
            <a:endParaRPr lang="en-SG" sz="4000" b="1" dirty="0">
              <a:latin typeface="+mj-lt"/>
            </a:endParaRPr>
          </a:p>
          <a:p>
            <a:r>
              <a:rPr lang="vi-VN" sz="4000" dirty="0">
                <a:latin typeface="+mj-lt"/>
              </a:rPr>
              <a:t>A. Thơ ca.</a:t>
            </a:r>
            <a:endParaRPr lang="en-SG" sz="4000" dirty="0">
              <a:latin typeface="+mj-lt"/>
            </a:endParaRPr>
          </a:p>
          <a:p>
            <a:r>
              <a:rPr lang="vi-VN" sz="4000" dirty="0">
                <a:latin typeface="+mj-lt"/>
              </a:rPr>
              <a:t>B. Văn xuôi.</a:t>
            </a:r>
            <a:endParaRPr lang="en-SG" sz="4000" dirty="0">
              <a:latin typeface="+mj-lt"/>
            </a:endParaRPr>
          </a:p>
          <a:p>
            <a:r>
              <a:rPr lang="vi-VN" sz="4000" dirty="0">
                <a:latin typeface="+mj-lt"/>
              </a:rPr>
              <a:t>C. Tự sự, trữ tình và các thể lời nói dân gian.</a:t>
            </a:r>
            <a:endParaRPr lang="en-SG" sz="4000" dirty="0">
              <a:latin typeface="+mj-lt"/>
            </a:endParaRPr>
          </a:p>
          <a:p>
            <a:r>
              <a:rPr lang="vi-VN" sz="4000" dirty="0">
                <a:latin typeface="+mj-lt"/>
              </a:rPr>
              <a:t>D. Truyện và các thể lời nói dân gian.</a:t>
            </a:r>
            <a:endParaRPr lang="en-SG" sz="4000" dirty="0">
              <a:latin typeface="+mj-lt"/>
            </a:endParaRPr>
          </a:p>
        </p:txBody>
      </p:sp>
      <p:pic>
        <p:nvPicPr>
          <p:cNvPr id="18" name="nvnu">
            <a:extLst>
              <a:ext uri="{FF2B5EF4-FFF2-40B4-BE49-F238E27FC236}">
                <a16:creationId xmlns:a16="http://schemas.microsoft.com/office/drawing/2014/main" id="{704B15F2-BE89-D24D-9D5B-8178DDF7A0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71665" y="4042499"/>
            <a:ext cx="2109302" cy="2815501"/>
          </a:xfrm>
          <a:prstGeom prst="rect">
            <a:avLst/>
          </a:prstGeom>
        </p:spPr>
      </p:pic>
      <p:grpSp>
        <p:nvGrpSpPr>
          <p:cNvPr id="17" name="DAPAN">
            <a:extLst>
              <a:ext uri="{FF2B5EF4-FFF2-40B4-BE49-F238E27FC236}">
                <a16:creationId xmlns:a16="http://schemas.microsoft.com/office/drawing/2014/main" id="{E7C7F8FF-731E-593E-8382-F1D0705B0786}"/>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ED39E749-BE5B-5E95-0475-10267C9C164C}"/>
                </a:ext>
              </a:extLst>
            </p:cNvPr>
            <p:cNvPicPr>
              <a:picLocks noChangeAspect="1"/>
            </p:cNvPicPr>
            <p:nvPr/>
          </p:nvPicPr>
          <p:blipFill>
            <a:blip r:embed="rId7"/>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7B4DACD-74D6-2A89-035E-B8DD38CBB493}"/>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C</a:t>
              </a:r>
            </a:p>
          </p:txBody>
        </p:sp>
      </p:grpSp>
      <p:pic>
        <p:nvPicPr>
          <p:cNvPr id="3" name="Picture 2" descr="Icon&#10;&#10;Description automatically generated">
            <a:hlinkClick r:id="rId8" action="ppaction://hlinksldjump"/>
            <a:extLst>
              <a:ext uri="{FF2B5EF4-FFF2-40B4-BE49-F238E27FC236}">
                <a16:creationId xmlns:a16="http://schemas.microsoft.com/office/drawing/2014/main" id="{4192348A-AE3E-93E5-F87B-11DDF77999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spTree>
    <p:extLst>
      <p:ext uri="{BB962C8B-B14F-4D97-AF65-F5344CB8AC3E}">
        <p14:creationId xmlns:p14="http://schemas.microsoft.com/office/powerpoint/2010/main" val="1907581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274CD57-B28C-48C1-D002-F90F7EAD89D1}"/>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CE7C22F0-9CDA-1F5F-182B-8F539B329440}"/>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EC60F078-30A1-E296-FC20-A29A60F6ED71}"/>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95A04939-E332-BEEF-6EAA-F58758764DF6}"/>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490C2720-C6D8-8CBD-E7F6-B00E0A3E01FB}"/>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4B5AFF07-2F40-5C73-2222-2BA144D56F35}"/>
              </a:ext>
            </a:extLst>
          </p:cNvPr>
          <p:cNvSpPr txBox="1"/>
          <p:nvPr/>
        </p:nvSpPr>
        <p:spPr>
          <a:xfrm>
            <a:off x="2351725" y="479024"/>
            <a:ext cx="9403255" cy="4401205"/>
          </a:xfrm>
          <a:prstGeom prst="rect">
            <a:avLst/>
          </a:prstGeom>
          <a:noFill/>
        </p:spPr>
        <p:txBody>
          <a:bodyPr wrap="square" rtlCol="0">
            <a:spAutoFit/>
          </a:bodyPr>
          <a:lstStyle/>
          <a:p>
            <a:r>
              <a:rPr lang="vi-VN" sz="4000" b="1" dirty="0">
                <a:latin typeface="+mj-lt"/>
              </a:rPr>
              <a:t>Các thể loại tự sự trong bộ phận văn học chữ Hán chủ yếu được viết bằng hình thức nào?</a:t>
            </a:r>
            <a:endParaRPr lang="en-SG" sz="4000" b="1" dirty="0">
              <a:latin typeface="+mj-lt"/>
            </a:endParaRPr>
          </a:p>
          <a:p>
            <a:r>
              <a:rPr lang="vi-VN" sz="4000" dirty="0">
                <a:latin typeface="+mj-lt"/>
              </a:rPr>
              <a:t>A. Thơ.</a:t>
            </a:r>
            <a:endParaRPr lang="en-SG" sz="4000" dirty="0">
              <a:latin typeface="+mj-lt"/>
            </a:endParaRPr>
          </a:p>
          <a:p>
            <a:r>
              <a:rPr lang="vi-VN" sz="4000" dirty="0">
                <a:latin typeface="+mj-lt"/>
              </a:rPr>
              <a:t>B. Văn xuôi.</a:t>
            </a:r>
            <a:endParaRPr lang="en-SG" sz="4000" dirty="0">
              <a:latin typeface="+mj-lt"/>
            </a:endParaRPr>
          </a:p>
          <a:p>
            <a:r>
              <a:rPr lang="vi-VN" sz="4000" dirty="0">
                <a:latin typeface="+mj-lt"/>
              </a:rPr>
              <a:t>C. Văn vần.</a:t>
            </a:r>
            <a:endParaRPr lang="en-SG" sz="4000" dirty="0">
              <a:latin typeface="+mj-lt"/>
            </a:endParaRPr>
          </a:p>
          <a:p>
            <a:r>
              <a:rPr lang="vi-VN" sz="4000" dirty="0">
                <a:latin typeface="+mj-lt"/>
              </a:rPr>
              <a:t>D. Đan xen giữa văn xuôi và văn vần.</a:t>
            </a:r>
            <a:endParaRPr lang="en-SG" sz="4000" dirty="0">
              <a:latin typeface="+mj-lt"/>
            </a:endParaRPr>
          </a:p>
        </p:txBody>
      </p:sp>
      <p:pic>
        <p:nvPicPr>
          <p:cNvPr id="18" name="nvnu">
            <a:extLst>
              <a:ext uri="{FF2B5EF4-FFF2-40B4-BE49-F238E27FC236}">
                <a16:creationId xmlns:a16="http://schemas.microsoft.com/office/drawing/2014/main" id="{E51EF68E-2F0C-1BA5-47E3-6861C5B2A158}"/>
              </a:ext>
            </a:extLst>
          </p:cNvPr>
          <p:cNvPicPr>
            <a:picLocks noChangeAspect="1"/>
          </p:cNvPicPr>
          <p:nvPr/>
        </p:nvPicPr>
        <p:blipFill>
          <a:blip r:embed="rId6">
            <a:extLst>
              <a:ext uri="{28A0092B-C50C-407E-A947-70E740481C1C}">
                <a14:useLocalDpi xmlns:a14="http://schemas.microsoft.com/office/drawing/2010/main" val="0"/>
              </a:ext>
            </a:extLst>
          </a:blip>
          <a:srcRect t="-6843" b="-1337"/>
          <a:stretch/>
        </p:blipFill>
        <p:spPr>
          <a:xfrm flipH="1">
            <a:off x="20541" y="4101546"/>
            <a:ext cx="1908903" cy="2756454"/>
          </a:xfrm>
          <a:prstGeom prst="rect">
            <a:avLst/>
          </a:prstGeom>
        </p:spPr>
      </p:pic>
      <p:grpSp>
        <p:nvGrpSpPr>
          <p:cNvPr id="17" name="DAPAN">
            <a:extLst>
              <a:ext uri="{FF2B5EF4-FFF2-40B4-BE49-F238E27FC236}">
                <a16:creationId xmlns:a16="http://schemas.microsoft.com/office/drawing/2014/main" id="{ADA66C41-9E87-834A-0222-EA95A05F67FB}"/>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A970E1CF-013E-ADDE-E0C0-D88CB0C5F19B}"/>
                </a:ext>
              </a:extLst>
            </p:cNvPr>
            <p:cNvPicPr>
              <a:picLocks noChangeAspect="1"/>
            </p:cNvPicPr>
            <p:nvPr/>
          </p:nvPicPr>
          <p:blipFill>
            <a:blip r:embed="rId7"/>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3C9AC34-8C8C-F98D-38AC-BB64D03DF76F}"/>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B</a:t>
              </a:r>
            </a:p>
          </p:txBody>
        </p:sp>
      </p:grpSp>
      <p:pic>
        <p:nvPicPr>
          <p:cNvPr id="3" name="Picture 2" descr="Icon&#10;&#10;Description automatically generated">
            <a:hlinkClick r:id="rId8" action="ppaction://hlinksldjump"/>
            <a:extLst>
              <a:ext uri="{FF2B5EF4-FFF2-40B4-BE49-F238E27FC236}">
                <a16:creationId xmlns:a16="http://schemas.microsoft.com/office/drawing/2014/main" id="{F4AD921E-76FB-328D-8CA0-CA0DD1FC4DF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spTree>
    <p:extLst>
      <p:ext uri="{BB962C8B-B14F-4D97-AF65-F5344CB8AC3E}">
        <p14:creationId xmlns:p14="http://schemas.microsoft.com/office/powerpoint/2010/main" val="2542643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65C3D5D-2B45-DB12-4D04-DBC74AD2D5D9}"/>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744168C1-EEFC-50C1-C4D8-EE85B9E7A6AC}"/>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067C5CDB-845E-5DC0-6E5B-3B37BAE1256A}"/>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FF7A205F-A925-2A06-7410-0AA313824EF8}"/>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50F86DB7-34B1-01B7-A80D-4084E82E94AA}"/>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F5EAC4C1-B86D-E2B9-DA11-E4EAB9DEA98B}"/>
              </a:ext>
            </a:extLst>
          </p:cNvPr>
          <p:cNvSpPr txBox="1"/>
          <p:nvPr/>
        </p:nvSpPr>
        <p:spPr>
          <a:xfrm>
            <a:off x="2351725" y="479024"/>
            <a:ext cx="9403255" cy="5262979"/>
          </a:xfrm>
          <a:prstGeom prst="rect">
            <a:avLst/>
          </a:prstGeom>
          <a:noFill/>
        </p:spPr>
        <p:txBody>
          <a:bodyPr wrap="square" rtlCol="0">
            <a:spAutoFit/>
          </a:bodyPr>
          <a:lstStyle/>
          <a:p>
            <a:r>
              <a:rPr lang="vi-VN" sz="3200" b="1" dirty="0">
                <a:latin typeface="+mj-lt"/>
              </a:rPr>
              <a:t>Văn học chữ Hán và chữ Nôm coi trọng điều gì?</a:t>
            </a:r>
            <a:endParaRPr lang="en-SG" sz="3200" b="1" dirty="0">
              <a:latin typeface="+mj-lt"/>
            </a:endParaRPr>
          </a:p>
          <a:p>
            <a:r>
              <a:rPr lang="vi-VN" sz="3200" dirty="0">
                <a:latin typeface="+mj-lt"/>
              </a:rPr>
              <a:t>A. Tính quy phạm, vẻ đẹp mực thước, cao nhã, ưa sử dụng điển tích, điển cố.</a:t>
            </a:r>
            <a:endParaRPr lang="en-SG" sz="3200" dirty="0">
              <a:latin typeface="+mj-lt"/>
            </a:endParaRPr>
          </a:p>
          <a:p>
            <a:r>
              <a:rPr lang="vi-VN" sz="3200" dirty="0">
                <a:latin typeface="+mj-lt"/>
              </a:rPr>
              <a:t>B. Đề cao cái đẹp độc đáo, muôn màu, muôn vẻ.</a:t>
            </a:r>
            <a:endParaRPr lang="en-SG" sz="3200" dirty="0">
              <a:latin typeface="+mj-lt"/>
            </a:endParaRPr>
          </a:p>
          <a:p>
            <a:r>
              <a:rPr lang="vi-VN" sz="3200" dirty="0">
                <a:latin typeface="+mj-lt"/>
              </a:rPr>
              <a:t>C. Đề cao cái tôi cá nhân, đề cao sự sáng tạo, vượt ra ngoài quy ước, khuôn phép.</a:t>
            </a:r>
            <a:endParaRPr lang="en-SG" sz="3200" dirty="0">
              <a:latin typeface="+mj-lt"/>
            </a:endParaRPr>
          </a:p>
          <a:p>
            <a:r>
              <a:rPr lang="vi-VN" sz="3200" dirty="0">
                <a:latin typeface="+mj-lt"/>
              </a:rPr>
              <a:t>D. Đề cao những chủ đề về tình yêu, tình cảm riêng tư, những khát vọng cá nhân.</a:t>
            </a:r>
            <a:endParaRPr lang="en-SG" sz="3200" dirty="0">
              <a:latin typeface="+mj-l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8000" b="0" i="0" strike="noStrike" kern="0" cap="none" spc="0" normalizeH="0" baseline="0" noProof="0" dirty="0">
              <a:ln>
                <a:noFill/>
              </a:ln>
              <a:solidFill>
                <a:srgbClr val="000000"/>
              </a:solidFill>
              <a:effectLst/>
              <a:uLnTx/>
              <a:uFillTx/>
              <a:latin typeface="+mj-lt"/>
              <a:cs typeface="Arial"/>
              <a:sym typeface="Arial"/>
            </a:endParaRPr>
          </a:p>
        </p:txBody>
      </p:sp>
      <p:pic>
        <p:nvPicPr>
          <p:cNvPr id="18" name="nvnu">
            <a:extLst>
              <a:ext uri="{FF2B5EF4-FFF2-40B4-BE49-F238E27FC236}">
                <a16:creationId xmlns:a16="http://schemas.microsoft.com/office/drawing/2014/main" id="{4FCBB983-A93B-50BB-3BFE-FC7115C87733}"/>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flipH="1">
            <a:off x="139510" y="4314212"/>
            <a:ext cx="1789934" cy="2389208"/>
          </a:xfrm>
          <a:prstGeom prst="rect">
            <a:avLst/>
          </a:prstGeom>
        </p:spPr>
      </p:pic>
      <p:grpSp>
        <p:nvGrpSpPr>
          <p:cNvPr id="17" name="DAPAN">
            <a:extLst>
              <a:ext uri="{FF2B5EF4-FFF2-40B4-BE49-F238E27FC236}">
                <a16:creationId xmlns:a16="http://schemas.microsoft.com/office/drawing/2014/main" id="{629B6AD1-0324-96A1-3AC2-75F02863C909}"/>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5E891D61-1C27-7AA7-99E0-E1565CD1727F}"/>
                </a:ext>
              </a:extLst>
            </p:cNvPr>
            <p:cNvPicPr>
              <a:picLocks noChangeAspect="1"/>
            </p:cNvPicPr>
            <p:nvPr/>
          </p:nvPicPr>
          <p:blipFill>
            <a:blip r:embed="rId7"/>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123CB822-929F-63D9-B128-872ECC1EA80C}"/>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A</a:t>
              </a:r>
            </a:p>
          </p:txBody>
        </p:sp>
      </p:grpSp>
      <p:pic>
        <p:nvPicPr>
          <p:cNvPr id="3" name="Picture 2" descr="Icon&#10;&#10;Description automatically generated">
            <a:hlinkClick r:id="rId8" action="ppaction://hlinksldjump"/>
            <a:extLst>
              <a:ext uri="{FF2B5EF4-FFF2-40B4-BE49-F238E27FC236}">
                <a16:creationId xmlns:a16="http://schemas.microsoft.com/office/drawing/2014/main" id="{CA8A1825-9BE8-424B-4DA3-6E0C09DD572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spTree>
    <p:extLst>
      <p:ext uri="{BB962C8B-B14F-4D97-AF65-F5344CB8AC3E}">
        <p14:creationId xmlns:p14="http://schemas.microsoft.com/office/powerpoint/2010/main" val="1480719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4A86FD4-308C-B261-A4CF-55D8B21A6D48}"/>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DCBDB003-7F86-B8E5-4EB0-AD192A6FF9DC}"/>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16E5D428-2E03-B472-4CB0-C358E9DDC515}"/>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0680D59-773D-CC78-395D-E1FFEEB04DC6}"/>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48C9DAA4-414F-5C48-2242-2E3C25435BBD}"/>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166FABFD-8A12-1162-6C4E-58F2DF4CD118}"/>
              </a:ext>
            </a:extLst>
          </p:cNvPr>
          <p:cNvSpPr txBox="1"/>
          <p:nvPr/>
        </p:nvSpPr>
        <p:spPr>
          <a:xfrm>
            <a:off x="2351725" y="479025"/>
            <a:ext cx="9403255" cy="4585871"/>
          </a:xfrm>
          <a:prstGeom prst="rect">
            <a:avLst/>
          </a:prstGeom>
          <a:noFill/>
        </p:spPr>
        <p:txBody>
          <a:bodyPr wrap="square" rtlCol="0">
            <a:spAutoFit/>
          </a:bodyPr>
          <a:lstStyle/>
          <a:p>
            <a:r>
              <a:rPr lang="vi-VN" sz="2800" b="1" dirty="0">
                <a:latin typeface="+mj-lt"/>
              </a:rPr>
              <a:t>Nhân vật trong truyện thơ Nôm có đặc điểm gì?</a:t>
            </a:r>
            <a:endParaRPr lang="en-SG" sz="2800" b="1" dirty="0">
              <a:latin typeface="+mj-lt"/>
            </a:endParaRPr>
          </a:p>
          <a:p>
            <a:r>
              <a:rPr lang="vi-VN" sz="2800" dirty="0">
                <a:latin typeface="+mj-lt"/>
              </a:rPr>
              <a:t>A. Những cô gái, chàng trai có nhiều sự thiếu sót, mắc sai lầm sau đó mới trưởng thành và hoàn thiện bản thân.</a:t>
            </a:r>
            <a:endParaRPr lang="en-SG" sz="2800" dirty="0">
              <a:latin typeface="+mj-lt"/>
            </a:endParaRPr>
          </a:p>
          <a:p>
            <a:r>
              <a:rPr lang="vi-VN" sz="2800" dirty="0">
                <a:latin typeface="+mj-lt"/>
              </a:rPr>
              <a:t>B. Những cô gái, chàng trai có vẻ đẹp toàn diện nhưng cuộc sống thường gặp nhiều trắc trở, gian nan.</a:t>
            </a:r>
            <a:endParaRPr lang="en-SG" sz="2800" dirty="0">
              <a:latin typeface="+mj-lt"/>
            </a:endParaRPr>
          </a:p>
          <a:p>
            <a:r>
              <a:rPr lang="vi-VN" sz="2800" dirty="0">
                <a:latin typeface="+mj-lt"/>
              </a:rPr>
              <a:t>C. Những cô gái, chàng trai tuy ngoại hình có nhiều khiếm khuyết nhưng tâm hồn thanh cao, trong sáng.</a:t>
            </a:r>
            <a:endParaRPr lang="en-SG" sz="2800" dirty="0">
              <a:latin typeface="+mj-lt"/>
            </a:endParaRPr>
          </a:p>
          <a:p>
            <a:r>
              <a:rPr lang="vi-VN" sz="2800" dirty="0">
                <a:latin typeface="+mj-lt"/>
              </a:rPr>
              <a:t>D. Những cô gái, chàng trai có vẻ đẹp toàn diện, gặp nhiều may mắn, hạnh phúc trong cuộc sống.</a:t>
            </a:r>
            <a:endParaRPr lang="en-SG" sz="28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4000" b="0" i="0" strike="noStrike" kern="1200" cap="none" spc="0" normalizeH="0" baseline="0" noProof="0" dirty="0">
              <a:ln>
                <a:noFill/>
              </a:ln>
              <a:solidFill>
                <a:prstClr val="black"/>
              </a:solidFill>
              <a:effectLst/>
              <a:uLnTx/>
              <a:uFillTx/>
              <a:latin typeface="+mj-lt"/>
            </a:endParaRPr>
          </a:p>
        </p:txBody>
      </p:sp>
      <p:pic>
        <p:nvPicPr>
          <p:cNvPr id="18" name="nvnu">
            <a:extLst>
              <a:ext uri="{FF2B5EF4-FFF2-40B4-BE49-F238E27FC236}">
                <a16:creationId xmlns:a16="http://schemas.microsoft.com/office/drawing/2014/main" id="{E3BF4E59-5203-CA4A-CD90-10D536BF3782}"/>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3917" y="4255348"/>
            <a:ext cx="1801742" cy="2404968"/>
          </a:xfrm>
          <a:prstGeom prst="rect">
            <a:avLst/>
          </a:prstGeom>
        </p:spPr>
      </p:pic>
      <p:grpSp>
        <p:nvGrpSpPr>
          <p:cNvPr id="17" name="DAPAN">
            <a:extLst>
              <a:ext uri="{FF2B5EF4-FFF2-40B4-BE49-F238E27FC236}">
                <a16:creationId xmlns:a16="http://schemas.microsoft.com/office/drawing/2014/main" id="{1F2FC4FB-DC06-06A7-A98F-3D234856D799}"/>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E59463BB-8119-F1C6-433E-A5899D7EC6CD}"/>
                </a:ext>
              </a:extLst>
            </p:cNvPr>
            <p:cNvPicPr>
              <a:picLocks noChangeAspect="1"/>
            </p:cNvPicPr>
            <p:nvPr/>
          </p:nvPicPr>
          <p:blipFill>
            <a:blip r:embed="rId7"/>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8615591-A34B-71B7-5076-E61803C5E6E3}"/>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B</a:t>
              </a:r>
            </a:p>
          </p:txBody>
        </p:sp>
      </p:grpSp>
      <p:pic>
        <p:nvPicPr>
          <p:cNvPr id="3" name="Picture 2" descr="Icon&#10;&#10;Description automatically generated">
            <a:hlinkClick r:id="rId8" action="ppaction://hlinksldjump"/>
            <a:extLst>
              <a:ext uri="{FF2B5EF4-FFF2-40B4-BE49-F238E27FC236}">
                <a16:creationId xmlns:a16="http://schemas.microsoft.com/office/drawing/2014/main" id="{DBFCD317-DDB4-3601-55E6-F235B2C5762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spTree>
    <p:extLst>
      <p:ext uri="{BB962C8B-B14F-4D97-AF65-F5344CB8AC3E}">
        <p14:creationId xmlns:p14="http://schemas.microsoft.com/office/powerpoint/2010/main" val="130478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C7BE815-09D0-73DC-CD17-C8018D485F2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D47E4E8D-E350-8A39-A80D-953C74782D6C}"/>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EB8FD048-1B87-1F3F-712F-4F7EE67DDF3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4F66C2F-E0E5-A3F9-BDEF-51D19088427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033CDDC4-FDEF-F95F-E5C7-F593EEA46715}"/>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2078AB28-C31D-4D55-AC4F-756314DEA8B5}"/>
              </a:ext>
            </a:extLst>
          </p:cNvPr>
          <p:cNvSpPr txBox="1"/>
          <p:nvPr/>
        </p:nvSpPr>
        <p:spPr>
          <a:xfrm>
            <a:off x="2421815" y="544989"/>
            <a:ext cx="9403255" cy="4955203"/>
          </a:xfrm>
          <a:prstGeom prst="rect">
            <a:avLst/>
          </a:prstGeom>
          <a:noFill/>
        </p:spPr>
        <p:txBody>
          <a:bodyPr wrap="square" rtlCol="0">
            <a:spAutoFit/>
          </a:bodyPr>
          <a:lstStyle/>
          <a:p>
            <a:r>
              <a:rPr lang="vi-VN" sz="3200" b="1" dirty="0">
                <a:latin typeface="+mj-lt"/>
              </a:rPr>
              <a:t>Điển tích “cù lao chín chữ” có ý nghĩa gì?</a:t>
            </a:r>
            <a:endParaRPr lang="en-SG" sz="3200" b="1" dirty="0">
              <a:latin typeface="+mj-lt"/>
            </a:endParaRPr>
          </a:p>
          <a:p>
            <a:r>
              <a:rPr lang="vi-VN" sz="3200" dirty="0">
                <a:latin typeface="+mj-lt"/>
              </a:rPr>
              <a:t>A. Là ơn nuôi dưỡng, sinh thành của cha mẹ: sinh, cúc, phủ, súc, trưởng, dục, cố, phục, phúc.</a:t>
            </a:r>
            <a:endParaRPr lang="en-SG" sz="3200" dirty="0">
              <a:latin typeface="+mj-lt"/>
            </a:endParaRPr>
          </a:p>
          <a:p>
            <a:r>
              <a:rPr lang="vi-VN" sz="3200" dirty="0">
                <a:latin typeface="+mj-lt"/>
              </a:rPr>
              <a:t>B. Là chín vị anh hùng đã dũng cảm đối đầu với quân Tống để bảo vệ bờ cõi, non sông.</a:t>
            </a:r>
            <a:endParaRPr lang="en-SG" sz="3200" dirty="0">
              <a:latin typeface="+mj-lt"/>
            </a:endParaRPr>
          </a:p>
          <a:p>
            <a:r>
              <a:rPr lang="vi-VN" sz="3200" dirty="0">
                <a:latin typeface="+mj-lt"/>
              </a:rPr>
              <a:t>C. Là chín đức tính tốt đẹp của con người cần phải tu dưỡng và rèn luyện.</a:t>
            </a:r>
            <a:endParaRPr lang="en-SG" sz="3200" dirty="0">
              <a:latin typeface="+mj-lt"/>
            </a:endParaRPr>
          </a:p>
          <a:p>
            <a:r>
              <a:rPr lang="vi-VN" sz="3200" dirty="0">
                <a:latin typeface="+mj-lt"/>
              </a:rPr>
              <a:t>D. Là vùng đất nổi lên trong phạm vi lòng sông.</a:t>
            </a:r>
            <a:endParaRPr lang="en-SG" sz="3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6000" b="0" i="0" strike="noStrike" kern="1200" cap="none" spc="0" normalizeH="0" baseline="0" noProof="0" dirty="0">
              <a:ln>
                <a:noFill/>
              </a:ln>
              <a:solidFill>
                <a:prstClr val="black"/>
              </a:solidFill>
              <a:effectLst/>
              <a:uLnTx/>
              <a:uFillTx/>
              <a:latin typeface="+mj-lt"/>
            </a:endParaRPr>
          </a:p>
        </p:txBody>
      </p:sp>
      <p:pic>
        <p:nvPicPr>
          <p:cNvPr id="18" name="nvnu">
            <a:extLst>
              <a:ext uri="{FF2B5EF4-FFF2-40B4-BE49-F238E27FC236}">
                <a16:creationId xmlns:a16="http://schemas.microsoft.com/office/drawing/2014/main" id="{F5409B6D-1A98-645B-5293-3AD25BFDD988}"/>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flipH="1">
            <a:off x="231496" y="4361604"/>
            <a:ext cx="1870237" cy="2496396"/>
          </a:xfrm>
          <a:prstGeom prst="rect">
            <a:avLst/>
          </a:prstGeom>
        </p:spPr>
      </p:pic>
      <p:grpSp>
        <p:nvGrpSpPr>
          <p:cNvPr id="17" name="DAPAN">
            <a:extLst>
              <a:ext uri="{FF2B5EF4-FFF2-40B4-BE49-F238E27FC236}">
                <a16:creationId xmlns:a16="http://schemas.microsoft.com/office/drawing/2014/main" id="{8A94BF97-5096-35F0-709B-11D146318393}"/>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F4471C92-4802-E6F6-8B60-35D573D6C2A7}"/>
                </a:ext>
              </a:extLst>
            </p:cNvPr>
            <p:cNvPicPr>
              <a:picLocks noChangeAspect="1"/>
            </p:cNvPicPr>
            <p:nvPr/>
          </p:nvPicPr>
          <p:blipFill>
            <a:blip r:embed="rId7"/>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E57BA71-3355-B271-8BC5-B69563C87BB6}"/>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A</a:t>
              </a:r>
            </a:p>
          </p:txBody>
        </p:sp>
      </p:grpSp>
      <p:pic>
        <p:nvPicPr>
          <p:cNvPr id="3" name="Picture 2" descr="A pink petals on a black background&#10;&#10;Description automatically generated">
            <a:extLst>
              <a:ext uri="{FF2B5EF4-FFF2-40B4-BE49-F238E27FC236}">
                <a16:creationId xmlns:a16="http://schemas.microsoft.com/office/drawing/2014/main" id="{EB43FD21-8B44-A88F-CADF-2034E35DC709}"/>
              </a:ext>
            </a:extLst>
          </p:cNvPr>
          <p:cNvPicPr>
            <a:picLocks noChangeAspect="1"/>
          </p:cNvPicPr>
          <p:nvPr/>
        </p:nvPicPr>
        <p:blipFill>
          <a:blip r:embed="rId8"/>
          <a:stretch>
            <a:fillRect/>
          </a:stretch>
        </p:blipFill>
        <p:spPr>
          <a:xfrm flipH="1">
            <a:off x="-1" y="0"/>
            <a:ext cx="2959888" cy="2959888"/>
          </a:xfrm>
          <a:prstGeom prst="rect">
            <a:avLst/>
          </a:prstGeom>
        </p:spPr>
      </p:pic>
      <p:pic>
        <p:nvPicPr>
          <p:cNvPr id="6" name="Picture 5" descr="Icon&#10;&#10;Description automatically generated">
            <a:hlinkClick r:id="rId9" action="ppaction://hlinksldjump"/>
            <a:extLst>
              <a:ext uri="{FF2B5EF4-FFF2-40B4-BE49-F238E27FC236}">
                <a16:creationId xmlns:a16="http://schemas.microsoft.com/office/drawing/2014/main" id="{8F769F82-06F4-A1AB-803F-78BFDB575C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spTree>
    <p:extLst>
      <p:ext uri="{BB962C8B-B14F-4D97-AF65-F5344CB8AC3E}">
        <p14:creationId xmlns:p14="http://schemas.microsoft.com/office/powerpoint/2010/main" val="4141393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861B5-8EE5-14A4-C342-5E18F7746413}"/>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362;p27">
            <a:extLst>
              <a:ext uri="{FF2B5EF4-FFF2-40B4-BE49-F238E27FC236}">
                <a16:creationId xmlns:a16="http://schemas.microsoft.com/office/drawing/2014/main" id="{D75B7A4A-B784-1894-E52D-CC53221917EA}"/>
              </a:ext>
            </a:extLst>
          </p:cNvPr>
          <p:cNvSpPr/>
          <p:nvPr/>
        </p:nvSpPr>
        <p:spPr>
          <a:xfrm>
            <a:off x="1148300" y="2972413"/>
            <a:ext cx="9895401" cy="6796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noFill/>
          <a:ln>
            <a:noFill/>
          </a:ln>
        </p:spPr>
        <p:txBody>
          <a:bodyPr spcFirstLastPara="1" wrap="square" lIns="162533" tIns="162533" rIns="162533" bIns="162533" anchor="ctr" anchorCtr="0">
            <a:noAutofit/>
          </a:bodyPr>
          <a:lstStyle/>
          <a:p>
            <a:pPr algn="ctr" defTabSz="1625519">
              <a:buClr>
                <a:srgbClr val="000000"/>
              </a:buClr>
              <a:defRPr/>
            </a:pPr>
            <a:r>
              <a:rPr lang="en-US" sz="8800" b="1" kern="0" dirty="0" err="1">
                <a:solidFill>
                  <a:prstClr val="black"/>
                </a:solidFill>
                <a:latin typeface="Fira Sans Extra Condensed"/>
                <a:ea typeface="Fira Sans Extra Condensed"/>
                <a:cs typeface="Fira Sans Extra Condensed"/>
                <a:sym typeface="Fira Sans Extra Condensed"/>
              </a:rPr>
              <a:t>Hình</a:t>
            </a:r>
            <a:r>
              <a:rPr lang="en-US" sz="8800" b="1" kern="0" dirty="0">
                <a:solidFill>
                  <a:prstClr val="black"/>
                </a:solidFill>
                <a:latin typeface="Fira Sans Extra Condensed"/>
                <a:ea typeface="Fira Sans Extra Condensed"/>
                <a:cs typeface="Fira Sans Extra Condensed"/>
                <a:sym typeface="Fira Sans Extra Condensed"/>
              </a:rPr>
              <a:t> </a:t>
            </a:r>
            <a:r>
              <a:rPr lang="en-US" sz="8800" b="1" kern="0" dirty="0" err="1">
                <a:solidFill>
                  <a:prstClr val="black"/>
                </a:solidFill>
                <a:latin typeface="Fira Sans Extra Condensed"/>
                <a:ea typeface="Fira Sans Extra Condensed"/>
                <a:cs typeface="Fira Sans Extra Condensed"/>
                <a:sym typeface="Fira Sans Extra Condensed"/>
              </a:rPr>
              <a:t>thành</a:t>
            </a:r>
            <a:r>
              <a:rPr lang="en-US" sz="8800" b="1" kern="0" dirty="0">
                <a:solidFill>
                  <a:prstClr val="black"/>
                </a:solidFill>
                <a:latin typeface="Fira Sans Extra Condensed"/>
                <a:ea typeface="Fira Sans Extra Condensed"/>
                <a:cs typeface="Fira Sans Extra Condensed"/>
                <a:sym typeface="Fira Sans Extra Condensed"/>
              </a:rPr>
              <a:t> </a:t>
            </a:r>
          </a:p>
          <a:p>
            <a:pPr algn="ctr" defTabSz="1625519">
              <a:buClr>
                <a:srgbClr val="000000"/>
              </a:buClr>
              <a:defRPr/>
            </a:pPr>
            <a:r>
              <a:rPr lang="en-US" sz="8800" b="1" kern="0" dirty="0" err="1">
                <a:solidFill>
                  <a:prstClr val="black"/>
                </a:solidFill>
                <a:latin typeface="Fira Sans Extra Condensed"/>
                <a:ea typeface="Fira Sans Extra Condensed"/>
                <a:cs typeface="Fira Sans Extra Condensed"/>
                <a:sym typeface="Fira Sans Extra Condensed"/>
              </a:rPr>
              <a:t>kiến</a:t>
            </a:r>
            <a:r>
              <a:rPr lang="en-US" sz="8800" b="1" kern="0" dirty="0">
                <a:solidFill>
                  <a:prstClr val="black"/>
                </a:solidFill>
                <a:latin typeface="Fira Sans Extra Condensed"/>
                <a:ea typeface="Fira Sans Extra Condensed"/>
                <a:cs typeface="Fira Sans Extra Condensed"/>
                <a:sym typeface="Fira Sans Extra Condensed"/>
              </a:rPr>
              <a:t> </a:t>
            </a:r>
            <a:r>
              <a:rPr lang="en-US" sz="8800" b="1" kern="0" dirty="0" err="1">
                <a:solidFill>
                  <a:prstClr val="black"/>
                </a:solidFill>
                <a:latin typeface="Fira Sans Extra Condensed"/>
                <a:ea typeface="Fira Sans Extra Condensed"/>
                <a:cs typeface="Fira Sans Extra Condensed"/>
                <a:sym typeface="Fira Sans Extra Condensed"/>
              </a:rPr>
              <a:t>thức</a:t>
            </a:r>
            <a:r>
              <a:rPr lang="en-US" sz="8800" b="1" kern="0" dirty="0">
                <a:solidFill>
                  <a:prstClr val="black"/>
                </a:solidFill>
                <a:latin typeface="Fira Sans Extra Condensed"/>
                <a:ea typeface="Fira Sans Extra Condensed"/>
                <a:cs typeface="Fira Sans Extra Condensed"/>
                <a:sym typeface="Fira Sans Extra Condensed"/>
              </a:rPr>
              <a:t> </a:t>
            </a:r>
            <a:r>
              <a:rPr lang="en-US" sz="8800" b="1" kern="0" dirty="0" err="1">
                <a:solidFill>
                  <a:prstClr val="black"/>
                </a:solidFill>
                <a:latin typeface="Fira Sans Extra Condensed"/>
                <a:ea typeface="Fira Sans Extra Condensed"/>
                <a:cs typeface="Fira Sans Extra Condensed"/>
                <a:sym typeface="Fira Sans Extra Condensed"/>
              </a:rPr>
              <a:t>mới</a:t>
            </a:r>
            <a:endParaRPr sz="8800" b="1" kern="0" dirty="0">
              <a:solidFill>
                <a:prstClr val="black"/>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1101133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B863F-E857-ECDB-659C-9D4E89D5A5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C45374-69A0-5F57-E620-50713A6A2301}"/>
              </a:ext>
            </a:extLst>
          </p:cNvPr>
          <p:cNvPicPr>
            <a:picLocks noChangeAspect="1"/>
          </p:cNvPicPr>
          <p:nvPr/>
        </p:nvPicPr>
        <p:blipFill>
          <a:blip r:embed="rId3"/>
          <a:stretch>
            <a:fillRect/>
          </a:stretch>
        </p:blipFill>
        <p:spPr>
          <a:xfrm>
            <a:off x="0" y="0"/>
            <a:ext cx="12192000" cy="6858000"/>
          </a:xfrm>
          <a:prstGeom prst="rect">
            <a:avLst/>
          </a:prstGeom>
        </p:spPr>
      </p:pic>
      <p:sp>
        <p:nvSpPr>
          <p:cNvPr id="4" name="Google Shape;1585;p43">
            <a:extLst>
              <a:ext uri="{FF2B5EF4-FFF2-40B4-BE49-F238E27FC236}">
                <a16:creationId xmlns:a16="http://schemas.microsoft.com/office/drawing/2014/main" id="{4E8A6B73-DF75-9F61-0603-08CC54739133}"/>
              </a:ext>
            </a:extLst>
          </p:cNvPr>
          <p:cNvSpPr txBox="1">
            <a:spLocks/>
          </p:cNvSpPr>
          <p:nvPr/>
        </p:nvSpPr>
        <p:spPr>
          <a:xfrm>
            <a:off x="2263101" y="326373"/>
            <a:ext cx="8072199" cy="838399"/>
          </a:xfrm>
          <a:custGeom>
            <a:avLst/>
            <a:gdLst>
              <a:gd name="connsiteX0" fmla="*/ 0 w 8072199"/>
              <a:gd name="connsiteY0" fmla="*/ 0 h 838399"/>
              <a:gd name="connsiteX1" fmla="*/ 753405 w 8072199"/>
              <a:gd name="connsiteY1" fmla="*/ 0 h 838399"/>
              <a:gd name="connsiteX2" fmla="*/ 1506810 w 8072199"/>
              <a:gd name="connsiteY2" fmla="*/ 0 h 838399"/>
              <a:gd name="connsiteX3" fmla="*/ 2179494 w 8072199"/>
              <a:gd name="connsiteY3" fmla="*/ 0 h 838399"/>
              <a:gd name="connsiteX4" fmla="*/ 2610011 w 8072199"/>
              <a:gd name="connsiteY4" fmla="*/ 0 h 838399"/>
              <a:gd name="connsiteX5" fmla="*/ 3201972 w 8072199"/>
              <a:gd name="connsiteY5" fmla="*/ 0 h 838399"/>
              <a:gd name="connsiteX6" fmla="*/ 3713212 w 8072199"/>
              <a:gd name="connsiteY6" fmla="*/ 0 h 838399"/>
              <a:gd name="connsiteX7" fmla="*/ 4305173 w 8072199"/>
              <a:gd name="connsiteY7" fmla="*/ 0 h 838399"/>
              <a:gd name="connsiteX8" fmla="*/ 4735690 w 8072199"/>
              <a:gd name="connsiteY8" fmla="*/ 0 h 838399"/>
              <a:gd name="connsiteX9" fmla="*/ 5166207 w 8072199"/>
              <a:gd name="connsiteY9" fmla="*/ 0 h 838399"/>
              <a:gd name="connsiteX10" fmla="*/ 5677447 w 8072199"/>
              <a:gd name="connsiteY10" fmla="*/ 0 h 838399"/>
              <a:gd name="connsiteX11" fmla="*/ 6188686 w 8072199"/>
              <a:gd name="connsiteY11" fmla="*/ 0 h 838399"/>
              <a:gd name="connsiteX12" fmla="*/ 6699925 w 8072199"/>
              <a:gd name="connsiteY12" fmla="*/ 0 h 838399"/>
              <a:gd name="connsiteX13" fmla="*/ 7211164 w 8072199"/>
              <a:gd name="connsiteY13" fmla="*/ 0 h 838399"/>
              <a:gd name="connsiteX14" fmla="*/ 8072199 w 8072199"/>
              <a:gd name="connsiteY14" fmla="*/ 0 h 838399"/>
              <a:gd name="connsiteX15" fmla="*/ 8072199 w 8072199"/>
              <a:gd name="connsiteY15" fmla="*/ 410816 h 838399"/>
              <a:gd name="connsiteX16" fmla="*/ 8072199 w 8072199"/>
              <a:gd name="connsiteY16" fmla="*/ 838399 h 838399"/>
              <a:gd name="connsiteX17" fmla="*/ 7560960 w 8072199"/>
              <a:gd name="connsiteY17" fmla="*/ 838399 h 838399"/>
              <a:gd name="connsiteX18" fmla="*/ 7049720 w 8072199"/>
              <a:gd name="connsiteY18" fmla="*/ 838399 h 838399"/>
              <a:gd name="connsiteX19" fmla="*/ 6377037 w 8072199"/>
              <a:gd name="connsiteY19" fmla="*/ 838399 h 838399"/>
              <a:gd name="connsiteX20" fmla="*/ 5704354 w 8072199"/>
              <a:gd name="connsiteY20" fmla="*/ 838399 h 838399"/>
              <a:gd name="connsiteX21" fmla="*/ 5193115 w 8072199"/>
              <a:gd name="connsiteY21" fmla="*/ 838399 h 838399"/>
              <a:gd name="connsiteX22" fmla="*/ 4439709 w 8072199"/>
              <a:gd name="connsiteY22" fmla="*/ 838399 h 838399"/>
              <a:gd name="connsiteX23" fmla="*/ 3686304 w 8072199"/>
              <a:gd name="connsiteY23" fmla="*/ 838399 h 838399"/>
              <a:gd name="connsiteX24" fmla="*/ 2932899 w 8072199"/>
              <a:gd name="connsiteY24" fmla="*/ 838399 h 838399"/>
              <a:gd name="connsiteX25" fmla="*/ 2260216 w 8072199"/>
              <a:gd name="connsiteY25" fmla="*/ 838399 h 838399"/>
              <a:gd name="connsiteX26" fmla="*/ 1829698 w 8072199"/>
              <a:gd name="connsiteY26" fmla="*/ 838399 h 838399"/>
              <a:gd name="connsiteX27" fmla="*/ 1237737 w 8072199"/>
              <a:gd name="connsiteY27" fmla="*/ 838399 h 838399"/>
              <a:gd name="connsiteX28" fmla="*/ 0 w 8072199"/>
              <a:gd name="connsiteY28" fmla="*/ 838399 h 838399"/>
              <a:gd name="connsiteX29" fmla="*/ 0 w 8072199"/>
              <a:gd name="connsiteY29" fmla="*/ 410816 h 838399"/>
              <a:gd name="connsiteX30" fmla="*/ 0 w 8072199"/>
              <a:gd name="connsiteY30" fmla="*/ 0 h 83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72199" h="838399" fill="none" extrusionOk="0">
                <a:moveTo>
                  <a:pt x="0" y="0"/>
                </a:moveTo>
                <a:cubicBezTo>
                  <a:pt x="201602" y="4015"/>
                  <a:pt x="411358" y="36782"/>
                  <a:pt x="753405" y="0"/>
                </a:cubicBezTo>
                <a:cubicBezTo>
                  <a:pt x="1095452" y="-36782"/>
                  <a:pt x="1219630" y="-7791"/>
                  <a:pt x="1506810" y="0"/>
                </a:cubicBezTo>
                <a:cubicBezTo>
                  <a:pt x="1793990" y="7791"/>
                  <a:pt x="1852183" y="-8349"/>
                  <a:pt x="2179494" y="0"/>
                </a:cubicBezTo>
                <a:cubicBezTo>
                  <a:pt x="2506805" y="8349"/>
                  <a:pt x="2439743" y="11136"/>
                  <a:pt x="2610011" y="0"/>
                </a:cubicBezTo>
                <a:cubicBezTo>
                  <a:pt x="2780279" y="-11136"/>
                  <a:pt x="2937821" y="-11903"/>
                  <a:pt x="3201972" y="0"/>
                </a:cubicBezTo>
                <a:cubicBezTo>
                  <a:pt x="3466123" y="11903"/>
                  <a:pt x="3526903" y="7361"/>
                  <a:pt x="3713212" y="0"/>
                </a:cubicBezTo>
                <a:cubicBezTo>
                  <a:pt x="3899521" y="-7361"/>
                  <a:pt x="4150549" y="26579"/>
                  <a:pt x="4305173" y="0"/>
                </a:cubicBezTo>
                <a:cubicBezTo>
                  <a:pt x="4459797" y="-26579"/>
                  <a:pt x="4545668" y="-15137"/>
                  <a:pt x="4735690" y="0"/>
                </a:cubicBezTo>
                <a:cubicBezTo>
                  <a:pt x="4925712" y="15137"/>
                  <a:pt x="5006607" y="-7298"/>
                  <a:pt x="5166207" y="0"/>
                </a:cubicBezTo>
                <a:cubicBezTo>
                  <a:pt x="5325807" y="7298"/>
                  <a:pt x="5575042" y="12118"/>
                  <a:pt x="5677447" y="0"/>
                </a:cubicBezTo>
                <a:cubicBezTo>
                  <a:pt x="5779852" y="-12118"/>
                  <a:pt x="6004384" y="-7217"/>
                  <a:pt x="6188686" y="0"/>
                </a:cubicBezTo>
                <a:cubicBezTo>
                  <a:pt x="6372988" y="7217"/>
                  <a:pt x="6561715" y="-2507"/>
                  <a:pt x="6699925" y="0"/>
                </a:cubicBezTo>
                <a:cubicBezTo>
                  <a:pt x="6838135" y="2507"/>
                  <a:pt x="7082296" y="-220"/>
                  <a:pt x="7211164" y="0"/>
                </a:cubicBezTo>
                <a:cubicBezTo>
                  <a:pt x="7340032" y="220"/>
                  <a:pt x="7795567" y="28150"/>
                  <a:pt x="8072199" y="0"/>
                </a:cubicBezTo>
                <a:cubicBezTo>
                  <a:pt x="8068676" y="108836"/>
                  <a:pt x="8082462" y="216734"/>
                  <a:pt x="8072199" y="410816"/>
                </a:cubicBezTo>
                <a:cubicBezTo>
                  <a:pt x="8061936" y="604898"/>
                  <a:pt x="8055067" y="717876"/>
                  <a:pt x="8072199" y="838399"/>
                </a:cubicBezTo>
                <a:cubicBezTo>
                  <a:pt x="7842043" y="832792"/>
                  <a:pt x="7714363" y="836097"/>
                  <a:pt x="7560960" y="838399"/>
                </a:cubicBezTo>
                <a:cubicBezTo>
                  <a:pt x="7407557" y="840701"/>
                  <a:pt x="7207761" y="861651"/>
                  <a:pt x="7049720" y="838399"/>
                </a:cubicBezTo>
                <a:cubicBezTo>
                  <a:pt x="6891679" y="815147"/>
                  <a:pt x="6601438" y="871232"/>
                  <a:pt x="6377037" y="838399"/>
                </a:cubicBezTo>
                <a:cubicBezTo>
                  <a:pt x="6152636" y="805566"/>
                  <a:pt x="5876524" y="861724"/>
                  <a:pt x="5704354" y="838399"/>
                </a:cubicBezTo>
                <a:cubicBezTo>
                  <a:pt x="5532184" y="815074"/>
                  <a:pt x="5428076" y="829604"/>
                  <a:pt x="5193115" y="838399"/>
                </a:cubicBezTo>
                <a:cubicBezTo>
                  <a:pt x="4958154" y="847194"/>
                  <a:pt x="4640433" y="835903"/>
                  <a:pt x="4439709" y="838399"/>
                </a:cubicBezTo>
                <a:cubicBezTo>
                  <a:pt x="4238985" y="840895"/>
                  <a:pt x="3940833" y="869643"/>
                  <a:pt x="3686304" y="838399"/>
                </a:cubicBezTo>
                <a:cubicBezTo>
                  <a:pt x="3431776" y="807155"/>
                  <a:pt x="3300679" y="853042"/>
                  <a:pt x="2932899" y="838399"/>
                </a:cubicBezTo>
                <a:cubicBezTo>
                  <a:pt x="2565120" y="823756"/>
                  <a:pt x="2595209" y="818626"/>
                  <a:pt x="2260216" y="838399"/>
                </a:cubicBezTo>
                <a:cubicBezTo>
                  <a:pt x="1925223" y="858172"/>
                  <a:pt x="2032436" y="827626"/>
                  <a:pt x="1829698" y="838399"/>
                </a:cubicBezTo>
                <a:cubicBezTo>
                  <a:pt x="1626960" y="849172"/>
                  <a:pt x="1464950" y="857450"/>
                  <a:pt x="1237737" y="838399"/>
                </a:cubicBezTo>
                <a:cubicBezTo>
                  <a:pt x="1010524" y="819348"/>
                  <a:pt x="516701" y="859198"/>
                  <a:pt x="0" y="838399"/>
                </a:cubicBezTo>
                <a:cubicBezTo>
                  <a:pt x="8922" y="718832"/>
                  <a:pt x="7467" y="530587"/>
                  <a:pt x="0" y="410816"/>
                </a:cubicBezTo>
                <a:cubicBezTo>
                  <a:pt x="-7467" y="291045"/>
                  <a:pt x="-14177" y="90164"/>
                  <a:pt x="0" y="0"/>
                </a:cubicBezTo>
                <a:close/>
              </a:path>
              <a:path w="8072199" h="838399" stroke="0" extrusionOk="0">
                <a:moveTo>
                  <a:pt x="0" y="0"/>
                </a:moveTo>
                <a:cubicBezTo>
                  <a:pt x="264513" y="-35585"/>
                  <a:pt x="520387" y="20951"/>
                  <a:pt x="753405" y="0"/>
                </a:cubicBezTo>
                <a:cubicBezTo>
                  <a:pt x="986423" y="-20951"/>
                  <a:pt x="1029708" y="-2391"/>
                  <a:pt x="1183923" y="0"/>
                </a:cubicBezTo>
                <a:cubicBezTo>
                  <a:pt x="1338138" y="2391"/>
                  <a:pt x="1500167" y="10945"/>
                  <a:pt x="1775884" y="0"/>
                </a:cubicBezTo>
                <a:cubicBezTo>
                  <a:pt x="2051601" y="-10945"/>
                  <a:pt x="2193824" y="-11302"/>
                  <a:pt x="2448567" y="0"/>
                </a:cubicBezTo>
                <a:cubicBezTo>
                  <a:pt x="2703310" y="11302"/>
                  <a:pt x="2863261" y="-18317"/>
                  <a:pt x="3201972" y="0"/>
                </a:cubicBezTo>
                <a:cubicBezTo>
                  <a:pt x="3540683" y="18317"/>
                  <a:pt x="3691190" y="37464"/>
                  <a:pt x="3955378" y="0"/>
                </a:cubicBezTo>
                <a:cubicBezTo>
                  <a:pt x="4219566" y="-37464"/>
                  <a:pt x="4351304" y="28927"/>
                  <a:pt x="4547339" y="0"/>
                </a:cubicBezTo>
                <a:cubicBezTo>
                  <a:pt x="4743374" y="-28927"/>
                  <a:pt x="5039105" y="-13528"/>
                  <a:pt x="5220022" y="0"/>
                </a:cubicBezTo>
                <a:cubicBezTo>
                  <a:pt x="5400939" y="13528"/>
                  <a:pt x="5624285" y="7303"/>
                  <a:pt x="5892705" y="0"/>
                </a:cubicBezTo>
                <a:cubicBezTo>
                  <a:pt x="6161125" y="-7303"/>
                  <a:pt x="6401846" y="1017"/>
                  <a:pt x="6646111" y="0"/>
                </a:cubicBezTo>
                <a:cubicBezTo>
                  <a:pt x="6890376" y="-1017"/>
                  <a:pt x="6964269" y="-11398"/>
                  <a:pt x="7076628" y="0"/>
                </a:cubicBezTo>
                <a:cubicBezTo>
                  <a:pt x="7188987" y="11398"/>
                  <a:pt x="7851386" y="-32374"/>
                  <a:pt x="8072199" y="0"/>
                </a:cubicBezTo>
                <a:cubicBezTo>
                  <a:pt x="8051720" y="205408"/>
                  <a:pt x="8060209" y="282767"/>
                  <a:pt x="8072199" y="427583"/>
                </a:cubicBezTo>
                <a:cubicBezTo>
                  <a:pt x="8084189" y="572399"/>
                  <a:pt x="8053716" y="723062"/>
                  <a:pt x="8072199" y="838399"/>
                </a:cubicBezTo>
                <a:cubicBezTo>
                  <a:pt x="7736979" y="808608"/>
                  <a:pt x="7521933" y="865310"/>
                  <a:pt x="7318794" y="838399"/>
                </a:cubicBezTo>
                <a:cubicBezTo>
                  <a:pt x="7115655" y="811488"/>
                  <a:pt x="6785488" y="848558"/>
                  <a:pt x="6646111" y="838399"/>
                </a:cubicBezTo>
                <a:cubicBezTo>
                  <a:pt x="6506734" y="828240"/>
                  <a:pt x="6172015" y="824899"/>
                  <a:pt x="5973427" y="838399"/>
                </a:cubicBezTo>
                <a:cubicBezTo>
                  <a:pt x="5774839" y="851899"/>
                  <a:pt x="5592682" y="829545"/>
                  <a:pt x="5381466" y="838399"/>
                </a:cubicBezTo>
                <a:cubicBezTo>
                  <a:pt x="5170250" y="847253"/>
                  <a:pt x="5008816" y="862288"/>
                  <a:pt x="4870227" y="838399"/>
                </a:cubicBezTo>
                <a:cubicBezTo>
                  <a:pt x="4731638" y="814510"/>
                  <a:pt x="4268292" y="819903"/>
                  <a:pt x="4036100" y="838399"/>
                </a:cubicBezTo>
                <a:cubicBezTo>
                  <a:pt x="3803908" y="856895"/>
                  <a:pt x="3676329" y="863754"/>
                  <a:pt x="3524860" y="838399"/>
                </a:cubicBezTo>
                <a:cubicBezTo>
                  <a:pt x="3373391" y="813044"/>
                  <a:pt x="3089484" y="819203"/>
                  <a:pt x="2932899" y="838399"/>
                </a:cubicBezTo>
                <a:cubicBezTo>
                  <a:pt x="2776314" y="857595"/>
                  <a:pt x="2510051" y="866235"/>
                  <a:pt x="2179494" y="838399"/>
                </a:cubicBezTo>
                <a:cubicBezTo>
                  <a:pt x="1848938" y="810563"/>
                  <a:pt x="1677875" y="853489"/>
                  <a:pt x="1426088" y="838399"/>
                </a:cubicBezTo>
                <a:cubicBezTo>
                  <a:pt x="1174301" y="823309"/>
                  <a:pt x="1005120" y="830218"/>
                  <a:pt x="753405" y="838399"/>
                </a:cubicBezTo>
                <a:cubicBezTo>
                  <a:pt x="501690" y="846580"/>
                  <a:pt x="329546" y="849438"/>
                  <a:pt x="0" y="838399"/>
                </a:cubicBezTo>
                <a:cubicBezTo>
                  <a:pt x="18440" y="752734"/>
                  <a:pt x="-3248" y="600835"/>
                  <a:pt x="0" y="410816"/>
                </a:cubicBezTo>
                <a:cubicBezTo>
                  <a:pt x="3248" y="220797"/>
                  <a:pt x="-1102" y="177627"/>
                  <a:pt x="0" y="0"/>
                </a:cubicBezTo>
                <a:close/>
              </a:path>
            </a:pathLst>
          </a:custGeom>
          <a:ln w="19050">
            <a:solidFill>
              <a:schemeClr val="accent4">
                <a:lumMod val="75000"/>
              </a:schemeClr>
            </a:solidFill>
            <a:extLst>
              <a:ext uri="{C807C97D-BFC1-408E-A445-0C87EB9F89A2}">
                <ask:lineSketchStyleProps xmlns:ask="http://schemas.microsoft.com/office/drawing/2018/sketchyshapes" sd="2635518228">
                  <a:prstGeom prst="rect">
                    <a:avLst/>
                  </a:prstGeom>
                  <ask:type>
                    <ask:lineSketchFreehand/>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spcAft>
                <a:spcPts val="1067"/>
              </a:spcAft>
              <a:defRPr/>
            </a:pPr>
            <a:endParaRPr lang="en-SG" sz="2667" kern="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827854F-2FAE-4A32-E167-DE02A7F0B3DE}"/>
              </a:ext>
            </a:extLst>
          </p:cNvPr>
          <p:cNvSpPr txBox="1"/>
          <p:nvPr/>
        </p:nvSpPr>
        <p:spPr>
          <a:xfrm>
            <a:off x="2445656" y="292691"/>
            <a:ext cx="7707087" cy="669542"/>
          </a:xfrm>
          <a:prstGeom prst="rect">
            <a:avLst/>
          </a:prstGeom>
          <a:noFill/>
        </p:spPr>
        <p:txBody>
          <a:bodyPr wrap="square">
            <a:spAutoFit/>
          </a:bodyPr>
          <a:lstStyle/>
          <a:p>
            <a:pPr algn="ctr" defTabSz="1219170">
              <a:lnSpc>
                <a:spcPct val="150000"/>
              </a:lnSpc>
              <a:spcAft>
                <a:spcPts val="1067"/>
              </a:spcAft>
              <a:buClr>
                <a:srgbClr val="000000"/>
              </a:buClr>
              <a:tabLst>
                <a:tab pos="463115" algn="l"/>
              </a:tabLst>
            </a:pPr>
            <a:r>
              <a:rPr lang="en-US" sz="28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HOẠT ĐỘNG HÌNH THÀNH KIẾN THỨC MỚ</a:t>
            </a:r>
            <a:endParaRPr lang="en-SG" sz="28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6" name="PA_图片 4">
            <a:extLst>
              <a:ext uri="{FF2B5EF4-FFF2-40B4-BE49-F238E27FC236}">
                <a16:creationId xmlns:a16="http://schemas.microsoft.com/office/drawing/2014/main" id="{EA5D8E93-D635-07D5-4741-E2DC9DABE344}"/>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4763650" y="1270221"/>
            <a:ext cx="6888981" cy="5323315"/>
          </a:xfrm>
          <a:prstGeom prst="rect">
            <a:avLst/>
          </a:prstGeom>
        </p:spPr>
      </p:pic>
      <p:sp>
        <p:nvSpPr>
          <p:cNvPr id="7" name="文本框 5">
            <a:extLst>
              <a:ext uri="{FF2B5EF4-FFF2-40B4-BE49-F238E27FC236}">
                <a16:creationId xmlns:a16="http://schemas.microsoft.com/office/drawing/2014/main" id="{57455F05-4E73-E1C4-6B5A-0F9D6F1554F4}"/>
              </a:ext>
            </a:extLst>
          </p:cNvPr>
          <p:cNvSpPr txBox="1"/>
          <p:nvPr/>
        </p:nvSpPr>
        <p:spPr>
          <a:xfrm>
            <a:off x="5216238" y="2847784"/>
            <a:ext cx="5983804" cy="3170099"/>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xem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đôi</a:t>
            </a:r>
            <a:r>
              <a:rPr lang="en-US" sz="4000" dirty="0">
                <a:latin typeface="Times New Roman" panose="02020603050405020304" pitchFamily="18" charset="0"/>
                <a:cs typeface="Times New Roman" panose="02020603050405020304" pitchFamily="18" charset="0"/>
              </a:rPr>
              <a:t>.</a:t>
            </a:r>
            <a:endParaRPr lang="en-SG" sz="4000" dirty="0">
              <a:latin typeface="Times New Roman" panose="02020603050405020304" pitchFamily="18" charset="0"/>
              <a:cs typeface="Times New Roman" panose="02020603050405020304" pitchFamily="18" charset="0"/>
            </a:endParaRPr>
          </a:p>
        </p:txBody>
      </p:sp>
      <p:pic>
        <p:nvPicPr>
          <p:cNvPr id="8" name="그림 3">
            <a:extLst>
              <a:ext uri="{FF2B5EF4-FFF2-40B4-BE49-F238E27FC236}">
                <a16:creationId xmlns:a16="http://schemas.microsoft.com/office/drawing/2014/main" id="{FECD20E7-0D33-4532-2EF5-9FABE41B63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3713" y="4335037"/>
            <a:ext cx="4050567" cy="2522963"/>
          </a:xfrm>
          <a:prstGeom prst="rect">
            <a:avLst/>
          </a:prstGeom>
        </p:spPr>
      </p:pic>
    </p:spTree>
    <p:extLst>
      <p:ext uri="{BB962C8B-B14F-4D97-AF65-F5344CB8AC3E}">
        <p14:creationId xmlns:p14="http://schemas.microsoft.com/office/powerpoint/2010/main" val="314283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87E5E-AD7C-DC4E-2311-09A0B29CF037}"/>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87148577-BB9A-D24F-39E0-EA18DCA26E27}"/>
              </a:ext>
            </a:extLst>
          </p:cNvPr>
          <p:cNvSpPr txBox="1">
            <a:spLocks noGrp="1"/>
          </p:cNvSpPr>
          <p:nvPr/>
        </p:nvSpPr>
        <p:spPr>
          <a:xfrm>
            <a:off x="108858" y="3073465"/>
            <a:ext cx="5838737"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2800" b="1" kern="0" dirty="0">
                <a:solidFill>
                  <a:prstClr val="black"/>
                </a:solidFill>
                <a:latin typeface="Times New Roman" panose="02020603050405020304" pitchFamily="18" charset="0"/>
              </a:rPr>
              <a:t>CÂU 1</a:t>
            </a:r>
            <a:endParaRPr lang="en-SG" sz="12800" kern="0" dirty="0">
              <a:solidFill>
                <a:prstClr val="black"/>
              </a:solidFill>
              <a:latin typeface="Calibri"/>
            </a:endParaRPr>
          </a:p>
          <a:p>
            <a:pPr marL="177796" indent="0" algn="ctr" defTabSz="1219170">
              <a:lnSpc>
                <a:spcPct val="100000"/>
              </a:lnSpc>
              <a:spcAft>
                <a:spcPts val="1067"/>
              </a:spcAft>
              <a:buClr>
                <a:prstClr val="black"/>
              </a:buClr>
              <a:buNone/>
              <a:tabLst>
                <a:tab pos="463115" algn="l"/>
              </a:tabLst>
              <a:defRPr/>
            </a:pPr>
            <a:endParaRPr lang="en-SG" sz="400000" kern="0" dirty="0">
              <a:solidFill>
                <a:prstClr val="black"/>
              </a:solidFill>
              <a:latin typeface="Calibri"/>
              <a:ea typeface="Calibri" panose="020F0502020204030204" pitchFamily="34"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E5E131AA-B3A5-19DE-D9FC-7F837B978445}"/>
              </a:ext>
            </a:extLst>
          </p:cNvPr>
          <p:cNvSpPr/>
          <p:nvPr/>
        </p:nvSpPr>
        <p:spPr>
          <a:xfrm rot="3363349">
            <a:off x="1534054" y="1046749"/>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 name="Google Shape;1162;p38">
            <a:extLst>
              <a:ext uri="{FF2B5EF4-FFF2-40B4-BE49-F238E27FC236}">
                <a16:creationId xmlns:a16="http://schemas.microsoft.com/office/drawing/2014/main" id="{6C84B028-2633-8734-28EC-6AAC5CFFF741}"/>
              </a:ext>
            </a:extLst>
          </p:cNvPr>
          <p:cNvSpPr txBox="1">
            <a:spLocks noGrp="1"/>
          </p:cNvSpPr>
          <p:nvPr/>
        </p:nvSpPr>
        <p:spPr>
          <a:xfrm>
            <a:off x="1545967" y="102910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1</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6511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42EA13-1B87-438C-C274-33CFDB60A334}"/>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585;p43">
            <a:extLst>
              <a:ext uri="{FF2B5EF4-FFF2-40B4-BE49-F238E27FC236}">
                <a16:creationId xmlns:a16="http://schemas.microsoft.com/office/drawing/2014/main" id="{DF31E47C-A246-26DD-B219-ED76AE2047F2}"/>
              </a:ext>
            </a:extLst>
          </p:cNvPr>
          <p:cNvSpPr txBox="1">
            <a:spLocks/>
          </p:cNvSpPr>
          <p:nvPr/>
        </p:nvSpPr>
        <p:spPr>
          <a:xfrm>
            <a:off x="2263101" y="174173"/>
            <a:ext cx="8072199" cy="778649"/>
          </a:xfrm>
          <a:custGeom>
            <a:avLst/>
            <a:gdLst>
              <a:gd name="connsiteX0" fmla="*/ 0 w 8072199"/>
              <a:gd name="connsiteY0" fmla="*/ 0 h 778649"/>
              <a:gd name="connsiteX1" fmla="*/ 753405 w 8072199"/>
              <a:gd name="connsiteY1" fmla="*/ 0 h 778649"/>
              <a:gd name="connsiteX2" fmla="*/ 1506810 w 8072199"/>
              <a:gd name="connsiteY2" fmla="*/ 0 h 778649"/>
              <a:gd name="connsiteX3" fmla="*/ 2179494 w 8072199"/>
              <a:gd name="connsiteY3" fmla="*/ 0 h 778649"/>
              <a:gd name="connsiteX4" fmla="*/ 2610011 w 8072199"/>
              <a:gd name="connsiteY4" fmla="*/ 0 h 778649"/>
              <a:gd name="connsiteX5" fmla="*/ 3201972 w 8072199"/>
              <a:gd name="connsiteY5" fmla="*/ 0 h 778649"/>
              <a:gd name="connsiteX6" fmla="*/ 3713212 w 8072199"/>
              <a:gd name="connsiteY6" fmla="*/ 0 h 778649"/>
              <a:gd name="connsiteX7" fmla="*/ 4305173 w 8072199"/>
              <a:gd name="connsiteY7" fmla="*/ 0 h 778649"/>
              <a:gd name="connsiteX8" fmla="*/ 4735690 w 8072199"/>
              <a:gd name="connsiteY8" fmla="*/ 0 h 778649"/>
              <a:gd name="connsiteX9" fmla="*/ 5166207 w 8072199"/>
              <a:gd name="connsiteY9" fmla="*/ 0 h 778649"/>
              <a:gd name="connsiteX10" fmla="*/ 5677447 w 8072199"/>
              <a:gd name="connsiteY10" fmla="*/ 0 h 778649"/>
              <a:gd name="connsiteX11" fmla="*/ 6188686 w 8072199"/>
              <a:gd name="connsiteY11" fmla="*/ 0 h 778649"/>
              <a:gd name="connsiteX12" fmla="*/ 6699925 w 8072199"/>
              <a:gd name="connsiteY12" fmla="*/ 0 h 778649"/>
              <a:gd name="connsiteX13" fmla="*/ 7211164 w 8072199"/>
              <a:gd name="connsiteY13" fmla="*/ 0 h 778649"/>
              <a:gd name="connsiteX14" fmla="*/ 8072199 w 8072199"/>
              <a:gd name="connsiteY14" fmla="*/ 0 h 778649"/>
              <a:gd name="connsiteX15" fmla="*/ 8072199 w 8072199"/>
              <a:gd name="connsiteY15" fmla="*/ 381538 h 778649"/>
              <a:gd name="connsiteX16" fmla="*/ 8072199 w 8072199"/>
              <a:gd name="connsiteY16" fmla="*/ 778649 h 778649"/>
              <a:gd name="connsiteX17" fmla="*/ 7560960 w 8072199"/>
              <a:gd name="connsiteY17" fmla="*/ 778649 h 778649"/>
              <a:gd name="connsiteX18" fmla="*/ 7049720 w 8072199"/>
              <a:gd name="connsiteY18" fmla="*/ 778649 h 778649"/>
              <a:gd name="connsiteX19" fmla="*/ 6377037 w 8072199"/>
              <a:gd name="connsiteY19" fmla="*/ 778649 h 778649"/>
              <a:gd name="connsiteX20" fmla="*/ 5704354 w 8072199"/>
              <a:gd name="connsiteY20" fmla="*/ 778649 h 778649"/>
              <a:gd name="connsiteX21" fmla="*/ 5193115 w 8072199"/>
              <a:gd name="connsiteY21" fmla="*/ 778649 h 778649"/>
              <a:gd name="connsiteX22" fmla="*/ 4439709 w 8072199"/>
              <a:gd name="connsiteY22" fmla="*/ 778649 h 778649"/>
              <a:gd name="connsiteX23" fmla="*/ 3686304 w 8072199"/>
              <a:gd name="connsiteY23" fmla="*/ 778649 h 778649"/>
              <a:gd name="connsiteX24" fmla="*/ 2932899 w 8072199"/>
              <a:gd name="connsiteY24" fmla="*/ 778649 h 778649"/>
              <a:gd name="connsiteX25" fmla="*/ 2260216 w 8072199"/>
              <a:gd name="connsiteY25" fmla="*/ 778649 h 778649"/>
              <a:gd name="connsiteX26" fmla="*/ 1829698 w 8072199"/>
              <a:gd name="connsiteY26" fmla="*/ 778649 h 778649"/>
              <a:gd name="connsiteX27" fmla="*/ 1237737 w 8072199"/>
              <a:gd name="connsiteY27" fmla="*/ 778649 h 778649"/>
              <a:gd name="connsiteX28" fmla="*/ 0 w 8072199"/>
              <a:gd name="connsiteY28" fmla="*/ 778649 h 778649"/>
              <a:gd name="connsiteX29" fmla="*/ 0 w 8072199"/>
              <a:gd name="connsiteY29" fmla="*/ 381538 h 778649"/>
              <a:gd name="connsiteX30" fmla="*/ 0 w 8072199"/>
              <a:gd name="connsiteY30" fmla="*/ 0 h 77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72199" h="778649" fill="none" extrusionOk="0">
                <a:moveTo>
                  <a:pt x="0" y="0"/>
                </a:moveTo>
                <a:cubicBezTo>
                  <a:pt x="201602" y="4015"/>
                  <a:pt x="411358" y="36782"/>
                  <a:pt x="753405" y="0"/>
                </a:cubicBezTo>
                <a:cubicBezTo>
                  <a:pt x="1095452" y="-36782"/>
                  <a:pt x="1219630" y="-7791"/>
                  <a:pt x="1506810" y="0"/>
                </a:cubicBezTo>
                <a:cubicBezTo>
                  <a:pt x="1793990" y="7791"/>
                  <a:pt x="1852183" y="-8349"/>
                  <a:pt x="2179494" y="0"/>
                </a:cubicBezTo>
                <a:cubicBezTo>
                  <a:pt x="2506805" y="8349"/>
                  <a:pt x="2439743" y="11136"/>
                  <a:pt x="2610011" y="0"/>
                </a:cubicBezTo>
                <a:cubicBezTo>
                  <a:pt x="2780279" y="-11136"/>
                  <a:pt x="2937821" y="-11903"/>
                  <a:pt x="3201972" y="0"/>
                </a:cubicBezTo>
                <a:cubicBezTo>
                  <a:pt x="3466123" y="11903"/>
                  <a:pt x="3526903" y="7361"/>
                  <a:pt x="3713212" y="0"/>
                </a:cubicBezTo>
                <a:cubicBezTo>
                  <a:pt x="3899521" y="-7361"/>
                  <a:pt x="4150549" y="26579"/>
                  <a:pt x="4305173" y="0"/>
                </a:cubicBezTo>
                <a:cubicBezTo>
                  <a:pt x="4459797" y="-26579"/>
                  <a:pt x="4545668" y="-15137"/>
                  <a:pt x="4735690" y="0"/>
                </a:cubicBezTo>
                <a:cubicBezTo>
                  <a:pt x="4925712" y="15137"/>
                  <a:pt x="5006607" y="-7298"/>
                  <a:pt x="5166207" y="0"/>
                </a:cubicBezTo>
                <a:cubicBezTo>
                  <a:pt x="5325807" y="7298"/>
                  <a:pt x="5575042" y="12118"/>
                  <a:pt x="5677447" y="0"/>
                </a:cubicBezTo>
                <a:cubicBezTo>
                  <a:pt x="5779852" y="-12118"/>
                  <a:pt x="6004384" y="-7217"/>
                  <a:pt x="6188686" y="0"/>
                </a:cubicBezTo>
                <a:cubicBezTo>
                  <a:pt x="6372988" y="7217"/>
                  <a:pt x="6561715" y="-2507"/>
                  <a:pt x="6699925" y="0"/>
                </a:cubicBezTo>
                <a:cubicBezTo>
                  <a:pt x="6838135" y="2507"/>
                  <a:pt x="7082296" y="-220"/>
                  <a:pt x="7211164" y="0"/>
                </a:cubicBezTo>
                <a:cubicBezTo>
                  <a:pt x="7340032" y="220"/>
                  <a:pt x="7795567" y="28150"/>
                  <a:pt x="8072199" y="0"/>
                </a:cubicBezTo>
                <a:cubicBezTo>
                  <a:pt x="8084253" y="184345"/>
                  <a:pt x="8053729" y="252824"/>
                  <a:pt x="8072199" y="381538"/>
                </a:cubicBezTo>
                <a:cubicBezTo>
                  <a:pt x="8090669" y="510252"/>
                  <a:pt x="8087474" y="599700"/>
                  <a:pt x="8072199" y="778649"/>
                </a:cubicBezTo>
                <a:cubicBezTo>
                  <a:pt x="7842043" y="773042"/>
                  <a:pt x="7714363" y="776347"/>
                  <a:pt x="7560960" y="778649"/>
                </a:cubicBezTo>
                <a:cubicBezTo>
                  <a:pt x="7407557" y="780951"/>
                  <a:pt x="7207761" y="801901"/>
                  <a:pt x="7049720" y="778649"/>
                </a:cubicBezTo>
                <a:cubicBezTo>
                  <a:pt x="6891679" y="755397"/>
                  <a:pt x="6601438" y="811482"/>
                  <a:pt x="6377037" y="778649"/>
                </a:cubicBezTo>
                <a:cubicBezTo>
                  <a:pt x="6152636" y="745816"/>
                  <a:pt x="5876524" y="801974"/>
                  <a:pt x="5704354" y="778649"/>
                </a:cubicBezTo>
                <a:cubicBezTo>
                  <a:pt x="5532184" y="755324"/>
                  <a:pt x="5428076" y="769854"/>
                  <a:pt x="5193115" y="778649"/>
                </a:cubicBezTo>
                <a:cubicBezTo>
                  <a:pt x="4958154" y="787444"/>
                  <a:pt x="4640433" y="776153"/>
                  <a:pt x="4439709" y="778649"/>
                </a:cubicBezTo>
                <a:cubicBezTo>
                  <a:pt x="4238985" y="781145"/>
                  <a:pt x="3940833" y="809893"/>
                  <a:pt x="3686304" y="778649"/>
                </a:cubicBezTo>
                <a:cubicBezTo>
                  <a:pt x="3431776" y="747405"/>
                  <a:pt x="3300679" y="793292"/>
                  <a:pt x="2932899" y="778649"/>
                </a:cubicBezTo>
                <a:cubicBezTo>
                  <a:pt x="2565120" y="764006"/>
                  <a:pt x="2595209" y="758876"/>
                  <a:pt x="2260216" y="778649"/>
                </a:cubicBezTo>
                <a:cubicBezTo>
                  <a:pt x="1925223" y="798422"/>
                  <a:pt x="2032436" y="767876"/>
                  <a:pt x="1829698" y="778649"/>
                </a:cubicBezTo>
                <a:cubicBezTo>
                  <a:pt x="1626960" y="789422"/>
                  <a:pt x="1464950" y="797700"/>
                  <a:pt x="1237737" y="778649"/>
                </a:cubicBezTo>
                <a:cubicBezTo>
                  <a:pt x="1010524" y="759598"/>
                  <a:pt x="516701" y="799448"/>
                  <a:pt x="0" y="778649"/>
                </a:cubicBezTo>
                <a:cubicBezTo>
                  <a:pt x="1587" y="591656"/>
                  <a:pt x="11171" y="495548"/>
                  <a:pt x="0" y="381538"/>
                </a:cubicBezTo>
                <a:cubicBezTo>
                  <a:pt x="-11171" y="267528"/>
                  <a:pt x="-2434" y="96734"/>
                  <a:pt x="0" y="0"/>
                </a:cubicBezTo>
                <a:close/>
              </a:path>
              <a:path w="8072199" h="778649" stroke="0" extrusionOk="0">
                <a:moveTo>
                  <a:pt x="0" y="0"/>
                </a:moveTo>
                <a:cubicBezTo>
                  <a:pt x="264513" y="-35585"/>
                  <a:pt x="520387" y="20951"/>
                  <a:pt x="753405" y="0"/>
                </a:cubicBezTo>
                <a:cubicBezTo>
                  <a:pt x="986423" y="-20951"/>
                  <a:pt x="1029708" y="-2391"/>
                  <a:pt x="1183923" y="0"/>
                </a:cubicBezTo>
                <a:cubicBezTo>
                  <a:pt x="1338138" y="2391"/>
                  <a:pt x="1500167" y="10945"/>
                  <a:pt x="1775884" y="0"/>
                </a:cubicBezTo>
                <a:cubicBezTo>
                  <a:pt x="2051601" y="-10945"/>
                  <a:pt x="2193824" y="-11302"/>
                  <a:pt x="2448567" y="0"/>
                </a:cubicBezTo>
                <a:cubicBezTo>
                  <a:pt x="2703310" y="11302"/>
                  <a:pt x="2863261" y="-18317"/>
                  <a:pt x="3201972" y="0"/>
                </a:cubicBezTo>
                <a:cubicBezTo>
                  <a:pt x="3540683" y="18317"/>
                  <a:pt x="3691190" y="37464"/>
                  <a:pt x="3955378" y="0"/>
                </a:cubicBezTo>
                <a:cubicBezTo>
                  <a:pt x="4219566" y="-37464"/>
                  <a:pt x="4351304" y="28927"/>
                  <a:pt x="4547339" y="0"/>
                </a:cubicBezTo>
                <a:cubicBezTo>
                  <a:pt x="4743374" y="-28927"/>
                  <a:pt x="5039105" y="-13528"/>
                  <a:pt x="5220022" y="0"/>
                </a:cubicBezTo>
                <a:cubicBezTo>
                  <a:pt x="5400939" y="13528"/>
                  <a:pt x="5624285" y="7303"/>
                  <a:pt x="5892705" y="0"/>
                </a:cubicBezTo>
                <a:cubicBezTo>
                  <a:pt x="6161125" y="-7303"/>
                  <a:pt x="6401846" y="1017"/>
                  <a:pt x="6646111" y="0"/>
                </a:cubicBezTo>
                <a:cubicBezTo>
                  <a:pt x="6890376" y="-1017"/>
                  <a:pt x="6964269" y="-11398"/>
                  <a:pt x="7076628" y="0"/>
                </a:cubicBezTo>
                <a:cubicBezTo>
                  <a:pt x="7188987" y="11398"/>
                  <a:pt x="7851386" y="-32374"/>
                  <a:pt x="8072199" y="0"/>
                </a:cubicBezTo>
                <a:cubicBezTo>
                  <a:pt x="8060022" y="130243"/>
                  <a:pt x="8057007" y="267010"/>
                  <a:pt x="8072199" y="397111"/>
                </a:cubicBezTo>
                <a:cubicBezTo>
                  <a:pt x="8087391" y="527212"/>
                  <a:pt x="8078675" y="701125"/>
                  <a:pt x="8072199" y="778649"/>
                </a:cubicBezTo>
                <a:cubicBezTo>
                  <a:pt x="7736979" y="748858"/>
                  <a:pt x="7521933" y="805560"/>
                  <a:pt x="7318794" y="778649"/>
                </a:cubicBezTo>
                <a:cubicBezTo>
                  <a:pt x="7115655" y="751738"/>
                  <a:pt x="6785488" y="788808"/>
                  <a:pt x="6646111" y="778649"/>
                </a:cubicBezTo>
                <a:cubicBezTo>
                  <a:pt x="6506734" y="768490"/>
                  <a:pt x="6172015" y="765149"/>
                  <a:pt x="5973427" y="778649"/>
                </a:cubicBezTo>
                <a:cubicBezTo>
                  <a:pt x="5774839" y="792149"/>
                  <a:pt x="5592682" y="769795"/>
                  <a:pt x="5381466" y="778649"/>
                </a:cubicBezTo>
                <a:cubicBezTo>
                  <a:pt x="5170250" y="787503"/>
                  <a:pt x="5008816" y="802538"/>
                  <a:pt x="4870227" y="778649"/>
                </a:cubicBezTo>
                <a:cubicBezTo>
                  <a:pt x="4731638" y="754760"/>
                  <a:pt x="4268292" y="760153"/>
                  <a:pt x="4036100" y="778649"/>
                </a:cubicBezTo>
                <a:cubicBezTo>
                  <a:pt x="3803908" y="797145"/>
                  <a:pt x="3676329" y="804004"/>
                  <a:pt x="3524860" y="778649"/>
                </a:cubicBezTo>
                <a:cubicBezTo>
                  <a:pt x="3373391" y="753294"/>
                  <a:pt x="3089484" y="759453"/>
                  <a:pt x="2932899" y="778649"/>
                </a:cubicBezTo>
                <a:cubicBezTo>
                  <a:pt x="2776314" y="797845"/>
                  <a:pt x="2510051" y="806485"/>
                  <a:pt x="2179494" y="778649"/>
                </a:cubicBezTo>
                <a:cubicBezTo>
                  <a:pt x="1848938" y="750813"/>
                  <a:pt x="1677875" y="793739"/>
                  <a:pt x="1426088" y="778649"/>
                </a:cubicBezTo>
                <a:cubicBezTo>
                  <a:pt x="1174301" y="763559"/>
                  <a:pt x="1005120" y="770468"/>
                  <a:pt x="753405" y="778649"/>
                </a:cubicBezTo>
                <a:cubicBezTo>
                  <a:pt x="501690" y="786830"/>
                  <a:pt x="329546" y="789688"/>
                  <a:pt x="0" y="778649"/>
                </a:cubicBezTo>
                <a:cubicBezTo>
                  <a:pt x="-3957" y="654384"/>
                  <a:pt x="-5882" y="525910"/>
                  <a:pt x="0" y="381538"/>
                </a:cubicBezTo>
                <a:cubicBezTo>
                  <a:pt x="5882" y="237166"/>
                  <a:pt x="-18373" y="170407"/>
                  <a:pt x="0" y="0"/>
                </a:cubicBezTo>
                <a:close/>
              </a:path>
            </a:pathLst>
          </a:custGeom>
          <a:ln w="19050">
            <a:solidFill>
              <a:schemeClr val="accent4">
                <a:lumMod val="75000"/>
              </a:schemeClr>
            </a:solidFill>
            <a:extLst>
              <a:ext uri="{C807C97D-BFC1-408E-A445-0C87EB9F89A2}">
                <ask:lineSketchStyleProps xmlns:ask="http://schemas.microsoft.com/office/drawing/2018/sketchyshapes" sd="2635518228">
                  <a:prstGeom prst="rect">
                    <a:avLst/>
                  </a:prstGeom>
                  <ask:type>
                    <ask:lineSketchFreehand/>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lnSpc>
                <a:spcPct val="150000"/>
              </a:lnSpc>
              <a:spcAft>
                <a:spcPts val="1067"/>
              </a:spcAft>
              <a:defRPr/>
            </a:pPr>
            <a:r>
              <a:rPr lang="en-US" sz="3733" b="1" kern="0" dirty="0">
                <a:latin typeface="Times New Roman" panose="02020603050405020304" pitchFamily="18" charset="0"/>
                <a:ea typeface="Calibri" panose="020F0502020204030204" pitchFamily="34" charset="0"/>
                <a:cs typeface="Times New Roman" panose="02020603050405020304" pitchFamily="18" charset="0"/>
              </a:rPr>
              <a:t>CÂU 1</a:t>
            </a:r>
            <a:endParaRPr lang="en-SG" sz="3733" kern="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48">
            <a:extLst>
              <a:ext uri="{FF2B5EF4-FFF2-40B4-BE49-F238E27FC236}">
                <a16:creationId xmlns:a16="http://schemas.microsoft.com/office/drawing/2014/main" id="{075EC58F-8DF4-79F1-88C1-02F733360E68}"/>
              </a:ext>
            </a:extLst>
          </p:cNvPr>
          <p:cNvGrpSpPr/>
          <p:nvPr/>
        </p:nvGrpSpPr>
        <p:grpSpPr>
          <a:xfrm>
            <a:off x="957943" y="1562844"/>
            <a:ext cx="9203184" cy="4446072"/>
            <a:chOff x="2900496" y="1028113"/>
            <a:chExt cx="6336001" cy="3420001"/>
          </a:xfrm>
          <a:solidFill>
            <a:schemeClr val="accent5">
              <a:lumMod val="20000"/>
              <a:lumOff val="80000"/>
            </a:schemeClr>
          </a:solidFill>
        </p:grpSpPr>
        <p:sp>
          <p:nvSpPr>
            <p:cNvPr id="5" name="任意多边形: 形状 45">
              <a:extLst>
                <a:ext uri="{FF2B5EF4-FFF2-40B4-BE49-F238E27FC236}">
                  <a16:creationId xmlns:a16="http://schemas.microsoft.com/office/drawing/2014/main" id="{0F215894-E542-39A5-2C24-DFE6C2978742}"/>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a typeface="宋体" panose="02010600030101010101" pitchFamily="2" charset="-122"/>
                <a:cs typeface="Arial"/>
                <a:sym typeface="Arial"/>
              </a:endParaRPr>
            </a:p>
          </p:txBody>
        </p:sp>
        <p:sp>
          <p:nvSpPr>
            <p:cNvPr id="6" name="任意多边形: 形状 44">
              <a:extLst>
                <a:ext uri="{FF2B5EF4-FFF2-40B4-BE49-F238E27FC236}">
                  <a16:creationId xmlns:a16="http://schemas.microsoft.com/office/drawing/2014/main" id="{DC881C02-FD5D-7A02-3A37-4C8041776746}"/>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a typeface="宋体" panose="02010600030101010101" pitchFamily="2" charset="-122"/>
                <a:cs typeface="Arial"/>
                <a:sym typeface="Arial"/>
              </a:endParaRPr>
            </a:p>
          </p:txBody>
        </p:sp>
      </p:grpSp>
      <p:pic>
        <p:nvPicPr>
          <p:cNvPr id="7" name="图片 74">
            <a:extLst>
              <a:ext uri="{FF2B5EF4-FFF2-40B4-BE49-F238E27FC236}">
                <a16:creationId xmlns:a16="http://schemas.microsoft.com/office/drawing/2014/main" id="{47579871-E810-2AB2-4202-C0C7124B9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31" t="33683" r="31300" b="42531"/>
          <a:stretch/>
        </p:blipFill>
        <p:spPr>
          <a:xfrm>
            <a:off x="241701" y="4115695"/>
            <a:ext cx="2062184" cy="1631215"/>
          </a:xfrm>
          <a:prstGeom prst="rect">
            <a:avLst/>
          </a:prstGeom>
        </p:spPr>
      </p:pic>
      <p:sp>
        <p:nvSpPr>
          <p:cNvPr id="8" name="TextBox 7">
            <a:extLst>
              <a:ext uri="{FF2B5EF4-FFF2-40B4-BE49-F238E27FC236}">
                <a16:creationId xmlns:a16="http://schemas.microsoft.com/office/drawing/2014/main" id="{E1501A33-10F2-C152-156D-2CC61EFEEF7A}"/>
              </a:ext>
            </a:extLst>
          </p:cNvPr>
          <p:cNvSpPr txBox="1"/>
          <p:nvPr/>
        </p:nvSpPr>
        <p:spPr>
          <a:xfrm>
            <a:off x="1910632" y="2075413"/>
            <a:ext cx="7297805" cy="3477875"/>
          </a:xfrm>
          <a:prstGeom prst="rect">
            <a:avLst/>
          </a:prstGeom>
          <a:noFill/>
        </p:spPr>
        <p:txBody>
          <a:bodyPr wrap="square">
            <a:spAutoFit/>
          </a:bodyPr>
          <a:lstStyle/>
          <a:p>
            <a:pPr algn="ctr" defTabSz="1219170">
              <a:buClr>
                <a:srgbClr val="000000"/>
              </a:buClr>
            </a:pPr>
            <a:r>
              <a:rPr lang="en-US" sz="4400" dirty="0">
                <a:latin typeface="+mj-lt"/>
              </a:rPr>
              <a:t>     </a:t>
            </a:r>
            <a:r>
              <a:rPr lang="vi-VN" sz="4400" dirty="0">
                <a:latin typeface="+mj-lt"/>
              </a:rPr>
              <a:t>Đọc lại văn bản Lục Vân Tiên cứu Kiều Nguyệt Nga, Thúy Kiều báo ân, báo oán; Tiếng đàn giải oan và hoàn thành bảng sau</a:t>
            </a:r>
            <a:endParaRPr lang="en-SG" sz="123400" kern="0" dirty="0">
              <a:solidFill>
                <a:srgbClr val="000000"/>
              </a:solidFill>
              <a:latin typeface="+mj-lt"/>
              <a:cs typeface="Arial"/>
              <a:sym typeface="Arial"/>
            </a:endParaRPr>
          </a:p>
        </p:txBody>
      </p:sp>
      <p:pic>
        <p:nvPicPr>
          <p:cNvPr id="9" name="Picture 8" descr="A person writing on a piece of paper&#10;&#10;Description automatically generated">
            <a:extLst>
              <a:ext uri="{FF2B5EF4-FFF2-40B4-BE49-F238E27FC236}">
                <a16:creationId xmlns:a16="http://schemas.microsoft.com/office/drawing/2014/main" id="{824A8E41-E98C-20C4-189A-10681983F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908" y="2665843"/>
            <a:ext cx="4530920" cy="4530920"/>
          </a:xfrm>
          <a:prstGeom prst="rect">
            <a:avLst/>
          </a:prstGeom>
        </p:spPr>
      </p:pic>
    </p:spTree>
    <p:extLst>
      <p:ext uri="{BB962C8B-B14F-4D97-AF65-F5344CB8AC3E}">
        <p14:creationId xmlns:p14="http://schemas.microsoft.com/office/powerpoint/2010/main" val="309068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4/3*#ppt_w"/>
                                          </p:val>
                                        </p:tav>
                                        <p:tav tm="100000">
                                          <p:val>
                                            <p:strVal val="#ppt_w"/>
                                          </p:val>
                                        </p:tav>
                                      </p:tavLst>
                                    </p:anim>
                                    <p:anim calcmode="lin" valueType="num">
                                      <p:cBhvr>
                                        <p:cTn id="8" dur="750" fill="hold"/>
                                        <p:tgtEl>
                                          <p:spTgt spid="2"/>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345507" y="-59643"/>
            <a:ext cx="7733212" cy="752065"/>
          </a:xfrm>
          <a:prstGeom prst="rect">
            <a:avLst/>
          </a:prstGeom>
          <a:noFill/>
        </p:spPr>
        <p:txBody>
          <a:bodyPr wrap="square">
            <a:spAutoFit/>
          </a:bodyPr>
          <a:lstStyle/>
          <a:p>
            <a:pPr algn="ctr" defTabSz="1219170">
              <a:lnSpc>
                <a:spcPct val="150000"/>
              </a:lnSpc>
              <a:spcAft>
                <a:spcPts val="1067"/>
              </a:spcAft>
              <a:buClr>
                <a:srgbClr val="000000"/>
              </a:buClr>
            </a:pP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BẢNG TỔNG HỢP</a:t>
            </a:r>
            <a:endParaRPr lang="en-SG" sz="3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ED36855D-2E24-581F-E7AA-C82A9753D68F}"/>
              </a:ext>
            </a:extLst>
          </p:cNvPr>
          <p:cNvGraphicFramePr>
            <a:graphicFrameLocks noGrp="1"/>
          </p:cNvGraphicFramePr>
          <p:nvPr>
            <p:extLst>
              <p:ext uri="{D42A27DB-BD31-4B8C-83A1-F6EECF244321}">
                <p14:modId xmlns:p14="http://schemas.microsoft.com/office/powerpoint/2010/main" val="4191006201"/>
              </p:ext>
            </p:extLst>
          </p:nvPr>
        </p:nvGraphicFramePr>
        <p:xfrm>
          <a:off x="116951" y="894677"/>
          <a:ext cx="11909144" cy="5807066"/>
        </p:xfrm>
        <a:graphic>
          <a:graphicData uri="http://schemas.openxmlformats.org/drawingml/2006/table">
            <a:tbl>
              <a:tblPr firstRow="1" firstCol="1" bandRow="1">
                <a:tableStyleId>{1E171933-4619-4E11-9A3F-F7608DF75F80}</a:tableStyleId>
              </a:tblPr>
              <a:tblGrid>
                <a:gridCol w="2961915">
                  <a:extLst>
                    <a:ext uri="{9D8B030D-6E8A-4147-A177-3AD203B41FA5}">
                      <a16:colId xmlns:a16="http://schemas.microsoft.com/office/drawing/2014/main" val="87384548"/>
                    </a:ext>
                  </a:extLst>
                </a:gridCol>
                <a:gridCol w="5509549">
                  <a:extLst>
                    <a:ext uri="{9D8B030D-6E8A-4147-A177-3AD203B41FA5}">
                      <a16:colId xmlns:a16="http://schemas.microsoft.com/office/drawing/2014/main" val="3567566693"/>
                    </a:ext>
                  </a:extLst>
                </a:gridCol>
                <a:gridCol w="3437680">
                  <a:extLst>
                    <a:ext uri="{9D8B030D-6E8A-4147-A177-3AD203B41FA5}">
                      <a16:colId xmlns:a16="http://schemas.microsoft.com/office/drawing/2014/main" val="1336491091"/>
                    </a:ext>
                  </a:extLst>
                </a:gridCol>
              </a:tblGrid>
              <a:tr h="592944">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Văn bản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Đặc điểm nhân 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Đặc điểm lời thoại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295035273"/>
                  </a:ext>
                </a:extLst>
              </a:tr>
              <a:tr h="1942328">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Lục Vân Tiên cứu Kiều Nguyệt Nga</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7299629"/>
                  </a:ext>
                </a:extLst>
              </a:tr>
              <a:tr h="2085906">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Thuý Kiều báo ân, báo oán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3737262"/>
                  </a:ext>
                </a:extLst>
              </a:tr>
              <a:tr h="1185888">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Tiếng đàn giải oan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7471827"/>
                  </a:ext>
                </a:extLst>
              </a:tr>
            </a:tbl>
          </a:graphicData>
        </a:graphic>
      </p:graphicFrame>
    </p:spTree>
    <p:extLst>
      <p:ext uri="{BB962C8B-B14F-4D97-AF65-F5344CB8AC3E}">
        <p14:creationId xmlns:p14="http://schemas.microsoft.com/office/powerpoint/2010/main" val="384651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861B5-8EE5-14A4-C342-5E18F7746413}"/>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362;p27">
            <a:extLst>
              <a:ext uri="{FF2B5EF4-FFF2-40B4-BE49-F238E27FC236}">
                <a16:creationId xmlns:a16="http://schemas.microsoft.com/office/drawing/2014/main" id="{D75B7A4A-B784-1894-E52D-CC53221917EA}"/>
              </a:ext>
            </a:extLst>
          </p:cNvPr>
          <p:cNvSpPr/>
          <p:nvPr/>
        </p:nvSpPr>
        <p:spPr>
          <a:xfrm>
            <a:off x="1305998" y="2749389"/>
            <a:ext cx="9895401" cy="6796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noFill/>
          <a:ln>
            <a:noFill/>
          </a:ln>
        </p:spPr>
        <p:txBody>
          <a:bodyPr spcFirstLastPara="1" wrap="square" lIns="162533" tIns="162533" rIns="162533" bIns="162533" anchor="ctr" anchorCtr="0">
            <a:noAutofit/>
          </a:bodyPr>
          <a:lstStyle/>
          <a:p>
            <a:pPr algn="ctr" defTabSz="1625519">
              <a:buClr>
                <a:srgbClr val="000000"/>
              </a:buClr>
              <a:defRPr/>
            </a:pPr>
            <a:r>
              <a:rPr lang="en-US" sz="9600" b="1" kern="0" dirty="0" err="1">
                <a:solidFill>
                  <a:prstClr val="black"/>
                </a:solidFill>
                <a:latin typeface="Fira Sans Extra Condensed"/>
                <a:ea typeface="Fira Sans Extra Condensed"/>
                <a:cs typeface="Fira Sans Extra Condensed"/>
                <a:sym typeface="Fira Sans Extra Condensed"/>
              </a:rPr>
              <a:t>Hoạt</a:t>
            </a:r>
            <a:r>
              <a:rPr lang="en-US" sz="9600" b="1" kern="0" dirty="0">
                <a:solidFill>
                  <a:prstClr val="black"/>
                </a:solidFill>
                <a:latin typeface="Fira Sans Extra Condensed"/>
                <a:ea typeface="Fira Sans Extra Condensed"/>
                <a:cs typeface="Fira Sans Extra Condensed"/>
                <a:sym typeface="Fira Sans Extra Condensed"/>
              </a:rPr>
              <a:t> </a:t>
            </a:r>
            <a:r>
              <a:rPr lang="en-US" sz="9600" b="1" kern="0" dirty="0" err="1">
                <a:solidFill>
                  <a:prstClr val="black"/>
                </a:solidFill>
                <a:latin typeface="Fira Sans Extra Condensed"/>
                <a:ea typeface="Fira Sans Extra Condensed"/>
                <a:cs typeface="Fira Sans Extra Condensed"/>
                <a:sym typeface="Fira Sans Extra Condensed"/>
              </a:rPr>
              <a:t>động</a:t>
            </a:r>
            <a:r>
              <a:rPr lang="en-US" sz="9600" b="1" kern="0" dirty="0">
                <a:solidFill>
                  <a:prstClr val="black"/>
                </a:solidFill>
                <a:latin typeface="Fira Sans Extra Condensed"/>
                <a:ea typeface="Fira Sans Extra Condensed"/>
                <a:cs typeface="Fira Sans Extra Condensed"/>
                <a:sym typeface="Fira Sans Extra Condensed"/>
              </a:rPr>
              <a:t> </a:t>
            </a:r>
            <a:r>
              <a:rPr lang="en-US" sz="9600" b="1" kern="0" dirty="0" err="1">
                <a:solidFill>
                  <a:prstClr val="black"/>
                </a:solidFill>
                <a:latin typeface="Fira Sans Extra Condensed"/>
                <a:ea typeface="Fira Sans Extra Condensed"/>
                <a:cs typeface="Fira Sans Extra Condensed"/>
                <a:sym typeface="Fira Sans Extra Condensed"/>
              </a:rPr>
              <a:t>mở</a:t>
            </a:r>
            <a:r>
              <a:rPr lang="en-US" sz="9600" b="1" kern="0" dirty="0">
                <a:solidFill>
                  <a:prstClr val="black"/>
                </a:solidFill>
                <a:latin typeface="Fira Sans Extra Condensed"/>
                <a:ea typeface="Fira Sans Extra Condensed"/>
                <a:cs typeface="Fira Sans Extra Condensed"/>
                <a:sym typeface="Fira Sans Extra Condensed"/>
              </a:rPr>
              <a:t> </a:t>
            </a:r>
            <a:r>
              <a:rPr lang="en-US" sz="9600" b="1" kern="0" dirty="0" err="1">
                <a:solidFill>
                  <a:prstClr val="black"/>
                </a:solidFill>
                <a:latin typeface="Fira Sans Extra Condensed"/>
                <a:ea typeface="Fira Sans Extra Condensed"/>
                <a:cs typeface="Fira Sans Extra Condensed"/>
                <a:sym typeface="Fira Sans Extra Condensed"/>
              </a:rPr>
              <a:t>đầu</a:t>
            </a:r>
            <a:endParaRPr sz="9600" b="1" kern="0" dirty="0">
              <a:solidFill>
                <a:prstClr val="black"/>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23422003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A11E1-3F28-58D6-BB82-748DC5F07B8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AB50AB4-4AD5-39D6-07F9-4A8B23259CF4}"/>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1AFD935-1D50-FB9E-E2B9-C8C85A3C79D8}"/>
              </a:ext>
            </a:extLst>
          </p:cNvPr>
          <p:cNvSpPr txBox="1"/>
          <p:nvPr/>
        </p:nvSpPr>
        <p:spPr>
          <a:xfrm>
            <a:off x="2345507" y="-59643"/>
            <a:ext cx="7733212" cy="752065"/>
          </a:xfrm>
          <a:prstGeom prst="rect">
            <a:avLst/>
          </a:prstGeom>
          <a:noFill/>
        </p:spPr>
        <p:txBody>
          <a:bodyPr wrap="square">
            <a:spAutoFit/>
          </a:bodyPr>
          <a:lstStyle/>
          <a:p>
            <a:pPr algn="ctr" defTabSz="1219170">
              <a:lnSpc>
                <a:spcPct val="150000"/>
              </a:lnSpc>
              <a:spcAft>
                <a:spcPts val="1067"/>
              </a:spcAft>
              <a:buClr>
                <a:srgbClr val="000000"/>
              </a:buClr>
            </a:pP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BẢNG TỔNG HỢP</a:t>
            </a:r>
            <a:endParaRPr lang="en-SG" sz="3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E798EC5B-3E58-8391-8B0B-F503E36C2E8B}"/>
              </a:ext>
            </a:extLst>
          </p:cNvPr>
          <p:cNvGraphicFramePr>
            <a:graphicFrameLocks noGrp="1"/>
          </p:cNvGraphicFramePr>
          <p:nvPr>
            <p:extLst>
              <p:ext uri="{D42A27DB-BD31-4B8C-83A1-F6EECF244321}">
                <p14:modId xmlns:p14="http://schemas.microsoft.com/office/powerpoint/2010/main" val="4185288703"/>
              </p:ext>
            </p:extLst>
          </p:nvPr>
        </p:nvGraphicFramePr>
        <p:xfrm>
          <a:off x="116951" y="894676"/>
          <a:ext cx="11909144" cy="5810923"/>
        </p:xfrm>
        <a:graphic>
          <a:graphicData uri="http://schemas.openxmlformats.org/drawingml/2006/table">
            <a:tbl>
              <a:tblPr firstRow="1" firstCol="1" bandRow="1">
                <a:tableStyleId>{1E171933-4619-4E11-9A3F-F7608DF75F80}</a:tableStyleId>
              </a:tblPr>
              <a:tblGrid>
                <a:gridCol w="1586343">
                  <a:extLst>
                    <a:ext uri="{9D8B030D-6E8A-4147-A177-3AD203B41FA5}">
                      <a16:colId xmlns:a16="http://schemas.microsoft.com/office/drawing/2014/main" val="87384548"/>
                    </a:ext>
                  </a:extLst>
                </a:gridCol>
                <a:gridCol w="8050306">
                  <a:extLst>
                    <a:ext uri="{9D8B030D-6E8A-4147-A177-3AD203B41FA5}">
                      <a16:colId xmlns:a16="http://schemas.microsoft.com/office/drawing/2014/main" val="3567566693"/>
                    </a:ext>
                  </a:extLst>
                </a:gridCol>
                <a:gridCol w="2272495">
                  <a:extLst>
                    <a:ext uri="{9D8B030D-6E8A-4147-A177-3AD203B41FA5}">
                      <a16:colId xmlns:a16="http://schemas.microsoft.com/office/drawing/2014/main" val="1336491091"/>
                    </a:ext>
                  </a:extLst>
                </a:gridCol>
              </a:tblGrid>
              <a:tr h="1017972">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Văn bản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Đặc điểm nhân 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Đặc điểm lời thoại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295035273"/>
                  </a:ext>
                </a:extLst>
              </a:tr>
              <a:tr h="4792951">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Lục Vân Tiên cứu Kiều Nguyệt Nga</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7299629"/>
                  </a:ext>
                </a:extLst>
              </a:tr>
            </a:tbl>
          </a:graphicData>
        </a:graphic>
      </p:graphicFrame>
      <p:pic>
        <p:nvPicPr>
          <p:cNvPr id="2" name="Picture 1" descr="A group of people in traditional clothes&#10;&#10;Description automatically generated">
            <a:extLst>
              <a:ext uri="{FF2B5EF4-FFF2-40B4-BE49-F238E27FC236}">
                <a16:creationId xmlns:a16="http://schemas.microsoft.com/office/drawing/2014/main" id="{383A94BC-D6AA-0AA2-63AB-3586CE3EDCFE}"/>
              </a:ext>
            </a:extLst>
          </p:cNvPr>
          <p:cNvPicPr>
            <a:picLocks noChangeAspect="1"/>
          </p:cNvPicPr>
          <p:nvPr/>
        </p:nvPicPr>
        <p:blipFill rotWithShape="1">
          <a:blip r:embed="rId4"/>
          <a:srcRect l="-1" r="-10819" b="13640"/>
          <a:stretch/>
        </p:blipFill>
        <p:spPr>
          <a:xfrm>
            <a:off x="1330" y="5205876"/>
            <a:ext cx="1899188" cy="1652123"/>
          </a:xfrm>
          <a:prstGeom prst="rect">
            <a:avLst/>
          </a:prstGeom>
        </p:spPr>
      </p:pic>
      <p:sp>
        <p:nvSpPr>
          <p:cNvPr id="5" name="TextBox 4">
            <a:extLst>
              <a:ext uri="{FF2B5EF4-FFF2-40B4-BE49-F238E27FC236}">
                <a16:creationId xmlns:a16="http://schemas.microsoft.com/office/drawing/2014/main" id="{1485D560-4C65-1B0C-4B6D-F172EDA4C9A6}"/>
              </a:ext>
            </a:extLst>
          </p:cNvPr>
          <p:cNvSpPr txBox="1"/>
          <p:nvPr/>
        </p:nvSpPr>
        <p:spPr>
          <a:xfrm>
            <a:off x="1775012" y="1957606"/>
            <a:ext cx="7871012" cy="472950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Đặc điểm, tính cách của nhân vật Lục Vân Tiên và Kiều Nguyệt Nga được thể hiện qua hành động, ngôn ngữ (lời thoại), cụ thể:</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Lục Vân Tiên mang những phẩm chất của người anh húng lí tưởng của nhân dân: anh hùng, hào hiệp, giàu lòng nhân ái, trọng nghĩa khinh tài</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Kiều Nguyệt Nga: gia giáo, nền nếp, hiếu thảo, ân nghĩa thuỷ chung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531CC03-76D9-3258-73D7-6F04C95660D6}"/>
              </a:ext>
            </a:extLst>
          </p:cNvPr>
          <p:cNvSpPr txBox="1"/>
          <p:nvPr/>
        </p:nvSpPr>
        <p:spPr>
          <a:xfrm>
            <a:off x="9753601" y="1957606"/>
            <a:ext cx="2249732" cy="452431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Ngôn ngữ đối thoại giữa các nhân vật, góp phần thể hiện  đặc điểm, tính cách của nhân vật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09338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down)">
                                      <p:cBhvr>
                                        <p:cTn id="14" dur="580">
                                          <p:stCondLst>
                                            <p:cond delay="0"/>
                                          </p:stCondLst>
                                        </p:cTn>
                                        <p:tgtEl>
                                          <p:spTgt spid="5">
                                            <p:txEl>
                                              <p:pRg st="1" end="1"/>
                                            </p:txEl>
                                          </p:spTgt>
                                        </p:tgtEl>
                                      </p:cBhvr>
                                    </p:animEffect>
                                    <p:anim calcmode="lin" valueType="num">
                                      <p:cBhvr>
                                        <p:cTn id="15"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1" end="1"/>
                                            </p:txEl>
                                          </p:spTgt>
                                        </p:tgtEl>
                                      </p:cBhvr>
                                      <p:to x="100000" y="60000"/>
                                    </p:animScale>
                                    <p:animScale>
                                      <p:cBhvr>
                                        <p:cTn id="21" dur="166" decel="50000">
                                          <p:stCondLst>
                                            <p:cond delay="676"/>
                                          </p:stCondLst>
                                        </p:cTn>
                                        <p:tgtEl>
                                          <p:spTgt spid="5">
                                            <p:txEl>
                                              <p:pRg st="1" end="1"/>
                                            </p:txEl>
                                          </p:spTgt>
                                        </p:tgtEl>
                                      </p:cBhvr>
                                      <p:to x="100000" y="100000"/>
                                    </p:animScale>
                                    <p:animScale>
                                      <p:cBhvr>
                                        <p:cTn id="22" dur="26">
                                          <p:stCondLst>
                                            <p:cond delay="1312"/>
                                          </p:stCondLst>
                                        </p:cTn>
                                        <p:tgtEl>
                                          <p:spTgt spid="5">
                                            <p:txEl>
                                              <p:pRg st="1" end="1"/>
                                            </p:txEl>
                                          </p:spTgt>
                                        </p:tgtEl>
                                      </p:cBhvr>
                                      <p:to x="100000" y="80000"/>
                                    </p:animScale>
                                    <p:animScale>
                                      <p:cBhvr>
                                        <p:cTn id="23" dur="166" decel="50000">
                                          <p:stCondLst>
                                            <p:cond delay="1338"/>
                                          </p:stCondLst>
                                        </p:cTn>
                                        <p:tgtEl>
                                          <p:spTgt spid="5">
                                            <p:txEl>
                                              <p:pRg st="1" end="1"/>
                                            </p:txEl>
                                          </p:spTgt>
                                        </p:tgtEl>
                                      </p:cBhvr>
                                      <p:to x="100000" y="100000"/>
                                    </p:animScale>
                                    <p:animScale>
                                      <p:cBhvr>
                                        <p:cTn id="24" dur="26">
                                          <p:stCondLst>
                                            <p:cond delay="1642"/>
                                          </p:stCondLst>
                                        </p:cTn>
                                        <p:tgtEl>
                                          <p:spTgt spid="5">
                                            <p:txEl>
                                              <p:pRg st="1" end="1"/>
                                            </p:txEl>
                                          </p:spTgt>
                                        </p:tgtEl>
                                      </p:cBhvr>
                                      <p:to x="100000" y="90000"/>
                                    </p:animScale>
                                    <p:animScale>
                                      <p:cBhvr>
                                        <p:cTn id="25" dur="166" decel="50000">
                                          <p:stCondLst>
                                            <p:cond delay="1668"/>
                                          </p:stCondLst>
                                        </p:cTn>
                                        <p:tgtEl>
                                          <p:spTgt spid="5">
                                            <p:txEl>
                                              <p:pRg st="1" end="1"/>
                                            </p:txEl>
                                          </p:spTgt>
                                        </p:tgtEl>
                                      </p:cBhvr>
                                      <p:to x="100000" y="100000"/>
                                    </p:animScale>
                                    <p:animScale>
                                      <p:cBhvr>
                                        <p:cTn id="26" dur="26">
                                          <p:stCondLst>
                                            <p:cond delay="1808"/>
                                          </p:stCondLst>
                                        </p:cTn>
                                        <p:tgtEl>
                                          <p:spTgt spid="5">
                                            <p:txEl>
                                              <p:pRg st="1" end="1"/>
                                            </p:txEl>
                                          </p:spTgt>
                                        </p:tgtEl>
                                      </p:cBhvr>
                                      <p:to x="100000" y="95000"/>
                                    </p:animScale>
                                    <p:animScale>
                                      <p:cBhvr>
                                        <p:cTn id="27" dur="166" decel="50000">
                                          <p:stCondLst>
                                            <p:cond delay="1834"/>
                                          </p:stCondLst>
                                        </p:cTn>
                                        <p:tgtEl>
                                          <p:spTgt spid="5">
                                            <p:txEl>
                                              <p:pRg st="1" end="1"/>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646FA-E645-9AFD-E873-2E6887D5A8F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E7FB2AE-1026-A53A-42D0-F307AE0E6A22}"/>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EA153F3-B417-98DE-2338-9CEE2806F322}"/>
              </a:ext>
            </a:extLst>
          </p:cNvPr>
          <p:cNvSpPr txBox="1"/>
          <p:nvPr/>
        </p:nvSpPr>
        <p:spPr>
          <a:xfrm>
            <a:off x="2345507" y="-59643"/>
            <a:ext cx="7733212" cy="752065"/>
          </a:xfrm>
          <a:prstGeom prst="rect">
            <a:avLst/>
          </a:prstGeom>
          <a:noFill/>
        </p:spPr>
        <p:txBody>
          <a:bodyPr wrap="square">
            <a:spAutoFit/>
          </a:bodyPr>
          <a:lstStyle/>
          <a:p>
            <a:pPr algn="ctr" defTabSz="1219170">
              <a:lnSpc>
                <a:spcPct val="150000"/>
              </a:lnSpc>
              <a:spcAft>
                <a:spcPts val="1067"/>
              </a:spcAft>
              <a:buClr>
                <a:srgbClr val="000000"/>
              </a:buClr>
            </a:pP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BẢNG TỔNG HỢP</a:t>
            </a:r>
            <a:endParaRPr lang="en-SG" sz="3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7736883B-EA52-2A72-69F5-4667E16379E1}"/>
              </a:ext>
            </a:extLst>
          </p:cNvPr>
          <p:cNvGraphicFramePr>
            <a:graphicFrameLocks noGrp="1"/>
          </p:cNvGraphicFramePr>
          <p:nvPr>
            <p:extLst>
              <p:ext uri="{D42A27DB-BD31-4B8C-83A1-F6EECF244321}">
                <p14:modId xmlns:p14="http://schemas.microsoft.com/office/powerpoint/2010/main" val="1162800529"/>
              </p:ext>
            </p:extLst>
          </p:nvPr>
        </p:nvGraphicFramePr>
        <p:xfrm>
          <a:off x="116951" y="894676"/>
          <a:ext cx="11909144" cy="5810923"/>
        </p:xfrm>
        <a:graphic>
          <a:graphicData uri="http://schemas.openxmlformats.org/drawingml/2006/table">
            <a:tbl>
              <a:tblPr firstRow="1" firstCol="1" bandRow="1">
                <a:tableStyleId>{1E171933-4619-4E11-9A3F-F7608DF75F80}</a:tableStyleId>
              </a:tblPr>
              <a:tblGrid>
                <a:gridCol w="1191896">
                  <a:extLst>
                    <a:ext uri="{9D8B030D-6E8A-4147-A177-3AD203B41FA5}">
                      <a16:colId xmlns:a16="http://schemas.microsoft.com/office/drawing/2014/main" val="87384548"/>
                    </a:ext>
                  </a:extLst>
                </a:gridCol>
                <a:gridCol w="8462682">
                  <a:extLst>
                    <a:ext uri="{9D8B030D-6E8A-4147-A177-3AD203B41FA5}">
                      <a16:colId xmlns:a16="http://schemas.microsoft.com/office/drawing/2014/main" val="3567566693"/>
                    </a:ext>
                  </a:extLst>
                </a:gridCol>
                <a:gridCol w="2254566">
                  <a:extLst>
                    <a:ext uri="{9D8B030D-6E8A-4147-A177-3AD203B41FA5}">
                      <a16:colId xmlns:a16="http://schemas.microsoft.com/office/drawing/2014/main" val="1336491091"/>
                    </a:ext>
                  </a:extLst>
                </a:gridCol>
              </a:tblGrid>
              <a:tr h="1017972">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Văn bản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Đặc điểm nhân 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Đặc điểm lời thoại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295035273"/>
                  </a:ext>
                </a:extLst>
              </a:tr>
              <a:tr h="4792951">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Thuý Kiều báo ân, báo oán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3737262"/>
                  </a:ext>
                </a:extLst>
              </a:tr>
            </a:tbl>
          </a:graphicData>
        </a:graphic>
      </p:graphicFrame>
      <p:pic>
        <p:nvPicPr>
          <p:cNvPr id="4" name="Picture 3" descr="A person and person in traditional clothing&#10;&#10;Description automatically generated">
            <a:extLst>
              <a:ext uri="{FF2B5EF4-FFF2-40B4-BE49-F238E27FC236}">
                <a16:creationId xmlns:a16="http://schemas.microsoft.com/office/drawing/2014/main" id="{64E3C38E-485D-B57C-EEBD-014804AB2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863789"/>
            <a:ext cx="1513811" cy="2070412"/>
          </a:xfrm>
          <a:prstGeom prst="rect">
            <a:avLst/>
          </a:prstGeom>
        </p:spPr>
      </p:pic>
      <p:sp>
        <p:nvSpPr>
          <p:cNvPr id="6" name="TextBox 5">
            <a:extLst>
              <a:ext uri="{FF2B5EF4-FFF2-40B4-BE49-F238E27FC236}">
                <a16:creationId xmlns:a16="http://schemas.microsoft.com/office/drawing/2014/main" id="{16BCEA17-3F78-E84D-5580-ED7EA145A5A8}"/>
              </a:ext>
            </a:extLst>
          </p:cNvPr>
          <p:cNvSpPr txBox="1"/>
          <p:nvPr/>
        </p:nvSpPr>
        <p:spPr>
          <a:xfrm>
            <a:off x="1344705" y="1939677"/>
            <a:ext cx="8301320" cy="472950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Đặc điểm, tính cách của nhân vật Thuý Kiều, Hoạn Thư được thể hiện qua hành động, ngôn ngữ (lời thoại), cảm xúc, cụ thể:</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Thuý Kiều: thấu hiểu đạo lí nhân nghĩa ở đời (báo ân rồi sẽ trả thù); cụ thể là trọng ân nghĩa, vị tha, tế nhị, khéo léo; bao dung, độ lượng; mạnh mẽ, quyết liệt,…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Hoạn Thư: khôn ngoan, giảo hoạt, thấu hiểu tâm lí đối phương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F8E784E-71DD-8640-F38E-19EC595582AA}"/>
              </a:ext>
            </a:extLst>
          </p:cNvPr>
          <p:cNvSpPr txBox="1"/>
          <p:nvPr/>
        </p:nvSpPr>
        <p:spPr>
          <a:xfrm>
            <a:off x="9789459" y="1921184"/>
            <a:ext cx="2277035" cy="452431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Ngôn ngữ đối thoại giữa các nhân vật, góp phần thể hiện  đặc điểm, tính cách của nhân vật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81379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barn(inVertical)">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027E1-09FF-231D-D730-387F2BC4B26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64C6EB0-4F0E-07D6-0F0C-18413B9E37C3}"/>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78DCA758-9723-8558-D1F0-3C1F306EE8B7}"/>
              </a:ext>
            </a:extLst>
          </p:cNvPr>
          <p:cNvSpPr txBox="1"/>
          <p:nvPr/>
        </p:nvSpPr>
        <p:spPr>
          <a:xfrm>
            <a:off x="2345507" y="-59643"/>
            <a:ext cx="7733212" cy="752065"/>
          </a:xfrm>
          <a:prstGeom prst="rect">
            <a:avLst/>
          </a:prstGeom>
          <a:noFill/>
        </p:spPr>
        <p:txBody>
          <a:bodyPr wrap="square">
            <a:spAutoFit/>
          </a:bodyPr>
          <a:lstStyle/>
          <a:p>
            <a:pPr algn="ctr" defTabSz="1219170">
              <a:lnSpc>
                <a:spcPct val="150000"/>
              </a:lnSpc>
              <a:spcAft>
                <a:spcPts val="1067"/>
              </a:spcAft>
              <a:buClr>
                <a:srgbClr val="000000"/>
              </a:buClr>
            </a:pP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BẢNG TỔNG HỢP</a:t>
            </a:r>
            <a:endParaRPr lang="en-SG" sz="3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7A9AB996-3A7D-34B1-055F-8255EEF0645C}"/>
              </a:ext>
            </a:extLst>
          </p:cNvPr>
          <p:cNvGraphicFramePr>
            <a:graphicFrameLocks noGrp="1"/>
          </p:cNvGraphicFramePr>
          <p:nvPr>
            <p:extLst>
              <p:ext uri="{D42A27DB-BD31-4B8C-83A1-F6EECF244321}">
                <p14:modId xmlns:p14="http://schemas.microsoft.com/office/powerpoint/2010/main" val="1219142488"/>
              </p:ext>
            </p:extLst>
          </p:nvPr>
        </p:nvGraphicFramePr>
        <p:xfrm>
          <a:off x="116951" y="894676"/>
          <a:ext cx="11909144" cy="5757135"/>
        </p:xfrm>
        <a:graphic>
          <a:graphicData uri="http://schemas.openxmlformats.org/drawingml/2006/table">
            <a:tbl>
              <a:tblPr firstRow="1" firstCol="1" bandRow="1">
                <a:tableStyleId>{1E171933-4619-4E11-9A3F-F7608DF75F80}</a:tableStyleId>
              </a:tblPr>
              <a:tblGrid>
                <a:gridCol w="1945047">
                  <a:extLst>
                    <a:ext uri="{9D8B030D-6E8A-4147-A177-3AD203B41FA5}">
                      <a16:colId xmlns:a16="http://schemas.microsoft.com/office/drawing/2014/main" val="87384548"/>
                    </a:ext>
                  </a:extLst>
                </a:gridCol>
                <a:gridCol w="7566096">
                  <a:extLst>
                    <a:ext uri="{9D8B030D-6E8A-4147-A177-3AD203B41FA5}">
                      <a16:colId xmlns:a16="http://schemas.microsoft.com/office/drawing/2014/main" val="3567566693"/>
                    </a:ext>
                  </a:extLst>
                </a:gridCol>
                <a:gridCol w="2398001">
                  <a:extLst>
                    <a:ext uri="{9D8B030D-6E8A-4147-A177-3AD203B41FA5}">
                      <a16:colId xmlns:a16="http://schemas.microsoft.com/office/drawing/2014/main" val="1336491091"/>
                    </a:ext>
                  </a:extLst>
                </a:gridCol>
              </a:tblGrid>
              <a:tr h="1439284">
                <a:tc>
                  <a:txBody>
                    <a:bodyPr/>
                    <a:lstStyle/>
                    <a:p>
                      <a:pPr algn="ctr">
                        <a:lnSpc>
                          <a:spcPct val="100000"/>
                        </a:lnSpc>
                        <a:spcAft>
                          <a:spcPts val="800"/>
                        </a:spcAft>
                      </a:pPr>
                      <a:r>
                        <a:rPr lang="vi-VN" sz="4000" dirty="0">
                          <a:solidFill>
                            <a:schemeClr val="tx1"/>
                          </a:solidFill>
                          <a:effectLst/>
                          <a:latin typeface="Times New Roman" panose="02020603050405020304" pitchFamily="18" charset="0"/>
                          <a:cs typeface="Times New Roman" panose="02020603050405020304" pitchFamily="18" charset="0"/>
                        </a:rPr>
                        <a:t>Văn bản</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4000" dirty="0">
                          <a:solidFill>
                            <a:schemeClr val="tx1"/>
                          </a:solidFill>
                          <a:effectLst/>
                          <a:latin typeface="Times New Roman" panose="02020603050405020304" pitchFamily="18" charset="0"/>
                          <a:cs typeface="Times New Roman" panose="02020603050405020304" pitchFamily="18" charset="0"/>
                        </a:rPr>
                        <a:t>Đặc điểm nhân vật</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4000" dirty="0">
                          <a:solidFill>
                            <a:schemeClr val="tx1"/>
                          </a:solidFill>
                          <a:effectLst/>
                          <a:latin typeface="Times New Roman" panose="02020603050405020304" pitchFamily="18" charset="0"/>
                          <a:cs typeface="Times New Roman" panose="02020603050405020304" pitchFamily="18" charset="0"/>
                        </a:rPr>
                        <a:t>Đặc điểm lời thoại</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295035273"/>
                  </a:ext>
                </a:extLst>
              </a:tr>
              <a:tr h="4317851">
                <a:tc>
                  <a:txBody>
                    <a:bodyPr/>
                    <a:lstStyle/>
                    <a:p>
                      <a:pPr algn="ctr">
                        <a:lnSpc>
                          <a:spcPct val="100000"/>
                        </a:lnSpc>
                        <a:spcAft>
                          <a:spcPts val="800"/>
                        </a:spcAft>
                      </a:pPr>
                      <a:r>
                        <a:rPr lang="vi-VN" sz="4000" dirty="0">
                          <a:solidFill>
                            <a:schemeClr val="tx1"/>
                          </a:solidFill>
                          <a:effectLst/>
                          <a:latin typeface="Times New Roman" panose="02020603050405020304" pitchFamily="18" charset="0"/>
                          <a:cs typeface="Times New Roman" panose="02020603050405020304" pitchFamily="18" charset="0"/>
                        </a:rPr>
                        <a:t>Tiếng đàn giải oan</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305" marR="25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7471827"/>
                  </a:ext>
                </a:extLst>
              </a:tr>
            </a:tbl>
          </a:graphicData>
        </a:graphic>
      </p:graphicFrame>
      <p:grpSp>
        <p:nvGrpSpPr>
          <p:cNvPr id="5" name="Group 4">
            <a:extLst>
              <a:ext uri="{FF2B5EF4-FFF2-40B4-BE49-F238E27FC236}">
                <a16:creationId xmlns:a16="http://schemas.microsoft.com/office/drawing/2014/main" id="{7B6EA36E-EDCA-899B-8B99-95B901E9E805}"/>
              </a:ext>
            </a:extLst>
          </p:cNvPr>
          <p:cNvGrpSpPr/>
          <p:nvPr/>
        </p:nvGrpSpPr>
        <p:grpSpPr>
          <a:xfrm>
            <a:off x="-1113116" y="4122309"/>
            <a:ext cx="3709636" cy="3424178"/>
            <a:chOff x="-1364129" y="1394107"/>
            <a:chExt cx="6218207" cy="6153836"/>
          </a:xfrm>
        </p:grpSpPr>
        <p:pic>
          <p:nvPicPr>
            <p:cNvPr id="2" name="Picture 1" descr="A cartoon of a person playing a guitar&#10;&#10;Description automatically generated">
              <a:extLst>
                <a:ext uri="{FF2B5EF4-FFF2-40B4-BE49-F238E27FC236}">
                  <a16:creationId xmlns:a16="http://schemas.microsoft.com/office/drawing/2014/main" id="{48853BD6-4BA0-9525-DECF-D6BAEEAFD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64129" y="2766493"/>
              <a:ext cx="6218207" cy="4781450"/>
            </a:xfrm>
            <a:prstGeom prst="rect">
              <a:avLst/>
            </a:prstGeom>
          </p:spPr>
        </p:pic>
        <p:pic>
          <p:nvPicPr>
            <p:cNvPr id="4" name="Picture 3" descr="Cartoon characters in different poses&#10;&#10;Description automatically generated">
              <a:extLst>
                <a:ext uri="{FF2B5EF4-FFF2-40B4-BE49-F238E27FC236}">
                  <a16:creationId xmlns:a16="http://schemas.microsoft.com/office/drawing/2014/main" id="{CC57B381-2A3A-5EF7-E7D4-ACB06FA31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624" y="1394107"/>
              <a:ext cx="5111069" cy="1819772"/>
            </a:xfrm>
            <a:prstGeom prst="rect">
              <a:avLst/>
            </a:prstGeom>
          </p:spPr>
        </p:pic>
      </p:grpSp>
      <p:sp>
        <p:nvSpPr>
          <p:cNvPr id="8" name="TextBox 7">
            <a:extLst>
              <a:ext uri="{FF2B5EF4-FFF2-40B4-BE49-F238E27FC236}">
                <a16:creationId xmlns:a16="http://schemas.microsoft.com/office/drawing/2014/main" id="{431EB409-3D22-04C3-8D58-6E739D4FC2F6}"/>
              </a:ext>
            </a:extLst>
          </p:cNvPr>
          <p:cNvSpPr txBox="1"/>
          <p:nvPr/>
        </p:nvSpPr>
        <p:spPr>
          <a:xfrm>
            <a:off x="2345506" y="2353700"/>
            <a:ext cx="7103293" cy="440120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Đặc điểm, tính cách của nhân vật Thạch Sanh chủ yếu được thể hiện qua hành động, tâm trạng, cảm xúc. Chàng là người rất hiền lành, tốt bụng. Biết Lý Thông hại mình nhưng cũng không oán thán, kêu ca</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85CB820-8B9B-3DB7-9FAA-A1B06C7A0D6F}"/>
              </a:ext>
            </a:extLst>
          </p:cNvPr>
          <p:cNvSpPr txBox="1"/>
          <p:nvPr/>
        </p:nvSpPr>
        <p:spPr>
          <a:xfrm>
            <a:off x="9659139" y="2495970"/>
            <a:ext cx="2366956" cy="255454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Ngôn ngữ đối thoại giữa các nhân vật</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59142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87E5E-AD7C-DC4E-2311-09A0B29CF037}"/>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87148577-BB9A-D24F-39E0-EA18DCA26E27}"/>
              </a:ext>
            </a:extLst>
          </p:cNvPr>
          <p:cNvSpPr txBox="1">
            <a:spLocks noGrp="1"/>
          </p:cNvSpPr>
          <p:nvPr/>
        </p:nvSpPr>
        <p:spPr>
          <a:xfrm>
            <a:off x="108858" y="3073465"/>
            <a:ext cx="5838737"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2800" b="1" kern="0" dirty="0">
                <a:solidFill>
                  <a:prstClr val="black"/>
                </a:solidFill>
                <a:latin typeface="Times New Roman" panose="02020603050405020304" pitchFamily="18" charset="0"/>
              </a:rPr>
              <a:t>CÂU 2</a:t>
            </a:r>
            <a:endParaRPr lang="en-SG" sz="12800" kern="0" dirty="0">
              <a:solidFill>
                <a:prstClr val="black"/>
              </a:solidFill>
              <a:latin typeface="Calibri"/>
            </a:endParaRPr>
          </a:p>
          <a:p>
            <a:pPr marL="177796" indent="0" algn="ctr" defTabSz="1219170">
              <a:lnSpc>
                <a:spcPct val="100000"/>
              </a:lnSpc>
              <a:spcAft>
                <a:spcPts val="1067"/>
              </a:spcAft>
              <a:buClr>
                <a:prstClr val="black"/>
              </a:buClr>
              <a:buNone/>
              <a:tabLst>
                <a:tab pos="463115" algn="l"/>
              </a:tabLst>
              <a:defRPr/>
            </a:pPr>
            <a:endParaRPr lang="en-SG" sz="400000" kern="0" dirty="0">
              <a:solidFill>
                <a:prstClr val="black"/>
              </a:solidFill>
              <a:latin typeface="Calibri"/>
              <a:ea typeface="Calibri" panose="020F0502020204030204" pitchFamily="34"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E5E131AA-B3A5-19DE-D9FC-7F837B978445}"/>
              </a:ext>
            </a:extLst>
          </p:cNvPr>
          <p:cNvSpPr/>
          <p:nvPr/>
        </p:nvSpPr>
        <p:spPr>
          <a:xfrm rot="3363349">
            <a:off x="1534054" y="1046749"/>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 name="Google Shape;1162;p38">
            <a:extLst>
              <a:ext uri="{FF2B5EF4-FFF2-40B4-BE49-F238E27FC236}">
                <a16:creationId xmlns:a16="http://schemas.microsoft.com/office/drawing/2014/main" id="{6C84B028-2633-8734-28EC-6AAC5CFFF741}"/>
              </a:ext>
            </a:extLst>
          </p:cNvPr>
          <p:cNvSpPr txBox="1">
            <a:spLocks noGrp="1"/>
          </p:cNvSpPr>
          <p:nvPr/>
        </p:nvSpPr>
        <p:spPr>
          <a:xfrm>
            <a:off x="1545967" y="102910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2</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141610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BA9E4-5976-DFE6-E314-F7DAD05259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DBD8C0-AF59-9E47-782A-6E5B5753BEA6}"/>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585;p43">
            <a:extLst>
              <a:ext uri="{FF2B5EF4-FFF2-40B4-BE49-F238E27FC236}">
                <a16:creationId xmlns:a16="http://schemas.microsoft.com/office/drawing/2014/main" id="{DE8D8518-A790-1871-878D-CC8CDD1C2FA7}"/>
              </a:ext>
            </a:extLst>
          </p:cNvPr>
          <p:cNvSpPr txBox="1">
            <a:spLocks/>
          </p:cNvSpPr>
          <p:nvPr/>
        </p:nvSpPr>
        <p:spPr>
          <a:xfrm>
            <a:off x="2263101" y="326373"/>
            <a:ext cx="8072199" cy="626448"/>
          </a:xfrm>
          <a:custGeom>
            <a:avLst/>
            <a:gdLst>
              <a:gd name="connsiteX0" fmla="*/ 0 w 8072199"/>
              <a:gd name="connsiteY0" fmla="*/ 0 h 626448"/>
              <a:gd name="connsiteX1" fmla="*/ 511239 w 8072199"/>
              <a:gd name="connsiteY1" fmla="*/ 0 h 626448"/>
              <a:gd name="connsiteX2" fmla="*/ 1103201 w 8072199"/>
              <a:gd name="connsiteY2" fmla="*/ 0 h 626448"/>
              <a:gd name="connsiteX3" fmla="*/ 1695162 w 8072199"/>
              <a:gd name="connsiteY3" fmla="*/ 0 h 626448"/>
              <a:gd name="connsiteX4" fmla="*/ 2448567 w 8072199"/>
              <a:gd name="connsiteY4" fmla="*/ 0 h 626448"/>
              <a:gd name="connsiteX5" fmla="*/ 3121250 w 8072199"/>
              <a:gd name="connsiteY5" fmla="*/ 0 h 626448"/>
              <a:gd name="connsiteX6" fmla="*/ 3551768 w 8072199"/>
              <a:gd name="connsiteY6" fmla="*/ 0 h 626448"/>
              <a:gd name="connsiteX7" fmla="*/ 4143729 w 8072199"/>
              <a:gd name="connsiteY7" fmla="*/ 0 h 626448"/>
              <a:gd name="connsiteX8" fmla="*/ 4654968 w 8072199"/>
              <a:gd name="connsiteY8" fmla="*/ 0 h 626448"/>
              <a:gd name="connsiteX9" fmla="*/ 5246929 w 8072199"/>
              <a:gd name="connsiteY9" fmla="*/ 0 h 626448"/>
              <a:gd name="connsiteX10" fmla="*/ 5677447 w 8072199"/>
              <a:gd name="connsiteY10" fmla="*/ 0 h 626448"/>
              <a:gd name="connsiteX11" fmla="*/ 6107964 w 8072199"/>
              <a:gd name="connsiteY11" fmla="*/ 0 h 626448"/>
              <a:gd name="connsiteX12" fmla="*/ 6619203 w 8072199"/>
              <a:gd name="connsiteY12" fmla="*/ 0 h 626448"/>
              <a:gd name="connsiteX13" fmla="*/ 7130442 w 8072199"/>
              <a:gd name="connsiteY13" fmla="*/ 0 h 626448"/>
              <a:gd name="connsiteX14" fmla="*/ 8072199 w 8072199"/>
              <a:gd name="connsiteY14" fmla="*/ 0 h 626448"/>
              <a:gd name="connsiteX15" fmla="*/ 8072199 w 8072199"/>
              <a:gd name="connsiteY15" fmla="*/ 626448 h 626448"/>
              <a:gd name="connsiteX16" fmla="*/ 7238072 w 8072199"/>
              <a:gd name="connsiteY16" fmla="*/ 626448 h 626448"/>
              <a:gd name="connsiteX17" fmla="*/ 6726833 w 8072199"/>
              <a:gd name="connsiteY17" fmla="*/ 626448 h 626448"/>
              <a:gd name="connsiteX18" fmla="*/ 6134871 w 8072199"/>
              <a:gd name="connsiteY18" fmla="*/ 626448 h 626448"/>
              <a:gd name="connsiteX19" fmla="*/ 5381466 w 8072199"/>
              <a:gd name="connsiteY19" fmla="*/ 626448 h 626448"/>
              <a:gd name="connsiteX20" fmla="*/ 4870227 w 8072199"/>
              <a:gd name="connsiteY20" fmla="*/ 626448 h 626448"/>
              <a:gd name="connsiteX21" fmla="*/ 4197543 w 8072199"/>
              <a:gd name="connsiteY21" fmla="*/ 626448 h 626448"/>
              <a:gd name="connsiteX22" fmla="*/ 3524860 w 8072199"/>
              <a:gd name="connsiteY22" fmla="*/ 626448 h 626448"/>
              <a:gd name="connsiteX23" fmla="*/ 3013621 w 8072199"/>
              <a:gd name="connsiteY23" fmla="*/ 626448 h 626448"/>
              <a:gd name="connsiteX24" fmla="*/ 2260216 w 8072199"/>
              <a:gd name="connsiteY24" fmla="*/ 626448 h 626448"/>
              <a:gd name="connsiteX25" fmla="*/ 1506810 w 8072199"/>
              <a:gd name="connsiteY25" fmla="*/ 626448 h 626448"/>
              <a:gd name="connsiteX26" fmla="*/ 753405 w 8072199"/>
              <a:gd name="connsiteY26" fmla="*/ 626448 h 626448"/>
              <a:gd name="connsiteX27" fmla="*/ 0 w 8072199"/>
              <a:gd name="connsiteY27" fmla="*/ 626448 h 626448"/>
              <a:gd name="connsiteX28" fmla="*/ 0 w 8072199"/>
              <a:gd name="connsiteY28" fmla="*/ 0 h 62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72199" h="626448" fill="none" extrusionOk="0">
                <a:moveTo>
                  <a:pt x="0" y="0"/>
                </a:moveTo>
                <a:cubicBezTo>
                  <a:pt x="247648" y="14121"/>
                  <a:pt x="390803" y="-10787"/>
                  <a:pt x="511239" y="0"/>
                </a:cubicBezTo>
                <a:cubicBezTo>
                  <a:pt x="631675" y="10787"/>
                  <a:pt x="958216" y="-15190"/>
                  <a:pt x="1103201" y="0"/>
                </a:cubicBezTo>
                <a:cubicBezTo>
                  <a:pt x="1248186" y="15190"/>
                  <a:pt x="1510480" y="-24934"/>
                  <a:pt x="1695162" y="0"/>
                </a:cubicBezTo>
                <a:cubicBezTo>
                  <a:pt x="1879844" y="24934"/>
                  <a:pt x="2161387" y="-7791"/>
                  <a:pt x="2448567" y="0"/>
                </a:cubicBezTo>
                <a:cubicBezTo>
                  <a:pt x="2735747" y="7791"/>
                  <a:pt x="2795296" y="-6312"/>
                  <a:pt x="3121250" y="0"/>
                </a:cubicBezTo>
                <a:cubicBezTo>
                  <a:pt x="3447204" y="6312"/>
                  <a:pt x="3373519" y="10259"/>
                  <a:pt x="3551768" y="0"/>
                </a:cubicBezTo>
                <a:cubicBezTo>
                  <a:pt x="3730017" y="-10259"/>
                  <a:pt x="3879578" y="-11903"/>
                  <a:pt x="4143729" y="0"/>
                </a:cubicBezTo>
                <a:cubicBezTo>
                  <a:pt x="4407880" y="11903"/>
                  <a:pt x="4475246" y="7367"/>
                  <a:pt x="4654968" y="0"/>
                </a:cubicBezTo>
                <a:cubicBezTo>
                  <a:pt x="4834690" y="-7367"/>
                  <a:pt x="5092305" y="26579"/>
                  <a:pt x="5246929" y="0"/>
                </a:cubicBezTo>
                <a:cubicBezTo>
                  <a:pt x="5401553" y="-26579"/>
                  <a:pt x="5485157" y="-19598"/>
                  <a:pt x="5677447" y="0"/>
                </a:cubicBezTo>
                <a:cubicBezTo>
                  <a:pt x="5869737" y="19598"/>
                  <a:pt x="5948364" y="-7298"/>
                  <a:pt x="6107964" y="0"/>
                </a:cubicBezTo>
                <a:cubicBezTo>
                  <a:pt x="6267564" y="7298"/>
                  <a:pt x="6370598" y="19487"/>
                  <a:pt x="6619203" y="0"/>
                </a:cubicBezTo>
                <a:cubicBezTo>
                  <a:pt x="6867808" y="-19487"/>
                  <a:pt x="6946140" y="-7217"/>
                  <a:pt x="7130442" y="0"/>
                </a:cubicBezTo>
                <a:cubicBezTo>
                  <a:pt x="7314744" y="7217"/>
                  <a:pt x="7762520" y="-46357"/>
                  <a:pt x="8072199" y="0"/>
                </a:cubicBezTo>
                <a:cubicBezTo>
                  <a:pt x="8066876" y="286762"/>
                  <a:pt x="8088754" y="491832"/>
                  <a:pt x="8072199" y="626448"/>
                </a:cubicBezTo>
                <a:cubicBezTo>
                  <a:pt x="7853251" y="610747"/>
                  <a:pt x="7509066" y="616781"/>
                  <a:pt x="7238072" y="626448"/>
                </a:cubicBezTo>
                <a:cubicBezTo>
                  <a:pt x="6967078" y="636115"/>
                  <a:pt x="6903436" y="610137"/>
                  <a:pt x="6726833" y="626448"/>
                </a:cubicBezTo>
                <a:cubicBezTo>
                  <a:pt x="6550230" y="642759"/>
                  <a:pt x="6410608" y="638516"/>
                  <a:pt x="6134871" y="626448"/>
                </a:cubicBezTo>
                <a:cubicBezTo>
                  <a:pt x="5859134" y="614380"/>
                  <a:pt x="5647636" y="615561"/>
                  <a:pt x="5381466" y="626448"/>
                </a:cubicBezTo>
                <a:cubicBezTo>
                  <a:pt x="5115297" y="637335"/>
                  <a:pt x="5020042" y="642208"/>
                  <a:pt x="4870227" y="626448"/>
                </a:cubicBezTo>
                <a:cubicBezTo>
                  <a:pt x="4720412" y="610688"/>
                  <a:pt x="4424021" y="659727"/>
                  <a:pt x="4197543" y="626448"/>
                </a:cubicBezTo>
                <a:cubicBezTo>
                  <a:pt x="3971065" y="593169"/>
                  <a:pt x="3697030" y="649773"/>
                  <a:pt x="3524860" y="626448"/>
                </a:cubicBezTo>
                <a:cubicBezTo>
                  <a:pt x="3352690" y="603123"/>
                  <a:pt x="3248582" y="617653"/>
                  <a:pt x="3013621" y="626448"/>
                </a:cubicBezTo>
                <a:cubicBezTo>
                  <a:pt x="2778660" y="635243"/>
                  <a:pt x="2459795" y="622360"/>
                  <a:pt x="2260216" y="626448"/>
                </a:cubicBezTo>
                <a:cubicBezTo>
                  <a:pt x="2060638" y="630536"/>
                  <a:pt x="1764968" y="658055"/>
                  <a:pt x="1506810" y="626448"/>
                </a:cubicBezTo>
                <a:cubicBezTo>
                  <a:pt x="1248652" y="594841"/>
                  <a:pt x="1121185" y="641091"/>
                  <a:pt x="753405" y="626448"/>
                </a:cubicBezTo>
                <a:cubicBezTo>
                  <a:pt x="385626" y="611805"/>
                  <a:pt x="156611" y="597275"/>
                  <a:pt x="0" y="626448"/>
                </a:cubicBezTo>
                <a:cubicBezTo>
                  <a:pt x="-27916" y="414266"/>
                  <a:pt x="-20736" y="187331"/>
                  <a:pt x="0" y="0"/>
                </a:cubicBezTo>
                <a:close/>
              </a:path>
              <a:path w="8072199" h="626448" stroke="0" extrusionOk="0">
                <a:moveTo>
                  <a:pt x="0" y="0"/>
                </a:moveTo>
                <a:cubicBezTo>
                  <a:pt x="264513" y="-35585"/>
                  <a:pt x="520387" y="20951"/>
                  <a:pt x="753405" y="0"/>
                </a:cubicBezTo>
                <a:cubicBezTo>
                  <a:pt x="986423" y="-20951"/>
                  <a:pt x="1029708" y="-2391"/>
                  <a:pt x="1183923" y="0"/>
                </a:cubicBezTo>
                <a:cubicBezTo>
                  <a:pt x="1338138" y="2391"/>
                  <a:pt x="1500167" y="10945"/>
                  <a:pt x="1775884" y="0"/>
                </a:cubicBezTo>
                <a:cubicBezTo>
                  <a:pt x="2051601" y="-10945"/>
                  <a:pt x="2193824" y="-11302"/>
                  <a:pt x="2448567" y="0"/>
                </a:cubicBezTo>
                <a:cubicBezTo>
                  <a:pt x="2703310" y="11302"/>
                  <a:pt x="2863261" y="-18317"/>
                  <a:pt x="3201972" y="0"/>
                </a:cubicBezTo>
                <a:cubicBezTo>
                  <a:pt x="3540683" y="18317"/>
                  <a:pt x="3691190" y="37464"/>
                  <a:pt x="3955378" y="0"/>
                </a:cubicBezTo>
                <a:cubicBezTo>
                  <a:pt x="4219566" y="-37464"/>
                  <a:pt x="4351304" y="28927"/>
                  <a:pt x="4547339" y="0"/>
                </a:cubicBezTo>
                <a:cubicBezTo>
                  <a:pt x="4743374" y="-28927"/>
                  <a:pt x="5039105" y="-13528"/>
                  <a:pt x="5220022" y="0"/>
                </a:cubicBezTo>
                <a:cubicBezTo>
                  <a:pt x="5400939" y="13528"/>
                  <a:pt x="5624285" y="7303"/>
                  <a:pt x="5892705" y="0"/>
                </a:cubicBezTo>
                <a:cubicBezTo>
                  <a:pt x="6161125" y="-7303"/>
                  <a:pt x="6401846" y="1017"/>
                  <a:pt x="6646111" y="0"/>
                </a:cubicBezTo>
                <a:cubicBezTo>
                  <a:pt x="6890376" y="-1017"/>
                  <a:pt x="6964269" y="-11398"/>
                  <a:pt x="7076628" y="0"/>
                </a:cubicBezTo>
                <a:cubicBezTo>
                  <a:pt x="7188987" y="11398"/>
                  <a:pt x="7851386" y="-32374"/>
                  <a:pt x="8072199" y="0"/>
                </a:cubicBezTo>
                <a:cubicBezTo>
                  <a:pt x="8056164" y="131590"/>
                  <a:pt x="8065323" y="347331"/>
                  <a:pt x="8072199" y="626448"/>
                </a:cubicBezTo>
                <a:cubicBezTo>
                  <a:pt x="7736978" y="643252"/>
                  <a:pt x="7645482" y="659064"/>
                  <a:pt x="7399516" y="626448"/>
                </a:cubicBezTo>
                <a:cubicBezTo>
                  <a:pt x="7153550" y="593832"/>
                  <a:pt x="7060619" y="608811"/>
                  <a:pt x="6968998" y="626448"/>
                </a:cubicBezTo>
                <a:cubicBezTo>
                  <a:pt x="6877377" y="644085"/>
                  <a:pt x="6435692" y="636607"/>
                  <a:pt x="6296315" y="626448"/>
                </a:cubicBezTo>
                <a:cubicBezTo>
                  <a:pt x="6156938" y="616289"/>
                  <a:pt x="5820049" y="611419"/>
                  <a:pt x="5623632" y="626448"/>
                </a:cubicBezTo>
                <a:cubicBezTo>
                  <a:pt x="5427215" y="641477"/>
                  <a:pt x="5242887" y="617594"/>
                  <a:pt x="5031671" y="626448"/>
                </a:cubicBezTo>
                <a:cubicBezTo>
                  <a:pt x="4820455" y="635302"/>
                  <a:pt x="4664442" y="607410"/>
                  <a:pt x="4520431" y="626448"/>
                </a:cubicBezTo>
                <a:cubicBezTo>
                  <a:pt x="4376420" y="645486"/>
                  <a:pt x="3918496" y="607952"/>
                  <a:pt x="3686304" y="626448"/>
                </a:cubicBezTo>
                <a:cubicBezTo>
                  <a:pt x="3454112" y="644944"/>
                  <a:pt x="3320015" y="646133"/>
                  <a:pt x="3175065" y="626448"/>
                </a:cubicBezTo>
                <a:cubicBezTo>
                  <a:pt x="3030115" y="606763"/>
                  <a:pt x="2739689" y="607252"/>
                  <a:pt x="2583104" y="626448"/>
                </a:cubicBezTo>
                <a:cubicBezTo>
                  <a:pt x="2426519" y="645644"/>
                  <a:pt x="2162587" y="655148"/>
                  <a:pt x="1829698" y="626448"/>
                </a:cubicBezTo>
                <a:cubicBezTo>
                  <a:pt x="1496809" y="597748"/>
                  <a:pt x="1326734" y="638621"/>
                  <a:pt x="1076293" y="626448"/>
                </a:cubicBezTo>
                <a:cubicBezTo>
                  <a:pt x="825853" y="614275"/>
                  <a:pt x="406180" y="625283"/>
                  <a:pt x="0" y="626448"/>
                </a:cubicBezTo>
                <a:cubicBezTo>
                  <a:pt x="8602" y="389943"/>
                  <a:pt x="-23768" y="192977"/>
                  <a:pt x="0" y="0"/>
                </a:cubicBezTo>
                <a:close/>
              </a:path>
            </a:pathLst>
          </a:custGeom>
          <a:ln w="19050">
            <a:solidFill>
              <a:schemeClr val="accent4">
                <a:lumMod val="75000"/>
              </a:schemeClr>
            </a:solidFill>
            <a:extLst>
              <a:ext uri="{C807C97D-BFC1-408E-A445-0C87EB9F89A2}">
                <ask:lineSketchStyleProps xmlns:ask="http://schemas.microsoft.com/office/drawing/2018/sketchyshapes" sd="2635518228">
                  <a:prstGeom prst="rect">
                    <a:avLst/>
                  </a:prstGeom>
                  <ask:type>
                    <ask:lineSketchFreehand/>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lnSpc>
                <a:spcPct val="150000"/>
              </a:lnSpc>
              <a:spcAft>
                <a:spcPts val="1067"/>
              </a:spcAft>
              <a:tabLst>
                <a:tab pos="463115" algn="l"/>
              </a:tabLst>
              <a:defRPr/>
            </a:pPr>
            <a:r>
              <a:rPr lang="en-US" sz="4800" b="1" kern="0" dirty="0">
                <a:latin typeface="Times New Roman" panose="02020603050405020304" pitchFamily="18" charset="0"/>
                <a:ea typeface="Calibri" panose="020F0502020204030204" pitchFamily="34" charset="0"/>
                <a:cs typeface="Times New Roman" panose="02020603050405020304" pitchFamily="18" charset="0"/>
              </a:rPr>
              <a:t>CÂU 2</a:t>
            </a:r>
            <a:endParaRPr lang="en-SG" sz="4800" kern="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BBCC7ECC-12BE-B370-FD62-216CDDC6D0CE}"/>
              </a:ext>
            </a:extLst>
          </p:cNvPr>
          <p:cNvGrpSpPr/>
          <p:nvPr/>
        </p:nvGrpSpPr>
        <p:grpSpPr>
          <a:xfrm>
            <a:off x="3929743" y="1621582"/>
            <a:ext cx="7792852" cy="4517961"/>
            <a:chOff x="4557820" y="1639032"/>
            <a:chExt cx="6879004" cy="3437936"/>
          </a:xfrm>
        </p:grpSpPr>
        <p:sp>
          <p:nvSpPr>
            <p:cNvPr id="5" name="Google Shape;1486;p46">
              <a:extLst>
                <a:ext uri="{FF2B5EF4-FFF2-40B4-BE49-F238E27FC236}">
                  <a16:creationId xmlns:a16="http://schemas.microsoft.com/office/drawing/2014/main" id="{532084DB-8934-BE57-9A99-CA9CE3E551C6}"/>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121900" tIns="121900" rIns="121900" bIns="121900" anchor="ctr" anchorCtr="0">
              <a:noAutofit/>
            </a:bodyPr>
            <a:lstStyle/>
            <a:p>
              <a:pPr algn="ctr" defTabSz="1219170">
                <a:defRPr/>
              </a:pPr>
              <a:endParaRPr sz="6600">
                <a:solidFill>
                  <a:srgbClr val="000000"/>
                </a:solidFill>
                <a:latin typeface="Arial"/>
                <a:ea typeface="字魂86号-杨任东楷书"/>
                <a:cs typeface="Arial"/>
                <a:sym typeface="Arial"/>
              </a:endParaRPr>
            </a:p>
          </p:txBody>
        </p:sp>
        <p:sp>
          <p:nvSpPr>
            <p:cNvPr id="6" name="TextBox 5">
              <a:extLst>
                <a:ext uri="{FF2B5EF4-FFF2-40B4-BE49-F238E27FC236}">
                  <a16:creationId xmlns:a16="http://schemas.microsoft.com/office/drawing/2014/main" id="{99BDDEB9-7A8F-CE8F-02F1-E4B9F96DE960}"/>
                </a:ext>
              </a:extLst>
            </p:cNvPr>
            <p:cNvSpPr txBox="1"/>
            <p:nvPr/>
          </p:nvSpPr>
          <p:spPr>
            <a:xfrm flipH="1">
              <a:off x="4895324" y="1829145"/>
              <a:ext cx="5869413" cy="2880687"/>
            </a:xfrm>
            <a:prstGeom prst="rect">
              <a:avLst/>
            </a:prstGeom>
            <a:noFill/>
          </p:spPr>
          <p:txBody>
            <a:bodyPr wrap="square">
              <a:spAutoFit/>
            </a:bodyPr>
            <a:lstStyle/>
            <a:p>
              <a:pPr algn="ctr">
                <a:spcAft>
                  <a:spcPts val="800"/>
                </a:spcAft>
              </a:pPr>
              <a:r>
                <a:rPr lang="vi-VN" sz="6000" dirty="0">
                  <a:effectLst/>
                  <a:latin typeface="Times New Roman" panose="02020603050405020304" pitchFamily="18" charset="0"/>
                  <a:ea typeface="Calibri" panose="020F0502020204030204" pitchFamily="34" charset="0"/>
                </a:rPr>
                <a:t>Khi tìm hiểu một truyện thơ, chúng ta cần chú ý những điều gì?</a:t>
              </a:r>
              <a:endParaRPr lang="en-SG" sz="199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그림 3">
            <a:extLst>
              <a:ext uri="{FF2B5EF4-FFF2-40B4-BE49-F238E27FC236}">
                <a16:creationId xmlns:a16="http://schemas.microsoft.com/office/drawing/2014/main" id="{B8A03705-454A-84A3-4CE2-EF052B904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72409" y="4114655"/>
            <a:ext cx="4371404" cy="2722803"/>
          </a:xfrm>
          <a:prstGeom prst="rect">
            <a:avLst/>
          </a:prstGeom>
        </p:spPr>
      </p:pic>
    </p:spTree>
    <p:extLst>
      <p:ext uri="{BB962C8B-B14F-4D97-AF65-F5344CB8AC3E}">
        <p14:creationId xmlns:p14="http://schemas.microsoft.com/office/powerpoint/2010/main" val="280338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42EA13-1B87-438C-C274-33CFDB60A334}"/>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585;p43">
            <a:extLst>
              <a:ext uri="{FF2B5EF4-FFF2-40B4-BE49-F238E27FC236}">
                <a16:creationId xmlns:a16="http://schemas.microsoft.com/office/drawing/2014/main" id="{DF31E47C-A246-26DD-B219-ED76AE2047F2}"/>
              </a:ext>
            </a:extLst>
          </p:cNvPr>
          <p:cNvSpPr txBox="1">
            <a:spLocks/>
          </p:cNvSpPr>
          <p:nvPr/>
        </p:nvSpPr>
        <p:spPr>
          <a:xfrm>
            <a:off x="2263101" y="326373"/>
            <a:ext cx="8072199" cy="626448"/>
          </a:xfrm>
          <a:custGeom>
            <a:avLst/>
            <a:gdLst>
              <a:gd name="connsiteX0" fmla="*/ 0 w 8072199"/>
              <a:gd name="connsiteY0" fmla="*/ 0 h 626448"/>
              <a:gd name="connsiteX1" fmla="*/ 511239 w 8072199"/>
              <a:gd name="connsiteY1" fmla="*/ 0 h 626448"/>
              <a:gd name="connsiteX2" fmla="*/ 1103201 w 8072199"/>
              <a:gd name="connsiteY2" fmla="*/ 0 h 626448"/>
              <a:gd name="connsiteX3" fmla="*/ 1695162 w 8072199"/>
              <a:gd name="connsiteY3" fmla="*/ 0 h 626448"/>
              <a:gd name="connsiteX4" fmla="*/ 2448567 w 8072199"/>
              <a:gd name="connsiteY4" fmla="*/ 0 h 626448"/>
              <a:gd name="connsiteX5" fmla="*/ 3121250 w 8072199"/>
              <a:gd name="connsiteY5" fmla="*/ 0 h 626448"/>
              <a:gd name="connsiteX6" fmla="*/ 3551768 w 8072199"/>
              <a:gd name="connsiteY6" fmla="*/ 0 h 626448"/>
              <a:gd name="connsiteX7" fmla="*/ 4143729 w 8072199"/>
              <a:gd name="connsiteY7" fmla="*/ 0 h 626448"/>
              <a:gd name="connsiteX8" fmla="*/ 4654968 w 8072199"/>
              <a:gd name="connsiteY8" fmla="*/ 0 h 626448"/>
              <a:gd name="connsiteX9" fmla="*/ 5246929 w 8072199"/>
              <a:gd name="connsiteY9" fmla="*/ 0 h 626448"/>
              <a:gd name="connsiteX10" fmla="*/ 5677447 w 8072199"/>
              <a:gd name="connsiteY10" fmla="*/ 0 h 626448"/>
              <a:gd name="connsiteX11" fmla="*/ 6107964 w 8072199"/>
              <a:gd name="connsiteY11" fmla="*/ 0 h 626448"/>
              <a:gd name="connsiteX12" fmla="*/ 6619203 w 8072199"/>
              <a:gd name="connsiteY12" fmla="*/ 0 h 626448"/>
              <a:gd name="connsiteX13" fmla="*/ 7130442 w 8072199"/>
              <a:gd name="connsiteY13" fmla="*/ 0 h 626448"/>
              <a:gd name="connsiteX14" fmla="*/ 8072199 w 8072199"/>
              <a:gd name="connsiteY14" fmla="*/ 0 h 626448"/>
              <a:gd name="connsiteX15" fmla="*/ 8072199 w 8072199"/>
              <a:gd name="connsiteY15" fmla="*/ 626448 h 626448"/>
              <a:gd name="connsiteX16" fmla="*/ 7238072 w 8072199"/>
              <a:gd name="connsiteY16" fmla="*/ 626448 h 626448"/>
              <a:gd name="connsiteX17" fmla="*/ 6726833 w 8072199"/>
              <a:gd name="connsiteY17" fmla="*/ 626448 h 626448"/>
              <a:gd name="connsiteX18" fmla="*/ 6134871 w 8072199"/>
              <a:gd name="connsiteY18" fmla="*/ 626448 h 626448"/>
              <a:gd name="connsiteX19" fmla="*/ 5381466 w 8072199"/>
              <a:gd name="connsiteY19" fmla="*/ 626448 h 626448"/>
              <a:gd name="connsiteX20" fmla="*/ 4870227 w 8072199"/>
              <a:gd name="connsiteY20" fmla="*/ 626448 h 626448"/>
              <a:gd name="connsiteX21" fmla="*/ 4197543 w 8072199"/>
              <a:gd name="connsiteY21" fmla="*/ 626448 h 626448"/>
              <a:gd name="connsiteX22" fmla="*/ 3524860 w 8072199"/>
              <a:gd name="connsiteY22" fmla="*/ 626448 h 626448"/>
              <a:gd name="connsiteX23" fmla="*/ 3013621 w 8072199"/>
              <a:gd name="connsiteY23" fmla="*/ 626448 h 626448"/>
              <a:gd name="connsiteX24" fmla="*/ 2260216 w 8072199"/>
              <a:gd name="connsiteY24" fmla="*/ 626448 h 626448"/>
              <a:gd name="connsiteX25" fmla="*/ 1506810 w 8072199"/>
              <a:gd name="connsiteY25" fmla="*/ 626448 h 626448"/>
              <a:gd name="connsiteX26" fmla="*/ 753405 w 8072199"/>
              <a:gd name="connsiteY26" fmla="*/ 626448 h 626448"/>
              <a:gd name="connsiteX27" fmla="*/ 0 w 8072199"/>
              <a:gd name="connsiteY27" fmla="*/ 626448 h 626448"/>
              <a:gd name="connsiteX28" fmla="*/ 0 w 8072199"/>
              <a:gd name="connsiteY28" fmla="*/ 0 h 62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72199" h="626448" fill="none" extrusionOk="0">
                <a:moveTo>
                  <a:pt x="0" y="0"/>
                </a:moveTo>
                <a:cubicBezTo>
                  <a:pt x="247648" y="14121"/>
                  <a:pt x="390803" y="-10787"/>
                  <a:pt x="511239" y="0"/>
                </a:cubicBezTo>
                <a:cubicBezTo>
                  <a:pt x="631675" y="10787"/>
                  <a:pt x="958216" y="-15190"/>
                  <a:pt x="1103201" y="0"/>
                </a:cubicBezTo>
                <a:cubicBezTo>
                  <a:pt x="1248186" y="15190"/>
                  <a:pt x="1510480" y="-24934"/>
                  <a:pt x="1695162" y="0"/>
                </a:cubicBezTo>
                <a:cubicBezTo>
                  <a:pt x="1879844" y="24934"/>
                  <a:pt x="2161387" y="-7791"/>
                  <a:pt x="2448567" y="0"/>
                </a:cubicBezTo>
                <a:cubicBezTo>
                  <a:pt x="2735747" y="7791"/>
                  <a:pt x="2795296" y="-6312"/>
                  <a:pt x="3121250" y="0"/>
                </a:cubicBezTo>
                <a:cubicBezTo>
                  <a:pt x="3447204" y="6312"/>
                  <a:pt x="3373519" y="10259"/>
                  <a:pt x="3551768" y="0"/>
                </a:cubicBezTo>
                <a:cubicBezTo>
                  <a:pt x="3730017" y="-10259"/>
                  <a:pt x="3879578" y="-11903"/>
                  <a:pt x="4143729" y="0"/>
                </a:cubicBezTo>
                <a:cubicBezTo>
                  <a:pt x="4407880" y="11903"/>
                  <a:pt x="4475246" y="7367"/>
                  <a:pt x="4654968" y="0"/>
                </a:cubicBezTo>
                <a:cubicBezTo>
                  <a:pt x="4834690" y="-7367"/>
                  <a:pt x="5092305" y="26579"/>
                  <a:pt x="5246929" y="0"/>
                </a:cubicBezTo>
                <a:cubicBezTo>
                  <a:pt x="5401553" y="-26579"/>
                  <a:pt x="5485157" y="-19598"/>
                  <a:pt x="5677447" y="0"/>
                </a:cubicBezTo>
                <a:cubicBezTo>
                  <a:pt x="5869737" y="19598"/>
                  <a:pt x="5948364" y="-7298"/>
                  <a:pt x="6107964" y="0"/>
                </a:cubicBezTo>
                <a:cubicBezTo>
                  <a:pt x="6267564" y="7298"/>
                  <a:pt x="6370598" y="19487"/>
                  <a:pt x="6619203" y="0"/>
                </a:cubicBezTo>
                <a:cubicBezTo>
                  <a:pt x="6867808" y="-19487"/>
                  <a:pt x="6946140" y="-7217"/>
                  <a:pt x="7130442" y="0"/>
                </a:cubicBezTo>
                <a:cubicBezTo>
                  <a:pt x="7314744" y="7217"/>
                  <a:pt x="7762520" y="-46357"/>
                  <a:pt x="8072199" y="0"/>
                </a:cubicBezTo>
                <a:cubicBezTo>
                  <a:pt x="8066876" y="286762"/>
                  <a:pt x="8088754" y="491832"/>
                  <a:pt x="8072199" y="626448"/>
                </a:cubicBezTo>
                <a:cubicBezTo>
                  <a:pt x="7853251" y="610747"/>
                  <a:pt x="7509066" y="616781"/>
                  <a:pt x="7238072" y="626448"/>
                </a:cubicBezTo>
                <a:cubicBezTo>
                  <a:pt x="6967078" y="636115"/>
                  <a:pt x="6903436" y="610137"/>
                  <a:pt x="6726833" y="626448"/>
                </a:cubicBezTo>
                <a:cubicBezTo>
                  <a:pt x="6550230" y="642759"/>
                  <a:pt x="6410608" y="638516"/>
                  <a:pt x="6134871" y="626448"/>
                </a:cubicBezTo>
                <a:cubicBezTo>
                  <a:pt x="5859134" y="614380"/>
                  <a:pt x="5647636" y="615561"/>
                  <a:pt x="5381466" y="626448"/>
                </a:cubicBezTo>
                <a:cubicBezTo>
                  <a:pt x="5115297" y="637335"/>
                  <a:pt x="5020042" y="642208"/>
                  <a:pt x="4870227" y="626448"/>
                </a:cubicBezTo>
                <a:cubicBezTo>
                  <a:pt x="4720412" y="610688"/>
                  <a:pt x="4424021" y="659727"/>
                  <a:pt x="4197543" y="626448"/>
                </a:cubicBezTo>
                <a:cubicBezTo>
                  <a:pt x="3971065" y="593169"/>
                  <a:pt x="3697030" y="649773"/>
                  <a:pt x="3524860" y="626448"/>
                </a:cubicBezTo>
                <a:cubicBezTo>
                  <a:pt x="3352690" y="603123"/>
                  <a:pt x="3248582" y="617653"/>
                  <a:pt x="3013621" y="626448"/>
                </a:cubicBezTo>
                <a:cubicBezTo>
                  <a:pt x="2778660" y="635243"/>
                  <a:pt x="2459795" y="622360"/>
                  <a:pt x="2260216" y="626448"/>
                </a:cubicBezTo>
                <a:cubicBezTo>
                  <a:pt x="2060638" y="630536"/>
                  <a:pt x="1764968" y="658055"/>
                  <a:pt x="1506810" y="626448"/>
                </a:cubicBezTo>
                <a:cubicBezTo>
                  <a:pt x="1248652" y="594841"/>
                  <a:pt x="1121185" y="641091"/>
                  <a:pt x="753405" y="626448"/>
                </a:cubicBezTo>
                <a:cubicBezTo>
                  <a:pt x="385626" y="611805"/>
                  <a:pt x="156611" y="597275"/>
                  <a:pt x="0" y="626448"/>
                </a:cubicBezTo>
                <a:cubicBezTo>
                  <a:pt x="-27916" y="414266"/>
                  <a:pt x="-20736" y="187331"/>
                  <a:pt x="0" y="0"/>
                </a:cubicBezTo>
                <a:close/>
              </a:path>
              <a:path w="8072199" h="626448" stroke="0" extrusionOk="0">
                <a:moveTo>
                  <a:pt x="0" y="0"/>
                </a:moveTo>
                <a:cubicBezTo>
                  <a:pt x="264513" y="-35585"/>
                  <a:pt x="520387" y="20951"/>
                  <a:pt x="753405" y="0"/>
                </a:cubicBezTo>
                <a:cubicBezTo>
                  <a:pt x="986423" y="-20951"/>
                  <a:pt x="1029708" y="-2391"/>
                  <a:pt x="1183923" y="0"/>
                </a:cubicBezTo>
                <a:cubicBezTo>
                  <a:pt x="1338138" y="2391"/>
                  <a:pt x="1500167" y="10945"/>
                  <a:pt x="1775884" y="0"/>
                </a:cubicBezTo>
                <a:cubicBezTo>
                  <a:pt x="2051601" y="-10945"/>
                  <a:pt x="2193824" y="-11302"/>
                  <a:pt x="2448567" y="0"/>
                </a:cubicBezTo>
                <a:cubicBezTo>
                  <a:pt x="2703310" y="11302"/>
                  <a:pt x="2863261" y="-18317"/>
                  <a:pt x="3201972" y="0"/>
                </a:cubicBezTo>
                <a:cubicBezTo>
                  <a:pt x="3540683" y="18317"/>
                  <a:pt x="3691190" y="37464"/>
                  <a:pt x="3955378" y="0"/>
                </a:cubicBezTo>
                <a:cubicBezTo>
                  <a:pt x="4219566" y="-37464"/>
                  <a:pt x="4351304" y="28927"/>
                  <a:pt x="4547339" y="0"/>
                </a:cubicBezTo>
                <a:cubicBezTo>
                  <a:pt x="4743374" y="-28927"/>
                  <a:pt x="5039105" y="-13528"/>
                  <a:pt x="5220022" y="0"/>
                </a:cubicBezTo>
                <a:cubicBezTo>
                  <a:pt x="5400939" y="13528"/>
                  <a:pt x="5624285" y="7303"/>
                  <a:pt x="5892705" y="0"/>
                </a:cubicBezTo>
                <a:cubicBezTo>
                  <a:pt x="6161125" y="-7303"/>
                  <a:pt x="6401846" y="1017"/>
                  <a:pt x="6646111" y="0"/>
                </a:cubicBezTo>
                <a:cubicBezTo>
                  <a:pt x="6890376" y="-1017"/>
                  <a:pt x="6964269" y="-11398"/>
                  <a:pt x="7076628" y="0"/>
                </a:cubicBezTo>
                <a:cubicBezTo>
                  <a:pt x="7188987" y="11398"/>
                  <a:pt x="7851386" y="-32374"/>
                  <a:pt x="8072199" y="0"/>
                </a:cubicBezTo>
                <a:cubicBezTo>
                  <a:pt x="8056164" y="131590"/>
                  <a:pt x="8065323" y="347331"/>
                  <a:pt x="8072199" y="626448"/>
                </a:cubicBezTo>
                <a:cubicBezTo>
                  <a:pt x="7736978" y="643252"/>
                  <a:pt x="7645482" y="659064"/>
                  <a:pt x="7399516" y="626448"/>
                </a:cubicBezTo>
                <a:cubicBezTo>
                  <a:pt x="7153550" y="593832"/>
                  <a:pt x="7060619" y="608811"/>
                  <a:pt x="6968998" y="626448"/>
                </a:cubicBezTo>
                <a:cubicBezTo>
                  <a:pt x="6877377" y="644085"/>
                  <a:pt x="6435692" y="636607"/>
                  <a:pt x="6296315" y="626448"/>
                </a:cubicBezTo>
                <a:cubicBezTo>
                  <a:pt x="6156938" y="616289"/>
                  <a:pt x="5820049" y="611419"/>
                  <a:pt x="5623632" y="626448"/>
                </a:cubicBezTo>
                <a:cubicBezTo>
                  <a:pt x="5427215" y="641477"/>
                  <a:pt x="5242887" y="617594"/>
                  <a:pt x="5031671" y="626448"/>
                </a:cubicBezTo>
                <a:cubicBezTo>
                  <a:pt x="4820455" y="635302"/>
                  <a:pt x="4664442" y="607410"/>
                  <a:pt x="4520431" y="626448"/>
                </a:cubicBezTo>
                <a:cubicBezTo>
                  <a:pt x="4376420" y="645486"/>
                  <a:pt x="3918496" y="607952"/>
                  <a:pt x="3686304" y="626448"/>
                </a:cubicBezTo>
                <a:cubicBezTo>
                  <a:pt x="3454112" y="644944"/>
                  <a:pt x="3320015" y="646133"/>
                  <a:pt x="3175065" y="626448"/>
                </a:cubicBezTo>
                <a:cubicBezTo>
                  <a:pt x="3030115" y="606763"/>
                  <a:pt x="2739689" y="607252"/>
                  <a:pt x="2583104" y="626448"/>
                </a:cubicBezTo>
                <a:cubicBezTo>
                  <a:pt x="2426519" y="645644"/>
                  <a:pt x="2162587" y="655148"/>
                  <a:pt x="1829698" y="626448"/>
                </a:cubicBezTo>
                <a:cubicBezTo>
                  <a:pt x="1496809" y="597748"/>
                  <a:pt x="1326734" y="638621"/>
                  <a:pt x="1076293" y="626448"/>
                </a:cubicBezTo>
                <a:cubicBezTo>
                  <a:pt x="825853" y="614275"/>
                  <a:pt x="406180" y="625283"/>
                  <a:pt x="0" y="626448"/>
                </a:cubicBezTo>
                <a:cubicBezTo>
                  <a:pt x="8602" y="389943"/>
                  <a:pt x="-23768" y="192977"/>
                  <a:pt x="0" y="0"/>
                </a:cubicBezTo>
                <a:close/>
              </a:path>
            </a:pathLst>
          </a:custGeom>
          <a:ln w="19050">
            <a:solidFill>
              <a:schemeClr val="accent4">
                <a:lumMod val="75000"/>
              </a:schemeClr>
            </a:solidFill>
            <a:extLst>
              <a:ext uri="{C807C97D-BFC1-408E-A445-0C87EB9F89A2}">
                <ask:lineSketchStyleProps xmlns:ask="http://schemas.microsoft.com/office/drawing/2018/sketchyshapes" sd="2635518228">
                  <a:prstGeom prst="rect">
                    <a:avLst/>
                  </a:prstGeom>
                  <ask:type>
                    <ask:lineSketchFreehand/>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lnSpc>
                <a:spcPct val="150000"/>
              </a:lnSpc>
              <a:spcAft>
                <a:spcPts val="1067"/>
              </a:spcAft>
              <a:tabLst>
                <a:tab pos="463115" algn="l"/>
              </a:tabLst>
              <a:defRPr/>
            </a:pPr>
            <a:r>
              <a:rPr lang="en-US" sz="4800" b="1" kern="0" dirty="0">
                <a:latin typeface="Times New Roman" panose="02020603050405020304" pitchFamily="18" charset="0"/>
                <a:ea typeface="Calibri" panose="020F0502020204030204" pitchFamily="34" charset="0"/>
                <a:cs typeface="Times New Roman" panose="02020603050405020304" pitchFamily="18" charset="0"/>
              </a:rPr>
              <a:t>CÂU 3</a:t>
            </a:r>
            <a:endParaRPr lang="en-SG" sz="4800" kern="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48">
            <a:extLst>
              <a:ext uri="{FF2B5EF4-FFF2-40B4-BE49-F238E27FC236}">
                <a16:creationId xmlns:a16="http://schemas.microsoft.com/office/drawing/2014/main" id="{00DD7CC1-03C2-0B46-D703-1E2955DDF6A6}"/>
              </a:ext>
            </a:extLst>
          </p:cNvPr>
          <p:cNvGrpSpPr/>
          <p:nvPr/>
        </p:nvGrpSpPr>
        <p:grpSpPr>
          <a:xfrm>
            <a:off x="413597" y="1380036"/>
            <a:ext cx="9549007" cy="4691017"/>
            <a:chOff x="2900496" y="1028113"/>
            <a:chExt cx="6336001" cy="3420001"/>
          </a:xfrm>
          <a:solidFill>
            <a:srgbClr val="FFFFFF">
              <a:lumMod val="20000"/>
              <a:lumOff val="80000"/>
            </a:srgbClr>
          </a:solidFill>
        </p:grpSpPr>
        <p:sp>
          <p:nvSpPr>
            <p:cNvPr id="5" name="任意多边形: 形状 45">
              <a:extLst>
                <a:ext uri="{FF2B5EF4-FFF2-40B4-BE49-F238E27FC236}">
                  <a16:creationId xmlns:a16="http://schemas.microsoft.com/office/drawing/2014/main" id="{691A64C6-9F37-923D-15ED-6B3018AE54E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algn="ctr" defTabSz="685750">
                <a:defRPr/>
              </a:pPr>
              <a:endParaRPr lang="zh-CN" altLang="en-US" sz="1351">
                <a:solidFill>
                  <a:prstClr val="white"/>
                </a:solidFill>
                <a:latin typeface="Calibri"/>
                <a:ea typeface="宋体" panose="02010600030101010101" pitchFamily="2" charset="-122"/>
                <a:cs typeface="Arial"/>
                <a:sym typeface="Arial"/>
              </a:endParaRPr>
            </a:p>
          </p:txBody>
        </p:sp>
        <p:sp>
          <p:nvSpPr>
            <p:cNvPr id="6" name="任意多边形: 形状 44">
              <a:extLst>
                <a:ext uri="{FF2B5EF4-FFF2-40B4-BE49-F238E27FC236}">
                  <a16:creationId xmlns:a16="http://schemas.microsoft.com/office/drawing/2014/main" id="{73A3120B-F138-23C1-2136-EB6C8F425EE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algn="ctr" defTabSz="685750">
                <a:defRPr/>
              </a:pPr>
              <a:endParaRPr lang="zh-CN" altLang="en-US" sz="1351" dirty="0">
                <a:solidFill>
                  <a:prstClr val="white"/>
                </a:solidFill>
                <a:latin typeface="Calibri"/>
                <a:ea typeface="宋体" panose="02010600030101010101" pitchFamily="2" charset="-122"/>
                <a:cs typeface="Arial"/>
                <a:sym typeface="Arial"/>
              </a:endParaRPr>
            </a:p>
          </p:txBody>
        </p:sp>
      </p:grpSp>
      <p:pic>
        <p:nvPicPr>
          <p:cNvPr id="7" name="图片 74">
            <a:extLst>
              <a:ext uri="{FF2B5EF4-FFF2-40B4-BE49-F238E27FC236}">
                <a16:creationId xmlns:a16="http://schemas.microsoft.com/office/drawing/2014/main" id="{7FF5004B-EDDB-E84A-5B05-94E1559D94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31" t="33683" r="31300" b="42531"/>
          <a:stretch/>
        </p:blipFill>
        <p:spPr>
          <a:xfrm>
            <a:off x="537068" y="4470729"/>
            <a:ext cx="1928973" cy="1525843"/>
          </a:xfrm>
          <a:prstGeom prst="rect">
            <a:avLst/>
          </a:prstGeom>
        </p:spPr>
      </p:pic>
      <p:sp>
        <p:nvSpPr>
          <p:cNvPr id="8" name="TextBox 7">
            <a:extLst>
              <a:ext uri="{FF2B5EF4-FFF2-40B4-BE49-F238E27FC236}">
                <a16:creationId xmlns:a16="http://schemas.microsoft.com/office/drawing/2014/main" id="{71081659-BFE7-731D-D62F-13F4195B5FCE}"/>
              </a:ext>
            </a:extLst>
          </p:cNvPr>
          <p:cNvSpPr txBox="1"/>
          <p:nvPr/>
        </p:nvSpPr>
        <p:spPr>
          <a:xfrm>
            <a:off x="1122745" y="2448271"/>
            <a:ext cx="8391644" cy="2554545"/>
          </a:xfrm>
          <a:prstGeom prst="rect">
            <a:avLst/>
          </a:prstGeom>
          <a:noFill/>
        </p:spPr>
        <p:txBody>
          <a:bodyPr wrap="square">
            <a:spAutoFit/>
          </a:bodyPr>
          <a:lstStyle/>
          <a:p>
            <a:pPr algn="ctr" defTabSz="1219170">
              <a:buClr>
                <a:srgbClr val="000000"/>
              </a:buClr>
            </a:pPr>
            <a:r>
              <a:rPr lang="vi-VN" sz="4000" b="1" dirty="0">
                <a:latin typeface="+mj-lt"/>
              </a:rPr>
              <a:t>Những lưu ý khi tìm hiểu một truyện thơ: </a:t>
            </a:r>
            <a:r>
              <a:rPr lang="vi-VN" sz="4000" dirty="0">
                <a:latin typeface="+mj-lt"/>
              </a:rPr>
              <a:t>cốt truyện, nhân vật, lời thoại, chi tiết tiêu biểu, đề tài, câu chuyện, nhân vật, tư tưởng, thông điệp</a:t>
            </a:r>
            <a:endParaRPr lang="en-SG" sz="28700" kern="0" dirty="0">
              <a:solidFill>
                <a:srgbClr val="000000"/>
              </a:solidFill>
              <a:latin typeface="+mj-lt"/>
              <a:cs typeface="Arial"/>
              <a:sym typeface="Arial"/>
            </a:endParaRPr>
          </a:p>
        </p:txBody>
      </p:sp>
      <p:sp>
        <p:nvSpPr>
          <p:cNvPr id="9" name="Freeform 4">
            <a:extLst>
              <a:ext uri="{FF2B5EF4-FFF2-40B4-BE49-F238E27FC236}">
                <a16:creationId xmlns:a16="http://schemas.microsoft.com/office/drawing/2014/main" id="{62FAB249-340D-6F20-C99C-7B53AB7C646B}"/>
              </a:ext>
            </a:extLst>
          </p:cNvPr>
          <p:cNvSpPr/>
          <p:nvPr/>
        </p:nvSpPr>
        <p:spPr>
          <a:xfrm>
            <a:off x="8436732" y="3314235"/>
            <a:ext cx="3341673" cy="358245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199">
              <a:defRPr/>
            </a:pPr>
            <a:endParaRPr lang="en-SG" sz="900" dirty="0">
              <a:solidFill>
                <a:prstClr val="black"/>
              </a:solidFill>
              <a:latin typeface="Calibri"/>
              <a:cs typeface="Arial"/>
              <a:sym typeface="Arial"/>
            </a:endParaRPr>
          </a:p>
        </p:txBody>
      </p:sp>
    </p:spTree>
    <p:extLst>
      <p:ext uri="{BB962C8B-B14F-4D97-AF65-F5344CB8AC3E}">
        <p14:creationId xmlns:p14="http://schemas.microsoft.com/office/powerpoint/2010/main" val="405129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3" presetClass="entr" presetSubtype="288" fill="hold" nodeType="withEffect">
                                  <p:stCondLst>
                                    <p:cond delay="75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strVal val="4/3*#ppt_w"/>
                                          </p:val>
                                        </p:tav>
                                        <p:tav tm="100000">
                                          <p:val>
                                            <p:strVal val="#ppt_w"/>
                                          </p:val>
                                        </p:tav>
                                      </p:tavLst>
                                    </p:anim>
                                    <p:anim calcmode="lin" valueType="num">
                                      <p:cBhvr>
                                        <p:cTn id="12" dur="750" fill="hold"/>
                                        <p:tgtEl>
                                          <p:spTgt spid="2"/>
                                        </p:tgtEl>
                                        <p:attrNameLst>
                                          <p:attrName>ppt_h</p:attrName>
                                        </p:attrNameLst>
                                      </p:cBhvr>
                                      <p:tavLst>
                                        <p:tav tm="0">
                                          <p:val>
                                            <p:strVal val="4/3*#ppt_h"/>
                                          </p:val>
                                        </p:tav>
                                        <p:tav tm="100000">
                                          <p:val>
                                            <p:strVal val="#ppt_h"/>
                                          </p:val>
                                        </p:tav>
                                      </p:tavLst>
                                    </p:anim>
                                  </p:childTnLst>
                                </p:cTn>
                              </p:par>
                              <p:par>
                                <p:cTn id="13" presetID="12" presetClass="entr" presetSubtype="8" fill="hold" nodeType="withEffect">
                                  <p:stCondLst>
                                    <p:cond delay="1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righ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87E5E-AD7C-DC4E-2311-09A0B29CF037}"/>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87148577-BB9A-D24F-39E0-EA18DCA26E27}"/>
              </a:ext>
            </a:extLst>
          </p:cNvPr>
          <p:cNvSpPr txBox="1">
            <a:spLocks noGrp="1"/>
          </p:cNvSpPr>
          <p:nvPr/>
        </p:nvSpPr>
        <p:spPr>
          <a:xfrm>
            <a:off x="108858" y="3073465"/>
            <a:ext cx="5838737"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2800" b="1" kern="0" dirty="0">
                <a:solidFill>
                  <a:prstClr val="black"/>
                </a:solidFill>
                <a:latin typeface="Times New Roman" panose="02020603050405020304" pitchFamily="18" charset="0"/>
              </a:rPr>
              <a:t>CÂU 3</a:t>
            </a:r>
            <a:endParaRPr lang="en-SG" sz="12800" kern="0" dirty="0">
              <a:solidFill>
                <a:prstClr val="black"/>
              </a:solidFill>
              <a:latin typeface="Calibri"/>
            </a:endParaRPr>
          </a:p>
          <a:p>
            <a:pPr marL="177796" indent="0" algn="ctr" defTabSz="1219170">
              <a:lnSpc>
                <a:spcPct val="100000"/>
              </a:lnSpc>
              <a:spcAft>
                <a:spcPts val="1067"/>
              </a:spcAft>
              <a:buClr>
                <a:prstClr val="black"/>
              </a:buClr>
              <a:buNone/>
              <a:tabLst>
                <a:tab pos="463115" algn="l"/>
              </a:tabLst>
              <a:defRPr/>
            </a:pPr>
            <a:endParaRPr lang="en-SG" sz="400000" kern="0" dirty="0">
              <a:solidFill>
                <a:prstClr val="black"/>
              </a:solidFill>
              <a:latin typeface="Calibri"/>
              <a:ea typeface="Calibri" panose="020F0502020204030204" pitchFamily="34"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E5E131AA-B3A5-19DE-D9FC-7F837B978445}"/>
              </a:ext>
            </a:extLst>
          </p:cNvPr>
          <p:cNvSpPr/>
          <p:nvPr/>
        </p:nvSpPr>
        <p:spPr>
          <a:xfrm rot="3363349">
            <a:off x="1534054" y="1046749"/>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 name="Google Shape;1162;p38">
            <a:extLst>
              <a:ext uri="{FF2B5EF4-FFF2-40B4-BE49-F238E27FC236}">
                <a16:creationId xmlns:a16="http://schemas.microsoft.com/office/drawing/2014/main" id="{6C84B028-2633-8734-28EC-6AAC5CFFF741}"/>
              </a:ext>
            </a:extLst>
          </p:cNvPr>
          <p:cNvSpPr txBox="1">
            <a:spLocks noGrp="1"/>
          </p:cNvSpPr>
          <p:nvPr/>
        </p:nvSpPr>
        <p:spPr>
          <a:xfrm>
            <a:off x="1545967" y="102910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3</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69343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42EA13-1B87-438C-C274-33CFDB60A334}"/>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585;p43">
            <a:extLst>
              <a:ext uri="{FF2B5EF4-FFF2-40B4-BE49-F238E27FC236}">
                <a16:creationId xmlns:a16="http://schemas.microsoft.com/office/drawing/2014/main" id="{DF31E47C-A246-26DD-B219-ED76AE2047F2}"/>
              </a:ext>
            </a:extLst>
          </p:cNvPr>
          <p:cNvSpPr txBox="1">
            <a:spLocks/>
          </p:cNvSpPr>
          <p:nvPr/>
        </p:nvSpPr>
        <p:spPr>
          <a:xfrm>
            <a:off x="2263101" y="326373"/>
            <a:ext cx="8072199" cy="626448"/>
          </a:xfrm>
          <a:custGeom>
            <a:avLst/>
            <a:gdLst>
              <a:gd name="connsiteX0" fmla="*/ 0 w 8072199"/>
              <a:gd name="connsiteY0" fmla="*/ 0 h 626448"/>
              <a:gd name="connsiteX1" fmla="*/ 511239 w 8072199"/>
              <a:gd name="connsiteY1" fmla="*/ 0 h 626448"/>
              <a:gd name="connsiteX2" fmla="*/ 1103201 w 8072199"/>
              <a:gd name="connsiteY2" fmla="*/ 0 h 626448"/>
              <a:gd name="connsiteX3" fmla="*/ 1695162 w 8072199"/>
              <a:gd name="connsiteY3" fmla="*/ 0 h 626448"/>
              <a:gd name="connsiteX4" fmla="*/ 2448567 w 8072199"/>
              <a:gd name="connsiteY4" fmla="*/ 0 h 626448"/>
              <a:gd name="connsiteX5" fmla="*/ 3121250 w 8072199"/>
              <a:gd name="connsiteY5" fmla="*/ 0 h 626448"/>
              <a:gd name="connsiteX6" fmla="*/ 3551768 w 8072199"/>
              <a:gd name="connsiteY6" fmla="*/ 0 h 626448"/>
              <a:gd name="connsiteX7" fmla="*/ 4143729 w 8072199"/>
              <a:gd name="connsiteY7" fmla="*/ 0 h 626448"/>
              <a:gd name="connsiteX8" fmla="*/ 4654968 w 8072199"/>
              <a:gd name="connsiteY8" fmla="*/ 0 h 626448"/>
              <a:gd name="connsiteX9" fmla="*/ 5246929 w 8072199"/>
              <a:gd name="connsiteY9" fmla="*/ 0 h 626448"/>
              <a:gd name="connsiteX10" fmla="*/ 5677447 w 8072199"/>
              <a:gd name="connsiteY10" fmla="*/ 0 h 626448"/>
              <a:gd name="connsiteX11" fmla="*/ 6107964 w 8072199"/>
              <a:gd name="connsiteY11" fmla="*/ 0 h 626448"/>
              <a:gd name="connsiteX12" fmla="*/ 6619203 w 8072199"/>
              <a:gd name="connsiteY12" fmla="*/ 0 h 626448"/>
              <a:gd name="connsiteX13" fmla="*/ 7130442 w 8072199"/>
              <a:gd name="connsiteY13" fmla="*/ 0 h 626448"/>
              <a:gd name="connsiteX14" fmla="*/ 8072199 w 8072199"/>
              <a:gd name="connsiteY14" fmla="*/ 0 h 626448"/>
              <a:gd name="connsiteX15" fmla="*/ 8072199 w 8072199"/>
              <a:gd name="connsiteY15" fmla="*/ 626448 h 626448"/>
              <a:gd name="connsiteX16" fmla="*/ 7238072 w 8072199"/>
              <a:gd name="connsiteY16" fmla="*/ 626448 h 626448"/>
              <a:gd name="connsiteX17" fmla="*/ 6726833 w 8072199"/>
              <a:gd name="connsiteY17" fmla="*/ 626448 h 626448"/>
              <a:gd name="connsiteX18" fmla="*/ 6134871 w 8072199"/>
              <a:gd name="connsiteY18" fmla="*/ 626448 h 626448"/>
              <a:gd name="connsiteX19" fmla="*/ 5381466 w 8072199"/>
              <a:gd name="connsiteY19" fmla="*/ 626448 h 626448"/>
              <a:gd name="connsiteX20" fmla="*/ 4870227 w 8072199"/>
              <a:gd name="connsiteY20" fmla="*/ 626448 h 626448"/>
              <a:gd name="connsiteX21" fmla="*/ 4197543 w 8072199"/>
              <a:gd name="connsiteY21" fmla="*/ 626448 h 626448"/>
              <a:gd name="connsiteX22" fmla="*/ 3524860 w 8072199"/>
              <a:gd name="connsiteY22" fmla="*/ 626448 h 626448"/>
              <a:gd name="connsiteX23" fmla="*/ 3013621 w 8072199"/>
              <a:gd name="connsiteY23" fmla="*/ 626448 h 626448"/>
              <a:gd name="connsiteX24" fmla="*/ 2260216 w 8072199"/>
              <a:gd name="connsiteY24" fmla="*/ 626448 h 626448"/>
              <a:gd name="connsiteX25" fmla="*/ 1506810 w 8072199"/>
              <a:gd name="connsiteY25" fmla="*/ 626448 h 626448"/>
              <a:gd name="connsiteX26" fmla="*/ 753405 w 8072199"/>
              <a:gd name="connsiteY26" fmla="*/ 626448 h 626448"/>
              <a:gd name="connsiteX27" fmla="*/ 0 w 8072199"/>
              <a:gd name="connsiteY27" fmla="*/ 626448 h 626448"/>
              <a:gd name="connsiteX28" fmla="*/ 0 w 8072199"/>
              <a:gd name="connsiteY28" fmla="*/ 0 h 62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72199" h="626448" fill="none" extrusionOk="0">
                <a:moveTo>
                  <a:pt x="0" y="0"/>
                </a:moveTo>
                <a:cubicBezTo>
                  <a:pt x="247648" y="14121"/>
                  <a:pt x="390803" y="-10787"/>
                  <a:pt x="511239" y="0"/>
                </a:cubicBezTo>
                <a:cubicBezTo>
                  <a:pt x="631675" y="10787"/>
                  <a:pt x="958216" y="-15190"/>
                  <a:pt x="1103201" y="0"/>
                </a:cubicBezTo>
                <a:cubicBezTo>
                  <a:pt x="1248186" y="15190"/>
                  <a:pt x="1510480" y="-24934"/>
                  <a:pt x="1695162" y="0"/>
                </a:cubicBezTo>
                <a:cubicBezTo>
                  <a:pt x="1879844" y="24934"/>
                  <a:pt x="2161387" y="-7791"/>
                  <a:pt x="2448567" y="0"/>
                </a:cubicBezTo>
                <a:cubicBezTo>
                  <a:pt x="2735747" y="7791"/>
                  <a:pt x="2795296" y="-6312"/>
                  <a:pt x="3121250" y="0"/>
                </a:cubicBezTo>
                <a:cubicBezTo>
                  <a:pt x="3447204" y="6312"/>
                  <a:pt x="3373519" y="10259"/>
                  <a:pt x="3551768" y="0"/>
                </a:cubicBezTo>
                <a:cubicBezTo>
                  <a:pt x="3730017" y="-10259"/>
                  <a:pt x="3879578" y="-11903"/>
                  <a:pt x="4143729" y="0"/>
                </a:cubicBezTo>
                <a:cubicBezTo>
                  <a:pt x="4407880" y="11903"/>
                  <a:pt x="4475246" y="7367"/>
                  <a:pt x="4654968" y="0"/>
                </a:cubicBezTo>
                <a:cubicBezTo>
                  <a:pt x="4834690" y="-7367"/>
                  <a:pt x="5092305" y="26579"/>
                  <a:pt x="5246929" y="0"/>
                </a:cubicBezTo>
                <a:cubicBezTo>
                  <a:pt x="5401553" y="-26579"/>
                  <a:pt x="5485157" y="-19598"/>
                  <a:pt x="5677447" y="0"/>
                </a:cubicBezTo>
                <a:cubicBezTo>
                  <a:pt x="5869737" y="19598"/>
                  <a:pt x="5948364" y="-7298"/>
                  <a:pt x="6107964" y="0"/>
                </a:cubicBezTo>
                <a:cubicBezTo>
                  <a:pt x="6267564" y="7298"/>
                  <a:pt x="6370598" y="19487"/>
                  <a:pt x="6619203" y="0"/>
                </a:cubicBezTo>
                <a:cubicBezTo>
                  <a:pt x="6867808" y="-19487"/>
                  <a:pt x="6946140" y="-7217"/>
                  <a:pt x="7130442" y="0"/>
                </a:cubicBezTo>
                <a:cubicBezTo>
                  <a:pt x="7314744" y="7217"/>
                  <a:pt x="7762520" y="-46357"/>
                  <a:pt x="8072199" y="0"/>
                </a:cubicBezTo>
                <a:cubicBezTo>
                  <a:pt x="8066876" y="286762"/>
                  <a:pt x="8088754" y="491832"/>
                  <a:pt x="8072199" y="626448"/>
                </a:cubicBezTo>
                <a:cubicBezTo>
                  <a:pt x="7853251" y="610747"/>
                  <a:pt x="7509066" y="616781"/>
                  <a:pt x="7238072" y="626448"/>
                </a:cubicBezTo>
                <a:cubicBezTo>
                  <a:pt x="6967078" y="636115"/>
                  <a:pt x="6903436" y="610137"/>
                  <a:pt x="6726833" y="626448"/>
                </a:cubicBezTo>
                <a:cubicBezTo>
                  <a:pt x="6550230" y="642759"/>
                  <a:pt x="6410608" y="638516"/>
                  <a:pt x="6134871" y="626448"/>
                </a:cubicBezTo>
                <a:cubicBezTo>
                  <a:pt x="5859134" y="614380"/>
                  <a:pt x="5647636" y="615561"/>
                  <a:pt x="5381466" y="626448"/>
                </a:cubicBezTo>
                <a:cubicBezTo>
                  <a:pt x="5115297" y="637335"/>
                  <a:pt x="5020042" y="642208"/>
                  <a:pt x="4870227" y="626448"/>
                </a:cubicBezTo>
                <a:cubicBezTo>
                  <a:pt x="4720412" y="610688"/>
                  <a:pt x="4424021" y="659727"/>
                  <a:pt x="4197543" y="626448"/>
                </a:cubicBezTo>
                <a:cubicBezTo>
                  <a:pt x="3971065" y="593169"/>
                  <a:pt x="3697030" y="649773"/>
                  <a:pt x="3524860" y="626448"/>
                </a:cubicBezTo>
                <a:cubicBezTo>
                  <a:pt x="3352690" y="603123"/>
                  <a:pt x="3248582" y="617653"/>
                  <a:pt x="3013621" y="626448"/>
                </a:cubicBezTo>
                <a:cubicBezTo>
                  <a:pt x="2778660" y="635243"/>
                  <a:pt x="2459795" y="622360"/>
                  <a:pt x="2260216" y="626448"/>
                </a:cubicBezTo>
                <a:cubicBezTo>
                  <a:pt x="2060638" y="630536"/>
                  <a:pt x="1764968" y="658055"/>
                  <a:pt x="1506810" y="626448"/>
                </a:cubicBezTo>
                <a:cubicBezTo>
                  <a:pt x="1248652" y="594841"/>
                  <a:pt x="1121185" y="641091"/>
                  <a:pt x="753405" y="626448"/>
                </a:cubicBezTo>
                <a:cubicBezTo>
                  <a:pt x="385626" y="611805"/>
                  <a:pt x="156611" y="597275"/>
                  <a:pt x="0" y="626448"/>
                </a:cubicBezTo>
                <a:cubicBezTo>
                  <a:pt x="-27916" y="414266"/>
                  <a:pt x="-20736" y="187331"/>
                  <a:pt x="0" y="0"/>
                </a:cubicBezTo>
                <a:close/>
              </a:path>
              <a:path w="8072199" h="626448" stroke="0" extrusionOk="0">
                <a:moveTo>
                  <a:pt x="0" y="0"/>
                </a:moveTo>
                <a:cubicBezTo>
                  <a:pt x="264513" y="-35585"/>
                  <a:pt x="520387" y="20951"/>
                  <a:pt x="753405" y="0"/>
                </a:cubicBezTo>
                <a:cubicBezTo>
                  <a:pt x="986423" y="-20951"/>
                  <a:pt x="1029708" y="-2391"/>
                  <a:pt x="1183923" y="0"/>
                </a:cubicBezTo>
                <a:cubicBezTo>
                  <a:pt x="1338138" y="2391"/>
                  <a:pt x="1500167" y="10945"/>
                  <a:pt x="1775884" y="0"/>
                </a:cubicBezTo>
                <a:cubicBezTo>
                  <a:pt x="2051601" y="-10945"/>
                  <a:pt x="2193824" y="-11302"/>
                  <a:pt x="2448567" y="0"/>
                </a:cubicBezTo>
                <a:cubicBezTo>
                  <a:pt x="2703310" y="11302"/>
                  <a:pt x="2863261" y="-18317"/>
                  <a:pt x="3201972" y="0"/>
                </a:cubicBezTo>
                <a:cubicBezTo>
                  <a:pt x="3540683" y="18317"/>
                  <a:pt x="3691190" y="37464"/>
                  <a:pt x="3955378" y="0"/>
                </a:cubicBezTo>
                <a:cubicBezTo>
                  <a:pt x="4219566" y="-37464"/>
                  <a:pt x="4351304" y="28927"/>
                  <a:pt x="4547339" y="0"/>
                </a:cubicBezTo>
                <a:cubicBezTo>
                  <a:pt x="4743374" y="-28927"/>
                  <a:pt x="5039105" y="-13528"/>
                  <a:pt x="5220022" y="0"/>
                </a:cubicBezTo>
                <a:cubicBezTo>
                  <a:pt x="5400939" y="13528"/>
                  <a:pt x="5624285" y="7303"/>
                  <a:pt x="5892705" y="0"/>
                </a:cubicBezTo>
                <a:cubicBezTo>
                  <a:pt x="6161125" y="-7303"/>
                  <a:pt x="6401846" y="1017"/>
                  <a:pt x="6646111" y="0"/>
                </a:cubicBezTo>
                <a:cubicBezTo>
                  <a:pt x="6890376" y="-1017"/>
                  <a:pt x="6964269" y="-11398"/>
                  <a:pt x="7076628" y="0"/>
                </a:cubicBezTo>
                <a:cubicBezTo>
                  <a:pt x="7188987" y="11398"/>
                  <a:pt x="7851386" y="-32374"/>
                  <a:pt x="8072199" y="0"/>
                </a:cubicBezTo>
                <a:cubicBezTo>
                  <a:pt x="8056164" y="131590"/>
                  <a:pt x="8065323" y="347331"/>
                  <a:pt x="8072199" y="626448"/>
                </a:cubicBezTo>
                <a:cubicBezTo>
                  <a:pt x="7736978" y="643252"/>
                  <a:pt x="7645482" y="659064"/>
                  <a:pt x="7399516" y="626448"/>
                </a:cubicBezTo>
                <a:cubicBezTo>
                  <a:pt x="7153550" y="593832"/>
                  <a:pt x="7060619" y="608811"/>
                  <a:pt x="6968998" y="626448"/>
                </a:cubicBezTo>
                <a:cubicBezTo>
                  <a:pt x="6877377" y="644085"/>
                  <a:pt x="6435692" y="636607"/>
                  <a:pt x="6296315" y="626448"/>
                </a:cubicBezTo>
                <a:cubicBezTo>
                  <a:pt x="6156938" y="616289"/>
                  <a:pt x="5820049" y="611419"/>
                  <a:pt x="5623632" y="626448"/>
                </a:cubicBezTo>
                <a:cubicBezTo>
                  <a:pt x="5427215" y="641477"/>
                  <a:pt x="5242887" y="617594"/>
                  <a:pt x="5031671" y="626448"/>
                </a:cubicBezTo>
                <a:cubicBezTo>
                  <a:pt x="4820455" y="635302"/>
                  <a:pt x="4664442" y="607410"/>
                  <a:pt x="4520431" y="626448"/>
                </a:cubicBezTo>
                <a:cubicBezTo>
                  <a:pt x="4376420" y="645486"/>
                  <a:pt x="3918496" y="607952"/>
                  <a:pt x="3686304" y="626448"/>
                </a:cubicBezTo>
                <a:cubicBezTo>
                  <a:pt x="3454112" y="644944"/>
                  <a:pt x="3320015" y="646133"/>
                  <a:pt x="3175065" y="626448"/>
                </a:cubicBezTo>
                <a:cubicBezTo>
                  <a:pt x="3030115" y="606763"/>
                  <a:pt x="2739689" y="607252"/>
                  <a:pt x="2583104" y="626448"/>
                </a:cubicBezTo>
                <a:cubicBezTo>
                  <a:pt x="2426519" y="645644"/>
                  <a:pt x="2162587" y="655148"/>
                  <a:pt x="1829698" y="626448"/>
                </a:cubicBezTo>
                <a:cubicBezTo>
                  <a:pt x="1496809" y="597748"/>
                  <a:pt x="1326734" y="638621"/>
                  <a:pt x="1076293" y="626448"/>
                </a:cubicBezTo>
                <a:cubicBezTo>
                  <a:pt x="825853" y="614275"/>
                  <a:pt x="406180" y="625283"/>
                  <a:pt x="0" y="626448"/>
                </a:cubicBezTo>
                <a:cubicBezTo>
                  <a:pt x="8602" y="389943"/>
                  <a:pt x="-23768" y="192977"/>
                  <a:pt x="0" y="0"/>
                </a:cubicBezTo>
                <a:close/>
              </a:path>
            </a:pathLst>
          </a:custGeom>
          <a:ln w="19050">
            <a:solidFill>
              <a:schemeClr val="accent4">
                <a:lumMod val="75000"/>
              </a:schemeClr>
            </a:solidFill>
            <a:extLst>
              <a:ext uri="{C807C97D-BFC1-408E-A445-0C87EB9F89A2}">
                <ask:lineSketchStyleProps xmlns:ask="http://schemas.microsoft.com/office/drawing/2018/sketchyshapes" sd="2635518228">
                  <a:prstGeom prst="rect">
                    <a:avLst/>
                  </a:prstGeom>
                  <ask:type>
                    <ask:lineSketchFreehand/>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lnSpc>
                <a:spcPct val="150000"/>
              </a:lnSpc>
              <a:spcAft>
                <a:spcPts val="1067"/>
              </a:spcAft>
              <a:tabLst>
                <a:tab pos="463115" algn="l"/>
              </a:tabLst>
              <a:defRPr/>
            </a:pPr>
            <a:r>
              <a:rPr lang="en-US" sz="4800" b="1" kern="0" dirty="0">
                <a:latin typeface="Times New Roman" panose="02020603050405020304" pitchFamily="18" charset="0"/>
                <a:ea typeface="Calibri" panose="020F0502020204030204" pitchFamily="34" charset="0"/>
                <a:cs typeface="Times New Roman" panose="02020603050405020304" pitchFamily="18" charset="0"/>
              </a:rPr>
              <a:t>CÂU 3</a:t>
            </a:r>
            <a:endParaRPr lang="en-SG" sz="4800" kern="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62" name="Group 61">
            <a:extLst>
              <a:ext uri="{FF2B5EF4-FFF2-40B4-BE49-F238E27FC236}">
                <a16:creationId xmlns:a16="http://schemas.microsoft.com/office/drawing/2014/main" id="{D076B8DB-D2CB-E44D-A7E8-FBA3F96EE6BE}"/>
              </a:ext>
            </a:extLst>
          </p:cNvPr>
          <p:cNvGrpSpPr/>
          <p:nvPr/>
        </p:nvGrpSpPr>
        <p:grpSpPr>
          <a:xfrm>
            <a:off x="2571719" y="1130253"/>
            <a:ext cx="9408077" cy="5247397"/>
            <a:chOff x="0" y="0"/>
            <a:chExt cx="9942739" cy="5850937"/>
          </a:xfrm>
        </p:grpSpPr>
        <p:sp>
          <p:nvSpPr>
            <p:cNvPr id="63" name="Freeform 3">
              <a:extLst>
                <a:ext uri="{FF2B5EF4-FFF2-40B4-BE49-F238E27FC236}">
                  <a16:creationId xmlns:a16="http://schemas.microsoft.com/office/drawing/2014/main" id="{A761C781-F4C5-E41A-8016-6880441A8123}"/>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sp>
          <p:nvSpPr>
            <p:cNvPr id="64" name="Freeform 4">
              <a:extLst>
                <a:ext uri="{FF2B5EF4-FFF2-40B4-BE49-F238E27FC236}">
                  <a16:creationId xmlns:a16="http://schemas.microsoft.com/office/drawing/2014/main" id="{B4C6095B-452D-4353-E0C8-C9E631845CE9}"/>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sp>
          <p:nvSpPr>
            <p:cNvPr id="65" name="Freeform 5">
              <a:extLst>
                <a:ext uri="{FF2B5EF4-FFF2-40B4-BE49-F238E27FC236}">
                  <a16:creationId xmlns:a16="http://schemas.microsoft.com/office/drawing/2014/main" id="{D713AEC1-33DA-24EF-59FA-AE6B3E0F86B4}"/>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grpSp>
      <p:sp>
        <p:nvSpPr>
          <p:cNvPr id="163" name="TextBox 162">
            <a:extLst>
              <a:ext uri="{FF2B5EF4-FFF2-40B4-BE49-F238E27FC236}">
                <a16:creationId xmlns:a16="http://schemas.microsoft.com/office/drawing/2014/main" id="{A67C6F0B-290F-F6F5-2BC3-2D9F286337FE}"/>
              </a:ext>
            </a:extLst>
          </p:cNvPr>
          <p:cNvSpPr txBox="1"/>
          <p:nvPr/>
        </p:nvSpPr>
        <p:spPr>
          <a:xfrm>
            <a:off x="3866407" y="2125756"/>
            <a:ext cx="7022939" cy="2862322"/>
          </a:xfrm>
          <a:prstGeom prst="rect">
            <a:avLst/>
          </a:prstGeom>
          <a:noFill/>
        </p:spPr>
        <p:txBody>
          <a:bodyPr wrap="square">
            <a:spAutoFit/>
          </a:bodyPr>
          <a:lstStyle/>
          <a:p>
            <a:pPr algn="ctr"/>
            <a:r>
              <a:rPr lang="vi-VN" sz="3600" dirty="0">
                <a:latin typeface="+mj-lt"/>
              </a:rPr>
              <a:t>Tìm trong văn bản </a:t>
            </a:r>
            <a:r>
              <a:rPr lang="vi-VN" sz="3600" b="1" dirty="0">
                <a:latin typeface="+mj-lt"/>
              </a:rPr>
              <a:t>Truyện Lục Vân Tiên hoặc Truyện Kiều </a:t>
            </a:r>
            <a:r>
              <a:rPr lang="vi-VN" sz="3600" dirty="0">
                <a:latin typeface="+mj-lt"/>
              </a:rPr>
              <a:t>ít nhất một cặp lục bát có sử dụng điển tích, điển cố và cho biết tác dụng của việc sử dụng điển tích, điển cố ấy.</a:t>
            </a:r>
            <a:endParaRPr lang="en-SG" sz="3600" dirty="0">
              <a:latin typeface="+mj-lt"/>
            </a:endParaRPr>
          </a:p>
        </p:txBody>
      </p:sp>
      <p:pic>
        <p:nvPicPr>
          <p:cNvPr id="2" name="Picture 1" descr="A person and person sitting in a chair&#10;&#10;Description automatically generated">
            <a:extLst>
              <a:ext uri="{FF2B5EF4-FFF2-40B4-BE49-F238E27FC236}">
                <a16:creationId xmlns:a16="http://schemas.microsoft.com/office/drawing/2014/main" id="{1D673F25-0A66-7EB2-BDFF-ECDBEF0255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107" y="2755705"/>
            <a:ext cx="3995988" cy="4698104"/>
          </a:xfrm>
          <a:prstGeom prst="rect">
            <a:avLst/>
          </a:prstGeom>
        </p:spPr>
      </p:pic>
    </p:spTree>
    <p:extLst>
      <p:ext uri="{BB962C8B-B14F-4D97-AF65-F5344CB8AC3E}">
        <p14:creationId xmlns:p14="http://schemas.microsoft.com/office/powerpoint/2010/main" val="2001016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barn(inVertical)">
                                      <p:cBhvr>
                                        <p:cTn id="15"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12F86-7ABD-6FF2-DD0A-B0B6B89CA8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CC85E5-F861-18E5-9E62-1C166D607C5A}"/>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585;p43">
            <a:extLst>
              <a:ext uri="{FF2B5EF4-FFF2-40B4-BE49-F238E27FC236}">
                <a16:creationId xmlns:a16="http://schemas.microsoft.com/office/drawing/2014/main" id="{88C3FEC0-5A32-350F-27DE-2D1AF31B53AB}"/>
              </a:ext>
            </a:extLst>
          </p:cNvPr>
          <p:cNvSpPr txBox="1">
            <a:spLocks/>
          </p:cNvSpPr>
          <p:nvPr/>
        </p:nvSpPr>
        <p:spPr>
          <a:xfrm>
            <a:off x="2263101" y="326373"/>
            <a:ext cx="8072199" cy="626448"/>
          </a:xfrm>
          <a:custGeom>
            <a:avLst/>
            <a:gdLst>
              <a:gd name="connsiteX0" fmla="*/ 0 w 8072199"/>
              <a:gd name="connsiteY0" fmla="*/ 0 h 626448"/>
              <a:gd name="connsiteX1" fmla="*/ 511239 w 8072199"/>
              <a:gd name="connsiteY1" fmla="*/ 0 h 626448"/>
              <a:gd name="connsiteX2" fmla="*/ 1103201 w 8072199"/>
              <a:gd name="connsiteY2" fmla="*/ 0 h 626448"/>
              <a:gd name="connsiteX3" fmla="*/ 1695162 w 8072199"/>
              <a:gd name="connsiteY3" fmla="*/ 0 h 626448"/>
              <a:gd name="connsiteX4" fmla="*/ 2448567 w 8072199"/>
              <a:gd name="connsiteY4" fmla="*/ 0 h 626448"/>
              <a:gd name="connsiteX5" fmla="*/ 3121250 w 8072199"/>
              <a:gd name="connsiteY5" fmla="*/ 0 h 626448"/>
              <a:gd name="connsiteX6" fmla="*/ 3551768 w 8072199"/>
              <a:gd name="connsiteY6" fmla="*/ 0 h 626448"/>
              <a:gd name="connsiteX7" fmla="*/ 4143729 w 8072199"/>
              <a:gd name="connsiteY7" fmla="*/ 0 h 626448"/>
              <a:gd name="connsiteX8" fmla="*/ 4654968 w 8072199"/>
              <a:gd name="connsiteY8" fmla="*/ 0 h 626448"/>
              <a:gd name="connsiteX9" fmla="*/ 5246929 w 8072199"/>
              <a:gd name="connsiteY9" fmla="*/ 0 h 626448"/>
              <a:gd name="connsiteX10" fmla="*/ 5677447 w 8072199"/>
              <a:gd name="connsiteY10" fmla="*/ 0 h 626448"/>
              <a:gd name="connsiteX11" fmla="*/ 6107964 w 8072199"/>
              <a:gd name="connsiteY11" fmla="*/ 0 h 626448"/>
              <a:gd name="connsiteX12" fmla="*/ 6619203 w 8072199"/>
              <a:gd name="connsiteY12" fmla="*/ 0 h 626448"/>
              <a:gd name="connsiteX13" fmla="*/ 7130442 w 8072199"/>
              <a:gd name="connsiteY13" fmla="*/ 0 h 626448"/>
              <a:gd name="connsiteX14" fmla="*/ 8072199 w 8072199"/>
              <a:gd name="connsiteY14" fmla="*/ 0 h 626448"/>
              <a:gd name="connsiteX15" fmla="*/ 8072199 w 8072199"/>
              <a:gd name="connsiteY15" fmla="*/ 626448 h 626448"/>
              <a:gd name="connsiteX16" fmla="*/ 7238072 w 8072199"/>
              <a:gd name="connsiteY16" fmla="*/ 626448 h 626448"/>
              <a:gd name="connsiteX17" fmla="*/ 6726833 w 8072199"/>
              <a:gd name="connsiteY17" fmla="*/ 626448 h 626448"/>
              <a:gd name="connsiteX18" fmla="*/ 6134871 w 8072199"/>
              <a:gd name="connsiteY18" fmla="*/ 626448 h 626448"/>
              <a:gd name="connsiteX19" fmla="*/ 5381466 w 8072199"/>
              <a:gd name="connsiteY19" fmla="*/ 626448 h 626448"/>
              <a:gd name="connsiteX20" fmla="*/ 4870227 w 8072199"/>
              <a:gd name="connsiteY20" fmla="*/ 626448 h 626448"/>
              <a:gd name="connsiteX21" fmla="*/ 4197543 w 8072199"/>
              <a:gd name="connsiteY21" fmla="*/ 626448 h 626448"/>
              <a:gd name="connsiteX22" fmla="*/ 3524860 w 8072199"/>
              <a:gd name="connsiteY22" fmla="*/ 626448 h 626448"/>
              <a:gd name="connsiteX23" fmla="*/ 3013621 w 8072199"/>
              <a:gd name="connsiteY23" fmla="*/ 626448 h 626448"/>
              <a:gd name="connsiteX24" fmla="*/ 2260216 w 8072199"/>
              <a:gd name="connsiteY24" fmla="*/ 626448 h 626448"/>
              <a:gd name="connsiteX25" fmla="*/ 1506810 w 8072199"/>
              <a:gd name="connsiteY25" fmla="*/ 626448 h 626448"/>
              <a:gd name="connsiteX26" fmla="*/ 753405 w 8072199"/>
              <a:gd name="connsiteY26" fmla="*/ 626448 h 626448"/>
              <a:gd name="connsiteX27" fmla="*/ 0 w 8072199"/>
              <a:gd name="connsiteY27" fmla="*/ 626448 h 626448"/>
              <a:gd name="connsiteX28" fmla="*/ 0 w 8072199"/>
              <a:gd name="connsiteY28" fmla="*/ 0 h 62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72199" h="626448" fill="none" extrusionOk="0">
                <a:moveTo>
                  <a:pt x="0" y="0"/>
                </a:moveTo>
                <a:cubicBezTo>
                  <a:pt x="247648" y="14121"/>
                  <a:pt x="390803" y="-10787"/>
                  <a:pt x="511239" y="0"/>
                </a:cubicBezTo>
                <a:cubicBezTo>
                  <a:pt x="631675" y="10787"/>
                  <a:pt x="958216" y="-15190"/>
                  <a:pt x="1103201" y="0"/>
                </a:cubicBezTo>
                <a:cubicBezTo>
                  <a:pt x="1248186" y="15190"/>
                  <a:pt x="1510480" y="-24934"/>
                  <a:pt x="1695162" y="0"/>
                </a:cubicBezTo>
                <a:cubicBezTo>
                  <a:pt x="1879844" y="24934"/>
                  <a:pt x="2161387" y="-7791"/>
                  <a:pt x="2448567" y="0"/>
                </a:cubicBezTo>
                <a:cubicBezTo>
                  <a:pt x="2735747" y="7791"/>
                  <a:pt x="2795296" y="-6312"/>
                  <a:pt x="3121250" y="0"/>
                </a:cubicBezTo>
                <a:cubicBezTo>
                  <a:pt x="3447204" y="6312"/>
                  <a:pt x="3373519" y="10259"/>
                  <a:pt x="3551768" y="0"/>
                </a:cubicBezTo>
                <a:cubicBezTo>
                  <a:pt x="3730017" y="-10259"/>
                  <a:pt x="3879578" y="-11903"/>
                  <a:pt x="4143729" y="0"/>
                </a:cubicBezTo>
                <a:cubicBezTo>
                  <a:pt x="4407880" y="11903"/>
                  <a:pt x="4475246" y="7367"/>
                  <a:pt x="4654968" y="0"/>
                </a:cubicBezTo>
                <a:cubicBezTo>
                  <a:pt x="4834690" y="-7367"/>
                  <a:pt x="5092305" y="26579"/>
                  <a:pt x="5246929" y="0"/>
                </a:cubicBezTo>
                <a:cubicBezTo>
                  <a:pt x="5401553" y="-26579"/>
                  <a:pt x="5485157" y="-19598"/>
                  <a:pt x="5677447" y="0"/>
                </a:cubicBezTo>
                <a:cubicBezTo>
                  <a:pt x="5869737" y="19598"/>
                  <a:pt x="5948364" y="-7298"/>
                  <a:pt x="6107964" y="0"/>
                </a:cubicBezTo>
                <a:cubicBezTo>
                  <a:pt x="6267564" y="7298"/>
                  <a:pt x="6370598" y="19487"/>
                  <a:pt x="6619203" y="0"/>
                </a:cubicBezTo>
                <a:cubicBezTo>
                  <a:pt x="6867808" y="-19487"/>
                  <a:pt x="6946140" y="-7217"/>
                  <a:pt x="7130442" y="0"/>
                </a:cubicBezTo>
                <a:cubicBezTo>
                  <a:pt x="7314744" y="7217"/>
                  <a:pt x="7762520" y="-46357"/>
                  <a:pt x="8072199" y="0"/>
                </a:cubicBezTo>
                <a:cubicBezTo>
                  <a:pt x="8066876" y="286762"/>
                  <a:pt x="8088754" y="491832"/>
                  <a:pt x="8072199" y="626448"/>
                </a:cubicBezTo>
                <a:cubicBezTo>
                  <a:pt x="7853251" y="610747"/>
                  <a:pt x="7509066" y="616781"/>
                  <a:pt x="7238072" y="626448"/>
                </a:cubicBezTo>
                <a:cubicBezTo>
                  <a:pt x="6967078" y="636115"/>
                  <a:pt x="6903436" y="610137"/>
                  <a:pt x="6726833" y="626448"/>
                </a:cubicBezTo>
                <a:cubicBezTo>
                  <a:pt x="6550230" y="642759"/>
                  <a:pt x="6410608" y="638516"/>
                  <a:pt x="6134871" y="626448"/>
                </a:cubicBezTo>
                <a:cubicBezTo>
                  <a:pt x="5859134" y="614380"/>
                  <a:pt x="5647636" y="615561"/>
                  <a:pt x="5381466" y="626448"/>
                </a:cubicBezTo>
                <a:cubicBezTo>
                  <a:pt x="5115297" y="637335"/>
                  <a:pt x="5020042" y="642208"/>
                  <a:pt x="4870227" y="626448"/>
                </a:cubicBezTo>
                <a:cubicBezTo>
                  <a:pt x="4720412" y="610688"/>
                  <a:pt x="4424021" y="659727"/>
                  <a:pt x="4197543" y="626448"/>
                </a:cubicBezTo>
                <a:cubicBezTo>
                  <a:pt x="3971065" y="593169"/>
                  <a:pt x="3697030" y="649773"/>
                  <a:pt x="3524860" y="626448"/>
                </a:cubicBezTo>
                <a:cubicBezTo>
                  <a:pt x="3352690" y="603123"/>
                  <a:pt x="3248582" y="617653"/>
                  <a:pt x="3013621" y="626448"/>
                </a:cubicBezTo>
                <a:cubicBezTo>
                  <a:pt x="2778660" y="635243"/>
                  <a:pt x="2459795" y="622360"/>
                  <a:pt x="2260216" y="626448"/>
                </a:cubicBezTo>
                <a:cubicBezTo>
                  <a:pt x="2060638" y="630536"/>
                  <a:pt x="1764968" y="658055"/>
                  <a:pt x="1506810" y="626448"/>
                </a:cubicBezTo>
                <a:cubicBezTo>
                  <a:pt x="1248652" y="594841"/>
                  <a:pt x="1121185" y="641091"/>
                  <a:pt x="753405" y="626448"/>
                </a:cubicBezTo>
                <a:cubicBezTo>
                  <a:pt x="385626" y="611805"/>
                  <a:pt x="156611" y="597275"/>
                  <a:pt x="0" y="626448"/>
                </a:cubicBezTo>
                <a:cubicBezTo>
                  <a:pt x="-27916" y="414266"/>
                  <a:pt x="-20736" y="187331"/>
                  <a:pt x="0" y="0"/>
                </a:cubicBezTo>
                <a:close/>
              </a:path>
              <a:path w="8072199" h="626448" stroke="0" extrusionOk="0">
                <a:moveTo>
                  <a:pt x="0" y="0"/>
                </a:moveTo>
                <a:cubicBezTo>
                  <a:pt x="264513" y="-35585"/>
                  <a:pt x="520387" y="20951"/>
                  <a:pt x="753405" y="0"/>
                </a:cubicBezTo>
                <a:cubicBezTo>
                  <a:pt x="986423" y="-20951"/>
                  <a:pt x="1029708" y="-2391"/>
                  <a:pt x="1183923" y="0"/>
                </a:cubicBezTo>
                <a:cubicBezTo>
                  <a:pt x="1338138" y="2391"/>
                  <a:pt x="1500167" y="10945"/>
                  <a:pt x="1775884" y="0"/>
                </a:cubicBezTo>
                <a:cubicBezTo>
                  <a:pt x="2051601" y="-10945"/>
                  <a:pt x="2193824" y="-11302"/>
                  <a:pt x="2448567" y="0"/>
                </a:cubicBezTo>
                <a:cubicBezTo>
                  <a:pt x="2703310" y="11302"/>
                  <a:pt x="2863261" y="-18317"/>
                  <a:pt x="3201972" y="0"/>
                </a:cubicBezTo>
                <a:cubicBezTo>
                  <a:pt x="3540683" y="18317"/>
                  <a:pt x="3691190" y="37464"/>
                  <a:pt x="3955378" y="0"/>
                </a:cubicBezTo>
                <a:cubicBezTo>
                  <a:pt x="4219566" y="-37464"/>
                  <a:pt x="4351304" y="28927"/>
                  <a:pt x="4547339" y="0"/>
                </a:cubicBezTo>
                <a:cubicBezTo>
                  <a:pt x="4743374" y="-28927"/>
                  <a:pt x="5039105" y="-13528"/>
                  <a:pt x="5220022" y="0"/>
                </a:cubicBezTo>
                <a:cubicBezTo>
                  <a:pt x="5400939" y="13528"/>
                  <a:pt x="5624285" y="7303"/>
                  <a:pt x="5892705" y="0"/>
                </a:cubicBezTo>
                <a:cubicBezTo>
                  <a:pt x="6161125" y="-7303"/>
                  <a:pt x="6401846" y="1017"/>
                  <a:pt x="6646111" y="0"/>
                </a:cubicBezTo>
                <a:cubicBezTo>
                  <a:pt x="6890376" y="-1017"/>
                  <a:pt x="6964269" y="-11398"/>
                  <a:pt x="7076628" y="0"/>
                </a:cubicBezTo>
                <a:cubicBezTo>
                  <a:pt x="7188987" y="11398"/>
                  <a:pt x="7851386" y="-32374"/>
                  <a:pt x="8072199" y="0"/>
                </a:cubicBezTo>
                <a:cubicBezTo>
                  <a:pt x="8056164" y="131590"/>
                  <a:pt x="8065323" y="347331"/>
                  <a:pt x="8072199" y="626448"/>
                </a:cubicBezTo>
                <a:cubicBezTo>
                  <a:pt x="7736978" y="643252"/>
                  <a:pt x="7645482" y="659064"/>
                  <a:pt x="7399516" y="626448"/>
                </a:cubicBezTo>
                <a:cubicBezTo>
                  <a:pt x="7153550" y="593832"/>
                  <a:pt x="7060619" y="608811"/>
                  <a:pt x="6968998" y="626448"/>
                </a:cubicBezTo>
                <a:cubicBezTo>
                  <a:pt x="6877377" y="644085"/>
                  <a:pt x="6435692" y="636607"/>
                  <a:pt x="6296315" y="626448"/>
                </a:cubicBezTo>
                <a:cubicBezTo>
                  <a:pt x="6156938" y="616289"/>
                  <a:pt x="5820049" y="611419"/>
                  <a:pt x="5623632" y="626448"/>
                </a:cubicBezTo>
                <a:cubicBezTo>
                  <a:pt x="5427215" y="641477"/>
                  <a:pt x="5242887" y="617594"/>
                  <a:pt x="5031671" y="626448"/>
                </a:cubicBezTo>
                <a:cubicBezTo>
                  <a:pt x="4820455" y="635302"/>
                  <a:pt x="4664442" y="607410"/>
                  <a:pt x="4520431" y="626448"/>
                </a:cubicBezTo>
                <a:cubicBezTo>
                  <a:pt x="4376420" y="645486"/>
                  <a:pt x="3918496" y="607952"/>
                  <a:pt x="3686304" y="626448"/>
                </a:cubicBezTo>
                <a:cubicBezTo>
                  <a:pt x="3454112" y="644944"/>
                  <a:pt x="3320015" y="646133"/>
                  <a:pt x="3175065" y="626448"/>
                </a:cubicBezTo>
                <a:cubicBezTo>
                  <a:pt x="3030115" y="606763"/>
                  <a:pt x="2739689" y="607252"/>
                  <a:pt x="2583104" y="626448"/>
                </a:cubicBezTo>
                <a:cubicBezTo>
                  <a:pt x="2426519" y="645644"/>
                  <a:pt x="2162587" y="655148"/>
                  <a:pt x="1829698" y="626448"/>
                </a:cubicBezTo>
                <a:cubicBezTo>
                  <a:pt x="1496809" y="597748"/>
                  <a:pt x="1326734" y="638621"/>
                  <a:pt x="1076293" y="626448"/>
                </a:cubicBezTo>
                <a:cubicBezTo>
                  <a:pt x="825853" y="614275"/>
                  <a:pt x="406180" y="625283"/>
                  <a:pt x="0" y="626448"/>
                </a:cubicBezTo>
                <a:cubicBezTo>
                  <a:pt x="8602" y="389943"/>
                  <a:pt x="-23768" y="192977"/>
                  <a:pt x="0" y="0"/>
                </a:cubicBezTo>
                <a:close/>
              </a:path>
            </a:pathLst>
          </a:custGeom>
          <a:ln w="19050">
            <a:solidFill>
              <a:schemeClr val="accent4">
                <a:lumMod val="75000"/>
              </a:schemeClr>
            </a:solidFill>
            <a:extLst>
              <a:ext uri="{C807C97D-BFC1-408E-A445-0C87EB9F89A2}">
                <ask:lineSketchStyleProps xmlns:ask="http://schemas.microsoft.com/office/drawing/2018/sketchyshapes" sd="2635518228">
                  <a:prstGeom prst="rect">
                    <a:avLst/>
                  </a:prstGeom>
                  <ask:type>
                    <ask:lineSketchFreehand/>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lnSpc>
                <a:spcPct val="150000"/>
              </a:lnSpc>
              <a:spcAft>
                <a:spcPts val="1067"/>
              </a:spcAft>
              <a:tabLst>
                <a:tab pos="463115" algn="l"/>
              </a:tabLst>
              <a:defRPr/>
            </a:pPr>
            <a:r>
              <a:rPr lang="en-US" sz="4800" b="1" kern="0" dirty="0">
                <a:latin typeface="Times New Roman" panose="02020603050405020304" pitchFamily="18" charset="0"/>
                <a:ea typeface="Calibri" panose="020F0502020204030204" pitchFamily="34" charset="0"/>
                <a:cs typeface="Times New Roman" panose="02020603050405020304" pitchFamily="18" charset="0"/>
              </a:rPr>
              <a:t>CÂU 3</a:t>
            </a:r>
            <a:endParaRPr lang="en-SG" sz="4800" kern="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5" name="Google Shape;660;p56">
            <a:extLst>
              <a:ext uri="{FF2B5EF4-FFF2-40B4-BE49-F238E27FC236}">
                <a16:creationId xmlns:a16="http://schemas.microsoft.com/office/drawing/2014/main" id="{5C694BA2-6703-7A2D-C37B-D38C9AA62CE3}"/>
              </a:ext>
            </a:extLst>
          </p:cNvPr>
          <p:cNvCxnSpPr>
            <a:cxnSpLocks/>
          </p:cNvCxnSpPr>
          <p:nvPr/>
        </p:nvCxnSpPr>
        <p:spPr>
          <a:xfrm flipH="1">
            <a:off x="2296657" y="1487097"/>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6" name="Google Shape;660;p56">
            <a:extLst>
              <a:ext uri="{FF2B5EF4-FFF2-40B4-BE49-F238E27FC236}">
                <a16:creationId xmlns:a16="http://schemas.microsoft.com/office/drawing/2014/main" id="{50206186-D50A-1F52-BC2F-BF5D33E9EB21}"/>
              </a:ext>
            </a:extLst>
          </p:cNvPr>
          <p:cNvCxnSpPr>
            <a:cxnSpLocks/>
          </p:cNvCxnSpPr>
          <p:nvPr/>
        </p:nvCxnSpPr>
        <p:spPr>
          <a:xfrm>
            <a:off x="8094657" y="1573285"/>
            <a:ext cx="2243600" cy="763600"/>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7" name="Google Shape;676;p56">
            <a:extLst>
              <a:ext uri="{FF2B5EF4-FFF2-40B4-BE49-F238E27FC236}">
                <a16:creationId xmlns:a16="http://schemas.microsoft.com/office/drawing/2014/main" id="{5117CE2A-72D3-BED0-69B6-8DE1040B391E}"/>
              </a:ext>
            </a:extLst>
          </p:cNvPr>
          <p:cNvSpPr/>
          <p:nvPr/>
        </p:nvSpPr>
        <p:spPr>
          <a:xfrm>
            <a:off x="3557365" y="1118763"/>
            <a:ext cx="4822706" cy="839211"/>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8" name="Google Shape;661;p56">
            <a:extLst>
              <a:ext uri="{FF2B5EF4-FFF2-40B4-BE49-F238E27FC236}">
                <a16:creationId xmlns:a16="http://schemas.microsoft.com/office/drawing/2014/main" id="{E1A4E292-E5F5-39A7-72DA-D003F2D78C8E}"/>
              </a:ext>
            </a:extLst>
          </p:cNvPr>
          <p:cNvSpPr txBox="1"/>
          <p:nvPr/>
        </p:nvSpPr>
        <p:spPr>
          <a:xfrm>
            <a:off x="2612373" y="1207291"/>
            <a:ext cx="6657756"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FFFCEC"/>
                </a:solidFill>
                <a:effectLst/>
                <a:uLnTx/>
                <a:uFillTx/>
                <a:latin typeface="Times New Roman" panose="02020603050405020304" pitchFamily="18" charset="0"/>
                <a:ea typeface="+mn-ea"/>
                <a:cs typeface="Arial"/>
                <a:sym typeface="Arial"/>
              </a:rPr>
              <a:t>TRUYỆN</a:t>
            </a:r>
            <a:r>
              <a:rPr kumimoji="0" lang="en-US" sz="3733" b="1" i="0" u="none" strike="noStrike" kern="0" cap="none" spc="0" normalizeH="0" noProof="0" dirty="0">
                <a:ln>
                  <a:noFill/>
                </a:ln>
                <a:solidFill>
                  <a:srgbClr val="FFFCEC"/>
                </a:solidFill>
                <a:effectLst/>
                <a:uLnTx/>
                <a:uFillTx/>
                <a:latin typeface="Times New Roman" panose="02020603050405020304" pitchFamily="18" charset="0"/>
                <a:ea typeface="+mn-ea"/>
                <a:cs typeface="Arial"/>
                <a:sym typeface="Arial"/>
              </a:rPr>
              <a:t> KIỀU</a:t>
            </a:r>
            <a:endParaRPr kumimoji="0" sz="31866" b="1" i="0" u="none" strike="noStrike" kern="0" cap="none" spc="0" normalizeH="0" baseline="0" noProof="0" dirty="0">
              <a:ln>
                <a:noFill/>
              </a:ln>
              <a:solidFill>
                <a:srgbClr val="FFFCEC"/>
              </a:solidFill>
              <a:effectLst/>
              <a:uLnTx/>
              <a:uFillTx/>
              <a:latin typeface="Arial"/>
              <a:ea typeface="Reggae One"/>
              <a:cs typeface="Times New Roman" panose="02020603050405020304" pitchFamily="18" charset="0"/>
              <a:sym typeface="Reggae One"/>
            </a:endParaRPr>
          </a:p>
        </p:txBody>
      </p:sp>
      <p:sp>
        <p:nvSpPr>
          <p:cNvPr id="9" name="Google Shape;678;p56">
            <a:extLst>
              <a:ext uri="{FF2B5EF4-FFF2-40B4-BE49-F238E27FC236}">
                <a16:creationId xmlns:a16="http://schemas.microsoft.com/office/drawing/2014/main" id="{522EEECC-77D1-7B73-40DD-4857DF589787}"/>
              </a:ext>
            </a:extLst>
          </p:cNvPr>
          <p:cNvSpPr/>
          <p:nvPr/>
        </p:nvSpPr>
        <p:spPr>
          <a:xfrm>
            <a:off x="8016707" y="2292305"/>
            <a:ext cx="3163136" cy="820252"/>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0" name="Google Shape;670;p56">
            <a:extLst>
              <a:ext uri="{FF2B5EF4-FFF2-40B4-BE49-F238E27FC236}">
                <a16:creationId xmlns:a16="http://schemas.microsoft.com/office/drawing/2014/main" id="{264F3943-AA45-5063-FD07-D8A7D3995D16}"/>
              </a:ext>
            </a:extLst>
          </p:cNvPr>
          <p:cNvSpPr txBox="1"/>
          <p:nvPr/>
        </p:nvSpPr>
        <p:spPr>
          <a:xfrm>
            <a:off x="8016707" y="2347415"/>
            <a:ext cx="3226862"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en-US" sz="3600" b="1" kern="0" dirty="0">
                <a:solidFill>
                  <a:srgbClr val="FFFFFF"/>
                </a:solidFill>
                <a:latin typeface="Times New Roman" panose="02020603050405020304" pitchFamily="18" charset="0"/>
                <a:ea typeface="Reggae One"/>
                <a:cs typeface="Times New Roman" panose="02020603050405020304" pitchFamily="18" charset="0"/>
                <a:sym typeface="Reggae One"/>
              </a:rPr>
              <a:t>ĐIỂN TÍCH</a:t>
            </a:r>
            <a:endParaRPr kumimoji="0" sz="36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1" name="Google Shape;682;p56">
            <a:extLst>
              <a:ext uri="{FF2B5EF4-FFF2-40B4-BE49-F238E27FC236}">
                <a16:creationId xmlns:a16="http://schemas.microsoft.com/office/drawing/2014/main" id="{618B0ADB-A914-940D-2AAE-D0791F9FC945}"/>
              </a:ext>
            </a:extLst>
          </p:cNvPr>
          <p:cNvSpPr/>
          <p:nvPr/>
        </p:nvSpPr>
        <p:spPr>
          <a:xfrm>
            <a:off x="837989" y="2292301"/>
            <a:ext cx="3163136" cy="820252"/>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2" name="Google Shape;664;p56">
            <a:extLst>
              <a:ext uri="{FF2B5EF4-FFF2-40B4-BE49-F238E27FC236}">
                <a16:creationId xmlns:a16="http://schemas.microsoft.com/office/drawing/2014/main" id="{A8F8E276-E06A-836E-AA70-0040D0C036DE}"/>
              </a:ext>
            </a:extLst>
          </p:cNvPr>
          <p:cNvSpPr txBox="1"/>
          <p:nvPr/>
        </p:nvSpPr>
        <p:spPr>
          <a:xfrm>
            <a:off x="865365" y="2347415"/>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VÍ</a:t>
            </a:r>
            <a:r>
              <a:rPr kumimoji="0" lang="en-US" sz="3600" b="1" i="0" u="none" strike="noStrike" kern="0" cap="none" spc="0" normalizeH="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 DỤ</a:t>
            </a:r>
            <a:endParaRPr kumimoji="0" sz="36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3" name="TextBox 12">
            <a:extLst>
              <a:ext uri="{FF2B5EF4-FFF2-40B4-BE49-F238E27FC236}">
                <a16:creationId xmlns:a16="http://schemas.microsoft.com/office/drawing/2014/main" id="{677636AB-802E-93EA-0446-280AA67DF7F8}"/>
              </a:ext>
            </a:extLst>
          </p:cNvPr>
          <p:cNvSpPr txBox="1"/>
          <p:nvPr/>
        </p:nvSpPr>
        <p:spPr>
          <a:xfrm>
            <a:off x="335314" y="3167667"/>
            <a:ext cx="5313131" cy="3046988"/>
          </a:xfrm>
          <a:prstGeom prst="rect">
            <a:avLst/>
          </a:prstGeom>
          <a:noFill/>
        </p:spPr>
        <p:txBody>
          <a:bodyPr wrap="square">
            <a:spAutoFit/>
          </a:bodyPr>
          <a:lstStyle/>
          <a:p>
            <a:r>
              <a:rPr lang="vi-VN" sz="3200" b="1" i="1" dirty="0">
                <a:latin typeface="+mj-lt"/>
              </a:rPr>
              <a:t>Xót người tựa cửa hôm mai,</a:t>
            </a:r>
            <a:endParaRPr lang="en-SG" sz="3200" b="1" dirty="0">
              <a:latin typeface="+mj-lt"/>
            </a:endParaRPr>
          </a:p>
          <a:p>
            <a:r>
              <a:rPr lang="vi-VN" sz="3200" b="1" i="1" dirty="0">
                <a:latin typeface="+mj-lt"/>
              </a:rPr>
              <a:t>Quạt nồng ấp lạnh những ai đó giờ.</a:t>
            </a:r>
            <a:endParaRPr lang="en-SG" sz="3200" b="1" dirty="0">
              <a:latin typeface="+mj-lt"/>
            </a:endParaRPr>
          </a:p>
          <a:p>
            <a:r>
              <a:rPr lang="vi-VN" sz="3200" b="1" i="1" dirty="0">
                <a:latin typeface="+mj-lt"/>
              </a:rPr>
              <a:t>Sân Lai cách mấy nắng mưa,</a:t>
            </a:r>
            <a:endParaRPr lang="en-SG" sz="3200" b="1" dirty="0">
              <a:latin typeface="+mj-lt"/>
            </a:endParaRPr>
          </a:p>
          <a:p>
            <a:r>
              <a:rPr lang="vi-VN" sz="3200" b="1" i="1" dirty="0">
                <a:latin typeface="+mj-lt"/>
              </a:rPr>
              <a:t>Có khi gốc tử đã vừa người ôm.</a:t>
            </a:r>
            <a:endParaRPr lang="en-SG" sz="3200" b="1" dirty="0">
              <a:latin typeface="+mj-lt"/>
            </a:endParaRPr>
          </a:p>
        </p:txBody>
      </p:sp>
      <p:sp>
        <p:nvSpPr>
          <p:cNvPr id="14" name="TextBox 13">
            <a:extLst>
              <a:ext uri="{FF2B5EF4-FFF2-40B4-BE49-F238E27FC236}">
                <a16:creationId xmlns:a16="http://schemas.microsoft.com/office/drawing/2014/main" id="{ECC8CBC3-D328-2902-4386-CB922826E3A0}"/>
              </a:ext>
            </a:extLst>
          </p:cNvPr>
          <p:cNvSpPr txBox="1"/>
          <p:nvPr/>
        </p:nvSpPr>
        <p:spPr>
          <a:xfrm>
            <a:off x="7917792" y="3100125"/>
            <a:ext cx="4008346" cy="3539430"/>
          </a:xfrm>
          <a:prstGeom prst="rect">
            <a:avLst/>
          </a:prstGeom>
          <a:noFill/>
        </p:spPr>
        <p:txBody>
          <a:bodyPr wrap="square">
            <a:spAutoFit/>
          </a:bodyPr>
          <a:lstStyle/>
          <a:p>
            <a:pPr algn="ctr"/>
            <a:r>
              <a:rPr lang="vi-VN" sz="3200" dirty="0">
                <a:latin typeface="+mj-lt"/>
              </a:rPr>
              <a:t>Sân Lai, Gốc tử, quạt nồng ấp lạnh: Nói đến sự thương nhớ, đau xót, lo lắng cho cha mẹ khi Thúy Kiều không thể ở bên cạnh khi nàng không ở cạnh.</a:t>
            </a:r>
            <a:endParaRPr lang="en-SG" sz="3200" dirty="0">
              <a:latin typeface="+mj-lt"/>
            </a:endParaRPr>
          </a:p>
        </p:txBody>
      </p:sp>
      <p:pic>
        <p:nvPicPr>
          <p:cNvPr id="2" name="Picture 1" descr="A person playing a stringed instrument&#10;&#10;Description automatically generated">
            <a:extLst>
              <a:ext uri="{FF2B5EF4-FFF2-40B4-BE49-F238E27FC236}">
                <a16:creationId xmlns:a16="http://schemas.microsoft.com/office/drawing/2014/main" id="{38523B9B-1564-FDA4-F544-2D4C71015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9822" y="3565201"/>
            <a:ext cx="2987970" cy="3375770"/>
          </a:xfrm>
          <a:prstGeom prst="rect">
            <a:avLst/>
          </a:prstGeom>
        </p:spPr>
      </p:pic>
    </p:spTree>
    <p:extLst>
      <p:ext uri="{BB962C8B-B14F-4D97-AF65-F5344CB8AC3E}">
        <p14:creationId xmlns:p14="http://schemas.microsoft.com/office/powerpoint/2010/main" val="1149819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87E5E-AD7C-DC4E-2311-09A0B29CF037}"/>
              </a:ext>
            </a:extLst>
          </p:cNvPr>
          <p:cNvPicPr>
            <a:picLocks noChangeAspect="1"/>
          </p:cNvPicPr>
          <p:nvPr/>
        </p:nvPicPr>
        <p:blipFill>
          <a:blip r:embed="rId3"/>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87148577-BB9A-D24F-39E0-EA18DCA26E27}"/>
              </a:ext>
            </a:extLst>
          </p:cNvPr>
          <p:cNvSpPr txBox="1">
            <a:spLocks noGrp="1"/>
          </p:cNvSpPr>
          <p:nvPr/>
        </p:nvSpPr>
        <p:spPr>
          <a:xfrm>
            <a:off x="108858" y="3073465"/>
            <a:ext cx="5838737"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2800" b="1" kern="0" dirty="0">
                <a:solidFill>
                  <a:prstClr val="black"/>
                </a:solidFill>
                <a:latin typeface="Times New Roman" panose="02020603050405020304" pitchFamily="18" charset="0"/>
              </a:rPr>
              <a:t>CÂU 4</a:t>
            </a:r>
            <a:endParaRPr lang="en-SG" sz="12800" kern="0" dirty="0">
              <a:solidFill>
                <a:prstClr val="black"/>
              </a:solidFill>
              <a:latin typeface="Calibri"/>
            </a:endParaRPr>
          </a:p>
          <a:p>
            <a:pPr marL="177796" indent="0" algn="ctr" defTabSz="1219170">
              <a:lnSpc>
                <a:spcPct val="100000"/>
              </a:lnSpc>
              <a:spcAft>
                <a:spcPts val="1067"/>
              </a:spcAft>
              <a:buClr>
                <a:prstClr val="black"/>
              </a:buClr>
              <a:buNone/>
              <a:tabLst>
                <a:tab pos="463115" algn="l"/>
              </a:tabLst>
              <a:defRPr/>
            </a:pPr>
            <a:endParaRPr lang="en-SG" sz="400000" kern="0" dirty="0">
              <a:solidFill>
                <a:prstClr val="black"/>
              </a:solidFill>
              <a:latin typeface="Calibri"/>
              <a:ea typeface="Calibri" panose="020F0502020204030204" pitchFamily="34"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E5E131AA-B3A5-19DE-D9FC-7F837B978445}"/>
              </a:ext>
            </a:extLst>
          </p:cNvPr>
          <p:cNvSpPr/>
          <p:nvPr/>
        </p:nvSpPr>
        <p:spPr>
          <a:xfrm rot="3363349">
            <a:off x="1534054" y="1046749"/>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 name="Google Shape;1162;p38">
            <a:extLst>
              <a:ext uri="{FF2B5EF4-FFF2-40B4-BE49-F238E27FC236}">
                <a16:creationId xmlns:a16="http://schemas.microsoft.com/office/drawing/2014/main" id="{6C84B028-2633-8734-28EC-6AAC5CFFF741}"/>
              </a:ext>
            </a:extLst>
          </p:cNvPr>
          <p:cNvSpPr txBox="1">
            <a:spLocks noGrp="1"/>
          </p:cNvSpPr>
          <p:nvPr/>
        </p:nvSpPr>
        <p:spPr>
          <a:xfrm>
            <a:off x="1545967" y="102910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4</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44271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01" y="859552"/>
            <a:ext cx="6584953" cy="913007"/>
          </a:xfrm>
          <a:prstGeom prst="rect">
            <a:avLst/>
          </a:prstGeom>
          <a:noFill/>
        </p:spPr>
        <p:txBody>
          <a:bodyPr wrap="square" rtlCol="0">
            <a:spAutoFit/>
          </a:bodyPr>
          <a:lstStyle/>
          <a:p>
            <a:pPr defTabSz="1219170"/>
            <a:r>
              <a:rPr lang="en-US" sz="5333"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3005664"/>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352801" y="3283345"/>
            <a:ext cx="3092449" cy="3497579"/>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41252" y="5531453"/>
            <a:ext cx="812800" cy="8128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1124" y="2116162"/>
            <a:ext cx="1536257" cy="93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8F663-F9C1-4934-3E64-4B48276137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A718C3-68CD-0BB6-A261-6CFB97FBC0E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585;p43">
            <a:extLst>
              <a:ext uri="{FF2B5EF4-FFF2-40B4-BE49-F238E27FC236}">
                <a16:creationId xmlns:a16="http://schemas.microsoft.com/office/drawing/2014/main" id="{C1D36BD6-EA00-50D6-19C0-F3720C22468C}"/>
              </a:ext>
            </a:extLst>
          </p:cNvPr>
          <p:cNvSpPr txBox="1">
            <a:spLocks/>
          </p:cNvSpPr>
          <p:nvPr/>
        </p:nvSpPr>
        <p:spPr>
          <a:xfrm>
            <a:off x="2263101" y="326373"/>
            <a:ext cx="8072199" cy="626448"/>
          </a:xfrm>
          <a:custGeom>
            <a:avLst/>
            <a:gdLst>
              <a:gd name="connsiteX0" fmla="*/ 0 w 8072199"/>
              <a:gd name="connsiteY0" fmla="*/ 0 h 626448"/>
              <a:gd name="connsiteX1" fmla="*/ 511239 w 8072199"/>
              <a:gd name="connsiteY1" fmla="*/ 0 h 626448"/>
              <a:gd name="connsiteX2" fmla="*/ 1103201 w 8072199"/>
              <a:gd name="connsiteY2" fmla="*/ 0 h 626448"/>
              <a:gd name="connsiteX3" fmla="*/ 1695162 w 8072199"/>
              <a:gd name="connsiteY3" fmla="*/ 0 h 626448"/>
              <a:gd name="connsiteX4" fmla="*/ 2448567 w 8072199"/>
              <a:gd name="connsiteY4" fmla="*/ 0 h 626448"/>
              <a:gd name="connsiteX5" fmla="*/ 3121250 w 8072199"/>
              <a:gd name="connsiteY5" fmla="*/ 0 h 626448"/>
              <a:gd name="connsiteX6" fmla="*/ 3551768 w 8072199"/>
              <a:gd name="connsiteY6" fmla="*/ 0 h 626448"/>
              <a:gd name="connsiteX7" fmla="*/ 4143729 w 8072199"/>
              <a:gd name="connsiteY7" fmla="*/ 0 h 626448"/>
              <a:gd name="connsiteX8" fmla="*/ 4654968 w 8072199"/>
              <a:gd name="connsiteY8" fmla="*/ 0 h 626448"/>
              <a:gd name="connsiteX9" fmla="*/ 5246929 w 8072199"/>
              <a:gd name="connsiteY9" fmla="*/ 0 h 626448"/>
              <a:gd name="connsiteX10" fmla="*/ 5677447 w 8072199"/>
              <a:gd name="connsiteY10" fmla="*/ 0 h 626448"/>
              <a:gd name="connsiteX11" fmla="*/ 6107964 w 8072199"/>
              <a:gd name="connsiteY11" fmla="*/ 0 h 626448"/>
              <a:gd name="connsiteX12" fmla="*/ 6619203 w 8072199"/>
              <a:gd name="connsiteY12" fmla="*/ 0 h 626448"/>
              <a:gd name="connsiteX13" fmla="*/ 7130442 w 8072199"/>
              <a:gd name="connsiteY13" fmla="*/ 0 h 626448"/>
              <a:gd name="connsiteX14" fmla="*/ 8072199 w 8072199"/>
              <a:gd name="connsiteY14" fmla="*/ 0 h 626448"/>
              <a:gd name="connsiteX15" fmla="*/ 8072199 w 8072199"/>
              <a:gd name="connsiteY15" fmla="*/ 626448 h 626448"/>
              <a:gd name="connsiteX16" fmla="*/ 7238072 w 8072199"/>
              <a:gd name="connsiteY16" fmla="*/ 626448 h 626448"/>
              <a:gd name="connsiteX17" fmla="*/ 6726833 w 8072199"/>
              <a:gd name="connsiteY17" fmla="*/ 626448 h 626448"/>
              <a:gd name="connsiteX18" fmla="*/ 6134871 w 8072199"/>
              <a:gd name="connsiteY18" fmla="*/ 626448 h 626448"/>
              <a:gd name="connsiteX19" fmla="*/ 5381466 w 8072199"/>
              <a:gd name="connsiteY19" fmla="*/ 626448 h 626448"/>
              <a:gd name="connsiteX20" fmla="*/ 4870227 w 8072199"/>
              <a:gd name="connsiteY20" fmla="*/ 626448 h 626448"/>
              <a:gd name="connsiteX21" fmla="*/ 4197543 w 8072199"/>
              <a:gd name="connsiteY21" fmla="*/ 626448 h 626448"/>
              <a:gd name="connsiteX22" fmla="*/ 3524860 w 8072199"/>
              <a:gd name="connsiteY22" fmla="*/ 626448 h 626448"/>
              <a:gd name="connsiteX23" fmla="*/ 3013621 w 8072199"/>
              <a:gd name="connsiteY23" fmla="*/ 626448 h 626448"/>
              <a:gd name="connsiteX24" fmla="*/ 2260216 w 8072199"/>
              <a:gd name="connsiteY24" fmla="*/ 626448 h 626448"/>
              <a:gd name="connsiteX25" fmla="*/ 1506810 w 8072199"/>
              <a:gd name="connsiteY25" fmla="*/ 626448 h 626448"/>
              <a:gd name="connsiteX26" fmla="*/ 753405 w 8072199"/>
              <a:gd name="connsiteY26" fmla="*/ 626448 h 626448"/>
              <a:gd name="connsiteX27" fmla="*/ 0 w 8072199"/>
              <a:gd name="connsiteY27" fmla="*/ 626448 h 626448"/>
              <a:gd name="connsiteX28" fmla="*/ 0 w 8072199"/>
              <a:gd name="connsiteY28" fmla="*/ 0 h 62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72199" h="626448" fill="none" extrusionOk="0">
                <a:moveTo>
                  <a:pt x="0" y="0"/>
                </a:moveTo>
                <a:cubicBezTo>
                  <a:pt x="247648" y="14121"/>
                  <a:pt x="390803" y="-10787"/>
                  <a:pt x="511239" y="0"/>
                </a:cubicBezTo>
                <a:cubicBezTo>
                  <a:pt x="631675" y="10787"/>
                  <a:pt x="958216" y="-15190"/>
                  <a:pt x="1103201" y="0"/>
                </a:cubicBezTo>
                <a:cubicBezTo>
                  <a:pt x="1248186" y="15190"/>
                  <a:pt x="1510480" y="-24934"/>
                  <a:pt x="1695162" y="0"/>
                </a:cubicBezTo>
                <a:cubicBezTo>
                  <a:pt x="1879844" y="24934"/>
                  <a:pt x="2161387" y="-7791"/>
                  <a:pt x="2448567" y="0"/>
                </a:cubicBezTo>
                <a:cubicBezTo>
                  <a:pt x="2735747" y="7791"/>
                  <a:pt x="2795296" y="-6312"/>
                  <a:pt x="3121250" y="0"/>
                </a:cubicBezTo>
                <a:cubicBezTo>
                  <a:pt x="3447204" y="6312"/>
                  <a:pt x="3373519" y="10259"/>
                  <a:pt x="3551768" y="0"/>
                </a:cubicBezTo>
                <a:cubicBezTo>
                  <a:pt x="3730017" y="-10259"/>
                  <a:pt x="3879578" y="-11903"/>
                  <a:pt x="4143729" y="0"/>
                </a:cubicBezTo>
                <a:cubicBezTo>
                  <a:pt x="4407880" y="11903"/>
                  <a:pt x="4475246" y="7367"/>
                  <a:pt x="4654968" y="0"/>
                </a:cubicBezTo>
                <a:cubicBezTo>
                  <a:pt x="4834690" y="-7367"/>
                  <a:pt x="5092305" y="26579"/>
                  <a:pt x="5246929" y="0"/>
                </a:cubicBezTo>
                <a:cubicBezTo>
                  <a:pt x="5401553" y="-26579"/>
                  <a:pt x="5485157" y="-19598"/>
                  <a:pt x="5677447" y="0"/>
                </a:cubicBezTo>
                <a:cubicBezTo>
                  <a:pt x="5869737" y="19598"/>
                  <a:pt x="5948364" y="-7298"/>
                  <a:pt x="6107964" y="0"/>
                </a:cubicBezTo>
                <a:cubicBezTo>
                  <a:pt x="6267564" y="7298"/>
                  <a:pt x="6370598" y="19487"/>
                  <a:pt x="6619203" y="0"/>
                </a:cubicBezTo>
                <a:cubicBezTo>
                  <a:pt x="6867808" y="-19487"/>
                  <a:pt x="6946140" y="-7217"/>
                  <a:pt x="7130442" y="0"/>
                </a:cubicBezTo>
                <a:cubicBezTo>
                  <a:pt x="7314744" y="7217"/>
                  <a:pt x="7762520" y="-46357"/>
                  <a:pt x="8072199" y="0"/>
                </a:cubicBezTo>
                <a:cubicBezTo>
                  <a:pt x="8066876" y="286762"/>
                  <a:pt x="8088754" y="491832"/>
                  <a:pt x="8072199" y="626448"/>
                </a:cubicBezTo>
                <a:cubicBezTo>
                  <a:pt x="7853251" y="610747"/>
                  <a:pt x="7509066" y="616781"/>
                  <a:pt x="7238072" y="626448"/>
                </a:cubicBezTo>
                <a:cubicBezTo>
                  <a:pt x="6967078" y="636115"/>
                  <a:pt x="6903436" y="610137"/>
                  <a:pt x="6726833" y="626448"/>
                </a:cubicBezTo>
                <a:cubicBezTo>
                  <a:pt x="6550230" y="642759"/>
                  <a:pt x="6410608" y="638516"/>
                  <a:pt x="6134871" y="626448"/>
                </a:cubicBezTo>
                <a:cubicBezTo>
                  <a:pt x="5859134" y="614380"/>
                  <a:pt x="5647636" y="615561"/>
                  <a:pt x="5381466" y="626448"/>
                </a:cubicBezTo>
                <a:cubicBezTo>
                  <a:pt x="5115297" y="637335"/>
                  <a:pt x="5020042" y="642208"/>
                  <a:pt x="4870227" y="626448"/>
                </a:cubicBezTo>
                <a:cubicBezTo>
                  <a:pt x="4720412" y="610688"/>
                  <a:pt x="4424021" y="659727"/>
                  <a:pt x="4197543" y="626448"/>
                </a:cubicBezTo>
                <a:cubicBezTo>
                  <a:pt x="3971065" y="593169"/>
                  <a:pt x="3697030" y="649773"/>
                  <a:pt x="3524860" y="626448"/>
                </a:cubicBezTo>
                <a:cubicBezTo>
                  <a:pt x="3352690" y="603123"/>
                  <a:pt x="3248582" y="617653"/>
                  <a:pt x="3013621" y="626448"/>
                </a:cubicBezTo>
                <a:cubicBezTo>
                  <a:pt x="2778660" y="635243"/>
                  <a:pt x="2459795" y="622360"/>
                  <a:pt x="2260216" y="626448"/>
                </a:cubicBezTo>
                <a:cubicBezTo>
                  <a:pt x="2060638" y="630536"/>
                  <a:pt x="1764968" y="658055"/>
                  <a:pt x="1506810" y="626448"/>
                </a:cubicBezTo>
                <a:cubicBezTo>
                  <a:pt x="1248652" y="594841"/>
                  <a:pt x="1121185" y="641091"/>
                  <a:pt x="753405" y="626448"/>
                </a:cubicBezTo>
                <a:cubicBezTo>
                  <a:pt x="385626" y="611805"/>
                  <a:pt x="156611" y="597275"/>
                  <a:pt x="0" y="626448"/>
                </a:cubicBezTo>
                <a:cubicBezTo>
                  <a:pt x="-27916" y="414266"/>
                  <a:pt x="-20736" y="187331"/>
                  <a:pt x="0" y="0"/>
                </a:cubicBezTo>
                <a:close/>
              </a:path>
              <a:path w="8072199" h="626448" stroke="0" extrusionOk="0">
                <a:moveTo>
                  <a:pt x="0" y="0"/>
                </a:moveTo>
                <a:cubicBezTo>
                  <a:pt x="264513" y="-35585"/>
                  <a:pt x="520387" y="20951"/>
                  <a:pt x="753405" y="0"/>
                </a:cubicBezTo>
                <a:cubicBezTo>
                  <a:pt x="986423" y="-20951"/>
                  <a:pt x="1029708" y="-2391"/>
                  <a:pt x="1183923" y="0"/>
                </a:cubicBezTo>
                <a:cubicBezTo>
                  <a:pt x="1338138" y="2391"/>
                  <a:pt x="1500167" y="10945"/>
                  <a:pt x="1775884" y="0"/>
                </a:cubicBezTo>
                <a:cubicBezTo>
                  <a:pt x="2051601" y="-10945"/>
                  <a:pt x="2193824" y="-11302"/>
                  <a:pt x="2448567" y="0"/>
                </a:cubicBezTo>
                <a:cubicBezTo>
                  <a:pt x="2703310" y="11302"/>
                  <a:pt x="2863261" y="-18317"/>
                  <a:pt x="3201972" y="0"/>
                </a:cubicBezTo>
                <a:cubicBezTo>
                  <a:pt x="3540683" y="18317"/>
                  <a:pt x="3691190" y="37464"/>
                  <a:pt x="3955378" y="0"/>
                </a:cubicBezTo>
                <a:cubicBezTo>
                  <a:pt x="4219566" y="-37464"/>
                  <a:pt x="4351304" y="28927"/>
                  <a:pt x="4547339" y="0"/>
                </a:cubicBezTo>
                <a:cubicBezTo>
                  <a:pt x="4743374" y="-28927"/>
                  <a:pt x="5039105" y="-13528"/>
                  <a:pt x="5220022" y="0"/>
                </a:cubicBezTo>
                <a:cubicBezTo>
                  <a:pt x="5400939" y="13528"/>
                  <a:pt x="5624285" y="7303"/>
                  <a:pt x="5892705" y="0"/>
                </a:cubicBezTo>
                <a:cubicBezTo>
                  <a:pt x="6161125" y="-7303"/>
                  <a:pt x="6401846" y="1017"/>
                  <a:pt x="6646111" y="0"/>
                </a:cubicBezTo>
                <a:cubicBezTo>
                  <a:pt x="6890376" y="-1017"/>
                  <a:pt x="6964269" y="-11398"/>
                  <a:pt x="7076628" y="0"/>
                </a:cubicBezTo>
                <a:cubicBezTo>
                  <a:pt x="7188987" y="11398"/>
                  <a:pt x="7851386" y="-32374"/>
                  <a:pt x="8072199" y="0"/>
                </a:cubicBezTo>
                <a:cubicBezTo>
                  <a:pt x="8056164" y="131590"/>
                  <a:pt x="8065323" y="347331"/>
                  <a:pt x="8072199" y="626448"/>
                </a:cubicBezTo>
                <a:cubicBezTo>
                  <a:pt x="7736978" y="643252"/>
                  <a:pt x="7645482" y="659064"/>
                  <a:pt x="7399516" y="626448"/>
                </a:cubicBezTo>
                <a:cubicBezTo>
                  <a:pt x="7153550" y="593832"/>
                  <a:pt x="7060619" y="608811"/>
                  <a:pt x="6968998" y="626448"/>
                </a:cubicBezTo>
                <a:cubicBezTo>
                  <a:pt x="6877377" y="644085"/>
                  <a:pt x="6435692" y="636607"/>
                  <a:pt x="6296315" y="626448"/>
                </a:cubicBezTo>
                <a:cubicBezTo>
                  <a:pt x="6156938" y="616289"/>
                  <a:pt x="5820049" y="611419"/>
                  <a:pt x="5623632" y="626448"/>
                </a:cubicBezTo>
                <a:cubicBezTo>
                  <a:pt x="5427215" y="641477"/>
                  <a:pt x="5242887" y="617594"/>
                  <a:pt x="5031671" y="626448"/>
                </a:cubicBezTo>
                <a:cubicBezTo>
                  <a:pt x="4820455" y="635302"/>
                  <a:pt x="4664442" y="607410"/>
                  <a:pt x="4520431" y="626448"/>
                </a:cubicBezTo>
                <a:cubicBezTo>
                  <a:pt x="4376420" y="645486"/>
                  <a:pt x="3918496" y="607952"/>
                  <a:pt x="3686304" y="626448"/>
                </a:cubicBezTo>
                <a:cubicBezTo>
                  <a:pt x="3454112" y="644944"/>
                  <a:pt x="3320015" y="646133"/>
                  <a:pt x="3175065" y="626448"/>
                </a:cubicBezTo>
                <a:cubicBezTo>
                  <a:pt x="3030115" y="606763"/>
                  <a:pt x="2739689" y="607252"/>
                  <a:pt x="2583104" y="626448"/>
                </a:cubicBezTo>
                <a:cubicBezTo>
                  <a:pt x="2426519" y="645644"/>
                  <a:pt x="2162587" y="655148"/>
                  <a:pt x="1829698" y="626448"/>
                </a:cubicBezTo>
                <a:cubicBezTo>
                  <a:pt x="1496809" y="597748"/>
                  <a:pt x="1326734" y="638621"/>
                  <a:pt x="1076293" y="626448"/>
                </a:cubicBezTo>
                <a:cubicBezTo>
                  <a:pt x="825853" y="614275"/>
                  <a:pt x="406180" y="625283"/>
                  <a:pt x="0" y="626448"/>
                </a:cubicBezTo>
                <a:cubicBezTo>
                  <a:pt x="8602" y="389943"/>
                  <a:pt x="-23768" y="192977"/>
                  <a:pt x="0" y="0"/>
                </a:cubicBezTo>
                <a:close/>
              </a:path>
            </a:pathLst>
          </a:custGeom>
          <a:ln w="19050">
            <a:solidFill>
              <a:schemeClr val="accent4">
                <a:lumMod val="75000"/>
              </a:schemeClr>
            </a:solidFill>
            <a:extLst>
              <a:ext uri="{C807C97D-BFC1-408E-A445-0C87EB9F89A2}">
                <ask:lineSketchStyleProps xmlns:ask="http://schemas.microsoft.com/office/drawing/2018/sketchyshapes" sd="2635518228">
                  <a:prstGeom prst="rect">
                    <a:avLst/>
                  </a:prstGeom>
                  <ask:type>
                    <ask:lineSketchFreehand/>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lnSpc>
                <a:spcPct val="150000"/>
              </a:lnSpc>
              <a:spcAft>
                <a:spcPts val="1067"/>
              </a:spcAft>
              <a:tabLst>
                <a:tab pos="463115" algn="l"/>
              </a:tabLst>
              <a:defRPr/>
            </a:pPr>
            <a:r>
              <a:rPr lang="en-US" sz="4800" b="1" kern="0" dirty="0">
                <a:latin typeface="Times New Roman" panose="02020603050405020304" pitchFamily="18" charset="0"/>
                <a:ea typeface="Calibri" panose="020F0502020204030204" pitchFamily="34" charset="0"/>
                <a:cs typeface="Times New Roman" panose="02020603050405020304" pitchFamily="18" charset="0"/>
              </a:rPr>
              <a:t>CÂU 4</a:t>
            </a:r>
            <a:endParaRPr lang="en-SG" sz="4800" kern="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1">
            <a:extLst>
              <a:ext uri="{FF2B5EF4-FFF2-40B4-BE49-F238E27FC236}">
                <a16:creationId xmlns:a16="http://schemas.microsoft.com/office/drawing/2014/main" id="{925326DA-B070-5B4E-1557-BAA77D53C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352" y="603895"/>
            <a:ext cx="8163033" cy="6480147"/>
          </a:xfrm>
          <a:prstGeom prst="rect">
            <a:avLst/>
          </a:prstGeom>
        </p:spPr>
      </p:pic>
      <p:sp>
        <p:nvSpPr>
          <p:cNvPr id="5" name="Freeform 20">
            <a:extLst>
              <a:ext uri="{FF2B5EF4-FFF2-40B4-BE49-F238E27FC236}">
                <a16:creationId xmlns:a16="http://schemas.microsoft.com/office/drawing/2014/main" id="{8D9EA486-4FAD-451B-E63F-AD486CA8145E}"/>
              </a:ext>
            </a:extLst>
          </p:cNvPr>
          <p:cNvSpPr/>
          <p:nvPr/>
        </p:nvSpPr>
        <p:spPr>
          <a:xfrm>
            <a:off x="589188" y="1967695"/>
            <a:ext cx="3624170" cy="1725415"/>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lvl="0" indent="179705" algn="ctr">
              <a:spcBef>
                <a:spcPts val="435"/>
              </a:spcBef>
              <a:defRPr/>
            </a:pPr>
            <a:r>
              <a:rPr lang="en-US" sz="4000" b="1" i="1" dirty="0">
                <a:latin typeface="Times New Roman" panose="02020603050405020304" pitchFamily="18" charset="0"/>
                <a:cs typeface="Times New Roman" panose="02020603050405020304" pitchFamily="18" charset="0"/>
              </a:rPr>
              <a:t>NHIỆM VỤ</a:t>
            </a:r>
            <a:endParaRPr kumimoji="0" lang="en-SG" sz="115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6" name="Google Shape;49;p15">
            <a:extLst>
              <a:ext uri="{FF2B5EF4-FFF2-40B4-BE49-F238E27FC236}">
                <a16:creationId xmlns:a16="http://schemas.microsoft.com/office/drawing/2014/main" id="{5CE44997-3C33-D024-9D61-51B464C208A0}"/>
              </a:ext>
            </a:extLst>
          </p:cNvPr>
          <p:cNvGrpSpPr/>
          <p:nvPr/>
        </p:nvGrpSpPr>
        <p:grpSpPr>
          <a:xfrm>
            <a:off x="562825" y="3637280"/>
            <a:ext cx="3200158" cy="3285437"/>
            <a:chOff x="457200" y="1608525"/>
            <a:chExt cx="3653750" cy="3648425"/>
          </a:xfrm>
        </p:grpSpPr>
        <p:sp>
          <p:nvSpPr>
            <p:cNvPr id="7" name="Google Shape;50;p15">
              <a:extLst>
                <a:ext uri="{FF2B5EF4-FFF2-40B4-BE49-F238E27FC236}">
                  <a16:creationId xmlns:a16="http://schemas.microsoft.com/office/drawing/2014/main" id="{EB64007F-5D82-5561-7D2D-EE95275D930C}"/>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dirty="0">
                <a:ln>
                  <a:noFill/>
                </a:ln>
                <a:solidFill>
                  <a:srgbClr val="000000"/>
                </a:solidFill>
                <a:effectLst/>
                <a:uLnTx/>
                <a:uFillTx/>
                <a:latin typeface="Arial"/>
                <a:cs typeface="Arial"/>
                <a:sym typeface="Arial"/>
              </a:endParaRPr>
            </a:p>
          </p:txBody>
        </p:sp>
        <p:sp>
          <p:nvSpPr>
            <p:cNvPr id="20" name="Google Shape;51;p15">
              <a:extLst>
                <a:ext uri="{FF2B5EF4-FFF2-40B4-BE49-F238E27FC236}">
                  <a16:creationId xmlns:a16="http://schemas.microsoft.com/office/drawing/2014/main" id="{A0A79E20-F364-60E3-1BB5-524BC16600BF}"/>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dirty="0">
                <a:ln>
                  <a:noFill/>
                </a:ln>
                <a:solidFill>
                  <a:srgbClr val="000000"/>
                </a:solidFill>
                <a:effectLst/>
                <a:uLnTx/>
                <a:uFillTx/>
                <a:latin typeface="Arial"/>
                <a:cs typeface="Arial"/>
                <a:sym typeface="Arial"/>
              </a:endParaRPr>
            </a:p>
          </p:txBody>
        </p:sp>
        <p:sp>
          <p:nvSpPr>
            <p:cNvPr id="21" name="Google Shape;52;p15">
              <a:extLst>
                <a:ext uri="{FF2B5EF4-FFF2-40B4-BE49-F238E27FC236}">
                  <a16:creationId xmlns:a16="http://schemas.microsoft.com/office/drawing/2014/main" id="{4F66AD6E-E853-ED8A-0861-1BD671715384}"/>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dirty="0">
                <a:ln>
                  <a:noFill/>
                </a:ln>
                <a:solidFill>
                  <a:srgbClr val="000000"/>
                </a:solidFill>
                <a:effectLst/>
                <a:uLnTx/>
                <a:uFillTx/>
                <a:latin typeface="Arial"/>
                <a:cs typeface="Arial"/>
                <a:sym typeface="Arial"/>
              </a:endParaRPr>
            </a:p>
          </p:txBody>
        </p:sp>
        <p:sp>
          <p:nvSpPr>
            <p:cNvPr id="22" name="Google Shape;53;p15">
              <a:extLst>
                <a:ext uri="{FF2B5EF4-FFF2-40B4-BE49-F238E27FC236}">
                  <a16:creationId xmlns:a16="http://schemas.microsoft.com/office/drawing/2014/main" id="{2B6AA8A5-77BA-2C66-56AE-684FE6516825}"/>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54;p15">
              <a:extLst>
                <a:ext uri="{FF2B5EF4-FFF2-40B4-BE49-F238E27FC236}">
                  <a16:creationId xmlns:a16="http://schemas.microsoft.com/office/drawing/2014/main" id="{6714F7F1-9D44-7D92-F70F-1F1EB2912053}"/>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55;p15">
              <a:extLst>
                <a:ext uri="{FF2B5EF4-FFF2-40B4-BE49-F238E27FC236}">
                  <a16:creationId xmlns:a16="http://schemas.microsoft.com/office/drawing/2014/main" id="{7D0EF81E-C632-2528-55A8-C966F50EF1EE}"/>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56;p15">
              <a:extLst>
                <a:ext uri="{FF2B5EF4-FFF2-40B4-BE49-F238E27FC236}">
                  <a16:creationId xmlns:a16="http://schemas.microsoft.com/office/drawing/2014/main" id="{3E004E63-7AE9-0E7C-CB52-42984F7DCDC6}"/>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57;p15">
              <a:extLst>
                <a:ext uri="{FF2B5EF4-FFF2-40B4-BE49-F238E27FC236}">
                  <a16:creationId xmlns:a16="http://schemas.microsoft.com/office/drawing/2014/main" id="{50568717-F896-CC70-C1F9-D3769B021F0D}"/>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58;p15">
              <a:extLst>
                <a:ext uri="{FF2B5EF4-FFF2-40B4-BE49-F238E27FC236}">
                  <a16:creationId xmlns:a16="http://schemas.microsoft.com/office/drawing/2014/main" id="{B07828F3-B7F3-7F67-192A-048B671D78EF}"/>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dirty="0">
                <a:ln>
                  <a:noFill/>
                </a:ln>
                <a:solidFill>
                  <a:srgbClr val="000000"/>
                </a:solidFill>
                <a:effectLst/>
                <a:uLnTx/>
                <a:uFillTx/>
                <a:latin typeface="Arial"/>
                <a:cs typeface="Arial"/>
                <a:sym typeface="Arial"/>
              </a:endParaRPr>
            </a:p>
          </p:txBody>
        </p:sp>
        <p:sp>
          <p:nvSpPr>
            <p:cNvPr id="28" name="Google Shape;59;p15">
              <a:extLst>
                <a:ext uri="{FF2B5EF4-FFF2-40B4-BE49-F238E27FC236}">
                  <a16:creationId xmlns:a16="http://schemas.microsoft.com/office/drawing/2014/main" id="{A319B99A-4D8E-2731-7DAD-23AD381D58C7}"/>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29" name="Google Shape;60;p15">
              <a:extLst>
                <a:ext uri="{FF2B5EF4-FFF2-40B4-BE49-F238E27FC236}">
                  <a16:creationId xmlns:a16="http://schemas.microsoft.com/office/drawing/2014/main" id="{129B7FA5-DA22-020C-DDCA-36DAF83442CC}"/>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0" name="Google Shape;61;p15">
              <a:extLst>
                <a:ext uri="{FF2B5EF4-FFF2-40B4-BE49-F238E27FC236}">
                  <a16:creationId xmlns:a16="http://schemas.microsoft.com/office/drawing/2014/main" id="{5837F4F4-1B7D-CB8A-E288-75E72872A901}"/>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62;p15">
              <a:extLst>
                <a:ext uri="{FF2B5EF4-FFF2-40B4-BE49-F238E27FC236}">
                  <a16:creationId xmlns:a16="http://schemas.microsoft.com/office/drawing/2014/main" id="{70E4977F-A07E-1C67-783B-0F4AE41D1C43}"/>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63;p15">
              <a:extLst>
                <a:ext uri="{FF2B5EF4-FFF2-40B4-BE49-F238E27FC236}">
                  <a16:creationId xmlns:a16="http://schemas.microsoft.com/office/drawing/2014/main" id="{00DFF377-7FC5-BABC-68D4-63D8DEB0EFC8}"/>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64;p15">
              <a:extLst>
                <a:ext uri="{FF2B5EF4-FFF2-40B4-BE49-F238E27FC236}">
                  <a16:creationId xmlns:a16="http://schemas.microsoft.com/office/drawing/2014/main" id="{5D7D0687-3CED-3094-C38B-899254AA5E14}"/>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4" name="Google Shape;65;p15">
              <a:extLst>
                <a:ext uri="{FF2B5EF4-FFF2-40B4-BE49-F238E27FC236}">
                  <a16:creationId xmlns:a16="http://schemas.microsoft.com/office/drawing/2014/main" id="{497EC36C-D889-4931-877E-237A3213A53D}"/>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5" name="Google Shape;66;p15">
              <a:extLst>
                <a:ext uri="{FF2B5EF4-FFF2-40B4-BE49-F238E27FC236}">
                  <a16:creationId xmlns:a16="http://schemas.microsoft.com/office/drawing/2014/main" id="{BDFCC6B2-2E65-076D-D9EF-44465E7090CD}"/>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67;p15">
              <a:extLst>
                <a:ext uri="{FF2B5EF4-FFF2-40B4-BE49-F238E27FC236}">
                  <a16:creationId xmlns:a16="http://schemas.microsoft.com/office/drawing/2014/main" id="{276B43C8-6261-6A8A-C6EA-41AF0B17756D}"/>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68;p15">
              <a:extLst>
                <a:ext uri="{FF2B5EF4-FFF2-40B4-BE49-F238E27FC236}">
                  <a16:creationId xmlns:a16="http://schemas.microsoft.com/office/drawing/2014/main" id="{7FC06A44-9778-7CFF-A051-CD7EAE6A5C51}"/>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69;p15">
              <a:extLst>
                <a:ext uri="{FF2B5EF4-FFF2-40B4-BE49-F238E27FC236}">
                  <a16:creationId xmlns:a16="http://schemas.microsoft.com/office/drawing/2014/main" id="{FB945BBB-4C16-4CA0-8A01-2700C9BCEDB8}"/>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 name="Google Shape;70;p15">
              <a:extLst>
                <a:ext uri="{FF2B5EF4-FFF2-40B4-BE49-F238E27FC236}">
                  <a16:creationId xmlns:a16="http://schemas.microsoft.com/office/drawing/2014/main" id="{3BDAE3A0-2A94-A4FD-59F2-7265B69DC9F0}"/>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 name="Google Shape;71;p15">
              <a:extLst>
                <a:ext uri="{FF2B5EF4-FFF2-40B4-BE49-F238E27FC236}">
                  <a16:creationId xmlns:a16="http://schemas.microsoft.com/office/drawing/2014/main" id="{06D3EA85-2A49-37E5-15C4-F2D38FCFF298}"/>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72;p15">
              <a:extLst>
                <a:ext uri="{FF2B5EF4-FFF2-40B4-BE49-F238E27FC236}">
                  <a16:creationId xmlns:a16="http://schemas.microsoft.com/office/drawing/2014/main" id="{5943F490-C9FB-5F20-9140-F5564450954E}"/>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73;p15">
              <a:extLst>
                <a:ext uri="{FF2B5EF4-FFF2-40B4-BE49-F238E27FC236}">
                  <a16:creationId xmlns:a16="http://schemas.microsoft.com/office/drawing/2014/main" id="{657F1D0D-70AA-2259-997A-57933643B010}"/>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74;p15">
              <a:extLst>
                <a:ext uri="{FF2B5EF4-FFF2-40B4-BE49-F238E27FC236}">
                  <a16:creationId xmlns:a16="http://schemas.microsoft.com/office/drawing/2014/main" id="{886215AD-B6B2-32B1-3F42-228861345E43}"/>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 name="Google Shape;75;p15">
              <a:extLst>
                <a:ext uri="{FF2B5EF4-FFF2-40B4-BE49-F238E27FC236}">
                  <a16:creationId xmlns:a16="http://schemas.microsoft.com/office/drawing/2014/main" id="{3CD11E9C-B4DC-8048-33DE-C7C41D198554}"/>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 name="Google Shape;76;p15">
              <a:extLst>
                <a:ext uri="{FF2B5EF4-FFF2-40B4-BE49-F238E27FC236}">
                  <a16:creationId xmlns:a16="http://schemas.microsoft.com/office/drawing/2014/main" id="{DDDDB822-1F78-66A2-A83B-41C4A85B6C33}"/>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 name="Google Shape;77;p15">
              <a:extLst>
                <a:ext uri="{FF2B5EF4-FFF2-40B4-BE49-F238E27FC236}">
                  <a16:creationId xmlns:a16="http://schemas.microsoft.com/office/drawing/2014/main" id="{EE3CBE36-EC84-5EE7-9A31-7ED4F6FE7CBB}"/>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 name="Google Shape;83;p15">
              <a:extLst>
                <a:ext uri="{FF2B5EF4-FFF2-40B4-BE49-F238E27FC236}">
                  <a16:creationId xmlns:a16="http://schemas.microsoft.com/office/drawing/2014/main" id="{9376EE8C-960B-86F2-92D9-9732BD94EDCB}"/>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dirty="0">
                <a:ln>
                  <a:noFill/>
                </a:ln>
                <a:solidFill>
                  <a:srgbClr val="000000"/>
                </a:solidFill>
                <a:effectLst/>
                <a:uLnTx/>
                <a:uFillTx/>
                <a:latin typeface="Arial"/>
                <a:cs typeface="Arial"/>
                <a:sym typeface="Arial"/>
              </a:endParaRPr>
            </a:p>
          </p:txBody>
        </p:sp>
        <p:sp>
          <p:nvSpPr>
            <p:cNvPr id="48" name="Google Shape;84;p15">
              <a:extLst>
                <a:ext uri="{FF2B5EF4-FFF2-40B4-BE49-F238E27FC236}">
                  <a16:creationId xmlns:a16="http://schemas.microsoft.com/office/drawing/2014/main" id="{8F2D85CA-76FC-41BE-72A0-B242E7E91FBE}"/>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 name="Google Shape;85;p15">
              <a:extLst>
                <a:ext uri="{FF2B5EF4-FFF2-40B4-BE49-F238E27FC236}">
                  <a16:creationId xmlns:a16="http://schemas.microsoft.com/office/drawing/2014/main" id="{E19D57C9-2457-0535-A215-E1BE694B08D2}"/>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 name="Google Shape;86;p15">
              <a:extLst>
                <a:ext uri="{FF2B5EF4-FFF2-40B4-BE49-F238E27FC236}">
                  <a16:creationId xmlns:a16="http://schemas.microsoft.com/office/drawing/2014/main" id="{5146904A-75C3-475F-7DA1-760245809FE7}"/>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 name="Google Shape;87;p15">
              <a:extLst>
                <a:ext uri="{FF2B5EF4-FFF2-40B4-BE49-F238E27FC236}">
                  <a16:creationId xmlns:a16="http://schemas.microsoft.com/office/drawing/2014/main" id="{A60013FF-6926-B8B4-66C7-59A3297AE396}"/>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 name="Google Shape;88;p15">
              <a:extLst>
                <a:ext uri="{FF2B5EF4-FFF2-40B4-BE49-F238E27FC236}">
                  <a16:creationId xmlns:a16="http://schemas.microsoft.com/office/drawing/2014/main" id="{C90AB089-A96D-1EE5-F2A9-491FDF7704F4}"/>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sp>
        <p:nvSpPr>
          <p:cNvPr id="53" name="TextBox 52">
            <a:extLst>
              <a:ext uri="{FF2B5EF4-FFF2-40B4-BE49-F238E27FC236}">
                <a16:creationId xmlns:a16="http://schemas.microsoft.com/office/drawing/2014/main" id="{5E898C06-6F7B-B149-4482-90FBBCF67C21}"/>
              </a:ext>
            </a:extLst>
          </p:cNvPr>
          <p:cNvSpPr txBox="1"/>
          <p:nvPr/>
        </p:nvSpPr>
        <p:spPr>
          <a:xfrm>
            <a:off x="5078900" y="1776971"/>
            <a:ext cx="6247557" cy="3170099"/>
          </a:xfrm>
          <a:prstGeom prst="rect">
            <a:avLst/>
          </a:prstGeom>
          <a:noFill/>
        </p:spPr>
        <p:txBody>
          <a:bodyPr wrap="square">
            <a:spAutoFit/>
          </a:bodyPr>
          <a:lstStyle/>
          <a:p>
            <a:pPr algn="just"/>
            <a:r>
              <a:rPr lang="vi-VN" sz="4000" dirty="0">
                <a:latin typeface="+mj-lt"/>
              </a:rPr>
              <a:t>Vẽ sơ đồ bố cục bài văn phân tích một tác phẩm văn học (phân tích nội dung chủ đề và những nét đặc sắc về hình thức nghệ thuật).</a:t>
            </a:r>
            <a:endParaRPr lang="en-SG" sz="4000" dirty="0">
              <a:latin typeface="+mj-lt"/>
            </a:endParaRPr>
          </a:p>
        </p:txBody>
      </p:sp>
    </p:spTree>
    <p:extLst>
      <p:ext uri="{BB962C8B-B14F-4D97-AF65-F5344CB8AC3E}">
        <p14:creationId xmlns:p14="http://schemas.microsoft.com/office/powerpoint/2010/main" val="3268603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5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87E5E-AD7C-DC4E-2311-09A0B29CF037}"/>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87148577-BB9A-D24F-39E0-EA18DCA26E27}"/>
              </a:ext>
            </a:extLst>
          </p:cNvPr>
          <p:cNvSpPr txBox="1">
            <a:spLocks noGrp="1"/>
          </p:cNvSpPr>
          <p:nvPr/>
        </p:nvSpPr>
        <p:spPr>
          <a:xfrm>
            <a:off x="108858" y="3073465"/>
            <a:ext cx="5838737"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2800" b="1" kern="0" dirty="0">
                <a:solidFill>
                  <a:prstClr val="black"/>
                </a:solidFill>
                <a:latin typeface="Times New Roman" panose="02020603050405020304" pitchFamily="18" charset="0"/>
              </a:rPr>
              <a:t>CÂU 5</a:t>
            </a:r>
            <a:endParaRPr lang="en-SG" sz="12800" kern="0" dirty="0">
              <a:solidFill>
                <a:prstClr val="black"/>
              </a:solidFill>
              <a:latin typeface="Calibri"/>
            </a:endParaRPr>
          </a:p>
          <a:p>
            <a:pPr marL="177796" indent="0" algn="ctr" defTabSz="1219170">
              <a:lnSpc>
                <a:spcPct val="100000"/>
              </a:lnSpc>
              <a:spcAft>
                <a:spcPts val="1067"/>
              </a:spcAft>
              <a:buClr>
                <a:prstClr val="black"/>
              </a:buClr>
              <a:buNone/>
              <a:tabLst>
                <a:tab pos="463115" algn="l"/>
              </a:tabLst>
              <a:defRPr/>
            </a:pPr>
            <a:endParaRPr lang="en-SG" sz="400000" kern="0" dirty="0">
              <a:solidFill>
                <a:prstClr val="black"/>
              </a:solidFill>
              <a:latin typeface="Calibri"/>
              <a:ea typeface="Calibri" panose="020F0502020204030204" pitchFamily="34"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E5E131AA-B3A5-19DE-D9FC-7F837B978445}"/>
              </a:ext>
            </a:extLst>
          </p:cNvPr>
          <p:cNvSpPr/>
          <p:nvPr/>
        </p:nvSpPr>
        <p:spPr>
          <a:xfrm rot="3363349">
            <a:off x="1534054" y="1046749"/>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 name="Google Shape;1162;p38">
            <a:extLst>
              <a:ext uri="{FF2B5EF4-FFF2-40B4-BE49-F238E27FC236}">
                <a16:creationId xmlns:a16="http://schemas.microsoft.com/office/drawing/2014/main" id="{6C84B028-2633-8734-28EC-6AAC5CFFF741}"/>
              </a:ext>
            </a:extLst>
          </p:cNvPr>
          <p:cNvSpPr txBox="1">
            <a:spLocks noGrp="1"/>
          </p:cNvSpPr>
          <p:nvPr/>
        </p:nvSpPr>
        <p:spPr>
          <a:xfrm>
            <a:off x="1545967" y="102910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5</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413323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258F3-0A55-BC71-F759-C3A1F2D398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A6DF7E-8643-72AA-513B-6E4266BFDD02}"/>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585;p43">
            <a:extLst>
              <a:ext uri="{FF2B5EF4-FFF2-40B4-BE49-F238E27FC236}">
                <a16:creationId xmlns:a16="http://schemas.microsoft.com/office/drawing/2014/main" id="{38BF0230-DC01-5A1D-90E3-D573E8DCAAF5}"/>
              </a:ext>
            </a:extLst>
          </p:cNvPr>
          <p:cNvSpPr txBox="1">
            <a:spLocks/>
          </p:cNvSpPr>
          <p:nvPr/>
        </p:nvSpPr>
        <p:spPr>
          <a:xfrm>
            <a:off x="2263101" y="326373"/>
            <a:ext cx="8072199" cy="626448"/>
          </a:xfrm>
          <a:custGeom>
            <a:avLst/>
            <a:gdLst>
              <a:gd name="connsiteX0" fmla="*/ 0 w 8072199"/>
              <a:gd name="connsiteY0" fmla="*/ 0 h 626448"/>
              <a:gd name="connsiteX1" fmla="*/ 511239 w 8072199"/>
              <a:gd name="connsiteY1" fmla="*/ 0 h 626448"/>
              <a:gd name="connsiteX2" fmla="*/ 1103201 w 8072199"/>
              <a:gd name="connsiteY2" fmla="*/ 0 h 626448"/>
              <a:gd name="connsiteX3" fmla="*/ 1695162 w 8072199"/>
              <a:gd name="connsiteY3" fmla="*/ 0 h 626448"/>
              <a:gd name="connsiteX4" fmla="*/ 2448567 w 8072199"/>
              <a:gd name="connsiteY4" fmla="*/ 0 h 626448"/>
              <a:gd name="connsiteX5" fmla="*/ 3121250 w 8072199"/>
              <a:gd name="connsiteY5" fmla="*/ 0 h 626448"/>
              <a:gd name="connsiteX6" fmla="*/ 3551768 w 8072199"/>
              <a:gd name="connsiteY6" fmla="*/ 0 h 626448"/>
              <a:gd name="connsiteX7" fmla="*/ 4143729 w 8072199"/>
              <a:gd name="connsiteY7" fmla="*/ 0 h 626448"/>
              <a:gd name="connsiteX8" fmla="*/ 4654968 w 8072199"/>
              <a:gd name="connsiteY8" fmla="*/ 0 h 626448"/>
              <a:gd name="connsiteX9" fmla="*/ 5246929 w 8072199"/>
              <a:gd name="connsiteY9" fmla="*/ 0 h 626448"/>
              <a:gd name="connsiteX10" fmla="*/ 5677447 w 8072199"/>
              <a:gd name="connsiteY10" fmla="*/ 0 h 626448"/>
              <a:gd name="connsiteX11" fmla="*/ 6107964 w 8072199"/>
              <a:gd name="connsiteY11" fmla="*/ 0 h 626448"/>
              <a:gd name="connsiteX12" fmla="*/ 6619203 w 8072199"/>
              <a:gd name="connsiteY12" fmla="*/ 0 h 626448"/>
              <a:gd name="connsiteX13" fmla="*/ 7130442 w 8072199"/>
              <a:gd name="connsiteY13" fmla="*/ 0 h 626448"/>
              <a:gd name="connsiteX14" fmla="*/ 8072199 w 8072199"/>
              <a:gd name="connsiteY14" fmla="*/ 0 h 626448"/>
              <a:gd name="connsiteX15" fmla="*/ 8072199 w 8072199"/>
              <a:gd name="connsiteY15" fmla="*/ 626448 h 626448"/>
              <a:gd name="connsiteX16" fmla="*/ 7238072 w 8072199"/>
              <a:gd name="connsiteY16" fmla="*/ 626448 h 626448"/>
              <a:gd name="connsiteX17" fmla="*/ 6726833 w 8072199"/>
              <a:gd name="connsiteY17" fmla="*/ 626448 h 626448"/>
              <a:gd name="connsiteX18" fmla="*/ 6134871 w 8072199"/>
              <a:gd name="connsiteY18" fmla="*/ 626448 h 626448"/>
              <a:gd name="connsiteX19" fmla="*/ 5381466 w 8072199"/>
              <a:gd name="connsiteY19" fmla="*/ 626448 h 626448"/>
              <a:gd name="connsiteX20" fmla="*/ 4870227 w 8072199"/>
              <a:gd name="connsiteY20" fmla="*/ 626448 h 626448"/>
              <a:gd name="connsiteX21" fmla="*/ 4197543 w 8072199"/>
              <a:gd name="connsiteY21" fmla="*/ 626448 h 626448"/>
              <a:gd name="connsiteX22" fmla="*/ 3524860 w 8072199"/>
              <a:gd name="connsiteY22" fmla="*/ 626448 h 626448"/>
              <a:gd name="connsiteX23" fmla="*/ 3013621 w 8072199"/>
              <a:gd name="connsiteY23" fmla="*/ 626448 h 626448"/>
              <a:gd name="connsiteX24" fmla="*/ 2260216 w 8072199"/>
              <a:gd name="connsiteY24" fmla="*/ 626448 h 626448"/>
              <a:gd name="connsiteX25" fmla="*/ 1506810 w 8072199"/>
              <a:gd name="connsiteY25" fmla="*/ 626448 h 626448"/>
              <a:gd name="connsiteX26" fmla="*/ 753405 w 8072199"/>
              <a:gd name="connsiteY26" fmla="*/ 626448 h 626448"/>
              <a:gd name="connsiteX27" fmla="*/ 0 w 8072199"/>
              <a:gd name="connsiteY27" fmla="*/ 626448 h 626448"/>
              <a:gd name="connsiteX28" fmla="*/ 0 w 8072199"/>
              <a:gd name="connsiteY28" fmla="*/ 0 h 62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72199" h="626448" fill="none" extrusionOk="0">
                <a:moveTo>
                  <a:pt x="0" y="0"/>
                </a:moveTo>
                <a:cubicBezTo>
                  <a:pt x="247648" y="14121"/>
                  <a:pt x="390803" y="-10787"/>
                  <a:pt x="511239" y="0"/>
                </a:cubicBezTo>
                <a:cubicBezTo>
                  <a:pt x="631675" y="10787"/>
                  <a:pt x="958216" y="-15190"/>
                  <a:pt x="1103201" y="0"/>
                </a:cubicBezTo>
                <a:cubicBezTo>
                  <a:pt x="1248186" y="15190"/>
                  <a:pt x="1510480" y="-24934"/>
                  <a:pt x="1695162" y="0"/>
                </a:cubicBezTo>
                <a:cubicBezTo>
                  <a:pt x="1879844" y="24934"/>
                  <a:pt x="2161387" y="-7791"/>
                  <a:pt x="2448567" y="0"/>
                </a:cubicBezTo>
                <a:cubicBezTo>
                  <a:pt x="2735747" y="7791"/>
                  <a:pt x="2795296" y="-6312"/>
                  <a:pt x="3121250" y="0"/>
                </a:cubicBezTo>
                <a:cubicBezTo>
                  <a:pt x="3447204" y="6312"/>
                  <a:pt x="3373519" y="10259"/>
                  <a:pt x="3551768" y="0"/>
                </a:cubicBezTo>
                <a:cubicBezTo>
                  <a:pt x="3730017" y="-10259"/>
                  <a:pt x="3879578" y="-11903"/>
                  <a:pt x="4143729" y="0"/>
                </a:cubicBezTo>
                <a:cubicBezTo>
                  <a:pt x="4407880" y="11903"/>
                  <a:pt x="4475246" y="7367"/>
                  <a:pt x="4654968" y="0"/>
                </a:cubicBezTo>
                <a:cubicBezTo>
                  <a:pt x="4834690" y="-7367"/>
                  <a:pt x="5092305" y="26579"/>
                  <a:pt x="5246929" y="0"/>
                </a:cubicBezTo>
                <a:cubicBezTo>
                  <a:pt x="5401553" y="-26579"/>
                  <a:pt x="5485157" y="-19598"/>
                  <a:pt x="5677447" y="0"/>
                </a:cubicBezTo>
                <a:cubicBezTo>
                  <a:pt x="5869737" y="19598"/>
                  <a:pt x="5948364" y="-7298"/>
                  <a:pt x="6107964" y="0"/>
                </a:cubicBezTo>
                <a:cubicBezTo>
                  <a:pt x="6267564" y="7298"/>
                  <a:pt x="6370598" y="19487"/>
                  <a:pt x="6619203" y="0"/>
                </a:cubicBezTo>
                <a:cubicBezTo>
                  <a:pt x="6867808" y="-19487"/>
                  <a:pt x="6946140" y="-7217"/>
                  <a:pt x="7130442" y="0"/>
                </a:cubicBezTo>
                <a:cubicBezTo>
                  <a:pt x="7314744" y="7217"/>
                  <a:pt x="7762520" y="-46357"/>
                  <a:pt x="8072199" y="0"/>
                </a:cubicBezTo>
                <a:cubicBezTo>
                  <a:pt x="8066876" y="286762"/>
                  <a:pt x="8088754" y="491832"/>
                  <a:pt x="8072199" y="626448"/>
                </a:cubicBezTo>
                <a:cubicBezTo>
                  <a:pt x="7853251" y="610747"/>
                  <a:pt x="7509066" y="616781"/>
                  <a:pt x="7238072" y="626448"/>
                </a:cubicBezTo>
                <a:cubicBezTo>
                  <a:pt x="6967078" y="636115"/>
                  <a:pt x="6903436" y="610137"/>
                  <a:pt x="6726833" y="626448"/>
                </a:cubicBezTo>
                <a:cubicBezTo>
                  <a:pt x="6550230" y="642759"/>
                  <a:pt x="6410608" y="638516"/>
                  <a:pt x="6134871" y="626448"/>
                </a:cubicBezTo>
                <a:cubicBezTo>
                  <a:pt x="5859134" y="614380"/>
                  <a:pt x="5647636" y="615561"/>
                  <a:pt x="5381466" y="626448"/>
                </a:cubicBezTo>
                <a:cubicBezTo>
                  <a:pt x="5115297" y="637335"/>
                  <a:pt x="5020042" y="642208"/>
                  <a:pt x="4870227" y="626448"/>
                </a:cubicBezTo>
                <a:cubicBezTo>
                  <a:pt x="4720412" y="610688"/>
                  <a:pt x="4424021" y="659727"/>
                  <a:pt x="4197543" y="626448"/>
                </a:cubicBezTo>
                <a:cubicBezTo>
                  <a:pt x="3971065" y="593169"/>
                  <a:pt x="3697030" y="649773"/>
                  <a:pt x="3524860" y="626448"/>
                </a:cubicBezTo>
                <a:cubicBezTo>
                  <a:pt x="3352690" y="603123"/>
                  <a:pt x="3248582" y="617653"/>
                  <a:pt x="3013621" y="626448"/>
                </a:cubicBezTo>
                <a:cubicBezTo>
                  <a:pt x="2778660" y="635243"/>
                  <a:pt x="2459795" y="622360"/>
                  <a:pt x="2260216" y="626448"/>
                </a:cubicBezTo>
                <a:cubicBezTo>
                  <a:pt x="2060638" y="630536"/>
                  <a:pt x="1764968" y="658055"/>
                  <a:pt x="1506810" y="626448"/>
                </a:cubicBezTo>
                <a:cubicBezTo>
                  <a:pt x="1248652" y="594841"/>
                  <a:pt x="1121185" y="641091"/>
                  <a:pt x="753405" y="626448"/>
                </a:cubicBezTo>
                <a:cubicBezTo>
                  <a:pt x="385626" y="611805"/>
                  <a:pt x="156611" y="597275"/>
                  <a:pt x="0" y="626448"/>
                </a:cubicBezTo>
                <a:cubicBezTo>
                  <a:pt x="-27916" y="414266"/>
                  <a:pt x="-20736" y="187331"/>
                  <a:pt x="0" y="0"/>
                </a:cubicBezTo>
                <a:close/>
              </a:path>
              <a:path w="8072199" h="626448" stroke="0" extrusionOk="0">
                <a:moveTo>
                  <a:pt x="0" y="0"/>
                </a:moveTo>
                <a:cubicBezTo>
                  <a:pt x="264513" y="-35585"/>
                  <a:pt x="520387" y="20951"/>
                  <a:pt x="753405" y="0"/>
                </a:cubicBezTo>
                <a:cubicBezTo>
                  <a:pt x="986423" y="-20951"/>
                  <a:pt x="1029708" y="-2391"/>
                  <a:pt x="1183923" y="0"/>
                </a:cubicBezTo>
                <a:cubicBezTo>
                  <a:pt x="1338138" y="2391"/>
                  <a:pt x="1500167" y="10945"/>
                  <a:pt x="1775884" y="0"/>
                </a:cubicBezTo>
                <a:cubicBezTo>
                  <a:pt x="2051601" y="-10945"/>
                  <a:pt x="2193824" y="-11302"/>
                  <a:pt x="2448567" y="0"/>
                </a:cubicBezTo>
                <a:cubicBezTo>
                  <a:pt x="2703310" y="11302"/>
                  <a:pt x="2863261" y="-18317"/>
                  <a:pt x="3201972" y="0"/>
                </a:cubicBezTo>
                <a:cubicBezTo>
                  <a:pt x="3540683" y="18317"/>
                  <a:pt x="3691190" y="37464"/>
                  <a:pt x="3955378" y="0"/>
                </a:cubicBezTo>
                <a:cubicBezTo>
                  <a:pt x="4219566" y="-37464"/>
                  <a:pt x="4351304" y="28927"/>
                  <a:pt x="4547339" y="0"/>
                </a:cubicBezTo>
                <a:cubicBezTo>
                  <a:pt x="4743374" y="-28927"/>
                  <a:pt x="5039105" y="-13528"/>
                  <a:pt x="5220022" y="0"/>
                </a:cubicBezTo>
                <a:cubicBezTo>
                  <a:pt x="5400939" y="13528"/>
                  <a:pt x="5624285" y="7303"/>
                  <a:pt x="5892705" y="0"/>
                </a:cubicBezTo>
                <a:cubicBezTo>
                  <a:pt x="6161125" y="-7303"/>
                  <a:pt x="6401846" y="1017"/>
                  <a:pt x="6646111" y="0"/>
                </a:cubicBezTo>
                <a:cubicBezTo>
                  <a:pt x="6890376" y="-1017"/>
                  <a:pt x="6964269" y="-11398"/>
                  <a:pt x="7076628" y="0"/>
                </a:cubicBezTo>
                <a:cubicBezTo>
                  <a:pt x="7188987" y="11398"/>
                  <a:pt x="7851386" y="-32374"/>
                  <a:pt x="8072199" y="0"/>
                </a:cubicBezTo>
                <a:cubicBezTo>
                  <a:pt x="8056164" y="131590"/>
                  <a:pt x="8065323" y="347331"/>
                  <a:pt x="8072199" y="626448"/>
                </a:cubicBezTo>
                <a:cubicBezTo>
                  <a:pt x="7736978" y="643252"/>
                  <a:pt x="7645482" y="659064"/>
                  <a:pt x="7399516" y="626448"/>
                </a:cubicBezTo>
                <a:cubicBezTo>
                  <a:pt x="7153550" y="593832"/>
                  <a:pt x="7060619" y="608811"/>
                  <a:pt x="6968998" y="626448"/>
                </a:cubicBezTo>
                <a:cubicBezTo>
                  <a:pt x="6877377" y="644085"/>
                  <a:pt x="6435692" y="636607"/>
                  <a:pt x="6296315" y="626448"/>
                </a:cubicBezTo>
                <a:cubicBezTo>
                  <a:pt x="6156938" y="616289"/>
                  <a:pt x="5820049" y="611419"/>
                  <a:pt x="5623632" y="626448"/>
                </a:cubicBezTo>
                <a:cubicBezTo>
                  <a:pt x="5427215" y="641477"/>
                  <a:pt x="5242887" y="617594"/>
                  <a:pt x="5031671" y="626448"/>
                </a:cubicBezTo>
                <a:cubicBezTo>
                  <a:pt x="4820455" y="635302"/>
                  <a:pt x="4664442" y="607410"/>
                  <a:pt x="4520431" y="626448"/>
                </a:cubicBezTo>
                <a:cubicBezTo>
                  <a:pt x="4376420" y="645486"/>
                  <a:pt x="3918496" y="607952"/>
                  <a:pt x="3686304" y="626448"/>
                </a:cubicBezTo>
                <a:cubicBezTo>
                  <a:pt x="3454112" y="644944"/>
                  <a:pt x="3320015" y="646133"/>
                  <a:pt x="3175065" y="626448"/>
                </a:cubicBezTo>
                <a:cubicBezTo>
                  <a:pt x="3030115" y="606763"/>
                  <a:pt x="2739689" y="607252"/>
                  <a:pt x="2583104" y="626448"/>
                </a:cubicBezTo>
                <a:cubicBezTo>
                  <a:pt x="2426519" y="645644"/>
                  <a:pt x="2162587" y="655148"/>
                  <a:pt x="1829698" y="626448"/>
                </a:cubicBezTo>
                <a:cubicBezTo>
                  <a:pt x="1496809" y="597748"/>
                  <a:pt x="1326734" y="638621"/>
                  <a:pt x="1076293" y="626448"/>
                </a:cubicBezTo>
                <a:cubicBezTo>
                  <a:pt x="825853" y="614275"/>
                  <a:pt x="406180" y="625283"/>
                  <a:pt x="0" y="626448"/>
                </a:cubicBezTo>
                <a:cubicBezTo>
                  <a:pt x="8602" y="389943"/>
                  <a:pt x="-23768" y="192977"/>
                  <a:pt x="0" y="0"/>
                </a:cubicBezTo>
                <a:close/>
              </a:path>
            </a:pathLst>
          </a:custGeom>
          <a:ln w="19050">
            <a:solidFill>
              <a:schemeClr val="accent4">
                <a:lumMod val="75000"/>
              </a:schemeClr>
            </a:solidFill>
            <a:extLst>
              <a:ext uri="{C807C97D-BFC1-408E-A445-0C87EB9F89A2}">
                <ask:lineSketchStyleProps xmlns:ask="http://schemas.microsoft.com/office/drawing/2018/sketchyshapes" sd="2635518228">
                  <a:prstGeom prst="rect">
                    <a:avLst/>
                  </a:prstGeom>
                  <ask:type>
                    <ask:lineSketchFreehand/>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lnSpc>
                <a:spcPct val="150000"/>
              </a:lnSpc>
              <a:spcAft>
                <a:spcPts val="1067"/>
              </a:spcAft>
              <a:tabLst>
                <a:tab pos="463115" algn="l"/>
              </a:tabLst>
              <a:defRPr/>
            </a:pPr>
            <a:r>
              <a:rPr lang="en-US" sz="4800" b="1" kern="0" dirty="0">
                <a:latin typeface="Times New Roman" panose="02020603050405020304" pitchFamily="18" charset="0"/>
                <a:ea typeface="Calibri" panose="020F0502020204030204" pitchFamily="34" charset="0"/>
                <a:cs typeface="Times New Roman" panose="02020603050405020304" pitchFamily="18" charset="0"/>
              </a:rPr>
              <a:t>CÂU 5</a:t>
            </a:r>
            <a:endParaRPr lang="en-SG" sz="4800" kern="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27904659-06A2-4427-02F6-D40856E78E65}"/>
              </a:ext>
            </a:extLst>
          </p:cNvPr>
          <p:cNvGrpSpPr/>
          <p:nvPr/>
        </p:nvGrpSpPr>
        <p:grpSpPr>
          <a:xfrm>
            <a:off x="3991082" y="1895884"/>
            <a:ext cx="7288490" cy="4121076"/>
            <a:chOff x="4408988" y="1688059"/>
            <a:chExt cx="6968766" cy="3667167"/>
          </a:xfrm>
        </p:grpSpPr>
        <p:sp>
          <p:nvSpPr>
            <p:cNvPr id="9" name="Google Shape;1486;p46">
              <a:extLst>
                <a:ext uri="{FF2B5EF4-FFF2-40B4-BE49-F238E27FC236}">
                  <a16:creationId xmlns:a16="http://schemas.microsoft.com/office/drawing/2014/main" id="{63511FA5-AD55-2EB7-2E87-8EB29DDF3F6E}"/>
                </a:ext>
              </a:extLst>
            </p:cNvPr>
            <p:cNvSpPr/>
            <p:nvPr/>
          </p:nvSpPr>
          <p:spPr>
            <a:xfrm>
              <a:off x="4408988" y="1688059"/>
              <a:ext cx="6968766" cy="3667167"/>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tx2">
                <a:lumMod val="20000"/>
                <a:lumOff val="80000"/>
              </a:schemeClr>
            </a:solidFill>
            <a:ln w="12700" cmpd="sng">
              <a:solidFill>
                <a:srgbClr val="682F2D"/>
              </a:solidFill>
              <a:prstDash val="dash"/>
            </a:ln>
          </p:spPr>
          <p:txBody>
            <a:bodyPr spcFirstLastPara="1" wrap="square" lIns="91425" tIns="91425" rIns="91425" bIns="91425" anchor="ctr" anchorCtr="0">
              <a:noAutofit/>
            </a:bodyPr>
            <a:lstStyle/>
            <a:p>
              <a:pPr marL="0" marR="0" lvl="0" indent="0" algn="ctr" defTabSz="914400" rtl="0" eaLnBrk="1" fontAlgn="auto" latinLnBrk="0" hangingPunct="1">
                <a:spcBef>
                  <a:spcPts val="0"/>
                </a:spcBef>
                <a:spcAft>
                  <a:spcPts val="0"/>
                </a:spcAft>
                <a:buClrTx/>
                <a:buSzTx/>
                <a:buFontTx/>
                <a:buNone/>
                <a:tabLst/>
                <a:defRPr/>
              </a:pPr>
              <a:endParaRPr kumimoji="0" sz="5400" b="0" i="0" u="none" strike="noStrike" kern="1200" cap="none" spc="0" normalizeH="0" baseline="0" noProof="0">
                <a:ln>
                  <a:noFill/>
                </a:ln>
                <a:solidFill>
                  <a:sysClr val="windowText" lastClr="000000"/>
                </a:solidFill>
                <a:effectLst/>
                <a:uLnTx/>
                <a:uFillTx/>
                <a:latin typeface="Arial"/>
                <a:ea typeface="字魂86号-杨任东楷书"/>
                <a:cs typeface="+mn-cs"/>
              </a:endParaRPr>
            </a:p>
          </p:txBody>
        </p:sp>
        <p:sp>
          <p:nvSpPr>
            <p:cNvPr id="10" name="TextBox 9">
              <a:extLst>
                <a:ext uri="{FF2B5EF4-FFF2-40B4-BE49-F238E27FC236}">
                  <a16:creationId xmlns:a16="http://schemas.microsoft.com/office/drawing/2014/main" id="{99EA6B1E-0F10-79EF-23B9-5605EE08047C}"/>
                </a:ext>
              </a:extLst>
            </p:cNvPr>
            <p:cNvSpPr txBox="1"/>
            <p:nvPr/>
          </p:nvSpPr>
          <p:spPr>
            <a:xfrm flipH="1">
              <a:off x="4892292" y="2035223"/>
              <a:ext cx="6203993" cy="2300567"/>
            </a:xfrm>
            <a:prstGeom prst="rect">
              <a:avLst/>
            </a:prstGeom>
            <a:noFill/>
          </p:spPr>
          <p:txBody>
            <a:bodyPr wrap="square">
              <a:spAutoFit/>
            </a:bodyPr>
            <a:lstStyle/>
            <a:p>
              <a:pPr algn="ctr">
                <a:spcAft>
                  <a:spcPts val="800"/>
                </a:spcAft>
              </a:pPr>
              <a:r>
                <a:rPr lang="vi-VN" sz="5400" dirty="0">
                  <a:effectLst/>
                  <a:latin typeface="Times New Roman" panose="02020603050405020304" pitchFamily="18" charset="0"/>
                  <a:ea typeface="Calibri" panose="020F0502020204030204" pitchFamily="34" charset="0"/>
                  <a:cs typeface="Times New Roman" panose="02020603050405020304" pitchFamily="18" charset="0"/>
                </a:rPr>
                <a:t>Để cuộc phỏng vấn có hiệu quả, chúng ta cần lưu ý những gì?</a:t>
              </a:r>
              <a:endParaRPr lang="en-SG" sz="5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37F1CC6E-86BE-F7CD-52DD-F295A42FA479}"/>
              </a:ext>
            </a:extLst>
          </p:cNvPr>
          <p:cNvPicPr>
            <a:picLocks noChangeAspect="1"/>
          </p:cNvPicPr>
          <p:nvPr/>
        </p:nvPicPr>
        <p:blipFill>
          <a:blip r:embed="rId3">
            <a:clrChange>
              <a:clrFrom>
                <a:srgbClr val="FFF4EA"/>
              </a:clrFrom>
              <a:clrTo>
                <a:srgbClr val="FFF4EA">
                  <a:alpha val="0"/>
                </a:srgbClr>
              </a:clrTo>
            </a:clrChange>
            <a:extLst>
              <a:ext uri="{BEBA8EAE-BF5A-486C-A8C5-ECC9F3942E4B}">
                <a14:imgProps xmlns:a14="http://schemas.microsoft.com/office/drawing/2010/main">
                  <a14:imgLayer r:embed="rId4">
                    <a14:imgEffect>
                      <a14:backgroundRemoval t="25732" b="76220" l="65366" r="97805">
                        <a14:foregroundMark x1="73740" y1="55854" x2="76016" y2="67317"/>
                        <a14:foregroundMark x1="77886" y1="70610" x2="69268" y2="71463"/>
                        <a14:foregroundMark x1="69106" y1="67561" x2="78049" y2="71585"/>
                        <a14:foregroundMark x1="83333" y1="74512" x2="78455" y2="65854"/>
                        <a14:foregroundMark x1="67236" y1="66341" x2="69106" y2="76707"/>
                        <a14:foregroundMark x1="65772" y1="74512" x2="65528" y2="72317"/>
                        <a14:foregroundMark x1="65610" y1="71463" x2="65610" y2="71463"/>
                        <a14:foregroundMark x1="65772" y1="70732" x2="66016" y2="69756"/>
                        <a14:foregroundMark x1="88699" y1="25732" x2="91382" y2="27195"/>
                        <a14:foregroundMark x1="93577" y1="56951" x2="94228" y2="59268"/>
                        <a14:foregroundMark x1="96585" y1="52073" x2="96341" y2="65732"/>
                        <a14:foregroundMark x1="97561" y1="63659" x2="97805" y2="57805"/>
                        <a14:foregroundMark x1="97805" y1="56585" x2="97724" y2="54878"/>
                        <a14:foregroundMark x1="89268" y1="52073" x2="87886" y2="65488"/>
                        <a14:foregroundMark x1="91626" y1="59268" x2="86423" y2="45976"/>
                        <a14:foregroundMark x1="83984" y1="55854" x2="95935" y2="53659"/>
                        <a14:foregroundMark x1="93171" y1="52195" x2="84228" y2="52195"/>
                        <a14:foregroundMark x1="82033" y1="52073" x2="81626" y2="51829"/>
                      </a14:backgroundRemoval>
                    </a14:imgEffect>
                  </a14:imgLayer>
                </a14:imgProps>
              </a:ext>
            </a:extLst>
          </a:blip>
          <a:srcRect l="65384" t="24152" b="24388"/>
          <a:stretch/>
        </p:blipFill>
        <p:spPr>
          <a:xfrm>
            <a:off x="482627" y="3429000"/>
            <a:ext cx="3560947" cy="3529111"/>
          </a:xfrm>
          <a:prstGeom prst="rect">
            <a:avLst/>
          </a:prstGeom>
        </p:spPr>
      </p:pic>
    </p:spTree>
    <p:extLst>
      <p:ext uri="{BB962C8B-B14F-4D97-AF65-F5344CB8AC3E}">
        <p14:creationId xmlns:p14="http://schemas.microsoft.com/office/powerpoint/2010/main" val="3029271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B584A-25C1-6546-186F-616DB7B0CF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1503880-2594-B858-D0CA-92741436256C}"/>
              </a:ext>
            </a:extLst>
          </p:cNvPr>
          <p:cNvPicPr>
            <a:picLocks noChangeAspect="1"/>
          </p:cNvPicPr>
          <p:nvPr/>
        </p:nvPicPr>
        <p:blipFill>
          <a:blip r:embed="rId3"/>
          <a:stretch>
            <a:fillRect/>
          </a:stretch>
        </p:blipFill>
        <p:spPr>
          <a:xfrm>
            <a:off x="0" y="0"/>
            <a:ext cx="12192000" cy="6858000"/>
          </a:xfrm>
          <a:prstGeom prst="rect">
            <a:avLst/>
          </a:prstGeom>
        </p:spPr>
      </p:pic>
      <p:sp>
        <p:nvSpPr>
          <p:cNvPr id="4" name="Google Shape;1585;p43">
            <a:extLst>
              <a:ext uri="{FF2B5EF4-FFF2-40B4-BE49-F238E27FC236}">
                <a16:creationId xmlns:a16="http://schemas.microsoft.com/office/drawing/2014/main" id="{9562776A-AF95-0BB3-AB45-5E8D75110139}"/>
              </a:ext>
            </a:extLst>
          </p:cNvPr>
          <p:cNvSpPr txBox="1">
            <a:spLocks/>
          </p:cNvSpPr>
          <p:nvPr/>
        </p:nvSpPr>
        <p:spPr>
          <a:xfrm>
            <a:off x="2263101" y="326373"/>
            <a:ext cx="8072199" cy="626448"/>
          </a:xfrm>
          <a:custGeom>
            <a:avLst/>
            <a:gdLst>
              <a:gd name="connsiteX0" fmla="*/ 0 w 8072199"/>
              <a:gd name="connsiteY0" fmla="*/ 0 h 626448"/>
              <a:gd name="connsiteX1" fmla="*/ 511239 w 8072199"/>
              <a:gd name="connsiteY1" fmla="*/ 0 h 626448"/>
              <a:gd name="connsiteX2" fmla="*/ 1103201 w 8072199"/>
              <a:gd name="connsiteY2" fmla="*/ 0 h 626448"/>
              <a:gd name="connsiteX3" fmla="*/ 1695162 w 8072199"/>
              <a:gd name="connsiteY3" fmla="*/ 0 h 626448"/>
              <a:gd name="connsiteX4" fmla="*/ 2448567 w 8072199"/>
              <a:gd name="connsiteY4" fmla="*/ 0 h 626448"/>
              <a:gd name="connsiteX5" fmla="*/ 3121250 w 8072199"/>
              <a:gd name="connsiteY5" fmla="*/ 0 h 626448"/>
              <a:gd name="connsiteX6" fmla="*/ 3551768 w 8072199"/>
              <a:gd name="connsiteY6" fmla="*/ 0 h 626448"/>
              <a:gd name="connsiteX7" fmla="*/ 4143729 w 8072199"/>
              <a:gd name="connsiteY7" fmla="*/ 0 h 626448"/>
              <a:gd name="connsiteX8" fmla="*/ 4654968 w 8072199"/>
              <a:gd name="connsiteY8" fmla="*/ 0 h 626448"/>
              <a:gd name="connsiteX9" fmla="*/ 5246929 w 8072199"/>
              <a:gd name="connsiteY9" fmla="*/ 0 h 626448"/>
              <a:gd name="connsiteX10" fmla="*/ 5677447 w 8072199"/>
              <a:gd name="connsiteY10" fmla="*/ 0 h 626448"/>
              <a:gd name="connsiteX11" fmla="*/ 6107964 w 8072199"/>
              <a:gd name="connsiteY11" fmla="*/ 0 h 626448"/>
              <a:gd name="connsiteX12" fmla="*/ 6619203 w 8072199"/>
              <a:gd name="connsiteY12" fmla="*/ 0 h 626448"/>
              <a:gd name="connsiteX13" fmla="*/ 7130442 w 8072199"/>
              <a:gd name="connsiteY13" fmla="*/ 0 h 626448"/>
              <a:gd name="connsiteX14" fmla="*/ 8072199 w 8072199"/>
              <a:gd name="connsiteY14" fmla="*/ 0 h 626448"/>
              <a:gd name="connsiteX15" fmla="*/ 8072199 w 8072199"/>
              <a:gd name="connsiteY15" fmla="*/ 626448 h 626448"/>
              <a:gd name="connsiteX16" fmla="*/ 7238072 w 8072199"/>
              <a:gd name="connsiteY16" fmla="*/ 626448 h 626448"/>
              <a:gd name="connsiteX17" fmla="*/ 6726833 w 8072199"/>
              <a:gd name="connsiteY17" fmla="*/ 626448 h 626448"/>
              <a:gd name="connsiteX18" fmla="*/ 6134871 w 8072199"/>
              <a:gd name="connsiteY18" fmla="*/ 626448 h 626448"/>
              <a:gd name="connsiteX19" fmla="*/ 5381466 w 8072199"/>
              <a:gd name="connsiteY19" fmla="*/ 626448 h 626448"/>
              <a:gd name="connsiteX20" fmla="*/ 4870227 w 8072199"/>
              <a:gd name="connsiteY20" fmla="*/ 626448 h 626448"/>
              <a:gd name="connsiteX21" fmla="*/ 4197543 w 8072199"/>
              <a:gd name="connsiteY21" fmla="*/ 626448 h 626448"/>
              <a:gd name="connsiteX22" fmla="*/ 3524860 w 8072199"/>
              <a:gd name="connsiteY22" fmla="*/ 626448 h 626448"/>
              <a:gd name="connsiteX23" fmla="*/ 3013621 w 8072199"/>
              <a:gd name="connsiteY23" fmla="*/ 626448 h 626448"/>
              <a:gd name="connsiteX24" fmla="*/ 2260216 w 8072199"/>
              <a:gd name="connsiteY24" fmla="*/ 626448 h 626448"/>
              <a:gd name="connsiteX25" fmla="*/ 1506810 w 8072199"/>
              <a:gd name="connsiteY25" fmla="*/ 626448 h 626448"/>
              <a:gd name="connsiteX26" fmla="*/ 753405 w 8072199"/>
              <a:gd name="connsiteY26" fmla="*/ 626448 h 626448"/>
              <a:gd name="connsiteX27" fmla="*/ 0 w 8072199"/>
              <a:gd name="connsiteY27" fmla="*/ 626448 h 626448"/>
              <a:gd name="connsiteX28" fmla="*/ 0 w 8072199"/>
              <a:gd name="connsiteY28" fmla="*/ 0 h 62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72199" h="626448" fill="none" extrusionOk="0">
                <a:moveTo>
                  <a:pt x="0" y="0"/>
                </a:moveTo>
                <a:cubicBezTo>
                  <a:pt x="247648" y="14121"/>
                  <a:pt x="390803" y="-10787"/>
                  <a:pt x="511239" y="0"/>
                </a:cubicBezTo>
                <a:cubicBezTo>
                  <a:pt x="631675" y="10787"/>
                  <a:pt x="958216" y="-15190"/>
                  <a:pt x="1103201" y="0"/>
                </a:cubicBezTo>
                <a:cubicBezTo>
                  <a:pt x="1248186" y="15190"/>
                  <a:pt x="1510480" y="-24934"/>
                  <a:pt x="1695162" y="0"/>
                </a:cubicBezTo>
                <a:cubicBezTo>
                  <a:pt x="1879844" y="24934"/>
                  <a:pt x="2161387" y="-7791"/>
                  <a:pt x="2448567" y="0"/>
                </a:cubicBezTo>
                <a:cubicBezTo>
                  <a:pt x="2735747" y="7791"/>
                  <a:pt x="2795296" y="-6312"/>
                  <a:pt x="3121250" y="0"/>
                </a:cubicBezTo>
                <a:cubicBezTo>
                  <a:pt x="3447204" y="6312"/>
                  <a:pt x="3373519" y="10259"/>
                  <a:pt x="3551768" y="0"/>
                </a:cubicBezTo>
                <a:cubicBezTo>
                  <a:pt x="3730017" y="-10259"/>
                  <a:pt x="3879578" y="-11903"/>
                  <a:pt x="4143729" y="0"/>
                </a:cubicBezTo>
                <a:cubicBezTo>
                  <a:pt x="4407880" y="11903"/>
                  <a:pt x="4475246" y="7367"/>
                  <a:pt x="4654968" y="0"/>
                </a:cubicBezTo>
                <a:cubicBezTo>
                  <a:pt x="4834690" y="-7367"/>
                  <a:pt x="5092305" y="26579"/>
                  <a:pt x="5246929" y="0"/>
                </a:cubicBezTo>
                <a:cubicBezTo>
                  <a:pt x="5401553" y="-26579"/>
                  <a:pt x="5485157" y="-19598"/>
                  <a:pt x="5677447" y="0"/>
                </a:cubicBezTo>
                <a:cubicBezTo>
                  <a:pt x="5869737" y="19598"/>
                  <a:pt x="5948364" y="-7298"/>
                  <a:pt x="6107964" y="0"/>
                </a:cubicBezTo>
                <a:cubicBezTo>
                  <a:pt x="6267564" y="7298"/>
                  <a:pt x="6370598" y="19487"/>
                  <a:pt x="6619203" y="0"/>
                </a:cubicBezTo>
                <a:cubicBezTo>
                  <a:pt x="6867808" y="-19487"/>
                  <a:pt x="6946140" y="-7217"/>
                  <a:pt x="7130442" y="0"/>
                </a:cubicBezTo>
                <a:cubicBezTo>
                  <a:pt x="7314744" y="7217"/>
                  <a:pt x="7762520" y="-46357"/>
                  <a:pt x="8072199" y="0"/>
                </a:cubicBezTo>
                <a:cubicBezTo>
                  <a:pt x="8066876" y="286762"/>
                  <a:pt x="8088754" y="491832"/>
                  <a:pt x="8072199" y="626448"/>
                </a:cubicBezTo>
                <a:cubicBezTo>
                  <a:pt x="7853251" y="610747"/>
                  <a:pt x="7509066" y="616781"/>
                  <a:pt x="7238072" y="626448"/>
                </a:cubicBezTo>
                <a:cubicBezTo>
                  <a:pt x="6967078" y="636115"/>
                  <a:pt x="6903436" y="610137"/>
                  <a:pt x="6726833" y="626448"/>
                </a:cubicBezTo>
                <a:cubicBezTo>
                  <a:pt x="6550230" y="642759"/>
                  <a:pt x="6410608" y="638516"/>
                  <a:pt x="6134871" y="626448"/>
                </a:cubicBezTo>
                <a:cubicBezTo>
                  <a:pt x="5859134" y="614380"/>
                  <a:pt x="5647636" y="615561"/>
                  <a:pt x="5381466" y="626448"/>
                </a:cubicBezTo>
                <a:cubicBezTo>
                  <a:pt x="5115297" y="637335"/>
                  <a:pt x="5020042" y="642208"/>
                  <a:pt x="4870227" y="626448"/>
                </a:cubicBezTo>
                <a:cubicBezTo>
                  <a:pt x="4720412" y="610688"/>
                  <a:pt x="4424021" y="659727"/>
                  <a:pt x="4197543" y="626448"/>
                </a:cubicBezTo>
                <a:cubicBezTo>
                  <a:pt x="3971065" y="593169"/>
                  <a:pt x="3697030" y="649773"/>
                  <a:pt x="3524860" y="626448"/>
                </a:cubicBezTo>
                <a:cubicBezTo>
                  <a:pt x="3352690" y="603123"/>
                  <a:pt x="3248582" y="617653"/>
                  <a:pt x="3013621" y="626448"/>
                </a:cubicBezTo>
                <a:cubicBezTo>
                  <a:pt x="2778660" y="635243"/>
                  <a:pt x="2459795" y="622360"/>
                  <a:pt x="2260216" y="626448"/>
                </a:cubicBezTo>
                <a:cubicBezTo>
                  <a:pt x="2060638" y="630536"/>
                  <a:pt x="1764968" y="658055"/>
                  <a:pt x="1506810" y="626448"/>
                </a:cubicBezTo>
                <a:cubicBezTo>
                  <a:pt x="1248652" y="594841"/>
                  <a:pt x="1121185" y="641091"/>
                  <a:pt x="753405" y="626448"/>
                </a:cubicBezTo>
                <a:cubicBezTo>
                  <a:pt x="385626" y="611805"/>
                  <a:pt x="156611" y="597275"/>
                  <a:pt x="0" y="626448"/>
                </a:cubicBezTo>
                <a:cubicBezTo>
                  <a:pt x="-27916" y="414266"/>
                  <a:pt x="-20736" y="187331"/>
                  <a:pt x="0" y="0"/>
                </a:cubicBezTo>
                <a:close/>
              </a:path>
              <a:path w="8072199" h="626448" stroke="0" extrusionOk="0">
                <a:moveTo>
                  <a:pt x="0" y="0"/>
                </a:moveTo>
                <a:cubicBezTo>
                  <a:pt x="264513" y="-35585"/>
                  <a:pt x="520387" y="20951"/>
                  <a:pt x="753405" y="0"/>
                </a:cubicBezTo>
                <a:cubicBezTo>
                  <a:pt x="986423" y="-20951"/>
                  <a:pt x="1029708" y="-2391"/>
                  <a:pt x="1183923" y="0"/>
                </a:cubicBezTo>
                <a:cubicBezTo>
                  <a:pt x="1338138" y="2391"/>
                  <a:pt x="1500167" y="10945"/>
                  <a:pt x="1775884" y="0"/>
                </a:cubicBezTo>
                <a:cubicBezTo>
                  <a:pt x="2051601" y="-10945"/>
                  <a:pt x="2193824" y="-11302"/>
                  <a:pt x="2448567" y="0"/>
                </a:cubicBezTo>
                <a:cubicBezTo>
                  <a:pt x="2703310" y="11302"/>
                  <a:pt x="2863261" y="-18317"/>
                  <a:pt x="3201972" y="0"/>
                </a:cubicBezTo>
                <a:cubicBezTo>
                  <a:pt x="3540683" y="18317"/>
                  <a:pt x="3691190" y="37464"/>
                  <a:pt x="3955378" y="0"/>
                </a:cubicBezTo>
                <a:cubicBezTo>
                  <a:pt x="4219566" y="-37464"/>
                  <a:pt x="4351304" y="28927"/>
                  <a:pt x="4547339" y="0"/>
                </a:cubicBezTo>
                <a:cubicBezTo>
                  <a:pt x="4743374" y="-28927"/>
                  <a:pt x="5039105" y="-13528"/>
                  <a:pt x="5220022" y="0"/>
                </a:cubicBezTo>
                <a:cubicBezTo>
                  <a:pt x="5400939" y="13528"/>
                  <a:pt x="5624285" y="7303"/>
                  <a:pt x="5892705" y="0"/>
                </a:cubicBezTo>
                <a:cubicBezTo>
                  <a:pt x="6161125" y="-7303"/>
                  <a:pt x="6401846" y="1017"/>
                  <a:pt x="6646111" y="0"/>
                </a:cubicBezTo>
                <a:cubicBezTo>
                  <a:pt x="6890376" y="-1017"/>
                  <a:pt x="6964269" y="-11398"/>
                  <a:pt x="7076628" y="0"/>
                </a:cubicBezTo>
                <a:cubicBezTo>
                  <a:pt x="7188987" y="11398"/>
                  <a:pt x="7851386" y="-32374"/>
                  <a:pt x="8072199" y="0"/>
                </a:cubicBezTo>
                <a:cubicBezTo>
                  <a:pt x="8056164" y="131590"/>
                  <a:pt x="8065323" y="347331"/>
                  <a:pt x="8072199" y="626448"/>
                </a:cubicBezTo>
                <a:cubicBezTo>
                  <a:pt x="7736978" y="643252"/>
                  <a:pt x="7645482" y="659064"/>
                  <a:pt x="7399516" y="626448"/>
                </a:cubicBezTo>
                <a:cubicBezTo>
                  <a:pt x="7153550" y="593832"/>
                  <a:pt x="7060619" y="608811"/>
                  <a:pt x="6968998" y="626448"/>
                </a:cubicBezTo>
                <a:cubicBezTo>
                  <a:pt x="6877377" y="644085"/>
                  <a:pt x="6435692" y="636607"/>
                  <a:pt x="6296315" y="626448"/>
                </a:cubicBezTo>
                <a:cubicBezTo>
                  <a:pt x="6156938" y="616289"/>
                  <a:pt x="5820049" y="611419"/>
                  <a:pt x="5623632" y="626448"/>
                </a:cubicBezTo>
                <a:cubicBezTo>
                  <a:pt x="5427215" y="641477"/>
                  <a:pt x="5242887" y="617594"/>
                  <a:pt x="5031671" y="626448"/>
                </a:cubicBezTo>
                <a:cubicBezTo>
                  <a:pt x="4820455" y="635302"/>
                  <a:pt x="4664442" y="607410"/>
                  <a:pt x="4520431" y="626448"/>
                </a:cubicBezTo>
                <a:cubicBezTo>
                  <a:pt x="4376420" y="645486"/>
                  <a:pt x="3918496" y="607952"/>
                  <a:pt x="3686304" y="626448"/>
                </a:cubicBezTo>
                <a:cubicBezTo>
                  <a:pt x="3454112" y="644944"/>
                  <a:pt x="3320015" y="646133"/>
                  <a:pt x="3175065" y="626448"/>
                </a:cubicBezTo>
                <a:cubicBezTo>
                  <a:pt x="3030115" y="606763"/>
                  <a:pt x="2739689" y="607252"/>
                  <a:pt x="2583104" y="626448"/>
                </a:cubicBezTo>
                <a:cubicBezTo>
                  <a:pt x="2426519" y="645644"/>
                  <a:pt x="2162587" y="655148"/>
                  <a:pt x="1829698" y="626448"/>
                </a:cubicBezTo>
                <a:cubicBezTo>
                  <a:pt x="1496809" y="597748"/>
                  <a:pt x="1326734" y="638621"/>
                  <a:pt x="1076293" y="626448"/>
                </a:cubicBezTo>
                <a:cubicBezTo>
                  <a:pt x="825853" y="614275"/>
                  <a:pt x="406180" y="625283"/>
                  <a:pt x="0" y="626448"/>
                </a:cubicBezTo>
                <a:cubicBezTo>
                  <a:pt x="8602" y="389943"/>
                  <a:pt x="-23768" y="192977"/>
                  <a:pt x="0" y="0"/>
                </a:cubicBezTo>
                <a:close/>
              </a:path>
            </a:pathLst>
          </a:custGeom>
          <a:ln w="19050">
            <a:solidFill>
              <a:schemeClr val="accent4">
                <a:lumMod val="75000"/>
              </a:schemeClr>
            </a:solidFill>
            <a:extLst>
              <a:ext uri="{C807C97D-BFC1-408E-A445-0C87EB9F89A2}">
                <ask:lineSketchStyleProps xmlns:ask="http://schemas.microsoft.com/office/drawing/2018/sketchyshapes" sd="2635518228">
                  <a:prstGeom prst="rect">
                    <a:avLst/>
                  </a:prstGeom>
                  <ask:type>
                    <ask:lineSketchFreehand/>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lnSpc>
                <a:spcPct val="150000"/>
              </a:lnSpc>
              <a:spcAft>
                <a:spcPts val="1067"/>
              </a:spcAft>
              <a:tabLst>
                <a:tab pos="463115" algn="l"/>
              </a:tabLst>
              <a:defRPr/>
            </a:pPr>
            <a:r>
              <a:rPr lang="en-US" sz="4800" b="1" kern="0" dirty="0">
                <a:latin typeface="Times New Roman" panose="02020603050405020304" pitchFamily="18" charset="0"/>
                <a:ea typeface="Calibri" panose="020F0502020204030204" pitchFamily="34" charset="0"/>
                <a:cs typeface="Times New Roman" panose="02020603050405020304" pitchFamily="18" charset="0"/>
              </a:rPr>
              <a:t>CÂU 5</a:t>
            </a:r>
            <a:endParaRPr lang="en-SG" sz="4800" kern="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3">
            <a:extLst>
              <a:ext uri="{FF2B5EF4-FFF2-40B4-BE49-F238E27FC236}">
                <a16:creationId xmlns:a16="http://schemas.microsoft.com/office/drawing/2014/main" id="{C20B78BA-87AA-4ECE-07A3-D30E127B6C26}"/>
              </a:ext>
            </a:extLst>
          </p:cNvPr>
          <p:cNvSpPr/>
          <p:nvPr/>
        </p:nvSpPr>
        <p:spPr>
          <a:xfrm rot="-5859846">
            <a:off x="-229790" y="1938370"/>
            <a:ext cx="3616777" cy="2447448"/>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812820">
              <a:defRPr/>
            </a:pPr>
            <a:endParaRPr lang="en-SG" sz="1600">
              <a:solidFill>
                <a:prstClr val="black"/>
              </a:solidFill>
              <a:latin typeface="Calibri"/>
              <a:cs typeface="Arial"/>
              <a:sym typeface="Arial"/>
            </a:endParaRPr>
          </a:p>
        </p:txBody>
      </p:sp>
      <p:sp>
        <p:nvSpPr>
          <p:cNvPr id="5" name="Freeform 5">
            <a:extLst>
              <a:ext uri="{FF2B5EF4-FFF2-40B4-BE49-F238E27FC236}">
                <a16:creationId xmlns:a16="http://schemas.microsoft.com/office/drawing/2014/main" id="{654E5431-A2ED-E415-48BD-317403F15A2B}"/>
              </a:ext>
            </a:extLst>
          </p:cNvPr>
          <p:cNvSpPr/>
          <p:nvPr/>
        </p:nvSpPr>
        <p:spPr>
          <a:xfrm flipH="1">
            <a:off x="1159965" y="1321910"/>
            <a:ext cx="1727063" cy="439656"/>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defTabSz="812820">
              <a:defRPr/>
            </a:pPr>
            <a:endParaRPr lang="en-SG" sz="1600">
              <a:solidFill>
                <a:prstClr val="black"/>
              </a:solidFill>
              <a:latin typeface="Calibri"/>
              <a:cs typeface="Arial"/>
              <a:sym typeface="Arial"/>
            </a:endParaRPr>
          </a:p>
        </p:txBody>
      </p:sp>
      <p:sp>
        <p:nvSpPr>
          <p:cNvPr id="6" name="TextBox 5">
            <a:extLst>
              <a:ext uri="{FF2B5EF4-FFF2-40B4-BE49-F238E27FC236}">
                <a16:creationId xmlns:a16="http://schemas.microsoft.com/office/drawing/2014/main" id="{BAAB1BC2-C695-AE12-8154-D9571E9EFAB0}"/>
              </a:ext>
            </a:extLst>
          </p:cNvPr>
          <p:cNvSpPr txBox="1"/>
          <p:nvPr/>
        </p:nvSpPr>
        <p:spPr>
          <a:xfrm>
            <a:off x="530810" y="1697759"/>
            <a:ext cx="2249412" cy="2554545"/>
          </a:xfrm>
          <a:prstGeom prst="rect">
            <a:avLst/>
          </a:prstGeom>
          <a:noFill/>
        </p:spPr>
        <p:txBody>
          <a:bodyPr wrap="square">
            <a:spAutoFit/>
          </a:bodyPr>
          <a:lstStyle/>
          <a:p>
            <a:pPr algn="ctr"/>
            <a:r>
              <a:rPr lang="vi-VN" sz="3200" b="1" dirty="0">
                <a:latin typeface="Times New Roman" panose="02020603050405020304" pitchFamily="18" charset="0"/>
                <a:cs typeface="Times New Roman" panose="02020603050405020304" pitchFamily="18" charset="0"/>
              </a:rPr>
              <a:t>Để cuộc phóng vấn có hiệu quả, chúng ta cần lưu ý</a:t>
            </a:r>
            <a:endParaRPr lang="en-SG" sz="54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7" name="Freeform 25">
            <a:extLst>
              <a:ext uri="{FF2B5EF4-FFF2-40B4-BE49-F238E27FC236}">
                <a16:creationId xmlns:a16="http://schemas.microsoft.com/office/drawing/2014/main" id="{CB9FF0AD-3B6D-2A74-2CAF-3D22D076F187}"/>
              </a:ext>
            </a:extLst>
          </p:cNvPr>
          <p:cNvSpPr/>
          <p:nvPr/>
        </p:nvSpPr>
        <p:spPr>
          <a:xfrm>
            <a:off x="3463184" y="1223833"/>
            <a:ext cx="625334" cy="608787"/>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219170">
              <a:buClr>
                <a:srgbClr val="000000"/>
              </a:buClr>
              <a:defRPr/>
            </a:pPr>
            <a:endParaRPr lang="en-SG" sz="1867" kern="0" dirty="0">
              <a:solidFill>
                <a:srgbClr val="000000"/>
              </a:solidFill>
              <a:latin typeface="Arial"/>
              <a:cs typeface="Arial"/>
              <a:sym typeface="Arial"/>
            </a:endParaRPr>
          </a:p>
        </p:txBody>
      </p:sp>
      <p:sp>
        <p:nvSpPr>
          <p:cNvPr id="8" name="Freeform 25">
            <a:extLst>
              <a:ext uri="{FF2B5EF4-FFF2-40B4-BE49-F238E27FC236}">
                <a16:creationId xmlns:a16="http://schemas.microsoft.com/office/drawing/2014/main" id="{A4C5ED55-FFF1-306E-3293-596104B08DD5}"/>
              </a:ext>
            </a:extLst>
          </p:cNvPr>
          <p:cNvSpPr/>
          <p:nvPr/>
        </p:nvSpPr>
        <p:spPr>
          <a:xfrm>
            <a:off x="3173599" y="2436143"/>
            <a:ext cx="625334" cy="608787"/>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219170">
              <a:buClr>
                <a:srgbClr val="000000"/>
              </a:buClr>
              <a:defRPr/>
            </a:pPr>
            <a:endParaRPr lang="en-SG" sz="1867" kern="0" dirty="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82296996-C07A-4BD2-744B-0902F5C6718F}"/>
              </a:ext>
            </a:extLst>
          </p:cNvPr>
          <p:cNvSpPr txBox="1"/>
          <p:nvPr/>
        </p:nvSpPr>
        <p:spPr>
          <a:xfrm>
            <a:off x="4386843" y="1110492"/>
            <a:ext cx="7390634" cy="1077218"/>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Xác định mục đích, đối tượng, nội dung hình thức phỏng vấn.</a:t>
            </a:r>
            <a:endParaRPr lang="en-SG"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3D96B70-9437-D459-81DE-F42E651FB42C}"/>
              </a:ext>
            </a:extLst>
          </p:cNvPr>
          <p:cNvSpPr txBox="1"/>
          <p:nvPr/>
        </p:nvSpPr>
        <p:spPr>
          <a:xfrm>
            <a:off x="4088518" y="2331047"/>
            <a:ext cx="7710105" cy="1077218"/>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Chuẩn bị những câu hỏi, nội dung phỏng vấn. Ghi chép câu trả lời.</a:t>
            </a:r>
            <a:endParaRPr lang="en-SG" sz="3200" dirty="0">
              <a:latin typeface="Times New Roman" panose="02020603050405020304" pitchFamily="18" charset="0"/>
              <a:cs typeface="Times New Roman" panose="02020603050405020304" pitchFamily="18" charset="0"/>
            </a:endParaRPr>
          </a:p>
        </p:txBody>
      </p:sp>
      <p:sp>
        <p:nvSpPr>
          <p:cNvPr id="11" name="Freeform 25">
            <a:extLst>
              <a:ext uri="{FF2B5EF4-FFF2-40B4-BE49-F238E27FC236}">
                <a16:creationId xmlns:a16="http://schemas.microsoft.com/office/drawing/2014/main" id="{8EC87834-D0EE-3243-4882-3ADEB6178DBD}"/>
              </a:ext>
            </a:extLst>
          </p:cNvPr>
          <p:cNvSpPr/>
          <p:nvPr/>
        </p:nvSpPr>
        <p:spPr>
          <a:xfrm>
            <a:off x="3471923" y="3653733"/>
            <a:ext cx="625334" cy="608787"/>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219170">
              <a:buClr>
                <a:srgbClr val="000000"/>
              </a:buClr>
              <a:defRPr/>
            </a:pPr>
            <a:endParaRPr lang="en-SG" sz="1867" kern="0">
              <a:solidFill>
                <a:srgbClr val="000000"/>
              </a:solidFill>
              <a:latin typeface="Arial"/>
              <a:cs typeface="Arial"/>
              <a:sym typeface="Arial"/>
            </a:endParaRPr>
          </a:p>
        </p:txBody>
      </p:sp>
      <p:sp>
        <p:nvSpPr>
          <p:cNvPr id="12" name="TextBox 11">
            <a:extLst>
              <a:ext uri="{FF2B5EF4-FFF2-40B4-BE49-F238E27FC236}">
                <a16:creationId xmlns:a16="http://schemas.microsoft.com/office/drawing/2014/main" id="{2549AA87-EFFC-5941-FFAE-4DE7BB8DF695}"/>
              </a:ext>
            </a:extLst>
          </p:cNvPr>
          <p:cNvSpPr txBox="1"/>
          <p:nvPr/>
        </p:nvSpPr>
        <p:spPr>
          <a:xfrm>
            <a:off x="4386842" y="3682913"/>
            <a:ext cx="7533727" cy="1754326"/>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C</a:t>
            </a:r>
            <a:r>
              <a:rPr lang="en-US" sz="3200" dirty="0" err="1">
                <a:latin typeface="Times New Roman" panose="02020603050405020304" pitchFamily="18" charset="0"/>
                <a:cs typeface="Times New Roman" panose="02020603050405020304" pitchFamily="18" charset="0"/>
              </a:rPr>
              <a:t>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endParaRPr lang="en-SG" sz="3200" dirty="0">
              <a:latin typeface="Times New Roman" panose="02020603050405020304" pitchFamily="18" charset="0"/>
              <a:cs typeface="Times New Roman" panose="02020603050405020304" pitchFamily="18" charset="0"/>
            </a:endParaRPr>
          </a:p>
          <a:p>
            <a:pPr algn="just"/>
            <a:endParaRPr lang="en-SG"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3" name="Freeform 25">
            <a:extLst>
              <a:ext uri="{FF2B5EF4-FFF2-40B4-BE49-F238E27FC236}">
                <a16:creationId xmlns:a16="http://schemas.microsoft.com/office/drawing/2014/main" id="{D8AC5772-ADEB-D790-FD08-0727ABFC93BD}"/>
              </a:ext>
            </a:extLst>
          </p:cNvPr>
          <p:cNvSpPr/>
          <p:nvPr/>
        </p:nvSpPr>
        <p:spPr>
          <a:xfrm>
            <a:off x="3247877" y="5059750"/>
            <a:ext cx="625334" cy="608787"/>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219170">
              <a:buClr>
                <a:srgbClr val="000000"/>
              </a:buClr>
              <a:defRPr/>
            </a:pPr>
            <a:endParaRPr lang="en-SG" sz="1867" kern="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16771D31-48E8-8B8E-9B47-84EC97B0BFB9}"/>
              </a:ext>
            </a:extLst>
          </p:cNvPr>
          <p:cNvSpPr txBox="1"/>
          <p:nvPr/>
        </p:nvSpPr>
        <p:spPr>
          <a:xfrm>
            <a:off x="4200685" y="4903616"/>
            <a:ext cx="7295051" cy="1569660"/>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S</a:t>
            </a:r>
            <a:r>
              <a:rPr lang="en-US" sz="3200" dirty="0">
                <a:latin typeface="Times New Roman" panose="02020603050405020304" pitchFamily="18" charset="0"/>
                <a:cs typeface="Times New Roman" panose="02020603050405020304" pitchFamily="18" charset="0"/>
              </a:rPr>
              <a:t>au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phỏng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phỏng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đủ</a:t>
            </a:r>
            <a:r>
              <a:rPr lang="en-US" sz="3200" dirty="0">
                <a:latin typeface="Times New Roman" panose="02020603050405020304" pitchFamily="18" charset="0"/>
                <a:cs typeface="Times New Roman" panose="02020603050405020304" pitchFamily="18" charset="0"/>
              </a:rPr>
              <a:t>.</a:t>
            </a:r>
            <a:endParaRPr lang="en-SG" sz="44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F3055EC-AB9A-C601-632E-2317A2C34A90}"/>
              </a:ext>
            </a:extLst>
          </p:cNvPr>
          <p:cNvPicPr>
            <a:picLocks noChangeAspect="1"/>
          </p:cNvPicPr>
          <p:nvPr/>
        </p:nvPicPr>
        <p:blipFill rotWithShape="1">
          <a:blip r:embed="rId8"/>
          <a:srcRect r="-8578" b="44286"/>
          <a:stretch/>
        </p:blipFill>
        <p:spPr>
          <a:xfrm>
            <a:off x="199829" y="4277653"/>
            <a:ext cx="3576022" cy="2738018"/>
          </a:xfrm>
          <a:prstGeom prst="rect">
            <a:avLst/>
          </a:prstGeom>
        </p:spPr>
      </p:pic>
    </p:spTree>
    <p:extLst>
      <p:ext uri="{BB962C8B-B14F-4D97-AF65-F5344CB8AC3E}">
        <p14:creationId xmlns:p14="http://schemas.microsoft.com/office/powerpoint/2010/main" val="226077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P spid="7" grpId="0" animBg="1"/>
      <p:bldP spid="8" grpId="0" animBg="1"/>
      <p:bldP spid="9" grpId="0"/>
      <p:bldP spid="10" grpId="0"/>
      <p:bldP spid="11" grpId="0" animBg="1"/>
      <p:bldP spid="12" grpId="0"/>
      <p:bldP spid="13"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861B5-8EE5-14A4-C342-5E18F7746413}"/>
              </a:ext>
            </a:extLst>
          </p:cNvPr>
          <p:cNvPicPr>
            <a:picLocks noChangeAspect="1"/>
          </p:cNvPicPr>
          <p:nvPr/>
        </p:nvPicPr>
        <p:blipFill>
          <a:blip r:embed="rId3"/>
          <a:stretch>
            <a:fillRect/>
          </a:stretch>
        </p:blipFill>
        <p:spPr>
          <a:xfrm>
            <a:off x="0" y="0"/>
            <a:ext cx="12192000" cy="6858000"/>
          </a:xfrm>
          <a:prstGeom prst="rect">
            <a:avLst/>
          </a:prstGeom>
        </p:spPr>
      </p:pic>
      <p:sp>
        <p:nvSpPr>
          <p:cNvPr id="2" name="Google Shape;1362;p27">
            <a:extLst>
              <a:ext uri="{FF2B5EF4-FFF2-40B4-BE49-F238E27FC236}">
                <a16:creationId xmlns:a16="http://schemas.microsoft.com/office/drawing/2014/main" id="{D75B7A4A-B784-1894-E52D-CC53221917EA}"/>
              </a:ext>
            </a:extLst>
          </p:cNvPr>
          <p:cNvSpPr/>
          <p:nvPr/>
        </p:nvSpPr>
        <p:spPr>
          <a:xfrm>
            <a:off x="1148300" y="2949557"/>
            <a:ext cx="9895401" cy="6796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noFill/>
          <a:ln>
            <a:noFill/>
          </a:ln>
        </p:spPr>
        <p:txBody>
          <a:bodyPr spcFirstLastPara="1" wrap="square" lIns="162533" tIns="162533" rIns="162533" bIns="162533" anchor="ctr" anchorCtr="0">
            <a:noAutofit/>
          </a:bodyPr>
          <a:lstStyle/>
          <a:p>
            <a:pPr algn="ctr"/>
            <a:r>
              <a:rPr lang="en-US" sz="6000" b="1" dirty="0">
                <a:latin typeface="Times New Roman" panose="02020603050405020304" pitchFamily="18" charset="0"/>
                <a:cs typeface="Times New Roman" panose="02020603050405020304" pitchFamily="18" charset="0"/>
              </a:rPr>
              <a:t>HOẠT ĐỘNG THẢO LUẬN VỀ CÂU HỎI LỚN CỦA CHỦ ĐIỂM</a:t>
            </a:r>
            <a:endParaRPr lang="en-SG"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12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C20E9-661E-6343-D0E5-9ACD4B5669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F1C891-A0DF-B5C3-F80D-F63457DDCA6A}"/>
              </a:ext>
            </a:extLst>
          </p:cNvPr>
          <p:cNvPicPr>
            <a:picLocks noChangeAspect="1"/>
          </p:cNvPicPr>
          <p:nvPr/>
        </p:nvPicPr>
        <p:blipFill>
          <a:blip r:embed="rId3"/>
          <a:stretch>
            <a:fillRect/>
          </a:stretch>
        </p:blipFill>
        <p:spPr>
          <a:xfrm>
            <a:off x="0" y="0"/>
            <a:ext cx="12192000" cy="6858000"/>
          </a:xfrm>
          <a:prstGeom prst="rect">
            <a:avLst/>
          </a:prstGeom>
        </p:spPr>
      </p:pic>
      <p:sp>
        <p:nvSpPr>
          <p:cNvPr id="4" name="Google Shape;1585;p43">
            <a:extLst>
              <a:ext uri="{FF2B5EF4-FFF2-40B4-BE49-F238E27FC236}">
                <a16:creationId xmlns:a16="http://schemas.microsoft.com/office/drawing/2014/main" id="{746CA5B4-4D3E-E8FE-E37B-D6371B9D7F4D}"/>
              </a:ext>
            </a:extLst>
          </p:cNvPr>
          <p:cNvSpPr txBox="1">
            <a:spLocks/>
          </p:cNvSpPr>
          <p:nvPr/>
        </p:nvSpPr>
        <p:spPr>
          <a:xfrm>
            <a:off x="2263101" y="326373"/>
            <a:ext cx="8072199" cy="626448"/>
          </a:xfrm>
          <a:custGeom>
            <a:avLst/>
            <a:gdLst>
              <a:gd name="connsiteX0" fmla="*/ 0 w 8072199"/>
              <a:gd name="connsiteY0" fmla="*/ 0 h 626448"/>
              <a:gd name="connsiteX1" fmla="*/ 511239 w 8072199"/>
              <a:gd name="connsiteY1" fmla="*/ 0 h 626448"/>
              <a:gd name="connsiteX2" fmla="*/ 1103201 w 8072199"/>
              <a:gd name="connsiteY2" fmla="*/ 0 h 626448"/>
              <a:gd name="connsiteX3" fmla="*/ 1695162 w 8072199"/>
              <a:gd name="connsiteY3" fmla="*/ 0 h 626448"/>
              <a:gd name="connsiteX4" fmla="*/ 2448567 w 8072199"/>
              <a:gd name="connsiteY4" fmla="*/ 0 h 626448"/>
              <a:gd name="connsiteX5" fmla="*/ 3121250 w 8072199"/>
              <a:gd name="connsiteY5" fmla="*/ 0 h 626448"/>
              <a:gd name="connsiteX6" fmla="*/ 3551768 w 8072199"/>
              <a:gd name="connsiteY6" fmla="*/ 0 h 626448"/>
              <a:gd name="connsiteX7" fmla="*/ 4143729 w 8072199"/>
              <a:gd name="connsiteY7" fmla="*/ 0 h 626448"/>
              <a:gd name="connsiteX8" fmla="*/ 4654968 w 8072199"/>
              <a:gd name="connsiteY8" fmla="*/ 0 h 626448"/>
              <a:gd name="connsiteX9" fmla="*/ 5246929 w 8072199"/>
              <a:gd name="connsiteY9" fmla="*/ 0 h 626448"/>
              <a:gd name="connsiteX10" fmla="*/ 5677447 w 8072199"/>
              <a:gd name="connsiteY10" fmla="*/ 0 h 626448"/>
              <a:gd name="connsiteX11" fmla="*/ 6107964 w 8072199"/>
              <a:gd name="connsiteY11" fmla="*/ 0 h 626448"/>
              <a:gd name="connsiteX12" fmla="*/ 6619203 w 8072199"/>
              <a:gd name="connsiteY12" fmla="*/ 0 h 626448"/>
              <a:gd name="connsiteX13" fmla="*/ 7130442 w 8072199"/>
              <a:gd name="connsiteY13" fmla="*/ 0 h 626448"/>
              <a:gd name="connsiteX14" fmla="*/ 8072199 w 8072199"/>
              <a:gd name="connsiteY14" fmla="*/ 0 h 626448"/>
              <a:gd name="connsiteX15" fmla="*/ 8072199 w 8072199"/>
              <a:gd name="connsiteY15" fmla="*/ 626448 h 626448"/>
              <a:gd name="connsiteX16" fmla="*/ 7238072 w 8072199"/>
              <a:gd name="connsiteY16" fmla="*/ 626448 h 626448"/>
              <a:gd name="connsiteX17" fmla="*/ 6726833 w 8072199"/>
              <a:gd name="connsiteY17" fmla="*/ 626448 h 626448"/>
              <a:gd name="connsiteX18" fmla="*/ 6134871 w 8072199"/>
              <a:gd name="connsiteY18" fmla="*/ 626448 h 626448"/>
              <a:gd name="connsiteX19" fmla="*/ 5381466 w 8072199"/>
              <a:gd name="connsiteY19" fmla="*/ 626448 h 626448"/>
              <a:gd name="connsiteX20" fmla="*/ 4870227 w 8072199"/>
              <a:gd name="connsiteY20" fmla="*/ 626448 h 626448"/>
              <a:gd name="connsiteX21" fmla="*/ 4197543 w 8072199"/>
              <a:gd name="connsiteY21" fmla="*/ 626448 h 626448"/>
              <a:gd name="connsiteX22" fmla="*/ 3524860 w 8072199"/>
              <a:gd name="connsiteY22" fmla="*/ 626448 h 626448"/>
              <a:gd name="connsiteX23" fmla="*/ 3013621 w 8072199"/>
              <a:gd name="connsiteY23" fmla="*/ 626448 h 626448"/>
              <a:gd name="connsiteX24" fmla="*/ 2260216 w 8072199"/>
              <a:gd name="connsiteY24" fmla="*/ 626448 h 626448"/>
              <a:gd name="connsiteX25" fmla="*/ 1506810 w 8072199"/>
              <a:gd name="connsiteY25" fmla="*/ 626448 h 626448"/>
              <a:gd name="connsiteX26" fmla="*/ 753405 w 8072199"/>
              <a:gd name="connsiteY26" fmla="*/ 626448 h 626448"/>
              <a:gd name="connsiteX27" fmla="*/ 0 w 8072199"/>
              <a:gd name="connsiteY27" fmla="*/ 626448 h 626448"/>
              <a:gd name="connsiteX28" fmla="*/ 0 w 8072199"/>
              <a:gd name="connsiteY28" fmla="*/ 0 h 62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72199" h="626448" fill="none" extrusionOk="0">
                <a:moveTo>
                  <a:pt x="0" y="0"/>
                </a:moveTo>
                <a:cubicBezTo>
                  <a:pt x="247648" y="14121"/>
                  <a:pt x="390803" y="-10787"/>
                  <a:pt x="511239" y="0"/>
                </a:cubicBezTo>
                <a:cubicBezTo>
                  <a:pt x="631675" y="10787"/>
                  <a:pt x="958216" y="-15190"/>
                  <a:pt x="1103201" y="0"/>
                </a:cubicBezTo>
                <a:cubicBezTo>
                  <a:pt x="1248186" y="15190"/>
                  <a:pt x="1510480" y="-24934"/>
                  <a:pt x="1695162" y="0"/>
                </a:cubicBezTo>
                <a:cubicBezTo>
                  <a:pt x="1879844" y="24934"/>
                  <a:pt x="2161387" y="-7791"/>
                  <a:pt x="2448567" y="0"/>
                </a:cubicBezTo>
                <a:cubicBezTo>
                  <a:pt x="2735747" y="7791"/>
                  <a:pt x="2795296" y="-6312"/>
                  <a:pt x="3121250" y="0"/>
                </a:cubicBezTo>
                <a:cubicBezTo>
                  <a:pt x="3447204" y="6312"/>
                  <a:pt x="3373519" y="10259"/>
                  <a:pt x="3551768" y="0"/>
                </a:cubicBezTo>
                <a:cubicBezTo>
                  <a:pt x="3730017" y="-10259"/>
                  <a:pt x="3879578" y="-11903"/>
                  <a:pt x="4143729" y="0"/>
                </a:cubicBezTo>
                <a:cubicBezTo>
                  <a:pt x="4407880" y="11903"/>
                  <a:pt x="4475246" y="7367"/>
                  <a:pt x="4654968" y="0"/>
                </a:cubicBezTo>
                <a:cubicBezTo>
                  <a:pt x="4834690" y="-7367"/>
                  <a:pt x="5092305" y="26579"/>
                  <a:pt x="5246929" y="0"/>
                </a:cubicBezTo>
                <a:cubicBezTo>
                  <a:pt x="5401553" y="-26579"/>
                  <a:pt x="5485157" y="-19598"/>
                  <a:pt x="5677447" y="0"/>
                </a:cubicBezTo>
                <a:cubicBezTo>
                  <a:pt x="5869737" y="19598"/>
                  <a:pt x="5948364" y="-7298"/>
                  <a:pt x="6107964" y="0"/>
                </a:cubicBezTo>
                <a:cubicBezTo>
                  <a:pt x="6267564" y="7298"/>
                  <a:pt x="6370598" y="19487"/>
                  <a:pt x="6619203" y="0"/>
                </a:cubicBezTo>
                <a:cubicBezTo>
                  <a:pt x="6867808" y="-19487"/>
                  <a:pt x="6946140" y="-7217"/>
                  <a:pt x="7130442" y="0"/>
                </a:cubicBezTo>
                <a:cubicBezTo>
                  <a:pt x="7314744" y="7217"/>
                  <a:pt x="7762520" y="-46357"/>
                  <a:pt x="8072199" y="0"/>
                </a:cubicBezTo>
                <a:cubicBezTo>
                  <a:pt x="8066876" y="286762"/>
                  <a:pt x="8088754" y="491832"/>
                  <a:pt x="8072199" y="626448"/>
                </a:cubicBezTo>
                <a:cubicBezTo>
                  <a:pt x="7853251" y="610747"/>
                  <a:pt x="7509066" y="616781"/>
                  <a:pt x="7238072" y="626448"/>
                </a:cubicBezTo>
                <a:cubicBezTo>
                  <a:pt x="6967078" y="636115"/>
                  <a:pt x="6903436" y="610137"/>
                  <a:pt x="6726833" y="626448"/>
                </a:cubicBezTo>
                <a:cubicBezTo>
                  <a:pt x="6550230" y="642759"/>
                  <a:pt x="6410608" y="638516"/>
                  <a:pt x="6134871" y="626448"/>
                </a:cubicBezTo>
                <a:cubicBezTo>
                  <a:pt x="5859134" y="614380"/>
                  <a:pt x="5647636" y="615561"/>
                  <a:pt x="5381466" y="626448"/>
                </a:cubicBezTo>
                <a:cubicBezTo>
                  <a:pt x="5115297" y="637335"/>
                  <a:pt x="5020042" y="642208"/>
                  <a:pt x="4870227" y="626448"/>
                </a:cubicBezTo>
                <a:cubicBezTo>
                  <a:pt x="4720412" y="610688"/>
                  <a:pt x="4424021" y="659727"/>
                  <a:pt x="4197543" y="626448"/>
                </a:cubicBezTo>
                <a:cubicBezTo>
                  <a:pt x="3971065" y="593169"/>
                  <a:pt x="3697030" y="649773"/>
                  <a:pt x="3524860" y="626448"/>
                </a:cubicBezTo>
                <a:cubicBezTo>
                  <a:pt x="3352690" y="603123"/>
                  <a:pt x="3248582" y="617653"/>
                  <a:pt x="3013621" y="626448"/>
                </a:cubicBezTo>
                <a:cubicBezTo>
                  <a:pt x="2778660" y="635243"/>
                  <a:pt x="2459795" y="622360"/>
                  <a:pt x="2260216" y="626448"/>
                </a:cubicBezTo>
                <a:cubicBezTo>
                  <a:pt x="2060638" y="630536"/>
                  <a:pt x="1764968" y="658055"/>
                  <a:pt x="1506810" y="626448"/>
                </a:cubicBezTo>
                <a:cubicBezTo>
                  <a:pt x="1248652" y="594841"/>
                  <a:pt x="1121185" y="641091"/>
                  <a:pt x="753405" y="626448"/>
                </a:cubicBezTo>
                <a:cubicBezTo>
                  <a:pt x="385626" y="611805"/>
                  <a:pt x="156611" y="597275"/>
                  <a:pt x="0" y="626448"/>
                </a:cubicBezTo>
                <a:cubicBezTo>
                  <a:pt x="-27916" y="414266"/>
                  <a:pt x="-20736" y="187331"/>
                  <a:pt x="0" y="0"/>
                </a:cubicBezTo>
                <a:close/>
              </a:path>
              <a:path w="8072199" h="626448" stroke="0" extrusionOk="0">
                <a:moveTo>
                  <a:pt x="0" y="0"/>
                </a:moveTo>
                <a:cubicBezTo>
                  <a:pt x="264513" y="-35585"/>
                  <a:pt x="520387" y="20951"/>
                  <a:pt x="753405" y="0"/>
                </a:cubicBezTo>
                <a:cubicBezTo>
                  <a:pt x="986423" y="-20951"/>
                  <a:pt x="1029708" y="-2391"/>
                  <a:pt x="1183923" y="0"/>
                </a:cubicBezTo>
                <a:cubicBezTo>
                  <a:pt x="1338138" y="2391"/>
                  <a:pt x="1500167" y="10945"/>
                  <a:pt x="1775884" y="0"/>
                </a:cubicBezTo>
                <a:cubicBezTo>
                  <a:pt x="2051601" y="-10945"/>
                  <a:pt x="2193824" y="-11302"/>
                  <a:pt x="2448567" y="0"/>
                </a:cubicBezTo>
                <a:cubicBezTo>
                  <a:pt x="2703310" y="11302"/>
                  <a:pt x="2863261" y="-18317"/>
                  <a:pt x="3201972" y="0"/>
                </a:cubicBezTo>
                <a:cubicBezTo>
                  <a:pt x="3540683" y="18317"/>
                  <a:pt x="3691190" y="37464"/>
                  <a:pt x="3955378" y="0"/>
                </a:cubicBezTo>
                <a:cubicBezTo>
                  <a:pt x="4219566" y="-37464"/>
                  <a:pt x="4351304" y="28927"/>
                  <a:pt x="4547339" y="0"/>
                </a:cubicBezTo>
                <a:cubicBezTo>
                  <a:pt x="4743374" y="-28927"/>
                  <a:pt x="5039105" y="-13528"/>
                  <a:pt x="5220022" y="0"/>
                </a:cubicBezTo>
                <a:cubicBezTo>
                  <a:pt x="5400939" y="13528"/>
                  <a:pt x="5624285" y="7303"/>
                  <a:pt x="5892705" y="0"/>
                </a:cubicBezTo>
                <a:cubicBezTo>
                  <a:pt x="6161125" y="-7303"/>
                  <a:pt x="6401846" y="1017"/>
                  <a:pt x="6646111" y="0"/>
                </a:cubicBezTo>
                <a:cubicBezTo>
                  <a:pt x="6890376" y="-1017"/>
                  <a:pt x="6964269" y="-11398"/>
                  <a:pt x="7076628" y="0"/>
                </a:cubicBezTo>
                <a:cubicBezTo>
                  <a:pt x="7188987" y="11398"/>
                  <a:pt x="7851386" y="-32374"/>
                  <a:pt x="8072199" y="0"/>
                </a:cubicBezTo>
                <a:cubicBezTo>
                  <a:pt x="8056164" y="131590"/>
                  <a:pt x="8065323" y="347331"/>
                  <a:pt x="8072199" y="626448"/>
                </a:cubicBezTo>
                <a:cubicBezTo>
                  <a:pt x="7736978" y="643252"/>
                  <a:pt x="7645482" y="659064"/>
                  <a:pt x="7399516" y="626448"/>
                </a:cubicBezTo>
                <a:cubicBezTo>
                  <a:pt x="7153550" y="593832"/>
                  <a:pt x="7060619" y="608811"/>
                  <a:pt x="6968998" y="626448"/>
                </a:cubicBezTo>
                <a:cubicBezTo>
                  <a:pt x="6877377" y="644085"/>
                  <a:pt x="6435692" y="636607"/>
                  <a:pt x="6296315" y="626448"/>
                </a:cubicBezTo>
                <a:cubicBezTo>
                  <a:pt x="6156938" y="616289"/>
                  <a:pt x="5820049" y="611419"/>
                  <a:pt x="5623632" y="626448"/>
                </a:cubicBezTo>
                <a:cubicBezTo>
                  <a:pt x="5427215" y="641477"/>
                  <a:pt x="5242887" y="617594"/>
                  <a:pt x="5031671" y="626448"/>
                </a:cubicBezTo>
                <a:cubicBezTo>
                  <a:pt x="4820455" y="635302"/>
                  <a:pt x="4664442" y="607410"/>
                  <a:pt x="4520431" y="626448"/>
                </a:cubicBezTo>
                <a:cubicBezTo>
                  <a:pt x="4376420" y="645486"/>
                  <a:pt x="3918496" y="607952"/>
                  <a:pt x="3686304" y="626448"/>
                </a:cubicBezTo>
                <a:cubicBezTo>
                  <a:pt x="3454112" y="644944"/>
                  <a:pt x="3320015" y="646133"/>
                  <a:pt x="3175065" y="626448"/>
                </a:cubicBezTo>
                <a:cubicBezTo>
                  <a:pt x="3030115" y="606763"/>
                  <a:pt x="2739689" y="607252"/>
                  <a:pt x="2583104" y="626448"/>
                </a:cubicBezTo>
                <a:cubicBezTo>
                  <a:pt x="2426519" y="645644"/>
                  <a:pt x="2162587" y="655148"/>
                  <a:pt x="1829698" y="626448"/>
                </a:cubicBezTo>
                <a:cubicBezTo>
                  <a:pt x="1496809" y="597748"/>
                  <a:pt x="1326734" y="638621"/>
                  <a:pt x="1076293" y="626448"/>
                </a:cubicBezTo>
                <a:cubicBezTo>
                  <a:pt x="825853" y="614275"/>
                  <a:pt x="406180" y="625283"/>
                  <a:pt x="0" y="626448"/>
                </a:cubicBezTo>
                <a:cubicBezTo>
                  <a:pt x="8602" y="389943"/>
                  <a:pt x="-23768" y="192977"/>
                  <a:pt x="0" y="0"/>
                </a:cubicBezTo>
                <a:close/>
              </a:path>
            </a:pathLst>
          </a:custGeom>
          <a:ln w="19050">
            <a:solidFill>
              <a:schemeClr val="accent4">
                <a:lumMod val="75000"/>
              </a:schemeClr>
            </a:solidFill>
            <a:extLst>
              <a:ext uri="{C807C97D-BFC1-408E-A445-0C87EB9F89A2}">
                <ask:lineSketchStyleProps xmlns:ask="http://schemas.microsoft.com/office/drawing/2018/sketchyshapes" sd="2635518228">
                  <a:prstGeom prst="rect">
                    <a:avLst/>
                  </a:prstGeom>
                  <ask:type>
                    <ask:lineSketchFreehand/>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50000"/>
              </a:lnSpc>
              <a:spcBef>
                <a:spcPts val="0"/>
              </a:spcBef>
              <a:spcAft>
                <a:spcPts val="1067"/>
              </a:spcAft>
              <a:buClr>
                <a:srgbClr val="000000"/>
              </a:buClr>
              <a:buSzTx/>
              <a:buFont typeface="Arial"/>
              <a:buNone/>
              <a:tabLst>
                <a:tab pos="463115" algn="l"/>
              </a:tabLst>
              <a:defRPr/>
            </a:pPr>
            <a:r>
              <a:rPr lang="en-US" sz="4000" b="1" kern="0" dirty="0">
                <a:latin typeface="Times New Roman" panose="02020603050405020304" pitchFamily="18" charset="0"/>
                <a:ea typeface="Calibri" panose="020F0502020204030204" pitchFamily="34" charset="0"/>
                <a:cs typeface="Times New Roman" panose="02020603050405020304" pitchFamily="18" charset="0"/>
              </a:rPr>
              <a:t>CÂU 6</a:t>
            </a:r>
            <a:endParaRPr kumimoji="0" lang="en-SG" sz="4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62" name="Group 61">
            <a:extLst>
              <a:ext uri="{FF2B5EF4-FFF2-40B4-BE49-F238E27FC236}">
                <a16:creationId xmlns:a16="http://schemas.microsoft.com/office/drawing/2014/main" id="{88410DB4-1148-C9D1-F295-93131A72CF28}"/>
              </a:ext>
            </a:extLst>
          </p:cNvPr>
          <p:cNvGrpSpPr/>
          <p:nvPr/>
        </p:nvGrpSpPr>
        <p:grpSpPr>
          <a:xfrm>
            <a:off x="2571719" y="1130253"/>
            <a:ext cx="9408077" cy="5247397"/>
            <a:chOff x="0" y="0"/>
            <a:chExt cx="9942739" cy="5850937"/>
          </a:xfrm>
        </p:grpSpPr>
        <p:sp>
          <p:nvSpPr>
            <p:cNvPr id="63" name="Freeform 3">
              <a:extLst>
                <a:ext uri="{FF2B5EF4-FFF2-40B4-BE49-F238E27FC236}">
                  <a16:creationId xmlns:a16="http://schemas.microsoft.com/office/drawing/2014/main" id="{51DF8D99-CEFD-8E17-68E9-0E06AC57EB80}"/>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64" name="Freeform 4">
              <a:extLst>
                <a:ext uri="{FF2B5EF4-FFF2-40B4-BE49-F238E27FC236}">
                  <a16:creationId xmlns:a16="http://schemas.microsoft.com/office/drawing/2014/main" id="{F6B5F29E-52E8-A1B0-1AFE-085E28DF279A}"/>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65" name="Freeform 5">
              <a:extLst>
                <a:ext uri="{FF2B5EF4-FFF2-40B4-BE49-F238E27FC236}">
                  <a16:creationId xmlns:a16="http://schemas.microsoft.com/office/drawing/2014/main" id="{306DC493-1DD5-C1BD-B832-68678042ADF2}"/>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163" name="TextBox 162">
            <a:extLst>
              <a:ext uri="{FF2B5EF4-FFF2-40B4-BE49-F238E27FC236}">
                <a16:creationId xmlns:a16="http://schemas.microsoft.com/office/drawing/2014/main" id="{7434A981-0AA3-1E76-2170-137383EE5450}"/>
              </a:ext>
            </a:extLst>
          </p:cNvPr>
          <p:cNvSpPr txBox="1"/>
          <p:nvPr/>
        </p:nvSpPr>
        <p:spPr>
          <a:xfrm>
            <a:off x="3866407" y="2125756"/>
            <a:ext cx="7022939" cy="3170099"/>
          </a:xfrm>
          <a:prstGeom prst="rect">
            <a:avLst/>
          </a:prstGeom>
          <a:noFill/>
        </p:spPr>
        <p:txBody>
          <a:bodyPr wrap="square">
            <a:spAutoFit/>
          </a:bodyPr>
          <a:lstStyle/>
          <a:p>
            <a:pPr algn="ctr"/>
            <a:r>
              <a:rPr lang="vi-VN" sz="4000" dirty="0">
                <a:latin typeface="+mj-lt"/>
              </a:rPr>
              <a:t>Qua các văn bản trong bài học này, em có nhận xét gì về khát vọng công lí và cách thể hiện khát vọng ấy trong truyện thơ Nôm và truyện cổ tích thần kì?</a:t>
            </a:r>
            <a:endParaRPr lang="en-SG" sz="4000" dirty="0">
              <a:latin typeface="+mj-lt"/>
            </a:endParaRPr>
          </a:p>
        </p:txBody>
      </p:sp>
      <p:pic>
        <p:nvPicPr>
          <p:cNvPr id="2" name="Picture 1" descr="Cartoon of a person and a child&#10;&#10;Description automatically generated">
            <a:extLst>
              <a:ext uri="{FF2B5EF4-FFF2-40B4-BE49-F238E27FC236}">
                <a16:creationId xmlns:a16="http://schemas.microsoft.com/office/drawing/2014/main" id="{5631E3E9-99E2-E66C-D2EB-BE6E02778E2E}"/>
              </a:ext>
            </a:extLst>
          </p:cNvPr>
          <p:cNvPicPr>
            <a:picLocks noChangeAspect="1"/>
          </p:cNvPicPr>
          <p:nvPr/>
        </p:nvPicPr>
        <p:blipFill>
          <a:blip r:embed="rId10">
            <a:extLst>
              <a:ext uri="{28A0092B-C50C-407E-A947-70E740481C1C}">
                <a14:useLocalDpi xmlns:a14="http://schemas.microsoft.com/office/drawing/2010/main" val="0"/>
              </a:ext>
            </a:extLst>
          </a:blip>
          <a:srcRect t="-14950" r="53744" b="1"/>
          <a:stretch/>
        </p:blipFill>
        <p:spPr>
          <a:xfrm>
            <a:off x="-518372" y="1976655"/>
            <a:ext cx="2533759" cy="4945721"/>
          </a:xfrm>
          <a:prstGeom prst="rect">
            <a:avLst/>
          </a:prstGeom>
        </p:spPr>
      </p:pic>
      <p:pic>
        <p:nvPicPr>
          <p:cNvPr id="5" name="Picture 4" descr="Cartoon of a person and a child&#10;&#10;Description automatically generated">
            <a:extLst>
              <a:ext uri="{FF2B5EF4-FFF2-40B4-BE49-F238E27FC236}">
                <a16:creationId xmlns:a16="http://schemas.microsoft.com/office/drawing/2014/main" id="{97FA5C71-2D94-CD8D-E90D-7705806F9E95}"/>
              </a:ext>
            </a:extLst>
          </p:cNvPr>
          <p:cNvPicPr>
            <a:picLocks noChangeAspect="1"/>
          </p:cNvPicPr>
          <p:nvPr/>
        </p:nvPicPr>
        <p:blipFill>
          <a:blip r:embed="rId10">
            <a:extLst>
              <a:ext uri="{28A0092B-C50C-407E-A947-70E740481C1C}">
                <a14:useLocalDpi xmlns:a14="http://schemas.microsoft.com/office/drawing/2010/main" val="0"/>
              </a:ext>
            </a:extLst>
          </a:blip>
          <a:srcRect l="55001" t="-6319" r="-1257" b="-8630"/>
          <a:stretch/>
        </p:blipFill>
        <p:spPr>
          <a:xfrm>
            <a:off x="1588601" y="2211603"/>
            <a:ext cx="2533759" cy="4945721"/>
          </a:xfrm>
          <a:prstGeom prst="rect">
            <a:avLst/>
          </a:prstGeom>
        </p:spPr>
      </p:pic>
    </p:spTree>
    <p:extLst>
      <p:ext uri="{BB962C8B-B14F-4D97-AF65-F5344CB8AC3E}">
        <p14:creationId xmlns:p14="http://schemas.microsoft.com/office/powerpoint/2010/main" val="3792445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3"/>
                                        </p:tgtEl>
                                        <p:attrNameLst>
                                          <p:attrName>style.visibility</p:attrName>
                                        </p:attrNameLst>
                                      </p:cBhvr>
                                      <p:to>
                                        <p:strVal val="visible"/>
                                      </p:to>
                                    </p:set>
                                    <p:animEffect transition="in" filter="barn(inVertical)">
                                      <p:cBhvr>
                                        <p:cTn id="20"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9" y="-58136"/>
            <a:ext cx="12166600" cy="68122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632930" y="4212948"/>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616944" y="3290936"/>
            <a:ext cx="1415057"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2184400" y="295656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3657600" y="2757536"/>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80000" y="2193570"/>
            <a:ext cx="1503912" cy="112793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41472" y="5034141"/>
            <a:ext cx="1096168" cy="1033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21"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553654" y="5493668"/>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22"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6299201" y="5355505"/>
            <a:ext cx="1567457"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23"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8013579" y="4776243"/>
            <a:ext cx="1544696" cy="1158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rId24"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8331201" y="3351710"/>
            <a:ext cx="1552980" cy="11647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rId25"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39051" y="2380607"/>
            <a:ext cx="1503912" cy="11279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413883" y="-130427"/>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55512">
            <a:off x="9096723" y="-533399"/>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94846" flipH="1">
            <a:off x="8044884" y="-771305"/>
            <a:ext cx="2231515"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2575451" y="5408521"/>
            <a:ext cx="924287" cy="1232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55512">
            <a:off x="10285896" y="-757287"/>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739192">
            <a:off x="11133348" y="-367685"/>
            <a:ext cx="2066504" cy="312780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732745" y="2497857"/>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3681450" y="2514272"/>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6731958" y="2414289"/>
            <a:ext cx="6350000" cy="56007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a:hlinkClick r:id="rId31" action="ppaction://hlinksldjump"/>
            <a:extLst>
              <a:ext uri="{FF2B5EF4-FFF2-40B4-BE49-F238E27FC236}">
                <a16:creationId xmlns:a16="http://schemas.microsoft.com/office/drawing/2014/main" id="{BE6FFB23-5704-745B-1D6D-24002EA7CD88}"/>
              </a:ext>
            </a:extLst>
          </p:cNvPr>
          <p:cNvPicPr>
            <a:picLocks noChangeAspect="1"/>
          </p:cNvPicPr>
          <p:nvPr/>
        </p:nvPicPr>
        <p:blipFill>
          <a:blip r:embed="rId32" cstate="hqprint">
            <a:extLst>
              <a:ext uri="{28A0092B-C50C-407E-A947-70E740481C1C}">
                <a14:useLocalDpi xmlns:a14="http://schemas.microsoft.com/office/drawing/2010/main" val="0"/>
              </a:ext>
            </a:extLst>
          </a:blip>
          <a:stretch>
            <a:fillRect/>
          </a:stretch>
        </p:blipFill>
        <p:spPr>
          <a:xfrm>
            <a:off x="82463" y="0"/>
            <a:ext cx="1265860" cy="1265860"/>
          </a:xfrm>
          <a:prstGeom prst="rect">
            <a:avLst/>
          </a:prstGeom>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par>
                                <p:cTn id="82" presetID="1" presetClass="exit" presetSubtype="0" fill="hold" grpId="1" nodeType="withEffect">
                                  <p:stCondLst>
                                    <p:cond delay="5000"/>
                                  </p:stCondLst>
                                  <p:childTnLst>
                                    <p:set>
                                      <p:cBhvr>
                                        <p:cTn id="8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2351724" y="479024"/>
            <a:ext cx="9653248" cy="3785652"/>
          </a:xfrm>
          <a:prstGeom prst="rect">
            <a:avLst/>
          </a:prstGeom>
          <a:noFill/>
        </p:spPr>
        <p:txBody>
          <a:bodyPr wrap="square" rtlCol="0">
            <a:spAutoFit/>
          </a:bodyPr>
          <a:lstStyle/>
          <a:p>
            <a:r>
              <a:rPr lang="vi-VN" sz="4000" b="1" dirty="0">
                <a:latin typeface="+mj-lt"/>
              </a:rPr>
              <a:t>Văn học Việt Nam được chia thành những dòng văn học nào?</a:t>
            </a:r>
            <a:endParaRPr lang="en-SG" sz="4000" b="1" dirty="0">
              <a:latin typeface="+mj-lt"/>
            </a:endParaRPr>
          </a:p>
          <a:p>
            <a:r>
              <a:rPr lang="vi-VN" sz="4000" dirty="0">
                <a:latin typeface="+mj-lt"/>
              </a:rPr>
              <a:t>A. Văn học dân gian </a:t>
            </a:r>
            <a:endParaRPr lang="en-SG" sz="4000" dirty="0">
              <a:latin typeface="+mj-lt"/>
            </a:endParaRPr>
          </a:p>
          <a:p>
            <a:r>
              <a:rPr lang="vi-VN" sz="4000" dirty="0">
                <a:latin typeface="+mj-lt"/>
              </a:rPr>
              <a:t>B. Văn học viết.</a:t>
            </a:r>
            <a:endParaRPr lang="en-SG" sz="4000" dirty="0">
              <a:latin typeface="+mj-lt"/>
            </a:endParaRPr>
          </a:p>
          <a:p>
            <a:r>
              <a:rPr lang="vi-VN" sz="4000" dirty="0">
                <a:latin typeface="+mj-lt"/>
              </a:rPr>
              <a:t>C. Văn học trữ tình.</a:t>
            </a:r>
            <a:endParaRPr lang="en-SG" sz="4000" dirty="0">
              <a:latin typeface="+mj-lt"/>
            </a:endParaRPr>
          </a:p>
          <a:p>
            <a:r>
              <a:rPr lang="vi-VN" sz="4000" dirty="0">
                <a:latin typeface="+mj-lt"/>
              </a:rPr>
              <a:t>D. Văn học dân gian và văn học viết.</a:t>
            </a:r>
            <a:endParaRPr lang="en-SG" sz="4000" dirty="0">
              <a:latin typeface="+mj-lt"/>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91692" y="4785535"/>
            <a:ext cx="1750200" cy="197638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D</a:t>
              </a:r>
            </a:p>
          </p:txBody>
        </p:sp>
      </p:grpSp>
    </p:spTree>
    <p:extLst>
      <p:ext uri="{BB962C8B-B14F-4D97-AF65-F5344CB8AC3E}">
        <p14:creationId xmlns:p14="http://schemas.microsoft.com/office/powerpoint/2010/main" val="3407519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7CD8124-D471-792A-5118-22A5E500DA8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17E665EC-9FB5-363D-50C1-F4B8AEABB69B}"/>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E5B6ABD5-C891-E65E-1498-FFFABEA8277B}"/>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8569A09-ABBA-0957-8995-C8EC11C6C4CD}"/>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19F1A62B-8602-433B-6DE0-EF4539DD1A4F}"/>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05F169D7-B890-39AF-AD30-0D82044AE36F}"/>
              </a:ext>
            </a:extLst>
          </p:cNvPr>
          <p:cNvSpPr txBox="1"/>
          <p:nvPr/>
        </p:nvSpPr>
        <p:spPr>
          <a:xfrm>
            <a:off x="2421815" y="496212"/>
            <a:ext cx="9403255" cy="4401205"/>
          </a:xfrm>
          <a:prstGeom prst="rect">
            <a:avLst/>
          </a:prstGeom>
          <a:noFill/>
        </p:spPr>
        <p:txBody>
          <a:bodyPr wrap="square" rtlCol="0">
            <a:spAutoFit/>
          </a:bodyPr>
          <a:lstStyle/>
          <a:p>
            <a:r>
              <a:rPr lang="vi-VN" sz="4000" b="1" dirty="0">
                <a:latin typeface="+mj-lt"/>
              </a:rPr>
              <a:t>Văn học Viết Việt Nam gồm những bộ phận nào?</a:t>
            </a:r>
            <a:endParaRPr lang="en-SG" sz="4000" b="1" dirty="0">
              <a:latin typeface="+mj-lt"/>
            </a:endParaRPr>
          </a:p>
          <a:p>
            <a:r>
              <a:rPr lang="vi-VN" sz="4000" dirty="0">
                <a:latin typeface="+mj-lt"/>
              </a:rPr>
              <a:t>A. Văn học chữ Hán và chữ Nôm.</a:t>
            </a:r>
            <a:endParaRPr lang="en-SG" sz="4000" dirty="0">
              <a:latin typeface="+mj-lt"/>
            </a:endParaRPr>
          </a:p>
          <a:p>
            <a:r>
              <a:rPr lang="vi-VN" sz="4000" dirty="0">
                <a:latin typeface="+mj-lt"/>
              </a:rPr>
              <a:t>B. Văn học chữ Hán và chữ quốc ngữ.</a:t>
            </a:r>
            <a:endParaRPr lang="en-SG" sz="4000" dirty="0">
              <a:latin typeface="+mj-lt"/>
            </a:endParaRPr>
          </a:p>
          <a:p>
            <a:r>
              <a:rPr lang="vi-VN" sz="4000" dirty="0">
                <a:latin typeface="+mj-lt"/>
              </a:rPr>
              <a:t>C. Văn học chữ Nôm, chữ Hán và chữ quốc ngữ.</a:t>
            </a:r>
            <a:endParaRPr lang="en-SG" sz="4000" dirty="0">
              <a:latin typeface="+mj-lt"/>
            </a:endParaRPr>
          </a:p>
          <a:p>
            <a:r>
              <a:rPr lang="vi-VN" sz="4000" dirty="0">
                <a:latin typeface="+mj-lt"/>
              </a:rPr>
              <a:t>D. Văn học chữ Hán.</a:t>
            </a:r>
            <a:endParaRPr lang="en-SG" sz="4000" dirty="0">
              <a:latin typeface="+mj-lt"/>
            </a:endParaRPr>
          </a:p>
        </p:txBody>
      </p:sp>
      <p:pic>
        <p:nvPicPr>
          <p:cNvPr id="18" name="nvnu">
            <a:extLst>
              <a:ext uri="{FF2B5EF4-FFF2-40B4-BE49-F238E27FC236}">
                <a16:creationId xmlns:a16="http://schemas.microsoft.com/office/drawing/2014/main" id="{41FCAB11-5784-AAE6-44F4-9E139F79FE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95117" y="4655207"/>
            <a:ext cx="1906614" cy="2153007"/>
          </a:xfrm>
          <a:prstGeom prst="rect">
            <a:avLst/>
          </a:prstGeom>
        </p:spPr>
      </p:pic>
      <p:grpSp>
        <p:nvGrpSpPr>
          <p:cNvPr id="17" name="DAPAN">
            <a:extLst>
              <a:ext uri="{FF2B5EF4-FFF2-40B4-BE49-F238E27FC236}">
                <a16:creationId xmlns:a16="http://schemas.microsoft.com/office/drawing/2014/main" id="{E34AB3FF-486C-9C59-B03F-50AA35A84837}"/>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B2408ED0-5344-1350-EBE2-E84B22C470D0}"/>
                </a:ext>
              </a:extLst>
            </p:cNvPr>
            <p:cNvPicPr>
              <a:picLocks noChangeAspect="1"/>
            </p:cNvPicPr>
            <p:nvPr/>
          </p:nvPicPr>
          <p:blipFill>
            <a:blip r:embed="rId7"/>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8D03EAB-2B43-8ACC-6606-E3436152B493}"/>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C</a:t>
              </a:r>
            </a:p>
          </p:txBody>
        </p:sp>
      </p:grpSp>
      <p:pic>
        <p:nvPicPr>
          <p:cNvPr id="3" name="Picture 2" descr="Icon&#10;&#10;Description automatically generated">
            <a:hlinkClick r:id="rId8" action="ppaction://hlinksldjump"/>
            <a:extLst>
              <a:ext uri="{FF2B5EF4-FFF2-40B4-BE49-F238E27FC236}">
                <a16:creationId xmlns:a16="http://schemas.microsoft.com/office/drawing/2014/main" id="{FC069CDE-A434-C073-5592-EBBDC6F868C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spTree>
    <p:extLst>
      <p:ext uri="{BB962C8B-B14F-4D97-AF65-F5344CB8AC3E}">
        <p14:creationId xmlns:p14="http://schemas.microsoft.com/office/powerpoint/2010/main" val="1014206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A7F818C-B908-6A6B-5F7F-A2BDE644D86C}"/>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214F1145-65D1-DFF6-2976-BE98FD668FB6}"/>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309FDEDB-AF17-313C-EE0B-D6AF6B9919F4}"/>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C46C7863-0DDE-1E30-88F5-834E9FF030D9}"/>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67DCAA46-18EF-57F3-30D6-F8E01D913015}"/>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658BBD67-7283-F487-998D-A604D6459C98}"/>
              </a:ext>
            </a:extLst>
          </p:cNvPr>
          <p:cNvSpPr txBox="1"/>
          <p:nvPr/>
        </p:nvSpPr>
        <p:spPr>
          <a:xfrm>
            <a:off x="2351725" y="420376"/>
            <a:ext cx="9403255" cy="4401205"/>
          </a:xfrm>
          <a:prstGeom prst="rect">
            <a:avLst/>
          </a:prstGeom>
          <a:noFill/>
        </p:spPr>
        <p:txBody>
          <a:bodyPr wrap="square" rtlCol="0">
            <a:spAutoFit/>
          </a:bodyPr>
          <a:lstStyle/>
          <a:p>
            <a:r>
              <a:rPr lang="vi-VN" sz="4000" b="1" dirty="0">
                <a:latin typeface="+mj-lt"/>
              </a:rPr>
              <a:t>Thơ trữ tình và các thể truyện trong văn học chữ Nôm chủ yếu được viết bằng hình thức nào?</a:t>
            </a:r>
            <a:endParaRPr lang="en-SG" sz="4000" b="1" dirty="0">
              <a:latin typeface="+mj-lt"/>
            </a:endParaRPr>
          </a:p>
          <a:p>
            <a:r>
              <a:rPr lang="vi-VN" sz="4000" dirty="0">
                <a:latin typeface="+mj-lt"/>
              </a:rPr>
              <a:t>A. Văn vần.</a:t>
            </a:r>
            <a:endParaRPr lang="en-SG" sz="4000" dirty="0">
              <a:latin typeface="+mj-lt"/>
            </a:endParaRPr>
          </a:p>
          <a:p>
            <a:r>
              <a:rPr lang="vi-VN" sz="4000" dirty="0">
                <a:latin typeface="+mj-lt"/>
              </a:rPr>
              <a:t>B. Văn xuôi.</a:t>
            </a:r>
            <a:endParaRPr lang="en-SG" sz="4000" dirty="0">
              <a:latin typeface="+mj-lt"/>
            </a:endParaRPr>
          </a:p>
          <a:p>
            <a:r>
              <a:rPr lang="vi-VN" sz="4000" dirty="0">
                <a:latin typeface="+mj-lt"/>
              </a:rPr>
              <a:t>C. Đối đáp. </a:t>
            </a:r>
            <a:endParaRPr lang="en-SG" sz="4000" dirty="0">
              <a:latin typeface="+mj-lt"/>
            </a:endParaRPr>
          </a:p>
          <a:p>
            <a:r>
              <a:rPr lang="vi-VN" sz="4000" dirty="0">
                <a:latin typeface="+mj-lt"/>
              </a:rPr>
              <a:t>D. Đan xen giữa văn xuôi và văn vần.</a:t>
            </a:r>
            <a:endParaRPr lang="en-SG" sz="4000" dirty="0">
              <a:latin typeface="+mj-lt"/>
            </a:endParaRPr>
          </a:p>
        </p:txBody>
      </p:sp>
      <p:pic>
        <p:nvPicPr>
          <p:cNvPr id="18" name="nvnu">
            <a:extLst>
              <a:ext uri="{FF2B5EF4-FFF2-40B4-BE49-F238E27FC236}">
                <a16:creationId xmlns:a16="http://schemas.microsoft.com/office/drawing/2014/main" id="{4F7CB4B9-9B67-092D-5985-2513A3FDE5F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71242" y="4678050"/>
            <a:ext cx="1793584" cy="2025370"/>
          </a:xfrm>
          <a:prstGeom prst="rect">
            <a:avLst/>
          </a:prstGeom>
        </p:spPr>
      </p:pic>
      <p:grpSp>
        <p:nvGrpSpPr>
          <p:cNvPr id="17" name="DAPAN">
            <a:extLst>
              <a:ext uri="{FF2B5EF4-FFF2-40B4-BE49-F238E27FC236}">
                <a16:creationId xmlns:a16="http://schemas.microsoft.com/office/drawing/2014/main" id="{B1E167DD-FAC3-262C-F271-E5EE591DD99F}"/>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44B24762-0CBC-C810-918A-F70D06987051}"/>
                </a:ext>
              </a:extLst>
            </p:cNvPr>
            <p:cNvPicPr>
              <a:picLocks noChangeAspect="1"/>
            </p:cNvPicPr>
            <p:nvPr/>
          </p:nvPicPr>
          <p:blipFill>
            <a:blip r:embed="rId7"/>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AB2F6C1-36C4-3852-7298-E966D8DE21BA}"/>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A</a:t>
              </a:r>
            </a:p>
          </p:txBody>
        </p:sp>
      </p:grpSp>
      <p:pic>
        <p:nvPicPr>
          <p:cNvPr id="3" name="Picture 2" descr="Icon&#10;&#10;Description automatically generated">
            <a:hlinkClick r:id="rId8" action="ppaction://hlinksldjump"/>
            <a:extLst>
              <a:ext uri="{FF2B5EF4-FFF2-40B4-BE49-F238E27FC236}">
                <a16:creationId xmlns:a16="http://schemas.microsoft.com/office/drawing/2014/main" id="{EA5C4A0E-4F12-950C-A11B-3FABE9934DD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spTree>
    <p:extLst>
      <p:ext uri="{BB962C8B-B14F-4D97-AF65-F5344CB8AC3E}">
        <p14:creationId xmlns:p14="http://schemas.microsoft.com/office/powerpoint/2010/main" val="1477106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4298B74-8214-B99F-DA1D-81BE54416CC6}"/>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E68251F7-7655-1F6A-0690-6AB1CA2F3662}"/>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1B397E76-3C24-58F3-E70E-B1DC3AE61AC2}"/>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02894019-D9A0-4A3B-3DA9-EE1EF6347E09}"/>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395A2EF1-DA13-AAD0-CC4F-7F6BBD30EC88}"/>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0E911AD3-28FF-BFAA-DE76-0AD231EE91D6}"/>
              </a:ext>
            </a:extLst>
          </p:cNvPr>
          <p:cNvSpPr txBox="1"/>
          <p:nvPr/>
        </p:nvSpPr>
        <p:spPr>
          <a:xfrm>
            <a:off x="2425771" y="426548"/>
            <a:ext cx="9395344" cy="3785652"/>
          </a:xfrm>
          <a:prstGeom prst="rect">
            <a:avLst/>
          </a:prstGeom>
          <a:noFill/>
        </p:spPr>
        <p:txBody>
          <a:bodyPr wrap="square" rtlCol="0">
            <a:spAutoFit/>
          </a:bodyPr>
          <a:lstStyle/>
          <a:p>
            <a:r>
              <a:rPr lang="vi-VN" sz="4000" b="1" dirty="0">
                <a:latin typeface="+mj-lt"/>
              </a:rPr>
              <a:t>Đâu là mô hình cơ bản trong truyện thơ Nôm?</a:t>
            </a:r>
            <a:endParaRPr lang="en-SG" sz="4000" b="1" dirty="0">
              <a:latin typeface="+mj-lt"/>
            </a:endParaRPr>
          </a:p>
          <a:p>
            <a:r>
              <a:rPr lang="vi-VN" sz="4000" dirty="0">
                <a:latin typeface="+mj-lt"/>
              </a:rPr>
              <a:t>A. Gặp gỡ - đoàn tụ - chia li.</a:t>
            </a:r>
            <a:endParaRPr lang="en-SG" sz="4000" dirty="0">
              <a:latin typeface="+mj-lt"/>
            </a:endParaRPr>
          </a:p>
          <a:p>
            <a:r>
              <a:rPr lang="vi-VN" sz="4000" dirty="0">
                <a:latin typeface="+mj-lt"/>
              </a:rPr>
              <a:t>B. Gặp gỡ - chia li – đoàn tụ.</a:t>
            </a:r>
            <a:endParaRPr lang="en-SG" sz="4000" dirty="0">
              <a:latin typeface="+mj-lt"/>
            </a:endParaRPr>
          </a:p>
          <a:p>
            <a:r>
              <a:rPr lang="vi-VN" sz="4000" dirty="0">
                <a:latin typeface="+mj-lt"/>
              </a:rPr>
              <a:t>C. Chia li – gặp gỡ - đoàn tụ.</a:t>
            </a:r>
            <a:endParaRPr lang="en-SG" sz="4000" dirty="0">
              <a:latin typeface="+mj-lt"/>
            </a:endParaRPr>
          </a:p>
          <a:p>
            <a:r>
              <a:rPr lang="vi-VN" sz="4000" dirty="0">
                <a:latin typeface="+mj-lt"/>
              </a:rPr>
              <a:t>D. Đoàn tụ - chia li – gặp gỡ.</a:t>
            </a:r>
            <a:endParaRPr lang="en-SG" sz="4000" dirty="0">
              <a:latin typeface="+mj-lt"/>
            </a:endParaRPr>
          </a:p>
        </p:txBody>
      </p:sp>
      <p:pic>
        <p:nvPicPr>
          <p:cNvPr id="18" name="nvnu">
            <a:extLst>
              <a:ext uri="{FF2B5EF4-FFF2-40B4-BE49-F238E27FC236}">
                <a16:creationId xmlns:a16="http://schemas.microsoft.com/office/drawing/2014/main" id="{6771BA9C-BA83-896D-C7C3-3F078597561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261325" y="4608312"/>
            <a:ext cx="1977420" cy="2232964"/>
          </a:xfrm>
          <a:prstGeom prst="rect">
            <a:avLst/>
          </a:prstGeom>
        </p:spPr>
      </p:pic>
      <p:grpSp>
        <p:nvGrpSpPr>
          <p:cNvPr id="17" name="DAPAN">
            <a:extLst>
              <a:ext uri="{FF2B5EF4-FFF2-40B4-BE49-F238E27FC236}">
                <a16:creationId xmlns:a16="http://schemas.microsoft.com/office/drawing/2014/main" id="{F853151E-22F7-7DBF-6408-45EA22C274CF}"/>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7014ED11-1FA6-C22B-F130-E72CA310DFD2}"/>
                </a:ext>
              </a:extLst>
            </p:cNvPr>
            <p:cNvPicPr>
              <a:picLocks noChangeAspect="1"/>
            </p:cNvPicPr>
            <p:nvPr/>
          </p:nvPicPr>
          <p:blipFill>
            <a:blip r:embed="rId7"/>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2C8D98A6-3C61-B660-106D-D3DB42AEE9B6}"/>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B</a:t>
              </a:r>
            </a:p>
          </p:txBody>
        </p:sp>
      </p:grpSp>
      <p:pic>
        <p:nvPicPr>
          <p:cNvPr id="3" name="Picture 2" descr="Icon&#10;&#10;Description automatically generated">
            <a:hlinkClick r:id="rId8" action="ppaction://hlinksldjump"/>
            <a:extLst>
              <a:ext uri="{FF2B5EF4-FFF2-40B4-BE49-F238E27FC236}">
                <a16:creationId xmlns:a16="http://schemas.microsoft.com/office/drawing/2014/main" id="{B62488C1-F9E2-A419-4EFF-964DD6E74D9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spTree>
    <p:extLst>
      <p:ext uri="{BB962C8B-B14F-4D97-AF65-F5344CB8AC3E}">
        <p14:creationId xmlns:p14="http://schemas.microsoft.com/office/powerpoint/2010/main" val="284410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A20D4B1-1CDC-96DB-C861-AD2821E1FC1A}"/>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CF552744-AB1D-0922-9E70-CAC0181008A9}"/>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25284B30-C827-5A01-2E0B-A3A4B3D1CB7B}"/>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1581F683-3C5C-EBAA-E3CB-76C049483B33}"/>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6E2C72BA-C473-B736-84D0-EB77113587A6}"/>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C5868475-E2BB-1A3D-98B0-507E9B22C827}"/>
              </a:ext>
            </a:extLst>
          </p:cNvPr>
          <p:cNvSpPr txBox="1"/>
          <p:nvPr/>
        </p:nvSpPr>
        <p:spPr>
          <a:xfrm>
            <a:off x="2421815" y="418273"/>
            <a:ext cx="9403255" cy="5878532"/>
          </a:xfrm>
          <a:prstGeom prst="rect">
            <a:avLst/>
          </a:prstGeom>
          <a:noFill/>
        </p:spPr>
        <p:txBody>
          <a:bodyPr wrap="square" rtlCol="0">
            <a:spAutoFit/>
          </a:bodyPr>
          <a:lstStyle/>
          <a:p>
            <a:r>
              <a:rPr lang="vi-VN" sz="3600" b="1" dirty="0">
                <a:latin typeface="+mj-lt"/>
              </a:rPr>
              <a:t>Tìm điển tích, điển cố trong hai câu thơ dưới đây:</a:t>
            </a:r>
            <a:endParaRPr lang="en-SG" sz="3600" b="1" dirty="0">
              <a:latin typeface="+mj-lt"/>
            </a:endParaRPr>
          </a:p>
          <a:p>
            <a:r>
              <a:rPr lang="vi-VN" sz="3600" b="1" i="1" dirty="0">
                <a:latin typeface="+mj-lt"/>
              </a:rPr>
              <a:t>Công danh nam tử còn vương nợ</a:t>
            </a:r>
            <a:endParaRPr lang="en-SG" sz="3600" b="1" dirty="0">
              <a:latin typeface="+mj-lt"/>
            </a:endParaRPr>
          </a:p>
          <a:p>
            <a:r>
              <a:rPr lang="vi-VN" sz="3600" b="1" i="1" dirty="0">
                <a:latin typeface="+mj-lt"/>
              </a:rPr>
              <a:t>Luống thẹn tai nghe chuyện Vũ Hầu.</a:t>
            </a:r>
            <a:endParaRPr lang="en-SG" sz="3600" b="1" dirty="0">
              <a:latin typeface="+mj-lt"/>
            </a:endParaRPr>
          </a:p>
          <a:p>
            <a:r>
              <a:rPr lang="vi-VN" sz="3600" dirty="0">
                <a:latin typeface="+mj-lt"/>
              </a:rPr>
              <a:t>A. Nam tử còn vương nợ.</a:t>
            </a:r>
            <a:endParaRPr lang="en-SG" sz="3600" dirty="0">
              <a:latin typeface="+mj-lt"/>
            </a:endParaRPr>
          </a:p>
          <a:p>
            <a:r>
              <a:rPr lang="vi-VN" sz="3600" dirty="0">
                <a:latin typeface="+mj-lt"/>
              </a:rPr>
              <a:t>B. Chuyện Vũ Hầu.</a:t>
            </a:r>
            <a:endParaRPr lang="en-SG" sz="3600" dirty="0">
              <a:latin typeface="+mj-lt"/>
            </a:endParaRPr>
          </a:p>
          <a:p>
            <a:r>
              <a:rPr lang="vi-VN" sz="3600" dirty="0">
                <a:latin typeface="+mj-lt"/>
              </a:rPr>
              <a:t>C. Luống thẹn tai nghe.</a:t>
            </a:r>
            <a:endParaRPr lang="en-SG" sz="3600" dirty="0">
              <a:latin typeface="+mj-lt"/>
            </a:endParaRPr>
          </a:p>
          <a:p>
            <a:r>
              <a:rPr lang="vi-VN" sz="3600" dirty="0">
                <a:latin typeface="+mj-lt"/>
              </a:rPr>
              <a:t>D. Công danh nam tử.</a:t>
            </a:r>
            <a:endParaRPr lang="en-SG" sz="3600" dirty="0">
              <a:latin typeface="+mj-l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8800" b="0" i="0" strike="noStrike" kern="0" cap="none" spc="0" normalizeH="0" baseline="0" noProof="0" dirty="0">
              <a:ln>
                <a:noFill/>
              </a:ln>
              <a:solidFill>
                <a:srgbClr val="000000"/>
              </a:solidFill>
              <a:effectLst/>
              <a:uLnTx/>
              <a:uFillTx/>
              <a:latin typeface="+mj-lt"/>
              <a:cs typeface="Arial"/>
              <a:sym typeface="Arial"/>
            </a:endParaRPr>
          </a:p>
        </p:txBody>
      </p:sp>
      <p:pic>
        <p:nvPicPr>
          <p:cNvPr id="18" name="nvnu">
            <a:extLst>
              <a:ext uri="{FF2B5EF4-FFF2-40B4-BE49-F238E27FC236}">
                <a16:creationId xmlns:a16="http://schemas.microsoft.com/office/drawing/2014/main" id="{9CD25411-BA2A-12FA-D2CB-D3DFE83D4F1E}"/>
              </a:ext>
            </a:extLst>
          </p:cNvPr>
          <p:cNvPicPr>
            <a:picLocks noChangeAspect="1"/>
          </p:cNvPicPr>
          <p:nvPr/>
        </p:nvPicPr>
        <p:blipFill>
          <a:blip r:embed="rId6">
            <a:extLst>
              <a:ext uri="{28A0092B-C50C-407E-A947-70E740481C1C}">
                <a14:useLocalDpi xmlns:a14="http://schemas.microsoft.com/office/drawing/2010/main" val="0"/>
              </a:ext>
            </a:extLst>
          </a:blip>
          <a:srcRect t="-12911" b="6517"/>
          <a:stretch/>
        </p:blipFill>
        <p:spPr>
          <a:xfrm flipH="1">
            <a:off x="160413" y="4454152"/>
            <a:ext cx="1941320" cy="2332348"/>
          </a:xfrm>
          <a:prstGeom prst="rect">
            <a:avLst/>
          </a:prstGeom>
        </p:spPr>
      </p:pic>
      <p:grpSp>
        <p:nvGrpSpPr>
          <p:cNvPr id="17" name="DAPAN">
            <a:extLst>
              <a:ext uri="{FF2B5EF4-FFF2-40B4-BE49-F238E27FC236}">
                <a16:creationId xmlns:a16="http://schemas.microsoft.com/office/drawing/2014/main" id="{050C94C4-94A5-CB69-369D-29AF7F3E939F}"/>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4F0F1CFE-27DE-F205-ECB4-5EBF68C7C364}"/>
                </a:ext>
              </a:extLst>
            </p:cNvPr>
            <p:cNvPicPr>
              <a:picLocks noChangeAspect="1"/>
            </p:cNvPicPr>
            <p:nvPr/>
          </p:nvPicPr>
          <p:blipFill>
            <a:blip r:embed="rId7"/>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C4B3193-1F9C-ECE1-565F-FF449B60DFE6}"/>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B</a:t>
              </a:r>
            </a:p>
          </p:txBody>
        </p:sp>
      </p:grpSp>
      <p:pic>
        <p:nvPicPr>
          <p:cNvPr id="3" name="Picture 2" descr="Icon&#10;&#10;Description automatically generated">
            <a:hlinkClick r:id="rId8" action="ppaction://hlinksldjump"/>
            <a:extLst>
              <a:ext uri="{FF2B5EF4-FFF2-40B4-BE49-F238E27FC236}">
                <a16:creationId xmlns:a16="http://schemas.microsoft.com/office/drawing/2014/main" id="{B00452D4-57F2-0ED0-131F-D60E38D30CE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spTree>
    <p:extLst>
      <p:ext uri="{BB962C8B-B14F-4D97-AF65-F5344CB8AC3E}">
        <p14:creationId xmlns:p14="http://schemas.microsoft.com/office/powerpoint/2010/main" val="112123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3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 Pros and Cons of Standardized Testing by Slidesgo">
  <a:themeElements>
    <a:clrScheme name="Simple Light">
      <a:dk1>
        <a:srgbClr val="060606"/>
      </a:dk1>
      <a:lt1>
        <a:srgbClr val="FFFFFF"/>
      </a:lt1>
      <a:dk2>
        <a:srgbClr val="EEF6FE"/>
      </a:dk2>
      <a:lt2>
        <a:srgbClr val="999ED6"/>
      </a:lt2>
      <a:accent1>
        <a:srgbClr val="6E63B4"/>
      </a:accent1>
      <a:accent2>
        <a:srgbClr val="3C386C"/>
      </a:accent2>
      <a:accent3>
        <a:srgbClr val="9C8E57"/>
      </a:accent3>
      <a:accent4>
        <a:srgbClr val="C5B67B"/>
      </a:accent4>
      <a:accent5>
        <a:srgbClr val="FFF5CB"/>
      </a:accent5>
      <a:accent6>
        <a:srgbClr val="F09574"/>
      </a:accent6>
      <a:hlink>
        <a:srgbClr val="0606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226</TotalTime>
  <Words>1578</Words>
  <Application>Microsoft Office PowerPoint</Application>
  <PresentationFormat>Widescreen</PresentationFormat>
  <Paragraphs>159</Paragraphs>
  <Slides>35</Slides>
  <Notes>8</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35</vt:i4>
      </vt:variant>
    </vt:vector>
  </HeadingPairs>
  <TitlesOfParts>
    <vt:vector size="50" baseType="lpstr">
      <vt:lpstr>微软雅黑</vt:lpstr>
      <vt:lpstr>#9Slide07 IcielLa Chic Pro Shad</vt:lpstr>
      <vt:lpstr>Aptos</vt:lpstr>
      <vt:lpstr>Arial</vt:lpstr>
      <vt:lpstr>Arial Black</vt:lpstr>
      <vt:lpstr>Calibri</vt:lpstr>
      <vt:lpstr>Calibri Light</vt:lpstr>
      <vt:lpstr>Fira Sans Extra Condensed</vt:lpstr>
      <vt:lpstr>Poppins</vt:lpstr>
      <vt:lpstr>Times New Roman</vt:lpstr>
      <vt:lpstr>3_第一PPT，www.1ppt.com</vt:lpstr>
      <vt:lpstr>The Pros and Cons of Standardized Testing by Slidesgo</vt:lpstr>
      <vt:lpstr>2_Office 主题​​</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12</cp:revision>
  <dcterms:created xsi:type="dcterms:W3CDTF">2024-11-02T07:46:42Z</dcterms:created>
  <dcterms:modified xsi:type="dcterms:W3CDTF">2025-04-29T23:51:35Z</dcterms:modified>
</cp:coreProperties>
</file>