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9" r:id="rId3"/>
    <p:sldMasterId id="2147483771" r:id="rId4"/>
    <p:sldMasterId id="2147483780" r:id="rId5"/>
    <p:sldMasterId id="2147483804" r:id="rId6"/>
  </p:sldMasterIdLst>
  <p:notesMasterIdLst>
    <p:notesMasterId r:id="rId87"/>
  </p:notesMasterIdLst>
  <p:sldIdLst>
    <p:sldId id="2007577995" r:id="rId7"/>
    <p:sldId id="2007577997" r:id="rId8"/>
    <p:sldId id="2007578000" r:id="rId9"/>
    <p:sldId id="2007578002" r:id="rId10"/>
    <p:sldId id="2007577998" r:id="rId11"/>
    <p:sldId id="2007579211" r:id="rId12"/>
    <p:sldId id="2007577996" r:id="rId13"/>
    <p:sldId id="2007579212" r:id="rId14"/>
    <p:sldId id="2007579312" r:id="rId15"/>
    <p:sldId id="2007579138" r:id="rId16"/>
    <p:sldId id="337" r:id="rId17"/>
    <p:sldId id="2007579311" r:id="rId18"/>
    <p:sldId id="2007579201" r:id="rId19"/>
    <p:sldId id="2007579313" r:id="rId20"/>
    <p:sldId id="2007579314" r:id="rId21"/>
    <p:sldId id="2007579125" r:id="rId22"/>
    <p:sldId id="2007579315" r:id="rId23"/>
    <p:sldId id="2007579316" r:id="rId24"/>
    <p:sldId id="2007579254" r:id="rId25"/>
    <p:sldId id="2007579317" r:id="rId26"/>
    <p:sldId id="2007579318" r:id="rId27"/>
    <p:sldId id="2007579310" r:id="rId28"/>
    <p:sldId id="2007579267" r:id="rId29"/>
    <p:sldId id="2007579320" r:id="rId30"/>
    <p:sldId id="2007579321" r:id="rId31"/>
    <p:sldId id="2007579322" r:id="rId32"/>
    <p:sldId id="2007579323" r:id="rId33"/>
    <p:sldId id="2007579324" r:id="rId34"/>
    <p:sldId id="2007579319" r:id="rId35"/>
    <p:sldId id="2007579213" r:id="rId36"/>
    <p:sldId id="2007579234" r:id="rId37"/>
    <p:sldId id="2007579325" r:id="rId38"/>
    <p:sldId id="2007579326" r:id="rId39"/>
    <p:sldId id="2007579270" r:id="rId40"/>
    <p:sldId id="2007579271" r:id="rId41"/>
    <p:sldId id="2007579269" r:id="rId42"/>
    <p:sldId id="2007579259" r:id="rId43"/>
    <p:sldId id="2007579268" r:id="rId44"/>
    <p:sldId id="2007579329" r:id="rId45"/>
    <p:sldId id="2007579330" r:id="rId46"/>
    <p:sldId id="2007579331" r:id="rId47"/>
    <p:sldId id="2007579332" r:id="rId48"/>
    <p:sldId id="2007579328" r:id="rId49"/>
    <p:sldId id="2007579286" r:id="rId50"/>
    <p:sldId id="2007579333" r:id="rId51"/>
    <p:sldId id="2007579327" r:id="rId52"/>
    <p:sldId id="2007579360" r:id="rId53"/>
    <p:sldId id="2007579361" r:id="rId54"/>
    <p:sldId id="2007579215" r:id="rId55"/>
    <p:sldId id="2007579287" r:id="rId56"/>
    <p:sldId id="2007579335" r:id="rId57"/>
    <p:sldId id="2007579265" r:id="rId58"/>
    <p:sldId id="2007579355" r:id="rId59"/>
    <p:sldId id="2007579356" r:id="rId60"/>
    <p:sldId id="2007579357" r:id="rId61"/>
    <p:sldId id="2007579358" r:id="rId62"/>
    <p:sldId id="2007579359" r:id="rId63"/>
    <p:sldId id="2007579336" r:id="rId64"/>
    <p:sldId id="2007579282" r:id="rId65"/>
    <p:sldId id="2007579226" r:id="rId66"/>
    <p:sldId id="2007579214" r:id="rId67"/>
    <p:sldId id="2007579300" r:id="rId68"/>
    <p:sldId id="2007579344" r:id="rId69"/>
    <p:sldId id="2007579291" r:id="rId70"/>
    <p:sldId id="2007579346" r:id="rId71"/>
    <p:sldId id="2007579343" r:id="rId72"/>
    <p:sldId id="2007579257" r:id="rId73"/>
    <p:sldId id="2007579206" r:id="rId74"/>
    <p:sldId id="2007579345" r:id="rId75"/>
    <p:sldId id="2007579303" r:id="rId76"/>
    <p:sldId id="2007579348" r:id="rId77"/>
    <p:sldId id="2007579349" r:id="rId78"/>
    <p:sldId id="2007579350" r:id="rId79"/>
    <p:sldId id="2007579353" r:id="rId80"/>
    <p:sldId id="2007579351" r:id="rId81"/>
    <p:sldId id="2007579352" r:id="rId82"/>
    <p:sldId id="2007579354" r:id="rId83"/>
    <p:sldId id="2007578020" r:id="rId84"/>
    <p:sldId id="2007579307" r:id="rId85"/>
    <p:sldId id="2007579309"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5ED"/>
    <a:srgbClr val="FFFFFF"/>
    <a:srgbClr val="FFF8ED"/>
    <a:srgbClr val="EDE2F6"/>
    <a:srgbClr val="DBEEF4"/>
    <a:srgbClr val="E7F4D8"/>
    <a:srgbClr val="F0F8E8"/>
    <a:srgbClr val="FDEFE9"/>
    <a:srgbClr val="FFF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notesMaster" Target="notesMasters/notesMaster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B713C-D319-4603-86A2-56582286F698}" type="datetimeFigureOut">
              <a:rPr lang="en-SG" smtClean="0"/>
              <a:t>30/4/2025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B1F56-EC12-4494-AADA-574FF427E47E}" type="slidenum">
              <a:rPr lang="en-SG" smtClean="0"/>
              <a:t>‹#›</a:t>
            </a:fld>
            <a:endParaRPr lang="en-SG"/>
          </a:p>
        </p:txBody>
      </p:sp>
    </p:spTree>
    <p:extLst>
      <p:ext uri="{BB962C8B-B14F-4D97-AF65-F5344CB8AC3E}">
        <p14:creationId xmlns:p14="http://schemas.microsoft.com/office/powerpoint/2010/main" val="3836947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2F4C-0E98-4009-BFA4-FE0BE9A7B96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2704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B0CAB-A384-4B1A-BF54-6D9F7C125B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68674-77E9-3C39-6750-D53D1C6DDFB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E477328-7021-203E-D8FE-918FFF0456E8}"/>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5CAB8B8F-8FA1-1B80-6948-99984D8E23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1218220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CCCD6-0B4A-E083-AA20-6D0945047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B3CDB-A609-CF0E-A7AC-C9CF182B658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FB81FB4-232C-0DBA-2F90-955384176211}"/>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CCC1691F-3060-B482-0732-93A0B0AF21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4047818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303A8-C3E5-FE0B-48F6-9637BACFA3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FBED5-B792-F058-5630-FFC80F7C32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7966B0D-2366-064F-3740-A87B1058B7D8}"/>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03B865C9-A307-3466-E9A2-8B7FEB73D8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2173850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09196-B388-B33F-4709-CE82E83266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E4B730-8531-8F95-6B52-101DB3EBE15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004ADA-F9AF-25CD-7696-6DC3AD8A7F6E}"/>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99E1A3E5-F972-149C-F468-DCFD698AD4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156463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2A258-16BA-9579-6BB7-CB613654B4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02973-9D97-18F2-E34B-F45713830C0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60E744D-2587-5F1F-1318-0890ADBACC9E}"/>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AD7416F3-ADA8-9D48-7646-168DD7477A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722455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9772F0C8-5CB8-888F-7D80-57C1ACC720F9}"/>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0F4442BB-AF44-8427-82A4-B4B10EE017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A9DA7025-6531-6EDD-D832-467FCE039B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3930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AA9D8E1C-3081-D6B7-E7E0-CB802FD04547}"/>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102EEC94-F66C-3B6B-B766-4E0FF4C07A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CEF98A07-ABC3-C4F1-98F5-CC15053BF6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63491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0A2830C6-A6B8-8855-B0FF-C3FCA1CF988B}"/>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9AA46FC0-975B-CE0B-B755-A23B47A310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0A7BE064-4260-92E4-C506-2FE87FE58EE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20093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5121E-540C-9197-1C9B-A2519AA12D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EF2CD6-A8AC-7FCF-7322-2131921C4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982C77-7E8D-321D-780C-82FD19FAE32D}"/>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8B5F5E78-4FBF-54F2-6E95-93725CEA819B}"/>
              </a:ext>
            </a:extLst>
          </p:cNvPr>
          <p:cNvSpPr>
            <a:spLocks noGrp="1"/>
          </p:cNvSpPr>
          <p:nvPr>
            <p:ph type="sldNum" sz="quarter" idx="5"/>
          </p:nvPr>
        </p:nvSpPr>
        <p:spPr/>
        <p:txBody>
          <a:bodyPr/>
          <a:lstStyle/>
          <a:p>
            <a:fld id="{8CBB1F56-EC12-4494-AADA-574FF427E47E}" type="slidenum">
              <a:rPr lang="en-SG" smtClean="0"/>
              <a:t>44</a:t>
            </a:fld>
            <a:endParaRPr lang="en-SG"/>
          </a:p>
        </p:txBody>
      </p:sp>
    </p:spTree>
    <p:extLst>
      <p:ext uri="{BB962C8B-B14F-4D97-AF65-F5344CB8AC3E}">
        <p14:creationId xmlns:p14="http://schemas.microsoft.com/office/powerpoint/2010/main" val="3261315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701CD-DBD0-2C35-4503-2C07F7BBD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AA97BA-28E6-1388-ABA9-1E6F19421C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FE449-2DF3-4AC3-B7C7-665E6B676738}"/>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FACC4B93-47C4-4DFA-18EB-8C715F30130B}"/>
              </a:ext>
            </a:extLst>
          </p:cNvPr>
          <p:cNvSpPr>
            <a:spLocks noGrp="1"/>
          </p:cNvSpPr>
          <p:nvPr>
            <p:ph type="sldNum" sz="quarter" idx="5"/>
          </p:nvPr>
        </p:nvSpPr>
        <p:spPr/>
        <p:txBody>
          <a:bodyPr/>
          <a:lstStyle/>
          <a:p>
            <a:fld id="{8CBB1F56-EC12-4494-AADA-574FF427E47E}" type="slidenum">
              <a:rPr lang="en-SG" smtClean="0"/>
              <a:t>45</a:t>
            </a:fld>
            <a:endParaRPr lang="en-SG"/>
          </a:p>
        </p:txBody>
      </p:sp>
    </p:spTree>
    <p:extLst>
      <p:ext uri="{BB962C8B-B14F-4D97-AF65-F5344CB8AC3E}">
        <p14:creationId xmlns:p14="http://schemas.microsoft.com/office/powerpoint/2010/main" val="2986166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6866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77894-9136-4E95-8972-9C86A928C7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964129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A5377-E1EE-DA55-7E7A-B713F674F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EFC03-83B5-68D7-F705-8183DF0FE4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305E7B2-03BA-0E66-1411-058E5FB66CC3}"/>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AAEF3214-D2E0-EA6A-CC42-26BEFD5C47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77894-9136-4E95-8972-9C86A928C7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019017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87378E86-7F0D-5F77-530D-BB766B2C7B5A}"/>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B3CFC5D9-36BD-2433-00EE-163E8D01E3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D1A67722-6AA3-04F9-20AF-0B59B3DB67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5282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5F4CC544-FDE7-765E-D9D2-840DC8535E25}"/>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8AB89DEF-C2E2-F297-314A-74FC1927F2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16B1542C-4142-A717-1CEB-A6AD65ADEA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374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92F632DF-531B-86FB-D594-98CB5E8F5BBC}"/>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7C0F3C3E-55D7-EAE2-4F5C-9D4EFDA675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CE75BEA6-071B-F178-630F-FDA4FF1E3E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40210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ECF8F4C5-990A-FD8D-8327-5432FCEE4C10}"/>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34973B80-D31A-FC00-8E7D-C224704B20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B648F47C-112C-6DA0-BF4E-B9E35336F3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61620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1C187822-2CD3-D557-153B-96E025B12249}"/>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7C05630B-9C9D-D879-C384-994D693BC5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91685FC3-9787-699A-6706-EA3BE2D2E9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16005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CACEA12C-3719-74D8-0245-B36A49FF6B29}"/>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3CF1F7CF-0E0C-37B9-7B0F-8A7F9F6B7A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C581109E-AF06-DC99-03F9-74AB85E2BD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2654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5E8A174C-2265-27F2-DA5E-F3B668E6EAD6}"/>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CB093723-349A-2D7D-8C96-B81DF547CA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396BDCFE-6A4C-815E-73F4-B87E4EA3AB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38142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48670601-43D6-A994-CC0F-BE12571A20C2}"/>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09A6C0ED-D04C-1FA1-4509-EA5F3AFAEC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A99D3357-57AB-2239-2071-4E53183D5E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3400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314FC497-EAB8-B951-7E72-595236B908F3}"/>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8940724B-4B7D-A6D8-6907-092E6D73B9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F814150A-B61D-8314-DB7E-D95387E3C7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2827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09E67963-A9BE-05C0-CC7D-5909A3A2C35F}"/>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9EA0C228-8FF3-134C-256E-83F6705659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1343BA13-1D1A-32DA-9FF5-8CBFB2C8CF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42231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483A1DE3-DC38-4EA5-FA56-E6B167ED4B16}"/>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0452C55F-C648-0670-C613-F94C1C6717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9E9EA338-9A5F-AE6C-3179-5C10E45B4F7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52451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baseline="0" dirty="0"/>
              <a:t> </a:t>
            </a:r>
            <a:r>
              <a:rPr lang="en-US" baseline="0" dirty="0" err="1"/>
              <a:t>Nhâm</a:t>
            </a:r>
            <a:r>
              <a:rPr lang="en-US" baseline="0" dirty="0"/>
              <a:t> 0981.713.891</a:t>
            </a:r>
            <a:endParaRPr lang="en-US" dirty="0"/>
          </a:p>
          <a:p>
            <a:endParaRPr lang="en-US" dirty="0"/>
          </a:p>
        </p:txBody>
      </p:sp>
      <p:sp>
        <p:nvSpPr>
          <p:cNvPr id="4" name="Slide Number Placeholder 3"/>
          <p:cNvSpPr>
            <a:spLocks noGrp="1"/>
          </p:cNvSpPr>
          <p:nvPr>
            <p:ph type="sldNum" sz="quarter" idx="10"/>
          </p:nvPr>
        </p:nvSpPr>
        <p:spPr/>
        <p:txBody>
          <a:bodyPr/>
          <a:lstStyle/>
          <a:p>
            <a:fld id="{8CBB1F56-EC12-4494-AADA-574FF427E47E}" type="slidenum">
              <a:rPr lang="en-SG" smtClean="0"/>
              <a:t>80</a:t>
            </a:fld>
            <a:endParaRPr lang="en-SG"/>
          </a:p>
        </p:txBody>
      </p:sp>
    </p:spTree>
    <p:extLst>
      <p:ext uri="{BB962C8B-B14F-4D97-AF65-F5344CB8AC3E}">
        <p14:creationId xmlns:p14="http://schemas.microsoft.com/office/powerpoint/2010/main" val="1349615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9BDBBFFA-7EA6-73C7-23E2-FF442D274CDF}"/>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DA7CD489-7B92-5B15-EFE1-4BD2B72CA4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0B85F4C0-54DD-1F1C-6026-7421DF9472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3894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290BD6EF-7ABD-0D48-EADE-79D64FD44F1D}"/>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5FB75124-001E-D5BE-4D2F-AB74721A77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9167DDED-EB55-7306-219D-52B90FB11A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94611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3B5C2-0459-4A63-88A8-6B951EA7F87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4013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9D13F-15A6-7EEE-6443-DFBCADC57A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BCE08F-953B-65E0-1F24-F7FFCA127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253E12-7E97-288D-F239-71216C225AAC}"/>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97E62362-C17E-0B91-43EC-AE04699F1B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3B5C2-0459-4A63-88A8-6B951EA7F87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465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a:extLst>
            <a:ext uri="{FF2B5EF4-FFF2-40B4-BE49-F238E27FC236}">
              <a16:creationId xmlns:a16="http://schemas.microsoft.com/office/drawing/2014/main" id="{C5486656-4CC8-C937-2227-B2D1DCB6803A}"/>
            </a:ext>
          </a:extLst>
        </p:cNvPr>
        <p:cNvGrpSpPr/>
        <p:nvPr/>
      </p:nvGrpSpPr>
      <p:grpSpPr>
        <a:xfrm>
          <a:off x="0" y="0"/>
          <a:ext cx="0" cy="0"/>
          <a:chOff x="0" y="0"/>
          <a:chExt cx="0" cy="0"/>
        </a:xfrm>
      </p:grpSpPr>
      <p:sp>
        <p:nvSpPr>
          <p:cNvPr id="1017" name="Google Shape;1017;gd431007ba2_0_208:notes">
            <a:extLst>
              <a:ext uri="{FF2B5EF4-FFF2-40B4-BE49-F238E27FC236}">
                <a16:creationId xmlns:a16="http://schemas.microsoft.com/office/drawing/2014/main" id="{6726CAA1-DB63-B02A-DBFE-2201BBF8FB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a:extLst>
              <a:ext uri="{FF2B5EF4-FFF2-40B4-BE49-F238E27FC236}">
                <a16:creationId xmlns:a16="http://schemas.microsoft.com/office/drawing/2014/main" id="{065A2BB5-7C8F-F19F-2694-1B1AF771B2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Nguyễn</a:t>
            </a:r>
            <a:r>
              <a:rPr lang="en-US" baseline="0" dirty="0"/>
              <a:t> </a:t>
            </a:r>
            <a:r>
              <a:rPr lang="en-US" baseline="0" dirty="0" err="1"/>
              <a:t>Nhâm</a:t>
            </a:r>
            <a:r>
              <a:rPr lang="en-US" baseline="0" dirty="0"/>
              <a:t> 0981.713.891</a:t>
            </a:r>
            <a:endParaRPr dirty="0"/>
          </a:p>
        </p:txBody>
      </p:sp>
    </p:spTree>
    <p:extLst>
      <p:ext uri="{BB962C8B-B14F-4D97-AF65-F5344CB8AC3E}">
        <p14:creationId xmlns:p14="http://schemas.microsoft.com/office/powerpoint/2010/main" val="2422508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Nguyễn</a:t>
            </a:r>
            <a:r>
              <a:rPr lang="en-US" baseline="0" dirty="0"/>
              <a:t> </a:t>
            </a:r>
            <a:r>
              <a:rPr lang="en-US" baseline="0" dirty="0" err="1"/>
              <a:t>Nhâm</a:t>
            </a:r>
            <a:r>
              <a:rPr lang="en-US" baseline="0" dirty="0"/>
              <a:t> 0981.713.891</a:t>
            </a:r>
            <a:endParaRPr lang="en-US"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755821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473C-FFB2-6C1F-0207-4072BB62C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57ADC938-05DD-6BDC-E9C8-2680E0AA26F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DA568F6-C490-2FF4-55D4-16F1A1636EFB}"/>
              </a:ext>
            </a:extLst>
          </p:cNvPr>
          <p:cNvSpPr>
            <a:spLocks noGrp="1"/>
          </p:cNvSpPr>
          <p:nvPr>
            <p:ph type="dt" sz="half" idx="10"/>
          </p:nvPr>
        </p:nvSpPr>
        <p:spPr/>
        <p:txBody>
          <a:bodyPr/>
          <a:lstStyle/>
          <a:p>
            <a:fld id="{E5F0B88C-C49B-4EB2-822F-740654588B07}" type="datetimeFigureOut">
              <a:rPr lang="en-SG" smtClean="0"/>
              <a:t>30/4/2025</a:t>
            </a:fld>
            <a:endParaRPr lang="en-SG"/>
          </a:p>
        </p:txBody>
      </p:sp>
      <p:sp>
        <p:nvSpPr>
          <p:cNvPr id="5" name="Footer Placeholder 4">
            <a:extLst>
              <a:ext uri="{FF2B5EF4-FFF2-40B4-BE49-F238E27FC236}">
                <a16:creationId xmlns:a16="http://schemas.microsoft.com/office/drawing/2014/main" id="{4FB89A4F-18E5-D732-2B78-D683466FA4A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CF9FE62-F88B-7134-D2D4-7CEB34BAB01D}"/>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062186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F57B-C360-B2D4-FF8B-E9D5A2C2B23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B540CDD-B7BD-9E92-4110-EEFB28389B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A121477-4B5D-AE71-8F48-D136D4F7589F}"/>
              </a:ext>
            </a:extLst>
          </p:cNvPr>
          <p:cNvSpPr>
            <a:spLocks noGrp="1"/>
          </p:cNvSpPr>
          <p:nvPr>
            <p:ph type="dt" sz="half" idx="10"/>
          </p:nvPr>
        </p:nvSpPr>
        <p:spPr/>
        <p:txBody>
          <a:bodyPr/>
          <a:lstStyle/>
          <a:p>
            <a:fld id="{E5F0B88C-C49B-4EB2-822F-740654588B07}" type="datetimeFigureOut">
              <a:rPr lang="en-SG" smtClean="0"/>
              <a:t>30/4/2025</a:t>
            </a:fld>
            <a:endParaRPr lang="en-SG"/>
          </a:p>
        </p:txBody>
      </p:sp>
      <p:sp>
        <p:nvSpPr>
          <p:cNvPr id="5" name="Footer Placeholder 4">
            <a:extLst>
              <a:ext uri="{FF2B5EF4-FFF2-40B4-BE49-F238E27FC236}">
                <a16:creationId xmlns:a16="http://schemas.microsoft.com/office/drawing/2014/main" id="{39792BEF-B025-8099-A4A8-4B5E60EDB6A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B7BD71D-C96B-C076-97E7-F74A800DB7B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12472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83212-32F1-6F90-2A25-72B7B4245583}"/>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FC25BC8-C182-18FC-F753-E14268BF52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8E0E563-A3FE-6876-86B9-01CA4444B1F1}"/>
              </a:ext>
            </a:extLst>
          </p:cNvPr>
          <p:cNvSpPr>
            <a:spLocks noGrp="1"/>
          </p:cNvSpPr>
          <p:nvPr>
            <p:ph type="dt" sz="half" idx="10"/>
          </p:nvPr>
        </p:nvSpPr>
        <p:spPr/>
        <p:txBody>
          <a:bodyPr/>
          <a:lstStyle/>
          <a:p>
            <a:fld id="{E5F0B88C-C49B-4EB2-822F-740654588B07}" type="datetimeFigureOut">
              <a:rPr lang="en-SG" smtClean="0"/>
              <a:t>30/4/2025</a:t>
            </a:fld>
            <a:endParaRPr lang="en-SG"/>
          </a:p>
        </p:txBody>
      </p:sp>
      <p:sp>
        <p:nvSpPr>
          <p:cNvPr id="5" name="Footer Placeholder 4">
            <a:extLst>
              <a:ext uri="{FF2B5EF4-FFF2-40B4-BE49-F238E27FC236}">
                <a16:creationId xmlns:a16="http://schemas.microsoft.com/office/drawing/2014/main" id="{9C316425-BA3F-A7CD-6E47-B6AAE5BA5FB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DCE325E-8CB8-95A5-564D-A780F5443E5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69156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4999"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Clr>
                <a:srgbClr val="191919"/>
              </a:buClr>
              <a:buSzPts val="800"/>
              <a:buFont typeface="Anaheim"/>
              <a:buChar char="●"/>
              <a:defRPr sz="1600">
                <a:solidFill>
                  <a:srgbClr val="434343"/>
                </a:solidFill>
              </a:defRPr>
            </a:lvl1pPr>
            <a:lvl2pPr marL="1219170" lvl="1" indent="-406390"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54" lvl="2" indent="-406390"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3317267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52495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3297346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1911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90603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195865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7556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978061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1A14-6F57-6106-1432-C44A1DACB0C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201F87A-0ADA-BF7B-31FE-B82D21CED3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7BE5C0D-3C1A-4D46-AAF2-72C7BB5BE3CF}"/>
              </a:ext>
            </a:extLst>
          </p:cNvPr>
          <p:cNvSpPr>
            <a:spLocks noGrp="1"/>
          </p:cNvSpPr>
          <p:nvPr>
            <p:ph type="dt" sz="half" idx="10"/>
          </p:nvPr>
        </p:nvSpPr>
        <p:spPr/>
        <p:txBody>
          <a:bodyPr/>
          <a:lstStyle/>
          <a:p>
            <a:fld id="{E5F0B88C-C49B-4EB2-822F-740654588B07}" type="datetimeFigureOut">
              <a:rPr lang="en-SG" smtClean="0"/>
              <a:t>30/4/2025</a:t>
            </a:fld>
            <a:endParaRPr lang="en-SG"/>
          </a:p>
        </p:txBody>
      </p:sp>
      <p:sp>
        <p:nvSpPr>
          <p:cNvPr id="5" name="Footer Placeholder 4">
            <a:extLst>
              <a:ext uri="{FF2B5EF4-FFF2-40B4-BE49-F238E27FC236}">
                <a16:creationId xmlns:a16="http://schemas.microsoft.com/office/drawing/2014/main" id="{A6B50875-2277-78C2-7860-CF4A940BF49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72DF4B6-F9C0-C9A6-259E-F131667E0E39}"/>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42532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3245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001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539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3790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0103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46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9187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0010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376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301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46B9-A13C-DEE9-B559-334B7C2C27B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FD092525-46B5-6E2F-F237-D8AE6ED2DFD3}"/>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F8B7-DDDA-2A68-00C2-DB869AB61C3D}"/>
              </a:ext>
            </a:extLst>
          </p:cNvPr>
          <p:cNvSpPr>
            <a:spLocks noGrp="1"/>
          </p:cNvSpPr>
          <p:nvPr>
            <p:ph type="dt" sz="half" idx="10"/>
          </p:nvPr>
        </p:nvSpPr>
        <p:spPr/>
        <p:txBody>
          <a:bodyPr/>
          <a:lstStyle/>
          <a:p>
            <a:fld id="{E5F0B88C-C49B-4EB2-822F-740654588B07}" type="datetimeFigureOut">
              <a:rPr lang="en-SG" smtClean="0"/>
              <a:t>30/4/2025</a:t>
            </a:fld>
            <a:endParaRPr lang="en-SG"/>
          </a:p>
        </p:txBody>
      </p:sp>
      <p:sp>
        <p:nvSpPr>
          <p:cNvPr id="5" name="Footer Placeholder 4">
            <a:extLst>
              <a:ext uri="{FF2B5EF4-FFF2-40B4-BE49-F238E27FC236}">
                <a16:creationId xmlns:a16="http://schemas.microsoft.com/office/drawing/2014/main" id="{E975D1AE-CDC3-8B39-5B7A-ADE7796164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3B69829-B1A6-D2CA-06F0-E1FBF5268E3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687923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5171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5000"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70" lvl="0" indent="-372515" rtl="0">
              <a:lnSpc>
                <a:spcPct val="100000"/>
              </a:lnSpc>
              <a:spcBef>
                <a:spcPts val="0"/>
              </a:spcBef>
              <a:spcAft>
                <a:spcPts val="0"/>
              </a:spcAft>
              <a:buClr>
                <a:srgbClr val="191919"/>
              </a:buClr>
              <a:buSzPts val="800"/>
              <a:buFont typeface="Anaheim"/>
              <a:buChar char="●"/>
              <a:defRPr sz="1600">
                <a:solidFill>
                  <a:srgbClr val="434343"/>
                </a:solidFill>
              </a:defRPr>
            </a:lvl1pPr>
            <a:lvl2pPr marL="1219140" lvl="1" indent="-406381"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09" lvl="2" indent="-406381"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278" lvl="3" indent="-406381"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848" lvl="4" indent="-406381"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418" lvl="5" indent="-406381"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6987" lvl="6" indent="-406381"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557" lvl="7" indent="-406381"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126" lvl="8" indent="-406381"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205808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3"/>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5" y="275264"/>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251269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6" y="6082910"/>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6"/>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5" y="275264"/>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142048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8"/>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8"/>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0808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9" y="-718705"/>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5" y="275264"/>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1382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05788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8"/>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03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3717050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7934514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0C47-E523-AD22-D330-60479124F8E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2E12672-A1CC-BCA5-8F4E-8BA8D41477F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0BA804C-3904-BFE4-0549-A1F346ABAE3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E85C310-BFD1-7016-CFA5-9845472C78A9}"/>
              </a:ext>
            </a:extLst>
          </p:cNvPr>
          <p:cNvSpPr>
            <a:spLocks noGrp="1"/>
          </p:cNvSpPr>
          <p:nvPr>
            <p:ph type="dt" sz="half" idx="10"/>
          </p:nvPr>
        </p:nvSpPr>
        <p:spPr/>
        <p:txBody>
          <a:bodyPr/>
          <a:lstStyle/>
          <a:p>
            <a:fld id="{E5F0B88C-C49B-4EB2-822F-740654588B07}" type="datetimeFigureOut">
              <a:rPr lang="en-SG" smtClean="0"/>
              <a:t>30/4/2025</a:t>
            </a:fld>
            <a:endParaRPr lang="en-SG"/>
          </a:p>
        </p:txBody>
      </p:sp>
      <p:sp>
        <p:nvSpPr>
          <p:cNvPr id="6" name="Footer Placeholder 5">
            <a:extLst>
              <a:ext uri="{FF2B5EF4-FFF2-40B4-BE49-F238E27FC236}">
                <a16:creationId xmlns:a16="http://schemas.microsoft.com/office/drawing/2014/main" id="{10E067EB-0032-D2DB-94BD-38073B16223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65F43E0A-2070-DE58-EB7F-9E6B10387EF2}"/>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816708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877101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829879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041934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08820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903875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602246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2025/4/30</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4582310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484032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2025/4/30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5267548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C01EC-B23E-44CE-B4BB-EC0462E3CC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B03CAF-9779-40F4-90F1-B6CED1104E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C8B441-7FB4-4AFD-A9BA-54823E6F0589}"/>
              </a:ext>
            </a:extLst>
          </p:cNvPr>
          <p:cNvSpPr>
            <a:spLocks noGrp="1"/>
          </p:cNvSpPr>
          <p:nvPr>
            <p:ph type="dt" sz="half" idx="10"/>
          </p:nvPr>
        </p:nvSpPr>
        <p:spPr/>
        <p:txBody>
          <a:bodyPr/>
          <a:lstStyle/>
          <a:p>
            <a:fld id="{B603E799-21F7-4026-B943-6C6E63835CEC}" type="datetimeFigureOut">
              <a:rPr lang="en-US" smtClean="0"/>
              <a:t>4/30/2025</a:t>
            </a:fld>
            <a:endParaRPr lang="en-US" dirty="0"/>
          </a:p>
        </p:txBody>
      </p:sp>
      <p:sp>
        <p:nvSpPr>
          <p:cNvPr id="5" name="Footer Placeholder 4">
            <a:extLst>
              <a:ext uri="{FF2B5EF4-FFF2-40B4-BE49-F238E27FC236}">
                <a16:creationId xmlns:a16="http://schemas.microsoft.com/office/drawing/2014/main" id="{81CBA883-1191-4BF5-954F-016115EE93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623558-15B1-4A2F-894B-1B229E81FA69}"/>
              </a:ext>
            </a:extLst>
          </p:cNvPr>
          <p:cNvSpPr>
            <a:spLocks noGrp="1"/>
          </p:cNvSpPr>
          <p:nvPr>
            <p:ph type="sldNum" sz="quarter" idx="12"/>
          </p:nvPr>
        </p:nvSpPr>
        <p:spPr/>
        <p:txBody>
          <a:bodyPr/>
          <a:lstStyle/>
          <a:p>
            <a:fld id="{C3F9E8FF-7E6B-45B9-939F-5CFC32518A28}" type="slidenum">
              <a:rPr lang="en-US" smtClean="0"/>
              <a:t>‹#›</a:t>
            </a:fld>
            <a:endParaRPr lang="en-US" dirty="0"/>
          </a:p>
        </p:txBody>
      </p:sp>
    </p:spTree>
    <p:extLst>
      <p:ext uri="{BB962C8B-B14F-4D97-AF65-F5344CB8AC3E}">
        <p14:creationId xmlns:p14="http://schemas.microsoft.com/office/powerpoint/2010/main" val="42380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C21E-544F-E78A-A016-FD91C6A96EB0}"/>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555BFFE-ABA6-55E3-99EC-2B226674C8C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BB37C-991D-D5A8-6891-127E4BB221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08963E6-B77A-BFA3-C517-337757493AB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CADBB-3ECD-079D-2C81-47D1EF68238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3A96B78-A02D-B1D2-2BAD-944B57D78B91}"/>
              </a:ext>
            </a:extLst>
          </p:cNvPr>
          <p:cNvSpPr>
            <a:spLocks noGrp="1"/>
          </p:cNvSpPr>
          <p:nvPr>
            <p:ph type="dt" sz="half" idx="10"/>
          </p:nvPr>
        </p:nvSpPr>
        <p:spPr/>
        <p:txBody>
          <a:bodyPr/>
          <a:lstStyle/>
          <a:p>
            <a:fld id="{E5F0B88C-C49B-4EB2-822F-740654588B07}" type="datetimeFigureOut">
              <a:rPr lang="en-SG" smtClean="0"/>
              <a:t>30/4/2025</a:t>
            </a:fld>
            <a:endParaRPr lang="en-SG"/>
          </a:p>
        </p:txBody>
      </p:sp>
      <p:sp>
        <p:nvSpPr>
          <p:cNvPr id="8" name="Footer Placeholder 7">
            <a:extLst>
              <a:ext uri="{FF2B5EF4-FFF2-40B4-BE49-F238E27FC236}">
                <a16:creationId xmlns:a16="http://schemas.microsoft.com/office/drawing/2014/main" id="{65386A77-BDA0-8DBA-C12C-2DFF38F4A49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9ECCD02A-9678-7872-C8B6-C064A77BE92A}"/>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81045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67113-C623-4505-8E47-3541203142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D82BD9-3FBC-4901-A39D-0BA7550798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B9E36-B4F4-4DAB-9B83-B92D0BFB0442}"/>
              </a:ext>
            </a:extLst>
          </p:cNvPr>
          <p:cNvSpPr>
            <a:spLocks noGrp="1"/>
          </p:cNvSpPr>
          <p:nvPr>
            <p:ph type="dt" sz="half" idx="10"/>
          </p:nvPr>
        </p:nvSpPr>
        <p:spPr/>
        <p:txBody>
          <a:bodyPr/>
          <a:lstStyle/>
          <a:p>
            <a:fld id="{B603E799-21F7-4026-B943-6C6E63835CEC}" type="datetimeFigureOut">
              <a:rPr lang="en-US" smtClean="0"/>
              <a:t>4/30/2025</a:t>
            </a:fld>
            <a:endParaRPr lang="en-US" dirty="0"/>
          </a:p>
        </p:txBody>
      </p:sp>
      <p:sp>
        <p:nvSpPr>
          <p:cNvPr id="5" name="Footer Placeholder 4">
            <a:extLst>
              <a:ext uri="{FF2B5EF4-FFF2-40B4-BE49-F238E27FC236}">
                <a16:creationId xmlns:a16="http://schemas.microsoft.com/office/drawing/2014/main" id="{9A7ABD59-44A6-4453-9D56-50FCB0DED3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2556D2-2E31-4ACC-8A87-BC41C8BAFB4C}"/>
              </a:ext>
            </a:extLst>
          </p:cNvPr>
          <p:cNvSpPr>
            <a:spLocks noGrp="1"/>
          </p:cNvSpPr>
          <p:nvPr>
            <p:ph type="sldNum" sz="quarter" idx="12"/>
          </p:nvPr>
        </p:nvSpPr>
        <p:spPr/>
        <p:txBody>
          <a:bodyPr/>
          <a:lstStyle/>
          <a:p>
            <a:fld id="{C3F9E8FF-7E6B-45B9-939F-5CFC32518A28}" type="slidenum">
              <a:rPr lang="en-US" smtClean="0"/>
              <a:t>‹#›</a:t>
            </a:fld>
            <a:endParaRPr lang="en-US" dirty="0"/>
          </a:p>
        </p:txBody>
      </p:sp>
    </p:spTree>
    <p:extLst>
      <p:ext uri="{BB962C8B-B14F-4D97-AF65-F5344CB8AC3E}">
        <p14:creationId xmlns:p14="http://schemas.microsoft.com/office/powerpoint/2010/main" val="2599630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B7E7-4BEC-495C-9167-6BB7C1D51B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7748D3-B0B0-4BD4-AEEC-27E96D32C6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D44C24-C64E-46D3-A765-995401142D9E}"/>
              </a:ext>
            </a:extLst>
          </p:cNvPr>
          <p:cNvSpPr>
            <a:spLocks noGrp="1"/>
          </p:cNvSpPr>
          <p:nvPr>
            <p:ph type="dt" sz="half" idx="10"/>
          </p:nvPr>
        </p:nvSpPr>
        <p:spPr/>
        <p:txBody>
          <a:bodyPr/>
          <a:lstStyle/>
          <a:p>
            <a:fld id="{B603E799-21F7-4026-B943-6C6E63835CEC}" type="datetimeFigureOut">
              <a:rPr lang="en-US" smtClean="0"/>
              <a:t>4/30/2025</a:t>
            </a:fld>
            <a:endParaRPr lang="en-US" dirty="0"/>
          </a:p>
        </p:txBody>
      </p:sp>
      <p:sp>
        <p:nvSpPr>
          <p:cNvPr id="5" name="Footer Placeholder 4">
            <a:extLst>
              <a:ext uri="{FF2B5EF4-FFF2-40B4-BE49-F238E27FC236}">
                <a16:creationId xmlns:a16="http://schemas.microsoft.com/office/drawing/2014/main" id="{2566F95E-633F-43C3-9E59-C7278509BA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F29CE9-D8B3-4E02-860F-25C5A4FD0C49}"/>
              </a:ext>
            </a:extLst>
          </p:cNvPr>
          <p:cNvSpPr>
            <a:spLocks noGrp="1"/>
          </p:cNvSpPr>
          <p:nvPr>
            <p:ph type="sldNum" sz="quarter" idx="12"/>
          </p:nvPr>
        </p:nvSpPr>
        <p:spPr/>
        <p:txBody>
          <a:bodyPr/>
          <a:lstStyle/>
          <a:p>
            <a:fld id="{C3F9E8FF-7E6B-45B9-939F-5CFC32518A28}" type="slidenum">
              <a:rPr lang="en-US" smtClean="0"/>
              <a:t>‹#›</a:t>
            </a:fld>
            <a:endParaRPr lang="en-US" dirty="0"/>
          </a:p>
        </p:txBody>
      </p:sp>
    </p:spTree>
    <p:extLst>
      <p:ext uri="{BB962C8B-B14F-4D97-AF65-F5344CB8AC3E}">
        <p14:creationId xmlns:p14="http://schemas.microsoft.com/office/powerpoint/2010/main" val="17731234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B65E-643C-4AC0-BC85-94008A2FA5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E3F24B-950F-4CB6-8265-B258E57186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D871DB-7608-48F4-BBD9-0A847F0BA5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10763F-2239-4476-9C32-4DCD121F45FC}"/>
              </a:ext>
            </a:extLst>
          </p:cNvPr>
          <p:cNvSpPr>
            <a:spLocks noGrp="1"/>
          </p:cNvSpPr>
          <p:nvPr>
            <p:ph type="dt" sz="half" idx="10"/>
          </p:nvPr>
        </p:nvSpPr>
        <p:spPr/>
        <p:txBody>
          <a:bodyPr/>
          <a:lstStyle/>
          <a:p>
            <a:fld id="{B603E799-21F7-4026-B943-6C6E63835CEC}" type="datetimeFigureOut">
              <a:rPr lang="en-US" smtClean="0"/>
              <a:t>4/30/2025</a:t>
            </a:fld>
            <a:endParaRPr lang="en-US" dirty="0"/>
          </a:p>
        </p:txBody>
      </p:sp>
      <p:sp>
        <p:nvSpPr>
          <p:cNvPr id="6" name="Footer Placeholder 5">
            <a:extLst>
              <a:ext uri="{FF2B5EF4-FFF2-40B4-BE49-F238E27FC236}">
                <a16:creationId xmlns:a16="http://schemas.microsoft.com/office/drawing/2014/main" id="{26763D6C-27ED-4E27-9BAF-7E7049093D0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97C2B9-B211-46F3-A1BC-DDE6133E6CAB}"/>
              </a:ext>
            </a:extLst>
          </p:cNvPr>
          <p:cNvSpPr>
            <a:spLocks noGrp="1"/>
          </p:cNvSpPr>
          <p:nvPr>
            <p:ph type="sldNum" sz="quarter" idx="12"/>
          </p:nvPr>
        </p:nvSpPr>
        <p:spPr/>
        <p:txBody>
          <a:bodyPr/>
          <a:lstStyle/>
          <a:p>
            <a:fld id="{C3F9E8FF-7E6B-45B9-939F-5CFC32518A28}" type="slidenum">
              <a:rPr lang="en-US" smtClean="0"/>
              <a:t>‹#›</a:t>
            </a:fld>
            <a:endParaRPr lang="en-US" dirty="0"/>
          </a:p>
        </p:txBody>
      </p:sp>
    </p:spTree>
    <p:extLst>
      <p:ext uri="{BB962C8B-B14F-4D97-AF65-F5344CB8AC3E}">
        <p14:creationId xmlns:p14="http://schemas.microsoft.com/office/powerpoint/2010/main" val="25374868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5AE6-DBE3-4332-A3AF-630208EE06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E6907-EF25-40D4-80BE-6903E438BC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472234-8470-4C21-B446-C96090EBAE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3F6AA2-EEE1-4A57-8FDF-F5CFF7264D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8D6D6-A5EE-46C2-B9F0-2CC597608B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149FA7-587C-431F-9B59-D6489C3B98F9}"/>
              </a:ext>
            </a:extLst>
          </p:cNvPr>
          <p:cNvSpPr>
            <a:spLocks noGrp="1"/>
          </p:cNvSpPr>
          <p:nvPr>
            <p:ph type="dt" sz="half" idx="10"/>
          </p:nvPr>
        </p:nvSpPr>
        <p:spPr/>
        <p:txBody>
          <a:bodyPr/>
          <a:lstStyle/>
          <a:p>
            <a:fld id="{B603E799-21F7-4026-B943-6C6E63835CEC}" type="datetimeFigureOut">
              <a:rPr lang="en-US" smtClean="0"/>
              <a:t>4/30/2025</a:t>
            </a:fld>
            <a:endParaRPr lang="en-US" dirty="0"/>
          </a:p>
        </p:txBody>
      </p:sp>
      <p:sp>
        <p:nvSpPr>
          <p:cNvPr id="8" name="Footer Placeholder 7">
            <a:extLst>
              <a:ext uri="{FF2B5EF4-FFF2-40B4-BE49-F238E27FC236}">
                <a16:creationId xmlns:a16="http://schemas.microsoft.com/office/drawing/2014/main" id="{E545BCC0-D261-4BFA-82B6-647650C4CC3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72F4A3B-8E5E-4A8A-B8C2-F2C6116C3E34}"/>
              </a:ext>
            </a:extLst>
          </p:cNvPr>
          <p:cNvSpPr>
            <a:spLocks noGrp="1"/>
          </p:cNvSpPr>
          <p:nvPr>
            <p:ph type="sldNum" sz="quarter" idx="12"/>
          </p:nvPr>
        </p:nvSpPr>
        <p:spPr/>
        <p:txBody>
          <a:bodyPr/>
          <a:lstStyle/>
          <a:p>
            <a:fld id="{C3F9E8FF-7E6B-45B9-939F-5CFC32518A28}" type="slidenum">
              <a:rPr lang="en-US" smtClean="0"/>
              <a:t>‹#›</a:t>
            </a:fld>
            <a:endParaRPr lang="en-US" dirty="0"/>
          </a:p>
        </p:txBody>
      </p:sp>
    </p:spTree>
    <p:extLst>
      <p:ext uri="{BB962C8B-B14F-4D97-AF65-F5344CB8AC3E}">
        <p14:creationId xmlns:p14="http://schemas.microsoft.com/office/powerpoint/2010/main" val="2230800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3CD2B-CAC0-427F-B9A9-C27D28231E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453253-F4D2-4D4C-8E1A-147F3BC49B7F}"/>
              </a:ext>
            </a:extLst>
          </p:cNvPr>
          <p:cNvSpPr>
            <a:spLocks noGrp="1"/>
          </p:cNvSpPr>
          <p:nvPr>
            <p:ph type="dt" sz="half" idx="10"/>
          </p:nvPr>
        </p:nvSpPr>
        <p:spPr/>
        <p:txBody>
          <a:bodyPr/>
          <a:lstStyle/>
          <a:p>
            <a:fld id="{B603E799-21F7-4026-B943-6C6E63835CEC}" type="datetimeFigureOut">
              <a:rPr lang="en-US" smtClean="0"/>
              <a:t>4/30/2025</a:t>
            </a:fld>
            <a:endParaRPr lang="en-US" dirty="0"/>
          </a:p>
        </p:txBody>
      </p:sp>
      <p:sp>
        <p:nvSpPr>
          <p:cNvPr id="4" name="Footer Placeholder 3">
            <a:extLst>
              <a:ext uri="{FF2B5EF4-FFF2-40B4-BE49-F238E27FC236}">
                <a16:creationId xmlns:a16="http://schemas.microsoft.com/office/drawing/2014/main" id="{E9E25854-965D-46CC-B0B1-2970D6FF040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F2785F1-AF47-49B9-9B4A-CACCB48AFDE3}"/>
              </a:ext>
            </a:extLst>
          </p:cNvPr>
          <p:cNvSpPr>
            <a:spLocks noGrp="1"/>
          </p:cNvSpPr>
          <p:nvPr>
            <p:ph type="sldNum" sz="quarter" idx="12"/>
          </p:nvPr>
        </p:nvSpPr>
        <p:spPr/>
        <p:txBody>
          <a:bodyPr/>
          <a:lstStyle/>
          <a:p>
            <a:fld id="{C3F9E8FF-7E6B-45B9-939F-5CFC32518A28}" type="slidenum">
              <a:rPr lang="en-US" smtClean="0"/>
              <a:t>‹#›</a:t>
            </a:fld>
            <a:endParaRPr lang="en-US" dirty="0"/>
          </a:p>
        </p:txBody>
      </p:sp>
    </p:spTree>
    <p:extLst>
      <p:ext uri="{BB962C8B-B14F-4D97-AF65-F5344CB8AC3E}">
        <p14:creationId xmlns:p14="http://schemas.microsoft.com/office/powerpoint/2010/main" val="3409512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637B10-FABE-4D0F-AA0C-C91FCF48C35D}"/>
              </a:ext>
            </a:extLst>
          </p:cNvPr>
          <p:cNvSpPr>
            <a:spLocks noGrp="1"/>
          </p:cNvSpPr>
          <p:nvPr>
            <p:ph type="dt" sz="half" idx="10"/>
          </p:nvPr>
        </p:nvSpPr>
        <p:spPr/>
        <p:txBody>
          <a:bodyPr/>
          <a:lstStyle/>
          <a:p>
            <a:fld id="{B603E799-21F7-4026-B943-6C6E63835CEC}" type="datetimeFigureOut">
              <a:rPr lang="en-US" smtClean="0"/>
              <a:t>4/30/2025</a:t>
            </a:fld>
            <a:endParaRPr lang="en-US" dirty="0"/>
          </a:p>
        </p:txBody>
      </p:sp>
      <p:sp>
        <p:nvSpPr>
          <p:cNvPr id="3" name="Footer Placeholder 2">
            <a:extLst>
              <a:ext uri="{FF2B5EF4-FFF2-40B4-BE49-F238E27FC236}">
                <a16:creationId xmlns:a16="http://schemas.microsoft.com/office/drawing/2014/main" id="{CE467C2F-7A81-44C6-AC37-43C892FC927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3F0CF3C-71F0-4217-B7C9-137256CF894A}"/>
              </a:ext>
            </a:extLst>
          </p:cNvPr>
          <p:cNvSpPr>
            <a:spLocks noGrp="1"/>
          </p:cNvSpPr>
          <p:nvPr>
            <p:ph type="sldNum" sz="quarter" idx="12"/>
          </p:nvPr>
        </p:nvSpPr>
        <p:spPr/>
        <p:txBody>
          <a:bodyPr/>
          <a:lstStyle/>
          <a:p>
            <a:fld id="{C3F9E8FF-7E6B-45B9-939F-5CFC32518A28}" type="slidenum">
              <a:rPr lang="en-US" smtClean="0"/>
              <a:t>‹#›</a:t>
            </a:fld>
            <a:endParaRPr lang="en-US" dirty="0"/>
          </a:p>
        </p:txBody>
      </p:sp>
    </p:spTree>
    <p:extLst>
      <p:ext uri="{BB962C8B-B14F-4D97-AF65-F5344CB8AC3E}">
        <p14:creationId xmlns:p14="http://schemas.microsoft.com/office/powerpoint/2010/main" val="2905165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C16DA-A802-49B0-AA7A-58835B5E4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75B3DB-1684-43E2-80A2-361384B066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F30650-B19E-4325-B17D-214F411E6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01CC58-DF54-4464-AD0B-9DD9F28BE3D4}"/>
              </a:ext>
            </a:extLst>
          </p:cNvPr>
          <p:cNvSpPr>
            <a:spLocks noGrp="1"/>
          </p:cNvSpPr>
          <p:nvPr>
            <p:ph type="dt" sz="half" idx="10"/>
          </p:nvPr>
        </p:nvSpPr>
        <p:spPr/>
        <p:txBody>
          <a:bodyPr/>
          <a:lstStyle/>
          <a:p>
            <a:fld id="{B603E799-21F7-4026-B943-6C6E63835CEC}" type="datetimeFigureOut">
              <a:rPr lang="en-US" smtClean="0"/>
              <a:t>4/30/2025</a:t>
            </a:fld>
            <a:endParaRPr lang="en-US" dirty="0"/>
          </a:p>
        </p:txBody>
      </p:sp>
      <p:sp>
        <p:nvSpPr>
          <p:cNvPr id="6" name="Footer Placeholder 5">
            <a:extLst>
              <a:ext uri="{FF2B5EF4-FFF2-40B4-BE49-F238E27FC236}">
                <a16:creationId xmlns:a16="http://schemas.microsoft.com/office/drawing/2014/main" id="{45A23A99-ADE8-4A04-9C30-4EF7B37B0D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A865CEA-2034-48BA-8CDD-3C5ADDE981D6}"/>
              </a:ext>
            </a:extLst>
          </p:cNvPr>
          <p:cNvSpPr>
            <a:spLocks noGrp="1"/>
          </p:cNvSpPr>
          <p:nvPr>
            <p:ph type="sldNum" sz="quarter" idx="12"/>
          </p:nvPr>
        </p:nvSpPr>
        <p:spPr/>
        <p:txBody>
          <a:bodyPr/>
          <a:lstStyle/>
          <a:p>
            <a:fld id="{C3F9E8FF-7E6B-45B9-939F-5CFC32518A28}" type="slidenum">
              <a:rPr lang="en-US" smtClean="0"/>
              <a:t>‹#›</a:t>
            </a:fld>
            <a:endParaRPr lang="en-US" dirty="0"/>
          </a:p>
        </p:txBody>
      </p:sp>
    </p:spTree>
    <p:extLst>
      <p:ext uri="{BB962C8B-B14F-4D97-AF65-F5344CB8AC3E}">
        <p14:creationId xmlns:p14="http://schemas.microsoft.com/office/powerpoint/2010/main" val="15141094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38AC-F666-47EB-B28E-7D5E95D413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E181EE-4001-4B3B-993D-11BEBF042F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D3A2D37-DAEC-4EE2-995C-BED291265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745E26-FAAC-4EB1-BA3D-51D8B7317E53}"/>
              </a:ext>
            </a:extLst>
          </p:cNvPr>
          <p:cNvSpPr>
            <a:spLocks noGrp="1"/>
          </p:cNvSpPr>
          <p:nvPr>
            <p:ph type="dt" sz="half" idx="10"/>
          </p:nvPr>
        </p:nvSpPr>
        <p:spPr/>
        <p:txBody>
          <a:bodyPr/>
          <a:lstStyle/>
          <a:p>
            <a:fld id="{B603E799-21F7-4026-B943-6C6E63835CEC}" type="datetimeFigureOut">
              <a:rPr lang="en-US" smtClean="0"/>
              <a:t>4/30/2025</a:t>
            </a:fld>
            <a:endParaRPr lang="en-US" dirty="0"/>
          </a:p>
        </p:txBody>
      </p:sp>
      <p:sp>
        <p:nvSpPr>
          <p:cNvPr id="6" name="Footer Placeholder 5">
            <a:extLst>
              <a:ext uri="{FF2B5EF4-FFF2-40B4-BE49-F238E27FC236}">
                <a16:creationId xmlns:a16="http://schemas.microsoft.com/office/drawing/2014/main" id="{E1696F7A-FE1E-4361-9343-DB6EAF8AAE1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CE1A03-A2E6-4559-B4E1-21BC295C5A54}"/>
              </a:ext>
            </a:extLst>
          </p:cNvPr>
          <p:cNvSpPr>
            <a:spLocks noGrp="1"/>
          </p:cNvSpPr>
          <p:nvPr>
            <p:ph type="sldNum" sz="quarter" idx="12"/>
          </p:nvPr>
        </p:nvSpPr>
        <p:spPr/>
        <p:txBody>
          <a:bodyPr/>
          <a:lstStyle/>
          <a:p>
            <a:fld id="{C3F9E8FF-7E6B-45B9-939F-5CFC32518A28}" type="slidenum">
              <a:rPr lang="en-US" smtClean="0"/>
              <a:t>‹#›</a:t>
            </a:fld>
            <a:endParaRPr lang="en-US" dirty="0"/>
          </a:p>
        </p:txBody>
      </p:sp>
    </p:spTree>
    <p:extLst>
      <p:ext uri="{BB962C8B-B14F-4D97-AF65-F5344CB8AC3E}">
        <p14:creationId xmlns:p14="http://schemas.microsoft.com/office/powerpoint/2010/main" val="34488881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9467-F0C0-492B-B298-A2436BEAFF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A74E7D-1CB3-460C-B137-65A4E18A60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70695-EB08-4C89-B82D-C75BB4193E3F}"/>
              </a:ext>
            </a:extLst>
          </p:cNvPr>
          <p:cNvSpPr>
            <a:spLocks noGrp="1"/>
          </p:cNvSpPr>
          <p:nvPr>
            <p:ph type="dt" sz="half" idx="10"/>
          </p:nvPr>
        </p:nvSpPr>
        <p:spPr/>
        <p:txBody>
          <a:bodyPr/>
          <a:lstStyle/>
          <a:p>
            <a:fld id="{B603E799-21F7-4026-B943-6C6E63835CEC}" type="datetimeFigureOut">
              <a:rPr lang="en-US" smtClean="0"/>
              <a:t>4/30/2025</a:t>
            </a:fld>
            <a:endParaRPr lang="en-US" dirty="0"/>
          </a:p>
        </p:txBody>
      </p:sp>
      <p:sp>
        <p:nvSpPr>
          <p:cNvPr id="5" name="Footer Placeholder 4">
            <a:extLst>
              <a:ext uri="{FF2B5EF4-FFF2-40B4-BE49-F238E27FC236}">
                <a16:creationId xmlns:a16="http://schemas.microsoft.com/office/drawing/2014/main" id="{B7DA1A39-E208-4526-882C-E6976BCDCB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9E13A6-147A-4495-B02F-18726DF1837D}"/>
              </a:ext>
            </a:extLst>
          </p:cNvPr>
          <p:cNvSpPr>
            <a:spLocks noGrp="1"/>
          </p:cNvSpPr>
          <p:nvPr>
            <p:ph type="sldNum" sz="quarter" idx="12"/>
          </p:nvPr>
        </p:nvSpPr>
        <p:spPr/>
        <p:txBody>
          <a:bodyPr/>
          <a:lstStyle/>
          <a:p>
            <a:fld id="{C3F9E8FF-7E6B-45B9-939F-5CFC32518A28}" type="slidenum">
              <a:rPr lang="en-US" smtClean="0"/>
              <a:t>‹#›</a:t>
            </a:fld>
            <a:endParaRPr lang="en-US" dirty="0"/>
          </a:p>
        </p:txBody>
      </p:sp>
    </p:spTree>
    <p:extLst>
      <p:ext uri="{BB962C8B-B14F-4D97-AF65-F5344CB8AC3E}">
        <p14:creationId xmlns:p14="http://schemas.microsoft.com/office/powerpoint/2010/main" val="38573812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90DD62-C6A6-45E9-BF93-2F17EBA16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D2C1D4-B41E-4D59-9BAD-5DAEDDA752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F889FD-A7B4-4AEE-B98B-67E6851BF4FE}"/>
              </a:ext>
            </a:extLst>
          </p:cNvPr>
          <p:cNvSpPr>
            <a:spLocks noGrp="1"/>
          </p:cNvSpPr>
          <p:nvPr>
            <p:ph type="dt" sz="half" idx="10"/>
          </p:nvPr>
        </p:nvSpPr>
        <p:spPr/>
        <p:txBody>
          <a:bodyPr/>
          <a:lstStyle/>
          <a:p>
            <a:fld id="{B603E799-21F7-4026-B943-6C6E63835CEC}" type="datetimeFigureOut">
              <a:rPr lang="en-US" smtClean="0"/>
              <a:t>4/30/2025</a:t>
            </a:fld>
            <a:endParaRPr lang="en-US" dirty="0"/>
          </a:p>
        </p:txBody>
      </p:sp>
      <p:sp>
        <p:nvSpPr>
          <p:cNvPr id="5" name="Footer Placeholder 4">
            <a:extLst>
              <a:ext uri="{FF2B5EF4-FFF2-40B4-BE49-F238E27FC236}">
                <a16:creationId xmlns:a16="http://schemas.microsoft.com/office/drawing/2014/main" id="{74139558-1462-4AA5-B177-D7D3C27F03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451AE6-B477-4278-A189-384A694B9C46}"/>
              </a:ext>
            </a:extLst>
          </p:cNvPr>
          <p:cNvSpPr>
            <a:spLocks noGrp="1"/>
          </p:cNvSpPr>
          <p:nvPr>
            <p:ph type="sldNum" sz="quarter" idx="12"/>
          </p:nvPr>
        </p:nvSpPr>
        <p:spPr/>
        <p:txBody>
          <a:bodyPr/>
          <a:lstStyle/>
          <a:p>
            <a:fld id="{C3F9E8FF-7E6B-45B9-939F-5CFC32518A28}" type="slidenum">
              <a:rPr lang="en-US" smtClean="0"/>
              <a:t>‹#›</a:t>
            </a:fld>
            <a:endParaRPr lang="en-US" dirty="0"/>
          </a:p>
        </p:txBody>
      </p:sp>
    </p:spTree>
    <p:extLst>
      <p:ext uri="{BB962C8B-B14F-4D97-AF65-F5344CB8AC3E}">
        <p14:creationId xmlns:p14="http://schemas.microsoft.com/office/powerpoint/2010/main" val="1809400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5DBE-CCDC-2E7A-6C1D-02CA5F6278EA}"/>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A3B92B3-682B-1CC6-9E19-7B6F622730E1}"/>
              </a:ext>
            </a:extLst>
          </p:cNvPr>
          <p:cNvSpPr>
            <a:spLocks noGrp="1"/>
          </p:cNvSpPr>
          <p:nvPr>
            <p:ph type="dt" sz="half" idx="10"/>
          </p:nvPr>
        </p:nvSpPr>
        <p:spPr/>
        <p:txBody>
          <a:bodyPr/>
          <a:lstStyle/>
          <a:p>
            <a:fld id="{E5F0B88C-C49B-4EB2-822F-740654588B07}" type="datetimeFigureOut">
              <a:rPr lang="en-SG" smtClean="0"/>
              <a:t>30/4/2025</a:t>
            </a:fld>
            <a:endParaRPr lang="en-SG"/>
          </a:p>
        </p:txBody>
      </p:sp>
      <p:sp>
        <p:nvSpPr>
          <p:cNvPr id="4" name="Footer Placeholder 3">
            <a:extLst>
              <a:ext uri="{FF2B5EF4-FFF2-40B4-BE49-F238E27FC236}">
                <a16:creationId xmlns:a16="http://schemas.microsoft.com/office/drawing/2014/main" id="{C45760DF-B21E-CCB0-03C7-EB5E62589AB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6088A4E4-EE3E-A7E7-7DFA-5DD8E94076E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445483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3EB23-C56F-E963-23F3-3FBD11B94FD2}"/>
              </a:ext>
            </a:extLst>
          </p:cNvPr>
          <p:cNvSpPr>
            <a:spLocks noGrp="1"/>
          </p:cNvSpPr>
          <p:nvPr>
            <p:ph type="dt" sz="half" idx="10"/>
          </p:nvPr>
        </p:nvSpPr>
        <p:spPr/>
        <p:txBody>
          <a:bodyPr/>
          <a:lstStyle/>
          <a:p>
            <a:fld id="{E5F0B88C-C49B-4EB2-822F-740654588B07}" type="datetimeFigureOut">
              <a:rPr lang="en-SG" smtClean="0"/>
              <a:t>30/4/2025</a:t>
            </a:fld>
            <a:endParaRPr lang="en-SG"/>
          </a:p>
        </p:txBody>
      </p:sp>
      <p:sp>
        <p:nvSpPr>
          <p:cNvPr id="3" name="Footer Placeholder 2">
            <a:extLst>
              <a:ext uri="{FF2B5EF4-FFF2-40B4-BE49-F238E27FC236}">
                <a16:creationId xmlns:a16="http://schemas.microsoft.com/office/drawing/2014/main" id="{2334248B-DDEE-EA46-3733-6382AB104A6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22B3D49D-9F21-C85F-B59F-8A186533B9C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56088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4AE8-19B6-6755-AC3B-AD0ECA216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25A3133-66C9-B563-2054-39ADE733574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F3C75355-D5B9-E3AA-81FC-0A411242E4F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CD1DB-3A0E-842A-430A-3D63977C3027}"/>
              </a:ext>
            </a:extLst>
          </p:cNvPr>
          <p:cNvSpPr>
            <a:spLocks noGrp="1"/>
          </p:cNvSpPr>
          <p:nvPr>
            <p:ph type="dt" sz="half" idx="10"/>
          </p:nvPr>
        </p:nvSpPr>
        <p:spPr/>
        <p:txBody>
          <a:bodyPr/>
          <a:lstStyle/>
          <a:p>
            <a:fld id="{E5F0B88C-C49B-4EB2-822F-740654588B07}" type="datetimeFigureOut">
              <a:rPr lang="en-SG" smtClean="0"/>
              <a:t>30/4/2025</a:t>
            </a:fld>
            <a:endParaRPr lang="en-SG"/>
          </a:p>
        </p:txBody>
      </p:sp>
      <p:sp>
        <p:nvSpPr>
          <p:cNvPr id="6" name="Footer Placeholder 5">
            <a:extLst>
              <a:ext uri="{FF2B5EF4-FFF2-40B4-BE49-F238E27FC236}">
                <a16:creationId xmlns:a16="http://schemas.microsoft.com/office/drawing/2014/main" id="{8ACF8BA7-9C40-BA85-3D57-F2D0B7A87477}"/>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0860ECB-D22F-217F-7991-A07867EE9C7B}"/>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5301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07BD-E0C7-229A-72EA-EE31C3CAB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65B7B0D-89C1-899F-DCE4-2FBB72105949}"/>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SG"/>
          </a:p>
        </p:txBody>
      </p:sp>
      <p:sp>
        <p:nvSpPr>
          <p:cNvPr id="4" name="Text Placeholder 3">
            <a:extLst>
              <a:ext uri="{FF2B5EF4-FFF2-40B4-BE49-F238E27FC236}">
                <a16:creationId xmlns:a16="http://schemas.microsoft.com/office/drawing/2014/main" id="{6C3A0B59-9B26-BAFC-02EE-C7223A407A4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84703-93AC-7508-E440-49843A22F71B}"/>
              </a:ext>
            </a:extLst>
          </p:cNvPr>
          <p:cNvSpPr>
            <a:spLocks noGrp="1"/>
          </p:cNvSpPr>
          <p:nvPr>
            <p:ph type="dt" sz="half" idx="10"/>
          </p:nvPr>
        </p:nvSpPr>
        <p:spPr/>
        <p:txBody>
          <a:bodyPr/>
          <a:lstStyle/>
          <a:p>
            <a:fld id="{E5F0B88C-C49B-4EB2-822F-740654588B07}" type="datetimeFigureOut">
              <a:rPr lang="en-SG" smtClean="0"/>
              <a:t>30/4/2025</a:t>
            </a:fld>
            <a:endParaRPr lang="en-SG"/>
          </a:p>
        </p:txBody>
      </p:sp>
      <p:sp>
        <p:nvSpPr>
          <p:cNvPr id="6" name="Footer Placeholder 5">
            <a:extLst>
              <a:ext uri="{FF2B5EF4-FFF2-40B4-BE49-F238E27FC236}">
                <a16:creationId xmlns:a16="http://schemas.microsoft.com/office/drawing/2014/main" id="{3255AC61-8389-BE3A-B139-A3A25B75F13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CC03CFB-B09F-71D1-B5A4-42AE46B854F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02112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5.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FC6E4-06F1-1D88-F5D3-AC086EA6F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A77431D6-7AC8-97B7-FCEA-6A9420E0833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5A21C33-CD29-E36C-5AF9-0FB6F05874F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F0B88C-C49B-4EB2-822F-740654588B07}" type="datetimeFigureOut">
              <a:rPr lang="en-SG" smtClean="0"/>
              <a:t>30/4/2025</a:t>
            </a:fld>
            <a:endParaRPr lang="en-SG"/>
          </a:p>
        </p:txBody>
      </p:sp>
      <p:sp>
        <p:nvSpPr>
          <p:cNvPr id="5" name="Footer Placeholder 4">
            <a:extLst>
              <a:ext uri="{FF2B5EF4-FFF2-40B4-BE49-F238E27FC236}">
                <a16:creationId xmlns:a16="http://schemas.microsoft.com/office/drawing/2014/main" id="{5D370F05-91EE-96CC-EBBC-511DBDC401C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19F2526F-7F53-8296-4044-A5546E3898A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330328-5EF5-4841-88C2-40F172D2A634}" type="slidenum">
              <a:rPr lang="en-SG" smtClean="0"/>
              <a:t>‹#›</a:t>
            </a:fld>
            <a:endParaRPr lang="en-SG"/>
          </a:p>
        </p:txBody>
      </p:sp>
    </p:spTree>
    <p:extLst>
      <p:ext uri="{BB962C8B-B14F-4D97-AF65-F5344CB8AC3E}">
        <p14:creationId xmlns:p14="http://schemas.microsoft.com/office/powerpoint/2010/main" val="2446278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10392061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4/30/2025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6787165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2795708559"/>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2025/4/30</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4978419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914923-7772-4245-A9D3-BAAAB07D58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F343A0-9D88-4AD3-968B-98921C1D67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7857D-03D8-4D16-BD07-BEBBA5BBD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3E799-21F7-4026-B943-6C6E63835CEC}" type="datetimeFigureOut">
              <a:rPr lang="en-US" smtClean="0"/>
              <a:t>4/30/2025</a:t>
            </a:fld>
            <a:endParaRPr lang="en-US" dirty="0"/>
          </a:p>
        </p:txBody>
      </p:sp>
      <p:sp>
        <p:nvSpPr>
          <p:cNvPr id="5" name="Footer Placeholder 4">
            <a:extLst>
              <a:ext uri="{FF2B5EF4-FFF2-40B4-BE49-F238E27FC236}">
                <a16:creationId xmlns:a16="http://schemas.microsoft.com/office/drawing/2014/main" id="{625E98A7-648A-4213-8959-D2B6ECB7A6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5AF359A-0ADB-4A4D-8C9D-653159FB4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F9E8FF-7E6B-45B9-939F-5CFC32518A28}" type="slidenum">
              <a:rPr lang="en-US" smtClean="0"/>
              <a:t>‹#›</a:t>
            </a:fld>
            <a:endParaRPr lang="en-US" dirty="0"/>
          </a:p>
        </p:txBody>
      </p:sp>
    </p:spTree>
    <p:extLst>
      <p:ext uri="{BB962C8B-B14F-4D97-AF65-F5344CB8AC3E}">
        <p14:creationId xmlns:p14="http://schemas.microsoft.com/office/powerpoint/2010/main" val="87827733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5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5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0.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12.png"/><Relationship Id="rId10" Type="http://schemas.openxmlformats.org/officeDocument/2006/relationships/image" Target="../media/image40.svg"/><Relationship Id="rId4" Type="http://schemas.openxmlformats.org/officeDocument/2006/relationships/image" Target="../media/image11.sv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5.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12.png"/><Relationship Id="rId4" Type="http://schemas.openxmlformats.org/officeDocument/2006/relationships/image" Target="../media/image11.sv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4.sv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12.png"/><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10.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58.svg"/><Relationship Id="rId11" Type="http://schemas.openxmlformats.org/officeDocument/2006/relationships/image" Target="../media/image12.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4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10.pn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58.svg"/><Relationship Id="rId11" Type="http://schemas.openxmlformats.org/officeDocument/2006/relationships/image" Target="../media/image12.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11.sv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11.svg"/></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10.png"/><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12.png"/><Relationship Id="rId10" Type="http://schemas.openxmlformats.org/officeDocument/2006/relationships/image" Target="../media/image67.png"/><Relationship Id="rId4" Type="http://schemas.openxmlformats.org/officeDocument/2006/relationships/image" Target="../media/image11.svg"/><Relationship Id="rId9" Type="http://schemas.openxmlformats.org/officeDocument/2006/relationships/image" Target="../media/image66.svg"/><Relationship Id="rId14" Type="http://schemas.openxmlformats.org/officeDocument/2006/relationships/image" Target="../media/image71.png"/></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60.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26.xml"/><Relationship Id="rId5" Type="http://schemas.openxmlformats.org/officeDocument/2006/relationships/image" Target="../media/image76.sv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12.png"/><Relationship Id="rId4" Type="http://schemas.openxmlformats.org/officeDocument/2006/relationships/image" Target="../media/image11.svg"/></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svg"/></Relationships>
</file>

<file path=ppt/slides/_rels/slide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12.png"/><Relationship Id="rId4" Type="http://schemas.openxmlformats.org/officeDocument/2006/relationships/image" Target="../media/image11.svg"/></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18" Type="http://schemas.openxmlformats.org/officeDocument/2006/relationships/image" Target="../media/image90.png"/><Relationship Id="rId3" Type="http://schemas.openxmlformats.org/officeDocument/2006/relationships/image" Target="../media/image10.png"/><Relationship Id="rId7" Type="http://schemas.openxmlformats.org/officeDocument/2006/relationships/image" Target="../media/image81.svg"/><Relationship Id="rId12" Type="http://schemas.openxmlformats.org/officeDocument/2006/relationships/image" Target="../media/image86.png"/><Relationship Id="rId17" Type="http://schemas.openxmlformats.org/officeDocument/2006/relationships/image" Target="../media/image40.svg"/><Relationship Id="rId2" Type="http://schemas.openxmlformats.org/officeDocument/2006/relationships/notesSlide" Target="../notesSlides/notesSlide29.xml"/><Relationship Id="rId16" Type="http://schemas.openxmlformats.org/officeDocument/2006/relationships/image" Target="../media/image89.png"/><Relationship Id="rId1" Type="http://schemas.openxmlformats.org/officeDocument/2006/relationships/slideLayout" Target="../slideLayouts/slideLayout12.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12.png"/><Relationship Id="rId15" Type="http://schemas.openxmlformats.org/officeDocument/2006/relationships/image" Target="../media/image38.svg"/><Relationship Id="rId10" Type="http://schemas.openxmlformats.org/officeDocument/2006/relationships/image" Target="../media/image84.png"/><Relationship Id="rId19" Type="http://schemas.openxmlformats.org/officeDocument/2006/relationships/image" Target="../media/image42.svg"/><Relationship Id="rId4" Type="http://schemas.openxmlformats.org/officeDocument/2006/relationships/image" Target="../media/image11.svg"/><Relationship Id="rId9" Type="http://schemas.openxmlformats.org/officeDocument/2006/relationships/image" Target="../media/image83.svg"/><Relationship Id="rId14" Type="http://schemas.openxmlformats.org/officeDocument/2006/relationships/image" Target="../media/image88.png"/></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12.png"/><Relationship Id="rId4" Type="http://schemas.openxmlformats.org/officeDocument/2006/relationships/image" Target="../media/image11.svg"/></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94.png"/></Relationships>
</file>

<file path=ppt/slides/_rels/slide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12.png"/><Relationship Id="rId12" Type="http://schemas.openxmlformats.org/officeDocument/2006/relationships/image" Target="../media/image20.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sv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18.svg"/><Relationship Id="rId4" Type="http://schemas.openxmlformats.org/officeDocument/2006/relationships/notesSlide" Target="../notesSlides/notesSlide4.xml"/><Relationship Id="rId9" Type="http://schemas.openxmlformats.org/officeDocument/2006/relationships/image" Target="../media/image17.png"/><Relationship Id="rId14" Type="http://schemas.openxmlformats.org/officeDocument/2006/relationships/image" Target="../media/image22.svg"/></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hyperlink" Target="https://voh.com.vn/song-dep/status-buon-328155.htm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12.png"/><Relationship Id="rId10" Type="http://schemas.openxmlformats.org/officeDocument/2006/relationships/image" Target="../media/image27.svg"/><Relationship Id="rId4" Type="http://schemas.openxmlformats.org/officeDocument/2006/relationships/image" Target="../media/image11.sv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22B2C-D273-CAEB-46F3-53DC7C5615A2}"/>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EA4038E-0E11-FB81-97BE-964FB1B450F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004840" y="1285513"/>
            <a:ext cx="8569124" cy="4820132"/>
          </a:xfrm>
          <a:prstGeom prst="rect">
            <a:avLst/>
          </a:prstGeom>
        </p:spPr>
      </p:pic>
      <p:pic>
        <p:nvPicPr>
          <p:cNvPr id="5" name="Picture 4">
            <a:extLst>
              <a:ext uri="{FF2B5EF4-FFF2-40B4-BE49-F238E27FC236}">
                <a16:creationId xmlns:a16="http://schemas.microsoft.com/office/drawing/2014/main" id="{52C0E19B-E3EB-8D8C-228D-92EF3774E264}"/>
              </a:ext>
            </a:extLst>
          </p:cNvPr>
          <p:cNvPicPr>
            <a:picLocks noChangeAspect="1"/>
          </p:cNvPicPr>
          <p:nvPr/>
        </p:nvPicPr>
        <p:blipFill rotWithShape="1">
          <a:blip r:embed="rId5">
            <a:clrChange>
              <a:clrFrom>
                <a:srgbClr val="FFFFFF"/>
              </a:clrFrom>
              <a:clrTo>
                <a:srgbClr val="FFFFFF">
                  <a:alpha val="0"/>
                </a:srgbClr>
              </a:clrTo>
            </a:clrChange>
          </a:blip>
          <a:srcRect r="48982" b="62305"/>
          <a:stretch/>
        </p:blipFill>
        <p:spPr>
          <a:xfrm>
            <a:off x="5113373" y="-683822"/>
            <a:ext cx="6220177" cy="2585156"/>
          </a:xfrm>
          <a:prstGeom prst="rect">
            <a:avLst/>
          </a:prstGeom>
        </p:spPr>
      </p:pic>
      <p:sp>
        <p:nvSpPr>
          <p:cNvPr id="7" name="TextBox 6">
            <a:extLst>
              <a:ext uri="{FF2B5EF4-FFF2-40B4-BE49-F238E27FC236}">
                <a16:creationId xmlns:a16="http://schemas.microsoft.com/office/drawing/2014/main" id="{444EF7F6-6AF4-267A-A4E2-6BBE39EAB414}"/>
              </a:ext>
            </a:extLst>
          </p:cNvPr>
          <p:cNvSpPr txBox="1"/>
          <p:nvPr/>
        </p:nvSpPr>
        <p:spPr>
          <a:xfrm>
            <a:off x="6096000" y="373333"/>
            <a:ext cx="4601028" cy="66678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Tiết</a:t>
            </a:r>
            <a:r>
              <a:rPr lang="en-US" sz="3733" b="1" kern="0" dirty="0">
                <a:solidFill>
                  <a:srgbClr val="000000"/>
                </a:solidFill>
                <a:latin typeface="Times New Roman" panose="02020603050405020304" pitchFamily="18" charset="0"/>
                <a:ea typeface="Calibri" panose="020F0502020204030204" pitchFamily="34" charset="0"/>
                <a:cs typeface="Arial"/>
                <a:sym typeface="Arial"/>
              </a:rPr>
              <a:t>: …..</a:t>
            </a:r>
            <a:endParaRPr kumimoji="0" lang="en-SG" sz="3733"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68628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32989"/>
            <a:ext cx="12250646" cy="6890989"/>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9" y="3744750"/>
            <a:ext cx="5360038" cy="1355085"/>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r>
              <a:rPr lang="en-US" sz="3200"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 cách trình bày thông tin theo các đối tượng phân loại</a:t>
            </a:r>
            <a:endParaRPr lang="en-SG" sz="3200" dirty="0">
              <a:latin typeface="Times New Roman" panose="02020603050405020304" pitchFamily="18" charset="0"/>
              <a:cs typeface="Times New Roman" panose="02020603050405020304" pitchFamily="18" charset="0"/>
            </a:endParaRPr>
          </a:p>
        </p:txBody>
      </p:sp>
      <p:sp>
        <p:nvSpPr>
          <p:cNvPr id="6" name="S3">
            <a:extLst>
              <a:ext uri="{FF2B5EF4-FFF2-40B4-BE49-F238E27FC236}">
                <a16:creationId xmlns:a16="http://schemas.microsoft.com/office/drawing/2014/main" id="{1F91BD90-F06A-4E7D-B645-A65742C0E0C3}"/>
              </a:ext>
            </a:extLst>
          </p:cNvPr>
          <p:cNvSpPr/>
          <p:nvPr/>
        </p:nvSpPr>
        <p:spPr>
          <a:xfrm>
            <a:off x="300942" y="3744750"/>
            <a:ext cx="5755048" cy="1340110"/>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r>
              <a:rPr lang="vi-VN" sz="3200" dirty="0">
                <a:latin typeface="Times New Roman" panose="02020603050405020304" pitchFamily="18" charset="0"/>
                <a:cs typeface="Times New Roman" panose="02020603050405020304" pitchFamily="18" charset="0"/>
              </a:rPr>
              <a:t>A. cách trình bày thông tin theo trình tự không gian</a:t>
            </a:r>
            <a:endParaRPr lang="en-SG" sz="3200" dirty="0">
              <a:latin typeface="Times New Roman" panose="02020603050405020304" pitchFamily="18" charset="0"/>
              <a:cs typeface="Times New Roman" panose="02020603050405020304" pitchFamily="18" charset="0"/>
            </a:endParaRPr>
          </a:p>
        </p:txBody>
      </p:sp>
      <p:sp>
        <p:nvSpPr>
          <p:cNvPr id="7" name="S2">
            <a:extLst>
              <a:ext uri="{FF2B5EF4-FFF2-40B4-BE49-F238E27FC236}">
                <a16:creationId xmlns:a16="http://schemas.microsoft.com/office/drawing/2014/main" id="{FDF3C860-3241-4EC5-AFE4-1B44636F0383}"/>
              </a:ext>
            </a:extLst>
          </p:cNvPr>
          <p:cNvSpPr/>
          <p:nvPr/>
        </p:nvSpPr>
        <p:spPr>
          <a:xfrm>
            <a:off x="300942" y="5320130"/>
            <a:ext cx="5755048" cy="135826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r>
              <a:rPr lang="vi-VN" sz="3200" dirty="0">
                <a:latin typeface="Times New Roman" panose="02020603050405020304" pitchFamily="18" charset="0"/>
                <a:cs typeface="Times New Roman" panose="02020603050405020304" pitchFamily="18" charset="0"/>
              </a:rPr>
              <a:t>B. cách trình bày thông tin theo mức độ quan trọng của thông tin</a:t>
            </a:r>
            <a:endParaRPr lang="en-SG" sz="3200" dirty="0">
              <a:latin typeface="Times New Roman" panose="02020603050405020304" pitchFamily="18" charset="0"/>
              <a:cs typeface="Times New Roman" panose="02020603050405020304" pitchFamily="18"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9" y="5320130"/>
            <a:ext cx="5360038" cy="135826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r>
              <a:rPr lang="en-US" sz="3200" dirty="0">
                <a:latin typeface="Times New Roman" panose="02020603050405020304" pitchFamily="18" charset="0"/>
                <a:cs typeface="Times New Roman" panose="02020603050405020304" pitchFamily="18" charset="0"/>
              </a:rPr>
              <a:t>D</a:t>
            </a:r>
            <a:r>
              <a:rPr lang="vi-VN" sz="3200" dirty="0">
                <a:latin typeface="Times New Roman" panose="02020603050405020304" pitchFamily="18" charset="0"/>
                <a:cs typeface="Times New Roman" panose="02020603050405020304" pitchFamily="18" charset="0"/>
              </a:rPr>
              <a:t>. cách trình bày thông tin theo mối quan hệ nhân quả</a:t>
            </a:r>
            <a:endParaRPr lang="en-SG" sz="3200" dirty="0">
              <a:latin typeface="Times New Roman" panose="02020603050405020304" pitchFamily="18" charset="0"/>
              <a:cs typeface="Times New Roman" panose="02020603050405020304" pitchFamily="18"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29515" y="387365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8710"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8720" y="387900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29516"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D7BB952-BF74-0003-F126-820DD5CACE43}"/>
              </a:ext>
            </a:extLst>
          </p:cNvPr>
          <p:cNvPicPr>
            <a:picLocks noChangeAspect="1"/>
          </p:cNvPicPr>
          <p:nvPr/>
        </p:nvPicPr>
        <p:blipFill rotWithShape="1">
          <a:blip r:embed="rId7"/>
          <a:srcRect t="60799" r="3082"/>
          <a:stretch/>
        </p:blipFill>
        <p:spPr>
          <a:xfrm>
            <a:off x="486137" y="-104512"/>
            <a:ext cx="11401063" cy="3533512"/>
          </a:xfrm>
          <a:prstGeom prst="rect">
            <a:avLst/>
          </a:prstGeom>
        </p:spPr>
      </p:pic>
      <p:sp>
        <p:nvSpPr>
          <p:cNvPr id="10" name="TextBox 9">
            <a:extLst>
              <a:ext uri="{FF2B5EF4-FFF2-40B4-BE49-F238E27FC236}">
                <a16:creationId xmlns:a16="http://schemas.microsoft.com/office/drawing/2014/main" id="{EDAC8713-BE8F-3BC5-3B68-CE13A28CA481}"/>
              </a:ext>
            </a:extLst>
          </p:cNvPr>
          <p:cNvSpPr txBox="1"/>
          <p:nvPr/>
        </p:nvSpPr>
        <p:spPr>
          <a:xfrm>
            <a:off x="571818" y="536592"/>
            <a:ext cx="11140571" cy="2657138"/>
          </a:xfrm>
          <a:prstGeom prst="rect">
            <a:avLst/>
          </a:prstGeom>
          <a:noFill/>
        </p:spPr>
        <p:txBody>
          <a:bodyPr wrap="square">
            <a:spAutoFit/>
          </a:bodyPr>
          <a:lstStyle/>
          <a:p>
            <a:pPr algn="just">
              <a:spcAft>
                <a:spcPts val="800"/>
              </a:spcAft>
            </a:pPr>
            <a:r>
              <a:rPr lang="en-US" sz="3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Nội dung dưới đây đề cập đến cách trình bày thông tin nào trong văn bản thông tin?</a:t>
            </a:r>
            <a:endParaRPr lang="en-SG"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Thông tin trong văn bản được tổ chức theo cấu trúc: 1) giới thiệu tổng quan, khái quát về các đối tượng được phân loại; 2) giới thiệu chi tiết từng đối tượng cụ thể.</a:t>
            </a:r>
            <a:endParaRPr lang="en-SG"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004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32989"/>
            <a:ext cx="12250646" cy="6890989"/>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8" y="4349216"/>
            <a:ext cx="5317597"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r>
              <a:rPr lang="en-US" sz="3600" b="1" dirty="0">
                <a:latin typeface="Times New Roman" panose="02020603050405020304" pitchFamily="18" charset="0"/>
                <a:cs typeface="Times New Roman" panose="02020603050405020304" pitchFamily="18" charset="0"/>
              </a:rPr>
              <a:t>C.</a:t>
            </a:r>
            <a:r>
              <a:rPr lang="vi-VN" sz="3600" b="1" dirty="0">
                <a:latin typeface="Times New Roman" panose="02020603050405020304" pitchFamily="18" charset="0"/>
                <a:cs typeface="Times New Roman" panose="02020603050405020304" pitchFamily="18" charset="0"/>
              </a:rPr>
              <a:t> truyện thơ Nôm</a:t>
            </a:r>
            <a:endParaRPr lang="en-SG" sz="3600" b="1" dirty="0">
              <a:latin typeface="Times New Roman" panose="02020603050405020304" pitchFamily="18" charset="0"/>
              <a:cs typeface="Times New Roman" panose="02020603050405020304" pitchFamily="18" charset="0"/>
            </a:endParaRPr>
          </a:p>
        </p:txBody>
      </p:sp>
      <p:sp>
        <p:nvSpPr>
          <p:cNvPr id="6" name="S3">
            <a:extLst>
              <a:ext uri="{FF2B5EF4-FFF2-40B4-BE49-F238E27FC236}">
                <a16:creationId xmlns:a16="http://schemas.microsoft.com/office/drawing/2014/main" id="{1F91BD90-F06A-4E7D-B645-A65742C0E0C3}"/>
              </a:ext>
            </a:extLst>
          </p:cNvPr>
          <p:cNvSpPr/>
          <p:nvPr/>
        </p:nvSpPr>
        <p:spPr>
          <a:xfrm>
            <a:off x="231494" y="4349216"/>
            <a:ext cx="528963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r>
              <a:rPr lang="en-US" sz="3600" b="1" dirty="0">
                <a:latin typeface="Times New Roman" panose="02020603050405020304" pitchFamily="18" charset="0"/>
                <a:cs typeface="Times New Roman" panose="02020603050405020304" pitchFamily="18" charset="0"/>
              </a:rPr>
              <a:t>A</a:t>
            </a:r>
            <a:r>
              <a:rPr lang="vi-VN" sz="3600" b="1" dirty="0">
                <a:latin typeface="Times New Roman" panose="02020603050405020304" pitchFamily="18" charset="0"/>
                <a:cs typeface="Times New Roman" panose="02020603050405020304" pitchFamily="18" charset="0"/>
              </a:rPr>
              <a:t>. truyện truyền kì</a:t>
            </a:r>
            <a:endParaRPr lang="en-SG" sz="3600" b="1" dirty="0">
              <a:latin typeface="Times New Roman" panose="02020603050405020304" pitchFamily="18" charset="0"/>
              <a:cs typeface="Times New Roman" panose="02020603050405020304" pitchFamily="18" charset="0"/>
            </a:endParaRPr>
          </a:p>
        </p:txBody>
      </p:sp>
      <p:sp>
        <p:nvSpPr>
          <p:cNvPr id="7" name="S2">
            <a:extLst>
              <a:ext uri="{FF2B5EF4-FFF2-40B4-BE49-F238E27FC236}">
                <a16:creationId xmlns:a16="http://schemas.microsoft.com/office/drawing/2014/main" id="{FDF3C860-3241-4EC5-AFE4-1B44636F0383}"/>
              </a:ext>
            </a:extLst>
          </p:cNvPr>
          <p:cNvSpPr/>
          <p:nvPr/>
        </p:nvSpPr>
        <p:spPr>
          <a:xfrm>
            <a:off x="231494" y="5581116"/>
            <a:ext cx="528963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r>
              <a:rPr lang="vi-VN" sz="3600" b="1" dirty="0">
                <a:latin typeface="Times New Roman" panose="02020603050405020304" pitchFamily="18" charset="0"/>
                <a:cs typeface="Times New Roman" panose="02020603050405020304" pitchFamily="18" charset="0"/>
              </a:rPr>
              <a:t>B. truyện lịch sử</a:t>
            </a:r>
            <a:endParaRPr lang="en-SG" sz="3600" b="1" dirty="0">
              <a:latin typeface="Times New Roman" panose="02020603050405020304" pitchFamily="18" charset="0"/>
              <a:cs typeface="Times New Roman" panose="02020603050405020304" pitchFamily="18"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8" y="5581116"/>
            <a:ext cx="5317597"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r>
              <a:rPr lang="vi-VN" sz="3600" b="1" dirty="0">
                <a:latin typeface="Times New Roman" panose="02020603050405020304" pitchFamily="18" charset="0"/>
                <a:cs typeface="Times New Roman" panose="02020603050405020304" pitchFamily="18" charset="0"/>
              </a:rPr>
              <a:t>D. truyện cười</a:t>
            </a:r>
            <a:endParaRPr lang="en-SG" sz="3600" b="1" dirty="0">
              <a:latin typeface="Times New Roman" panose="02020603050405020304" pitchFamily="18" charset="0"/>
              <a:cs typeface="Times New Roman" panose="02020603050405020304" pitchFamily="18"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5292"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5292"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D7BB952-BF74-0003-F126-820DD5CACE43}"/>
              </a:ext>
            </a:extLst>
          </p:cNvPr>
          <p:cNvPicPr>
            <a:picLocks noChangeAspect="1"/>
          </p:cNvPicPr>
          <p:nvPr/>
        </p:nvPicPr>
        <p:blipFill rotWithShape="1">
          <a:blip r:embed="rId7"/>
          <a:srcRect t="60799" r="3082"/>
          <a:stretch/>
        </p:blipFill>
        <p:spPr>
          <a:xfrm>
            <a:off x="370389" y="-104512"/>
            <a:ext cx="11590115" cy="3935732"/>
          </a:xfrm>
          <a:prstGeom prst="rect">
            <a:avLst/>
          </a:prstGeom>
        </p:spPr>
      </p:pic>
      <p:sp>
        <p:nvSpPr>
          <p:cNvPr id="17" name="TextBox 16">
            <a:extLst>
              <a:ext uri="{FF2B5EF4-FFF2-40B4-BE49-F238E27FC236}">
                <a16:creationId xmlns:a16="http://schemas.microsoft.com/office/drawing/2014/main" id="{B39F7CEF-7FFF-5BF2-A1DF-038214A800F7}"/>
              </a:ext>
            </a:extLst>
          </p:cNvPr>
          <p:cNvSpPr txBox="1"/>
          <p:nvPr/>
        </p:nvSpPr>
        <p:spPr>
          <a:xfrm>
            <a:off x="462575" y="567329"/>
            <a:ext cx="11359036" cy="3149580"/>
          </a:xfrm>
          <a:prstGeom prst="rect">
            <a:avLst/>
          </a:prstGeom>
          <a:noFill/>
        </p:spPr>
        <p:txBody>
          <a:bodyPr wrap="square">
            <a:spAutoFit/>
          </a:bodyPr>
          <a:lstStyle/>
          <a:p>
            <a:pPr algn="just">
              <a:spcAft>
                <a:spcPts val="800"/>
              </a:spcAft>
            </a:pPr>
            <a:r>
              <a:rPr lang="en-US" sz="3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Chọn cụm từ đúng để điền vào chỗ trống trong nhận định dưới đây:</a:t>
            </a:r>
            <a:endParaRPr lang="en-SG"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Nhân vật trong .... có thể là con người hay thần linh, ma, quỷ.  Nếu nhân vật là con người, họ thường có nét kì dị khác thường; nếu nhân vật là thần linh, ma, quý, họ thường được nhân hóá, mang hình ảnh, tính cách của con người.</a:t>
            </a:r>
            <a:endParaRPr lang="en-SG"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507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BAF2A-7C9C-9D0C-368A-571520708C8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F3E2745-DC48-3BA5-C7E1-D560DB78925B}"/>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A38EFB8B-CDDD-B5B4-72A2-FD6996003C8F}"/>
              </a:ext>
            </a:extLst>
          </p:cNvPr>
          <p:cNvSpPr txBox="1">
            <a:spLocks noGrp="1"/>
          </p:cNvSpPr>
          <p:nvPr/>
        </p:nvSpPr>
        <p:spPr>
          <a:xfrm>
            <a:off x="6027429"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11500" b="1" dirty="0">
                <a:latin typeface="Times New Roman" panose="02020603050405020304" pitchFamily="18" charset="0"/>
                <a:cs typeface="Times New Roman" panose="02020603050405020304" pitchFamily="18" charset="0"/>
              </a:rPr>
              <a:t>CÂU 4</a:t>
            </a:r>
            <a:endParaRPr lang="en-SG" sz="115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84BE8830-FC80-AF6C-EF10-7E37249B53E0}"/>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96CB1B04-81D2-FD5F-C0A4-404D5A8321C0}"/>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4</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83622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8DD1-8F10-8DE8-E02E-CA2B141A89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8645AB-296A-BE3D-882A-BAB1D9C1AD87}"/>
              </a:ext>
            </a:extLst>
          </p:cNvPr>
          <p:cNvSpPr txBox="1"/>
          <p:nvPr/>
        </p:nvSpPr>
        <p:spPr>
          <a:xfrm>
            <a:off x="2795428" y="101174"/>
            <a:ext cx="7529189" cy="58477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3200" b="1"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rPr>
              <a:t>HOÀN THÀNH BẢNG SAU:</a:t>
            </a:r>
            <a:endParaRPr kumimoji="0" lang="en-SG" sz="3200" b="0"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endParaRPr>
          </a:p>
        </p:txBody>
      </p:sp>
      <p:graphicFrame>
        <p:nvGraphicFramePr>
          <p:cNvPr id="2" name="Table 1">
            <a:extLst>
              <a:ext uri="{FF2B5EF4-FFF2-40B4-BE49-F238E27FC236}">
                <a16:creationId xmlns:a16="http://schemas.microsoft.com/office/drawing/2014/main" id="{7301B574-B52A-8614-324F-270D93DD1E5A}"/>
              </a:ext>
            </a:extLst>
          </p:cNvPr>
          <p:cNvGraphicFramePr>
            <a:graphicFrameLocks noGrp="1"/>
          </p:cNvGraphicFramePr>
          <p:nvPr>
            <p:extLst>
              <p:ext uri="{D42A27DB-BD31-4B8C-83A1-F6EECF244321}">
                <p14:modId xmlns:p14="http://schemas.microsoft.com/office/powerpoint/2010/main" val="3313279566"/>
              </p:ext>
            </p:extLst>
          </p:nvPr>
        </p:nvGraphicFramePr>
        <p:xfrm>
          <a:off x="81023" y="763972"/>
          <a:ext cx="12014521" cy="5992852"/>
        </p:xfrm>
        <a:graphic>
          <a:graphicData uri="http://schemas.openxmlformats.org/drawingml/2006/table">
            <a:tbl>
              <a:tblPr firstRow="1" firstCol="1" bandRow="1">
                <a:tableStyleId>{1FECB4D8-DB02-4DC6-A0A2-4F2EBAE1DC90}</a:tableStyleId>
              </a:tblPr>
              <a:tblGrid>
                <a:gridCol w="1139809">
                  <a:extLst>
                    <a:ext uri="{9D8B030D-6E8A-4147-A177-3AD203B41FA5}">
                      <a16:colId xmlns:a16="http://schemas.microsoft.com/office/drawing/2014/main" val="602553275"/>
                    </a:ext>
                  </a:extLst>
                </a:gridCol>
                <a:gridCol w="3558996">
                  <a:extLst>
                    <a:ext uri="{9D8B030D-6E8A-4147-A177-3AD203B41FA5}">
                      <a16:colId xmlns:a16="http://schemas.microsoft.com/office/drawing/2014/main" val="1423172565"/>
                    </a:ext>
                  </a:extLst>
                </a:gridCol>
                <a:gridCol w="7315716">
                  <a:extLst>
                    <a:ext uri="{9D8B030D-6E8A-4147-A177-3AD203B41FA5}">
                      <a16:colId xmlns:a16="http://schemas.microsoft.com/office/drawing/2014/main" val="2411660660"/>
                    </a:ext>
                  </a:extLst>
                </a:gridCol>
              </a:tblGrid>
              <a:tr h="397765">
                <a:tc gridSpan="2">
                  <a:txBody>
                    <a:bodyPr/>
                    <a:lstStyle/>
                    <a:p>
                      <a:pPr algn="ctr">
                        <a:lnSpc>
                          <a:spcPct val="100000"/>
                        </a:lnSpc>
                        <a:spcAft>
                          <a:spcPts val="800"/>
                        </a:spcAft>
                      </a:pPr>
                      <a:r>
                        <a:rPr lang="vi-VN" sz="2400" dirty="0">
                          <a:solidFill>
                            <a:schemeClr val="tx1"/>
                          </a:solidFill>
                          <a:effectLst/>
                          <a:latin typeface="+mj-lt"/>
                        </a:rPr>
                        <a:t>Các bộ phận của văn học Việt Nam</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hMerge="1">
                  <a:txBody>
                    <a:bodyPr/>
                    <a:lstStyle/>
                    <a:p>
                      <a:endParaRPr lang="en-SG"/>
                    </a:p>
                  </a:txBody>
                  <a:tcPr/>
                </a:tc>
                <a:tc>
                  <a:txBody>
                    <a:bodyPr/>
                    <a:lstStyle/>
                    <a:p>
                      <a:pPr algn="ctr">
                        <a:lnSpc>
                          <a:spcPct val="100000"/>
                        </a:lnSpc>
                        <a:spcAft>
                          <a:spcPts val="800"/>
                        </a:spcAft>
                      </a:pPr>
                      <a:r>
                        <a:rPr lang="vi-VN" sz="2400" dirty="0">
                          <a:solidFill>
                            <a:schemeClr val="tx1"/>
                          </a:solidFill>
                          <a:effectLst/>
                          <a:latin typeface="+mj-lt"/>
                        </a:rPr>
                        <a:t>Tên văn bản văn học đã học ở học kì I</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3327990476"/>
                  </a:ext>
                </a:extLst>
              </a:tr>
              <a:tr h="542471">
                <a:tc gridSpan="2">
                  <a:txBody>
                    <a:bodyPr/>
                    <a:lstStyle/>
                    <a:p>
                      <a:pPr algn="just">
                        <a:lnSpc>
                          <a:spcPct val="100000"/>
                        </a:lnSpc>
                        <a:spcAft>
                          <a:spcPts val="800"/>
                        </a:spcAft>
                      </a:pPr>
                      <a:r>
                        <a:rPr lang="vi-VN" sz="2400" dirty="0">
                          <a:solidFill>
                            <a:schemeClr val="tx1"/>
                          </a:solidFill>
                          <a:effectLst/>
                          <a:latin typeface="+mj-lt"/>
                        </a:rPr>
                        <a:t>Văn học dân gian</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tc hMerge="1">
                  <a:txBody>
                    <a:bodyPr/>
                    <a:lstStyle/>
                    <a:p>
                      <a:endParaRPr lang="en-SG"/>
                    </a:p>
                  </a:txBody>
                  <a:tcPr/>
                </a:tc>
                <a:tc>
                  <a:txBody>
                    <a:bodyPr/>
                    <a:lstStyle/>
                    <a:p>
                      <a:pPr algn="just">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06176"/>
                  </a:ext>
                </a:extLst>
              </a:tr>
              <a:tr h="888218">
                <a:tc rowSpan="3">
                  <a:txBody>
                    <a:bodyPr/>
                    <a:lstStyle/>
                    <a:p>
                      <a:pPr algn="just">
                        <a:lnSpc>
                          <a:spcPct val="100000"/>
                        </a:lnSpc>
                        <a:spcAft>
                          <a:spcPts val="800"/>
                        </a:spcAft>
                      </a:pPr>
                      <a:r>
                        <a:rPr lang="vi-VN" sz="2400" dirty="0">
                          <a:solidFill>
                            <a:schemeClr val="tx1"/>
                          </a:solidFill>
                          <a:effectLst/>
                          <a:latin typeface="+mj-lt"/>
                        </a:rPr>
                        <a:t>Văn học viết</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tc>
                  <a:txBody>
                    <a:bodyPr/>
                    <a:lstStyle/>
                    <a:p>
                      <a:pPr algn="ctr">
                        <a:lnSpc>
                          <a:spcPct val="100000"/>
                        </a:lnSpc>
                        <a:spcAft>
                          <a:spcPts val="800"/>
                        </a:spcAft>
                      </a:pPr>
                      <a:r>
                        <a:rPr lang="vi-VN" sz="2400" b="1" i="1" dirty="0">
                          <a:solidFill>
                            <a:schemeClr val="tx1"/>
                          </a:solidFill>
                          <a:effectLst/>
                          <a:latin typeface="+mj-lt"/>
                        </a:rPr>
                        <a:t>Văn học chữ Hán</a:t>
                      </a:r>
                      <a:endParaRPr lang="en-SG" sz="2000" b="1" i="1"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1133522"/>
                  </a:ext>
                </a:extLst>
              </a:tr>
              <a:tr h="1791731">
                <a:tc vMerge="1">
                  <a:txBody>
                    <a:bodyPr/>
                    <a:lstStyle/>
                    <a:p>
                      <a:endParaRPr lang="en-SG"/>
                    </a:p>
                  </a:txBody>
                  <a:tcPr/>
                </a:tc>
                <a:tc>
                  <a:txBody>
                    <a:bodyPr/>
                    <a:lstStyle/>
                    <a:p>
                      <a:pPr algn="ctr">
                        <a:lnSpc>
                          <a:spcPct val="100000"/>
                        </a:lnSpc>
                        <a:spcAft>
                          <a:spcPts val="800"/>
                        </a:spcAft>
                      </a:pPr>
                      <a:r>
                        <a:rPr lang="vi-VN" sz="2400" b="1" i="1" dirty="0">
                          <a:solidFill>
                            <a:schemeClr val="tx1"/>
                          </a:solidFill>
                          <a:effectLst/>
                          <a:latin typeface="+mj-lt"/>
                        </a:rPr>
                        <a:t>Văn học chữ Nôm</a:t>
                      </a:r>
                      <a:endParaRPr lang="en-SG" sz="2000" b="1" i="1"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4859626"/>
                  </a:ext>
                </a:extLst>
              </a:tr>
              <a:tr h="2372667">
                <a:tc vMerge="1">
                  <a:txBody>
                    <a:bodyPr/>
                    <a:lstStyle/>
                    <a:p>
                      <a:endParaRPr lang="en-SG"/>
                    </a:p>
                  </a:txBody>
                  <a:tcPr/>
                </a:tc>
                <a:tc>
                  <a:txBody>
                    <a:bodyPr/>
                    <a:lstStyle/>
                    <a:p>
                      <a:pPr algn="ctr">
                        <a:lnSpc>
                          <a:spcPct val="100000"/>
                        </a:lnSpc>
                        <a:spcAft>
                          <a:spcPts val="800"/>
                        </a:spcAft>
                      </a:pPr>
                      <a:r>
                        <a:rPr lang="vi-VN" sz="2400" b="1" i="1" dirty="0">
                          <a:solidFill>
                            <a:schemeClr val="tx1"/>
                          </a:solidFill>
                          <a:effectLst/>
                          <a:latin typeface="+mj-lt"/>
                        </a:rPr>
                        <a:t>Văn học chữ Quốc ngữ</a:t>
                      </a:r>
                      <a:endParaRPr lang="en-SG" sz="2000" b="1" i="1"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9083602"/>
                  </a:ext>
                </a:extLst>
              </a:tr>
            </a:tbl>
          </a:graphicData>
        </a:graphic>
      </p:graphicFrame>
    </p:spTree>
    <p:extLst>
      <p:ext uri="{BB962C8B-B14F-4D97-AF65-F5344CB8AC3E}">
        <p14:creationId xmlns:p14="http://schemas.microsoft.com/office/powerpoint/2010/main" val="225794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E803E-F629-C66A-7DD2-69DDACFB760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5771D7-BD34-AD0B-E90D-591491B34404}"/>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8DCC35F-5ADC-B238-D618-D2806495641B}"/>
              </a:ext>
            </a:extLst>
          </p:cNvPr>
          <p:cNvSpPr txBox="1"/>
          <p:nvPr/>
        </p:nvSpPr>
        <p:spPr>
          <a:xfrm>
            <a:off x="2795428" y="101174"/>
            <a:ext cx="7529189" cy="58477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3200" b="1"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rPr>
              <a:t>HOÀN THÀNH BẢNG SAU:</a:t>
            </a:r>
            <a:endParaRPr kumimoji="0" lang="en-SG" sz="3200" b="0"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endParaRPr>
          </a:p>
        </p:txBody>
      </p:sp>
      <p:graphicFrame>
        <p:nvGraphicFramePr>
          <p:cNvPr id="2" name="Table 1">
            <a:extLst>
              <a:ext uri="{FF2B5EF4-FFF2-40B4-BE49-F238E27FC236}">
                <a16:creationId xmlns:a16="http://schemas.microsoft.com/office/drawing/2014/main" id="{EE656657-6F14-B6BC-1135-D2B56774B686}"/>
              </a:ext>
            </a:extLst>
          </p:cNvPr>
          <p:cNvGraphicFramePr>
            <a:graphicFrameLocks noGrp="1"/>
          </p:cNvGraphicFramePr>
          <p:nvPr>
            <p:extLst>
              <p:ext uri="{D42A27DB-BD31-4B8C-83A1-F6EECF244321}">
                <p14:modId xmlns:p14="http://schemas.microsoft.com/office/powerpoint/2010/main" val="1173571659"/>
              </p:ext>
            </p:extLst>
          </p:nvPr>
        </p:nvGraphicFramePr>
        <p:xfrm>
          <a:off x="81023" y="763973"/>
          <a:ext cx="12014521" cy="6065765"/>
        </p:xfrm>
        <a:graphic>
          <a:graphicData uri="http://schemas.openxmlformats.org/drawingml/2006/table">
            <a:tbl>
              <a:tblPr firstRow="1" firstCol="1" bandRow="1">
                <a:tableStyleId>{1FECB4D8-DB02-4DC6-A0A2-4F2EBAE1DC90}</a:tableStyleId>
              </a:tblPr>
              <a:tblGrid>
                <a:gridCol w="1139809">
                  <a:extLst>
                    <a:ext uri="{9D8B030D-6E8A-4147-A177-3AD203B41FA5}">
                      <a16:colId xmlns:a16="http://schemas.microsoft.com/office/drawing/2014/main" val="602553275"/>
                    </a:ext>
                  </a:extLst>
                </a:gridCol>
                <a:gridCol w="3558996">
                  <a:extLst>
                    <a:ext uri="{9D8B030D-6E8A-4147-A177-3AD203B41FA5}">
                      <a16:colId xmlns:a16="http://schemas.microsoft.com/office/drawing/2014/main" val="1423172565"/>
                    </a:ext>
                  </a:extLst>
                </a:gridCol>
                <a:gridCol w="7315716">
                  <a:extLst>
                    <a:ext uri="{9D8B030D-6E8A-4147-A177-3AD203B41FA5}">
                      <a16:colId xmlns:a16="http://schemas.microsoft.com/office/drawing/2014/main" val="2411660660"/>
                    </a:ext>
                  </a:extLst>
                </a:gridCol>
              </a:tblGrid>
              <a:tr h="381920">
                <a:tc gridSpan="2">
                  <a:txBody>
                    <a:bodyPr/>
                    <a:lstStyle/>
                    <a:p>
                      <a:pPr algn="ctr">
                        <a:lnSpc>
                          <a:spcPct val="100000"/>
                        </a:lnSpc>
                        <a:spcAft>
                          <a:spcPts val="800"/>
                        </a:spcAft>
                      </a:pPr>
                      <a:r>
                        <a:rPr lang="vi-VN" sz="2400" dirty="0">
                          <a:solidFill>
                            <a:schemeClr val="tx1"/>
                          </a:solidFill>
                          <a:effectLst/>
                          <a:latin typeface="+mj-lt"/>
                        </a:rPr>
                        <a:t>Các bộ phận của văn học Việt Nam</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hMerge="1">
                  <a:txBody>
                    <a:bodyPr/>
                    <a:lstStyle/>
                    <a:p>
                      <a:endParaRPr lang="en-SG"/>
                    </a:p>
                  </a:txBody>
                  <a:tcPr/>
                </a:tc>
                <a:tc>
                  <a:txBody>
                    <a:bodyPr/>
                    <a:lstStyle/>
                    <a:p>
                      <a:pPr algn="ctr">
                        <a:lnSpc>
                          <a:spcPct val="100000"/>
                        </a:lnSpc>
                        <a:spcAft>
                          <a:spcPts val="800"/>
                        </a:spcAft>
                      </a:pPr>
                      <a:r>
                        <a:rPr lang="vi-VN" sz="2400" dirty="0">
                          <a:solidFill>
                            <a:schemeClr val="tx1"/>
                          </a:solidFill>
                          <a:effectLst/>
                          <a:latin typeface="+mj-lt"/>
                        </a:rPr>
                        <a:t>Tên văn bản văn học đã học ở học kì I</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3327990476"/>
                  </a:ext>
                </a:extLst>
              </a:tr>
              <a:tr h="520861">
                <a:tc gridSpan="2">
                  <a:txBody>
                    <a:bodyPr/>
                    <a:lstStyle/>
                    <a:p>
                      <a:pPr algn="just">
                        <a:lnSpc>
                          <a:spcPct val="100000"/>
                        </a:lnSpc>
                        <a:spcAft>
                          <a:spcPts val="800"/>
                        </a:spcAft>
                      </a:pPr>
                      <a:r>
                        <a:rPr lang="vi-VN" sz="2400" dirty="0">
                          <a:solidFill>
                            <a:schemeClr val="tx1"/>
                          </a:solidFill>
                          <a:effectLst/>
                          <a:latin typeface="+mj-lt"/>
                        </a:rPr>
                        <a:t>Văn học dân gian</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tc hMerge="1">
                  <a:txBody>
                    <a:bodyPr/>
                    <a:lstStyle/>
                    <a:p>
                      <a:endParaRPr lang="en-SG"/>
                    </a:p>
                  </a:txBody>
                  <a:tcPr/>
                </a:tc>
                <a:tc>
                  <a:txBody>
                    <a:bodyPr/>
                    <a:lstStyle/>
                    <a:p>
                      <a:pPr algn="just">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06176"/>
                  </a:ext>
                </a:extLst>
              </a:tr>
              <a:tr h="852835">
                <a:tc rowSpan="3">
                  <a:txBody>
                    <a:bodyPr/>
                    <a:lstStyle/>
                    <a:p>
                      <a:pPr algn="just">
                        <a:lnSpc>
                          <a:spcPct val="100000"/>
                        </a:lnSpc>
                        <a:spcAft>
                          <a:spcPts val="800"/>
                        </a:spcAft>
                      </a:pPr>
                      <a:r>
                        <a:rPr lang="vi-VN" sz="2400" dirty="0">
                          <a:solidFill>
                            <a:schemeClr val="tx1"/>
                          </a:solidFill>
                          <a:effectLst/>
                          <a:latin typeface="+mj-lt"/>
                        </a:rPr>
                        <a:t>Văn học viết</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tc>
                  <a:txBody>
                    <a:bodyPr/>
                    <a:lstStyle/>
                    <a:p>
                      <a:pPr algn="ctr">
                        <a:lnSpc>
                          <a:spcPct val="100000"/>
                        </a:lnSpc>
                        <a:spcAft>
                          <a:spcPts val="800"/>
                        </a:spcAft>
                      </a:pPr>
                      <a:r>
                        <a:rPr lang="vi-VN" sz="2400" b="1" i="1" dirty="0">
                          <a:solidFill>
                            <a:schemeClr val="tx1"/>
                          </a:solidFill>
                          <a:effectLst/>
                          <a:latin typeface="+mj-lt"/>
                        </a:rPr>
                        <a:t>Văn học chữ Hán</a:t>
                      </a:r>
                      <a:endParaRPr lang="en-SG" sz="2000" b="1" i="1"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1133522"/>
                  </a:ext>
                </a:extLst>
              </a:tr>
              <a:tr h="1720355">
                <a:tc vMerge="1">
                  <a:txBody>
                    <a:bodyPr/>
                    <a:lstStyle/>
                    <a:p>
                      <a:endParaRPr lang="en-SG"/>
                    </a:p>
                  </a:txBody>
                  <a:tcPr/>
                </a:tc>
                <a:tc>
                  <a:txBody>
                    <a:bodyPr/>
                    <a:lstStyle/>
                    <a:p>
                      <a:pPr algn="ctr">
                        <a:lnSpc>
                          <a:spcPct val="100000"/>
                        </a:lnSpc>
                        <a:spcAft>
                          <a:spcPts val="800"/>
                        </a:spcAft>
                      </a:pPr>
                      <a:r>
                        <a:rPr lang="vi-VN" sz="2400" b="1" i="1" dirty="0">
                          <a:solidFill>
                            <a:schemeClr val="tx1"/>
                          </a:solidFill>
                          <a:effectLst/>
                          <a:latin typeface="+mj-lt"/>
                        </a:rPr>
                        <a:t>Văn học chữ Nôm</a:t>
                      </a:r>
                      <a:endParaRPr lang="en-SG" sz="2000" b="1" i="1"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dirty="0">
                          <a:solidFill>
                            <a:srgbClr val="FFF5ED"/>
                          </a:solidFill>
                          <a:effectLst/>
                          <a:latin typeface="+mj-lt"/>
                        </a:rPr>
                        <a:t>Lục Vân Tiên cứu Kiều Nguyệt Nga (Trích Truyện Lục Vân Tiên, Nguyễn Đình Chiểu)</a:t>
                      </a:r>
                      <a:endParaRPr lang="en-SG" sz="2000" dirty="0">
                        <a:solidFill>
                          <a:srgbClr val="FFF5ED"/>
                        </a:solidFill>
                        <a:effectLst/>
                        <a:latin typeface="+mj-lt"/>
                      </a:endParaRPr>
                    </a:p>
                    <a:p>
                      <a:pPr algn="just">
                        <a:lnSpc>
                          <a:spcPct val="100000"/>
                        </a:lnSpc>
                        <a:spcAft>
                          <a:spcPts val="800"/>
                        </a:spcAft>
                      </a:pPr>
                      <a:r>
                        <a:rPr lang="vi-VN" sz="2400" dirty="0">
                          <a:solidFill>
                            <a:srgbClr val="FFF5ED"/>
                          </a:solidFill>
                          <a:effectLst/>
                          <a:latin typeface="+mj-lt"/>
                        </a:rPr>
                        <a:t>Thuý Kiều báo ân, báo oán (Trích Truyện Kiều, Nguyễn Du)</a:t>
                      </a:r>
                      <a:endParaRPr lang="en-SG" sz="2000" dirty="0">
                        <a:solidFill>
                          <a:srgbClr val="FFF5ED"/>
                        </a:solidFill>
                        <a:effectLst/>
                        <a:latin typeface="+mj-lt"/>
                      </a:endParaRPr>
                    </a:p>
                    <a:p>
                      <a:pPr algn="just">
                        <a:lnSpc>
                          <a:spcPct val="100000"/>
                        </a:lnSpc>
                        <a:spcAft>
                          <a:spcPts val="800"/>
                        </a:spcAft>
                      </a:pPr>
                      <a:r>
                        <a:rPr lang="vi-VN" sz="2400" dirty="0">
                          <a:solidFill>
                            <a:srgbClr val="FFF5ED"/>
                          </a:solidFill>
                          <a:effectLst/>
                          <a:latin typeface="+mj-lt"/>
                        </a:rPr>
                        <a:t>Tiếng đàn giải oan (Truyện thơ Nôm khuyết danh)</a:t>
                      </a:r>
                      <a:endParaRPr lang="en-SG" sz="2000" dirty="0">
                        <a:solidFill>
                          <a:srgbClr val="FFF5ED"/>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4859626"/>
                  </a:ext>
                </a:extLst>
              </a:tr>
              <a:tr h="2278149">
                <a:tc vMerge="1">
                  <a:txBody>
                    <a:bodyPr/>
                    <a:lstStyle/>
                    <a:p>
                      <a:endParaRPr lang="en-SG"/>
                    </a:p>
                  </a:txBody>
                  <a:tcPr/>
                </a:tc>
                <a:tc>
                  <a:txBody>
                    <a:bodyPr/>
                    <a:lstStyle/>
                    <a:p>
                      <a:pPr algn="ctr">
                        <a:lnSpc>
                          <a:spcPct val="100000"/>
                        </a:lnSpc>
                        <a:spcAft>
                          <a:spcPts val="800"/>
                        </a:spcAft>
                      </a:pPr>
                      <a:r>
                        <a:rPr lang="vi-VN" sz="2400" b="1" i="1" dirty="0">
                          <a:solidFill>
                            <a:schemeClr val="tx1"/>
                          </a:solidFill>
                          <a:effectLst/>
                          <a:latin typeface="+mj-lt"/>
                        </a:rPr>
                        <a:t>Văn học chữ Quốc ngữ</a:t>
                      </a:r>
                      <a:endParaRPr lang="en-SG" sz="2000" b="1" i="1"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8871" marR="288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9083602"/>
                  </a:ext>
                </a:extLst>
              </a:tr>
            </a:tbl>
          </a:graphicData>
        </a:graphic>
      </p:graphicFrame>
      <p:sp>
        <p:nvSpPr>
          <p:cNvPr id="5" name="TextBox 4">
            <a:extLst>
              <a:ext uri="{FF2B5EF4-FFF2-40B4-BE49-F238E27FC236}">
                <a16:creationId xmlns:a16="http://schemas.microsoft.com/office/drawing/2014/main" id="{4EA5082A-2541-53B7-C7CC-A508A01E8EE2}"/>
              </a:ext>
            </a:extLst>
          </p:cNvPr>
          <p:cNvSpPr txBox="1"/>
          <p:nvPr/>
        </p:nvSpPr>
        <p:spPr>
          <a:xfrm>
            <a:off x="4783238" y="1129193"/>
            <a:ext cx="609407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4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Không có</a:t>
            </a:r>
            <a:endParaRPr kumimoji="0" lang="en-SG" sz="20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B111739A-C0CD-90EC-A34B-E3264BD1F248}"/>
              </a:ext>
            </a:extLst>
          </p:cNvPr>
          <p:cNvSpPr txBox="1"/>
          <p:nvPr/>
        </p:nvSpPr>
        <p:spPr>
          <a:xfrm>
            <a:off x="4767806" y="1599432"/>
            <a:ext cx="7586241" cy="933589"/>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800"/>
              </a:spcAft>
              <a:buClr>
                <a:srgbClr val="000000"/>
              </a:buClr>
              <a:buSzTx/>
              <a:buFont typeface="Wingdings" panose="05000000000000000000" pitchFamily="2" charset="2"/>
              <a:buChar char="ü"/>
              <a:tabLst/>
              <a:defRPr/>
            </a:pPr>
            <a:r>
              <a:rPr kumimoji="0" lang="vi-VN" sz="24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Chuyện người con gái Nam Xương (Nguyễn Dữ)</a:t>
            </a:r>
            <a:endParaRPr lang="en-SG" sz="2000" kern="0" dirty="0">
              <a:solidFill>
                <a:srgbClr val="191919"/>
              </a:solidFill>
              <a:latin typeface="Arial"/>
              <a:sym typeface="Arial"/>
            </a:endParaRPr>
          </a:p>
          <a:p>
            <a:pPr marL="342900" marR="0" lvl="0" indent="-342900" algn="just" defTabSz="914400" rtl="0" eaLnBrk="1" fontAlgn="auto" latinLnBrk="0" hangingPunct="1">
              <a:lnSpc>
                <a:spcPct val="100000"/>
              </a:lnSpc>
              <a:spcBef>
                <a:spcPts val="0"/>
              </a:spcBef>
              <a:spcAft>
                <a:spcPts val="800"/>
              </a:spcAft>
              <a:buClr>
                <a:srgbClr val="000000"/>
              </a:buClr>
              <a:buSzTx/>
              <a:buFont typeface="Wingdings" panose="05000000000000000000" pitchFamily="2" charset="2"/>
              <a:buChar char="ü"/>
              <a:tabLst/>
              <a:defRPr/>
            </a:pPr>
            <a:r>
              <a:rPr kumimoji="0" lang="vi-VN" sz="24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Truyện lạ nhà thuyền chài (Lê Thánh Tông)</a:t>
            </a:r>
            <a:endParaRPr kumimoji="0" lang="en-SG" sz="20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4F537A67-3C73-F832-E914-3591B18F9EF6}"/>
              </a:ext>
            </a:extLst>
          </p:cNvPr>
          <p:cNvSpPr txBox="1"/>
          <p:nvPr/>
        </p:nvSpPr>
        <p:spPr>
          <a:xfrm>
            <a:off x="4765875" y="2472617"/>
            <a:ext cx="7341243" cy="2144177"/>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800"/>
              </a:spcAft>
              <a:buClr>
                <a:srgbClr val="000000"/>
              </a:buClr>
              <a:buSzTx/>
              <a:buFont typeface="Wingdings" panose="05000000000000000000" pitchFamily="2" charset="2"/>
              <a:buChar char="ü"/>
              <a:tabLst/>
              <a:defRPr/>
            </a:pPr>
            <a:r>
              <a:rPr kumimoji="0" lang="vi-VN" sz="24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Lục Vân Tiên cứu Kiều Nguyệt Nga (Trích Truyện Lục Vân Tiên, Nguyễn Đình Chiểu)</a:t>
            </a:r>
            <a:endParaRPr lang="en-SG" sz="2000" kern="0" dirty="0">
              <a:solidFill>
                <a:srgbClr val="191919"/>
              </a:solidFill>
              <a:latin typeface="Arial"/>
              <a:sym typeface="Arial"/>
            </a:endParaRPr>
          </a:p>
          <a:p>
            <a:pPr marL="342900" marR="0" lvl="0" indent="-342900" algn="just" defTabSz="914400" rtl="0" eaLnBrk="1" fontAlgn="auto" latinLnBrk="0" hangingPunct="1">
              <a:lnSpc>
                <a:spcPct val="100000"/>
              </a:lnSpc>
              <a:spcBef>
                <a:spcPts val="0"/>
              </a:spcBef>
              <a:spcAft>
                <a:spcPts val="800"/>
              </a:spcAft>
              <a:buClr>
                <a:srgbClr val="000000"/>
              </a:buClr>
              <a:buSzTx/>
              <a:buFont typeface="Wingdings" panose="05000000000000000000" pitchFamily="2" charset="2"/>
              <a:buChar char="ü"/>
              <a:tabLst/>
              <a:defRPr/>
            </a:pPr>
            <a:r>
              <a:rPr kumimoji="0" lang="vi-VN" sz="24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Thuý Kiều báo ân, báo oán (Trích Truyện Kiều, Nguyễn Du)</a:t>
            </a:r>
            <a:endParaRPr lang="en-SG" sz="2000" kern="0" dirty="0">
              <a:solidFill>
                <a:srgbClr val="191919"/>
              </a:solidFill>
              <a:latin typeface="Arial"/>
              <a:sym typeface="Arial"/>
            </a:endParaRPr>
          </a:p>
          <a:p>
            <a:pPr marL="342900" marR="0" lvl="0" indent="-342900" algn="just" defTabSz="914400" rtl="0" eaLnBrk="1" fontAlgn="auto" latinLnBrk="0" hangingPunct="1">
              <a:lnSpc>
                <a:spcPct val="100000"/>
              </a:lnSpc>
              <a:spcBef>
                <a:spcPts val="0"/>
              </a:spcBef>
              <a:spcAft>
                <a:spcPts val="800"/>
              </a:spcAft>
              <a:buClr>
                <a:srgbClr val="000000"/>
              </a:buClr>
              <a:buSzTx/>
              <a:buFont typeface="Wingdings" panose="05000000000000000000" pitchFamily="2" charset="2"/>
              <a:buChar char="ü"/>
              <a:tabLst/>
              <a:defRPr/>
            </a:pPr>
            <a:r>
              <a:rPr kumimoji="0" lang="vi-VN" sz="24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Tiếng đàn giải oan (Truyện thơ Nôm khuyết danh)</a:t>
            </a:r>
            <a:endParaRPr kumimoji="0" lang="en-SG" sz="20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AF1785A1-C4E4-CE2F-C5DF-9CF3B45B0638}"/>
              </a:ext>
            </a:extLst>
          </p:cNvPr>
          <p:cNvSpPr txBox="1"/>
          <p:nvPr/>
        </p:nvSpPr>
        <p:spPr>
          <a:xfrm>
            <a:off x="4783238" y="4547651"/>
            <a:ext cx="6151944" cy="2349361"/>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800"/>
              </a:spcAft>
              <a:buClr>
                <a:srgbClr val="000000"/>
              </a:buClr>
              <a:buSzTx/>
              <a:buFont typeface="Wingdings" panose="05000000000000000000" pitchFamily="2" charset="2"/>
              <a:buChar char="ü"/>
              <a:tabLst/>
              <a:defRPr/>
            </a:pPr>
            <a:r>
              <a:rPr kumimoji="0" lang="vi-VN" sz="24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Quê hương (Tế Hanh)</a:t>
            </a:r>
            <a:endParaRPr lang="en-SG" sz="2000" kern="0" dirty="0">
              <a:solidFill>
                <a:srgbClr val="191919"/>
              </a:solidFill>
              <a:latin typeface="Arial"/>
              <a:sym typeface="Arial"/>
            </a:endParaRPr>
          </a:p>
          <a:p>
            <a:pPr marL="342900" marR="0" lvl="0" indent="-342900" algn="just" defTabSz="914400" rtl="0" eaLnBrk="1" fontAlgn="auto" latinLnBrk="0" hangingPunct="1">
              <a:lnSpc>
                <a:spcPct val="100000"/>
              </a:lnSpc>
              <a:spcBef>
                <a:spcPts val="0"/>
              </a:spcBef>
              <a:spcAft>
                <a:spcPts val="800"/>
              </a:spcAft>
              <a:buClr>
                <a:srgbClr val="000000"/>
              </a:buClr>
              <a:buSzTx/>
              <a:buFont typeface="Wingdings" panose="05000000000000000000" pitchFamily="2" charset="2"/>
              <a:buChar char="ü"/>
              <a:tabLst/>
              <a:defRPr/>
            </a:pPr>
            <a:r>
              <a:rPr kumimoji="0" lang="vi-VN" sz="24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Bếp lửa (Bằng Việt)</a:t>
            </a:r>
            <a:endParaRPr kumimoji="0" lang="en-US" sz="24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endParaRPr>
          </a:p>
          <a:p>
            <a:pPr marL="342900" marR="0" lvl="0" indent="-342900" algn="just" defTabSz="914400" rtl="0" eaLnBrk="1" fontAlgn="auto" latinLnBrk="0" hangingPunct="1">
              <a:lnSpc>
                <a:spcPct val="100000"/>
              </a:lnSpc>
              <a:spcBef>
                <a:spcPts val="0"/>
              </a:spcBef>
              <a:spcAft>
                <a:spcPts val="800"/>
              </a:spcAft>
              <a:buClr>
                <a:srgbClr val="000000"/>
              </a:buClr>
              <a:buSzTx/>
              <a:buFont typeface="Wingdings" panose="05000000000000000000" pitchFamily="2" charset="2"/>
              <a:buChar char="ü"/>
              <a:tabLst/>
              <a:defRPr/>
            </a:pPr>
            <a:r>
              <a:rPr kumimoji="0" lang="vi-VN" sz="24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Vẻ đẹp của Sông Đà (Nguyễn Tuân)</a:t>
            </a:r>
            <a:endParaRPr lang="en-SG" sz="2000" kern="0" dirty="0">
              <a:solidFill>
                <a:srgbClr val="191919"/>
              </a:solidFill>
              <a:latin typeface="Arial"/>
              <a:sym typeface="Arial"/>
            </a:endParaRPr>
          </a:p>
          <a:p>
            <a:pPr marL="342900" marR="0" lvl="0" indent="-342900" algn="just" defTabSz="914400" rtl="0" eaLnBrk="1" fontAlgn="auto" latinLnBrk="0" hangingPunct="1">
              <a:lnSpc>
                <a:spcPct val="100000"/>
              </a:lnSpc>
              <a:spcBef>
                <a:spcPts val="0"/>
              </a:spcBef>
              <a:spcAft>
                <a:spcPts val="800"/>
              </a:spcAft>
              <a:buClr>
                <a:srgbClr val="000000"/>
              </a:buClr>
              <a:buSzTx/>
              <a:buFont typeface="Wingdings" panose="05000000000000000000" pitchFamily="2" charset="2"/>
              <a:buChar char="ü"/>
              <a:tabLst/>
              <a:defRPr/>
            </a:pPr>
            <a:r>
              <a:rPr kumimoji="0" lang="vi-VN" sz="24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Mùa xuân nho nhỏ (Thanh Hải)</a:t>
            </a:r>
            <a:endParaRPr lang="en-SG" sz="2000" kern="0" dirty="0">
              <a:solidFill>
                <a:srgbClr val="191919"/>
              </a:solidFill>
              <a:latin typeface="Arial"/>
              <a:sym typeface="Arial"/>
            </a:endParaRPr>
          </a:p>
          <a:p>
            <a:pPr marL="342900" marR="0" lvl="0" indent="-342900" algn="just" defTabSz="914400" rtl="0" eaLnBrk="1" fontAlgn="auto" latinLnBrk="0" hangingPunct="1">
              <a:lnSpc>
                <a:spcPct val="100000"/>
              </a:lnSpc>
              <a:spcBef>
                <a:spcPts val="0"/>
              </a:spcBef>
              <a:spcAft>
                <a:spcPts val="800"/>
              </a:spcAft>
              <a:buClr>
                <a:srgbClr val="000000"/>
              </a:buClr>
              <a:buSzTx/>
              <a:buFont typeface="Wingdings" panose="05000000000000000000" pitchFamily="2" charset="2"/>
              <a:buChar char="ü"/>
              <a:tabLst/>
              <a:defRPr/>
            </a:pPr>
            <a:r>
              <a:rPr kumimoji="0" lang="vi-VN" sz="24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Sơn Tinh, Thuỷ Tinh (Nguyễn Nhược Pháp)</a:t>
            </a:r>
            <a:endParaRPr kumimoji="0" lang="en-SG" sz="20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4231768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barn(inVertical)">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2000"/>
                                        <p:tgtEl>
                                          <p:spTgt spid="10">
                                            <p:txEl>
                                              <p:pRg st="0" end="0"/>
                                            </p:txEl>
                                          </p:spTgt>
                                        </p:tgtEl>
                                      </p:cBhvr>
                                    </p:animEffect>
                                    <p:anim calcmode="lin" valueType="num">
                                      <p:cBhvr>
                                        <p:cTn id="25" dur="2000" fill="hold"/>
                                        <p:tgtEl>
                                          <p:spTgt spid="10">
                                            <p:txEl>
                                              <p:pRg st="0" end="0"/>
                                            </p:txEl>
                                          </p:spTgt>
                                        </p:tgtEl>
                                        <p:attrNameLst>
                                          <p:attrName>ppt_w</p:attrName>
                                        </p:attrNameLst>
                                      </p:cBhvr>
                                      <p:tavLst>
                                        <p:tav tm="0" fmla="#ppt_w*sin(2.5*pi*$)">
                                          <p:val>
                                            <p:fltVal val="0"/>
                                          </p:val>
                                        </p:tav>
                                        <p:tav tm="100000">
                                          <p:val>
                                            <p:fltVal val="1"/>
                                          </p:val>
                                        </p:tav>
                                      </p:tavLst>
                                    </p:anim>
                                    <p:anim calcmode="lin" valueType="num">
                                      <p:cBhvr>
                                        <p:cTn id="26" dur="20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80">
                                          <p:stCondLst>
                                            <p:cond delay="0"/>
                                          </p:stCondLst>
                                        </p:cTn>
                                        <p:tgtEl>
                                          <p:spTgt spid="10">
                                            <p:txEl>
                                              <p:pRg st="1" end="1"/>
                                            </p:txEl>
                                          </p:spTgt>
                                        </p:tgtEl>
                                      </p:cBhvr>
                                    </p:animEffect>
                                    <p:anim calcmode="lin" valueType="num">
                                      <p:cBhvr>
                                        <p:cTn id="32" dur="1822" tmFilter="0,0; 0.14,0.36; 0.43,0.73; 0.71,0.91; 1.0,1.0">
                                          <p:stCondLst>
                                            <p:cond delay="0"/>
                                          </p:stCondLst>
                                        </p:cTn>
                                        <p:tgtEl>
                                          <p:spTgt spid="10">
                                            <p:txEl>
                                              <p:pRg st="1" end="1"/>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xEl>
                                              <p:pRg st="1" end="1"/>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xEl>
                                              <p:pRg st="1" end="1"/>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xEl>
                                              <p:pRg st="1" end="1"/>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xEl>
                                              <p:pRg st="1" end="1"/>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xEl>
                                              <p:pRg st="1" end="1"/>
                                            </p:txEl>
                                          </p:spTgt>
                                        </p:tgtEl>
                                      </p:cBhvr>
                                      <p:to x="100000" y="60000"/>
                                    </p:animScale>
                                    <p:animScale>
                                      <p:cBhvr>
                                        <p:cTn id="38" dur="166" decel="50000">
                                          <p:stCondLst>
                                            <p:cond delay="676"/>
                                          </p:stCondLst>
                                        </p:cTn>
                                        <p:tgtEl>
                                          <p:spTgt spid="10">
                                            <p:txEl>
                                              <p:pRg st="1" end="1"/>
                                            </p:txEl>
                                          </p:spTgt>
                                        </p:tgtEl>
                                      </p:cBhvr>
                                      <p:to x="100000" y="100000"/>
                                    </p:animScale>
                                    <p:animScale>
                                      <p:cBhvr>
                                        <p:cTn id="39" dur="26">
                                          <p:stCondLst>
                                            <p:cond delay="1312"/>
                                          </p:stCondLst>
                                        </p:cTn>
                                        <p:tgtEl>
                                          <p:spTgt spid="10">
                                            <p:txEl>
                                              <p:pRg st="1" end="1"/>
                                            </p:txEl>
                                          </p:spTgt>
                                        </p:tgtEl>
                                      </p:cBhvr>
                                      <p:to x="100000" y="80000"/>
                                    </p:animScale>
                                    <p:animScale>
                                      <p:cBhvr>
                                        <p:cTn id="40" dur="166" decel="50000">
                                          <p:stCondLst>
                                            <p:cond delay="1338"/>
                                          </p:stCondLst>
                                        </p:cTn>
                                        <p:tgtEl>
                                          <p:spTgt spid="10">
                                            <p:txEl>
                                              <p:pRg st="1" end="1"/>
                                            </p:txEl>
                                          </p:spTgt>
                                        </p:tgtEl>
                                      </p:cBhvr>
                                      <p:to x="100000" y="100000"/>
                                    </p:animScale>
                                    <p:animScale>
                                      <p:cBhvr>
                                        <p:cTn id="41" dur="26">
                                          <p:stCondLst>
                                            <p:cond delay="1642"/>
                                          </p:stCondLst>
                                        </p:cTn>
                                        <p:tgtEl>
                                          <p:spTgt spid="10">
                                            <p:txEl>
                                              <p:pRg st="1" end="1"/>
                                            </p:txEl>
                                          </p:spTgt>
                                        </p:tgtEl>
                                      </p:cBhvr>
                                      <p:to x="100000" y="90000"/>
                                    </p:animScale>
                                    <p:animScale>
                                      <p:cBhvr>
                                        <p:cTn id="42" dur="166" decel="50000">
                                          <p:stCondLst>
                                            <p:cond delay="1668"/>
                                          </p:stCondLst>
                                        </p:cTn>
                                        <p:tgtEl>
                                          <p:spTgt spid="10">
                                            <p:txEl>
                                              <p:pRg st="1" end="1"/>
                                            </p:txEl>
                                          </p:spTgt>
                                        </p:tgtEl>
                                      </p:cBhvr>
                                      <p:to x="100000" y="100000"/>
                                    </p:animScale>
                                    <p:animScale>
                                      <p:cBhvr>
                                        <p:cTn id="43" dur="26">
                                          <p:stCondLst>
                                            <p:cond delay="1808"/>
                                          </p:stCondLst>
                                        </p:cTn>
                                        <p:tgtEl>
                                          <p:spTgt spid="10">
                                            <p:txEl>
                                              <p:pRg st="1" end="1"/>
                                            </p:txEl>
                                          </p:spTgt>
                                        </p:tgtEl>
                                      </p:cBhvr>
                                      <p:to x="100000" y="95000"/>
                                    </p:animScale>
                                    <p:animScale>
                                      <p:cBhvr>
                                        <p:cTn id="44" dur="166" decel="50000">
                                          <p:stCondLst>
                                            <p:cond delay="1834"/>
                                          </p:stCondLst>
                                        </p:cTn>
                                        <p:tgtEl>
                                          <p:spTgt spid="10">
                                            <p:txEl>
                                              <p:pRg st="1" end="1"/>
                                            </p:txEl>
                                          </p:spTgt>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xEl>
                                              <p:pRg st="2" end="2"/>
                                            </p:txEl>
                                          </p:spTgt>
                                        </p:tgtEl>
                                        <p:attrNameLst>
                                          <p:attrName>style.visibility</p:attrName>
                                        </p:attrNameLst>
                                      </p:cBhvr>
                                      <p:to>
                                        <p:strVal val="visible"/>
                                      </p:to>
                                    </p:set>
                                    <p:animEffect transition="in" filter="fade">
                                      <p:cBhvr>
                                        <p:cTn id="49" dur="1000"/>
                                        <p:tgtEl>
                                          <p:spTgt spid="10">
                                            <p:txEl>
                                              <p:pRg st="2" end="2"/>
                                            </p:txEl>
                                          </p:spTgt>
                                        </p:tgtEl>
                                      </p:cBhvr>
                                    </p:animEffect>
                                    <p:anim calcmode="lin" valueType="num">
                                      <p:cBhvr>
                                        <p:cTn id="5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 calcmode="lin" valueType="num">
                                      <p:cBhvr>
                                        <p:cTn id="5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12">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63" dur="500"/>
                                        <p:tgtEl>
                                          <p:spTgt spid="12">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2">
                                            <p:txEl>
                                              <p:pRg st="2" end="2"/>
                                            </p:txEl>
                                          </p:spTgt>
                                        </p:tgtEl>
                                        <p:attrNameLst>
                                          <p:attrName>style.visibility</p:attrName>
                                        </p:attrNameLst>
                                      </p:cBhvr>
                                      <p:to>
                                        <p:strVal val="visible"/>
                                      </p:to>
                                    </p:set>
                                    <p:animEffect transition="in" filter="barn(inVertical)">
                                      <p:cBhvr>
                                        <p:cTn id="68" dur="500"/>
                                        <p:tgtEl>
                                          <p:spTgt spid="1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12">
                                            <p:txEl>
                                              <p:pRg st="3" end="3"/>
                                            </p:txEl>
                                          </p:spTgt>
                                        </p:tgtEl>
                                        <p:attrNameLst>
                                          <p:attrName>style.visibility</p:attrName>
                                        </p:attrNameLst>
                                      </p:cBhvr>
                                      <p:to>
                                        <p:strVal val="visible"/>
                                      </p:to>
                                    </p:set>
                                    <p:animEffect transition="in" filter="wipe(down)">
                                      <p:cBhvr>
                                        <p:cTn id="73" dur="500"/>
                                        <p:tgtEl>
                                          <p:spTgt spid="12">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12">
                                            <p:txEl>
                                              <p:pRg st="4" end="4"/>
                                            </p:txEl>
                                          </p:spTgt>
                                        </p:tgtEl>
                                        <p:attrNameLst>
                                          <p:attrName>style.visibility</p:attrName>
                                        </p:attrNameLst>
                                      </p:cBhvr>
                                      <p:to>
                                        <p:strVal val="visible"/>
                                      </p:to>
                                    </p:set>
                                    <p:anim calcmode="lin" valueType="num">
                                      <p:cBhvr additive="base">
                                        <p:cTn id="78"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E58E7-34CE-2FD0-8A59-B328B048B40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225552B-0FE9-8340-9DA6-5F35D9993D24}"/>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0447C7F2-B225-FB8C-C939-70EBE5A0D638}"/>
              </a:ext>
            </a:extLst>
          </p:cNvPr>
          <p:cNvSpPr txBox="1">
            <a:spLocks noGrp="1"/>
          </p:cNvSpPr>
          <p:nvPr/>
        </p:nvSpPr>
        <p:spPr>
          <a:xfrm>
            <a:off x="6027429"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11500" b="1" dirty="0">
                <a:latin typeface="Times New Roman" panose="02020603050405020304" pitchFamily="18" charset="0"/>
                <a:cs typeface="Times New Roman" panose="02020603050405020304" pitchFamily="18" charset="0"/>
              </a:rPr>
              <a:t>CÂU 5</a:t>
            </a:r>
            <a:endParaRPr lang="en-SG" sz="115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CAE0B33C-58C2-D993-75B3-1D96C8E646E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B293E6BD-C6E4-5403-0128-3010A5022195}"/>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5</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32303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840376" y="-21146"/>
            <a:ext cx="8449518" cy="983319"/>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0846249" y="34614"/>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1849268" y="51659"/>
            <a:ext cx="8116021" cy="954107"/>
          </a:xfrm>
          <a:prstGeom prst="rect">
            <a:avLst/>
          </a:prstGeom>
          <a:noFill/>
        </p:spPr>
        <p:txBody>
          <a:bodyPr wrap="square">
            <a:spAutoFit/>
          </a:bodyPr>
          <a:lstStyle/>
          <a:p>
            <a:pPr algn="ctr">
              <a:spcAft>
                <a:spcPts val="800"/>
              </a:spcAft>
            </a:pP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Điền vào cột A tên của thể loại/ kiểu văn bản có đặc điểm tương ứng được miêu tả ở cột B</a:t>
            </a:r>
            <a:endParaRPr lang="en-SG"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3" name="Google Shape;1888;p60">
            <a:extLst>
              <a:ext uri="{FF2B5EF4-FFF2-40B4-BE49-F238E27FC236}">
                <a16:creationId xmlns:a16="http://schemas.microsoft.com/office/drawing/2014/main" id="{14C0AB64-4F61-BF51-C8B5-C718DF5CB275}"/>
              </a:ext>
            </a:extLst>
          </p:cNvPr>
          <p:cNvGrpSpPr/>
          <p:nvPr/>
        </p:nvGrpSpPr>
        <p:grpSpPr>
          <a:xfrm rot="10800000">
            <a:off x="608090" y="95227"/>
            <a:ext cx="400480" cy="689911"/>
            <a:chOff x="6316225" y="3717575"/>
            <a:chExt cx="251400" cy="421100"/>
          </a:xfrm>
        </p:grpSpPr>
        <p:sp>
          <p:nvSpPr>
            <p:cNvPr id="34" name="Google Shape;1889;p60">
              <a:extLst>
                <a:ext uri="{FF2B5EF4-FFF2-40B4-BE49-F238E27FC236}">
                  <a16:creationId xmlns:a16="http://schemas.microsoft.com/office/drawing/2014/main"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4" name="Table 13">
            <a:extLst>
              <a:ext uri="{FF2B5EF4-FFF2-40B4-BE49-F238E27FC236}">
                <a16:creationId xmlns:a16="http://schemas.microsoft.com/office/drawing/2014/main" id="{CA1E57E4-2EC9-DD9C-2640-41F72B12FDC6}"/>
              </a:ext>
            </a:extLst>
          </p:cNvPr>
          <p:cNvGraphicFramePr>
            <a:graphicFrameLocks noGrp="1"/>
          </p:cNvGraphicFramePr>
          <p:nvPr>
            <p:extLst>
              <p:ext uri="{D42A27DB-BD31-4B8C-83A1-F6EECF244321}">
                <p14:modId xmlns:p14="http://schemas.microsoft.com/office/powerpoint/2010/main" val="4283756761"/>
              </p:ext>
            </p:extLst>
          </p:nvPr>
        </p:nvGraphicFramePr>
        <p:xfrm>
          <a:off x="148338" y="1064947"/>
          <a:ext cx="11958782" cy="5697826"/>
        </p:xfrm>
        <a:graphic>
          <a:graphicData uri="http://schemas.openxmlformats.org/drawingml/2006/table">
            <a:tbl>
              <a:tblPr firstRow="1" firstCol="1" bandRow="1">
                <a:tableStyleId>{10A1B5D5-9B99-4C35-A422-299274C87663}</a:tableStyleId>
              </a:tblPr>
              <a:tblGrid>
                <a:gridCol w="3030956">
                  <a:extLst>
                    <a:ext uri="{9D8B030D-6E8A-4147-A177-3AD203B41FA5}">
                      <a16:colId xmlns:a16="http://schemas.microsoft.com/office/drawing/2014/main" val="522404730"/>
                    </a:ext>
                  </a:extLst>
                </a:gridCol>
                <a:gridCol w="8927826">
                  <a:extLst>
                    <a:ext uri="{9D8B030D-6E8A-4147-A177-3AD203B41FA5}">
                      <a16:colId xmlns:a16="http://schemas.microsoft.com/office/drawing/2014/main" val="3342473754"/>
                    </a:ext>
                  </a:extLst>
                </a:gridCol>
              </a:tblGrid>
              <a:tr h="853324">
                <a:tc>
                  <a:txBody>
                    <a:bodyPr/>
                    <a:lstStyle/>
                    <a:p>
                      <a:pPr algn="ctr">
                        <a:lnSpc>
                          <a:spcPct val="100000"/>
                        </a:lnSpc>
                        <a:spcAft>
                          <a:spcPts val="800"/>
                        </a:spcAft>
                      </a:pPr>
                      <a:r>
                        <a:rPr lang="vi-VN" sz="2300" dirty="0">
                          <a:solidFill>
                            <a:schemeClr val="tx1"/>
                          </a:solidFill>
                          <a:effectLst/>
                          <a:latin typeface="Times New Roman" panose="02020603050405020304" pitchFamily="18" charset="0"/>
                          <a:cs typeface="Times New Roman" panose="02020603050405020304" pitchFamily="18" charset="0"/>
                        </a:rPr>
                        <a:t>A</a:t>
                      </a:r>
                      <a:endParaRPr lang="en-SG" sz="230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300" dirty="0">
                          <a:solidFill>
                            <a:schemeClr val="tx1"/>
                          </a:solidFill>
                          <a:effectLst/>
                          <a:latin typeface="Times New Roman" panose="02020603050405020304" pitchFamily="18" charset="0"/>
                          <a:cs typeface="Times New Roman" panose="02020603050405020304" pitchFamily="18" charset="0"/>
                        </a:rPr>
                        <a:t>(thể loại/ kiểu văn bản)</a:t>
                      </a: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a:txBody>
                    <a:bodyPr/>
                    <a:lstStyle/>
                    <a:p>
                      <a:pPr algn="ctr">
                        <a:lnSpc>
                          <a:spcPct val="100000"/>
                        </a:lnSpc>
                        <a:spcAft>
                          <a:spcPts val="800"/>
                        </a:spcAft>
                      </a:pPr>
                      <a:r>
                        <a:rPr lang="vi-VN" sz="2300" dirty="0">
                          <a:solidFill>
                            <a:schemeClr val="tx1"/>
                          </a:solidFill>
                          <a:effectLst/>
                          <a:latin typeface="Times New Roman" panose="02020603050405020304" pitchFamily="18" charset="0"/>
                          <a:cs typeface="Times New Roman" panose="02020603050405020304" pitchFamily="18" charset="0"/>
                        </a:rPr>
                        <a:t>B</a:t>
                      </a:r>
                      <a:endParaRPr lang="en-SG" sz="230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300" dirty="0">
                          <a:solidFill>
                            <a:schemeClr val="tx1"/>
                          </a:solidFill>
                          <a:effectLst/>
                          <a:latin typeface="Times New Roman" panose="02020603050405020304" pitchFamily="18" charset="0"/>
                          <a:cs typeface="Times New Roman" panose="02020603050405020304" pitchFamily="18" charset="0"/>
                        </a:rPr>
                        <a:t>(đặc điểm)</a:t>
                      </a: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extLst>
                  <a:ext uri="{0D108BD9-81ED-4DB2-BD59-A6C34878D82A}">
                    <a16:rowId xmlns:a16="http://schemas.microsoft.com/office/drawing/2014/main" val="545127632"/>
                  </a:ext>
                </a:extLst>
              </a:tr>
              <a:tr h="745308">
                <a:tc>
                  <a:txBody>
                    <a:bodyPr/>
                    <a:lstStyle/>
                    <a:p>
                      <a:pPr algn="ctr">
                        <a:lnSpc>
                          <a:spcPct val="100000"/>
                        </a:lnSpc>
                        <a:spcAft>
                          <a:spcPts val="800"/>
                        </a:spcAft>
                      </a:pPr>
                      <a:r>
                        <a:rPr lang="vi-VN" sz="2300" dirty="0">
                          <a:solidFill>
                            <a:schemeClr val="tx1"/>
                          </a:solidFill>
                          <a:effectLst/>
                          <a:latin typeface="Times New Roman" panose="02020603050405020304" pitchFamily="18" charset="0"/>
                          <a:cs typeface="Times New Roman" panose="02020603050405020304" pitchFamily="18" charset="0"/>
                        </a:rPr>
                        <a:t>...................................</a:t>
                      </a: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300">
                          <a:solidFill>
                            <a:schemeClr val="tx1"/>
                          </a:solidFill>
                          <a:effectLst/>
                          <a:latin typeface="Times New Roman" panose="02020603050405020304" pitchFamily="18" charset="0"/>
                          <a:cs typeface="Times New Roman" panose="02020603050405020304" pitchFamily="18" charset="0"/>
                        </a:rPr>
                        <a:t>a. Là thể loại có cốt truyện thường theo một trong hai mô hình Gặp gỡ - Tai biến – Đoàn tụ hoặc Nhân – Quả</a:t>
                      </a:r>
                      <a:endParaRPr lang="en-SG" sz="2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7055612"/>
                  </a:ext>
                </a:extLst>
              </a:tr>
              <a:tr h="745308">
                <a:tc>
                  <a:txBody>
                    <a:bodyPr/>
                    <a:lstStyle/>
                    <a:p>
                      <a:pPr algn="ctr">
                        <a:lnSpc>
                          <a:spcPct val="100000"/>
                        </a:lnSpc>
                        <a:spcAft>
                          <a:spcPts val="800"/>
                        </a:spcAft>
                      </a:pPr>
                      <a:r>
                        <a:rPr lang="vi-VN" sz="2300" dirty="0">
                          <a:solidFill>
                            <a:schemeClr val="tx1"/>
                          </a:solidFill>
                          <a:effectLst/>
                          <a:latin typeface="Times New Roman" panose="02020603050405020304" pitchFamily="18" charset="0"/>
                          <a:cs typeface="Times New Roman" panose="02020603050405020304" pitchFamily="18" charset="0"/>
                        </a:rPr>
                        <a:t>...................................</a:t>
                      </a: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300">
                          <a:solidFill>
                            <a:schemeClr val="tx1"/>
                          </a:solidFill>
                          <a:effectLst/>
                          <a:latin typeface="Times New Roman" panose="02020603050405020304" pitchFamily="18" charset="0"/>
                          <a:cs typeface="Times New Roman" panose="02020603050405020304" pitchFamily="18" charset="0"/>
                        </a:rPr>
                        <a:t>b. Là thể lọa văn xuôi tự sự thời trung đại, phản ánh hiện thực qua yếu tố kì lạ, hoang đường.</a:t>
                      </a:r>
                      <a:endParaRPr lang="en-SG" sz="2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6343904"/>
                  </a:ext>
                </a:extLst>
              </a:tr>
              <a:tr h="745308">
                <a:tc>
                  <a:txBody>
                    <a:bodyPr/>
                    <a:lstStyle/>
                    <a:p>
                      <a:pPr algn="ctr">
                        <a:lnSpc>
                          <a:spcPct val="100000"/>
                        </a:lnSpc>
                        <a:spcAft>
                          <a:spcPts val="800"/>
                        </a:spcAft>
                      </a:pPr>
                      <a:r>
                        <a:rPr lang="vi-VN" sz="2300" dirty="0">
                          <a:solidFill>
                            <a:schemeClr val="tx1"/>
                          </a:solidFill>
                          <a:effectLst/>
                          <a:latin typeface="Times New Roman" panose="02020603050405020304" pitchFamily="18" charset="0"/>
                          <a:cs typeface="Times New Roman" panose="02020603050405020304" pitchFamily="18" charset="0"/>
                        </a:rPr>
                        <a:t>...................................</a:t>
                      </a: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300">
                          <a:solidFill>
                            <a:schemeClr val="tx1"/>
                          </a:solidFill>
                          <a:effectLst/>
                          <a:latin typeface="Times New Roman" panose="02020603050405020304" pitchFamily="18" charset="0"/>
                          <a:cs typeface="Times New Roman" panose="02020603050405020304" pitchFamily="18" charset="0"/>
                        </a:rPr>
                        <a:t>c. Là văn bản được viết để cung cấp thông tin về một danh lam thắng cảnh hoặc di tích lịch sử.</a:t>
                      </a:r>
                      <a:endParaRPr lang="en-SG" sz="2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8131142"/>
                  </a:ext>
                </a:extLst>
              </a:tr>
              <a:tr h="745308">
                <a:tc>
                  <a:txBody>
                    <a:bodyPr/>
                    <a:lstStyle/>
                    <a:p>
                      <a:pPr algn="ctr">
                        <a:lnSpc>
                          <a:spcPct val="100000"/>
                        </a:lnSpc>
                        <a:spcAft>
                          <a:spcPts val="800"/>
                        </a:spcAft>
                      </a:pPr>
                      <a:r>
                        <a:rPr lang="vi-VN" sz="2300" dirty="0">
                          <a:solidFill>
                            <a:schemeClr val="tx1"/>
                          </a:solidFill>
                          <a:effectLst/>
                          <a:latin typeface="Times New Roman" panose="02020603050405020304" pitchFamily="18" charset="0"/>
                          <a:cs typeface="Times New Roman" panose="02020603050405020304" pitchFamily="18" charset="0"/>
                        </a:rPr>
                        <a:t>...................................</a:t>
                      </a: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300">
                          <a:solidFill>
                            <a:schemeClr val="tx1"/>
                          </a:solidFill>
                          <a:effectLst/>
                          <a:latin typeface="Times New Roman" panose="02020603050405020304" pitchFamily="18" charset="0"/>
                          <a:cs typeface="Times New Roman" panose="02020603050405020304" pitchFamily="18" charset="0"/>
                        </a:rPr>
                        <a:t>d. Là văn bản mà người viết cần kết hợp cả cách trình bày vấn đề khách quan và cách trình bày chủ quan để tạo sức thuyết phục cho văn bản.</a:t>
                      </a:r>
                      <a:endParaRPr lang="en-SG" sz="2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1953272"/>
                  </a:ext>
                </a:extLst>
              </a:tr>
              <a:tr h="1117962">
                <a:tc>
                  <a:txBody>
                    <a:bodyPr/>
                    <a:lstStyle/>
                    <a:p>
                      <a:pPr algn="ctr">
                        <a:lnSpc>
                          <a:spcPct val="100000"/>
                        </a:lnSpc>
                        <a:spcAft>
                          <a:spcPts val="800"/>
                        </a:spcAft>
                      </a:pPr>
                      <a:r>
                        <a:rPr lang="vi-VN" sz="2300" dirty="0">
                          <a:solidFill>
                            <a:schemeClr val="tx1"/>
                          </a:solidFill>
                          <a:effectLst/>
                          <a:latin typeface="Times New Roman" panose="02020603050405020304" pitchFamily="18" charset="0"/>
                          <a:cs typeface="Times New Roman" panose="02020603050405020304" pitchFamily="18" charset="0"/>
                        </a:rPr>
                        <a:t>...................................</a:t>
                      </a: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300">
                          <a:solidFill>
                            <a:schemeClr val="tx1"/>
                          </a:solidFill>
                          <a:effectLst/>
                          <a:latin typeface="Times New Roman" panose="02020603050405020304" pitchFamily="18" charset="0"/>
                          <a:cs typeface="Times New Roman" panose="02020603050405020304" pitchFamily="18" charset="0"/>
                        </a:rPr>
                        <a:t>đ. Là thể loại mà ngôn ngữ có đặc điểm hàm súc, ngắn gọn, nhiều hình ảnh, giàu sức gợi, được tổ chức thành một cấu trúc đặc biệt, có vần, nhịp thanh điệu, đối...</a:t>
                      </a:r>
                      <a:endParaRPr lang="en-SG" sz="2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5945180"/>
                  </a:ext>
                </a:extLst>
              </a:tr>
              <a:tr h="745308">
                <a:tc>
                  <a:txBody>
                    <a:bodyPr/>
                    <a:lstStyle/>
                    <a:p>
                      <a:pPr algn="ctr">
                        <a:lnSpc>
                          <a:spcPct val="100000"/>
                        </a:lnSpc>
                        <a:spcAft>
                          <a:spcPts val="800"/>
                        </a:spcAft>
                      </a:pPr>
                      <a:r>
                        <a:rPr lang="vi-VN" sz="2300" dirty="0">
                          <a:solidFill>
                            <a:schemeClr val="tx1"/>
                          </a:solidFill>
                          <a:effectLst/>
                          <a:latin typeface="Times New Roman" panose="02020603050405020304" pitchFamily="18" charset="0"/>
                          <a:cs typeface="Times New Roman" panose="02020603050405020304" pitchFamily="18" charset="0"/>
                        </a:rPr>
                        <a:t>...................................</a:t>
                      </a: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300" dirty="0">
                          <a:solidFill>
                            <a:schemeClr val="tx1"/>
                          </a:solidFill>
                          <a:effectLst/>
                          <a:latin typeface="Times New Roman" panose="02020603050405020304" pitchFamily="18" charset="0"/>
                          <a:cs typeface="Times New Roman" panose="02020603050405020304" pitchFamily="18" charset="0"/>
                        </a:rPr>
                        <a:t>e. Là văn bản dùng để ghi lại thông tin của việc trao đổi về một chủ đề nhất định, trong đó có hệ thống câu hỏi và câu trả l</a:t>
                      </a:r>
                      <a:r>
                        <a:rPr lang="en-US" sz="2300" dirty="0" err="1">
                          <a:solidFill>
                            <a:schemeClr val="tx1"/>
                          </a:solidFill>
                          <a:effectLst/>
                          <a:latin typeface="Times New Roman" panose="02020603050405020304" pitchFamily="18" charset="0"/>
                          <a:cs typeface="Times New Roman" panose="02020603050405020304" pitchFamily="18" charset="0"/>
                        </a:rPr>
                        <a:t>ời</a:t>
                      </a: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1227731"/>
                  </a:ext>
                </a:extLst>
              </a:tr>
            </a:tbl>
          </a:graphicData>
        </a:graphic>
      </p:graphicFrame>
    </p:spTree>
    <p:extLst>
      <p:ext uri="{BB962C8B-B14F-4D97-AF65-F5344CB8AC3E}">
        <p14:creationId xmlns:p14="http://schemas.microsoft.com/office/powerpoint/2010/main" val="1586637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a:extLst>
            <a:ext uri="{FF2B5EF4-FFF2-40B4-BE49-F238E27FC236}">
              <a16:creationId xmlns:a16="http://schemas.microsoft.com/office/drawing/2014/main" id="{EBE6E1DD-A452-BFD6-6541-E3CA066FF86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50C8388-496D-2C72-19D4-1525B86ED818}"/>
              </a:ext>
            </a:extLst>
          </p:cNvPr>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a:extLst>
              <a:ext uri="{FF2B5EF4-FFF2-40B4-BE49-F238E27FC236}">
                <a16:creationId xmlns:a16="http://schemas.microsoft.com/office/drawing/2014/main" id="{5AFAF413-1BF1-9255-11BA-87C09D17E8DC}"/>
              </a:ext>
            </a:extLst>
          </p:cNvPr>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a:extLst>
              <a:ext uri="{FF2B5EF4-FFF2-40B4-BE49-F238E27FC236}">
                <a16:creationId xmlns:a16="http://schemas.microsoft.com/office/drawing/2014/main" id="{029F50D0-4539-A551-3093-95C53C761D22}"/>
              </a:ext>
            </a:extLst>
          </p:cNvPr>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a:extLst>
              <a:ext uri="{FF2B5EF4-FFF2-40B4-BE49-F238E27FC236}">
                <a16:creationId xmlns:a16="http://schemas.microsoft.com/office/drawing/2014/main" id="{3D870F47-D364-B1BE-71D4-EC64893218FB}"/>
              </a:ext>
            </a:extLst>
          </p:cNvPr>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a:extLst>
              <a:ext uri="{FF2B5EF4-FFF2-40B4-BE49-F238E27FC236}">
                <a16:creationId xmlns:a16="http://schemas.microsoft.com/office/drawing/2014/main" id="{C45A0FE9-645D-1081-49FF-E70F0C078A9A}"/>
              </a:ext>
            </a:extLst>
          </p:cNvPr>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a:extLst>
              <a:ext uri="{FF2B5EF4-FFF2-40B4-BE49-F238E27FC236}">
                <a16:creationId xmlns:a16="http://schemas.microsoft.com/office/drawing/2014/main" id="{1DD30975-6F83-B172-F31D-4BF46BDBF39F}"/>
              </a:ext>
            </a:extLst>
          </p:cNvPr>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a:extLst>
              <a:ext uri="{FF2B5EF4-FFF2-40B4-BE49-F238E27FC236}">
                <a16:creationId xmlns:a16="http://schemas.microsoft.com/office/drawing/2014/main" id="{005C7CF6-665F-A4EB-F1CF-3C4DA4AA7A72}"/>
              </a:ext>
            </a:extLst>
          </p:cNvPr>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a:extLst>
              <a:ext uri="{FF2B5EF4-FFF2-40B4-BE49-F238E27FC236}">
                <a16:creationId xmlns:a16="http://schemas.microsoft.com/office/drawing/2014/main" id="{D54365B0-C810-14E1-AC24-5A50799BD4DC}"/>
              </a:ext>
            </a:extLst>
          </p:cNvPr>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a:extLst>
              <a:ext uri="{FF2B5EF4-FFF2-40B4-BE49-F238E27FC236}">
                <a16:creationId xmlns:a16="http://schemas.microsoft.com/office/drawing/2014/main" id="{AB07C3AD-1B8C-720D-08C7-390C1C9664D4}"/>
              </a:ext>
            </a:extLst>
          </p:cNvPr>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a:extLst>
              <a:ext uri="{FF2B5EF4-FFF2-40B4-BE49-F238E27FC236}">
                <a16:creationId xmlns:a16="http://schemas.microsoft.com/office/drawing/2014/main" id="{863704E5-256D-3830-AD3F-F26345A2F9AD}"/>
              </a:ext>
            </a:extLst>
          </p:cNvPr>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a:extLst>
              <a:ext uri="{FF2B5EF4-FFF2-40B4-BE49-F238E27FC236}">
                <a16:creationId xmlns:a16="http://schemas.microsoft.com/office/drawing/2014/main" id="{CE438E7C-21AA-4978-AF28-A2BABE5AE61A}"/>
              </a:ext>
            </a:extLst>
          </p:cNvPr>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a:extLst>
              <a:ext uri="{FF2B5EF4-FFF2-40B4-BE49-F238E27FC236}">
                <a16:creationId xmlns:a16="http://schemas.microsoft.com/office/drawing/2014/main" id="{2F17384F-A364-FA19-E840-AD2EBA0097AE}"/>
              </a:ext>
            </a:extLst>
          </p:cNvPr>
          <p:cNvGrpSpPr/>
          <p:nvPr/>
        </p:nvGrpSpPr>
        <p:grpSpPr>
          <a:xfrm>
            <a:off x="1840376" y="-21146"/>
            <a:ext cx="8449518" cy="983319"/>
            <a:chOff x="0" y="-38100"/>
            <a:chExt cx="1837740" cy="338653"/>
          </a:xfrm>
        </p:grpSpPr>
        <p:sp>
          <p:nvSpPr>
            <p:cNvPr id="24" name="Freeform 24">
              <a:extLst>
                <a:ext uri="{FF2B5EF4-FFF2-40B4-BE49-F238E27FC236}">
                  <a16:creationId xmlns:a16="http://schemas.microsoft.com/office/drawing/2014/main" id="{3E6C6BD2-0641-2FEB-E288-AD31C2557E10}"/>
                </a:ext>
              </a:extLst>
            </p:cNvPr>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6DED819E-AE8C-249D-D64A-93864B95AC74}"/>
                </a:ext>
              </a:extLst>
            </p:cNvPr>
            <p:cNvSpPr txBox="1"/>
            <p:nvPr/>
          </p:nvSpPr>
          <p:spPr>
            <a:xfrm>
              <a:off x="0" y="-38100"/>
              <a:ext cx="1837740" cy="3313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a:extLst>
              <a:ext uri="{FF2B5EF4-FFF2-40B4-BE49-F238E27FC236}">
                <a16:creationId xmlns:a16="http://schemas.microsoft.com/office/drawing/2014/main" id="{6E41739E-E12E-36AB-539E-CF35E98EA590}"/>
              </a:ext>
            </a:extLst>
          </p:cNvPr>
          <p:cNvSpPr/>
          <p:nvPr/>
        </p:nvSpPr>
        <p:spPr>
          <a:xfrm rot="-3085816">
            <a:off x="10846249" y="34614"/>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0A27DAF1-F437-2070-1E73-93EAC9FDD563}"/>
              </a:ext>
            </a:extLst>
          </p:cNvPr>
          <p:cNvSpPr txBox="1"/>
          <p:nvPr/>
        </p:nvSpPr>
        <p:spPr>
          <a:xfrm>
            <a:off x="1849268" y="51659"/>
            <a:ext cx="8116021" cy="954107"/>
          </a:xfrm>
          <a:prstGeom prst="rect">
            <a:avLst/>
          </a:prstGeom>
          <a:noFill/>
        </p:spPr>
        <p:txBody>
          <a:bodyPr wrap="square">
            <a:spAutoFit/>
          </a:bodyPr>
          <a:lstStyle/>
          <a:p>
            <a:pPr algn="ctr">
              <a:spcAft>
                <a:spcPts val="800"/>
              </a:spcAft>
            </a:pP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Điền vào cột A tên của thể loại/ kiểu văn bản có đặc điểm tương ứng được miêu tả ở cột B</a:t>
            </a:r>
            <a:endParaRPr lang="en-SG"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3" name="Google Shape;1888;p60">
            <a:extLst>
              <a:ext uri="{FF2B5EF4-FFF2-40B4-BE49-F238E27FC236}">
                <a16:creationId xmlns:a16="http://schemas.microsoft.com/office/drawing/2014/main" id="{4E24BD87-04AE-6131-2357-6D3E4EBABF07}"/>
              </a:ext>
            </a:extLst>
          </p:cNvPr>
          <p:cNvGrpSpPr/>
          <p:nvPr/>
        </p:nvGrpSpPr>
        <p:grpSpPr>
          <a:xfrm rot="10800000">
            <a:off x="608090" y="95227"/>
            <a:ext cx="400480" cy="689911"/>
            <a:chOff x="6316225" y="3717575"/>
            <a:chExt cx="251400" cy="421100"/>
          </a:xfrm>
        </p:grpSpPr>
        <p:sp>
          <p:nvSpPr>
            <p:cNvPr id="34" name="Google Shape;1889;p60">
              <a:extLst>
                <a:ext uri="{FF2B5EF4-FFF2-40B4-BE49-F238E27FC236}">
                  <a16:creationId xmlns:a16="http://schemas.microsoft.com/office/drawing/2014/main" id="{33398E6A-890C-0919-8D36-46A299BD2E24}"/>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id="{D0290270-17C0-B2A4-62B8-5AA5F5B28717}"/>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id="{E26BDD5B-55CA-E337-E6DF-1BF8B7D26D9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id="{C2EA7E45-6CFF-B08A-4095-00DE8C33B863}"/>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id="{84D13DD1-8E90-3277-E1F1-339A90210D2F}"/>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id="{DDB815CB-EB64-F505-CF92-92DA9493B0DA}"/>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id="{923C7558-457B-4ECB-CEDA-FB483288B072}"/>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id="{70145676-3527-E9C4-593D-E3979CCA5BEC}"/>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4" name="Table 13">
            <a:extLst>
              <a:ext uri="{FF2B5EF4-FFF2-40B4-BE49-F238E27FC236}">
                <a16:creationId xmlns:a16="http://schemas.microsoft.com/office/drawing/2014/main" id="{C4AB5E3E-C924-FE82-C000-742BB897DE3C}"/>
              </a:ext>
            </a:extLst>
          </p:cNvPr>
          <p:cNvGraphicFramePr>
            <a:graphicFrameLocks noGrp="1"/>
          </p:cNvGraphicFramePr>
          <p:nvPr>
            <p:extLst>
              <p:ext uri="{D42A27DB-BD31-4B8C-83A1-F6EECF244321}">
                <p14:modId xmlns:p14="http://schemas.microsoft.com/office/powerpoint/2010/main" val="3603273753"/>
              </p:ext>
            </p:extLst>
          </p:nvPr>
        </p:nvGraphicFramePr>
        <p:xfrm>
          <a:off x="148338" y="1064947"/>
          <a:ext cx="11958782" cy="5697826"/>
        </p:xfrm>
        <a:graphic>
          <a:graphicData uri="http://schemas.openxmlformats.org/drawingml/2006/table">
            <a:tbl>
              <a:tblPr firstRow="1" firstCol="1" bandRow="1">
                <a:tableStyleId>{10A1B5D5-9B99-4C35-A422-299274C87663}</a:tableStyleId>
              </a:tblPr>
              <a:tblGrid>
                <a:gridCol w="3462963">
                  <a:extLst>
                    <a:ext uri="{9D8B030D-6E8A-4147-A177-3AD203B41FA5}">
                      <a16:colId xmlns:a16="http://schemas.microsoft.com/office/drawing/2014/main" val="522404730"/>
                    </a:ext>
                  </a:extLst>
                </a:gridCol>
                <a:gridCol w="8495819">
                  <a:extLst>
                    <a:ext uri="{9D8B030D-6E8A-4147-A177-3AD203B41FA5}">
                      <a16:colId xmlns:a16="http://schemas.microsoft.com/office/drawing/2014/main" val="3342473754"/>
                    </a:ext>
                  </a:extLst>
                </a:gridCol>
              </a:tblGrid>
              <a:tr h="853324">
                <a:tc>
                  <a:txBody>
                    <a:bodyPr/>
                    <a:lstStyle/>
                    <a:p>
                      <a:pPr algn="ctr">
                        <a:lnSpc>
                          <a:spcPct val="100000"/>
                        </a:lnSpc>
                        <a:spcAft>
                          <a:spcPts val="800"/>
                        </a:spcAft>
                      </a:pPr>
                      <a:r>
                        <a:rPr lang="vi-VN" sz="2300" dirty="0">
                          <a:solidFill>
                            <a:schemeClr val="tx1"/>
                          </a:solidFill>
                          <a:effectLst/>
                          <a:latin typeface="Times New Roman" panose="02020603050405020304" pitchFamily="18" charset="0"/>
                          <a:cs typeface="Times New Roman" panose="02020603050405020304" pitchFamily="18" charset="0"/>
                        </a:rPr>
                        <a:t>A</a:t>
                      </a:r>
                      <a:endParaRPr lang="en-SG" sz="230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300" dirty="0">
                          <a:solidFill>
                            <a:schemeClr val="tx1"/>
                          </a:solidFill>
                          <a:effectLst/>
                          <a:latin typeface="Times New Roman" panose="02020603050405020304" pitchFamily="18" charset="0"/>
                          <a:cs typeface="Times New Roman" panose="02020603050405020304" pitchFamily="18" charset="0"/>
                        </a:rPr>
                        <a:t>(thể loại/ kiểu văn bản)</a:t>
                      </a: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a:txBody>
                    <a:bodyPr/>
                    <a:lstStyle/>
                    <a:p>
                      <a:pPr algn="ctr">
                        <a:lnSpc>
                          <a:spcPct val="100000"/>
                        </a:lnSpc>
                        <a:spcAft>
                          <a:spcPts val="800"/>
                        </a:spcAft>
                      </a:pPr>
                      <a:r>
                        <a:rPr lang="vi-VN" sz="2300" dirty="0">
                          <a:solidFill>
                            <a:schemeClr val="tx1"/>
                          </a:solidFill>
                          <a:effectLst/>
                          <a:latin typeface="Times New Roman" panose="02020603050405020304" pitchFamily="18" charset="0"/>
                          <a:cs typeface="Times New Roman" panose="02020603050405020304" pitchFamily="18" charset="0"/>
                        </a:rPr>
                        <a:t>B</a:t>
                      </a:r>
                      <a:endParaRPr lang="en-SG" sz="230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300" dirty="0">
                          <a:solidFill>
                            <a:schemeClr val="tx1"/>
                          </a:solidFill>
                          <a:effectLst/>
                          <a:latin typeface="Times New Roman" panose="02020603050405020304" pitchFamily="18" charset="0"/>
                          <a:cs typeface="Times New Roman" panose="02020603050405020304" pitchFamily="18" charset="0"/>
                        </a:rPr>
                        <a:t>(đặc điểm)</a:t>
                      </a: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extLst>
                  <a:ext uri="{0D108BD9-81ED-4DB2-BD59-A6C34878D82A}">
                    <a16:rowId xmlns:a16="http://schemas.microsoft.com/office/drawing/2014/main" val="545127632"/>
                  </a:ext>
                </a:extLst>
              </a:tr>
              <a:tr h="745308">
                <a:tc>
                  <a:txBody>
                    <a:bodyPr/>
                    <a:lstStyle/>
                    <a:p>
                      <a:pPr algn="ctr">
                        <a:lnSpc>
                          <a:spcPct val="100000"/>
                        </a:lnSpc>
                        <a:spcAft>
                          <a:spcPts val="800"/>
                        </a:spcAft>
                      </a:pP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300">
                          <a:solidFill>
                            <a:schemeClr val="tx1"/>
                          </a:solidFill>
                          <a:effectLst/>
                          <a:latin typeface="Times New Roman" panose="02020603050405020304" pitchFamily="18" charset="0"/>
                          <a:cs typeface="Times New Roman" panose="02020603050405020304" pitchFamily="18" charset="0"/>
                        </a:rPr>
                        <a:t>a. Là thể loại có cốt truyện thường theo một trong hai mô hình Gặp gỡ - Tai biến – Đoàn tụ hoặc Nhân – Quả</a:t>
                      </a:r>
                      <a:endParaRPr lang="en-SG" sz="2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7055612"/>
                  </a:ext>
                </a:extLst>
              </a:tr>
              <a:tr h="745308">
                <a:tc>
                  <a:txBody>
                    <a:bodyPr/>
                    <a:lstStyle/>
                    <a:p>
                      <a:pPr algn="ctr">
                        <a:lnSpc>
                          <a:spcPct val="100000"/>
                        </a:lnSpc>
                        <a:spcAft>
                          <a:spcPts val="800"/>
                        </a:spcAft>
                      </a:pP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300">
                          <a:solidFill>
                            <a:schemeClr val="tx1"/>
                          </a:solidFill>
                          <a:effectLst/>
                          <a:latin typeface="Times New Roman" panose="02020603050405020304" pitchFamily="18" charset="0"/>
                          <a:cs typeface="Times New Roman" panose="02020603050405020304" pitchFamily="18" charset="0"/>
                        </a:rPr>
                        <a:t>b. Là thể lọa văn xuôi tự sự thời trung đại, phản ánh hiện thực qua yếu tố kì lạ, hoang đường.</a:t>
                      </a:r>
                      <a:endParaRPr lang="en-SG" sz="2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6343904"/>
                  </a:ext>
                </a:extLst>
              </a:tr>
              <a:tr h="745308">
                <a:tc>
                  <a:txBody>
                    <a:bodyPr/>
                    <a:lstStyle/>
                    <a:p>
                      <a:pPr algn="ctr">
                        <a:lnSpc>
                          <a:spcPct val="100000"/>
                        </a:lnSpc>
                        <a:spcAft>
                          <a:spcPts val="800"/>
                        </a:spcAft>
                      </a:pP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300">
                          <a:solidFill>
                            <a:schemeClr val="tx1"/>
                          </a:solidFill>
                          <a:effectLst/>
                          <a:latin typeface="Times New Roman" panose="02020603050405020304" pitchFamily="18" charset="0"/>
                          <a:cs typeface="Times New Roman" panose="02020603050405020304" pitchFamily="18" charset="0"/>
                        </a:rPr>
                        <a:t>c. Là văn bản được viết để cung cấp thông tin về một danh lam thắng cảnh hoặc di tích lịch sử.</a:t>
                      </a:r>
                      <a:endParaRPr lang="en-SG" sz="2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8131142"/>
                  </a:ext>
                </a:extLst>
              </a:tr>
              <a:tr h="745308">
                <a:tc>
                  <a:txBody>
                    <a:bodyPr/>
                    <a:lstStyle/>
                    <a:p>
                      <a:pPr algn="ctr">
                        <a:lnSpc>
                          <a:spcPct val="100000"/>
                        </a:lnSpc>
                        <a:spcAft>
                          <a:spcPts val="800"/>
                        </a:spcAft>
                      </a:pP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300">
                          <a:solidFill>
                            <a:schemeClr val="tx1"/>
                          </a:solidFill>
                          <a:effectLst/>
                          <a:latin typeface="Times New Roman" panose="02020603050405020304" pitchFamily="18" charset="0"/>
                          <a:cs typeface="Times New Roman" panose="02020603050405020304" pitchFamily="18" charset="0"/>
                        </a:rPr>
                        <a:t>d. Là văn bản mà người viết cần kết hợp cả cách trình bày vấn đề khách quan và cách trình bày chủ quan để tạo sức thuyết phục cho văn bản.</a:t>
                      </a:r>
                      <a:endParaRPr lang="en-SG" sz="2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1953272"/>
                  </a:ext>
                </a:extLst>
              </a:tr>
              <a:tr h="1117962">
                <a:tc>
                  <a:txBody>
                    <a:bodyPr/>
                    <a:lstStyle/>
                    <a:p>
                      <a:pPr algn="ctr">
                        <a:lnSpc>
                          <a:spcPct val="100000"/>
                        </a:lnSpc>
                        <a:spcAft>
                          <a:spcPts val="800"/>
                        </a:spcAft>
                      </a:pP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300">
                          <a:solidFill>
                            <a:schemeClr val="tx1"/>
                          </a:solidFill>
                          <a:effectLst/>
                          <a:latin typeface="Times New Roman" panose="02020603050405020304" pitchFamily="18" charset="0"/>
                          <a:cs typeface="Times New Roman" panose="02020603050405020304" pitchFamily="18" charset="0"/>
                        </a:rPr>
                        <a:t>đ. Là thể loại mà ngôn ngữ có đặc điểm hàm súc, ngắn gọn, nhiều hình ảnh, giàu sức gợi, được tổ chức thành một cấu trúc đặc biệt, có vần, nhịp thanh điệu, đối...</a:t>
                      </a:r>
                      <a:endParaRPr lang="en-SG" sz="2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5945180"/>
                  </a:ext>
                </a:extLst>
              </a:tr>
              <a:tr h="745308">
                <a:tc>
                  <a:txBody>
                    <a:bodyPr/>
                    <a:lstStyle/>
                    <a:p>
                      <a:pPr algn="ctr">
                        <a:lnSpc>
                          <a:spcPct val="100000"/>
                        </a:lnSpc>
                        <a:spcAft>
                          <a:spcPts val="800"/>
                        </a:spcAft>
                      </a:pP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300" dirty="0">
                          <a:solidFill>
                            <a:schemeClr val="tx1"/>
                          </a:solidFill>
                          <a:effectLst/>
                          <a:latin typeface="Times New Roman" panose="02020603050405020304" pitchFamily="18" charset="0"/>
                          <a:cs typeface="Times New Roman" panose="02020603050405020304" pitchFamily="18" charset="0"/>
                        </a:rPr>
                        <a:t>e. Là văn bản dùng để ghi lại thông tin của việc trao đổi về một chủ đề nhất định, trong đó có hệ thống câu hỏi và câu trả l</a:t>
                      </a:r>
                      <a:r>
                        <a:rPr lang="en-US" sz="2300" dirty="0" err="1">
                          <a:solidFill>
                            <a:schemeClr val="tx1"/>
                          </a:solidFill>
                          <a:effectLst/>
                          <a:latin typeface="Times New Roman" panose="02020603050405020304" pitchFamily="18" charset="0"/>
                          <a:cs typeface="Times New Roman" panose="02020603050405020304" pitchFamily="18" charset="0"/>
                        </a:rPr>
                        <a:t>ời</a:t>
                      </a:r>
                      <a:endParaRPr lang="en-SG" sz="2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292" marR="252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1227731"/>
                  </a:ext>
                </a:extLst>
              </a:tr>
            </a:tbl>
          </a:graphicData>
        </a:graphic>
      </p:graphicFrame>
      <p:sp>
        <p:nvSpPr>
          <p:cNvPr id="15" name="TextBox 14">
            <a:extLst>
              <a:ext uri="{FF2B5EF4-FFF2-40B4-BE49-F238E27FC236}">
                <a16:creationId xmlns:a16="http://schemas.microsoft.com/office/drawing/2014/main" id="{AAA79394-4D9C-F2D1-9E70-E5ED0791AB44}"/>
              </a:ext>
            </a:extLst>
          </p:cNvPr>
          <p:cNvSpPr txBox="1"/>
          <p:nvPr/>
        </p:nvSpPr>
        <p:spPr>
          <a:xfrm>
            <a:off x="267202" y="2093699"/>
            <a:ext cx="2228127" cy="461665"/>
          </a:xfrm>
          <a:prstGeom prst="rect">
            <a:avLst/>
          </a:prstGeom>
          <a:noFill/>
        </p:spPr>
        <p:txBody>
          <a:bodyPr wrap="square">
            <a:spAutoFit/>
          </a:bodyPr>
          <a:lstStyle/>
          <a:p>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thơ</a:t>
            </a:r>
            <a:endParaRPr lang="en-SG" sz="24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F63CF17-EED5-B686-2D9F-9CC55BA5324B}"/>
              </a:ext>
            </a:extLst>
          </p:cNvPr>
          <p:cNvSpPr txBox="1"/>
          <p:nvPr/>
        </p:nvSpPr>
        <p:spPr>
          <a:xfrm>
            <a:off x="267202" y="2778047"/>
            <a:ext cx="2811664" cy="461665"/>
          </a:xfrm>
          <a:prstGeom prst="rect">
            <a:avLst/>
          </a:prstGeom>
          <a:noFill/>
        </p:spPr>
        <p:txBody>
          <a:bodyPr wrap="square">
            <a:spAutoFit/>
          </a:bodyPr>
          <a:lstStyle/>
          <a:p>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kì</a:t>
            </a:r>
            <a:endParaRPr lang="en-SG" sz="24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5BF762F9-B4EC-F5D1-D2CE-31DBB653DD88}"/>
              </a:ext>
            </a:extLst>
          </p:cNvPr>
          <p:cNvSpPr txBox="1"/>
          <p:nvPr/>
        </p:nvSpPr>
        <p:spPr>
          <a:xfrm>
            <a:off x="148338" y="3436409"/>
            <a:ext cx="3610318" cy="707886"/>
          </a:xfrm>
          <a:prstGeom prst="rect">
            <a:avLst/>
          </a:prstGeom>
          <a:noFill/>
        </p:spPr>
        <p:txBody>
          <a:bodyPr wrap="square">
            <a:spAutoFit/>
          </a:bodyPr>
          <a:lstStyle/>
          <a:p>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VB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lam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sử</a:t>
            </a:r>
            <a:endParaRPr lang="en-SG" sz="20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BAAC7A83-7307-A931-4B80-EBFF72CD71D3}"/>
              </a:ext>
            </a:extLst>
          </p:cNvPr>
          <p:cNvSpPr txBox="1"/>
          <p:nvPr/>
        </p:nvSpPr>
        <p:spPr>
          <a:xfrm>
            <a:off x="267202" y="4327406"/>
            <a:ext cx="2228127" cy="461665"/>
          </a:xfrm>
          <a:prstGeom prst="rect">
            <a:avLst/>
          </a:prstGeom>
          <a:noFill/>
        </p:spPr>
        <p:txBody>
          <a:bodyPr wrap="square">
            <a:spAutoFit/>
          </a:bodyPr>
          <a:lstStyle/>
          <a:p>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VB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luận</a:t>
            </a:r>
            <a:endParaRPr lang="en-SG" sz="24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8CBC435-0142-E4FF-5834-668E4DA9107C}"/>
              </a:ext>
            </a:extLst>
          </p:cNvPr>
          <p:cNvSpPr txBox="1"/>
          <p:nvPr/>
        </p:nvSpPr>
        <p:spPr>
          <a:xfrm>
            <a:off x="267202" y="5317688"/>
            <a:ext cx="2228127" cy="461665"/>
          </a:xfrm>
          <a:prstGeom prst="rect">
            <a:avLst/>
          </a:prstGeom>
          <a:noFill/>
        </p:spPr>
        <p:txBody>
          <a:bodyPr wrap="square">
            <a:spAutoFit/>
          </a:bodyPr>
          <a:lstStyle/>
          <a:p>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Thơ</a:t>
            </a:r>
            <a:endParaRPr lang="en-SG" sz="24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5BCDF22D-6139-3219-71CE-487972E14EC5}"/>
              </a:ext>
            </a:extLst>
          </p:cNvPr>
          <p:cNvSpPr txBox="1"/>
          <p:nvPr/>
        </p:nvSpPr>
        <p:spPr>
          <a:xfrm>
            <a:off x="267202" y="6152708"/>
            <a:ext cx="2228127" cy="461665"/>
          </a:xfrm>
          <a:prstGeom prst="rect">
            <a:avLst/>
          </a:prstGeom>
          <a:noFill/>
        </p:spPr>
        <p:txBody>
          <a:bodyPr wrap="square">
            <a:spAutoFit/>
          </a:bodyPr>
          <a:lstStyle/>
          <a:p>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phỏng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vấn</a:t>
            </a:r>
            <a:endParaRPr lang="en-SG"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7595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anim calcmode="lin" valueType="num">
                                      <p:cBhvr>
                                        <p:cTn id="19" dur="2000" fill="hold"/>
                                        <p:tgtEl>
                                          <p:spTgt spid="17"/>
                                        </p:tgtEl>
                                        <p:attrNameLst>
                                          <p:attrName>ppt_w</p:attrName>
                                        </p:attrNameLst>
                                      </p:cBhvr>
                                      <p:tavLst>
                                        <p:tav tm="0" fmla="#ppt_w*sin(2.5*pi*$)">
                                          <p:val>
                                            <p:fltVal val="0"/>
                                          </p:val>
                                        </p:tav>
                                        <p:tav tm="100000">
                                          <p:val>
                                            <p:fltVal val="1"/>
                                          </p:val>
                                        </p:tav>
                                      </p:tavLst>
                                    </p:anim>
                                    <p:anim calcmode="lin" valueType="num">
                                      <p:cBhvr>
                                        <p:cTn id="20"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FE137-B5A3-C716-E504-DB297B2D10C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7035AC0-C068-558C-E433-9AAF50BE8334}"/>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38887FEB-B55A-AF99-EC53-F8DD74969277}"/>
              </a:ext>
            </a:extLst>
          </p:cNvPr>
          <p:cNvSpPr txBox="1">
            <a:spLocks noGrp="1"/>
          </p:cNvSpPr>
          <p:nvPr/>
        </p:nvSpPr>
        <p:spPr>
          <a:xfrm>
            <a:off x="6027429"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11500" b="1" dirty="0">
                <a:latin typeface="Times New Roman" panose="02020603050405020304" pitchFamily="18" charset="0"/>
                <a:cs typeface="Times New Roman" panose="02020603050405020304" pitchFamily="18" charset="0"/>
              </a:rPr>
              <a:t>CÂU 6</a:t>
            </a:r>
            <a:endParaRPr lang="en-SG" sz="115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FBF05376-3B0B-07DD-802D-B83E1C110BBB}"/>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D915D55C-AD35-0F38-7DD1-550A064150AF}"/>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6</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542040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17B23-4800-3158-120B-E375E9F6A2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48BFB-74C7-7E5E-5863-6E116D39BB99}"/>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68C8D85E-BA7E-7201-B972-17052B23E97B}"/>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3DF4841E-E2EC-D860-741D-C2134B816257}"/>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id="{819FE4E1-1029-5382-91AE-A9D6EE4FF291}"/>
              </a:ext>
            </a:extLst>
          </p:cNvPr>
          <p:cNvGraphicFramePr>
            <a:graphicFrameLocks noGrp="1"/>
          </p:cNvGraphicFramePr>
          <p:nvPr>
            <p:extLst>
              <p:ext uri="{D42A27DB-BD31-4B8C-83A1-F6EECF244321}">
                <p14:modId xmlns:p14="http://schemas.microsoft.com/office/powerpoint/2010/main" val="1340121229"/>
              </p:ext>
            </p:extLst>
          </p:nvPr>
        </p:nvGraphicFramePr>
        <p:xfrm>
          <a:off x="118056" y="1087407"/>
          <a:ext cx="11942763" cy="5637485"/>
        </p:xfrm>
        <a:graphic>
          <a:graphicData uri="http://schemas.openxmlformats.org/drawingml/2006/table">
            <a:tbl>
              <a:tblPr firstRow="1" firstCol="1" bandRow="1">
                <a:tableStyleId>{1FECB4D8-DB02-4DC6-A0A2-4F2EBAE1DC90}</a:tableStyleId>
              </a:tblPr>
              <a:tblGrid>
                <a:gridCol w="2428374">
                  <a:extLst>
                    <a:ext uri="{9D8B030D-6E8A-4147-A177-3AD203B41FA5}">
                      <a16:colId xmlns:a16="http://schemas.microsoft.com/office/drawing/2014/main" val="1324154701"/>
                    </a:ext>
                  </a:extLst>
                </a:gridCol>
                <a:gridCol w="4085864">
                  <a:extLst>
                    <a:ext uri="{9D8B030D-6E8A-4147-A177-3AD203B41FA5}">
                      <a16:colId xmlns:a16="http://schemas.microsoft.com/office/drawing/2014/main" val="1861394746"/>
                    </a:ext>
                  </a:extLst>
                </a:gridCol>
                <a:gridCol w="5428525">
                  <a:extLst>
                    <a:ext uri="{9D8B030D-6E8A-4147-A177-3AD203B41FA5}">
                      <a16:colId xmlns:a16="http://schemas.microsoft.com/office/drawing/2014/main" val="3278233028"/>
                    </a:ext>
                  </a:extLst>
                </a:gridCol>
              </a:tblGrid>
              <a:tr h="741731">
                <a:tc>
                  <a:txBody>
                    <a:bodyPr/>
                    <a:lstStyle/>
                    <a:p>
                      <a:pPr algn="ctr">
                        <a:lnSpc>
                          <a:spcPct val="100000"/>
                        </a:lnSpc>
                        <a:spcAft>
                          <a:spcPts val="800"/>
                        </a:spcAft>
                      </a:pPr>
                      <a:r>
                        <a:rPr lang="vi-VN" sz="2500" dirty="0">
                          <a:solidFill>
                            <a:schemeClr val="tx1"/>
                          </a:solidFill>
                          <a:effectLst/>
                          <a:latin typeface="Times New Roman" panose="02020603050405020304" pitchFamily="18" charset="0"/>
                          <a:cs typeface="Times New Roman" panose="02020603050405020304" pitchFamily="18" charset="0"/>
                        </a:rPr>
                        <a:t>Nội dung so sánh</a:t>
                      </a:r>
                      <a:endParaRPr lang="en-SG" sz="2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tc>
                  <a:txBody>
                    <a:bodyPr/>
                    <a:lstStyle/>
                    <a:p>
                      <a:pPr algn="ctr">
                        <a:lnSpc>
                          <a:spcPct val="100000"/>
                        </a:lnSpc>
                        <a:spcAft>
                          <a:spcPts val="800"/>
                        </a:spcAft>
                      </a:pPr>
                      <a:r>
                        <a:rPr lang="vi-VN" sz="2500" dirty="0">
                          <a:solidFill>
                            <a:schemeClr val="tx1"/>
                          </a:solidFill>
                          <a:effectLst/>
                          <a:latin typeface="Times New Roman" panose="02020603050405020304" pitchFamily="18" charset="0"/>
                          <a:cs typeface="Times New Roman" panose="02020603050405020304" pitchFamily="18" charset="0"/>
                        </a:rPr>
                        <a:t>Truyện truyền kì</a:t>
                      </a:r>
                      <a:endParaRPr lang="en-SG" sz="2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tc>
                  <a:txBody>
                    <a:bodyPr/>
                    <a:lstStyle/>
                    <a:p>
                      <a:pPr algn="ctr">
                        <a:lnSpc>
                          <a:spcPct val="100000"/>
                        </a:lnSpc>
                        <a:spcAft>
                          <a:spcPts val="800"/>
                        </a:spcAft>
                      </a:pPr>
                      <a:r>
                        <a:rPr lang="vi-VN" sz="2500" dirty="0">
                          <a:solidFill>
                            <a:schemeClr val="tx1"/>
                          </a:solidFill>
                          <a:effectLst/>
                          <a:latin typeface="Times New Roman" panose="02020603050405020304" pitchFamily="18" charset="0"/>
                          <a:cs typeface="Times New Roman" panose="02020603050405020304" pitchFamily="18" charset="0"/>
                        </a:rPr>
                        <a:t>Truyện thơ Nôm</a:t>
                      </a:r>
                      <a:endParaRPr lang="en-SG" sz="2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extLst>
                  <a:ext uri="{0D108BD9-81ED-4DB2-BD59-A6C34878D82A}">
                    <a16:rowId xmlns:a16="http://schemas.microsoft.com/office/drawing/2014/main" val="3101672625"/>
                  </a:ext>
                </a:extLst>
              </a:tr>
              <a:tr h="551204">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Điểm giống nhau</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spcAft>
                          <a:spcPts val="800"/>
                        </a:spcAft>
                      </a:pPr>
                      <a:endParaRPr lang="en-SG" sz="2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ct val="100000"/>
                        </a:lnSpc>
                        <a:spcAft>
                          <a:spcPts val="800"/>
                        </a:spcAft>
                      </a:pP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7613999"/>
                  </a:ext>
                </a:extLst>
              </a:tr>
              <a:tr h="4344550">
                <a:tc>
                  <a:txBody>
                    <a:bodyPr/>
                    <a:lstStyle/>
                    <a:p>
                      <a:pPr algn="just">
                        <a:lnSpc>
                          <a:spcPct val="100000"/>
                        </a:lnSpc>
                        <a:spcAft>
                          <a:spcPts val="800"/>
                        </a:spcAft>
                      </a:pPr>
                      <a:r>
                        <a:rPr lang="vi-VN" sz="2500">
                          <a:solidFill>
                            <a:schemeClr val="tx1"/>
                          </a:solidFill>
                          <a:effectLst/>
                          <a:latin typeface="Times New Roman" panose="02020603050405020304" pitchFamily="18" charset="0"/>
                          <a:cs typeface="Times New Roman" panose="02020603050405020304" pitchFamily="18" charset="0"/>
                        </a:rPr>
                        <a:t>Điểm khác nhau</a:t>
                      </a:r>
                      <a:endParaRPr lang="en-SG" sz="25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7142184"/>
                  </a:ext>
                </a:extLst>
              </a:tr>
            </a:tbl>
          </a:graphicData>
        </a:graphic>
      </p:graphicFrame>
    </p:spTree>
    <p:extLst>
      <p:ext uri="{BB962C8B-B14F-4D97-AF65-F5344CB8AC3E}">
        <p14:creationId xmlns:p14="http://schemas.microsoft.com/office/powerpoint/2010/main" val="3471849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612573" y="2287644"/>
            <a:ext cx="7511143" cy="280076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8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MỞ ĐẦU </a:t>
            </a:r>
            <a:endParaRPr kumimoji="0" lang="en-SG"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91808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02C84-00C3-5DA4-E6F4-440F3C61D2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437C20-74C3-1FB4-0F9C-643D770FB919}"/>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5946FB99-2881-8743-71A8-B1BD09E83AFA}"/>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A6A706CB-135A-8201-1BE1-A3B65A15AF2B}"/>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id="{0DD932B7-1A83-5AB2-CC35-CE6D53FF24EF}"/>
              </a:ext>
            </a:extLst>
          </p:cNvPr>
          <p:cNvGraphicFramePr>
            <a:graphicFrameLocks noGrp="1"/>
          </p:cNvGraphicFramePr>
          <p:nvPr>
            <p:extLst>
              <p:ext uri="{D42A27DB-BD31-4B8C-83A1-F6EECF244321}">
                <p14:modId xmlns:p14="http://schemas.microsoft.com/office/powerpoint/2010/main" val="2987736416"/>
              </p:ext>
            </p:extLst>
          </p:nvPr>
        </p:nvGraphicFramePr>
        <p:xfrm>
          <a:off x="0" y="0"/>
          <a:ext cx="12191999" cy="6858000"/>
        </p:xfrm>
        <a:graphic>
          <a:graphicData uri="http://schemas.openxmlformats.org/drawingml/2006/table">
            <a:tbl>
              <a:tblPr firstRow="1" firstCol="1" bandRow="1">
                <a:tableStyleId>{1FECB4D8-DB02-4DC6-A0A2-4F2EBAE1DC90}</a:tableStyleId>
              </a:tblPr>
              <a:tblGrid>
                <a:gridCol w="1928191">
                  <a:extLst>
                    <a:ext uri="{9D8B030D-6E8A-4147-A177-3AD203B41FA5}">
                      <a16:colId xmlns:a16="http://schemas.microsoft.com/office/drawing/2014/main" val="1324154701"/>
                    </a:ext>
                  </a:extLst>
                </a:gridCol>
                <a:gridCol w="4174435">
                  <a:extLst>
                    <a:ext uri="{9D8B030D-6E8A-4147-A177-3AD203B41FA5}">
                      <a16:colId xmlns:a16="http://schemas.microsoft.com/office/drawing/2014/main" val="1861394746"/>
                    </a:ext>
                  </a:extLst>
                </a:gridCol>
                <a:gridCol w="6089373">
                  <a:extLst>
                    <a:ext uri="{9D8B030D-6E8A-4147-A177-3AD203B41FA5}">
                      <a16:colId xmlns:a16="http://schemas.microsoft.com/office/drawing/2014/main" val="2015291946"/>
                    </a:ext>
                  </a:extLst>
                </a:gridCol>
              </a:tblGrid>
              <a:tr h="917312">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Nội dung so sánh</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Truyện truyền kì</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Truyện thơ Nôm</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extLst>
                  <a:ext uri="{0D108BD9-81ED-4DB2-BD59-A6C34878D82A}">
                    <a16:rowId xmlns:a16="http://schemas.microsoft.com/office/drawing/2014/main" val="3101672625"/>
                  </a:ext>
                </a:extLst>
              </a:tr>
              <a:tr h="917312">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Điểm giống nhau</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val="807613999"/>
                  </a:ext>
                </a:extLst>
              </a:tr>
              <a:tr h="5023376">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Điểm khác nhau</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 </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23" marR="396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E8"/>
                    </a:solidFill>
                  </a:tcPr>
                </a:tc>
                <a:extLst>
                  <a:ext uri="{0D108BD9-81ED-4DB2-BD59-A6C34878D82A}">
                    <a16:rowId xmlns:a16="http://schemas.microsoft.com/office/drawing/2014/main" val="3577142184"/>
                  </a:ext>
                </a:extLst>
              </a:tr>
            </a:tbl>
          </a:graphicData>
        </a:graphic>
      </p:graphicFrame>
      <p:sp>
        <p:nvSpPr>
          <p:cNvPr id="7" name="TextBox 6">
            <a:extLst>
              <a:ext uri="{FF2B5EF4-FFF2-40B4-BE49-F238E27FC236}">
                <a16:creationId xmlns:a16="http://schemas.microsoft.com/office/drawing/2014/main" id="{D6264D73-6AA3-B93D-4AA4-9DBBAF03C4EE}"/>
              </a:ext>
            </a:extLst>
          </p:cNvPr>
          <p:cNvSpPr txBox="1"/>
          <p:nvPr/>
        </p:nvSpPr>
        <p:spPr>
          <a:xfrm>
            <a:off x="3865057" y="1082757"/>
            <a:ext cx="621195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Thể loại tự sự của văn học viết</a:t>
            </a:r>
            <a:endParaRPr kumimoji="0" lang="en-SG" sz="28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BF641A3B-DFE0-1F55-4198-B0A2F45DCB5B}"/>
              </a:ext>
            </a:extLst>
          </p:cNvPr>
          <p:cNvSpPr txBox="1"/>
          <p:nvPr/>
        </p:nvSpPr>
        <p:spPr>
          <a:xfrm>
            <a:off x="1919038" y="1923386"/>
            <a:ext cx="4176962"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Viết bằng chữ Hán</a:t>
            </a:r>
            <a:endParaRPr kumimoji="0" lang="en-SG"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Thể loại tự sự được viết bằng văn xuôi, phát triển mạnh ở thế kỉ XVI - XVII. </a:t>
            </a:r>
            <a:endParaRPr kumimoji="0" lang="en-SG"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800" kern="0" dirty="0">
                <a:solidFill>
                  <a:srgbClr val="191919"/>
                </a:solidFill>
                <a:latin typeface="Times New Roman" panose="02020603050405020304" pitchFamily="18" charset="0"/>
                <a:cs typeface="Times New Roman" panose="02020603050405020304" pitchFamily="18" charset="0"/>
                <a:sym typeface="Arial"/>
              </a:rPr>
              <a:t>- </a:t>
            </a: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Cốt truyện: thường sử dụng yếu tố kì ảo</a:t>
            </a:r>
            <a:r>
              <a:rPr kumimoji="0" lang="en-GB"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a:t>
            </a: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tạo nên những biến đổi bất ngờ và hợp lí h</a:t>
            </a:r>
            <a:r>
              <a:rPr kumimoji="0" lang="en-GB" sz="28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oá</a:t>
            </a: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những điều ngẫu nhiên, bất bình thường.</a:t>
            </a:r>
            <a:endParaRPr kumimoji="0" lang="en-SG"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800" kern="0" dirty="0">
                <a:solidFill>
                  <a:srgbClr val="191919"/>
                </a:solidFill>
                <a:latin typeface="Times New Roman" panose="02020603050405020304" pitchFamily="18" charset="0"/>
                <a:cs typeface="Times New Roman" panose="02020603050405020304" pitchFamily="18" charset="0"/>
                <a:sym typeface="Arial"/>
              </a:rPr>
              <a:t>- </a:t>
            </a: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Nhân vật:……</a:t>
            </a:r>
            <a:endParaRPr kumimoji="0" lang="en-SG" sz="28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B2DC6120-FC69-2B57-E6BE-1FDBAE875DED}"/>
              </a:ext>
            </a:extLst>
          </p:cNvPr>
          <p:cNvSpPr txBox="1"/>
          <p:nvPr/>
        </p:nvSpPr>
        <p:spPr>
          <a:xfrm>
            <a:off x="6082747" y="1872089"/>
            <a:ext cx="6208642" cy="481157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Viết bằng chữ Nôm</a:t>
            </a:r>
            <a:endParaRPr kumimoji="0" lang="en-SG"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Thể loại tự sự được viết bằng văn vần, chủ yếu là thể thơ lục bát, phát triển mạnh vào cuối thế kỉ XVIII và thế kỉ XIX</a:t>
            </a:r>
            <a:endParaRPr kumimoji="0" lang="en-SG"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Cốt truyện: thường theo một trong hai mô hình: gặp gỡ (hội ngộ) - tai biến (lưu lạc) - đoàn tụ (đoàn viên), hoặc mô hình nhân - quả (ở hiền gặp lành, ở ác gặp dữ)</a:t>
            </a:r>
            <a:endParaRPr kumimoji="0" lang="en-SG"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endParaRPr lang="en-US" sz="2800" kern="0" dirty="0">
              <a:solidFill>
                <a:srgbClr val="191919"/>
              </a:solidFill>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Nhân vật:…</a:t>
            </a:r>
            <a:endParaRPr kumimoji="0" lang="en-SG"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900387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down)">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 calcmode="lin" valueType="num">
                                      <p:cBhvr additive="base">
                                        <p:cTn id="2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 calcmode="lin" valueType="num">
                                      <p:cBhvr>
                                        <p:cTn id="29"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1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 calcmode="lin" valueType="num">
                                      <p:cBhvr additive="base">
                                        <p:cTn id="36"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barn(inVertical)">
                                      <p:cBhvr>
                                        <p:cTn id="42" dur="500"/>
                                        <p:tgtEl>
                                          <p:spTgt spid="1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barn(inVertical)">
                                      <p:cBhvr>
                                        <p:cTn id="47" dur="500"/>
                                        <p:tgtEl>
                                          <p:spTgt spid="9">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1">
                                            <p:txEl>
                                              <p:pRg st="4" end="4"/>
                                            </p:txEl>
                                          </p:spTgt>
                                        </p:tgtEl>
                                        <p:attrNameLst>
                                          <p:attrName>style.visibility</p:attrName>
                                        </p:attrNameLst>
                                      </p:cBhvr>
                                      <p:to>
                                        <p:strVal val="visible"/>
                                      </p:to>
                                    </p:set>
                                    <p:animEffect transition="in" filter="barn(inVertical)">
                                      <p:cBhvr>
                                        <p:cTn id="5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EB60B-51F0-1A16-9D31-820BBBDAE8E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2BF9AD3-501A-3AAB-C0F1-C5F8148B788D}"/>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6C9B5E91-59CC-77D8-FDC4-4F70E469DB06}"/>
              </a:ext>
            </a:extLst>
          </p:cNvPr>
          <p:cNvSpPr txBox="1">
            <a:spLocks noGrp="1"/>
          </p:cNvSpPr>
          <p:nvPr/>
        </p:nvSpPr>
        <p:spPr>
          <a:xfrm>
            <a:off x="6027429"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11500" b="1" dirty="0">
                <a:latin typeface="Times New Roman" panose="02020603050405020304" pitchFamily="18" charset="0"/>
                <a:cs typeface="Times New Roman" panose="02020603050405020304" pitchFamily="18" charset="0"/>
              </a:rPr>
              <a:t>CÂU 7</a:t>
            </a:r>
            <a:endParaRPr lang="en-SG" sz="115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72723C39-A813-C311-F0FF-DF0B1683520F}"/>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B20D5FC-09EC-A24B-93F2-5019D4611C29}"/>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7</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18714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00915BB6-95AC-0112-1A1C-F1D0C086B476}"/>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175F123E-36BB-4139-A33B-2E4B482278E2}"/>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D034CEED-2701-5B1F-18EF-3DCE9992D167}"/>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1DAFB629-00AE-FDBB-972E-5E4589D9CB03}"/>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DB7C6124-DD1A-61D1-32F5-6FE734462FCC}"/>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6F162B03-5C6C-8D52-2F25-E29CA4996CD8}"/>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1E83CD2B-F01E-45CA-1D02-9EE584A43822}"/>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7</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descr="A person writing on a piece of paper&#10;&#10;Description automatically generated">
            <a:extLst>
              <a:ext uri="{FF2B5EF4-FFF2-40B4-BE49-F238E27FC236}">
                <a16:creationId xmlns:a16="http://schemas.microsoft.com/office/drawing/2014/main" id="{07BD59E4-80E9-8591-B443-4DB0A1B0C5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2071" y="2737265"/>
            <a:ext cx="4544133" cy="4544133"/>
          </a:xfrm>
          <a:prstGeom prst="rect">
            <a:avLst/>
          </a:prstGeom>
        </p:spPr>
      </p:pic>
      <p:grpSp>
        <p:nvGrpSpPr>
          <p:cNvPr id="5" name="Group 4">
            <a:extLst>
              <a:ext uri="{FF2B5EF4-FFF2-40B4-BE49-F238E27FC236}">
                <a16:creationId xmlns:a16="http://schemas.microsoft.com/office/drawing/2014/main" id="{2005493B-BF4C-45DA-01A0-DE1A0EC65F94}"/>
              </a:ext>
            </a:extLst>
          </p:cNvPr>
          <p:cNvGrpSpPr/>
          <p:nvPr/>
        </p:nvGrpSpPr>
        <p:grpSpPr>
          <a:xfrm>
            <a:off x="3666600" y="1387298"/>
            <a:ext cx="8122629" cy="4991731"/>
            <a:chOff x="0" y="0"/>
            <a:chExt cx="9942739" cy="5850937"/>
          </a:xfrm>
        </p:grpSpPr>
        <p:sp>
          <p:nvSpPr>
            <p:cNvPr id="6" name="Freeform 3">
              <a:extLst>
                <a:ext uri="{FF2B5EF4-FFF2-40B4-BE49-F238E27FC236}">
                  <a16:creationId xmlns:a16="http://schemas.microsoft.com/office/drawing/2014/main" id="{1FB5A8C6-3E37-B8FB-3FAD-D45F099E9315}"/>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9" name="Freeform 4">
              <a:extLst>
                <a:ext uri="{FF2B5EF4-FFF2-40B4-BE49-F238E27FC236}">
                  <a16:creationId xmlns:a16="http://schemas.microsoft.com/office/drawing/2014/main" id="{2697FFE6-BFE0-E52D-B4A1-F4D437FBC4B6}"/>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0" name="Freeform 5">
              <a:extLst>
                <a:ext uri="{FF2B5EF4-FFF2-40B4-BE49-F238E27FC236}">
                  <a16:creationId xmlns:a16="http://schemas.microsoft.com/office/drawing/2014/main" id="{1D73BC5A-FECC-BFAB-EB81-CCF9A68BB1B4}"/>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grpSp>
      <p:sp>
        <p:nvSpPr>
          <p:cNvPr id="11" name="TextBox 10">
            <a:extLst>
              <a:ext uri="{FF2B5EF4-FFF2-40B4-BE49-F238E27FC236}">
                <a16:creationId xmlns:a16="http://schemas.microsoft.com/office/drawing/2014/main" id="{B2CF02B5-6750-BF58-0837-78509A719B15}"/>
              </a:ext>
            </a:extLst>
          </p:cNvPr>
          <p:cNvSpPr txBox="1"/>
          <p:nvPr/>
        </p:nvSpPr>
        <p:spPr>
          <a:xfrm>
            <a:off x="4452730" y="2434074"/>
            <a:ext cx="6569666" cy="2554545"/>
          </a:xfrm>
          <a:prstGeom prst="rect">
            <a:avLst/>
          </a:prstGeom>
          <a:noFill/>
        </p:spPr>
        <p:txBody>
          <a:bodyPr wrap="square">
            <a:spAutoFit/>
          </a:bodyPr>
          <a:lstStyle/>
          <a:p>
            <a:pPr algn="ctr">
              <a:spcAft>
                <a:spcPts val="800"/>
              </a:spcAft>
            </a:pPr>
            <a:r>
              <a:rPr lang="vi-VN" sz="4000" dirty="0">
                <a:latin typeface="+mj-lt"/>
              </a:rPr>
              <a:t>Dựa trên những gì học được từ văn bản Đọc mở rộng theo thể loại ở từng bài học để hoàn thành bảng sau (làm vào vở):</a:t>
            </a:r>
            <a:endParaRPr lang="en-SG" sz="6000" dirty="0">
              <a:solidFill>
                <a:schemeClr val="bg1">
                  <a:lumMod val="10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1500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3161532" y="79513"/>
            <a:ext cx="6096000" cy="584775"/>
          </a:xfrm>
          <a:prstGeom prst="rect">
            <a:avLst/>
          </a:prstGeom>
          <a:noFill/>
        </p:spPr>
        <p:txBody>
          <a:bodyPr wrap="square">
            <a:spAutoFit/>
          </a:bodyPr>
          <a:lstStyle/>
          <a:p>
            <a:pPr algn="ctr" defTabSz="1219110">
              <a:spcAft>
                <a:spcPts val="1067"/>
              </a:spcAft>
              <a:buClr>
                <a:srgbClr val="000000"/>
              </a:buClr>
              <a:defRPr/>
            </a:pPr>
            <a:r>
              <a:rPr lang="en-US" sz="3200" b="1" dirty="0">
                <a:solidFill>
                  <a:srgbClr val="ED7D31">
                    <a:lumMod val="10000"/>
                  </a:srgbClr>
                </a:solidFill>
                <a:latin typeface="Times New Roman" panose="02020603050405020304" pitchFamily="18" charset="0"/>
                <a:ea typeface="Calibri" panose="020F0502020204030204" pitchFamily="34" charset="0"/>
                <a:cs typeface="Arial"/>
                <a:sym typeface="Arial"/>
              </a:rPr>
              <a:t>PHT SỐ 4</a:t>
            </a:r>
            <a:endParaRPr lang="en-SG" sz="32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D825C6B9-543A-0B79-CA92-943FD869147D}"/>
              </a:ext>
            </a:extLst>
          </p:cNvPr>
          <p:cNvGraphicFramePr>
            <a:graphicFrameLocks noGrp="1"/>
          </p:cNvGraphicFramePr>
          <p:nvPr>
            <p:extLst>
              <p:ext uri="{D42A27DB-BD31-4B8C-83A1-F6EECF244321}">
                <p14:modId xmlns:p14="http://schemas.microsoft.com/office/powerpoint/2010/main" val="2376801536"/>
              </p:ext>
            </p:extLst>
          </p:nvPr>
        </p:nvGraphicFramePr>
        <p:xfrm>
          <a:off x="115850" y="859985"/>
          <a:ext cx="11903872" cy="5940805"/>
        </p:xfrm>
        <a:graphic>
          <a:graphicData uri="http://schemas.openxmlformats.org/drawingml/2006/table">
            <a:tbl>
              <a:tblPr firstRow="1" firstCol="1" bandRow="1">
                <a:tableStyleId>{1E171933-4619-4E11-9A3F-F7608DF75F80}</a:tableStyleId>
              </a:tblPr>
              <a:tblGrid>
                <a:gridCol w="1090380">
                  <a:extLst>
                    <a:ext uri="{9D8B030D-6E8A-4147-A177-3AD203B41FA5}">
                      <a16:colId xmlns:a16="http://schemas.microsoft.com/office/drawing/2014/main" val="3079217381"/>
                    </a:ext>
                  </a:extLst>
                </a:gridCol>
                <a:gridCol w="2373549">
                  <a:extLst>
                    <a:ext uri="{9D8B030D-6E8A-4147-A177-3AD203B41FA5}">
                      <a16:colId xmlns:a16="http://schemas.microsoft.com/office/drawing/2014/main" val="1190283487"/>
                    </a:ext>
                  </a:extLst>
                </a:gridCol>
                <a:gridCol w="1361872">
                  <a:extLst>
                    <a:ext uri="{9D8B030D-6E8A-4147-A177-3AD203B41FA5}">
                      <a16:colId xmlns:a16="http://schemas.microsoft.com/office/drawing/2014/main" val="1584538851"/>
                    </a:ext>
                  </a:extLst>
                </a:gridCol>
                <a:gridCol w="2315183">
                  <a:extLst>
                    <a:ext uri="{9D8B030D-6E8A-4147-A177-3AD203B41FA5}">
                      <a16:colId xmlns:a16="http://schemas.microsoft.com/office/drawing/2014/main" val="4184111777"/>
                    </a:ext>
                  </a:extLst>
                </a:gridCol>
                <a:gridCol w="2750481">
                  <a:extLst>
                    <a:ext uri="{9D8B030D-6E8A-4147-A177-3AD203B41FA5}">
                      <a16:colId xmlns:a16="http://schemas.microsoft.com/office/drawing/2014/main" val="551200664"/>
                    </a:ext>
                  </a:extLst>
                </a:gridCol>
                <a:gridCol w="2012407">
                  <a:extLst>
                    <a:ext uri="{9D8B030D-6E8A-4147-A177-3AD203B41FA5}">
                      <a16:colId xmlns:a16="http://schemas.microsoft.com/office/drawing/2014/main" val="3241420270"/>
                    </a:ext>
                  </a:extLst>
                </a:gridCol>
              </a:tblGrid>
              <a:tr h="557565">
                <a:tc rowSpan="2">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Bài học</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Tên văn bản</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Tác giả</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Thể loại</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gridSpan="2">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Một số nét đặc sắc</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hMerge="1">
                  <a:txBody>
                    <a:bodyPr/>
                    <a:lstStyle/>
                    <a:p>
                      <a:endParaRPr lang="en-SG"/>
                    </a:p>
                  </a:txBody>
                  <a:tcPr/>
                </a:tc>
                <a:extLst>
                  <a:ext uri="{0D108BD9-81ED-4DB2-BD59-A6C34878D82A}">
                    <a16:rowId xmlns:a16="http://schemas.microsoft.com/office/drawing/2014/main" val="1484751888"/>
                  </a:ext>
                </a:extLst>
              </a:tr>
              <a:tr h="363072">
                <a:tc vMerge="1">
                  <a:txBody>
                    <a:bodyPr/>
                    <a:lstStyle/>
                    <a:p>
                      <a:endParaRPr lang="en-SG"/>
                    </a:p>
                  </a:txBody>
                  <a:tcPr/>
                </a:tc>
                <a:tc vMerge="1">
                  <a:txBody>
                    <a:bodyPr/>
                    <a:lstStyle/>
                    <a:p>
                      <a:endParaRPr lang="en-SG"/>
                    </a:p>
                  </a:txBody>
                  <a:tcPr/>
                </a:tc>
                <a:tc vMerge="1">
                  <a:txBody>
                    <a:bodyPr/>
                    <a:lstStyle/>
                    <a:p>
                      <a:endParaRPr lang="en-SG"/>
                    </a:p>
                  </a:txBody>
                  <a:tcPr/>
                </a:tc>
                <a:tc vMerge="1">
                  <a:txBody>
                    <a:bodyPr/>
                    <a:lstStyle/>
                    <a:p>
                      <a:endParaRPr lang="en-SG"/>
                    </a:p>
                  </a:txBody>
                  <a:tcPr/>
                </a:tc>
                <a:tc>
                  <a:txBody>
                    <a:bodyPr/>
                    <a:lstStyle/>
                    <a:p>
                      <a:pPr algn="ctr">
                        <a:lnSpc>
                          <a:spcPct val="100000"/>
                        </a:lnSpc>
                        <a:spcAft>
                          <a:spcPts val="800"/>
                        </a:spcAft>
                      </a:pPr>
                      <a:r>
                        <a:rPr lang="vi-VN" sz="2400" b="1" dirty="0">
                          <a:solidFill>
                            <a:schemeClr val="tx1"/>
                          </a:solidFill>
                          <a:effectLst/>
                          <a:latin typeface="Times New Roman" panose="02020603050405020304" pitchFamily="18" charset="0"/>
                          <a:cs typeface="Times New Roman" panose="02020603050405020304" pitchFamily="18" charset="0"/>
                        </a:rPr>
                        <a:t>Nội dung</a:t>
                      </a:r>
                      <a:endParaRPr lang="en-SG"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E8"/>
                    </a:solidFill>
                  </a:tcPr>
                </a:tc>
                <a:tc>
                  <a:txBody>
                    <a:bodyPr/>
                    <a:lstStyle/>
                    <a:p>
                      <a:pPr algn="ctr">
                        <a:lnSpc>
                          <a:spcPct val="100000"/>
                        </a:lnSpc>
                        <a:spcAft>
                          <a:spcPts val="800"/>
                        </a:spcAft>
                      </a:pPr>
                      <a:r>
                        <a:rPr lang="vi-VN" sz="2400" b="1" dirty="0">
                          <a:solidFill>
                            <a:schemeClr val="tx1"/>
                          </a:solidFill>
                          <a:effectLst/>
                          <a:latin typeface="Times New Roman" panose="02020603050405020304" pitchFamily="18" charset="0"/>
                          <a:cs typeface="Times New Roman" panose="02020603050405020304" pitchFamily="18" charset="0"/>
                        </a:rPr>
                        <a:t>Hình thức</a:t>
                      </a:r>
                      <a:endParaRPr lang="en-SG"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E8"/>
                    </a:solidFill>
                  </a:tcPr>
                </a:tc>
                <a:extLst>
                  <a:ext uri="{0D108BD9-81ED-4DB2-BD59-A6C34878D82A}">
                    <a16:rowId xmlns:a16="http://schemas.microsoft.com/office/drawing/2014/main" val="553243288"/>
                  </a:ext>
                </a:extLst>
              </a:tr>
              <a:tr h="882069">
                <a:tc>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1</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solidFill>
                          <a:effectLst/>
                          <a:latin typeface="Times New Roman" panose="02020603050405020304" pitchFamily="18" charset="0"/>
                          <a:cs typeface="Times New Roman" panose="02020603050405020304" pitchFamily="18" charset="0"/>
                        </a:rPr>
                        <a:t>Mùa xuân nho nhỏ</a:t>
                      </a:r>
                      <a:endParaRPr lang="en-SG"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4708355"/>
                  </a:ext>
                </a:extLst>
              </a:tr>
              <a:tr h="1264595">
                <a:tc>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2</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solidFill>
                          <a:effectLst/>
                          <a:latin typeface="Times New Roman" panose="02020603050405020304" pitchFamily="18" charset="0"/>
                          <a:cs typeface="Times New Roman" panose="02020603050405020304" pitchFamily="18" charset="0"/>
                        </a:rPr>
                        <a:t>Tính đa nghĩa trong bài thơ “Bánh trôi nước”</a:t>
                      </a:r>
                      <a:endParaRPr lang="en-SG"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3061039"/>
                  </a:ext>
                </a:extLst>
              </a:tr>
              <a:tr h="1400783">
                <a:tc>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3</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solidFill>
                          <a:effectLst/>
                          <a:latin typeface="Times New Roman" panose="02020603050405020304" pitchFamily="18" charset="0"/>
                          <a:cs typeface="Times New Roman" panose="02020603050405020304" pitchFamily="18" charset="0"/>
                        </a:rPr>
                        <a:t>Cột cờ Thủ Ngữ - di tích cổ bên sông Sài Gòn.</a:t>
                      </a:r>
                      <a:endParaRPr lang="en-SG"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785740"/>
                  </a:ext>
                </a:extLst>
              </a:tr>
              <a:tr h="825186">
                <a:tc>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4</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solidFill>
                          <a:effectLst/>
                          <a:latin typeface="Times New Roman" panose="02020603050405020304" pitchFamily="18" charset="0"/>
                          <a:cs typeface="Times New Roman" panose="02020603050405020304" pitchFamily="18" charset="0"/>
                        </a:rPr>
                        <a:t>Dế chọi</a:t>
                      </a:r>
                      <a:endParaRPr lang="en-SG"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584271"/>
                  </a:ext>
                </a:extLst>
              </a:tr>
              <a:tr h="644847">
                <a:tc>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5</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solidFill>
                          <a:effectLst/>
                          <a:latin typeface="Times New Roman" panose="02020603050405020304" pitchFamily="18" charset="0"/>
                          <a:cs typeface="Times New Roman" panose="02020603050405020304" pitchFamily="18" charset="0"/>
                        </a:rPr>
                        <a:t>Tiếng đàn giải oan</a:t>
                      </a:r>
                      <a:endParaRPr lang="en-SG"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4284679"/>
                  </a:ext>
                </a:extLst>
              </a:tr>
            </a:tbl>
          </a:graphicData>
        </a:graphic>
      </p:graphicFrame>
    </p:spTree>
    <p:extLst>
      <p:ext uri="{BB962C8B-B14F-4D97-AF65-F5344CB8AC3E}">
        <p14:creationId xmlns:p14="http://schemas.microsoft.com/office/powerpoint/2010/main" val="32356245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D1862-3107-7E9B-4AD5-F0C226042D6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190CE24-7501-27CB-1F1D-01E361C4EFEA}"/>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B5375CF-966D-31C4-820B-A68330562FCF}"/>
              </a:ext>
            </a:extLst>
          </p:cNvPr>
          <p:cNvSpPr txBox="1"/>
          <p:nvPr/>
        </p:nvSpPr>
        <p:spPr>
          <a:xfrm>
            <a:off x="3161532" y="79513"/>
            <a:ext cx="6096000" cy="584775"/>
          </a:xfrm>
          <a:prstGeom prst="rect">
            <a:avLst/>
          </a:prstGeom>
          <a:noFill/>
        </p:spPr>
        <p:txBody>
          <a:bodyPr wrap="square">
            <a:spAutoFit/>
          </a:bodyPr>
          <a:lstStyle/>
          <a:p>
            <a:pPr algn="ctr" defTabSz="1219110">
              <a:spcAft>
                <a:spcPts val="1067"/>
              </a:spcAft>
              <a:buClr>
                <a:srgbClr val="000000"/>
              </a:buClr>
              <a:defRPr/>
            </a:pPr>
            <a:r>
              <a:rPr lang="en-US" sz="3200" b="1" dirty="0">
                <a:solidFill>
                  <a:srgbClr val="ED7D31">
                    <a:lumMod val="10000"/>
                  </a:srgbClr>
                </a:solidFill>
                <a:latin typeface="Times New Roman" panose="02020603050405020304" pitchFamily="18" charset="0"/>
                <a:ea typeface="Calibri" panose="020F0502020204030204" pitchFamily="34" charset="0"/>
                <a:cs typeface="Arial"/>
                <a:sym typeface="Arial"/>
              </a:rPr>
              <a:t>PHT SỐ 4</a:t>
            </a:r>
            <a:endParaRPr lang="en-SG" sz="32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4087088C-243B-161C-A5E6-D9A51C5DB066}"/>
              </a:ext>
            </a:extLst>
          </p:cNvPr>
          <p:cNvGraphicFramePr>
            <a:graphicFrameLocks noGrp="1"/>
          </p:cNvGraphicFramePr>
          <p:nvPr>
            <p:extLst>
              <p:ext uri="{D42A27DB-BD31-4B8C-83A1-F6EECF244321}">
                <p14:modId xmlns:p14="http://schemas.microsoft.com/office/powerpoint/2010/main" val="2345309058"/>
              </p:ext>
            </p:extLst>
          </p:nvPr>
        </p:nvGraphicFramePr>
        <p:xfrm>
          <a:off x="0" y="0"/>
          <a:ext cx="12343639" cy="6827520"/>
        </p:xfrm>
        <a:graphic>
          <a:graphicData uri="http://schemas.openxmlformats.org/drawingml/2006/table">
            <a:tbl>
              <a:tblPr firstRow="1" firstCol="1" bandRow="1">
                <a:tableStyleId>{1E171933-4619-4E11-9A3F-F7608DF75F80}</a:tableStyleId>
              </a:tblPr>
              <a:tblGrid>
                <a:gridCol w="807720">
                  <a:extLst>
                    <a:ext uri="{9D8B030D-6E8A-4147-A177-3AD203B41FA5}">
                      <a16:colId xmlns:a16="http://schemas.microsoft.com/office/drawing/2014/main" val="3079217381"/>
                    </a:ext>
                  </a:extLst>
                </a:gridCol>
                <a:gridCol w="1341120">
                  <a:extLst>
                    <a:ext uri="{9D8B030D-6E8A-4147-A177-3AD203B41FA5}">
                      <a16:colId xmlns:a16="http://schemas.microsoft.com/office/drawing/2014/main" val="1190283487"/>
                    </a:ext>
                  </a:extLst>
                </a:gridCol>
                <a:gridCol w="1051560">
                  <a:extLst>
                    <a:ext uri="{9D8B030D-6E8A-4147-A177-3AD203B41FA5}">
                      <a16:colId xmlns:a16="http://schemas.microsoft.com/office/drawing/2014/main" val="1584538851"/>
                    </a:ext>
                  </a:extLst>
                </a:gridCol>
                <a:gridCol w="914400">
                  <a:extLst>
                    <a:ext uri="{9D8B030D-6E8A-4147-A177-3AD203B41FA5}">
                      <a16:colId xmlns:a16="http://schemas.microsoft.com/office/drawing/2014/main" val="4184111777"/>
                    </a:ext>
                  </a:extLst>
                </a:gridCol>
                <a:gridCol w="4069080">
                  <a:extLst>
                    <a:ext uri="{9D8B030D-6E8A-4147-A177-3AD203B41FA5}">
                      <a16:colId xmlns:a16="http://schemas.microsoft.com/office/drawing/2014/main" val="551200664"/>
                    </a:ext>
                  </a:extLst>
                </a:gridCol>
                <a:gridCol w="4159759">
                  <a:extLst>
                    <a:ext uri="{9D8B030D-6E8A-4147-A177-3AD203B41FA5}">
                      <a16:colId xmlns:a16="http://schemas.microsoft.com/office/drawing/2014/main" val="3241420270"/>
                    </a:ext>
                  </a:extLst>
                </a:gridCol>
              </a:tblGrid>
              <a:tr h="0">
                <a:tc rowSpan="2">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Bài học</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Tên văn bản</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Tác giả</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Thể loại</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gridSpan="2">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Một số nét đặc sắc</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hMerge="1">
                  <a:txBody>
                    <a:bodyPr/>
                    <a:lstStyle/>
                    <a:p>
                      <a:endParaRPr lang="en-SG"/>
                    </a:p>
                  </a:txBody>
                  <a:tcPr/>
                </a:tc>
                <a:extLst>
                  <a:ext uri="{0D108BD9-81ED-4DB2-BD59-A6C34878D82A}">
                    <a16:rowId xmlns:a16="http://schemas.microsoft.com/office/drawing/2014/main" val="1484751888"/>
                  </a:ext>
                </a:extLst>
              </a:tr>
              <a:tr h="152685">
                <a:tc vMerge="1">
                  <a:txBody>
                    <a:bodyPr/>
                    <a:lstStyle/>
                    <a:p>
                      <a:endParaRPr lang="en-SG"/>
                    </a:p>
                  </a:txBody>
                  <a:tcPr/>
                </a:tc>
                <a:tc vMerge="1">
                  <a:txBody>
                    <a:bodyPr/>
                    <a:lstStyle/>
                    <a:p>
                      <a:endParaRPr lang="en-SG"/>
                    </a:p>
                  </a:txBody>
                  <a:tcPr/>
                </a:tc>
                <a:tc vMerge="1">
                  <a:txBody>
                    <a:bodyPr/>
                    <a:lstStyle/>
                    <a:p>
                      <a:endParaRPr lang="en-SG"/>
                    </a:p>
                  </a:txBody>
                  <a:tcPr/>
                </a:tc>
                <a:tc vMerge="1">
                  <a:txBody>
                    <a:bodyPr/>
                    <a:lstStyle/>
                    <a:p>
                      <a:endParaRPr lang="en-SG"/>
                    </a:p>
                  </a:txBody>
                  <a:tcPr/>
                </a:tc>
                <a:tc>
                  <a:txBody>
                    <a:bodyPr/>
                    <a:lstStyle/>
                    <a:p>
                      <a:pPr algn="ctr">
                        <a:lnSpc>
                          <a:spcPct val="100000"/>
                        </a:lnSpc>
                        <a:spcAft>
                          <a:spcPts val="800"/>
                        </a:spcAft>
                      </a:pPr>
                      <a:r>
                        <a:rPr lang="vi-VN" sz="2800" b="1" dirty="0">
                          <a:solidFill>
                            <a:schemeClr val="tx1"/>
                          </a:solidFill>
                          <a:effectLst/>
                          <a:latin typeface="Times New Roman" panose="02020603050405020304" pitchFamily="18" charset="0"/>
                          <a:cs typeface="Times New Roman" panose="02020603050405020304" pitchFamily="18" charset="0"/>
                        </a:rPr>
                        <a:t>Nội dung</a:t>
                      </a:r>
                      <a:endParaRPr lang="en-SG"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E8"/>
                    </a:solidFill>
                  </a:tcPr>
                </a:tc>
                <a:tc>
                  <a:txBody>
                    <a:bodyPr/>
                    <a:lstStyle/>
                    <a:p>
                      <a:pPr algn="ctr">
                        <a:lnSpc>
                          <a:spcPct val="100000"/>
                        </a:lnSpc>
                        <a:spcAft>
                          <a:spcPts val="800"/>
                        </a:spcAft>
                      </a:pPr>
                      <a:r>
                        <a:rPr lang="vi-VN" sz="2800" b="1" dirty="0">
                          <a:solidFill>
                            <a:schemeClr val="tx1"/>
                          </a:solidFill>
                          <a:effectLst/>
                          <a:latin typeface="Times New Roman" panose="02020603050405020304" pitchFamily="18" charset="0"/>
                          <a:cs typeface="Times New Roman" panose="02020603050405020304" pitchFamily="18" charset="0"/>
                        </a:rPr>
                        <a:t>Hình thức</a:t>
                      </a:r>
                      <a:endParaRPr lang="en-SG"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E8"/>
                    </a:solidFill>
                  </a:tcPr>
                </a:tc>
                <a:extLst>
                  <a:ext uri="{0D108BD9-81ED-4DB2-BD59-A6C34878D82A}">
                    <a16:rowId xmlns:a16="http://schemas.microsoft.com/office/drawing/2014/main" val="553243288"/>
                  </a:ext>
                </a:extLst>
              </a:tr>
              <a:tr h="1320545">
                <a:tc>
                  <a:txBody>
                    <a:bodyPr/>
                    <a:lstStyle/>
                    <a:p>
                      <a:pPr algn="just">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1</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b="1" dirty="0">
                          <a:solidFill>
                            <a:schemeClr val="tx1"/>
                          </a:solidFill>
                          <a:effectLst/>
                          <a:latin typeface="Times New Roman" panose="02020603050405020304" pitchFamily="18" charset="0"/>
                          <a:cs typeface="Times New Roman" panose="02020603050405020304" pitchFamily="18" charset="0"/>
                        </a:rPr>
                        <a:t>Mùa xuân nho nhỏ</a:t>
                      </a:r>
                      <a:endParaRPr lang="en-SG"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dirty="0">
                          <a:solidFill>
                            <a:srgbClr val="FFF5ED"/>
                          </a:solidFill>
                          <a:effectLst/>
                          <a:latin typeface="Times New Roman" panose="02020603050405020304" pitchFamily="18" charset="0"/>
                          <a:cs typeface="Times New Roman" panose="02020603050405020304" pitchFamily="18" charset="0"/>
                        </a:rPr>
                        <a:t>Thể thơ 5 chữ gần với điệu dân ca, âm hưởng trong sáng, nhẹ nhàng</a:t>
                      </a:r>
                      <a:br>
                        <a:rPr lang="vi-VN" sz="2800" dirty="0">
                          <a:solidFill>
                            <a:srgbClr val="FFF5ED"/>
                          </a:solidFill>
                          <a:effectLst/>
                          <a:latin typeface="Times New Roman" panose="02020603050405020304" pitchFamily="18" charset="0"/>
                          <a:cs typeface="Times New Roman" panose="02020603050405020304" pitchFamily="18" charset="0"/>
                        </a:rPr>
                      </a:br>
                      <a:r>
                        <a:rPr lang="vi-VN" sz="2800" dirty="0">
                          <a:solidFill>
                            <a:srgbClr val="FFF5ED"/>
                          </a:solidFill>
                          <a:effectLst/>
                          <a:latin typeface="Times New Roman" panose="02020603050405020304" pitchFamily="18" charset="0"/>
                          <a:cs typeface="Times New Roman" panose="02020603050405020304" pitchFamily="18" charset="0"/>
                        </a:rPr>
                        <a:t>Bài thơ có nhiều hình ảnh tự nhiên, giản dị, những hình ảnh giàu ý nghĩa biểu tượng. Đặc biệt, một số hình ảnh cành hoa, con chim, mùa xuân được lặp đi lặp lại và nâng cao, gây ấn tượng đậm đà. Cấu tứ bài thơ chặt chẽ, chủ yếu dựa trên sự phát triển của hình tượng mùa xuân.</a:t>
                      </a:r>
                      <a:endParaRPr lang="en-SG" sz="2800" dirty="0">
                        <a:solidFill>
                          <a:srgbClr val="FFF5ED"/>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extLst>
                  <a:ext uri="{0D108BD9-81ED-4DB2-BD59-A6C34878D82A}">
                    <a16:rowId xmlns:a16="http://schemas.microsoft.com/office/drawing/2014/main" val="644708355"/>
                  </a:ext>
                </a:extLst>
              </a:tr>
            </a:tbl>
          </a:graphicData>
        </a:graphic>
      </p:graphicFrame>
      <p:pic>
        <p:nvPicPr>
          <p:cNvPr id="5" name="图片 1" descr="千库网_春天春季踏青出游放风筝_元素编号13044806">
            <a:extLst>
              <a:ext uri="{FF2B5EF4-FFF2-40B4-BE49-F238E27FC236}">
                <a16:creationId xmlns:a16="http://schemas.microsoft.com/office/drawing/2014/main" id="{6503BC34-8E4B-45E2-C486-A254C121348C}"/>
              </a:ext>
            </a:extLst>
          </p:cNvPr>
          <p:cNvPicPr>
            <a:picLocks noChangeAspect="1"/>
          </p:cNvPicPr>
          <p:nvPr/>
        </p:nvPicPr>
        <p:blipFill>
          <a:blip r:embed="rId4" cstate="screen">
            <a:extLst>
              <a:ext uri="{28A0092B-C50C-407E-A947-70E740481C1C}">
                <a14:useLocalDpi xmlns:a14="http://schemas.microsoft.com/office/drawing/2010/main"/>
              </a:ext>
            </a:extLst>
          </a:blip>
          <a:srcRect l="5914" t="17574" r="-433" b="11518"/>
          <a:stretch>
            <a:fillRect/>
          </a:stretch>
        </p:blipFill>
        <p:spPr>
          <a:xfrm>
            <a:off x="0" y="3828593"/>
            <a:ext cx="3970117" cy="3029407"/>
          </a:xfrm>
          <a:prstGeom prst="rect">
            <a:avLst/>
          </a:prstGeom>
        </p:spPr>
      </p:pic>
      <p:sp>
        <p:nvSpPr>
          <p:cNvPr id="4" name="TextBox 3">
            <a:extLst>
              <a:ext uri="{FF2B5EF4-FFF2-40B4-BE49-F238E27FC236}">
                <a16:creationId xmlns:a16="http://schemas.microsoft.com/office/drawing/2014/main" id="{50AA095D-A662-934A-C5CB-18A9515F9F31}"/>
              </a:ext>
            </a:extLst>
          </p:cNvPr>
          <p:cNvSpPr txBox="1"/>
          <p:nvPr/>
        </p:nvSpPr>
        <p:spPr>
          <a:xfrm>
            <a:off x="2097911" y="815280"/>
            <a:ext cx="1166150" cy="954107"/>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Thanh Hải</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DF5F1B7-E980-D913-9927-419E772EFD4B}"/>
              </a:ext>
            </a:extLst>
          </p:cNvPr>
          <p:cNvSpPr txBox="1"/>
          <p:nvPr/>
        </p:nvSpPr>
        <p:spPr>
          <a:xfrm>
            <a:off x="3264061" y="924148"/>
            <a:ext cx="888358" cy="52322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Thơ</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B19099C5-B8CE-A0CA-A3B3-6B9D006D518B}"/>
              </a:ext>
            </a:extLst>
          </p:cNvPr>
          <p:cNvSpPr txBox="1"/>
          <p:nvPr/>
        </p:nvSpPr>
        <p:spPr>
          <a:xfrm>
            <a:off x="4152419" y="827417"/>
            <a:ext cx="3970117" cy="6124754"/>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Bài thơ là tiếng lòng yêu mến và gắn bó thiết tha với đất nước, với cuộc đời; thể hiện ước nguyện chân thành của nhà thơ muốn được cống hiến, đóng góp một mùa xuân nho nhỏ vào mùa xuân lớn lao của dân tộc. Từ đó mở ra những suy nghĩ về ý nghĩa và giá trị cuộc sống của mỗi cá nhân là sống có ích, có cống hiến cho cuộc đời chung.</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756C2B4E-58C7-D564-3441-A2F6B48EE322}"/>
              </a:ext>
            </a:extLst>
          </p:cNvPr>
          <p:cNvSpPr txBox="1"/>
          <p:nvPr/>
        </p:nvSpPr>
        <p:spPr>
          <a:xfrm>
            <a:off x="8191703" y="841517"/>
            <a:ext cx="4151936" cy="6124754"/>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Thể thơ 5 chữ gần với điệu dân ca, âm hưởng trong sáng, nhẹ nhàng</a:t>
            </a:r>
            <a:b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Bài thơ có nhiều hình ảnh tự nhiên, giản dị, những hình ảnh giàu ý nghĩa biểu tượng. Đặc biệt, một số hình ảnh cành hoa, con chim, mùa xuân được lặp đi lặp lại và nâng cao, gây ấn tượng đậm đà. Cấu tứ bài thơ chặt chẽ, chủ yếu dựa trên sự phát triển của hình tượng mùa xuân.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57277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000"/>
                                        <p:tgtEl>
                                          <p:spTgt spid="13"/>
                                        </p:tgtEl>
                                      </p:cBhvr>
                                    </p:animEffect>
                                    <p:anim calcmode="lin" valueType="num">
                                      <p:cBhvr>
                                        <p:cTn id="26" dur="2000" fill="hold"/>
                                        <p:tgtEl>
                                          <p:spTgt spid="13"/>
                                        </p:tgtEl>
                                        <p:attrNameLst>
                                          <p:attrName>ppt_w</p:attrName>
                                        </p:attrNameLst>
                                      </p:cBhvr>
                                      <p:tavLst>
                                        <p:tav tm="0" fmla="#ppt_w*sin(2.5*pi*$)">
                                          <p:val>
                                            <p:fltVal val="0"/>
                                          </p:val>
                                        </p:tav>
                                        <p:tav tm="100000">
                                          <p:val>
                                            <p:fltVal val="1"/>
                                          </p:val>
                                        </p:tav>
                                      </p:tavLst>
                                    </p:anim>
                                    <p:anim calcmode="lin" valueType="num">
                                      <p:cBhvr>
                                        <p:cTn id="27"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FC800-C4D3-7409-8401-274B5AF2109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7519489-3E21-4B50-1192-A3D5CE0EE168}"/>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0789C6E-6826-CE14-8644-EC414E304004}"/>
              </a:ext>
            </a:extLst>
          </p:cNvPr>
          <p:cNvSpPr txBox="1"/>
          <p:nvPr/>
        </p:nvSpPr>
        <p:spPr>
          <a:xfrm>
            <a:off x="3161532" y="79513"/>
            <a:ext cx="6096000" cy="584775"/>
          </a:xfrm>
          <a:prstGeom prst="rect">
            <a:avLst/>
          </a:prstGeom>
          <a:noFill/>
        </p:spPr>
        <p:txBody>
          <a:bodyPr wrap="square">
            <a:spAutoFit/>
          </a:bodyPr>
          <a:lstStyle/>
          <a:p>
            <a:pPr algn="ctr" defTabSz="1219110">
              <a:spcAft>
                <a:spcPts val="1067"/>
              </a:spcAft>
              <a:buClr>
                <a:srgbClr val="000000"/>
              </a:buClr>
              <a:defRPr/>
            </a:pPr>
            <a:r>
              <a:rPr lang="en-US" sz="3200" b="1" dirty="0">
                <a:solidFill>
                  <a:srgbClr val="ED7D31">
                    <a:lumMod val="10000"/>
                  </a:srgbClr>
                </a:solidFill>
                <a:latin typeface="Times New Roman" panose="02020603050405020304" pitchFamily="18" charset="0"/>
                <a:ea typeface="Calibri" panose="020F0502020204030204" pitchFamily="34" charset="0"/>
                <a:cs typeface="Arial"/>
                <a:sym typeface="Arial"/>
              </a:rPr>
              <a:t>PHT SỐ 4</a:t>
            </a:r>
            <a:endParaRPr lang="en-SG" sz="32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8220B447-19ED-2FBC-0452-929DCF15831D}"/>
              </a:ext>
            </a:extLst>
          </p:cNvPr>
          <p:cNvGraphicFramePr>
            <a:graphicFrameLocks noGrp="1"/>
          </p:cNvGraphicFramePr>
          <p:nvPr>
            <p:extLst>
              <p:ext uri="{D42A27DB-BD31-4B8C-83A1-F6EECF244321}">
                <p14:modId xmlns:p14="http://schemas.microsoft.com/office/powerpoint/2010/main" val="2274458651"/>
              </p:ext>
            </p:extLst>
          </p:nvPr>
        </p:nvGraphicFramePr>
        <p:xfrm>
          <a:off x="115850" y="920944"/>
          <a:ext cx="11903872" cy="5784656"/>
        </p:xfrm>
        <a:graphic>
          <a:graphicData uri="http://schemas.openxmlformats.org/drawingml/2006/table">
            <a:tbl>
              <a:tblPr firstRow="1" firstCol="1" bandRow="1">
                <a:tableStyleId>{1E171933-4619-4E11-9A3F-F7608DF75F80}</a:tableStyleId>
              </a:tblPr>
              <a:tblGrid>
                <a:gridCol w="905230">
                  <a:extLst>
                    <a:ext uri="{9D8B030D-6E8A-4147-A177-3AD203B41FA5}">
                      <a16:colId xmlns:a16="http://schemas.microsoft.com/office/drawing/2014/main" val="3079217381"/>
                    </a:ext>
                  </a:extLst>
                </a:gridCol>
                <a:gridCol w="2106433">
                  <a:extLst>
                    <a:ext uri="{9D8B030D-6E8A-4147-A177-3AD203B41FA5}">
                      <a16:colId xmlns:a16="http://schemas.microsoft.com/office/drawing/2014/main" val="1190283487"/>
                    </a:ext>
                  </a:extLst>
                </a:gridCol>
                <a:gridCol w="1484244">
                  <a:extLst>
                    <a:ext uri="{9D8B030D-6E8A-4147-A177-3AD203B41FA5}">
                      <a16:colId xmlns:a16="http://schemas.microsoft.com/office/drawing/2014/main" val="1584538851"/>
                    </a:ext>
                  </a:extLst>
                </a:gridCol>
                <a:gridCol w="1270883">
                  <a:extLst>
                    <a:ext uri="{9D8B030D-6E8A-4147-A177-3AD203B41FA5}">
                      <a16:colId xmlns:a16="http://schemas.microsoft.com/office/drawing/2014/main" val="4184111777"/>
                    </a:ext>
                  </a:extLst>
                </a:gridCol>
                <a:gridCol w="3794760">
                  <a:extLst>
                    <a:ext uri="{9D8B030D-6E8A-4147-A177-3AD203B41FA5}">
                      <a16:colId xmlns:a16="http://schemas.microsoft.com/office/drawing/2014/main" val="551200664"/>
                    </a:ext>
                  </a:extLst>
                </a:gridCol>
                <a:gridCol w="2342322">
                  <a:extLst>
                    <a:ext uri="{9D8B030D-6E8A-4147-A177-3AD203B41FA5}">
                      <a16:colId xmlns:a16="http://schemas.microsoft.com/office/drawing/2014/main" val="3241420270"/>
                    </a:ext>
                  </a:extLst>
                </a:gridCol>
              </a:tblGrid>
              <a:tr h="515113">
                <a:tc rowSpan="2">
                  <a:txBody>
                    <a:bodyPr/>
                    <a:lstStyle/>
                    <a:p>
                      <a:pPr algn="ctr">
                        <a:lnSpc>
                          <a:spcPct val="100000"/>
                        </a:lnSpc>
                        <a:spcAft>
                          <a:spcPts val="800"/>
                        </a:spcAft>
                      </a:pPr>
                      <a:r>
                        <a:rPr lang="vi-VN" sz="2900" dirty="0">
                          <a:solidFill>
                            <a:schemeClr val="tx1"/>
                          </a:solidFill>
                          <a:effectLst/>
                          <a:latin typeface="Times New Roman" panose="02020603050405020304" pitchFamily="18" charset="0"/>
                          <a:cs typeface="Times New Roman" panose="02020603050405020304" pitchFamily="18" charset="0"/>
                        </a:rPr>
                        <a:t>Bài học</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2900" dirty="0">
                          <a:solidFill>
                            <a:schemeClr val="tx1"/>
                          </a:solidFill>
                          <a:effectLst/>
                          <a:latin typeface="Times New Roman" panose="02020603050405020304" pitchFamily="18" charset="0"/>
                          <a:cs typeface="Times New Roman" panose="02020603050405020304" pitchFamily="18" charset="0"/>
                        </a:rPr>
                        <a:t>Tên văn bản</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2900" dirty="0">
                          <a:solidFill>
                            <a:schemeClr val="tx1"/>
                          </a:solidFill>
                          <a:effectLst/>
                          <a:latin typeface="Times New Roman" panose="02020603050405020304" pitchFamily="18" charset="0"/>
                          <a:cs typeface="Times New Roman" panose="02020603050405020304" pitchFamily="18" charset="0"/>
                        </a:rPr>
                        <a:t>Tác giả</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2900" dirty="0">
                          <a:solidFill>
                            <a:schemeClr val="tx1"/>
                          </a:solidFill>
                          <a:effectLst/>
                          <a:latin typeface="Times New Roman" panose="02020603050405020304" pitchFamily="18" charset="0"/>
                          <a:cs typeface="Times New Roman" panose="02020603050405020304" pitchFamily="18" charset="0"/>
                        </a:rPr>
                        <a:t>Thể loại</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gridSpan="2">
                  <a:txBody>
                    <a:bodyPr/>
                    <a:lstStyle/>
                    <a:p>
                      <a:pPr algn="ctr">
                        <a:lnSpc>
                          <a:spcPct val="100000"/>
                        </a:lnSpc>
                        <a:spcAft>
                          <a:spcPts val="800"/>
                        </a:spcAft>
                      </a:pPr>
                      <a:r>
                        <a:rPr lang="vi-VN" sz="2900" dirty="0">
                          <a:solidFill>
                            <a:schemeClr val="tx1"/>
                          </a:solidFill>
                          <a:effectLst/>
                          <a:latin typeface="Times New Roman" panose="02020603050405020304" pitchFamily="18" charset="0"/>
                          <a:cs typeface="Times New Roman" panose="02020603050405020304" pitchFamily="18" charset="0"/>
                        </a:rPr>
                        <a:t>Một số nét đặc sắc</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hMerge="1">
                  <a:txBody>
                    <a:bodyPr/>
                    <a:lstStyle/>
                    <a:p>
                      <a:endParaRPr lang="en-SG"/>
                    </a:p>
                  </a:txBody>
                  <a:tcPr/>
                </a:tc>
                <a:extLst>
                  <a:ext uri="{0D108BD9-81ED-4DB2-BD59-A6C34878D82A}">
                    <a16:rowId xmlns:a16="http://schemas.microsoft.com/office/drawing/2014/main" val="1484751888"/>
                  </a:ext>
                </a:extLst>
              </a:tr>
              <a:tr h="515113">
                <a:tc vMerge="1">
                  <a:txBody>
                    <a:bodyPr/>
                    <a:lstStyle/>
                    <a:p>
                      <a:endParaRPr lang="en-SG"/>
                    </a:p>
                  </a:txBody>
                  <a:tcPr/>
                </a:tc>
                <a:tc vMerge="1">
                  <a:txBody>
                    <a:bodyPr/>
                    <a:lstStyle/>
                    <a:p>
                      <a:endParaRPr lang="en-SG"/>
                    </a:p>
                  </a:txBody>
                  <a:tcPr/>
                </a:tc>
                <a:tc vMerge="1">
                  <a:txBody>
                    <a:bodyPr/>
                    <a:lstStyle/>
                    <a:p>
                      <a:endParaRPr lang="en-SG"/>
                    </a:p>
                  </a:txBody>
                  <a:tcPr/>
                </a:tc>
                <a:tc vMerge="1">
                  <a:txBody>
                    <a:bodyPr/>
                    <a:lstStyle/>
                    <a:p>
                      <a:endParaRPr lang="en-SG"/>
                    </a:p>
                  </a:txBody>
                  <a:tcPr/>
                </a:tc>
                <a:tc>
                  <a:txBody>
                    <a:bodyPr/>
                    <a:lstStyle/>
                    <a:p>
                      <a:pPr algn="ctr">
                        <a:lnSpc>
                          <a:spcPct val="100000"/>
                        </a:lnSpc>
                        <a:spcAft>
                          <a:spcPts val="800"/>
                        </a:spcAft>
                      </a:pPr>
                      <a:r>
                        <a:rPr lang="vi-VN" sz="2900" b="1" dirty="0">
                          <a:solidFill>
                            <a:schemeClr val="tx1"/>
                          </a:solidFill>
                          <a:effectLst/>
                          <a:latin typeface="Times New Roman" panose="02020603050405020304" pitchFamily="18" charset="0"/>
                          <a:cs typeface="Times New Roman" panose="02020603050405020304" pitchFamily="18" charset="0"/>
                        </a:rPr>
                        <a:t>Nội dung</a:t>
                      </a:r>
                      <a:endParaRPr lang="en-SG" sz="2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E8"/>
                    </a:solidFill>
                  </a:tcPr>
                </a:tc>
                <a:tc>
                  <a:txBody>
                    <a:bodyPr/>
                    <a:lstStyle/>
                    <a:p>
                      <a:pPr algn="ctr">
                        <a:lnSpc>
                          <a:spcPct val="100000"/>
                        </a:lnSpc>
                        <a:spcAft>
                          <a:spcPts val="800"/>
                        </a:spcAft>
                      </a:pPr>
                      <a:r>
                        <a:rPr lang="vi-VN" sz="2900" b="1" dirty="0">
                          <a:solidFill>
                            <a:schemeClr val="tx1"/>
                          </a:solidFill>
                          <a:effectLst/>
                          <a:latin typeface="Times New Roman" panose="02020603050405020304" pitchFamily="18" charset="0"/>
                          <a:cs typeface="Times New Roman" panose="02020603050405020304" pitchFamily="18" charset="0"/>
                        </a:rPr>
                        <a:t>Hình thức</a:t>
                      </a:r>
                      <a:endParaRPr lang="en-SG" sz="2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E8"/>
                    </a:solidFill>
                  </a:tcPr>
                </a:tc>
                <a:extLst>
                  <a:ext uri="{0D108BD9-81ED-4DB2-BD59-A6C34878D82A}">
                    <a16:rowId xmlns:a16="http://schemas.microsoft.com/office/drawing/2014/main" val="553243288"/>
                  </a:ext>
                </a:extLst>
              </a:tr>
              <a:tr h="4754430">
                <a:tc>
                  <a:txBody>
                    <a:bodyPr/>
                    <a:lstStyle/>
                    <a:p>
                      <a:pPr algn="just">
                        <a:lnSpc>
                          <a:spcPct val="100000"/>
                        </a:lnSpc>
                        <a:spcAft>
                          <a:spcPts val="800"/>
                        </a:spcAft>
                      </a:pPr>
                      <a:r>
                        <a:rPr lang="vi-VN" sz="2900" dirty="0">
                          <a:solidFill>
                            <a:schemeClr val="tx1"/>
                          </a:solidFill>
                          <a:effectLst/>
                          <a:latin typeface="Times New Roman" panose="02020603050405020304" pitchFamily="18" charset="0"/>
                          <a:cs typeface="Times New Roman" panose="02020603050405020304" pitchFamily="18" charset="0"/>
                        </a:rPr>
                        <a:t>2</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900" b="1" dirty="0">
                          <a:solidFill>
                            <a:schemeClr val="tx1"/>
                          </a:solidFill>
                          <a:effectLst/>
                          <a:latin typeface="Times New Roman" panose="02020603050405020304" pitchFamily="18" charset="0"/>
                          <a:cs typeface="Times New Roman" panose="02020603050405020304" pitchFamily="18" charset="0"/>
                        </a:rPr>
                        <a:t>Tính đa nghĩa trong bài thơ “Bánh trôi nước”</a:t>
                      </a:r>
                      <a:endParaRPr lang="en-SG" sz="2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tc>
                  <a:txBody>
                    <a:bodyPr/>
                    <a:lstStyle/>
                    <a:p>
                      <a:pPr algn="just">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tc>
                  <a:txBody>
                    <a:bodyPr/>
                    <a:lstStyle/>
                    <a:p>
                      <a:pPr algn="just">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extLst>
                  <a:ext uri="{0D108BD9-81ED-4DB2-BD59-A6C34878D82A}">
                    <a16:rowId xmlns:a16="http://schemas.microsoft.com/office/drawing/2014/main" val="2843061039"/>
                  </a:ext>
                </a:extLst>
              </a:tr>
            </a:tbl>
          </a:graphicData>
        </a:graphic>
      </p:graphicFrame>
      <p:pic>
        <p:nvPicPr>
          <p:cNvPr id="2" name="Picture 1" descr="A person with long hair and a flower&#10;&#10;Description automatically generated">
            <a:extLst>
              <a:ext uri="{FF2B5EF4-FFF2-40B4-BE49-F238E27FC236}">
                <a16:creationId xmlns:a16="http://schemas.microsoft.com/office/drawing/2014/main" id="{466B6A0D-D8FC-AEA0-C994-399AF6D4B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428" y="4092380"/>
            <a:ext cx="2009367" cy="2841820"/>
          </a:xfrm>
          <a:prstGeom prst="rect">
            <a:avLst/>
          </a:prstGeom>
        </p:spPr>
      </p:pic>
      <p:pic>
        <p:nvPicPr>
          <p:cNvPr id="4" name="Picture 3" descr="A plate of food and a plant&#10;&#10;Description automatically generated">
            <a:extLst>
              <a:ext uri="{FF2B5EF4-FFF2-40B4-BE49-F238E27FC236}">
                <a16:creationId xmlns:a16="http://schemas.microsoft.com/office/drawing/2014/main" id="{08111628-B37C-D770-A96E-621830875F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939" y="5323664"/>
            <a:ext cx="1662664" cy="1662664"/>
          </a:xfrm>
          <a:prstGeom prst="rect">
            <a:avLst/>
          </a:prstGeom>
        </p:spPr>
      </p:pic>
      <p:sp>
        <p:nvSpPr>
          <p:cNvPr id="6" name="TextBox 5">
            <a:extLst>
              <a:ext uri="{FF2B5EF4-FFF2-40B4-BE49-F238E27FC236}">
                <a16:creationId xmlns:a16="http://schemas.microsoft.com/office/drawing/2014/main" id="{4B04EA9C-27C0-52C6-7555-7F365FD6F704}"/>
              </a:ext>
            </a:extLst>
          </p:cNvPr>
          <p:cNvSpPr txBox="1"/>
          <p:nvPr/>
        </p:nvSpPr>
        <p:spPr>
          <a:xfrm>
            <a:off x="3003631" y="1895573"/>
            <a:ext cx="1464197" cy="1431161"/>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Vũ Dương Quý</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51D05A4-EBB6-B732-53CD-48D9307C051F}"/>
              </a:ext>
            </a:extLst>
          </p:cNvPr>
          <p:cNvSpPr txBox="1"/>
          <p:nvPr/>
        </p:nvSpPr>
        <p:spPr>
          <a:xfrm>
            <a:off x="4583678" y="1976091"/>
            <a:ext cx="1151680" cy="1431160"/>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nghị luận</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E7A33DC-4AD5-BA84-E440-0A873AC0F7F7}"/>
              </a:ext>
            </a:extLst>
          </p:cNvPr>
          <p:cNvSpPr txBox="1"/>
          <p:nvPr/>
        </p:nvSpPr>
        <p:spPr>
          <a:xfrm>
            <a:off x="5896716" y="1941739"/>
            <a:ext cx="3768145" cy="4555093"/>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Đánh giá đặc sắc của bài Bánh trôi nước (Hồ Xuân Hương). Mượn hình ảnh bánh trôi để nói về người phụ nữ trong xã hội cũ họ bị coi thường về giá trị, không được đi học, đối xử bất công, luôn luôn chịu thiệt thòi.</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701F029-52CC-3FDB-E3FE-005AD497A03B}"/>
              </a:ext>
            </a:extLst>
          </p:cNvPr>
          <p:cNvSpPr txBox="1"/>
          <p:nvPr/>
        </p:nvSpPr>
        <p:spPr>
          <a:xfrm>
            <a:off x="9670357" y="1976091"/>
            <a:ext cx="2372516" cy="465768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Sử dụng luận đề, luận điểm, lí lẽ, bằng chứng hợp lí, thuyết phục.</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Có sự kết hợp thông tin khách quan và ý kiến chủ quan.</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3909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barn(inVertical)">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1000"/>
                                        <p:tgtEl>
                                          <p:spTgt spid="14">
                                            <p:txEl>
                                              <p:pRg st="0" end="0"/>
                                            </p:txEl>
                                          </p:spTgt>
                                        </p:tgtEl>
                                      </p:cBhvr>
                                    </p:animEffect>
                                    <p:anim calcmode="lin" valueType="num">
                                      <p:cBhvr>
                                        <p:cTn id="2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anim calcmode="lin" valueType="num">
                                      <p:cBhvr>
                                        <p:cTn id="31" dur="10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14">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14">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B646E-E1AA-55BA-FBA4-BD9163A623C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05E045A-36C8-75F8-7759-2B5DF00F7244}"/>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1675B5D-45B6-E5C0-5774-77E1E80714F4}"/>
              </a:ext>
            </a:extLst>
          </p:cNvPr>
          <p:cNvSpPr txBox="1"/>
          <p:nvPr/>
        </p:nvSpPr>
        <p:spPr>
          <a:xfrm>
            <a:off x="3161532" y="79513"/>
            <a:ext cx="6096000" cy="584775"/>
          </a:xfrm>
          <a:prstGeom prst="rect">
            <a:avLst/>
          </a:prstGeom>
          <a:noFill/>
        </p:spPr>
        <p:txBody>
          <a:bodyPr wrap="square">
            <a:spAutoFit/>
          </a:bodyPr>
          <a:lstStyle/>
          <a:p>
            <a:pPr algn="ctr" defTabSz="1219110">
              <a:spcAft>
                <a:spcPts val="1067"/>
              </a:spcAft>
              <a:buClr>
                <a:srgbClr val="000000"/>
              </a:buClr>
              <a:defRPr/>
            </a:pPr>
            <a:r>
              <a:rPr lang="en-US" sz="3200" b="1" dirty="0">
                <a:solidFill>
                  <a:srgbClr val="ED7D31">
                    <a:lumMod val="10000"/>
                  </a:srgbClr>
                </a:solidFill>
                <a:latin typeface="Times New Roman" panose="02020603050405020304" pitchFamily="18" charset="0"/>
                <a:ea typeface="Calibri" panose="020F0502020204030204" pitchFamily="34" charset="0"/>
                <a:cs typeface="Arial"/>
                <a:sym typeface="Arial"/>
              </a:rPr>
              <a:t>PHT SỐ 4</a:t>
            </a:r>
            <a:endParaRPr lang="en-SG" sz="32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6EC6BE8D-C9EF-DBEC-C776-D7D13E5C4C4B}"/>
              </a:ext>
            </a:extLst>
          </p:cNvPr>
          <p:cNvGraphicFramePr>
            <a:graphicFrameLocks noGrp="1"/>
          </p:cNvGraphicFramePr>
          <p:nvPr>
            <p:extLst>
              <p:ext uri="{D42A27DB-BD31-4B8C-83A1-F6EECF244321}">
                <p14:modId xmlns:p14="http://schemas.microsoft.com/office/powerpoint/2010/main" val="4167274374"/>
              </p:ext>
            </p:extLst>
          </p:nvPr>
        </p:nvGraphicFramePr>
        <p:xfrm>
          <a:off x="115850" y="997145"/>
          <a:ext cx="11903872" cy="5781342"/>
        </p:xfrm>
        <a:graphic>
          <a:graphicData uri="http://schemas.openxmlformats.org/drawingml/2006/table">
            <a:tbl>
              <a:tblPr firstRow="1" firstCol="1" bandRow="1">
                <a:tableStyleId>{1E171933-4619-4E11-9A3F-F7608DF75F80}</a:tableStyleId>
              </a:tblPr>
              <a:tblGrid>
                <a:gridCol w="1434654">
                  <a:extLst>
                    <a:ext uri="{9D8B030D-6E8A-4147-A177-3AD203B41FA5}">
                      <a16:colId xmlns:a16="http://schemas.microsoft.com/office/drawing/2014/main" val="3079217381"/>
                    </a:ext>
                  </a:extLst>
                </a:gridCol>
                <a:gridCol w="1577009">
                  <a:extLst>
                    <a:ext uri="{9D8B030D-6E8A-4147-A177-3AD203B41FA5}">
                      <a16:colId xmlns:a16="http://schemas.microsoft.com/office/drawing/2014/main" val="1190283487"/>
                    </a:ext>
                  </a:extLst>
                </a:gridCol>
                <a:gridCol w="1484244">
                  <a:extLst>
                    <a:ext uri="{9D8B030D-6E8A-4147-A177-3AD203B41FA5}">
                      <a16:colId xmlns:a16="http://schemas.microsoft.com/office/drawing/2014/main" val="1584538851"/>
                    </a:ext>
                  </a:extLst>
                </a:gridCol>
                <a:gridCol w="1194683">
                  <a:extLst>
                    <a:ext uri="{9D8B030D-6E8A-4147-A177-3AD203B41FA5}">
                      <a16:colId xmlns:a16="http://schemas.microsoft.com/office/drawing/2014/main" val="4184111777"/>
                    </a:ext>
                  </a:extLst>
                </a:gridCol>
                <a:gridCol w="3322320">
                  <a:extLst>
                    <a:ext uri="{9D8B030D-6E8A-4147-A177-3AD203B41FA5}">
                      <a16:colId xmlns:a16="http://schemas.microsoft.com/office/drawing/2014/main" val="551200664"/>
                    </a:ext>
                  </a:extLst>
                </a:gridCol>
                <a:gridCol w="2890962">
                  <a:extLst>
                    <a:ext uri="{9D8B030D-6E8A-4147-A177-3AD203B41FA5}">
                      <a16:colId xmlns:a16="http://schemas.microsoft.com/office/drawing/2014/main" val="3241420270"/>
                    </a:ext>
                  </a:extLst>
                </a:gridCol>
              </a:tblGrid>
              <a:tr h="724643">
                <a:tc rowSpan="2">
                  <a:txBody>
                    <a:bodyPr/>
                    <a:lstStyle/>
                    <a:p>
                      <a:pPr algn="ctr">
                        <a:lnSpc>
                          <a:spcPct val="100000"/>
                        </a:lnSpc>
                        <a:spcAft>
                          <a:spcPts val="800"/>
                        </a:spcAft>
                      </a:pPr>
                      <a:r>
                        <a:rPr lang="vi-VN" sz="3000" dirty="0">
                          <a:solidFill>
                            <a:schemeClr val="tx1"/>
                          </a:solidFill>
                          <a:effectLst/>
                          <a:latin typeface="Times New Roman" panose="02020603050405020304" pitchFamily="18" charset="0"/>
                          <a:cs typeface="Times New Roman" panose="02020603050405020304" pitchFamily="18" charset="0"/>
                        </a:rPr>
                        <a:t>Bài học</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3000" dirty="0">
                          <a:solidFill>
                            <a:schemeClr val="tx1"/>
                          </a:solidFill>
                          <a:effectLst/>
                          <a:latin typeface="Times New Roman" panose="02020603050405020304" pitchFamily="18" charset="0"/>
                          <a:cs typeface="Times New Roman" panose="02020603050405020304" pitchFamily="18" charset="0"/>
                        </a:rPr>
                        <a:t>Tên văn bản</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3000" dirty="0">
                          <a:solidFill>
                            <a:schemeClr val="tx1"/>
                          </a:solidFill>
                          <a:effectLst/>
                          <a:latin typeface="Times New Roman" panose="02020603050405020304" pitchFamily="18" charset="0"/>
                          <a:cs typeface="Times New Roman" panose="02020603050405020304" pitchFamily="18" charset="0"/>
                        </a:rPr>
                        <a:t>Tác giả</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3000" dirty="0">
                          <a:solidFill>
                            <a:schemeClr val="tx1"/>
                          </a:solidFill>
                          <a:effectLst/>
                          <a:latin typeface="Times New Roman" panose="02020603050405020304" pitchFamily="18" charset="0"/>
                          <a:cs typeface="Times New Roman" panose="02020603050405020304" pitchFamily="18" charset="0"/>
                        </a:rPr>
                        <a:t>Thể loại</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gridSpan="2">
                  <a:txBody>
                    <a:bodyPr/>
                    <a:lstStyle/>
                    <a:p>
                      <a:pPr algn="ctr">
                        <a:lnSpc>
                          <a:spcPct val="100000"/>
                        </a:lnSpc>
                        <a:spcAft>
                          <a:spcPts val="800"/>
                        </a:spcAft>
                      </a:pPr>
                      <a:r>
                        <a:rPr lang="vi-VN" sz="3000" dirty="0">
                          <a:solidFill>
                            <a:schemeClr val="tx1"/>
                          </a:solidFill>
                          <a:effectLst/>
                          <a:latin typeface="Times New Roman" panose="02020603050405020304" pitchFamily="18" charset="0"/>
                          <a:cs typeface="Times New Roman" panose="02020603050405020304" pitchFamily="18" charset="0"/>
                        </a:rPr>
                        <a:t>Một số nét đặc sắc</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hMerge="1">
                  <a:txBody>
                    <a:bodyPr/>
                    <a:lstStyle/>
                    <a:p>
                      <a:endParaRPr lang="en-SG"/>
                    </a:p>
                  </a:txBody>
                  <a:tcPr/>
                </a:tc>
                <a:extLst>
                  <a:ext uri="{0D108BD9-81ED-4DB2-BD59-A6C34878D82A}">
                    <a16:rowId xmlns:a16="http://schemas.microsoft.com/office/drawing/2014/main" val="1484751888"/>
                  </a:ext>
                </a:extLst>
              </a:tr>
              <a:tr h="538587">
                <a:tc vMerge="1">
                  <a:txBody>
                    <a:bodyPr/>
                    <a:lstStyle/>
                    <a:p>
                      <a:endParaRPr lang="en-SG"/>
                    </a:p>
                  </a:txBody>
                  <a:tcPr/>
                </a:tc>
                <a:tc vMerge="1">
                  <a:txBody>
                    <a:bodyPr/>
                    <a:lstStyle/>
                    <a:p>
                      <a:endParaRPr lang="en-SG"/>
                    </a:p>
                  </a:txBody>
                  <a:tcPr/>
                </a:tc>
                <a:tc vMerge="1">
                  <a:txBody>
                    <a:bodyPr/>
                    <a:lstStyle/>
                    <a:p>
                      <a:endParaRPr lang="en-SG"/>
                    </a:p>
                  </a:txBody>
                  <a:tcPr/>
                </a:tc>
                <a:tc vMerge="1">
                  <a:txBody>
                    <a:bodyPr/>
                    <a:lstStyle/>
                    <a:p>
                      <a:endParaRPr lang="en-SG"/>
                    </a:p>
                  </a:txBody>
                  <a:tcPr/>
                </a:tc>
                <a:tc>
                  <a:txBody>
                    <a:bodyPr/>
                    <a:lstStyle/>
                    <a:p>
                      <a:pPr algn="ctr">
                        <a:lnSpc>
                          <a:spcPct val="100000"/>
                        </a:lnSpc>
                        <a:spcAft>
                          <a:spcPts val="800"/>
                        </a:spcAft>
                      </a:pPr>
                      <a:r>
                        <a:rPr lang="vi-VN" sz="3000" b="1" dirty="0">
                          <a:solidFill>
                            <a:schemeClr val="tx1"/>
                          </a:solidFill>
                          <a:effectLst/>
                          <a:latin typeface="Times New Roman" panose="02020603050405020304" pitchFamily="18" charset="0"/>
                          <a:cs typeface="Times New Roman" panose="02020603050405020304" pitchFamily="18" charset="0"/>
                        </a:rPr>
                        <a:t>Nội dung</a:t>
                      </a:r>
                      <a:endParaRPr lang="en-SG" sz="3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E8"/>
                    </a:solidFill>
                  </a:tcPr>
                </a:tc>
                <a:tc>
                  <a:txBody>
                    <a:bodyPr/>
                    <a:lstStyle/>
                    <a:p>
                      <a:pPr algn="ctr">
                        <a:lnSpc>
                          <a:spcPct val="100000"/>
                        </a:lnSpc>
                        <a:spcAft>
                          <a:spcPts val="800"/>
                        </a:spcAft>
                      </a:pPr>
                      <a:r>
                        <a:rPr lang="vi-VN" sz="3000" b="1" dirty="0">
                          <a:solidFill>
                            <a:schemeClr val="tx1"/>
                          </a:solidFill>
                          <a:effectLst/>
                          <a:latin typeface="Times New Roman" panose="02020603050405020304" pitchFamily="18" charset="0"/>
                          <a:cs typeface="Times New Roman" panose="02020603050405020304" pitchFamily="18" charset="0"/>
                        </a:rPr>
                        <a:t>Hình thức</a:t>
                      </a:r>
                      <a:endParaRPr lang="en-SG" sz="3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E8"/>
                    </a:solidFill>
                  </a:tcPr>
                </a:tc>
                <a:extLst>
                  <a:ext uri="{0D108BD9-81ED-4DB2-BD59-A6C34878D82A}">
                    <a16:rowId xmlns:a16="http://schemas.microsoft.com/office/drawing/2014/main" val="553243288"/>
                  </a:ext>
                </a:extLst>
              </a:tr>
              <a:tr h="4518112">
                <a:tc>
                  <a:txBody>
                    <a:bodyPr/>
                    <a:lstStyle/>
                    <a:p>
                      <a:pPr algn="just">
                        <a:lnSpc>
                          <a:spcPct val="100000"/>
                        </a:lnSpc>
                        <a:spcAft>
                          <a:spcPts val="800"/>
                        </a:spcAft>
                      </a:pPr>
                      <a:r>
                        <a:rPr lang="vi-VN" sz="3000" dirty="0">
                          <a:solidFill>
                            <a:schemeClr val="tx1"/>
                          </a:solidFill>
                          <a:effectLst/>
                          <a:latin typeface="Times New Roman" panose="02020603050405020304" pitchFamily="18" charset="0"/>
                          <a:cs typeface="Times New Roman" panose="02020603050405020304" pitchFamily="18" charset="0"/>
                        </a:rPr>
                        <a:t>3</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000" b="1" dirty="0">
                          <a:solidFill>
                            <a:schemeClr val="tx1"/>
                          </a:solidFill>
                          <a:effectLst/>
                          <a:latin typeface="Times New Roman" panose="02020603050405020304" pitchFamily="18" charset="0"/>
                          <a:cs typeface="Times New Roman" panose="02020603050405020304" pitchFamily="18" charset="0"/>
                        </a:rPr>
                        <a:t>Cột cờ Thủ Ngữ - di tích cổ bên sông Sài Gòn.</a:t>
                      </a:r>
                      <a:endParaRPr lang="en-SG" sz="3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tc>
                  <a:txBody>
                    <a:bodyPr/>
                    <a:lstStyle/>
                    <a:p>
                      <a:pPr algn="just">
                        <a:lnSpc>
                          <a:spcPct val="100000"/>
                        </a:lnSpc>
                        <a:spcAft>
                          <a:spcPts val="800"/>
                        </a:spcAft>
                      </a:pPr>
                      <a:r>
                        <a:rPr lang="vi-VN" sz="3000" dirty="0">
                          <a:solidFill>
                            <a:schemeClr val="tx1"/>
                          </a:solidFill>
                          <a:effectLst/>
                          <a:latin typeface="Times New Roman" panose="02020603050405020304" pitchFamily="18" charset="0"/>
                          <a:cs typeface="Times New Roman" panose="02020603050405020304" pitchFamily="18" charset="0"/>
                        </a:rPr>
                        <a:t> </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extLst>
                  <a:ext uri="{0D108BD9-81ED-4DB2-BD59-A6C34878D82A}">
                    <a16:rowId xmlns:a16="http://schemas.microsoft.com/office/drawing/2014/main" val="255785740"/>
                  </a:ext>
                </a:extLst>
              </a:tr>
            </a:tbl>
          </a:graphicData>
        </a:graphic>
      </p:graphicFrame>
      <p:sp>
        <p:nvSpPr>
          <p:cNvPr id="2" name="Freeform 7">
            <a:extLst>
              <a:ext uri="{FF2B5EF4-FFF2-40B4-BE49-F238E27FC236}">
                <a16:creationId xmlns:a16="http://schemas.microsoft.com/office/drawing/2014/main" id="{BAB52B48-EF05-B6DC-BD83-02DF709BCE54}"/>
              </a:ext>
            </a:extLst>
          </p:cNvPr>
          <p:cNvSpPr/>
          <p:nvPr/>
        </p:nvSpPr>
        <p:spPr>
          <a:xfrm>
            <a:off x="-56428" y="3831220"/>
            <a:ext cx="1828800" cy="3181739"/>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4"/>
            <a:stretch>
              <a:fillRect l="-4285" t="282" r="1083" b="5728"/>
            </a:stretch>
          </a:blipFill>
        </p:spPr>
        <p:txBody>
          <a:bodyPr/>
          <a:lstStyle/>
          <a:p>
            <a:pPr defTabSz="1219170">
              <a:buClr>
                <a:srgbClr val="000000"/>
              </a:buClr>
              <a:defRPr/>
            </a:pPr>
            <a:endParaRPr lang="en-SG" sz="1867" kern="0" dirty="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51FE682B-0A78-9772-70B9-34FC2F9E0804}"/>
              </a:ext>
            </a:extLst>
          </p:cNvPr>
          <p:cNvSpPr txBox="1"/>
          <p:nvPr/>
        </p:nvSpPr>
        <p:spPr>
          <a:xfrm>
            <a:off x="3161532" y="2268638"/>
            <a:ext cx="1093807" cy="1015663"/>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Ngô Nam</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8955DD6-AE46-9FAE-D3F3-A60D74A978DF}"/>
              </a:ext>
            </a:extLst>
          </p:cNvPr>
          <p:cNvSpPr txBox="1"/>
          <p:nvPr/>
        </p:nvSpPr>
        <p:spPr>
          <a:xfrm>
            <a:off x="4560756" y="2314805"/>
            <a:ext cx="1093807" cy="1938992"/>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bản thông tin</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B88B54C-40D1-38B2-28B4-17076058F0F6}"/>
              </a:ext>
            </a:extLst>
          </p:cNvPr>
          <p:cNvSpPr txBox="1"/>
          <p:nvPr/>
        </p:nvSpPr>
        <p:spPr>
          <a:xfrm>
            <a:off x="5821714" y="2222947"/>
            <a:ext cx="3160240" cy="3785652"/>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Cung cấp thông tin chi tiết về cột cờ Thủ Ngữ để mọi người hiểu rõ hơn về việc tại sao lại có cột cờ, ý nghĩa lịch sử của di tích mang lại.</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6C24514A-B8C4-48CE-E422-53D1DDDCFD1A}"/>
              </a:ext>
            </a:extLst>
          </p:cNvPr>
          <p:cNvSpPr txBox="1"/>
          <p:nvPr/>
        </p:nvSpPr>
        <p:spPr>
          <a:xfrm>
            <a:off x="9140760" y="2196787"/>
            <a:ext cx="2878962" cy="4708981"/>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Sử dụng nhan đề, đề mục, sa-pô, hình ảnh minh hoạ, các kĩ thuật in ấn (in ngiêng, in đậm,...) để giúp thông tin đến với người đọc rõ ràng, cụ thể hơn.</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71011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97663-F866-9617-887B-2787BD70C46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9922C79-E5CF-7D82-9E46-2291A01351CD}"/>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C6AEBC8-2133-C061-EC39-46CB9F4F3833}"/>
              </a:ext>
            </a:extLst>
          </p:cNvPr>
          <p:cNvSpPr txBox="1"/>
          <p:nvPr/>
        </p:nvSpPr>
        <p:spPr>
          <a:xfrm>
            <a:off x="3161532" y="79513"/>
            <a:ext cx="6096000" cy="584775"/>
          </a:xfrm>
          <a:prstGeom prst="rect">
            <a:avLst/>
          </a:prstGeom>
          <a:noFill/>
        </p:spPr>
        <p:txBody>
          <a:bodyPr wrap="square">
            <a:spAutoFit/>
          </a:bodyPr>
          <a:lstStyle/>
          <a:p>
            <a:pPr algn="ctr" defTabSz="1219110">
              <a:spcAft>
                <a:spcPts val="1067"/>
              </a:spcAft>
              <a:buClr>
                <a:srgbClr val="000000"/>
              </a:buClr>
              <a:defRPr/>
            </a:pPr>
            <a:r>
              <a:rPr lang="en-US" sz="3200" b="1" dirty="0">
                <a:solidFill>
                  <a:srgbClr val="ED7D31">
                    <a:lumMod val="10000"/>
                  </a:srgbClr>
                </a:solidFill>
                <a:latin typeface="Times New Roman" panose="02020603050405020304" pitchFamily="18" charset="0"/>
                <a:ea typeface="Calibri" panose="020F0502020204030204" pitchFamily="34" charset="0"/>
                <a:cs typeface="Arial"/>
                <a:sym typeface="Arial"/>
              </a:rPr>
              <a:t>PHT SỐ 4</a:t>
            </a:r>
            <a:endParaRPr lang="en-SG" sz="32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195C7B29-4271-83DC-A512-4F729171C9BD}"/>
              </a:ext>
            </a:extLst>
          </p:cNvPr>
          <p:cNvGraphicFramePr>
            <a:graphicFrameLocks noGrp="1"/>
          </p:cNvGraphicFramePr>
          <p:nvPr>
            <p:extLst>
              <p:ext uri="{D42A27DB-BD31-4B8C-83A1-F6EECF244321}">
                <p14:modId xmlns:p14="http://schemas.microsoft.com/office/powerpoint/2010/main" val="2420856135"/>
              </p:ext>
            </p:extLst>
          </p:nvPr>
        </p:nvGraphicFramePr>
        <p:xfrm>
          <a:off x="0" y="45719"/>
          <a:ext cx="12192000" cy="6778487"/>
        </p:xfrm>
        <a:graphic>
          <a:graphicData uri="http://schemas.openxmlformats.org/drawingml/2006/table">
            <a:tbl>
              <a:tblPr firstRow="1" firstCol="1" bandRow="1">
                <a:tableStyleId>{1E171933-4619-4E11-9A3F-F7608DF75F80}</a:tableStyleId>
              </a:tblPr>
              <a:tblGrid>
                <a:gridCol w="768172">
                  <a:extLst>
                    <a:ext uri="{9D8B030D-6E8A-4147-A177-3AD203B41FA5}">
                      <a16:colId xmlns:a16="http://schemas.microsoft.com/office/drawing/2014/main" val="3079217381"/>
                    </a:ext>
                  </a:extLst>
                </a:gridCol>
                <a:gridCol w="1403390">
                  <a:extLst>
                    <a:ext uri="{9D8B030D-6E8A-4147-A177-3AD203B41FA5}">
                      <a16:colId xmlns:a16="http://schemas.microsoft.com/office/drawing/2014/main" val="1190283487"/>
                    </a:ext>
                  </a:extLst>
                </a:gridCol>
                <a:gridCol w="930669">
                  <a:extLst>
                    <a:ext uri="{9D8B030D-6E8A-4147-A177-3AD203B41FA5}">
                      <a16:colId xmlns:a16="http://schemas.microsoft.com/office/drawing/2014/main" val="1584538851"/>
                    </a:ext>
                  </a:extLst>
                </a:gridCol>
                <a:gridCol w="1226120">
                  <a:extLst>
                    <a:ext uri="{9D8B030D-6E8A-4147-A177-3AD203B41FA5}">
                      <a16:colId xmlns:a16="http://schemas.microsoft.com/office/drawing/2014/main" val="4184111777"/>
                    </a:ext>
                  </a:extLst>
                </a:gridCol>
                <a:gridCol w="5865755">
                  <a:extLst>
                    <a:ext uri="{9D8B030D-6E8A-4147-A177-3AD203B41FA5}">
                      <a16:colId xmlns:a16="http://schemas.microsoft.com/office/drawing/2014/main" val="551200664"/>
                    </a:ext>
                  </a:extLst>
                </a:gridCol>
                <a:gridCol w="1997894">
                  <a:extLst>
                    <a:ext uri="{9D8B030D-6E8A-4147-A177-3AD203B41FA5}">
                      <a16:colId xmlns:a16="http://schemas.microsoft.com/office/drawing/2014/main" val="3241420270"/>
                    </a:ext>
                  </a:extLst>
                </a:gridCol>
              </a:tblGrid>
              <a:tr h="451899">
                <a:tc rowSpan="2">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Bài học</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Tên văn bản</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Tác giả</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Thể loại</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gridSpan="2">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Một số nét đặc sắc</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hMerge="1">
                  <a:txBody>
                    <a:bodyPr/>
                    <a:lstStyle/>
                    <a:p>
                      <a:endParaRPr lang="en-SG"/>
                    </a:p>
                  </a:txBody>
                  <a:tcPr/>
                </a:tc>
                <a:extLst>
                  <a:ext uri="{0D108BD9-81ED-4DB2-BD59-A6C34878D82A}">
                    <a16:rowId xmlns:a16="http://schemas.microsoft.com/office/drawing/2014/main" val="1484751888"/>
                  </a:ext>
                </a:extLst>
              </a:tr>
              <a:tr h="451899">
                <a:tc vMerge="1">
                  <a:txBody>
                    <a:bodyPr/>
                    <a:lstStyle/>
                    <a:p>
                      <a:endParaRPr lang="en-SG"/>
                    </a:p>
                  </a:txBody>
                  <a:tcPr/>
                </a:tc>
                <a:tc vMerge="1">
                  <a:txBody>
                    <a:bodyPr/>
                    <a:lstStyle/>
                    <a:p>
                      <a:endParaRPr lang="en-SG"/>
                    </a:p>
                  </a:txBody>
                  <a:tcPr/>
                </a:tc>
                <a:tc vMerge="1">
                  <a:txBody>
                    <a:bodyPr/>
                    <a:lstStyle/>
                    <a:p>
                      <a:endParaRPr lang="en-SG"/>
                    </a:p>
                  </a:txBody>
                  <a:tcPr/>
                </a:tc>
                <a:tc vMerge="1">
                  <a:txBody>
                    <a:bodyPr/>
                    <a:lstStyle/>
                    <a:p>
                      <a:endParaRPr lang="en-SG"/>
                    </a:p>
                  </a:txBody>
                  <a:tcPr/>
                </a:tc>
                <a:tc>
                  <a:txBody>
                    <a:bodyPr/>
                    <a:lstStyle/>
                    <a:p>
                      <a:pPr algn="ctr">
                        <a:lnSpc>
                          <a:spcPct val="100000"/>
                        </a:lnSpc>
                        <a:spcAft>
                          <a:spcPts val="800"/>
                        </a:spcAft>
                      </a:pPr>
                      <a:r>
                        <a:rPr lang="vi-VN" sz="2800" b="1" dirty="0">
                          <a:solidFill>
                            <a:schemeClr val="tx1"/>
                          </a:solidFill>
                          <a:effectLst/>
                          <a:latin typeface="Times New Roman" panose="02020603050405020304" pitchFamily="18" charset="0"/>
                          <a:cs typeface="Times New Roman" panose="02020603050405020304" pitchFamily="18" charset="0"/>
                        </a:rPr>
                        <a:t>Nội dung</a:t>
                      </a:r>
                      <a:endParaRPr lang="en-SG"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E8"/>
                    </a:solidFill>
                  </a:tcPr>
                </a:tc>
                <a:tc>
                  <a:txBody>
                    <a:bodyPr/>
                    <a:lstStyle/>
                    <a:p>
                      <a:pPr algn="ctr">
                        <a:lnSpc>
                          <a:spcPct val="100000"/>
                        </a:lnSpc>
                        <a:spcAft>
                          <a:spcPts val="800"/>
                        </a:spcAft>
                      </a:pPr>
                      <a:r>
                        <a:rPr lang="vi-VN" sz="2800" b="1" dirty="0">
                          <a:solidFill>
                            <a:schemeClr val="tx1"/>
                          </a:solidFill>
                          <a:effectLst/>
                          <a:latin typeface="Times New Roman" panose="02020603050405020304" pitchFamily="18" charset="0"/>
                          <a:cs typeface="Times New Roman" panose="02020603050405020304" pitchFamily="18" charset="0"/>
                        </a:rPr>
                        <a:t>Hình thức</a:t>
                      </a:r>
                      <a:endParaRPr lang="en-SG"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E8"/>
                    </a:solidFill>
                  </a:tcPr>
                </a:tc>
                <a:extLst>
                  <a:ext uri="{0D108BD9-81ED-4DB2-BD59-A6C34878D82A}">
                    <a16:rowId xmlns:a16="http://schemas.microsoft.com/office/drawing/2014/main" val="553243288"/>
                  </a:ext>
                </a:extLst>
              </a:tr>
              <a:tr h="5874689">
                <a:tc>
                  <a:txBody>
                    <a:bodyPr/>
                    <a:lstStyle/>
                    <a:p>
                      <a:pPr algn="just">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4</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b="1" dirty="0">
                          <a:solidFill>
                            <a:schemeClr val="tx1"/>
                          </a:solidFill>
                          <a:effectLst/>
                          <a:latin typeface="Times New Roman" panose="02020603050405020304" pitchFamily="18" charset="0"/>
                          <a:cs typeface="Times New Roman" panose="02020603050405020304" pitchFamily="18" charset="0"/>
                        </a:rPr>
                        <a:t>Dế chọi</a:t>
                      </a:r>
                      <a:endParaRPr lang="en-SG"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extLst>
                  <a:ext uri="{0D108BD9-81ED-4DB2-BD59-A6C34878D82A}">
                    <a16:rowId xmlns:a16="http://schemas.microsoft.com/office/drawing/2014/main" val="140584271"/>
                  </a:ext>
                </a:extLst>
              </a:tr>
            </a:tbl>
          </a:graphicData>
        </a:graphic>
      </p:graphicFrame>
      <p:pic>
        <p:nvPicPr>
          <p:cNvPr id="2" name="Picture 1" descr="A group of men sitting at a table&#10;&#10;Description automatically generated">
            <a:extLst>
              <a:ext uri="{FF2B5EF4-FFF2-40B4-BE49-F238E27FC236}">
                <a16:creationId xmlns:a16="http://schemas.microsoft.com/office/drawing/2014/main" id="{662FA428-D823-37BD-B264-D5BA1E3D0B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42" y="3819646"/>
            <a:ext cx="3507409" cy="3037142"/>
          </a:xfrm>
          <a:prstGeom prst="rect">
            <a:avLst/>
          </a:prstGeom>
        </p:spPr>
      </p:pic>
      <p:sp>
        <p:nvSpPr>
          <p:cNvPr id="5" name="TextBox 4">
            <a:extLst>
              <a:ext uri="{FF2B5EF4-FFF2-40B4-BE49-F238E27FC236}">
                <a16:creationId xmlns:a16="http://schemas.microsoft.com/office/drawing/2014/main" id="{4015D223-1187-C3DA-22E3-609D0BEF095B}"/>
              </a:ext>
            </a:extLst>
          </p:cNvPr>
          <p:cNvSpPr txBox="1"/>
          <p:nvPr/>
        </p:nvSpPr>
        <p:spPr>
          <a:xfrm>
            <a:off x="2215302" y="2939970"/>
            <a:ext cx="946230" cy="1384995"/>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Bồ Tùng Linh</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5B1785F-D486-4FD7-9ADD-9254F19F10F9}"/>
              </a:ext>
            </a:extLst>
          </p:cNvPr>
          <p:cNvSpPr txBox="1"/>
          <p:nvPr/>
        </p:nvSpPr>
        <p:spPr>
          <a:xfrm>
            <a:off x="3126808" y="2938758"/>
            <a:ext cx="1200873" cy="1384995"/>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Truyện truyền kì</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0AA6C8C-1E69-5771-3099-A5D55D5E78BD}"/>
              </a:ext>
            </a:extLst>
          </p:cNvPr>
          <p:cNvSpPr txBox="1"/>
          <p:nvPr/>
        </p:nvSpPr>
        <p:spPr>
          <a:xfrm>
            <a:off x="4292956" y="984288"/>
            <a:ext cx="5915914" cy="5693866"/>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Truyện chỉ viết về một gia đình cụ thể là gia đình Thành nhưng với những tình huống may rủi xen kẽ cùng với chi tiết kì ảo đã để lại những ấn tượng khó quên vì những diễn biến bất ngờ và thú vị. Tạo nên tính chất li kì đầy chất quái dị nhưng không kém phần hấp dẫn. Từ đó làm nổi bật lên giá trị hiện thực về một xã hội tàn bạo, đè nén gây ra bao đau thương cho người dân hiền lành lương thiện. Đồng thời thể hiện giá trị nhân đạo sâu sắc, đồng cảm với số phận người dân không quyền không thế.</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EDE8370A-322A-A5FB-2316-3838504140E8}"/>
              </a:ext>
            </a:extLst>
          </p:cNvPr>
          <p:cNvSpPr txBox="1"/>
          <p:nvPr/>
        </p:nvSpPr>
        <p:spPr>
          <a:xfrm>
            <a:off x="10182542" y="984288"/>
            <a:ext cx="2009458" cy="5037276"/>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lang="en-US" sz="2800" dirty="0">
                <a:solidFill>
                  <a:prstClr val="black"/>
                </a:solidFill>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Sử dụng các yếu tố kì ảo.</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lang="en-US" sz="2800" dirty="0">
                <a:solidFill>
                  <a:prstClr val="black"/>
                </a:solidFill>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Không gia, thời gian, bối cảnh đan xen linh hoạt, độc đáo.</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lang="en-US" sz="2800" dirty="0">
                <a:solidFill>
                  <a:prstClr val="black"/>
                </a:solidFill>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Cốt truyện hấp dẫn.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40798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p:cTn id="2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 calcmode="lin" valueType="num">
                                      <p:cBhvr>
                                        <p:cTn id="35" dur="10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13">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13">
                                            <p:txEl>
                                              <p:pRg st="1" end="1"/>
                                            </p:txEl>
                                          </p:spTgt>
                                        </p:tgtEl>
                                        <p:attrNameLst>
                                          <p:attrName>style.rotation</p:attrName>
                                        </p:attrNameLst>
                                      </p:cBhvr>
                                      <p:tavLst>
                                        <p:tav tm="0">
                                          <p:val>
                                            <p:fltVal val="90"/>
                                          </p:val>
                                        </p:tav>
                                        <p:tav tm="100000">
                                          <p:val>
                                            <p:fltVal val="0"/>
                                          </p:val>
                                        </p:tav>
                                      </p:tavLst>
                                    </p:anim>
                                    <p:animEffect transition="in" filter="fade">
                                      <p:cBhvr>
                                        <p:cTn id="38" dur="1000"/>
                                        <p:tgtEl>
                                          <p:spTgt spid="1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xEl>
                                              <p:pRg st="2" end="2"/>
                                            </p:txEl>
                                          </p:spTgt>
                                        </p:tgtEl>
                                        <p:attrNameLst>
                                          <p:attrName>style.visibility</p:attrName>
                                        </p:attrNameLst>
                                      </p:cBhvr>
                                      <p:to>
                                        <p:strVal val="visible"/>
                                      </p:to>
                                    </p:set>
                                    <p:animEffect transition="in" filter="wipe(down)">
                                      <p:cBhvr>
                                        <p:cTn id="43"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6203A-1A67-DE46-ADE1-09D8586D582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FEDB129-46FC-6988-C0D3-3737EEE2220F}"/>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986B5F2-7DDE-EC01-4F51-FDDAF451657D}"/>
              </a:ext>
            </a:extLst>
          </p:cNvPr>
          <p:cNvSpPr txBox="1"/>
          <p:nvPr/>
        </p:nvSpPr>
        <p:spPr>
          <a:xfrm>
            <a:off x="3161532" y="79513"/>
            <a:ext cx="6096000" cy="584775"/>
          </a:xfrm>
          <a:prstGeom prst="rect">
            <a:avLst/>
          </a:prstGeom>
          <a:noFill/>
        </p:spPr>
        <p:txBody>
          <a:bodyPr wrap="square">
            <a:spAutoFit/>
          </a:bodyPr>
          <a:lstStyle/>
          <a:p>
            <a:pPr algn="ctr" defTabSz="1219110">
              <a:spcAft>
                <a:spcPts val="1067"/>
              </a:spcAft>
              <a:buClr>
                <a:srgbClr val="000000"/>
              </a:buClr>
              <a:defRPr/>
            </a:pPr>
            <a:r>
              <a:rPr lang="en-US" sz="3200" b="1" dirty="0">
                <a:solidFill>
                  <a:srgbClr val="ED7D31">
                    <a:lumMod val="10000"/>
                  </a:srgbClr>
                </a:solidFill>
                <a:latin typeface="Times New Roman" panose="02020603050405020304" pitchFamily="18" charset="0"/>
                <a:ea typeface="Calibri" panose="020F0502020204030204" pitchFamily="34" charset="0"/>
                <a:cs typeface="Arial"/>
                <a:sym typeface="Arial"/>
              </a:rPr>
              <a:t>PHT SỐ 4</a:t>
            </a:r>
            <a:endParaRPr lang="en-SG" sz="32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382A23B1-2B05-8D69-1AB7-8BE53025E76A}"/>
              </a:ext>
            </a:extLst>
          </p:cNvPr>
          <p:cNvGraphicFramePr>
            <a:graphicFrameLocks noGrp="1"/>
          </p:cNvGraphicFramePr>
          <p:nvPr>
            <p:extLst>
              <p:ext uri="{D42A27DB-BD31-4B8C-83A1-F6EECF244321}">
                <p14:modId xmlns:p14="http://schemas.microsoft.com/office/powerpoint/2010/main" val="4224053210"/>
              </p:ext>
            </p:extLst>
          </p:nvPr>
        </p:nvGraphicFramePr>
        <p:xfrm>
          <a:off x="0" y="-1"/>
          <a:ext cx="12192001" cy="6858000"/>
        </p:xfrm>
        <a:graphic>
          <a:graphicData uri="http://schemas.openxmlformats.org/drawingml/2006/table">
            <a:tbl>
              <a:tblPr firstRow="1" firstCol="1" bandRow="1">
                <a:tableStyleId>{1E171933-4619-4E11-9A3F-F7608DF75F80}</a:tableStyleId>
              </a:tblPr>
              <a:tblGrid>
                <a:gridCol w="942750">
                  <a:extLst>
                    <a:ext uri="{9D8B030D-6E8A-4147-A177-3AD203B41FA5}">
                      <a16:colId xmlns:a16="http://schemas.microsoft.com/office/drawing/2014/main" val="3079217381"/>
                    </a:ext>
                  </a:extLst>
                </a:gridCol>
                <a:gridCol w="1451626">
                  <a:extLst>
                    <a:ext uri="{9D8B030D-6E8A-4147-A177-3AD203B41FA5}">
                      <a16:colId xmlns:a16="http://schemas.microsoft.com/office/drawing/2014/main" val="1190283487"/>
                    </a:ext>
                  </a:extLst>
                </a:gridCol>
                <a:gridCol w="1247984">
                  <a:extLst>
                    <a:ext uri="{9D8B030D-6E8A-4147-A177-3AD203B41FA5}">
                      <a16:colId xmlns:a16="http://schemas.microsoft.com/office/drawing/2014/main" val="1584538851"/>
                    </a:ext>
                  </a:extLst>
                </a:gridCol>
                <a:gridCol w="1417320">
                  <a:extLst>
                    <a:ext uri="{9D8B030D-6E8A-4147-A177-3AD203B41FA5}">
                      <a16:colId xmlns:a16="http://schemas.microsoft.com/office/drawing/2014/main" val="4184111777"/>
                    </a:ext>
                  </a:extLst>
                </a:gridCol>
                <a:gridCol w="3870960">
                  <a:extLst>
                    <a:ext uri="{9D8B030D-6E8A-4147-A177-3AD203B41FA5}">
                      <a16:colId xmlns:a16="http://schemas.microsoft.com/office/drawing/2014/main" val="551200664"/>
                    </a:ext>
                  </a:extLst>
                </a:gridCol>
                <a:gridCol w="3261361">
                  <a:extLst>
                    <a:ext uri="{9D8B030D-6E8A-4147-A177-3AD203B41FA5}">
                      <a16:colId xmlns:a16="http://schemas.microsoft.com/office/drawing/2014/main" val="3241420270"/>
                    </a:ext>
                  </a:extLst>
                </a:gridCol>
              </a:tblGrid>
              <a:tr h="498026">
                <a:tc rowSpan="2">
                  <a:txBody>
                    <a:bodyPr/>
                    <a:lstStyle/>
                    <a:p>
                      <a:pPr algn="ctr">
                        <a:lnSpc>
                          <a:spcPct val="100000"/>
                        </a:lnSpc>
                        <a:spcAft>
                          <a:spcPts val="800"/>
                        </a:spcAft>
                      </a:pPr>
                      <a:r>
                        <a:rPr lang="vi-VN" sz="3000" dirty="0">
                          <a:solidFill>
                            <a:schemeClr val="tx1"/>
                          </a:solidFill>
                          <a:effectLst/>
                          <a:latin typeface="Times New Roman" panose="02020603050405020304" pitchFamily="18" charset="0"/>
                          <a:cs typeface="Times New Roman" panose="02020603050405020304" pitchFamily="18" charset="0"/>
                        </a:rPr>
                        <a:t>Bài học</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3000" dirty="0">
                          <a:solidFill>
                            <a:schemeClr val="tx1"/>
                          </a:solidFill>
                          <a:effectLst/>
                          <a:latin typeface="Times New Roman" panose="02020603050405020304" pitchFamily="18" charset="0"/>
                          <a:cs typeface="Times New Roman" panose="02020603050405020304" pitchFamily="18" charset="0"/>
                        </a:rPr>
                        <a:t>Tên văn bản</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3000" dirty="0">
                          <a:solidFill>
                            <a:schemeClr val="tx1"/>
                          </a:solidFill>
                          <a:effectLst/>
                          <a:latin typeface="Times New Roman" panose="02020603050405020304" pitchFamily="18" charset="0"/>
                          <a:cs typeface="Times New Roman" panose="02020603050405020304" pitchFamily="18" charset="0"/>
                        </a:rPr>
                        <a:t>Tác giả</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rowSpan="2">
                  <a:txBody>
                    <a:bodyPr/>
                    <a:lstStyle/>
                    <a:p>
                      <a:pPr algn="ctr">
                        <a:lnSpc>
                          <a:spcPct val="100000"/>
                        </a:lnSpc>
                        <a:spcAft>
                          <a:spcPts val="800"/>
                        </a:spcAft>
                      </a:pPr>
                      <a:r>
                        <a:rPr lang="vi-VN" sz="3000" dirty="0">
                          <a:solidFill>
                            <a:schemeClr val="tx1"/>
                          </a:solidFill>
                          <a:effectLst/>
                          <a:latin typeface="Times New Roman" panose="02020603050405020304" pitchFamily="18" charset="0"/>
                          <a:cs typeface="Times New Roman" panose="02020603050405020304" pitchFamily="18" charset="0"/>
                        </a:rPr>
                        <a:t>Thể loại</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gridSpan="2">
                  <a:txBody>
                    <a:bodyPr/>
                    <a:lstStyle/>
                    <a:p>
                      <a:pPr algn="ctr">
                        <a:lnSpc>
                          <a:spcPct val="100000"/>
                        </a:lnSpc>
                        <a:spcAft>
                          <a:spcPts val="800"/>
                        </a:spcAft>
                      </a:pPr>
                      <a:r>
                        <a:rPr lang="vi-VN" sz="3000" dirty="0">
                          <a:solidFill>
                            <a:schemeClr val="tx1"/>
                          </a:solidFill>
                          <a:effectLst/>
                          <a:latin typeface="Times New Roman" panose="02020603050405020304" pitchFamily="18" charset="0"/>
                          <a:cs typeface="Times New Roman" panose="02020603050405020304" pitchFamily="18" charset="0"/>
                        </a:rPr>
                        <a:t>Một số nét đặc sắc</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hMerge="1">
                  <a:txBody>
                    <a:bodyPr/>
                    <a:lstStyle/>
                    <a:p>
                      <a:endParaRPr lang="en-SG"/>
                    </a:p>
                  </a:txBody>
                  <a:tcPr/>
                </a:tc>
                <a:extLst>
                  <a:ext uri="{0D108BD9-81ED-4DB2-BD59-A6C34878D82A}">
                    <a16:rowId xmlns:a16="http://schemas.microsoft.com/office/drawing/2014/main" val="1484751888"/>
                  </a:ext>
                </a:extLst>
              </a:tr>
              <a:tr h="498026">
                <a:tc vMerge="1">
                  <a:txBody>
                    <a:bodyPr/>
                    <a:lstStyle/>
                    <a:p>
                      <a:endParaRPr lang="en-SG"/>
                    </a:p>
                  </a:txBody>
                  <a:tcPr/>
                </a:tc>
                <a:tc vMerge="1">
                  <a:txBody>
                    <a:bodyPr/>
                    <a:lstStyle/>
                    <a:p>
                      <a:endParaRPr lang="en-SG"/>
                    </a:p>
                  </a:txBody>
                  <a:tcPr/>
                </a:tc>
                <a:tc vMerge="1">
                  <a:txBody>
                    <a:bodyPr/>
                    <a:lstStyle/>
                    <a:p>
                      <a:endParaRPr lang="en-SG"/>
                    </a:p>
                  </a:txBody>
                  <a:tcPr/>
                </a:tc>
                <a:tc vMerge="1">
                  <a:txBody>
                    <a:bodyPr/>
                    <a:lstStyle/>
                    <a:p>
                      <a:endParaRPr lang="en-SG"/>
                    </a:p>
                  </a:txBody>
                  <a:tcPr/>
                </a:tc>
                <a:tc>
                  <a:txBody>
                    <a:bodyPr/>
                    <a:lstStyle/>
                    <a:p>
                      <a:pPr algn="ctr">
                        <a:lnSpc>
                          <a:spcPct val="100000"/>
                        </a:lnSpc>
                        <a:spcAft>
                          <a:spcPts val="800"/>
                        </a:spcAft>
                      </a:pPr>
                      <a:r>
                        <a:rPr lang="vi-VN" sz="3000" b="1" dirty="0">
                          <a:solidFill>
                            <a:schemeClr val="tx1"/>
                          </a:solidFill>
                          <a:effectLst/>
                          <a:latin typeface="Times New Roman" panose="02020603050405020304" pitchFamily="18" charset="0"/>
                          <a:cs typeface="Times New Roman" panose="02020603050405020304" pitchFamily="18" charset="0"/>
                        </a:rPr>
                        <a:t>Nội dung</a:t>
                      </a:r>
                      <a:endParaRPr lang="en-SG" sz="3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E8"/>
                    </a:solidFill>
                  </a:tcPr>
                </a:tc>
                <a:tc>
                  <a:txBody>
                    <a:bodyPr/>
                    <a:lstStyle/>
                    <a:p>
                      <a:pPr algn="ctr">
                        <a:lnSpc>
                          <a:spcPct val="100000"/>
                        </a:lnSpc>
                        <a:spcAft>
                          <a:spcPts val="800"/>
                        </a:spcAft>
                      </a:pPr>
                      <a:r>
                        <a:rPr lang="vi-VN" sz="3000" b="1" dirty="0">
                          <a:solidFill>
                            <a:schemeClr val="tx1"/>
                          </a:solidFill>
                          <a:effectLst/>
                          <a:latin typeface="Times New Roman" panose="02020603050405020304" pitchFamily="18" charset="0"/>
                          <a:cs typeface="Times New Roman" panose="02020603050405020304" pitchFamily="18" charset="0"/>
                        </a:rPr>
                        <a:t>Hình thức</a:t>
                      </a:r>
                      <a:endParaRPr lang="en-SG" sz="3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E8"/>
                    </a:solidFill>
                  </a:tcPr>
                </a:tc>
                <a:extLst>
                  <a:ext uri="{0D108BD9-81ED-4DB2-BD59-A6C34878D82A}">
                    <a16:rowId xmlns:a16="http://schemas.microsoft.com/office/drawing/2014/main" val="553243288"/>
                  </a:ext>
                </a:extLst>
              </a:tr>
              <a:tr h="5861948">
                <a:tc>
                  <a:txBody>
                    <a:bodyPr/>
                    <a:lstStyle/>
                    <a:p>
                      <a:pPr algn="just">
                        <a:lnSpc>
                          <a:spcPct val="100000"/>
                        </a:lnSpc>
                        <a:spcAft>
                          <a:spcPts val="800"/>
                        </a:spcAft>
                      </a:pPr>
                      <a:r>
                        <a:rPr lang="vi-VN" sz="3000" dirty="0">
                          <a:solidFill>
                            <a:schemeClr val="tx1"/>
                          </a:solidFill>
                          <a:effectLst/>
                          <a:latin typeface="Times New Roman" panose="02020603050405020304" pitchFamily="18" charset="0"/>
                          <a:cs typeface="Times New Roman" panose="02020603050405020304" pitchFamily="18" charset="0"/>
                        </a:rPr>
                        <a:t>5</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000" b="1" dirty="0">
                          <a:solidFill>
                            <a:schemeClr val="tx1"/>
                          </a:solidFill>
                          <a:effectLst/>
                          <a:latin typeface="Times New Roman" panose="02020603050405020304" pitchFamily="18" charset="0"/>
                          <a:cs typeface="Times New Roman" panose="02020603050405020304" pitchFamily="18" charset="0"/>
                        </a:rPr>
                        <a:t>Tiếng đàn giải oan</a:t>
                      </a:r>
                      <a:endParaRPr lang="en-SG" sz="3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53" marR="54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5ED"/>
                    </a:solidFill>
                  </a:tcPr>
                </a:tc>
                <a:extLst>
                  <a:ext uri="{0D108BD9-81ED-4DB2-BD59-A6C34878D82A}">
                    <a16:rowId xmlns:a16="http://schemas.microsoft.com/office/drawing/2014/main" val="3554284679"/>
                  </a:ext>
                </a:extLst>
              </a:tr>
            </a:tbl>
          </a:graphicData>
        </a:graphic>
      </p:graphicFrame>
      <p:pic>
        <p:nvPicPr>
          <p:cNvPr id="2" name="Picture 1" descr="A cartoon of a person playing a guitar&#10;&#10;Description automatically generated">
            <a:extLst>
              <a:ext uri="{FF2B5EF4-FFF2-40B4-BE49-F238E27FC236}">
                <a16:creationId xmlns:a16="http://schemas.microsoft.com/office/drawing/2014/main" id="{D0BE6ECF-F5D7-7C56-CB64-7CFA8261B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88221" y="4261320"/>
            <a:ext cx="4484943" cy="3448668"/>
          </a:xfrm>
          <a:prstGeom prst="rect">
            <a:avLst/>
          </a:prstGeom>
        </p:spPr>
      </p:pic>
      <p:pic>
        <p:nvPicPr>
          <p:cNvPr id="4" name="Picture 3" descr="Cartoon characters in different poses&#10;&#10;Description automatically generated">
            <a:extLst>
              <a:ext uri="{FF2B5EF4-FFF2-40B4-BE49-F238E27FC236}">
                <a16:creationId xmlns:a16="http://schemas.microsoft.com/office/drawing/2014/main" id="{816A30C7-0BFF-89DA-191C-3ABAD4A24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439" y="3116690"/>
            <a:ext cx="3686409" cy="1312529"/>
          </a:xfrm>
          <a:prstGeom prst="rect">
            <a:avLst/>
          </a:prstGeom>
        </p:spPr>
      </p:pic>
      <p:sp>
        <p:nvSpPr>
          <p:cNvPr id="6" name="TextBox 5">
            <a:extLst>
              <a:ext uri="{FF2B5EF4-FFF2-40B4-BE49-F238E27FC236}">
                <a16:creationId xmlns:a16="http://schemas.microsoft.com/office/drawing/2014/main" id="{9DE6A938-19E6-F306-00CC-312ECFF8DFFF}"/>
              </a:ext>
            </a:extLst>
          </p:cNvPr>
          <p:cNvSpPr txBox="1"/>
          <p:nvPr/>
        </p:nvSpPr>
        <p:spPr>
          <a:xfrm>
            <a:off x="2271531" y="966233"/>
            <a:ext cx="1490240" cy="1015663"/>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Khuyết danh</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D901431-E341-9A32-1E1D-861F05C10F9F}"/>
              </a:ext>
            </a:extLst>
          </p:cNvPr>
          <p:cNvSpPr txBox="1"/>
          <p:nvPr/>
        </p:nvSpPr>
        <p:spPr>
          <a:xfrm>
            <a:off x="3567896" y="966232"/>
            <a:ext cx="1490240" cy="1477328"/>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Truyện thơ Nôm</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11509B0B-DB9F-327C-F2D7-9F2E65C36FD7}"/>
              </a:ext>
            </a:extLst>
          </p:cNvPr>
          <p:cNvSpPr txBox="1"/>
          <p:nvPr/>
        </p:nvSpPr>
        <p:spPr>
          <a:xfrm>
            <a:off x="5068253" y="966232"/>
            <a:ext cx="3832679" cy="5632311"/>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Đoạn trích trên, mượn hình ảnh cây đàn thần, vạch tội kẻ xấu, kẻ bất nhân. Qua đó thể hiện ước mơ và niềm tin của nhân dân ta về đạo đức, công lí xã hội, lí tưởng nhân đạo, lòng yêu chuộng hoà bình, ước mơ và chân lí về sự chiến thắng của cái thiện đối với cái ác.</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2F970BD4-D53C-9F34-0E0A-D525BC475C6A}"/>
              </a:ext>
            </a:extLst>
          </p:cNvPr>
          <p:cNvSpPr txBox="1"/>
          <p:nvPr/>
        </p:nvSpPr>
        <p:spPr>
          <a:xfrm>
            <a:off x="8911049" y="1012532"/>
            <a:ext cx="3280951" cy="5375831"/>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lang="en-US" sz="3000" dirty="0">
                <a:solidFill>
                  <a:prstClr val="black"/>
                </a:solidFill>
                <a:latin typeface="Times New Roman" panose="02020603050405020304" pitchFamily="18" charset="0"/>
                <a:cs typeface="Times New Roman" panose="02020603050405020304" pitchFamily="18" charset="0"/>
              </a:rPr>
              <a:t>- C</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ốt truyện Thạch Sanh thuộc mô hình nhân quả, ở hiền gặp lành, ở ác gặp dữ.</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kiện được kể sắp xếp theo trình tự khoa học, hợp lí, hấp dẫn.</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Sử dụng hình ảnh thần kì.</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02904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2000"/>
                                        <p:tgtEl>
                                          <p:spTgt spid="12">
                                            <p:txEl>
                                              <p:pRg st="0" end="0"/>
                                            </p:txEl>
                                          </p:spTgt>
                                        </p:tgtEl>
                                      </p:cBhvr>
                                    </p:animEffect>
                                    <p:anim calcmode="lin" valueType="num">
                                      <p:cBhvr>
                                        <p:cTn id="20" dur="2000" fill="hold"/>
                                        <p:tgtEl>
                                          <p:spTgt spid="12">
                                            <p:txEl>
                                              <p:pRg st="0" end="0"/>
                                            </p:txEl>
                                          </p:spTgt>
                                        </p:tgtEl>
                                        <p:attrNameLst>
                                          <p:attrName>ppt_w</p:attrName>
                                        </p:attrNameLst>
                                      </p:cBhvr>
                                      <p:tavLst>
                                        <p:tav tm="0" fmla="#ppt_w*sin(2.5*pi*$)">
                                          <p:val>
                                            <p:fltVal val="0"/>
                                          </p:val>
                                        </p:tav>
                                        <p:tav tm="100000">
                                          <p:val>
                                            <p:fltVal val="1"/>
                                          </p:val>
                                        </p:tav>
                                      </p:tavLst>
                                    </p:anim>
                                    <p:anim calcmode="lin" valueType="num">
                                      <p:cBhvr>
                                        <p:cTn id="21" dur="20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fade">
                                      <p:cBhvr>
                                        <p:cTn id="26" dur="2000"/>
                                        <p:tgtEl>
                                          <p:spTgt spid="14">
                                            <p:txEl>
                                              <p:pRg st="0" end="0"/>
                                            </p:txEl>
                                          </p:spTgt>
                                        </p:tgtEl>
                                      </p:cBhvr>
                                    </p:animEffect>
                                    <p:anim calcmode="lin" valueType="num">
                                      <p:cBhvr>
                                        <p:cTn id="27" dur="2000" fill="hold"/>
                                        <p:tgtEl>
                                          <p:spTgt spid="14">
                                            <p:txEl>
                                              <p:pRg st="0" end="0"/>
                                            </p:txEl>
                                          </p:spTgt>
                                        </p:tgtEl>
                                        <p:attrNameLst>
                                          <p:attrName>ppt_w</p:attrName>
                                        </p:attrNameLst>
                                      </p:cBhvr>
                                      <p:tavLst>
                                        <p:tav tm="0" fmla="#ppt_w*sin(2.5*pi*$)">
                                          <p:val>
                                            <p:fltVal val="0"/>
                                          </p:val>
                                        </p:tav>
                                        <p:tav tm="100000">
                                          <p:val>
                                            <p:fltVal val="1"/>
                                          </p:val>
                                        </p:tav>
                                      </p:tavLst>
                                    </p:anim>
                                    <p:anim calcmode="lin" valueType="num">
                                      <p:cBhvr>
                                        <p:cTn id="28" dur="2000" fill="hold"/>
                                        <p:tgtEl>
                                          <p:spTgt spid="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Effect transition="in" filter="wipe(down)">
                                      <p:cBhvr>
                                        <p:cTn id="33" dur="580">
                                          <p:stCondLst>
                                            <p:cond delay="0"/>
                                          </p:stCondLst>
                                        </p:cTn>
                                        <p:tgtEl>
                                          <p:spTgt spid="14">
                                            <p:txEl>
                                              <p:pRg st="1" end="1"/>
                                            </p:txEl>
                                          </p:spTgt>
                                        </p:tgtEl>
                                      </p:cBhvr>
                                    </p:animEffect>
                                    <p:anim calcmode="lin" valueType="num">
                                      <p:cBhvr>
                                        <p:cTn id="34" dur="1822" tmFilter="0,0; 0.14,0.36; 0.43,0.73; 0.71,0.91; 1.0,1.0">
                                          <p:stCondLst>
                                            <p:cond delay="0"/>
                                          </p:stCondLst>
                                        </p:cTn>
                                        <p:tgtEl>
                                          <p:spTgt spid="14">
                                            <p:txEl>
                                              <p:pRg st="1" end="1"/>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4">
                                            <p:txEl>
                                              <p:pRg st="1" end="1"/>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4">
                                            <p:txEl>
                                              <p:pRg st="1" end="1"/>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4">
                                            <p:txEl>
                                              <p:pRg st="1" end="1"/>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4">
                                            <p:txEl>
                                              <p:pRg st="1" end="1"/>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14">
                                            <p:txEl>
                                              <p:pRg st="1" end="1"/>
                                            </p:txEl>
                                          </p:spTgt>
                                        </p:tgtEl>
                                      </p:cBhvr>
                                      <p:to x="100000" y="60000"/>
                                    </p:animScale>
                                    <p:animScale>
                                      <p:cBhvr>
                                        <p:cTn id="40" dur="166" decel="50000">
                                          <p:stCondLst>
                                            <p:cond delay="676"/>
                                          </p:stCondLst>
                                        </p:cTn>
                                        <p:tgtEl>
                                          <p:spTgt spid="14">
                                            <p:txEl>
                                              <p:pRg st="1" end="1"/>
                                            </p:txEl>
                                          </p:spTgt>
                                        </p:tgtEl>
                                      </p:cBhvr>
                                      <p:to x="100000" y="100000"/>
                                    </p:animScale>
                                    <p:animScale>
                                      <p:cBhvr>
                                        <p:cTn id="41" dur="26">
                                          <p:stCondLst>
                                            <p:cond delay="1312"/>
                                          </p:stCondLst>
                                        </p:cTn>
                                        <p:tgtEl>
                                          <p:spTgt spid="14">
                                            <p:txEl>
                                              <p:pRg st="1" end="1"/>
                                            </p:txEl>
                                          </p:spTgt>
                                        </p:tgtEl>
                                      </p:cBhvr>
                                      <p:to x="100000" y="80000"/>
                                    </p:animScale>
                                    <p:animScale>
                                      <p:cBhvr>
                                        <p:cTn id="42" dur="166" decel="50000">
                                          <p:stCondLst>
                                            <p:cond delay="1338"/>
                                          </p:stCondLst>
                                        </p:cTn>
                                        <p:tgtEl>
                                          <p:spTgt spid="14">
                                            <p:txEl>
                                              <p:pRg st="1" end="1"/>
                                            </p:txEl>
                                          </p:spTgt>
                                        </p:tgtEl>
                                      </p:cBhvr>
                                      <p:to x="100000" y="100000"/>
                                    </p:animScale>
                                    <p:animScale>
                                      <p:cBhvr>
                                        <p:cTn id="43" dur="26">
                                          <p:stCondLst>
                                            <p:cond delay="1642"/>
                                          </p:stCondLst>
                                        </p:cTn>
                                        <p:tgtEl>
                                          <p:spTgt spid="14">
                                            <p:txEl>
                                              <p:pRg st="1" end="1"/>
                                            </p:txEl>
                                          </p:spTgt>
                                        </p:tgtEl>
                                      </p:cBhvr>
                                      <p:to x="100000" y="90000"/>
                                    </p:animScale>
                                    <p:animScale>
                                      <p:cBhvr>
                                        <p:cTn id="44" dur="166" decel="50000">
                                          <p:stCondLst>
                                            <p:cond delay="1668"/>
                                          </p:stCondLst>
                                        </p:cTn>
                                        <p:tgtEl>
                                          <p:spTgt spid="14">
                                            <p:txEl>
                                              <p:pRg st="1" end="1"/>
                                            </p:txEl>
                                          </p:spTgt>
                                        </p:tgtEl>
                                      </p:cBhvr>
                                      <p:to x="100000" y="100000"/>
                                    </p:animScale>
                                    <p:animScale>
                                      <p:cBhvr>
                                        <p:cTn id="45" dur="26">
                                          <p:stCondLst>
                                            <p:cond delay="1808"/>
                                          </p:stCondLst>
                                        </p:cTn>
                                        <p:tgtEl>
                                          <p:spTgt spid="14">
                                            <p:txEl>
                                              <p:pRg st="1" end="1"/>
                                            </p:txEl>
                                          </p:spTgt>
                                        </p:tgtEl>
                                      </p:cBhvr>
                                      <p:to x="100000" y="95000"/>
                                    </p:animScale>
                                    <p:animScale>
                                      <p:cBhvr>
                                        <p:cTn id="46" dur="166" decel="50000">
                                          <p:stCondLst>
                                            <p:cond delay="1834"/>
                                          </p:stCondLst>
                                        </p:cTn>
                                        <p:tgtEl>
                                          <p:spTgt spid="14">
                                            <p:txEl>
                                              <p:pRg st="1" end="1"/>
                                            </p:txEl>
                                          </p:spTgt>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xEl>
                                              <p:pRg st="2" end="2"/>
                                            </p:txEl>
                                          </p:spTgt>
                                        </p:tgtEl>
                                        <p:attrNameLst>
                                          <p:attrName>style.visibility</p:attrName>
                                        </p:attrNameLst>
                                      </p:cBhvr>
                                      <p:to>
                                        <p:strVal val="visible"/>
                                      </p:to>
                                    </p:set>
                                    <p:animEffect transition="in" filter="fade">
                                      <p:cBhvr>
                                        <p:cTn id="51" dur="1000"/>
                                        <p:tgtEl>
                                          <p:spTgt spid="14">
                                            <p:txEl>
                                              <p:pRg st="2" end="2"/>
                                            </p:txEl>
                                          </p:spTgt>
                                        </p:tgtEl>
                                      </p:cBhvr>
                                    </p:animEffect>
                                    <p:anim calcmode="lin" valueType="num">
                                      <p:cBhvr>
                                        <p:cTn id="5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11A11-7DC7-5E15-CB74-8F94227772A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457D9E-9485-258D-0B01-50759D50C3DE}"/>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FC066413-2165-1F82-649F-4BA2DAE6E761}"/>
              </a:ext>
            </a:extLst>
          </p:cNvPr>
          <p:cNvSpPr txBox="1">
            <a:spLocks noGrp="1"/>
          </p:cNvSpPr>
          <p:nvPr/>
        </p:nvSpPr>
        <p:spPr>
          <a:xfrm>
            <a:off x="6027429"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11500" b="1" dirty="0">
                <a:latin typeface="Times New Roman" panose="02020603050405020304" pitchFamily="18" charset="0"/>
                <a:cs typeface="Times New Roman" panose="02020603050405020304" pitchFamily="18" charset="0"/>
              </a:rPr>
              <a:t>CÂU 8</a:t>
            </a:r>
            <a:endParaRPr lang="en-SG" sz="115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2C1B9B92-9456-FEFA-C96A-D2B47634E30A}"/>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669AFDF0-08E0-07DE-F420-9999C389FBBD}"/>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8</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824479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7" name="Rectangle 6">
            <a:extLst>
              <a:ext uri="{FF2B5EF4-FFF2-40B4-BE49-F238E27FC236}">
                <a16:creationId xmlns:a16="http://schemas.microsoft.com/office/drawing/2014/main" id="{37CFD48B-C84D-DF5B-A68E-2F3C45DF863F}"/>
              </a:ext>
            </a:extLst>
          </p:cNvPr>
          <p:cNvSpPr/>
          <p:nvPr/>
        </p:nvSpPr>
        <p:spPr>
          <a:xfrm>
            <a:off x="3135176" y="183372"/>
            <a:ext cx="6125509" cy="6186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F9F5703B-F5B8-5C97-29FC-C9658C32689B}"/>
              </a:ext>
            </a:extLst>
          </p:cNvPr>
          <p:cNvPicPr>
            <a:picLocks noChangeAspect="1"/>
          </p:cNvPicPr>
          <p:nvPr/>
        </p:nvPicPr>
        <p:blipFill>
          <a:blip r:embed="rId3"/>
          <a:stretch>
            <a:fillRect/>
          </a:stretch>
        </p:blipFill>
        <p:spPr>
          <a:xfrm>
            <a:off x="0" y="1674"/>
            <a:ext cx="12192000" cy="6854653"/>
          </a:xfrm>
          <a:prstGeom prst="rect">
            <a:avLst/>
          </a:prstGeom>
        </p:spPr>
      </p:pic>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10">
            <a:extLst>
              <a:ext uri="{FF2B5EF4-FFF2-40B4-BE49-F238E27FC236}">
                <a16:creationId xmlns:a16="http://schemas.microsoft.com/office/drawing/2014/main" id="{B3826752-EA72-F3FC-E3AF-DB4A142E4A54}"/>
              </a:ext>
            </a:extLst>
          </p:cNvPr>
          <p:cNvSpPr txBox="1"/>
          <p:nvPr/>
        </p:nvSpPr>
        <p:spPr>
          <a:xfrm>
            <a:off x="3213002" y="283954"/>
            <a:ext cx="6094070" cy="91698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vi-VN" sz="40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MỞ ĐẦU</a:t>
            </a:r>
            <a:endParaRPr kumimoji="0" lang="en-SG" sz="3200" b="0" i="0" u="none" strike="noStrike" kern="1200" cap="none" spc="0" normalizeH="0" baseline="0" noProof="0" dirty="0">
              <a:ln>
                <a:noFill/>
              </a:ln>
              <a:solidFill>
                <a:schemeClr val="accent4">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48">
            <a:extLst>
              <a:ext uri="{FF2B5EF4-FFF2-40B4-BE49-F238E27FC236}">
                <a16:creationId xmlns:a16="http://schemas.microsoft.com/office/drawing/2014/main" id="{2123D77F-2C60-9C7C-FC7F-AC03B69E44CA}"/>
              </a:ext>
            </a:extLst>
          </p:cNvPr>
          <p:cNvGrpSpPr/>
          <p:nvPr/>
        </p:nvGrpSpPr>
        <p:grpSpPr>
          <a:xfrm>
            <a:off x="413598" y="1622880"/>
            <a:ext cx="9549007" cy="4295893"/>
            <a:chOff x="2900496" y="1028113"/>
            <a:chExt cx="6336001" cy="3420001"/>
          </a:xfrm>
          <a:solidFill>
            <a:srgbClr val="FFFFFF">
              <a:lumMod val="20000"/>
              <a:lumOff val="80000"/>
            </a:srgbClr>
          </a:solidFill>
        </p:grpSpPr>
        <p:sp>
          <p:nvSpPr>
            <p:cNvPr id="3" name="任意多边形: 形状 45">
              <a:extLst>
                <a:ext uri="{FF2B5EF4-FFF2-40B4-BE49-F238E27FC236}">
                  <a16:creationId xmlns:a16="http://schemas.microsoft.com/office/drawing/2014/main" id="{18595365-930D-67AA-8963-444A6B70FF3A}"/>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rgbClr val="28738D"/>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sp>
          <p:nvSpPr>
            <p:cNvPr id="4" name="任意多边形: 形状 44">
              <a:extLst>
                <a:ext uri="{FF2B5EF4-FFF2-40B4-BE49-F238E27FC236}">
                  <a16:creationId xmlns:a16="http://schemas.microsoft.com/office/drawing/2014/main" id="{A400FDD8-2CE2-EEFF-85D9-923311A843C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dirty="0">
                <a:ln>
                  <a:noFill/>
                </a:ln>
                <a:solidFill>
                  <a:prstClr val="white"/>
                </a:solidFill>
                <a:effectLst/>
                <a:uLnTx/>
                <a:uFillTx/>
                <a:latin typeface="Calibri"/>
                <a:ea typeface="宋体" panose="02010600030101010101" pitchFamily="2" charset="-122"/>
                <a:cs typeface="Arial"/>
                <a:sym typeface="Arial"/>
              </a:endParaRPr>
            </a:p>
          </p:txBody>
        </p:sp>
      </p:grpSp>
      <p:pic>
        <p:nvPicPr>
          <p:cNvPr id="6" name="图片 74">
            <a:extLst>
              <a:ext uri="{FF2B5EF4-FFF2-40B4-BE49-F238E27FC236}">
                <a16:creationId xmlns:a16="http://schemas.microsoft.com/office/drawing/2014/main" id="{3E2BB4B0-2158-65B6-878A-5BBE4CC63B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631" t="33683" r="31300" b="42531"/>
          <a:stretch/>
        </p:blipFill>
        <p:spPr>
          <a:xfrm>
            <a:off x="537068" y="4470728"/>
            <a:ext cx="1928973" cy="1525843"/>
          </a:xfrm>
          <a:prstGeom prst="rect">
            <a:avLst/>
          </a:prstGeom>
        </p:spPr>
      </p:pic>
      <p:sp>
        <p:nvSpPr>
          <p:cNvPr id="8" name="TextBox 7">
            <a:extLst>
              <a:ext uri="{FF2B5EF4-FFF2-40B4-BE49-F238E27FC236}">
                <a16:creationId xmlns:a16="http://schemas.microsoft.com/office/drawing/2014/main" id="{DD79DD53-3203-F57C-4856-7A53B1A07460}"/>
              </a:ext>
            </a:extLst>
          </p:cNvPr>
          <p:cNvSpPr txBox="1"/>
          <p:nvPr/>
        </p:nvSpPr>
        <p:spPr>
          <a:xfrm>
            <a:off x="1348121" y="2577155"/>
            <a:ext cx="7679960" cy="2800767"/>
          </a:xfrm>
          <a:prstGeom prst="rect">
            <a:avLst/>
          </a:prstGeom>
          <a:noFill/>
        </p:spPr>
        <p:txBody>
          <a:bodyPr wrap="square">
            <a:spAutoFit/>
          </a:bodyPr>
          <a:lstStyle/>
          <a:p>
            <a:pPr algn="ctr"/>
            <a:r>
              <a:rPr lang="vi-VN" sz="4400" dirty="0">
                <a:latin typeface="+mj-lt"/>
              </a:rPr>
              <a:t>Chia sẻ về điều mà em tâm đắc và những điều em còn băn khoăn sau khi học xong các chủ điểm trong HKI</a:t>
            </a:r>
            <a:endParaRPr lang="en-SG" sz="4400" dirty="0">
              <a:latin typeface="+mj-lt"/>
            </a:endParaRPr>
          </a:p>
        </p:txBody>
      </p:sp>
      <p:sp>
        <p:nvSpPr>
          <p:cNvPr id="9" name="Freeform 4">
            <a:extLst>
              <a:ext uri="{FF2B5EF4-FFF2-40B4-BE49-F238E27FC236}">
                <a16:creationId xmlns:a16="http://schemas.microsoft.com/office/drawing/2014/main" id="{50738468-D15F-8963-CF0A-1AC4C500E57A}"/>
              </a:ext>
            </a:extLst>
          </p:cNvPr>
          <p:cNvSpPr/>
          <p:nvPr/>
        </p:nvSpPr>
        <p:spPr>
          <a:xfrm>
            <a:off x="8436730" y="3314234"/>
            <a:ext cx="3341673" cy="358245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457211"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26505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3" presetClass="entr" presetSubtype="288" fill="hold" nodeType="withEffect">
                                  <p:stCondLst>
                                    <p:cond delay="750"/>
                                  </p:stCondLst>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ppt_w</p:attrName>
                                        </p:attrNameLst>
                                      </p:cBhvr>
                                      <p:tavLst>
                                        <p:tav tm="0">
                                          <p:val>
                                            <p:strVal val="4/3*#ppt_w"/>
                                          </p:val>
                                        </p:tav>
                                        <p:tav tm="100000">
                                          <p:val>
                                            <p:strVal val="#ppt_w"/>
                                          </p:val>
                                        </p:tav>
                                      </p:tavLst>
                                    </p:anim>
                                    <p:anim calcmode="lin" valueType="num">
                                      <p:cBhvr>
                                        <p:cTn id="12" dur="750" fill="hold"/>
                                        <p:tgtEl>
                                          <p:spTgt spid="2"/>
                                        </p:tgtEl>
                                        <p:attrNameLst>
                                          <p:attrName>ppt_h</p:attrName>
                                        </p:attrNameLst>
                                      </p:cBhvr>
                                      <p:tavLst>
                                        <p:tav tm="0">
                                          <p:val>
                                            <p:strVal val="4/3*#ppt_h"/>
                                          </p:val>
                                        </p:tav>
                                        <p:tav tm="100000">
                                          <p:val>
                                            <p:strVal val="#ppt_h"/>
                                          </p:val>
                                        </p:tav>
                                      </p:tavLst>
                                    </p:anim>
                                  </p:childTnLst>
                                </p:cTn>
                              </p:par>
                              <p:par>
                                <p:cTn id="13" presetID="12" presetClass="entr" presetSubtype="8" fill="hold" nodeType="withEffect">
                                  <p:stCondLst>
                                    <p:cond delay="17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ppt_x</p:attrName>
                                        </p:attrNameLst>
                                      </p:cBhvr>
                                      <p:tavLst>
                                        <p:tav tm="0">
                                          <p:val>
                                            <p:strVal val="#ppt_x-#ppt_w*1.125000"/>
                                          </p:val>
                                        </p:tav>
                                        <p:tav tm="100000">
                                          <p:val>
                                            <p:strVal val="#ppt_x"/>
                                          </p:val>
                                        </p:tav>
                                      </p:tavLst>
                                    </p:anim>
                                    <p:animEffect transition="in" filter="wipe(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51C2AA2C-5A93-3B3A-82B0-22B9C2FB4276}"/>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FABE8AD8-0882-0674-CF6D-B94BA485B62D}"/>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1E81253A-4A1E-C694-295F-A18B3B01B81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04635E6B-E53E-BE3A-9840-C767A36C526A}"/>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95CC8119-89A3-1F0D-788C-ABFFBFBE26C3}"/>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E87BF9A5-5FD2-909C-DE1C-BD3F567B3EA7}"/>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F338005F-1C48-8D54-36E9-7F5624B8EF1F}"/>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8</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sp>
        <p:nvSpPr>
          <p:cNvPr id="2" name="Freeform 11">
            <a:extLst>
              <a:ext uri="{FF2B5EF4-FFF2-40B4-BE49-F238E27FC236}">
                <a16:creationId xmlns:a16="http://schemas.microsoft.com/office/drawing/2014/main" id="{98B8C5E8-33A5-A429-8913-C691AB43FBF0}"/>
              </a:ext>
            </a:extLst>
          </p:cNvPr>
          <p:cNvSpPr/>
          <p:nvPr/>
        </p:nvSpPr>
        <p:spPr>
          <a:xfrm>
            <a:off x="4180115" y="1250501"/>
            <a:ext cx="7239000" cy="5369677"/>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6"/>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panose="020F0502020204030204"/>
              <a:ea typeface="+mn-ea"/>
              <a:cs typeface="Arial"/>
              <a:sym typeface="Arial"/>
            </a:endParaRPr>
          </a:p>
        </p:txBody>
      </p:sp>
      <p:sp>
        <p:nvSpPr>
          <p:cNvPr id="3" name="TextBox 2">
            <a:extLst>
              <a:ext uri="{FF2B5EF4-FFF2-40B4-BE49-F238E27FC236}">
                <a16:creationId xmlns:a16="http://schemas.microsoft.com/office/drawing/2014/main" id="{E1D1C29F-3B96-F208-57D7-E4619B493E64}"/>
              </a:ext>
            </a:extLst>
          </p:cNvPr>
          <p:cNvSpPr txBox="1"/>
          <p:nvPr/>
        </p:nvSpPr>
        <p:spPr>
          <a:xfrm>
            <a:off x="4521297" y="2632777"/>
            <a:ext cx="6495046" cy="3477875"/>
          </a:xfrm>
          <a:prstGeom prst="rect">
            <a:avLst/>
          </a:prstGeom>
          <a:noFill/>
        </p:spPr>
        <p:txBody>
          <a:bodyPr wrap="square">
            <a:spAutoFit/>
          </a:bodyPr>
          <a:lstStyle/>
          <a:p>
            <a:pPr lvl="0" algn="ctr">
              <a:defRPr/>
            </a:pPr>
            <a:r>
              <a:rPr lang="vi-VN" sz="4400" dirty="0">
                <a:latin typeface="+mj-lt"/>
              </a:rPr>
              <a:t>Tóm tắt những kinh nghiệm em đã tích lũy được về việc đọc hiểu văn bản nghị luận và văn bản thông tin ở học kì I (làm vào vở)</a:t>
            </a:r>
            <a:endParaRPr kumimoji="0" lang="en-SG" sz="344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pic>
        <p:nvPicPr>
          <p:cNvPr id="4" name="图片 8">
            <a:extLst>
              <a:ext uri="{FF2B5EF4-FFF2-40B4-BE49-F238E27FC236}">
                <a16:creationId xmlns:a16="http://schemas.microsoft.com/office/drawing/2014/main" id="{BA29CA62-7E42-1DCB-D7FF-89E4B2FB33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45598" y="3397421"/>
            <a:ext cx="3771101" cy="3673603"/>
          </a:xfrm>
          <a:prstGeom prst="rect">
            <a:avLst/>
          </a:prstGeom>
        </p:spPr>
      </p:pic>
    </p:spTree>
    <p:extLst>
      <p:ext uri="{BB962C8B-B14F-4D97-AF65-F5344CB8AC3E}">
        <p14:creationId xmlns:p14="http://schemas.microsoft.com/office/powerpoint/2010/main" val="72716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B8FA-FFC5-2073-38C0-2F8E977C8CC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2F9D06-4AE8-C07C-ED0F-2111707010B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126F81D-D650-4F4F-C81B-AE97185A3210}"/>
              </a:ext>
            </a:extLst>
          </p:cNvPr>
          <p:cNvSpPr txBox="1"/>
          <p:nvPr/>
        </p:nvSpPr>
        <p:spPr>
          <a:xfrm>
            <a:off x="2841873" y="131954"/>
            <a:ext cx="7898697" cy="584775"/>
          </a:xfrm>
          <a:prstGeom prst="rect">
            <a:avLst/>
          </a:prstGeom>
          <a:solidFill>
            <a:srgbClr val="FBCFB5"/>
          </a:solidFill>
        </p:spPr>
        <p:txBody>
          <a:bodyPr wrap="square" anchor="t">
            <a:spAutoFit/>
          </a:bodyPr>
          <a:lstStyle/>
          <a:p>
            <a:pPr algn="ctr" defTabSz="1219170">
              <a:buClr>
                <a:srgbClr val="000000"/>
              </a:buCl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BẢNG TÓM TẮT</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4" name="Table 3">
            <a:extLst>
              <a:ext uri="{FF2B5EF4-FFF2-40B4-BE49-F238E27FC236}">
                <a16:creationId xmlns:a16="http://schemas.microsoft.com/office/drawing/2014/main" id="{E11B0F77-E81B-4F61-5095-3451EAA9655E}"/>
              </a:ext>
            </a:extLst>
          </p:cNvPr>
          <p:cNvGraphicFramePr>
            <a:graphicFrameLocks noGrp="1"/>
          </p:cNvGraphicFramePr>
          <p:nvPr>
            <p:extLst>
              <p:ext uri="{D42A27DB-BD31-4B8C-83A1-F6EECF244321}">
                <p14:modId xmlns:p14="http://schemas.microsoft.com/office/powerpoint/2010/main" val="2343758548"/>
              </p:ext>
            </p:extLst>
          </p:nvPr>
        </p:nvGraphicFramePr>
        <p:xfrm>
          <a:off x="110010" y="838648"/>
          <a:ext cx="11929589" cy="5887396"/>
        </p:xfrm>
        <a:graphic>
          <a:graphicData uri="http://schemas.openxmlformats.org/drawingml/2006/table">
            <a:tbl>
              <a:tblPr firstRow="1" firstCol="1" bandRow="1">
                <a:tableStyleId>{1FECB4D8-DB02-4DC6-A0A2-4F2EBAE1DC90}</a:tableStyleId>
              </a:tblPr>
              <a:tblGrid>
                <a:gridCol w="1977870">
                  <a:extLst>
                    <a:ext uri="{9D8B030D-6E8A-4147-A177-3AD203B41FA5}">
                      <a16:colId xmlns:a16="http://schemas.microsoft.com/office/drawing/2014/main" val="1514381429"/>
                    </a:ext>
                  </a:extLst>
                </a:gridCol>
                <a:gridCol w="9951719">
                  <a:extLst>
                    <a:ext uri="{9D8B030D-6E8A-4147-A177-3AD203B41FA5}">
                      <a16:colId xmlns:a16="http://schemas.microsoft.com/office/drawing/2014/main" val="1256961815"/>
                    </a:ext>
                  </a:extLst>
                </a:gridCol>
              </a:tblGrid>
              <a:tr h="1209246">
                <a:tc>
                  <a:txBody>
                    <a:bodyPr/>
                    <a:lstStyle/>
                    <a:p>
                      <a:pPr algn="ctr">
                        <a:lnSpc>
                          <a:spcPct val="100000"/>
                        </a:lnSpc>
                        <a:spcAft>
                          <a:spcPts val="800"/>
                        </a:spcAft>
                      </a:pPr>
                      <a:r>
                        <a:rPr lang="vi-VN" sz="3600" dirty="0">
                          <a:solidFill>
                            <a:schemeClr val="tx1"/>
                          </a:solidFill>
                          <a:effectLst/>
                          <a:latin typeface="+mj-lt"/>
                        </a:rPr>
                        <a:t>Loại văn bản</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35039" marR="350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600" dirty="0">
                          <a:solidFill>
                            <a:schemeClr val="tx1"/>
                          </a:solidFill>
                          <a:effectLst/>
                          <a:latin typeface="+mj-lt"/>
                        </a:rPr>
                        <a:t>Bài học kinh nghiệm</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35039" marR="350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2179403767"/>
                  </a:ext>
                </a:extLst>
              </a:tr>
              <a:tr h="2789578">
                <a:tc>
                  <a:txBody>
                    <a:bodyPr/>
                    <a:lstStyle/>
                    <a:p>
                      <a:pPr algn="ctr">
                        <a:lnSpc>
                          <a:spcPct val="100000"/>
                        </a:lnSpc>
                        <a:spcAft>
                          <a:spcPts val="800"/>
                        </a:spcAft>
                      </a:pPr>
                      <a:r>
                        <a:rPr lang="vi-VN" sz="3600" dirty="0">
                          <a:solidFill>
                            <a:schemeClr val="tx1"/>
                          </a:solidFill>
                          <a:effectLst/>
                          <a:latin typeface="+mj-lt"/>
                        </a:rPr>
                        <a:t>Văn bản nghị luận</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35039" marR="350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35039" marR="350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2912705"/>
                  </a:ext>
                </a:extLst>
              </a:tr>
              <a:tr h="1888572">
                <a:tc>
                  <a:txBody>
                    <a:bodyPr/>
                    <a:lstStyle/>
                    <a:p>
                      <a:pPr algn="ctr">
                        <a:lnSpc>
                          <a:spcPct val="100000"/>
                        </a:lnSpc>
                        <a:spcAft>
                          <a:spcPts val="800"/>
                        </a:spcAft>
                      </a:pPr>
                      <a:r>
                        <a:rPr lang="vi-VN" sz="3600" dirty="0">
                          <a:solidFill>
                            <a:schemeClr val="tx1"/>
                          </a:solidFill>
                          <a:effectLst/>
                          <a:latin typeface="+mj-lt"/>
                        </a:rPr>
                        <a:t>Văn bản thông tin</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35039" marR="350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35039" marR="350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321707"/>
                  </a:ext>
                </a:extLst>
              </a:tr>
            </a:tbl>
          </a:graphicData>
        </a:graphic>
      </p:graphicFrame>
    </p:spTree>
    <p:extLst>
      <p:ext uri="{BB962C8B-B14F-4D97-AF65-F5344CB8AC3E}">
        <p14:creationId xmlns:p14="http://schemas.microsoft.com/office/powerpoint/2010/main" val="1952870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B0A3B-2B87-0FF8-A9FC-3FC0A17D869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385744-D2C4-8981-EC09-89BE22D1471A}"/>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A0FB319-3301-612C-FFB1-53BCC2C48BBF}"/>
              </a:ext>
            </a:extLst>
          </p:cNvPr>
          <p:cNvSpPr txBox="1"/>
          <p:nvPr/>
        </p:nvSpPr>
        <p:spPr>
          <a:xfrm>
            <a:off x="2841873" y="131954"/>
            <a:ext cx="7898697" cy="584775"/>
          </a:xfrm>
          <a:prstGeom prst="rect">
            <a:avLst/>
          </a:prstGeom>
          <a:solidFill>
            <a:srgbClr val="FBCFB5"/>
          </a:solidFill>
        </p:spPr>
        <p:txBody>
          <a:bodyPr wrap="square" anchor="t">
            <a:spAutoFit/>
          </a:bodyPr>
          <a:lstStyle/>
          <a:p>
            <a:pPr algn="ctr" defTabSz="1219170">
              <a:buClr>
                <a:srgbClr val="000000"/>
              </a:buCl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BẢNG TÓM TẮT</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4" name="Table 3">
            <a:extLst>
              <a:ext uri="{FF2B5EF4-FFF2-40B4-BE49-F238E27FC236}">
                <a16:creationId xmlns:a16="http://schemas.microsoft.com/office/drawing/2014/main" id="{27E73C2D-3064-3B6B-06F7-4CF30AB51A95}"/>
              </a:ext>
            </a:extLst>
          </p:cNvPr>
          <p:cNvGraphicFramePr>
            <a:graphicFrameLocks noGrp="1"/>
          </p:cNvGraphicFramePr>
          <p:nvPr>
            <p:extLst>
              <p:ext uri="{D42A27DB-BD31-4B8C-83A1-F6EECF244321}">
                <p14:modId xmlns:p14="http://schemas.microsoft.com/office/powerpoint/2010/main" val="2055715092"/>
              </p:ext>
            </p:extLst>
          </p:nvPr>
        </p:nvGraphicFramePr>
        <p:xfrm>
          <a:off x="110010" y="792928"/>
          <a:ext cx="11929589" cy="5933117"/>
        </p:xfrm>
        <a:graphic>
          <a:graphicData uri="http://schemas.openxmlformats.org/drawingml/2006/table">
            <a:tbl>
              <a:tblPr firstRow="1" firstCol="1" bandRow="1">
                <a:tableStyleId>{1FECB4D8-DB02-4DC6-A0A2-4F2EBAE1DC90}</a:tableStyleId>
              </a:tblPr>
              <a:tblGrid>
                <a:gridCol w="1596870">
                  <a:extLst>
                    <a:ext uri="{9D8B030D-6E8A-4147-A177-3AD203B41FA5}">
                      <a16:colId xmlns:a16="http://schemas.microsoft.com/office/drawing/2014/main" val="1514381429"/>
                    </a:ext>
                  </a:extLst>
                </a:gridCol>
                <a:gridCol w="10332719">
                  <a:extLst>
                    <a:ext uri="{9D8B030D-6E8A-4147-A177-3AD203B41FA5}">
                      <a16:colId xmlns:a16="http://schemas.microsoft.com/office/drawing/2014/main" val="1256961815"/>
                    </a:ext>
                  </a:extLst>
                </a:gridCol>
              </a:tblGrid>
              <a:tr h="979781">
                <a:tc>
                  <a:txBody>
                    <a:bodyPr/>
                    <a:lstStyle/>
                    <a:p>
                      <a:pPr algn="ctr">
                        <a:lnSpc>
                          <a:spcPct val="100000"/>
                        </a:lnSpc>
                        <a:spcAft>
                          <a:spcPts val="800"/>
                        </a:spcAft>
                      </a:pPr>
                      <a:r>
                        <a:rPr lang="vi-VN" sz="3000" dirty="0">
                          <a:solidFill>
                            <a:schemeClr val="tx1"/>
                          </a:solidFill>
                          <a:effectLst/>
                          <a:latin typeface="+mj-lt"/>
                        </a:rPr>
                        <a:t>Loại văn bản</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35039" marR="350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000" dirty="0">
                          <a:solidFill>
                            <a:schemeClr val="tx1"/>
                          </a:solidFill>
                          <a:effectLst/>
                          <a:latin typeface="+mj-lt"/>
                        </a:rPr>
                        <a:t>Bài học kinh nghiệm</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35039" marR="350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2179403767"/>
                  </a:ext>
                </a:extLst>
              </a:tr>
              <a:tr h="4953336">
                <a:tc>
                  <a:txBody>
                    <a:bodyPr/>
                    <a:lstStyle/>
                    <a:p>
                      <a:pPr algn="just">
                        <a:lnSpc>
                          <a:spcPct val="100000"/>
                        </a:lnSpc>
                        <a:spcAft>
                          <a:spcPts val="800"/>
                        </a:spcAft>
                      </a:pPr>
                      <a:r>
                        <a:rPr lang="vi-VN" sz="3000" dirty="0">
                          <a:solidFill>
                            <a:schemeClr val="tx1"/>
                          </a:solidFill>
                          <a:effectLst/>
                          <a:latin typeface="+mj-lt"/>
                        </a:rPr>
                        <a:t>Văn bản nghị luận</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35039" marR="350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35039" marR="350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2912705"/>
                  </a:ext>
                </a:extLst>
              </a:tr>
            </a:tbl>
          </a:graphicData>
        </a:graphic>
      </p:graphicFrame>
      <p:sp>
        <p:nvSpPr>
          <p:cNvPr id="2" name="TextBox 1">
            <a:extLst>
              <a:ext uri="{FF2B5EF4-FFF2-40B4-BE49-F238E27FC236}">
                <a16:creationId xmlns:a16="http://schemas.microsoft.com/office/drawing/2014/main" id="{65976BB4-1EA7-A19A-D976-389F3C0350F8}"/>
              </a:ext>
            </a:extLst>
          </p:cNvPr>
          <p:cNvSpPr txBox="1"/>
          <p:nvPr/>
        </p:nvSpPr>
        <p:spPr>
          <a:xfrm>
            <a:off x="1746320" y="1825374"/>
            <a:ext cx="10164029" cy="5324535"/>
          </a:xfrm>
          <a:prstGeom prst="rect">
            <a:avLst/>
          </a:prstGeom>
          <a:noFill/>
        </p:spPr>
        <p:txBody>
          <a:bodyPr wrap="square">
            <a:spAutoFit/>
          </a:bodyPr>
          <a:lstStyle/>
          <a:p>
            <a:pPr algn="just">
              <a:lnSpc>
                <a:spcPct val="100000"/>
              </a:lnSpc>
              <a:spcAft>
                <a:spcPts val="800"/>
              </a:spcAft>
            </a:pPr>
            <a:r>
              <a:rPr lang="vi-VN" sz="3000" b="1" dirty="0">
                <a:latin typeface="+mj-lt"/>
              </a:rPr>
              <a:t>- Lưu ý trong cách đọc hiểu văn bản nghị luận:</a:t>
            </a:r>
            <a:endParaRPr lang="en-SG" sz="3000" b="1" dirty="0">
              <a:latin typeface="+mj-lt"/>
            </a:endParaRPr>
          </a:p>
          <a:p>
            <a:pPr algn="just">
              <a:lnSpc>
                <a:spcPct val="100000"/>
              </a:lnSpc>
              <a:spcAft>
                <a:spcPts val="800"/>
              </a:spcAft>
            </a:pPr>
            <a:r>
              <a:rPr lang="vi-VN" sz="3000" dirty="0">
                <a:latin typeface="+mj-lt"/>
              </a:rPr>
              <a:t>+ Nắm được luận đề (vấn đề chủ yếu đưa ra để bàn luận).</a:t>
            </a:r>
            <a:endParaRPr lang="en-SG" sz="3000" dirty="0">
              <a:latin typeface="+mj-lt"/>
            </a:endParaRPr>
          </a:p>
          <a:p>
            <a:pPr algn="just">
              <a:lnSpc>
                <a:spcPct val="100000"/>
              </a:lnSpc>
              <a:spcAft>
                <a:spcPts val="800"/>
              </a:spcAft>
            </a:pPr>
            <a:r>
              <a:rPr lang="vi-VN" sz="3000" dirty="0">
                <a:latin typeface="+mj-lt"/>
              </a:rPr>
              <a:t>+ Tiếp đó, nắm được hệ thống luận điểm, luận cứ và luận chứng.</a:t>
            </a:r>
            <a:endParaRPr lang="en-SG" sz="3000" dirty="0">
              <a:latin typeface="+mj-lt"/>
            </a:endParaRPr>
          </a:p>
          <a:p>
            <a:pPr algn="just">
              <a:lnSpc>
                <a:spcPct val="100000"/>
              </a:lnSpc>
              <a:spcAft>
                <a:spcPts val="800"/>
              </a:spcAft>
            </a:pPr>
            <a:r>
              <a:rPr lang="vi-VN" sz="3000" dirty="0">
                <a:latin typeface="+mj-lt"/>
              </a:rPr>
              <a:t>+ Bố cục của bài văn nghị luận luôn chặt chẽ, mạch lạc, các phần nối kết với nhau theo một trình tự lô-gíc không thể tách rời hay đảo ngược vị trí.</a:t>
            </a:r>
            <a:endParaRPr lang="en-SG" sz="3000" dirty="0">
              <a:latin typeface="+mj-lt"/>
            </a:endParaRPr>
          </a:p>
          <a:p>
            <a:pPr algn="just">
              <a:lnSpc>
                <a:spcPct val="100000"/>
              </a:lnSpc>
              <a:spcAft>
                <a:spcPts val="800"/>
              </a:spcAft>
            </a:pPr>
            <a:r>
              <a:rPr lang="vi-VN" sz="3000" dirty="0">
                <a:latin typeface="+mj-lt"/>
              </a:rPr>
              <a:t>+ Các lí lẽ luôn đi kèm bằng chứng cụ thể nên có sức thuyết phục cao, không thể bác bỏ.</a:t>
            </a:r>
            <a:endParaRPr lang="en-SG" sz="3000" dirty="0">
              <a:latin typeface="+mj-lt"/>
            </a:endParaRPr>
          </a:p>
          <a:p>
            <a:pPr algn="just">
              <a:lnSpc>
                <a:spcPct val="100000"/>
              </a:lnSpc>
              <a:spcAft>
                <a:spcPts val="800"/>
              </a:spcAft>
            </a:pPr>
            <a:r>
              <a:rPr lang="vi-VN" sz="3000" dirty="0">
                <a:latin typeface="+mj-lt"/>
              </a:rPr>
              <a:t>+ Quan điểm, thái độ của người viết.</a:t>
            </a:r>
            <a:endParaRPr lang="en-SG" sz="3000" dirty="0">
              <a:latin typeface="+mj-lt"/>
              <a:ea typeface="Calibri" panose="020F0502020204030204" pitchFamily="34" charset="0"/>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endParaRPr kumimoji="0" lang="en-SG" sz="30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732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000"/>
                                        <p:tgtEl>
                                          <p:spTgt spid="2">
                                            <p:txEl>
                                              <p:pRg st="1" end="1"/>
                                            </p:txEl>
                                          </p:spTgt>
                                        </p:tgtEl>
                                      </p:cBhvr>
                                    </p:animEffect>
                                    <p:anim calcmode="lin" valueType="num">
                                      <p:cBhvr>
                                        <p:cTn id="15" dur="2000" fill="hold"/>
                                        <p:tgtEl>
                                          <p:spTgt spid="2">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2000"/>
                                        <p:tgtEl>
                                          <p:spTgt spid="2">
                                            <p:txEl>
                                              <p:pRg st="2" end="2"/>
                                            </p:txEl>
                                          </p:spTgt>
                                        </p:tgtEl>
                                      </p:cBhvr>
                                    </p:animEffect>
                                    <p:anim calcmode="lin" valueType="num">
                                      <p:cBhvr>
                                        <p:cTn id="22" dur="20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2000"/>
                                        <p:tgtEl>
                                          <p:spTgt spid="2">
                                            <p:txEl>
                                              <p:pRg st="3" end="3"/>
                                            </p:txEl>
                                          </p:spTgt>
                                        </p:tgtEl>
                                      </p:cBhvr>
                                    </p:animEffect>
                                    <p:anim calcmode="lin" valueType="num">
                                      <p:cBhvr>
                                        <p:cTn id="29" dur="2000" fill="hold"/>
                                        <p:tgtEl>
                                          <p:spTgt spid="2">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2000"/>
                                        <p:tgtEl>
                                          <p:spTgt spid="2">
                                            <p:txEl>
                                              <p:pRg st="4" end="4"/>
                                            </p:txEl>
                                          </p:spTgt>
                                        </p:tgtEl>
                                      </p:cBhvr>
                                    </p:animEffect>
                                    <p:anim calcmode="lin" valueType="num">
                                      <p:cBhvr>
                                        <p:cTn id="36" dur="2000" fill="hold"/>
                                        <p:tgtEl>
                                          <p:spTgt spid="2">
                                            <p:txEl>
                                              <p:pRg st="4" end="4"/>
                                            </p:txEl>
                                          </p:spTgt>
                                        </p:tgtEl>
                                        <p:attrNameLst>
                                          <p:attrName>ppt_w</p:attrName>
                                        </p:attrNameLst>
                                      </p:cBhvr>
                                      <p:tavLst>
                                        <p:tav tm="0" fmla="#ppt_w*sin(2.5*pi*$)">
                                          <p:val>
                                            <p:fltVal val="0"/>
                                          </p:val>
                                        </p:tav>
                                        <p:tav tm="100000">
                                          <p:val>
                                            <p:fltVal val="1"/>
                                          </p:val>
                                        </p:tav>
                                      </p:tavLst>
                                    </p:anim>
                                    <p:anim calcmode="lin" valueType="num">
                                      <p:cBhvr>
                                        <p:cTn id="37" dur="2000" fill="hold"/>
                                        <p:tgtEl>
                                          <p:spTgt spid="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2000"/>
                                        <p:tgtEl>
                                          <p:spTgt spid="2">
                                            <p:txEl>
                                              <p:pRg st="5" end="5"/>
                                            </p:txEl>
                                          </p:spTgt>
                                        </p:tgtEl>
                                      </p:cBhvr>
                                    </p:animEffect>
                                    <p:anim calcmode="lin" valueType="num">
                                      <p:cBhvr>
                                        <p:cTn id="43" dur="2000" fill="hold"/>
                                        <p:tgtEl>
                                          <p:spTgt spid="2">
                                            <p:txEl>
                                              <p:pRg st="5" end="5"/>
                                            </p:txEl>
                                          </p:spTgt>
                                        </p:tgtEl>
                                        <p:attrNameLst>
                                          <p:attrName>ppt_w</p:attrName>
                                        </p:attrNameLst>
                                      </p:cBhvr>
                                      <p:tavLst>
                                        <p:tav tm="0" fmla="#ppt_w*sin(2.5*pi*$)">
                                          <p:val>
                                            <p:fltVal val="0"/>
                                          </p:val>
                                        </p:tav>
                                        <p:tav tm="100000">
                                          <p:val>
                                            <p:fltVal val="1"/>
                                          </p:val>
                                        </p:tav>
                                      </p:tavLst>
                                    </p:anim>
                                    <p:anim calcmode="lin" valueType="num">
                                      <p:cBhvr>
                                        <p:cTn id="44" dur="2000" fill="hold"/>
                                        <p:tgtEl>
                                          <p:spTgt spid="2">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D5CA6-EF5B-1FCB-E704-FFC7C729727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91AE37-A27A-D2CC-1C31-B4874F2DFAB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183836F-854D-DC3E-AD19-9933439D7461}"/>
              </a:ext>
            </a:extLst>
          </p:cNvPr>
          <p:cNvSpPr txBox="1"/>
          <p:nvPr/>
        </p:nvSpPr>
        <p:spPr>
          <a:xfrm>
            <a:off x="2841873" y="131954"/>
            <a:ext cx="7898697" cy="584775"/>
          </a:xfrm>
          <a:prstGeom prst="rect">
            <a:avLst/>
          </a:prstGeom>
          <a:solidFill>
            <a:srgbClr val="FBCFB5"/>
          </a:solidFill>
        </p:spPr>
        <p:txBody>
          <a:bodyPr wrap="square" anchor="t">
            <a:spAutoFit/>
          </a:bodyPr>
          <a:lstStyle/>
          <a:p>
            <a:pPr algn="ctr" defTabSz="1219170">
              <a:buClr>
                <a:srgbClr val="000000"/>
              </a:buCl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BẢNG TÓM TẮT</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4" name="Table 3">
            <a:extLst>
              <a:ext uri="{FF2B5EF4-FFF2-40B4-BE49-F238E27FC236}">
                <a16:creationId xmlns:a16="http://schemas.microsoft.com/office/drawing/2014/main" id="{D39E139F-B63E-DCF5-5142-2F7C985B4110}"/>
              </a:ext>
            </a:extLst>
          </p:cNvPr>
          <p:cNvGraphicFramePr>
            <a:graphicFrameLocks noGrp="1"/>
          </p:cNvGraphicFramePr>
          <p:nvPr>
            <p:extLst>
              <p:ext uri="{D42A27DB-BD31-4B8C-83A1-F6EECF244321}">
                <p14:modId xmlns:p14="http://schemas.microsoft.com/office/powerpoint/2010/main" val="3015884567"/>
              </p:ext>
            </p:extLst>
          </p:nvPr>
        </p:nvGraphicFramePr>
        <p:xfrm>
          <a:off x="110010" y="792929"/>
          <a:ext cx="11929589" cy="5994400"/>
        </p:xfrm>
        <a:graphic>
          <a:graphicData uri="http://schemas.openxmlformats.org/drawingml/2006/table">
            <a:tbl>
              <a:tblPr firstRow="1" firstCol="1" bandRow="1">
                <a:tableStyleId>{1FECB4D8-DB02-4DC6-A0A2-4F2EBAE1DC90}</a:tableStyleId>
              </a:tblPr>
              <a:tblGrid>
                <a:gridCol w="1977870">
                  <a:extLst>
                    <a:ext uri="{9D8B030D-6E8A-4147-A177-3AD203B41FA5}">
                      <a16:colId xmlns:a16="http://schemas.microsoft.com/office/drawing/2014/main" val="1514381429"/>
                    </a:ext>
                  </a:extLst>
                </a:gridCol>
                <a:gridCol w="9951719">
                  <a:extLst>
                    <a:ext uri="{9D8B030D-6E8A-4147-A177-3AD203B41FA5}">
                      <a16:colId xmlns:a16="http://schemas.microsoft.com/office/drawing/2014/main" val="1256961815"/>
                    </a:ext>
                  </a:extLst>
                </a:gridCol>
              </a:tblGrid>
              <a:tr h="309545">
                <a:tc>
                  <a:txBody>
                    <a:bodyPr/>
                    <a:lstStyle/>
                    <a:p>
                      <a:pPr algn="ctr">
                        <a:lnSpc>
                          <a:spcPct val="100000"/>
                        </a:lnSpc>
                        <a:spcAft>
                          <a:spcPts val="800"/>
                        </a:spcAft>
                      </a:pPr>
                      <a:r>
                        <a:rPr lang="vi-VN" sz="3600" dirty="0">
                          <a:solidFill>
                            <a:schemeClr val="tx1"/>
                          </a:solidFill>
                          <a:effectLst/>
                          <a:latin typeface="+mj-lt"/>
                        </a:rPr>
                        <a:t>Loại văn bản</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35039" marR="350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600" dirty="0">
                          <a:solidFill>
                            <a:schemeClr val="tx1"/>
                          </a:solidFill>
                          <a:effectLst/>
                          <a:latin typeface="+mj-lt"/>
                        </a:rPr>
                        <a:t>Bài học kinh nghiệm</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35039" marR="350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2179403767"/>
                  </a:ext>
                </a:extLst>
              </a:tr>
              <a:tr h="1713706">
                <a:tc>
                  <a:txBody>
                    <a:bodyPr/>
                    <a:lstStyle/>
                    <a:p>
                      <a:pPr algn="just">
                        <a:lnSpc>
                          <a:spcPct val="100000"/>
                        </a:lnSpc>
                        <a:spcAft>
                          <a:spcPts val="800"/>
                        </a:spcAft>
                      </a:pPr>
                      <a:r>
                        <a:rPr lang="vi-VN" sz="3600" dirty="0">
                          <a:solidFill>
                            <a:schemeClr val="tx1"/>
                          </a:solidFill>
                          <a:effectLst/>
                          <a:latin typeface="+mj-lt"/>
                        </a:rPr>
                        <a:t>Văn bản thông tin</a:t>
                      </a:r>
                      <a:endParaRPr lang="en-SG" sz="3600" dirty="0">
                        <a:solidFill>
                          <a:schemeClr val="tx1"/>
                        </a:solidFill>
                        <a:effectLst/>
                        <a:latin typeface="+mj-lt"/>
                        <a:ea typeface="Calibri" panose="020F0502020204030204" pitchFamily="34" charset="0"/>
                        <a:cs typeface="Times New Roman" panose="02020603050405020304" pitchFamily="18" charset="0"/>
                      </a:endParaRPr>
                    </a:p>
                  </a:txBody>
                  <a:tcPr marL="35039" marR="350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600" dirty="0">
                          <a:solidFill>
                            <a:srgbClr val="FFFFFF"/>
                          </a:solidFill>
                          <a:effectLst/>
                          <a:latin typeface="+mj-lt"/>
                        </a:rPr>
                        <a:t>Những lưu ý khi đọc văn bản thông tin:</a:t>
                      </a:r>
                      <a:endParaRPr lang="en-SG" sz="3600" dirty="0">
                        <a:solidFill>
                          <a:srgbClr val="FFFFFF"/>
                        </a:solidFill>
                        <a:effectLst/>
                        <a:latin typeface="+mj-lt"/>
                      </a:endParaRPr>
                    </a:p>
                    <a:p>
                      <a:pPr algn="just">
                        <a:lnSpc>
                          <a:spcPct val="100000"/>
                        </a:lnSpc>
                        <a:spcAft>
                          <a:spcPts val="800"/>
                        </a:spcAft>
                      </a:pPr>
                      <a:r>
                        <a:rPr lang="vi-VN" sz="3600" dirty="0">
                          <a:solidFill>
                            <a:srgbClr val="FFFFFF"/>
                          </a:solidFill>
                          <a:effectLst/>
                          <a:latin typeface="+mj-lt"/>
                        </a:rPr>
                        <a:t>+ Hiểu rõ mục đích của văn bản.</a:t>
                      </a:r>
                      <a:endParaRPr lang="en-SG" sz="3600" dirty="0">
                        <a:solidFill>
                          <a:srgbClr val="FFFFFF"/>
                        </a:solidFill>
                        <a:effectLst/>
                        <a:latin typeface="+mj-lt"/>
                      </a:endParaRPr>
                    </a:p>
                    <a:p>
                      <a:pPr algn="just">
                        <a:lnSpc>
                          <a:spcPct val="100000"/>
                        </a:lnSpc>
                        <a:spcAft>
                          <a:spcPts val="800"/>
                        </a:spcAft>
                      </a:pPr>
                      <a:r>
                        <a:rPr lang="vi-VN" sz="3600" dirty="0">
                          <a:solidFill>
                            <a:srgbClr val="FFFFFF"/>
                          </a:solidFill>
                          <a:effectLst/>
                          <a:latin typeface="+mj-lt"/>
                        </a:rPr>
                        <a:t>+ Xác định được cấu trúc của văn bản.</a:t>
                      </a:r>
                      <a:endParaRPr lang="en-SG" sz="3600" dirty="0">
                        <a:solidFill>
                          <a:srgbClr val="FFFFFF"/>
                        </a:solidFill>
                        <a:effectLst/>
                        <a:latin typeface="+mj-lt"/>
                      </a:endParaRPr>
                    </a:p>
                    <a:p>
                      <a:pPr algn="just">
                        <a:lnSpc>
                          <a:spcPct val="100000"/>
                        </a:lnSpc>
                        <a:spcAft>
                          <a:spcPts val="800"/>
                        </a:spcAft>
                      </a:pPr>
                      <a:r>
                        <a:rPr lang="vi-VN" sz="3600" dirty="0">
                          <a:solidFill>
                            <a:srgbClr val="FFFFFF"/>
                          </a:solidFill>
                          <a:effectLst/>
                          <a:latin typeface="+mj-lt"/>
                        </a:rPr>
                        <a:t>+ Hiểu những từ ngữ, cách triển khai phù hợp.</a:t>
                      </a:r>
                      <a:endParaRPr lang="en-SG" sz="3600" dirty="0">
                        <a:solidFill>
                          <a:srgbClr val="FFFFFF"/>
                        </a:solidFill>
                        <a:effectLst/>
                        <a:latin typeface="+mj-lt"/>
                      </a:endParaRPr>
                    </a:p>
                    <a:p>
                      <a:pPr algn="just">
                        <a:lnSpc>
                          <a:spcPct val="100000"/>
                        </a:lnSpc>
                        <a:spcAft>
                          <a:spcPts val="800"/>
                        </a:spcAft>
                      </a:pPr>
                      <a:r>
                        <a:rPr lang="vi-VN" sz="3600" dirty="0">
                          <a:solidFill>
                            <a:srgbClr val="FFFFFF"/>
                          </a:solidFill>
                          <a:effectLst/>
                          <a:latin typeface="+mj-lt"/>
                        </a:rPr>
                        <a:t>+ Hiểu được ý nghĩa văn bản muốn truyền tải đến bạn độc.</a:t>
                      </a:r>
                      <a:endParaRPr lang="en-SG" sz="3600" dirty="0">
                        <a:solidFill>
                          <a:srgbClr val="FFFFFF"/>
                        </a:solidFill>
                        <a:effectLst/>
                        <a:latin typeface="+mj-lt"/>
                      </a:endParaRPr>
                    </a:p>
                    <a:p>
                      <a:pPr algn="just">
                        <a:lnSpc>
                          <a:spcPct val="100000"/>
                        </a:lnSpc>
                        <a:spcAft>
                          <a:spcPts val="800"/>
                        </a:spcAft>
                      </a:pPr>
                      <a:r>
                        <a:rPr lang="vi-VN" sz="3600" dirty="0">
                          <a:solidFill>
                            <a:srgbClr val="FFFFFF"/>
                          </a:solidFill>
                          <a:effectLst/>
                          <a:latin typeface="+mj-lt"/>
                        </a:rPr>
                        <a:t>+ Xác định yếu tố phi ngôn ngữ và tác dụng của chúng trong văn bản.</a:t>
                      </a:r>
                      <a:endParaRPr lang="en-SG" sz="3600" dirty="0">
                        <a:solidFill>
                          <a:srgbClr val="FFFFFF"/>
                        </a:solidFill>
                        <a:effectLst/>
                        <a:latin typeface="+mj-lt"/>
                        <a:ea typeface="Calibri" panose="020F0502020204030204" pitchFamily="34" charset="0"/>
                        <a:cs typeface="Times New Roman" panose="02020603050405020304" pitchFamily="18" charset="0"/>
                      </a:endParaRPr>
                    </a:p>
                  </a:txBody>
                  <a:tcPr marL="35039" marR="350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7321707"/>
                  </a:ext>
                </a:extLst>
              </a:tr>
            </a:tbl>
          </a:graphicData>
        </a:graphic>
      </p:graphicFrame>
      <p:sp>
        <p:nvSpPr>
          <p:cNvPr id="2" name="TextBox 1">
            <a:extLst>
              <a:ext uri="{FF2B5EF4-FFF2-40B4-BE49-F238E27FC236}">
                <a16:creationId xmlns:a16="http://schemas.microsoft.com/office/drawing/2014/main" id="{46FB9C0E-F318-F61B-4328-50DAD4632D98}"/>
              </a:ext>
            </a:extLst>
          </p:cNvPr>
          <p:cNvSpPr txBox="1"/>
          <p:nvPr/>
        </p:nvSpPr>
        <p:spPr>
          <a:xfrm>
            <a:off x="2137982" y="1880863"/>
            <a:ext cx="9901618" cy="5601533"/>
          </a:xfrm>
          <a:prstGeom prst="rect">
            <a:avLst/>
          </a:prstGeom>
          <a:noFill/>
        </p:spPr>
        <p:txBody>
          <a:bodyPr wrap="square">
            <a:spAutoFit/>
          </a:bodyPr>
          <a:lstStyle/>
          <a:p>
            <a:pPr algn="just">
              <a:lnSpc>
                <a:spcPct val="100000"/>
              </a:lnSpc>
              <a:spcAft>
                <a:spcPts val="800"/>
              </a:spcAft>
            </a:pPr>
            <a:r>
              <a:rPr lang="vi-VN" sz="3600" b="1" dirty="0">
                <a:latin typeface="+mj-lt"/>
              </a:rPr>
              <a:t>Những lưu ý khi đọc văn bản thông tin:</a:t>
            </a:r>
            <a:endParaRPr lang="en-SG" sz="3600" b="1" dirty="0">
              <a:latin typeface="+mj-lt"/>
            </a:endParaRPr>
          </a:p>
          <a:p>
            <a:pPr algn="just">
              <a:lnSpc>
                <a:spcPct val="100000"/>
              </a:lnSpc>
              <a:spcAft>
                <a:spcPts val="800"/>
              </a:spcAft>
            </a:pPr>
            <a:r>
              <a:rPr lang="vi-VN" sz="3600" dirty="0">
                <a:latin typeface="+mj-lt"/>
              </a:rPr>
              <a:t>+ Hiểu rõ mục đích của văn bản.</a:t>
            </a:r>
            <a:endParaRPr lang="en-SG" sz="3600" dirty="0">
              <a:latin typeface="+mj-lt"/>
            </a:endParaRPr>
          </a:p>
          <a:p>
            <a:pPr algn="just">
              <a:lnSpc>
                <a:spcPct val="100000"/>
              </a:lnSpc>
              <a:spcAft>
                <a:spcPts val="800"/>
              </a:spcAft>
            </a:pPr>
            <a:r>
              <a:rPr lang="vi-VN" sz="3600" dirty="0">
                <a:latin typeface="+mj-lt"/>
              </a:rPr>
              <a:t>+ Xác định được cấu trúc của văn bản.</a:t>
            </a:r>
            <a:endParaRPr lang="en-SG" sz="3600" dirty="0">
              <a:latin typeface="+mj-lt"/>
            </a:endParaRPr>
          </a:p>
          <a:p>
            <a:pPr algn="just">
              <a:lnSpc>
                <a:spcPct val="100000"/>
              </a:lnSpc>
              <a:spcAft>
                <a:spcPts val="800"/>
              </a:spcAft>
            </a:pPr>
            <a:r>
              <a:rPr lang="vi-VN" sz="3600" dirty="0">
                <a:latin typeface="+mj-lt"/>
              </a:rPr>
              <a:t>+ Hiểu những từ ngữ, cách triển khai phù hợp.</a:t>
            </a:r>
            <a:endParaRPr lang="en-SG" sz="3600" dirty="0">
              <a:latin typeface="+mj-lt"/>
            </a:endParaRPr>
          </a:p>
          <a:p>
            <a:pPr algn="just">
              <a:lnSpc>
                <a:spcPct val="100000"/>
              </a:lnSpc>
              <a:spcAft>
                <a:spcPts val="800"/>
              </a:spcAft>
            </a:pPr>
            <a:r>
              <a:rPr lang="vi-VN" sz="3600" dirty="0">
                <a:latin typeface="+mj-lt"/>
              </a:rPr>
              <a:t>+ Hiểu được ý nghĩa văn bản muốn truyền tải đến bạn độc.</a:t>
            </a:r>
            <a:endParaRPr lang="en-SG" sz="3600" dirty="0">
              <a:latin typeface="+mj-lt"/>
            </a:endParaRPr>
          </a:p>
          <a:p>
            <a:pPr algn="just">
              <a:lnSpc>
                <a:spcPct val="100000"/>
              </a:lnSpc>
              <a:spcAft>
                <a:spcPts val="800"/>
              </a:spcAft>
            </a:pPr>
            <a:r>
              <a:rPr lang="vi-VN" sz="3600" dirty="0">
                <a:latin typeface="+mj-lt"/>
              </a:rPr>
              <a:t>+ Xác định yếu tố phi ngôn ngữ và tác dụng của chúng trong văn bản.</a:t>
            </a:r>
            <a:endParaRPr lang="en-SG" sz="3600" dirty="0">
              <a:latin typeface="+mj-lt"/>
              <a:ea typeface="Calibri" panose="020F0502020204030204" pitchFamily="34" charset="0"/>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endParaRPr kumimoji="0" lang="en-SG" sz="32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5728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000"/>
                                        <p:tgtEl>
                                          <p:spTgt spid="2">
                                            <p:txEl>
                                              <p:pRg st="1" end="1"/>
                                            </p:txEl>
                                          </p:spTgt>
                                        </p:tgtEl>
                                      </p:cBhvr>
                                    </p:animEffect>
                                    <p:anim calcmode="lin" valueType="num">
                                      <p:cBhvr>
                                        <p:cTn id="15" dur="2000" fill="hold"/>
                                        <p:tgtEl>
                                          <p:spTgt spid="2">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2000"/>
                                        <p:tgtEl>
                                          <p:spTgt spid="2">
                                            <p:txEl>
                                              <p:pRg st="2" end="2"/>
                                            </p:txEl>
                                          </p:spTgt>
                                        </p:tgtEl>
                                      </p:cBhvr>
                                    </p:animEffect>
                                    <p:anim calcmode="lin" valueType="num">
                                      <p:cBhvr>
                                        <p:cTn id="22" dur="20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2000"/>
                                        <p:tgtEl>
                                          <p:spTgt spid="2">
                                            <p:txEl>
                                              <p:pRg st="3" end="3"/>
                                            </p:txEl>
                                          </p:spTgt>
                                        </p:tgtEl>
                                      </p:cBhvr>
                                    </p:animEffect>
                                    <p:anim calcmode="lin" valueType="num">
                                      <p:cBhvr>
                                        <p:cTn id="29" dur="2000" fill="hold"/>
                                        <p:tgtEl>
                                          <p:spTgt spid="2">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2000"/>
                                        <p:tgtEl>
                                          <p:spTgt spid="2">
                                            <p:txEl>
                                              <p:pRg st="4" end="4"/>
                                            </p:txEl>
                                          </p:spTgt>
                                        </p:tgtEl>
                                      </p:cBhvr>
                                    </p:animEffect>
                                    <p:anim calcmode="lin" valueType="num">
                                      <p:cBhvr>
                                        <p:cTn id="36" dur="2000" fill="hold"/>
                                        <p:tgtEl>
                                          <p:spTgt spid="2">
                                            <p:txEl>
                                              <p:pRg st="4" end="4"/>
                                            </p:txEl>
                                          </p:spTgt>
                                        </p:tgtEl>
                                        <p:attrNameLst>
                                          <p:attrName>ppt_w</p:attrName>
                                        </p:attrNameLst>
                                      </p:cBhvr>
                                      <p:tavLst>
                                        <p:tav tm="0" fmla="#ppt_w*sin(2.5*pi*$)">
                                          <p:val>
                                            <p:fltVal val="0"/>
                                          </p:val>
                                        </p:tav>
                                        <p:tav tm="100000">
                                          <p:val>
                                            <p:fltVal val="1"/>
                                          </p:val>
                                        </p:tav>
                                      </p:tavLst>
                                    </p:anim>
                                    <p:anim calcmode="lin" valueType="num">
                                      <p:cBhvr>
                                        <p:cTn id="37" dur="2000" fill="hold"/>
                                        <p:tgtEl>
                                          <p:spTgt spid="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2000"/>
                                        <p:tgtEl>
                                          <p:spTgt spid="2">
                                            <p:txEl>
                                              <p:pRg st="5" end="5"/>
                                            </p:txEl>
                                          </p:spTgt>
                                        </p:tgtEl>
                                      </p:cBhvr>
                                    </p:animEffect>
                                    <p:anim calcmode="lin" valueType="num">
                                      <p:cBhvr>
                                        <p:cTn id="43" dur="2000" fill="hold"/>
                                        <p:tgtEl>
                                          <p:spTgt spid="2">
                                            <p:txEl>
                                              <p:pRg st="5" end="5"/>
                                            </p:txEl>
                                          </p:spTgt>
                                        </p:tgtEl>
                                        <p:attrNameLst>
                                          <p:attrName>ppt_w</p:attrName>
                                        </p:attrNameLst>
                                      </p:cBhvr>
                                      <p:tavLst>
                                        <p:tav tm="0" fmla="#ppt_w*sin(2.5*pi*$)">
                                          <p:val>
                                            <p:fltVal val="0"/>
                                          </p:val>
                                        </p:tav>
                                        <p:tav tm="100000">
                                          <p:val>
                                            <p:fltVal val="1"/>
                                          </p:val>
                                        </p:tav>
                                      </p:tavLst>
                                    </p:anim>
                                    <p:anim calcmode="lin" valueType="num">
                                      <p:cBhvr>
                                        <p:cTn id="44" dur="2000" fill="hold"/>
                                        <p:tgtEl>
                                          <p:spTgt spid="2">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05163-3242-3EF6-68BD-DDB9EDC08D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96E5ED8-5AA5-1BE4-ECBE-C1FEEBA096E4}"/>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3652BF2-540C-4B0F-93D2-EE50A6F64A4C}"/>
              </a:ext>
            </a:extLst>
          </p:cNvPr>
          <p:cNvSpPr txBox="1">
            <a:spLocks noGrp="1"/>
          </p:cNvSpPr>
          <p:nvPr/>
        </p:nvSpPr>
        <p:spPr>
          <a:xfrm>
            <a:off x="701040" y="3631145"/>
            <a:ext cx="11049000"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7200" b="1" dirty="0" err="1">
                <a:latin typeface="Times New Roman" panose="02020603050405020304" pitchFamily="18" charset="0"/>
                <a:cs typeface="Times New Roman" panose="02020603050405020304" pitchFamily="18" charset="0"/>
              </a:rPr>
              <a:t>Hoạt</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động</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ôn</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tập</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nội</a:t>
            </a:r>
            <a:r>
              <a:rPr lang="en-US" sz="7200" b="1" dirty="0">
                <a:latin typeface="Times New Roman" panose="02020603050405020304" pitchFamily="18" charset="0"/>
                <a:cs typeface="Times New Roman" panose="02020603050405020304" pitchFamily="18" charset="0"/>
              </a:rPr>
              <a:t> dung </a:t>
            </a:r>
            <a:r>
              <a:rPr lang="en-US" sz="7200" b="1" dirty="0" err="1">
                <a:latin typeface="Times New Roman" panose="02020603050405020304" pitchFamily="18" charset="0"/>
                <a:cs typeface="Times New Roman" panose="02020603050405020304" pitchFamily="18" charset="0"/>
              </a:rPr>
              <a:t>tiếng</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Việt</a:t>
            </a:r>
            <a:endParaRPr lang="en-SG" sz="72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379309EB-88AA-15CB-1099-11BC26CE650C}"/>
              </a:ext>
            </a:extLst>
          </p:cNvPr>
          <p:cNvSpPr txBox="1">
            <a:spLocks noGrp="1"/>
          </p:cNvSpPr>
          <p:nvPr/>
        </p:nvSpPr>
        <p:spPr>
          <a:xfrm>
            <a:off x="4671594" y="2346699"/>
            <a:ext cx="307062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rPr>
              <a:t>II</a:t>
            </a:r>
            <a:endParaRPr kumimoji="0"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698948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2E0EB163-05B7-02ED-A72B-F0D2FDF0094F}"/>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4FD66899-2D56-DEE2-4EB0-39311726CCF1}"/>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3CE3D6F9-7470-6E63-0FFA-C88BFD9125E9}"/>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8E99EFB1-3D32-79D8-CBB8-B66DA8D6166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6C5D1372-EC5E-143B-70BF-AD250132E8F6}"/>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CA9C5FF8-6A30-9B83-B4BF-D16FA3EF54F8}"/>
              </a:ext>
            </a:extLst>
          </p:cNvPr>
          <p:cNvSpPr/>
          <p:nvPr/>
        </p:nvSpPr>
        <p:spPr>
          <a:xfrm>
            <a:off x="2488556" y="237821"/>
            <a:ext cx="7124021"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FFFE112A-2313-0C4D-2EC6-17C7E0B36BFE}"/>
              </a:ext>
            </a:extLst>
          </p:cNvPr>
          <p:cNvSpPr txBox="1"/>
          <p:nvPr/>
        </p:nvSpPr>
        <p:spPr>
          <a:xfrm>
            <a:off x="1956121" y="237821"/>
            <a:ext cx="8009681"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II.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Ôn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tập</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phần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thực</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hành</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tiếng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Việt</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5" name="Picture 14" descr="A person writing on a book&#10;&#10;Description automatically generated">
            <a:extLst>
              <a:ext uri="{FF2B5EF4-FFF2-40B4-BE49-F238E27FC236}">
                <a16:creationId xmlns:a16="http://schemas.microsoft.com/office/drawing/2014/main" id="{D3C7D1C7-58BB-8048-57FF-F61A4A6635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320" y="2480528"/>
            <a:ext cx="5406552" cy="4507107"/>
          </a:xfrm>
          <a:prstGeom prst="rect">
            <a:avLst/>
          </a:prstGeom>
        </p:spPr>
      </p:pic>
      <p:grpSp>
        <p:nvGrpSpPr>
          <p:cNvPr id="16" name="组合 15">
            <a:extLst>
              <a:ext uri="{FF2B5EF4-FFF2-40B4-BE49-F238E27FC236}">
                <a16:creationId xmlns:a16="http://schemas.microsoft.com/office/drawing/2014/main" id="{FE7E32F7-971F-E8DA-6D38-ED6585B47BA0}"/>
              </a:ext>
            </a:extLst>
          </p:cNvPr>
          <p:cNvGrpSpPr/>
          <p:nvPr/>
        </p:nvGrpSpPr>
        <p:grpSpPr>
          <a:xfrm>
            <a:off x="4998803" y="1084461"/>
            <a:ext cx="7124021" cy="5534463"/>
            <a:chOff x="7388353" y="2526841"/>
            <a:chExt cx="3873506" cy="3873506"/>
          </a:xfrm>
        </p:grpSpPr>
        <p:pic>
          <p:nvPicPr>
            <p:cNvPr id="17" name="图片 14">
              <a:extLst>
                <a:ext uri="{FF2B5EF4-FFF2-40B4-BE49-F238E27FC236}">
                  <a16:creationId xmlns:a16="http://schemas.microsoft.com/office/drawing/2014/main" id="{B3F21A09-FABF-1F77-E80A-FF649710C8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18" name="矩形 13">
              <a:extLst>
                <a:ext uri="{FF2B5EF4-FFF2-40B4-BE49-F238E27FC236}">
                  <a16:creationId xmlns:a16="http://schemas.microsoft.com/office/drawing/2014/main" id="{E4D59B49-7568-4C3A-72DC-6DDA84AA2CA6}"/>
                </a:ext>
              </a:extLst>
            </p:cNvPr>
            <p:cNvSpPr/>
            <p:nvPr/>
          </p:nvSpPr>
          <p:spPr>
            <a:xfrm>
              <a:off x="8542339" y="3429000"/>
              <a:ext cx="1797050" cy="54965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字魂95号-手刻宋" panose="00000500000000000000" pitchFamily="2" charset="-122"/>
                <a:cs typeface="+mn-cs"/>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Arial"/>
                <a:ea typeface="宋体" panose="02010600030101010101" pitchFamily="2" charset="-122"/>
                <a:cs typeface="+mn-cs"/>
                <a:sym typeface="Arial"/>
              </a:endParaRPr>
            </a:p>
          </p:txBody>
        </p:sp>
      </p:grpSp>
      <p:sp>
        <p:nvSpPr>
          <p:cNvPr id="19" name="TextBox 18">
            <a:extLst>
              <a:ext uri="{FF2B5EF4-FFF2-40B4-BE49-F238E27FC236}">
                <a16:creationId xmlns:a16="http://schemas.microsoft.com/office/drawing/2014/main" id="{8ADA5BA4-638A-60E6-FAEF-057A0E6CC4AE}"/>
              </a:ext>
            </a:extLst>
          </p:cNvPr>
          <p:cNvSpPr txBox="1"/>
          <p:nvPr/>
        </p:nvSpPr>
        <p:spPr>
          <a:xfrm>
            <a:off x="6633955" y="2193611"/>
            <a:ext cx="4084145" cy="3785652"/>
          </a:xfrm>
          <a:prstGeom prst="rect">
            <a:avLst/>
          </a:prstGeom>
          <a:noFill/>
        </p:spPr>
        <p:txBody>
          <a:bodyPr wrap="square">
            <a:spAutoFit/>
          </a:bodyPr>
          <a:lstStyle/>
          <a:p>
            <a:r>
              <a:rPr lang="vi-VN" sz="6000" dirty="0">
                <a:latin typeface="+mj-lt"/>
              </a:rPr>
              <a:t>Hs trả lời các câu hỏi 1-3 ở phần tiếng Việt</a:t>
            </a:r>
            <a:endParaRPr lang="en-SG" sz="6000" dirty="0">
              <a:latin typeface="+mj-lt"/>
            </a:endParaRPr>
          </a:p>
        </p:txBody>
      </p:sp>
    </p:spTree>
    <p:extLst>
      <p:ext uri="{BB962C8B-B14F-4D97-AF65-F5344CB8AC3E}">
        <p14:creationId xmlns:p14="http://schemas.microsoft.com/office/powerpoint/2010/main" val="310250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DD022-A22C-849B-7363-A22B57BE46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89FD3BB-868D-EC26-D820-584CCC726C3E}"/>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C3AE3AC4-3268-E099-A21D-7531364E152D}"/>
              </a:ext>
            </a:extLst>
          </p:cNvPr>
          <p:cNvSpPr txBox="1">
            <a:spLocks noGrp="1"/>
          </p:cNvSpPr>
          <p:nvPr/>
        </p:nvSpPr>
        <p:spPr>
          <a:xfrm>
            <a:off x="6047011"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1200" cap="none" spc="0" normalizeH="0" baseline="0" noProof="0" dirty="0">
                <a:ln>
                  <a:noFill/>
                </a:ln>
                <a:solidFill>
                  <a:prstClr val="black"/>
                </a:solidFill>
                <a:effectLst/>
                <a:uLnTx/>
                <a:uFillTx/>
                <a:latin typeface="Times New Roman" panose="02020603050405020304" pitchFamily="18" charset="0"/>
                <a:sym typeface="Poppins Medium"/>
              </a:rPr>
              <a:t>CÂU</a:t>
            </a:r>
            <a:r>
              <a:rPr kumimoji="0" lang="en-US" sz="13800" b="1" i="0" u="none" strike="noStrike" kern="1200" cap="none" spc="0" normalizeH="0" noProof="0" dirty="0">
                <a:ln>
                  <a:noFill/>
                </a:ln>
                <a:solidFill>
                  <a:prstClr val="black"/>
                </a:solidFill>
                <a:effectLst/>
                <a:uLnTx/>
                <a:uFillTx/>
                <a:latin typeface="Times New Roman" panose="02020603050405020304" pitchFamily="18" charset="0"/>
                <a:sym typeface="Poppins Medium"/>
              </a:rPr>
              <a:t> 1</a:t>
            </a:r>
            <a:endParaRPr kumimoji="0" lang="en-SG" sz="13800" b="0" i="0" u="none" strike="noStrike" kern="1200" cap="none" spc="0" normalizeH="0" baseline="0" noProof="0" dirty="0">
              <a:ln>
                <a:noFill/>
              </a:ln>
              <a:solidFill>
                <a:prstClr val="black"/>
              </a:solidFill>
              <a:effectLst/>
              <a:uLnTx/>
              <a:uFillTx/>
              <a:latin typeface="Aptos Display" panose="02110004020202020204"/>
              <a:sym typeface="Poppins Medium"/>
            </a:endParaRPr>
          </a:p>
        </p:txBody>
      </p:sp>
      <p:sp>
        <p:nvSpPr>
          <p:cNvPr id="4" name="Google Shape;1161;p38">
            <a:extLst>
              <a:ext uri="{FF2B5EF4-FFF2-40B4-BE49-F238E27FC236}">
                <a16:creationId xmlns:a16="http://schemas.microsoft.com/office/drawing/2014/main" id="{573ED25C-6285-B80D-D6AB-24608EAB2855}"/>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81E40780-69BA-E22B-571C-3812E945F406}"/>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1</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927729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BB4B142A-D635-8128-2E36-7222A79D27CB}"/>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89D107B0-C816-71E0-25A7-668D596A49FE}"/>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2ABFD0F8-0C49-A8B1-1FB0-70F64BDF65B3}"/>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5CC7A6E6-CDC2-BFA4-A51C-16F7D130E1F5}"/>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0A824D85-D34F-C3F0-8C68-59B64411C71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EFFBE31D-769E-59DE-F62F-784DE192663E}"/>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73E7D101-C94E-5EDB-39EF-EF81D505282F}"/>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1</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sp>
        <p:nvSpPr>
          <p:cNvPr id="2" name="Freeform 10">
            <a:extLst>
              <a:ext uri="{FF2B5EF4-FFF2-40B4-BE49-F238E27FC236}">
                <a16:creationId xmlns:a16="http://schemas.microsoft.com/office/drawing/2014/main" id="{3C9CADC8-B237-F35E-686F-12C4A751EC11}"/>
              </a:ext>
            </a:extLst>
          </p:cNvPr>
          <p:cNvSpPr/>
          <p:nvPr/>
        </p:nvSpPr>
        <p:spPr>
          <a:xfrm>
            <a:off x="377187" y="3738623"/>
            <a:ext cx="3418299" cy="3119377"/>
          </a:xfrm>
          <a:custGeom>
            <a:avLst/>
            <a:gdLst/>
            <a:ahLst/>
            <a:cxnLst/>
            <a:rect l="l" t="t" r="r" b="b"/>
            <a:pathLst>
              <a:path w="2706998" h="2401846">
                <a:moveTo>
                  <a:pt x="0" y="0"/>
                </a:moveTo>
                <a:lnTo>
                  <a:pt x="2706998" y="0"/>
                </a:lnTo>
                <a:lnTo>
                  <a:pt x="2706998" y="2401846"/>
                </a:lnTo>
                <a:lnTo>
                  <a:pt x="0" y="24018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SG" sz="1800" kern="1200">
              <a:solidFill>
                <a:prstClr val="black"/>
              </a:solidFill>
              <a:latin typeface="Calibri"/>
              <a:ea typeface="+mn-ea"/>
            </a:endParaRPr>
          </a:p>
        </p:txBody>
      </p:sp>
      <p:grpSp>
        <p:nvGrpSpPr>
          <p:cNvPr id="3" name="Group 2">
            <a:extLst>
              <a:ext uri="{FF2B5EF4-FFF2-40B4-BE49-F238E27FC236}">
                <a16:creationId xmlns:a16="http://schemas.microsoft.com/office/drawing/2014/main" id="{1AB89E70-180D-4539-5194-B5DBC54C6586}"/>
              </a:ext>
            </a:extLst>
          </p:cNvPr>
          <p:cNvGrpSpPr/>
          <p:nvPr/>
        </p:nvGrpSpPr>
        <p:grpSpPr>
          <a:xfrm>
            <a:off x="3795486" y="1377388"/>
            <a:ext cx="8019327" cy="4791918"/>
            <a:chOff x="4557820" y="1639032"/>
            <a:chExt cx="6879004" cy="3437936"/>
          </a:xfrm>
        </p:grpSpPr>
        <p:sp>
          <p:nvSpPr>
            <p:cNvPr id="4" name="Google Shape;1486;p46">
              <a:extLst>
                <a:ext uri="{FF2B5EF4-FFF2-40B4-BE49-F238E27FC236}">
                  <a16:creationId xmlns:a16="http://schemas.microsoft.com/office/drawing/2014/main" id="{0614F60D-DFED-169C-1B94-3AE13B989BB7}"/>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3">
                <a:lumMod val="20000"/>
                <a:lumOff val="80000"/>
              </a:schemeClr>
            </a:solidFill>
            <a:ln w="12700" cmpd="sng">
              <a:solidFill>
                <a:srgbClr val="682F2D"/>
              </a:solidFill>
              <a:prstDash val="dash"/>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buClrTx/>
                <a:defRPr/>
              </a:pPr>
              <a:endParaRPr sz="1350" kern="1200">
                <a:solidFill>
                  <a:sysClr val="windowText" lastClr="000000"/>
                </a:solidFill>
                <a:latin typeface="字魂73号-江南手书" panose="020F0302020204030204"/>
                <a:ea typeface="字魂86号-杨任东楷书"/>
              </a:endParaRPr>
            </a:p>
          </p:txBody>
        </p:sp>
        <p:sp>
          <p:nvSpPr>
            <p:cNvPr id="5" name="TextBox 15">
              <a:extLst>
                <a:ext uri="{FF2B5EF4-FFF2-40B4-BE49-F238E27FC236}">
                  <a16:creationId xmlns:a16="http://schemas.microsoft.com/office/drawing/2014/main" id="{CEF56E42-BC9A-22D7-DB84-C9DE4D0BCB2D}"/>
                </a:ext>
              </a:extLst>
            </p:cNvPr>
            <p:cNvSpPr txBox="1"/>
            <p:nvPr/>
          </p:nvSpPr>
          <p:spPr>
            <a:xfrm flipH="1">
              <a:off x="4945033" y="1788442"/>
              <a:ext cx="6305665" cy="271599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4800" dirty="0">
                  <a:effectLst/>
                  <a:latin typeface="Times New Roman" panose="02020603050405020304" pitchFamily="18" charset="0"/>
                  <a:ea typeface="Calibri" panose="020F0502020204030204" pitchFamily="34" charset="0"/>
                </a:rPr>
                <a:t>Liệt kê các đơn vị kiến thức tiếng Việt được học trong học kì 1 và cho ví dụ để hoàn thành bảng sau (làm vào vở):</a:t>
              </a:r>
              <a:endParaRPr lang="en-SG" sz="8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942517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452A9-DC14-DBDB-94B7-9149A62CE8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134E6F-BCEC-CD6D-7E4B-62C4D8FEBB7B}"/>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8BB12F8D-8ED4-450E-CB04-B81B99ACB785}"/>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BC2F2DFE-49DC-455A-93DC-F677335F2982}"/>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6" name="Table 5">
            <a:extLst>
              <a:ext uri="{FF2B5EF4-FFF2-40B4-BE49-F238E27FC236}">
                <a16:creationId xmlns:a16="http://schemas.microsoft.com/office/drawing/2014/main" id="{8A8B3B63-9FC8-E8DF-E2F0-01BE19240831}"/>
              </a:ext>
            </a:extLst>
          </p:cNvPr>
          <p:cNvGraphicFramePr>
            <a:graphicFrameLocks noGrp="1"/>
          </p:cNvGraphicFramePr>
          <p:nvPr/>
        </p:nvGraphicFramePr>
        <p:xfrm>
          <a:off x="97516" y="1087406"/>
          <a:ext cx="11987802" cy="5663915"/>
        </p:xfrm>
        <a:graphic>
          <a:graphicData uri="http://schemas.openxmlformats.org/drawingml/2006/table">
            <a:tbl>
              <a:tblPr firstRow="1" firstCol="1" bandRow="1">
                <a:tableStyleId>{1FECB4D8-DB02-4DC6-A0A2-4F2EBAE1DC90}</a:tableStyleId>
              </a:tblPr>
              <a:tblGrid>
                <a:gridCol w="1473924">
                  <a:extLst>
                    <a:ext uri="{9D8B030D-6E8A-4147-A177-3AD203B41FA5}">
                      <a16:colId xmlns:a16="http://schemas.microsoft.com/office/drawing/2014/main" val="2154504628"/>
                    </a:ext>
                  </a:extLst>
                </a:gridCol>
                <a:gridCol w="3855770">
                  <a:extLst>
                    <a:ext uri="{9D8B030D-6E8A-4147-A177-3AD203B41FA5}">
                      <a16:colId xmlns:a16="http://schemas.microsoft.com/office/drawing/2014/main" val="3052998352"/>
                    </a:ext>
                  </a:extLst>
                </a:gridCol>
                <a:gridCol w="6658108">
                  <a:extLst>
                    <a:ext uri="{9D8B030D-6E8A-4147-A177-3AD203B41FA5}">
                      <a16:colId xmlns:a16="http://schemas.microsoft.com/office/drawing/2014/main" val="1893308440"/>
                    </a:ext>
                  </a:extLst>
                </a:gridCol>
              </a:tblGrid>
              <a:tr h="1039405">
                <a:tc>
                  <a:txBody>
                    <a:bodyPr/>
                    <a:lstStyle/>
                    <a:p>
                      <a:pPr algn="ctr">
                        <a:lnSpc>
                          <a:spcPct val="100000"/>
                        </a:lnSpc>
                        <a:spcAft>
                          <a:spcPts val="800"/>
                        </a:spcAft>
                      </a:pPr>
                      <a:r>
                        <a:rPr lang="vi-VN" sz="3200" dirty="0">
                          <a:solidFill>
                            <a:schemeClr val="tx1"/>
                          </a:solidFill>
                          <a:effectLst/>
                          <a:latin typeface="+mj-lt"/>
                        </a:rPr>
                        <a:t>Bài</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a:txBody>
                    <a:bodyPr/>
                    <a:lstStyle/>
                    <a:p>
                      <a:pPr algn="ctr">
                        <a:lnSpc>
                          <a:spcPct val="100000"/>
                        </a:lnSpc>
                        <a:spcAft>
                          <a:spcPts val="800"/>
                        </a:spcAft>
                      </a:pPr>
                      <a:r>
                        <a:rPr lang="vi-VN" sz="3200" dirty="0">
                          <a:solidFill>
                            <a:schemeClr val="tx1"/>
                          </a:solidFill>
                          <a:effectLst/>
                          <a:latin typeface="+mj-lt"/>
                        </a:rPr>
                        <a:t>Kiến thức tiếng Việt trong học kì 1</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200" dirty="0">
                          <a:solidFill>
                            <a:schemeClr val="tx1"/>
                          </a:solidFill>
                          <a:effectLst/>
                          <a:latin typeface="+mj-lt"/>
                        </a:rPr>
                        <a:t>Ví dụ</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extLst>
                  <a:ext uri="{0D108BD9-81ED-4DB2-BD59-A6C34878D82A}">
                    <a16:rowId xmlns:a16="http://schemas.microsoft.com/office/drawing/2014/main" val="3069718153"/>
                  </a:ext>
                </a:extLst>
              </a:tr>
              <a:tr h="731368">
                <a:tc>
                  <a:txBody>
                    <a:bodyPr/>
                    <a:lstStyle/>
                    <a:p>
                      <a:pPr algn="just">
                        <a:lnSpc>
                          <a:spcPct val="100000"/>
                        </a:lnSpc>
                        <a:spcAft>
                          <a:spcPts val="800"/>
                        </a:spcAft>
                      </a:pPr>
                      <a:r>
                        <a:rPr lang="vi-VN" sz="3200">
                          <a:solidFill>
                            <a:schemeClr val="tx1"/>
                          </a:solidFill>
                          <a:effectLst/>
                          <a:latin typeface="+mj-lt"/>
                        </a:rPr>
                        <a:t>1</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6478886"/>
                  </a:ext>
                </a:extLst>
              </a:tr>
              <a:tr h="679594">
                <a:tc>
                  <a:txBody>
                    <a:bodyPr/>
                    <a:lstStyle/>
                    <a:p>
                      <a:pPr algn="just">
                        <a:lnSpc>
                          <a:spcPct val="100000"/>
                        </a:lnSpc>
                        <a:spcAft>
                          <a:spcPts val="800"/>
                        </a:spcAft>
                      </a:pPr>
                      <a:r>
                        <a:rPr lang="vi-VN" sz="3200">
                          <a:solidFill>
                            <a:schemeClr val="tx1"/>
                          </a:solidFill>
                          <a:effectLst/>
                          <a:latin typeface="+mj-lt"/>
                        </a:rPr>
                        <a:t>2</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2452784"/>
                  </a:ext>
                </a:extLst>
              </a:tr>
              <a:tr h="880383">
                <a:tc>
                  <a:txBody>
                    <a:bodyPr/>
                    <a:lstStyle/>
                    <a:p>
                      <a:pPr algn="just">
                        <a:lnSpc>
                          <a:spcPct val="100000"/>
                        </a:lnSpc>
                        <a:spcAft>
                          <a:spcPts val="800"/>
                        </a:spcAft>
                      </a:pPr>
                      <a:r>
                        <a:rPr lang="vi-VN" sz="3200">
                          <a:solidFill>
                            <a:schemeClr val="tx1"/>
                          </a:solidFill>
                          <a:effectLst/>
                          <a:latin typeface="+mj-lt"/>
                        </a:rPr>
                        <a:t>3</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5531289"/>
                  </a:ext>
                </a:extLst>
              </a:tr>
              <a:tr h="1714429">
                <a:tc>
                  <a:txBody>
                    <a:bodyPr/>
                    <a:lstStyle/>
                    <a:p>
                      <a:pPr algn="just">
                        <a:lnSpc>
                          <a:spcPct val="100000"/>
                        </a:lnSpc>
                        <a:spcAft>
                          <a:spcPts val="800"/>
                        </a:spcAft>
                      </a:pPr>
                      <a:r>
                        <a:rPr lang="vi-VN" sz="3200">
                          <a:solidFill>
                            <a:schemeClr val="tx1"/>
                          </a:solidFill>
                          <a:effectLst/>
                          <a:latin typeface="+mj-lt"/>
                        </a:rPr>
                        <a:t>4</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1485164"/>
                  </a:ext>
                </a:extLst>
              </a:tr>
              <a:tr h="618736">
                <a:tc>
                  <a:txBody>
                    <a:bodyPr/>
                    <a:lstStyle/>
                    <a:p>
                      <a:pPr algn="just">
                        <a:lnSpc>
                          <a:spcPct val="100000"/>
                        </a:lnSpc>
                        <a:spcAft>
                          <a:spcPts val="800"/>
                        </a:spcAft>
                      </a:pPr>
                      <a:r>
                        <a:rPr lang="vi-VN" sz="3200">
                          <a:solidFill>
                            <a:schemeClr val="tx1"/>
                          </a:solidFill>
                          <a:effectLst/>
                          <a:latin typeface="+mj-lt"/>
                        </a:rPr>
                        <a:t>5</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9311572"/>
                  </a:ext>
                </a:extLst>
              </a:tr>
            </a:tbl>
          </a:graphicData>
        </a:graphic>
      </p:graphicFrame>
    </p:spTree>
    <p:extLst>
      <p:ext uri="{BB962C8B-B14F-4D97-AF65-F5344CB8AC3E}">
        <p14:creationId xmlns:p14="http://schemas.microsoft.com/office/powerpoint/2010/main" val="389269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9BA62-182E-0325-CE22-26C06EBF9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731003-17B7-619C-2B24-2683A234D8CC}"/>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3355B729-5B66-F080-4BAC-F1921F1F5A6D}"/>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C3DA186F-5C70-33FB-53CC-2AE717B662D0}"/>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6" name="Table 5">
            <a:extLst>
              <a:ext uri="{FF2B5EF4-FFF2-40B4-BE49-F238E27FC236}">
                <a16:creationId xmlns:a16="http://schemas.microsoft.com/office/drawing/2014/main" id="{16C9D868-5D25-544B-36B2-2E0170EE288B}"/>
              </a:ext>
            </a:extLst>
          </p:cNvPr>
          <p:cNvGraphicFramePr>
            <a:graphicFrameLocks noGrp="1"/>
          </p:cNvGraphicFramePr>
          <p:nvPr>
            <p:extLst>
              <p:ext uri="{D42A27DB-BD31-4B8C-83A1-F6EECF244321}">
                <p14:modId xmlns:p14="http://schemas.microsoft.com/office/powerpoint/2010/main" val="3339392547"/>
              </p:ext>
            </p:extLst>
          </p:nvPr>
        </p:nvGraphicFramePr>
        <p:xfrm>
          <a:off x="0" y="0"/>
          <a:ext cx="12192000" cy="6858000"/>
        </p:xfrm>
        <a:graphic>
          <a:graphicData uri="http://schemas.openxmlformats.org/drawingml/2006/table">
            <a:tbl>
              <a:tblPr firstRow="1" firstCol="1" bandRow="1">
                <a:tableStyleId>{1FECB4D8-DB02-4DC6-A0A2-4F2EBAE1DC90}</a:tableStyleId>
              </a:tblPr>
              <a:tblGrid>
                <a:gridCol w="1499031">
                  <a:extLst>
                    <a:ext uri="{9D8B030D-6E8A-4147-A177-3AD203B41FA5}">
                      <a16:colId xmlns:a16="http://schemas.microsoft.com/office/drawing/2014/main" val="2154504628"/>
                    </a:ext>
                  </a:extLst>
                </a:gridCol>
                <a:gridCol w="3921448">
                  <a:extLst>
                    <a:ext uri="{9D8B030D-6E8A-4147-A177-3AD203B41FA5}">
                      <a16:colId xmlns:a16="http://schemas.microsoft.com/office/drawing/2014/main" val="3052998352"/>
                    </a:ext>
                  </a:extLst>
                </a:gridCol>
                <a:gridCol w="6771521">
                  <a:extLst>
                    <a:ext uri="{9D8B030D-6E8A-4147-A177-3AD203B41FA5}">
                      <a16:colId xmlns:a16="http://schemas.microsoft.com/office/drawing/2014/main" val="1893308440"/>
                    </a:ext>
                  </a:extLst>
                </a:gridCol>
              </a:tblGrid>
              <a:tr h="1290918">
                <a:tc>
                  <a:txBody>
                    <a:bodyPr/>
                    <a:lstStyle/>
                    <a:p>
                      <a:pPr algn="ctr">
                        <a:lnSpc>
                          <a:spcPct val="100000"/>
                        </a:lnSpc>
                        <a:spcAft>
                          <a:spcPts val="800"/>
                        </a:spcAft>
                      </a:pPr>
                      <a:r>
                        <a:rPr lang="vi-VN" sz="3200" dirty="0">
                          <a:solidFill>
                            <a:schemeClr val="tx1"/>
                          </a:solidFill>
                          <a:effectLst/>
                          <a:latin typeface="+mj-lt"/>
                        </a:rPr>
                        <a:t>Bài</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a:txBody>
                    <a:bodyPr/>
                    <a:lstStyle/>
                    <a:p>
                      <a:pPr algn="ctr">
                        <a:lnSpc>
                          <a:spcPct val="100000"/>
                        </a:lnSpc>
                        <a:spcAft>
                          <a:spcPts val="800"/>
                        </a:spcAft>
                      </a:pPr>
                      <a:r>
                        <a:rPr lang="vi-VN" sz="3200" dirty="0">
                          <a:solidFill>
                            <a:schemeClr val="tx1"/>
                          </a:solidFill>
                          <a:effectLst/>
                          <a:latin typeface="+mj-lt"/>
                        </a:rPr>
                        <a:t>Kiến thức tiếng Việt trong học kì 1</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200" dirty="0">
                          <a:solidFill>
                            <a:schemeClr val="tx1"/>
                          </a:solidFill>
                          <a:effectLst/>
                          <a:latin typeface="+mj-lt"/>
                        </a:rPr>
                        <a:t>Ví dụ</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extLst>
                  <a:ext uri="{0D108BD9-81ED-4DB2-BD59-A6C34878D82A}">
                    <a16:rowId xmlns:a16="http://schemas.microsoft.com/office/drawing/2014/main" val="3069718153"/>
                  </a:ext>
                </a:extLst>
              </a:tr>
              <a:tr h="3630706">
                <a:tc>
                  <a:txBody>
                    <a:bodyPr/>
                    <a:lstStyle/>
                    <a:p>
                      <a:pPr algn="just">
                        <a:lnSpc>
                          <a:spcPct val="100000"/>
                        </a:lnSpc>
                        <a:spcAft>
                          <a:spcPts val="800"/>
                        </a:spcAft>
                      </a:pPr>
                      <a:r>
                        <a:rPr lang="vi-VN" sz="3200">
                          <a:solidFill>
                            <a:schemeClr val="tx1"/>
                          </a:solidFill>
                          <a:effectLst/>
                          <a:latin typeface="+mj-lt"/>
                        </a:rPr>
                        <a:t>1</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 </a:t>
                      </a:r>
                      <a:endParaRPr lang="en-SG"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6478886"/>
                  </a:ext>
                </a:extLst>
              </a:tr>
              <a:tr h="1936376">
                <a:tc>
                  <a:txBody>
                    <a:bodyPr/>
                    <a:lstStyle/>
                    <a:p>
                      <a:pPr algn="just">
                        <a:lnSpc>
                          <a:spcPct val="100000"/>
                        </a:lnSpc>
                        <a:spcAft>
                          <a:spcPts val="800"/>
                        </a:spcAft>
                      </a:pPr>
                      <a:r>
                        <a:rPr lang="vi-VN" sz="3200">
                          <a:solidFill>
                            <a:schemeClr val="tx1"/>
                          </a:solidFill>
                          <a:effectLst/>
                          <a:latin typeface="+mj-lt"/>
                        </a:rPr>
                        <a:t>2</a:t>
                      </a:r>
                      <a:endParaRPr lang="en-SG" sz="3200">
                        <a:solidFill>
                          <a:schemeClr val="tx1"/>
                        </a:solidFill>
                        <a:effectLst/>
                        <a:latin typeface="+mj-lt"/>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2452784"/>
                  </a:ext>
                </a:extLst>
              </a:tr>
            </a:tbl>
          </a:graphicData>
        </a:graphic>
      </p:graphicFrame>
      <p:sp>
        <p:nvSpPr>
          <p:cNvPr id="7" name="TextBox 6">
            <a:extLst>
              <a:ext uri="{FF2B5EF4-FFF2-40B4-BE49-F238E27FC236}">
                <a16:creationId xmlns:a16="http://schemas.microsoft.com/office/drawing/2014/main" id="{931A9505-5EE8-B5C5-7234-BC626D4561F7}"/>
              </a:ext>
            </a:extLst>
          </p:cNvPr>
          <p:cNvSpPr txBox="1"/>
          <p:nvPr/>
        </p:nvSpPr>
        <p:spPr>
          <a:xfrm>
            <a:off x="1565475" y="1479750"/>
            <a:ext cx="358525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Biện</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tu</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điệp</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thanh</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điệp</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vần</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đặc</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dụng</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8269B870-B6BF-06F8-2B32-D210B3183682}"/>
              </a:ext>
            </a:extLst>
          </p:cNvPr>
          <p:cNvSpPr txBox="1"/>
          <p:nvPr/>
        </p:nvSpPr>
        <p:spPr>
          <a:xfrm>
            <a:off x="5566458" y="1479750"/>
            <a:ext cx="6209818"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Ruồi đậu mâm xôi đậu.</a:t>
            </a:r>
            <a:endParaRPr kumimoji="0" lang="en-SG"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Lá bàng đang đỏ ngọn cây</a:t>
            </a:r>
            <a:endParaRPr kumimoji="0" lang="en-SG"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Sếu giang mang lạnh đang bay ngang trời.</a:t>
            </a:r>
            <a:endParaRPr kumimoji="0" lang="en-SG"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(Tố Hữu, Tiếng hát sang xuân)</a:t>
            </a:r>
            <a:endParaRPr kumimoji="0" lang="en-SG" sz="32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F9E98E36-24DF-FCE9-A875-4578E553495E}"/>
              </a:ext>
            </a:extLst>
          </p:cNvPr>
          <p:cNvSpPr txBox="1"/>
          <p:nvPr/>
        </p:nvSpPr>
        <p:spPr>
          <a:xfrm>
            <a:off x="1443940" y="4985763"/>
            <a:ext cx="382832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tham</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khảo</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trích</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tránh</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đạo</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2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98F63684-464A-72EB-D38C-25BADC01D1AC}"/>
              </a:ext>
            </a:extLst>
          </p:cNvPr>
          <p:cNvSpPr txBox="1"/>
          <p:nvPr/>
        </p:nvSpPr>
        <p:spPr>
          <a:xfrm>
            <a:off x="5566458" y="4985763"/>
            <a:ext cx="6529086"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Đặng Thùy Trâm từng viết: </a:t>
            </a:r>
            <a:r>
              <a:rPr kumimoji="0" lang="vi-VN" sz="3200" b="1" i="0" u="none" strike="noStrike" kern="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sym typeface="Arial"/>
              </a:rPr>
              <a:t>“Đời người phải gặp giông tố nhưng không được cúi đầu trước giông tố”.</a:t>
            </a:r>
            <a:endParaRPr kumimoji="0" lang="en-SG"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593091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460173" y="1890118"/>
            <a:ext cx="7511143" cy="3416320"/>
          </a:xfrm>
          <a:prstGeom prst="rect">
            <a:avLst/>
          </a:prstGeom>
          <a:noFill/>
        </p:spPr>
        <p:txBody>
          <a:bodyPr wrap="square">
            <a:spAutoFit/>
          </a:bodyPr>
          <a:lstStyle/>
          <a:p>
            <a:pPr algn="ctr"/>
            <a:r>
              <a:rPr lang="nl-NL" sz="7200" b="1" dirty="0">
                <a:latin typeface="Times New Roman" panose="02020603050405020304" pitchFamily="18" charset="0"/>
                <a:cs typeface="Times New Roman" panose="02020603050405020304" pitchFamily="18" charset="0"/>
              </a:rPr>
              <a:t>HOẠT ĐỘNG HÌNH THÀNH KIẾN THỨC</a:t>
            </a:r>
            <a:endParaRPr lang="en-SG"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7729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02192-1738-99BA-008A-1BDBC360C1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247361-7068-A17E-B417-0DC03D19C897}"/>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7F516692-36BE-E277-7BC0-8955BC2C203B}"/>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7901BDE8-7AD6-9F3A-F654-724580877262}"/>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6" name="Table 5">
            <a:extLst>
              <a:ext uri="{FF2B5EF4-FFF2-40B4-BE49-F238E27FC236}">
                <a16:creationId xmlns:a16="http://schemas.microsoft.com/office/drawing/2014/main" id="{F471955F-7144-ADEA-9992-AA1D85D836DF}"/>
              </a:ext>
            </a:extLst>
          </p:cNvPr>
          <p:cNvGraphicFramePr>
            <a:graphicFrameLocks noGrp="1"/>
          </p:cNvGraphicFramePr>
          <p:nvPr>
            <p:extLst>
              <p:ext uri="{D42A27DB-BD31-4B8C-83A1-F6EECF244321}">
                <p14:modId xmlns:p14="http://schemas.microsoft.com/office/powerpoint/2010/main" val="2618186954"/>
              </p:ext>
            </p:extLst>
          </p:nvPr>
        </p:nvGraphicFramePr>
        <p:xfrm>
          <a:off x="0" y="0"/>
          <a:ext cx="12192000" cy="6875252"/>
        </p:xfrm>
        <a:graphic>
          <a:graphicData uri="http://schemas.openxmlformats.org/drawingml/2006/table">
            <a:tbl>
              <a:tblPr firstRow="1" firstCol="1" bandRow="1">
                <a:tableStyleId>{1FECB4D8-DB02-4DC6-A0A2-4F2EBAE1DC90}</a:tableStyleId>
              </a:tblPr>
              <a:tblGrid>
                <a:gridCol w="1499031">
                  <a:extLst>
                    <a:ext uri="{9D8B030D-6E8A-4147-A177-3AD203B41FA5}">
                      <a16:colId xmlns:a16="http://schemas.microsoft.com/office/drawing/2014/main" val="2154504628"/>
                    </a:ext>
                  </a:extLst>
                </a:gridCol>
                <a:gridCol w="3921448">
                  <a:extLst>
                    <a:ext uri="{9D8B030D-6E8A-4147-A177-3AD203B41FA5}">
                      <a16:colId xmlns:a16="http://schemas.microsoft.com/office/drawing/2014/main" val="3052998352"/>
                    </a:ext>
                  </a:extLst>
                </a:gridCol>
                <a:gridCol w="6771521">
                  <a:extLst>
                    <a:ext uri="{9D8B030D-6E8A-4147-A177-3AD203B41FA5}">
                      <a16:colId xmlns:a16="http://schemas.microsoft.com/office/drawing/2014/main" val="1893308440"/>
                    </a:ext>
                  </a:extLst>
                </a:gridCol>
              </a:tblGrid>
              <a:tr h="1145012">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Bài</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Kiến thức tiếng Việt trong học kì 1</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Ví dụ</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extLst>
                  <a:ext uri="{0D108BD9-81ED-4DB2-BD59-A6C34878D82A}">
                    <a16:rowId xmlns:a16="http://schemas.microsoft.com/office/drawing/2014/main" val="3069718153"/>
                  </a:ext>
                </a:extLst>
              </a:tr>
              <a:tr h="3554310">
                <a:tc>
                  <a:txBody>
                    <a:bodyPr/>
                    <a:lstStyle/>
                    <a:p>
                      <a:pPr algn="just">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3</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r>
                        <a:rPr lang="vi-VN" sz="3200" b="1" dirty="0">
                          <a:solidFill>
                            <a:srgbClr val="FFF5ED"/>
                          </a:solidFill>
                          <a:effectLst/>
                          <a:latin typeface="Times New Roman" panose="02020603050405020304" pitchFamily="18" charset="0"/>
                          <a:cs typeface="Times New Roman" panose="02020603050405020304" pitchFamily="18" charset="0"/>
                        </a:rPr>
                        <a:t>Sơ đồ khu di tích thành Cổ Loa</a:t>
                      </a:r>
                      <a:endParaRPr lang="en-US" sz="3200" b="1" dirty="0">
                        <a:solidFill>
                          <a:srgbClr val="FFF5ED"/>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5531289"/>
                  </a:ext>
                </a:extLst>
              </a:tr>
            </a:tbl>
          </a:graphicData>
        </a:graphic>
      </p:graphicFrame>
      <p:pic>
        <p:nvPicPr>
          <p:cNvPr id="5" name="Picture 4" descr="Soạn bài Tiếng Việt | Hay nhất Soạn văn 9 Chân trời sáng tạo">
            <a:extLst>
              <a:ext uri="{FF2B5EF4-FFF2-40B4-BE49-F238E27FC236}">
                <a16:creationId xmlns:a16="http://schemas.microsoft.com/office/drawing/2014/main" id="{E8F0C474-4029-E0D1-7A5A-9FF01348A0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0821" y="1639067"/>
            <a:ext cx="6525276" cy="5132123"/>
          </a:xfrm>
          <a:prstGeom prst="rect">
            <a:avLst/>
          </a:prstGeom>
          <a:noFill/>
          <a:ln>
            <a:noFill/>
          </a:ln>
        </p:spPr>
      </p:pic>
      <p:sp>
        <p:nvSpPr>
          <p:cNvPr id="8" name="TextBox 7">
            <a:extLst>
              <a:ext uri="{FF2B5EF4-FFF2-40B4-BE49-F238E27FC236}">
                <a16:creationId xmlns:a16="http://schemas.microsoft.com/office/drawing/2014/main" id="{00920C34-82AA-7FEF-2ADA-A6A969148A17}"/>
              </a:ext>
            </a:extLst>
          </p:cNvPr>
          <p:cNvSpPr txBox="1"/>
          <p:nvPr/>
        </p:nvSpPr>
        <p:spPr>
          <a:xfrm>
            <a:off x="1600200" y="1264305"/>
            <a:ext cx="3734718" cy="314958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tiện</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phi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ngôn</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ngữ</a:t>
            </a: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ghĩa</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dùng</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viết</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tắt</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số</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chức</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quốc</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tế</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trọng</a:t>
            </a:r>
            <a:r>
              <a:rPr kumimoji="0" lang="en-US"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8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endParaRPr lang="en-SG" dirty="0"/>
          </a:p>
        </p:txBody>
      </p:sp>
      <p:sp>
        <p:nvSpPr>
          <p:cNvPr id="10" name="TextBox 9">
            <a:extLst>
              <a:ext uri="{FF2B5EF4-FFF2-40B4-BE49-F238E27FC236}">
                <a16:creationId xmlns:a16="http://schemas.microsoft.com/office/drawing/2014/main" id="{3FBFEBAA-D75B-6311-823D-8CA9FE9DCE66}"/>
              </a:ext>
            </a:extLst>
          </p:cNvPr>
          <p:cNvSpPr txBox="1"/>
          <p:nvPr/>
        </p:nvSpPr>
        <p:spPr>
          <a:xfrm>
            <a:off x="5684520" y="1140808"/>
            <a:ext cx="620981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Sơ đồ khu di tích thành Cổ Loa</a:t>
            </a:r>
            <a:endPar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134590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A38BE-4174-73E3-007C-EFFBD9D02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C4F0AB-7374-24EE-8A34-399FDBE4D434}"/>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5E52ECFD-83BA-3A5B-AAD2-03E1385B51CA}"/>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EE8F8837-4912-3553-1DE1-42AB35D5A264}"/>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6" name="Table 5">
            <a:extLst>
              <a:ext uri="{FF2B5EF4-FFF2-40B4-BE49-F238E27FC236}">
                <a16:creationId xmlns:a16="http://schemas.microsoft.com/office/drawing/2014/main" id="{A416867E-B835-39B8-7505-8661C37BA1B3}"/>
              </a:ext>
            </a:extLst>
          </p:cNvPr>
          <p:cNvGraphicFramePr>
            <a:graphicFrameLocks noGrp="1"/>
          </p:cNvGraphicFramePr>
          <p:nvPr>
            <p:extLst>
              <p:ext uri="{D42A27DB-BD31-4B8C-83A1-F6EECF244321}">
                <p14:modId xmlns:p14="http://schemas.microsoft.com/office/powerpoint/2010/main" val="3752872922"/>
              </p:ext>
            </p:extLst>
          </p:nvPr>
        </p:nvGraphicFramePr>
        <p:xfrm>
          <a:off x="0" y="0"/>
          <a:ext cx="12192000" cy="6858000"/>
        </p:xfrm>
        <a:graphic>
          <a:graphicData uri="http://schemas.openxmlformats.org/drawingml/2006/table">
            <a:tbl>
              <a:tblPr firstRow="1" firstCol="1" bandRow="1">
                <a:tableStyleId>{1FECB4D8-DB02-4DC6-A0A2-4F2EBAE1DC90}</a:tableStyleId>
              </a:tblPr>
              <a:tblGrid>
                <a:gridCol w="381965">
                  <a:extLst>
                    <a:ext uri="{9D8B030D-6E8A-4147-A177-3AD203B41FA5}">
                      <a16:colId xmlns:a16="http://schemas.microsoft.com/office/drawing/2014/main" val="2154504628"/>
                    </a:ext>
                  </a:extLst>
                </a:gridCol>
                <a:gridCol w="2118167">
                  <a:extLst>
                    <a:ext uri="{9D8B030D-6E8A-4147-A177-3AD203B41FA5}">
                      <a16:colId xmlns:a16="http://schemas.microsoft.com/office/drawing/2014/main" val="3052998352"/>
                    </a:ext>
                  </a:extLst>
                </a:gridCol>
                <a:gridCol w="9691868">
                  <a:extLst>
                    <a:ext uri="{9D8B030D-6E8A-4147-A177-3AD203B41FA5}">
                      <a16:colId xmlns:a16="http://schemas.microsoft.com/office/drawing/2014/main" val="1893308440"/>
                    </a:ext>
                  </a:extLst>
                </a:gridCol>
              </a:tblGrid>
              <a:tr h="763568">
                <a:tc>
                  <a:txBody>
                    <a:bodyPr/>
                    <a:lstStyle/>
                    <a:p>
                      <a:pPr algn="ctr">
                        <a:lnSpc>
                          <a:spcPct val="100000"/>
                        </a:lnSpc>
                        <a:spcAft>
                          <a:spcPts val="800"/>
                        </a:spcAft>
                      </a:pPr>
                      <a:r>
                        <a:rPr lang="vi-VN" sz="1900" dirty="0">
                          <a:solidFill>
                            <a:schemeClr val="tx1"/>
                          </a:solidFill>
                          <a:effectLst/>
                          <a:latin typeface="Times New Roman" panose="02020603050405020304" pitchFamily="18" charset="0"/>
                          <a:cs typeface="Times New Roman" panose="02020603050405020304" pitchFamily="18" charset="0"/>
                        </a:rPr>
                        <a:t>Bài</a:t>
                      </a:r>
                      <a:endParaRPr lang="en-SG"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a:txBody>
                    <a:bodyPr/>
                    <a:lstStyle/>
                    <a:p>
                      <a:pPr algn="ctr">
                        <a:lnSpc>
                          <a:spcPct val="100000"/>
                        </a:lnSpc>
                        <a:spcAft>
                          <a:spcPts val="800"/>
                        </a:spcAft>
                      </a:pPr>
                      <a:r>
                        <a:rPr lang="vi-VN" sz="1900" dirty="0">
                          <a:solidFill>
                            <a:schemeClr val="tx1"/>
                          </a:solidFill>
                          <a:effectLst/>
                          <a:latin typeface="Times New Roman" panose="02020603050405020304" pitchFamily="18" charset="0"/>
                          <a:cs typeface="Times New Roman" panose="02020603050405020304" pitchFamily="18" charset="0"/>
                        </a:rPr>
                        <a:t>Kiến thức tiếng Việt trong học kì 1</a:t>
                      </a:r>
                      <a:endParaRPr lang="en-SG"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1900" dirty="0">
                          <a:solidFill>
                            <a:schemeClr val="tx1"/>
                          </a:solidFill>
                          <a:effectLst/>
                          <a:latin typeface="Times New Roman" panose="02020603050405020304" pitchFamily="18" charset="0"/>
                          <a:cs typeface="Times New Roman" panose="02020603050405020304" pitchFamily="18" charset="0"/>
                        </a:rPr>
                        <a:t>Ví dụ</a:t>
                      </a:r>
                      <a:endParaRPr lang="en-SG"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extLst>
                  <a:ext uri="{0D108BD9-81ED-4DB2-BD59-A6C34878D82A}">
                    <a16:rowId xmlns:a16="http://schemas.microsoft.com/office/drawing/2014/main" val="3069718153"/>
                  </a:ext>
                </a:extLst>
              </a:tr>
              <a:tr h="6094432">
                <a:tc>
                  <a:txBody>
                    <a:bodyPr/>
                    <a:lstStyle/>
                    <a:p>
                      <a:pPr algn="just">
                        <a:lnSpc>
                          <a:spcPct val="100000"/>
                        </a:lnSpc>
                        <a:spcAft>
                          <a:spcPts val="800"/>
                        </a:spcAft>
                      </a:pPr>
                      <a:r>
                        <a:rPr lang="vi-VN" sz="1900" dirty="0">
                          <a:solidFill>
                            <a:schemeClr val="tx1"/>
                          </a:solidFill>
                          <a:effectLst/>
                          <a:latin typeface="Times New Roman" panose="02020603050405020304" pitchFamily="18" charset="0"/>
                          <a:cs typeface="Times New Roman" panose="02020603050405020304" pitchFamily="18" charset="0"/>
                        </a:rPr>
                        <a:t>4</a:t>
                      </a:r>
                      <a:endParaRPr lang="en-SG"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900" dirty="0">
                          <a:solidFill>
                            <a:schemeClr val="tx1"/>
                          </a:solidFill>
                          <a:effectLst/>
                          <a:latin typeface="Times New Roman" panose="02020603050405020304" pitchFamily="18" charset="0"/>
                          <a:cs typeface="Times New Roman" panose="02020603050405020304" pitchFamily="18" charset="0"/>
                        </a:rPr>
                        <a:t> </a:t>
                      </a:r>
                      <a:endParaRPr lang="en-SG"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1485164"/>
                  </a:ext>
                </a:extLst>
              </a:tr>
            </a:tbl>
          </a:graphicData>
        </a:graphic>
      </p:graphicFrame>
      <p:sp>
        <p:nvSpPr>
          <p:cNvPr id="7" name="TextBox 6">
            <a:extLst>
              <a:ext uri="{FF2B5EF4-FFF2-40B4-BE49-F238E27FC236}">
                <a16:creationId xmlns:a16="http://schemas.microsoft.com/office/drawing/2014/main" id="{B79DE4D4-E3BD-85CA-26A1-FF1FEE2F62D0}"/>
              </a:ext>
            </a:extLst>
          </p:cNvPr>
          <p:cNvSpPr txBox="1"/>
          <p:nvPr/>
        </p:nvSpPr>
        <p:spPr>
          <a:xfrm>
            <a:off x="477456" y="1961962"/>
            <a:ext cx="1872205" cy="15542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1900" b="1"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1900" b="1"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1900" b="1"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trực</a:t>
            </a:r>
            <a:r>
              <a:rPr kumimoji="0" lang="en-US"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1900" b="1"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1900" b="1"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1900" b="1"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1900" b="1"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gián</a:t>
            </a:r>
            <a:r>
              <a:rPr kumimoji="0" lang="en-US"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1900" b="1"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1900" b="1"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1900" b="1"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1900" b="1"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1900" b="1"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dụng</a:t>
            </a:r>
            <a:r>
              <a:rPr kumimoji="0" lang="en-US"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1900" b="1"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dấu</a:t>
            </a:r>
            <a:r>
              <a:rPr kumimoji="0" lang="en-US"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1900" b="1"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câu</a:t>
            </a:r>
            <a:r>
              <a:rPr kumimoji="0" lang="vi-VN"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A8725863-1E20-68D5-ED0C-765B5C5CFBB8}"/>
              </a:ext>
            </a:extLst>
          </p:cNvPr>
          <p:cNvSpPr txBox="1"/>
          <p:nvPr/>
        </p:nvSpPr>
        <p:spPr>
          <a:xfrm>
            <a:off x="2503025" y="778848"/>
            <a:ext cx="9677400" cy="61042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Ví dụ đối thoại:</a:t>
            </a:r>
            <a:endParaRPr kumimoji="0" lang="en-SG"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Mẹ tôi nói:</a:t>
            </a:r>
            <a:endParaRPr kumimoji="0" lang="en-SG"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Con hãy nghỉ ngơi vài hôm, đi thăm các nhà bà con một chút rồi cùng mẹ con mình lên đường.</a:t>
            </a:r>
            <a:endParaRPr kumimoji="0" lang="en-SG"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Vâng.</a:t>
            </a:r>
            <a:endParaRPr kumimoji="0" lang="en-SG"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Ví dụ độc thoại:</a:t>
            </a:r>
            <a:endParaRPr kumimoji="0" lang="en-SG"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Ông Hai trả tiền nước, đứng dậy, chèm chẹp miệng, cười nhạt một tiếng, vươn vai nói to:</a:t>
            </a:r>
            <a:endParaRPr kumimoji="0" lang="en-SG"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Hà nắng gớm, về nào….</a:t>
            </a:r>
            <a:endParaRPr kumimoji="0" lang="en-SG"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(Làng – Kim Lân)</a:t>
            </a:r>
            <a:endParaRPr kumimoji="0" lang="en-SG"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Ví dụ độc thoại nội tâm:</a:t>
            </a:r>
            <a:endParaRPr kumimoji="0" lang="en-SG"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Nhìn lũ con, tủi thân, nước mắt ông lãi cứ giàn ra, Chúng nó cũng là trẻ con làng Việt gian đấy ư? Chúng nó cũng bị người ta rẻ rúng hắt hủi đấy ư? Khốn nạn, bằng ấy tuổi đầu…</a:t>
            </a:r>
            <a:endParaRPr kumimoji="0" lang="en-SG"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(Làng – Kim Lân)</a:t>
            </a:r>
            <a:endParaRPr kumimoji="0" lang="en-SG"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Ví dụ về lời dẫn trực tiếp:</a:t>
            </a:r>
            <a:endParaRPr kumimoji="0" lang="en-SG" sz="1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Người nói: “Tôi rất thích phim mới của đạo diễn nổi tiếng này, nó thật tuyệt vời và đầy cảm xúc.”</a:t>
            </a:r>
            <a:endParaRPr kumimoji="0" lang="en-SG"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1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Lời dẫn gián tiếp: Người nói cho biết rằng ông ta rất thích phim mới của đạo diễn nổi tiếng và cho rằng nó đầy cảm xúc.</a:t>
            </a:r>
            <a:endParaRPr kumimoji="0" lang="en-SG" sz="1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53784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barn(inVertical)">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wipe(down)">
                                      <p:cBhvr>
                                        <p:cTn id="19" dur="500"/>
                                        <p:tgtEl>
                                          <p:spTgt spid="9">
                                            <p:txEl>
                                              <p:pRg st="1" end="1"/>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wipe(down)">
                                      <p:cBhvr>
                                        <p:cTn id="25" dur="500"/>
                                        <p:tgtEl>
                                          <p:spTgt spid="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barn(inVertical)">
                                      <p:cBhvr>
                                        <p:cTn id="30" dur="500"/>
                                        <p:tgtEl>
                                          <p:spTgt spid="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 calcmode="lin" valueType="num">
                                      <p:cBhvr additive="base">
                                        <p:cTn id="3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anim calcmode="lin" valueType="num">
                                      <p:cBhvr additive="base">
                                        <p:cTn id="39"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xEl>
                                              <p:pRg st="7" end="7"/>
                                            </p:txEl>
                                          </p:spTgt>
                                        </p:tgtEl>
                                        <p:attrNameLst>
                                          <p:attrName>style.visibility</p:attrName>
                                        </p:attrNameLst>
                                      </p:cBhvr>
                                      <p:to>
                                        <p:strVal val="visible"/>
                                      </p:to>
                                    </p:set>
                                    <p:anim calcmode="lin" valueType="num">
                                      <p:cBhvr additive="base">
                                        <p:cTn id="43"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xEl>
                                              <p:pRg st="8" end="8"/>
                                            </p:txEl>
                                          </p:spTgt>
                                        </p:tgtEl>
                                        <p:attrNameLst>
                                          <p:attrName>style.visibility</p:attrName>
                                        </p:attrNameLst>
                                      </p:cBhvr>
                                      <p:to>
                                        <p:strVal val="visible"/>
                                      </p:to>
                                    </p:set>
                                    <p:animEffect transition="in" filter="barn(inVertical)">
                                      <p:cBhvr>
                                        <p:cTn id="49" dur="500"/>
                                        <p:tgtEl>
                                          <p:spTgt spid="9">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9">
                                            <p:txEl>
                                              <p:pRg st="9" end="9"/>
                                            </p:txEl>
                                          </p:spTgt>
                                        </p:tgtEl>
                                        <p:attrNameLst>
                                          <p:attrName>style.visibility</p:attrName>
                                        </p:attrNameLst>
                                      </p:cBhvr>
                                      <p:to>
                                        <p:strVal val="visible"/>
                                      </p:to>
                                    </p:set>
                                    <p:animEffect transition="in" filter="fade">
                                      <p:cBhvr>
                                        <p:cTn id="54" dur="1000"/>
                                        <p:tgtEl>
                                          <p:spTgt spid="9">
                                            <p:txEl>
                                              <p:pRg st="9" end="9"/>
                                            </p:txEl>
                                          </p:spTgt>
                                        </p:tgtEl>
                                      </p:cBhvr>
                                    </p:animEffect>
                                    <p:anim calcmode="lin" valueType="num">
                                      <p:cBhvr>
                                        <p:cTn id="55"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9">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9">
                                            <p:txEl>
                                              <p:pRg st="10" end="10"/>
                                            </p:txEl>
                                          </p:spTgt>
                                        </p:tgtEl>
                                        <p:attrNameLst>
                                          <p:attrName>style.visibility</p:attrName>
                                        </p:attrNameLst>
                                      </p:cBhvr>
                                      <p:to>
                                        <p:strVal val="visible"/>
                                      </p:to>
                                    </p:set>
                                    <p:animEffect transition="in" filter="fade">
                                      <p:cBhvr>
                                        <p:cTn id="59" dur="1000"/>
                                        <p:tgtEl>
                                          <p:spTgt spid="9">
                                            <p:txEl>
                                              <p:pRg st="10" end="10"/>
                                            </p:txEl>
                                          </p:spTgt>
                                        </p:tgtEl>
                                      </p:cBhvr>
                                    </p:animEffect>
                                    <p:anim calcmode="lin" valueType="num">
                                      <p:cBhvr>
                                        <p:cTn id="60"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9">
                                            <p:txEl>
                                              <p:pRg st="11" end="11"/>
                                            </p:txEl>
                                          </p:spTgt>
                                        </p:tgtEl>
                                        <p:attrNameLst>
                                          <p:attrName>style.visibility</p:attrName>
                                        </p:attrNameLst>
                                      </p:cBhvr>
                                      <p:to>
                                        <p:strVal val="visible"/>
                                      </p:to>
                                    </p:set>
                                    <p:animEffect transition="in" filter="barn(inVertical)">
                                      <p:cBhvr>
                                        <p:cTn id="66" dur="500"/>
                                        <p:tgtEl>
                                          <p:spTgt spid="9">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9">
                                            <p:txEl>
                                              <p:pRg st="12" end="12"/>
                                            </p:txEl>
                                          </p:spTgt>
                                        </p:tgtEl>
                                        <p:attrNameLst>
                                          <p:attrName>style.visibility</p:attrName>
                                        </p:attrNameLst>
                                      </p:cBhvr>
                                      <p:to>
                                        <p:strVal val="visible"/>
                                      </p:to>
                                    </p:set>
                                    <p:animEffect transition="in" filter="barn(inVertical)">
                                      <p:cBhvr>
                                        <p:cTn id="71" dur="500"/>
                                        <p:tgtEl>
                                          <p:spTgt spid="9">
                                            <p:txEl>
                                              <p:pRg st="12" end="12"/>
                                            </p:txEl>
                                          </p:spTgt>
                                        </p:tgtEl>
                                      </p:cBhvr>
                                    </p:animEffect>
                                  </p:childTnLst>
                                </p:cTn>
                              </p:par>
                              <p:par>
                                <p:cTn id="72" presetID="16" presetClass="entr" presetSubtype="21" fill="hold" nodeType="withEffect">
                                  <p:stCondLst>
                                    <p:cond delay="0"/>
                                  </p:stCondLst>
                                  <p:childTnLst>
                                    <p:set>
                                      <p:cBhvr>
                                        <p:cTn id="73" dur="1" fill="hold">
                                          <p:stCondLst>
                                            <p:cond delay="0"/>
                                          </p:stCondLst>
                                        </p:cTn>
                                        <p:tgtEl>
                                          <p:spTgt spid="9">
                                            <p:txEl>
                                              <p:pRg st="13" end="13"/>
                                            </p:txEl>
                                          </p:spTgt>
                                        </p:tgtEl>
                                        <p:attrNameLst>
                                          <p:attrName>style.visibility</p:attrName>
                                        </p:attrNameLst>
                                      </p:cBhvr>
                                      <p:to>
                                        <p:strVal val="visible"/>
                                      </p:to>
                                    </p:set>
                                    <p:animEffect transition="in" filter="barn(inVertical)">
                                      <p:cBhvr>
                                        <p:cTn id="74" dur="500"/>
                                        <p:tgtEl>
                                          <p:spTgt spid="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7FDF7-8835-23D1-97F8-6CDB242BFD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9D6350-1218-757E-BC49-BF6FB63FFB72}"/>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BDB80EAE-FDBF-6101-7977-5C59812FF3DB}"/>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381E92AE-6F10-7082-2803-D9DA619E6B82}"/>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6" name="Table 5">
            <a:extLst>
              <a:ext uri="{FF2B5EF4-FFF2-40B4-BE49-F238E27FC236}">
                <a16:creationId xmlns:a16="http://schemas.microsoft.com/office/drawing/2014/main" id="{7B3602C4-F163-7669-4F14-C8813119D29C}"/>
              </a:ext>
            </a:extLst>
          </p:cNvPr>
          <p:cNvGraphicFramePr>
            <a:graphicFrameLocks noGrp="1"/>
          </p:cNvGraphicFramePr>
          <p:nvPr>
            <p:extLst>
              <p:ext uri="{D42A27DB-BD31-4B8C-83A1-F6EECF244321}">
                <p14:modId xmlns:p14="http://schemas.microsoft.com/office/powerpoint/2010/main" val="2328470057"/>
              </p:ext>
            </p:extLst>
          </p:nvPr>
        </p:nvGraphicFramePr>
        <p:xfrm>
          <a:off x="0" y="0"/>
          <a:ext cx="12192000" cy="6858000"/>
        </p:xfrm>
        <a:graphic>
          <a:graphicData uri="http://schemas.openxmlformats.org/drawingml/2006/table">
            <a:tbl>
              <a:tblPr firstRow="1" firstCol="1" bandRow="1">
                <a:tableStyleId>{1FECB4D8-DB02-4DC6-A0A2-4F2EBAE1DC90}</a:tableStyleId>
              </a:tblPr>
              <a:tblGrid>
                <a:gridCol w="1192192">
                  <a:extLst>
                    <a:ext uri="{9D8B030D-6E8A-4147-A177-3AD203B41FA5}">
                      <a16:colId xmlns:a16="http://schemas.microsoft.com/office/drawing/2014/main" val="2154504628"/>
                    </a:ext>
                  </a:extLst>
                </a:gridCol>
                <a:gridCol w="4228287">
                  <a:extLst>
                    <a:ext uri="{9D8B030D-6E8A-4147-A177-3AD203B41FA5}">
                      <a16:colId xmlns:a16="http://schemas.microsoft.com/office/drawing/2014/main" val="3052998352"/>
                    </a:ext>
                  </a:extLst>
                </a:gridCol>
                <a:gridCol w="6771521">
                  <a:extLst>
                    <a:ext uri="{9D8B030D-6E8A-4147-A177-3AD203B41FA5}">
                      <a16:colId xmlns:a16="http://schemas.microsoft.com/office/drawing/2014/main" val="1893308440"/>
                    </a:ext>
                  </a:extLst>
                </a:gridCol>
              </a:tblGrid>
              <a:tr h="1349115">
                <a:tc>
                  <a:txBody>
                    <a:bodyPr/>
                    <a:lstStyle/>
                    <a:p>
                      <a:pPr algn="ctr">
                        <a:lnSpc>
                          <a:spcPct val="100000"/>
                        </a:lnSpc>
                        <a:spcAft>
                          <a:spcPts val="800"/>
                        </a:spcAft>
                      </a:pPr>
                      <a:r>
                        <a:rPr lang="vi-VN" sz="4000" dirty="0">
                          <a:solidFill>
                            <a:schemeClr val="tx1"/>
                          </a:solidFill>
                          <a:effectLst/>
                          <a:latin typeface="Times New Roman" panose="02020603050405020304" pitchFamily="18" charset="0"/>
                          <a:cs typeface="Times New Roman" panose="02020603050405020304" pitchFamily="18" charset="0"/>
                        </a:rPr>
                        <a:t>Bài</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EF4"/>
                    </a:solidFill>
                  </a:tcPr>
                </a:tc>
                <a:tc>
                  <a:txBody>
                    <a:bodyPr/>
                    <a:lstStyle/>
                    <a:p>
                      <a:pPr algn="ctr">
                        <a:lnSpc>
                          <a:spcPct val="100000"/>
                        </a:lnSpc>
                        <a:spcAft>
                          <a:spcPts val="800"/>
                        </a:spcAft>
                      </a:pPr>
                      <a:r>
                        <a:rPr lang="vi-VN" sz="4000" dirty="0">
                          <a:solidFill>
                            <a:schemeClr val="tx1"/>
                          </a:solidFill>
                          <a:effectLst/>
                          <a:latin typeface="Times New Roman" panose="02020603050405020304" pitchFamily="18" charset="0"/>
                          <a:cs typeface="Times New Roman" panose="02020603050405020304" pitchFamily="18" charset="0"/>
                        </a:rPr>
                        <a:t>Kiến thức tiếng Việt trong học kì 1</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4000" dirty="0">
                          <a:solidFill>
                            <a:schemeClr val="tx1"/>
                          </a:solidFill>
                          <a:effectLst/>
                          <a:latin typeface="Times New Roman" panose="02020603050405020304" pitchFamily="18" charset="0"/>
                          <a:cs typeface="Times New Roman" panose="02020603050405020304" pitchFamily="18" charset="0"/>
                        </a:rPr>
                        <a:t>Ví dụ</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2F6"/>
                    </a:solidFill>
                  </a:tcPr>
                </a:tc>
                <a:extLst>
                  <a:ext uri="{0D108BD9-81ED-4DB2-BD59-A6C34878D82A}">
                    <a16:rowId xmlns:a16="http://schemas.microsoft.com/office/drawing/2014/main" val="3069718153"/>
                  </a:ext>
                </a:extLst>
              </a:tr>
              <a:tr h="5508885">
                <a:tc>
                  <a:txBody>
                    <a:bodyPr/>
                    <a:lstStyle/>
                    <a:p>
                      <a:pPr algn="just">
                        <a:lnSpc>
                          <a:spcPct val="100000"/>
                        </a:lnSpc>
                        <a:spcAft>
                          <a:spcPts val="800"/>
                        </a:spcAft>
                      </a:pPr>
                      <a:r>
                        <a:rPr lang="vi-VN" sz="4000" dirty="0">
                          <a:solidFill>
                            <a:schemeClr val="tx1"/>
                          </a:solidFill>
                          <a:effectLst/>
                          <a:latin typeface="Times New Roman" panose="02020603050405020304" pitchFamily="18" charset="0"/>
                          <a:cs typeface="Times New Roman" panose="02020603050405020304" pitchFamily="18" charset="0"/>
                        </a:rPr>
                        <a:t>5</a:t>
                      </a: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endParaRPr lang="en-SG"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9491" marR="19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9311572"/>
                  </a:ext>
                </a:extLst>
              </a:tr>
            </a:tbl>
          </a:graphicData>
        </a:graphic>
      </p:graphicFrame>
      <p:sp>
        <p:nvSpPr>
          <p:cNvPr id="7" name="TextBox 6">
            <a:extLst>
              <a:ext uri="{FF2B5EF4-FFF2-40B4-BE49-F238E27FC236}">
                <a16:creationId xmlns:a16="http://schemas.microsoft.com/office/drawing/2014/main" id="{CC485FC8-B58E-791E-BA53-E50ACA116704}"/>
              </a:ext>
            </a:extLst>
          </p:cNvPr>
          <p:cNvSpPr txBox="1"/>
          <p:nvPr/>
        </p:nvSpPr>
        <p:spPr>
          <a:xfrm>
            <a:off x="1241385" y="1542518"/>
            <a:ext cx="4175567" cy="51193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số</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hiểu</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biết</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sơ</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giản</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viết</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tiếng</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Việt</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Nôm</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và</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Quốc</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ngữ</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Đ</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iển</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tích</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điển</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cố</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đặc</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và</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dụng</a:t>
            </a:r>
            <a:r>
              <a:rPr kumimoji="0" lang="en-US"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endParaRPr kumimoji="0" lang="en-SG" sz="36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endParaRPr lang="en-SG" dirty="0"/>
          </a:p>
        </p:txBody>
      </p:sp>
      <p:sp>
        <p:nvSpPr>
          <p:cNvPr id="9" name="TextBox 8">
            <a:extLst>
              <a:ext uri="{FF2B5EF4-FFF2-40B4-BE49-F238E27FC236}">
                <a16:creationId xmlns:a16="http://schemas.microsoft.com/office/drawing/2014/main" id="{A0A013BC-8FAE-A681-2B57-EEFCA578474E}"/>
              </a:ext>
            </a:extLst>
          </p:cNvPr>
          <p:cNvSpPr txBox="1"/>
          <p:nvPr/>
        </p:nvSpPr>
        <p:spPr>
          <a:xfrm>
            <a:off x="5502182" y="1600847"/>
            <a:ext cx="6209818" cy="460638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40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“Trải qua một cuộc bể dâu</a:t>
            </a:r>
            <a:endParaRPr kumimoji="0" lang="en-SG" sz="36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40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Những điều trông thấy mà đau đớn lòng”</a:t>
            </a:r>
            <a:endParaRPr kumimoji="0" lang="en-SG" sz="36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40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“Bể dâu” là biến thể của điển cố nguyên gốc “thương hải tang điền”, chỉ sự thay đổi của cuộc đời.  </a:t>
            </a:r>
            <a:endParaRPr kumimoji="0" lang="en-SG" sz="36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538001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barn(inVertical)">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1000"/>
                                        <p:tgtEl>
                                          <p:spTgt spid="9">
                                            <p:txEl>
                                              <p:pRg st="2" end="2"/>
                                            </p:txEl>
                                          </p:spTgt>
                                        </p:tgtEl>
                                      </p:cBhvr>
                                    </p:animEffect>
                                    <p:anim calcmode="lin" valueType="num">
                                      <p:cBhvr>
                                        <p:cTn id="21"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631F5-4662-E148-DBFC-E4D8C375204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14EB5B-C3E5-53F9-E859-287619C99935}"/>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73456918-2D5B-24B1-D5D2-1B0190914603}"/>
              </a:ext>
            </a:extLst>
          </p:cNvPr>
          <p:cNvSpPr txBox="1">
            <a:spLocks noGrp="1"/>
          </p:cNvSpPr>
          <p:nvPr/>
        </p:nvSpPr>
        <p:spPr>
          <a:xfrm>
            <a:off x="6047011"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1200" cap="none" spc="0" normalizeH="0" baseline="0" noProof="0" dirty="0">
                <a:ln>
                  <a:noFill/>
                </a:ln>
                <a:solidFill>
                  <a:prstClr val="black"/>
                </a:solidFill>
                <a:effectLst/>
                <a:uLnTx/>
                <a:uFillTx/>
                <a:latin typeface="Times New Roman" panose="02020603050405020304" pitchFamily="18" charset="0"/>
                <a:sym typeface="Poppins Medium"/>
              </a:rPr>
              <a:t>CÂU</a:t>
            </a:r>
            <a:r>
              <a:rPr kumimoji="0" lang="en-US" sz="13800" b="1" i="0" u="none" strike="noStrike" kern="1200" cap="none" spc="0" normalizeH="0" noProof="0" dirty="0">
                <a:ln>
                  <a:noFill/>
                </a:ln>
                <a:solidFill>
                  <a:prstClr val="black"/>
                </a:solidFill>
                <a:effectLst/>
                <a:uLnTx/>
                <a:uFillTx/>
                <a:latin typeface="Times New Roman" panose="02020603050405020304" pitchFamily="18" charset="0"/>
                <a:sym typeface="Poppins Medium"/>
              </a:rPr>
              <a:t> 2</a:t>
            </a:r>
            <a:endParaRPr kumimoji="0" lang="en-SG" sz="13800" b="0" i="0" u="none" strike="noStrike" kern="1200" cap="none" spc="0" normalizeH="0" baseline="0" noProof="0" dirty="0">
              <a:ln>
                <a:noFill/>
              </a:ln>
              <a:solidFill>
                <a:prstClr val="black"/>
              </a:solidFill>
              <a:effectLst/>
              <a:uLnTx/>
              <a:uFillTx/>
              <a:latin typeface="Aptos Display" panose="02110004020202020204"/>
              <a:sym typeface="Poppins Medium"/>
            </a:endParaRPr>
          </a:p>
        </p:txBody>
      </p:sp>
      <p:sp>
        <p:nvSpPr>
          <p:cNvPr id="4" name="Google Shape;1161;p38">
            <a:extLst>
              <a:ext uri="{FF2B5EF4-FFF2-40B4-BE49-F238E27FC236}">
                <a16:creationId xmlns:a16="http://schemas.microsoft.com/office/drawing/2014/main" id="{E0E1943A-C8FD-1805-DF0A-101BE18F728E}"/>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D4611E20-AB19-9D1B-433F-7C511CA9652D}"/>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2</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896790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59C9D-B1A2-D28D-1F13-7454AC0DE31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26F2430-8933-CEC9-1905-228B446C191B}"/>
              </a:ext>
            </a:extLst>
          </p:cNvPr>
          <p:cNvGrpSpPr/>
          <p:nvPr/>
        </p:nvGrpSpPr>
        <p:grpSpPr>
          <a:xfrm>
            <a:off x="117110" y="159101"/>
            <a:ext cx="11915039" cy="6581028"/>
            <a:chOff x="0" y="0"/>
            <a:chExt cx="4707176" cy="2599912"/>
          </a:xfrm>
        </p:grpSpPr>
        <p:sp>
          <p:nvSpPr>
            <p:cNvPr id="3" name="Freeform 3">
              <a:extLst>
                <a:ext uri="{FF2B5EF4-FFF2-40B4-BE49-F238E27FC236}">
                  <a16:creationId xmlns:a16="http://schemas.microsoft.com/office/drawing/2014/main" id="{DBFF70C7-063C-3621-E477-796A730B00F8}"/>
                </a:ext>
              </a:extLst>
            </p:cNvPr>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spcBef>
                  <a:spcPts val="0"/>
                </a:spcBef>
                <a:spcAft>
                  <a:spcPts val="0"/>
                </a:spcAft>
                <a:buClrTx/>
                <a:buSzTx/>
                <a:buFontTx/>
                <a:buNone/>
                <a:tabLst/>
                <a:defRPr/>
              </a:pPr>
              <a:endParaRPr kumimoji="0" lang="en-SG" sz="3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a:extLst>
                <a:ext uri="{FF2B5EF4-FFF2-40B4-BE49-F238E27FC236}">
                  <a16:creationId xmlns:a16="http://schemas.microsoft.com/office/drawing/2014/main" id="{3828B1CD-0313-0430-603D-CFE11B437630}"/>
                </a:ext>
              </a:extLst>
            </p:cNvPr>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5" name="Freeform 18">
            <a:extLst>
              <a:ext uri="{FF2B5EF4-FFF2-40B4-BE49-F238E27FC236}">
                <a16:creationId xmlns:a16="http://schemas.microsoft.com/office/drawing/2014/main" id="{F3F3DE8A-0B31-DA6F-0A14-28C65AF693B4}"/>
              </a:ext>
            </a:extLst>
          </p:cNvPr>
          <p:cNvSpPr/>
          <p:nvPr/>
        </p:nvSpPr>
        <p:spPr>
          <a:xfrm>
            <a:off x="11141268" y="263679"/>
            <a:ext cx="805344" cy="704340"/>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8">
            <a:extLst>
              <a:ext uri="{FF2B5EF4-FFF2-40B4-BE49-F238E27FC236}">
                <a16:creationId xmlns:a16="http://schemas.microsoft.com/office/drawing/2014/main" id="{CF48A6A3-8948-0088-24F4-D7015F7FCCCB}"/>
              </a:ext>
            </a:extLst>
          </p:cNvPr>
          <p:cNvSpPr/>
          <p:nvPr/>
        </p:nvSpPr>
        <p:spPr>
          <a:xfrm>
            <a:off x="32890" y="5800179"/>
            <a:ext cx="886807" cy="1057821"/>
          </a:xfrm>
          <a:custGeom>
            <a:avLst/>
            <a:gdLst/>
            <a:ahLst/>
            <a:cxnLst/>
            <a:rect l="l" t="t" r="r" b="b"/>
            <a:pathLst>
              <a:path w="1330210" h="1586731">
                <a:moveTo>
                  <a:pt x="0" y="0"/>
                </a:moveTo>
                <a:lnTo>
                  <a:pt x="1330209" y="0"/>
                </a:lnTo>
                <a:lnTo>
                  <a:pt x="1330209" y="1586731"/>
                </a:lnTo>
                <a:lnTo>
                  <a:pt x="0" y="15867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41" name="Freeform 20">
            <a:extLst>
              <a:ext uri="{FF2B5EF4-FFF2-40B4-BE49-F238E27FC236}">
                <a16:creationId xmlns:a16="http://schemas.microsoft.com/office/drawing/2014/main" id="{E570FE6E-3CD4-0EFF-9D5E-2887C96BA61A}"/>
              </a:ext>
            </a:extLst>
          </p:cNvPr>
          <p:cNvSpPr/>
          <p:nvPr/>
        </p:nvSpPr>
        <p:spPr>
          <a:xfrm rot="181219" flipH="1">
            <a:off x="10778099" y="1108892"/>
            <a:ext cx="1451556" cy="590905"/>
          </a:xfrm>
          <a:custGeom>
            <a:avLst/>
            <a:gdLst/>
            <a:ahLst/>
            <a:cxnLst/>
            <a:rect l="l" t="t" r="r" b="b"/>
            <a:pathLst>
              <a:path w="2177334" h="886357">
                <a:moveTo>
                  <a:pt x="2177335" y="0"/>
                </a:moveTo>
                <a:lnTo>
                  <a:pt x="0" y="0"/>
                </a:lnTo>
                <a:lnTo>
                  <a:pt x="0" y="886357"/>
                </a:lnTo>
                <a:lnTo>
                  <a:pt x="2177335" y="886357"/>
                </a:lnTo>
                <a:lnTo>
                  <a:pt x="2177335"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SG"/>
          </a:p>
        </p:txBody>
      </p:sp>
      <p:sp>
        <p:nvSpPr>
          <p:cNvPr id="42" name="Freeform 21">
            <a:extLst>
              <a:ext uri="{FF2B5EF4-FFF2-40B4-BE49-F238E27FC236}">
                <a16:creationId xmlns:a16="http://schemas.microsoft.com/office/drawing/2014/main" id="{221FE364-89E0-F6B7-72FB-A6D4075521E1}"/>
              </a:ext>
            </a:extLst>
          </p:cNvPr>
          <p:cNvSpPr/>
          <p:nvPr/>
        </p:nvSpPr>
        <p:spPr>
          <a:xfrm rot="-77605">
            <a:off x="-550457" y="818472"/>
            <a:ext cx="1451556" cy="590905"/>
          </a:xfrm>
          <a:custGeom>
            <a:avLst/>
            <a:gdLst/>
            <a:ahLst/>
            <a:cxnLst/>
            <a:rect l="l" t="t" r="r" b="b"/>
            <a:pathLst>
              <a:path w="2177334" h="886357">
                <a:moveTo>
                  <a:pt x="0" y="0"/>
                </a:moveTo>
                <a:lnTo>
                  <a:pt x="2177334" y="0"/>
                </a:lnTo>
                <a:lnTo>
                  <a:pt x="2177334" y="886357"/>
                </a:lnTo>
                <a:lnTo>
                  <a:pt x="0" y="886357"/>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SG"/>
          </a:p>
        </p:txBody>
      </p:sp>
      <p:sp>
        <p:nvSpPr>
          <p:cNvPr id="43" name="Freeform 22">
            <a:extLst>
              <a:ext uri="{FF2B5EF4-FFF2-40B4-BE49-F238E27FC236}">
                <a16:creationId xmlns:a16="http://schemas.microsoft.com/office/drawing/2014/main" id="{B1C87BCA-33EA-352D-1C5F-B30D905D5AE5}"/>
              </a:ext>
            </a:extLst>
          </p:cNvPr>
          <p:cNvSpPr/>
          <p:nvPr/>
        </p:nvSpPr>
        <p:spPr>
          <a:xfrm rot="-1743848" flipH="1">
            <a:off x="179012" y="267145"/>
            <a:ext cx="563466" cy="569730"/>
          </a:xfrm>
          <a:custGeom>
            <a:avLst/>
            <a:gdLst/>
            <a:ahLst/>
            <a:cxnLst/>
            <a:rect l="l" t="t" r="r" b="b"/>
            <a:pathLst>
              <a:path w="1189234" h="1189234">
                <a:moveTo>
                  <a:pt x="1189234" y="0"/>
                </a:moveTo>
                <a:lnTo>
                  <a:pt x="0" y="0"/>
                </a:lnTo>
                <a:lnTo>
                  <a:pt x="0" y="1189234"/>
                </a:lnTo>
                <a:lnTo>
                  <a:pt x="1189234" y="1189234"/>
                </a:lnTo>
                <a:lnTo>
                  <a:pt x="118923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44" name="Freeform 23">
            <a:extLst>
              <a:ext uri="{FF2B5EF4-FFF2-40B4-BE49-F238E27FC236}">
                <a16:creationId xmlns:a16="http://schemas.microsoft.com/office/drawing/2014/main" id="{04038F9A-E499-FD08-FB23-841D7697B63E}"/>
              </a:ext>
            </a:extLst>
          </p:cNvPr>
          <p:cNvSpPr/>
          <p:nvPr/>
        </p:nvSpPr>
        <p:spPr>
          <a:xfrm rot="819126" flipH="1">
            <a:off x="9378166" y="368017"/>
            <a:ext cx="792823" cy="792823"/>
          </a:xfrm>
          <a:custGeom>
            <a:avLst/>
            <a:gdLst/>
            <a:ahLst/>
            <a:cxnLst/>
            <a:rect l="l" t="t" r="r" b="b"/>
            <a:pathLst>
              <a:path w="1189234" h="1189234">
                <a:moveTo>
                  <a:pt x="1189234" y="0"/>
                </a:moveTo>
                <a:lnTo>
                  <a:pt x="0" y="0"/>
                </a:lnTo>
                <a:lnTo>
                  <a:pt x="0" y="1189234"/>
                </a:lnTo>
                <a:lnTo>
                  <a:pt x="1189234" y="1189234"/>
                </a:lnTo>
                <a:lnTo>
                  <a:pt x="118923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47" name="Freeform: Shape 46">
            <a:extLst>
              <a:ext uri="{FF2B5EF4-FFF2-40B4-BE49-F238E27FC236}">
                <a16:creationId xmlns:a16="http://schemas.microsoft.com/office/drawing/2014/main" id="{EB34CD27-2843-34CA-B6A9-65D9C0205F9B}"/>
              </a:ext>
            </a:extLst>
          </p:cNvPr>
          <p:cNvSpPr/>
          <p:nvPr/>
        </p:nvSpPr>
        <p:spPr>
          <a:xfrm>
            <a:off x="159851" y="1154963"/>
            <a:ext cx="2208415" cy="837830"/>
          </a:xfrm>
          <a:custGeom>
            <a:avLst/>
            <a:gdLst>
              <a:gd name="connsiteX0" fmla="*/ 0 w 2451121"/>
              <a:gd name="connsiteY0" fmla="*/ 168480 h 1684800"/>
              <a:gd name="connsiteX1" fmla="*/ 168480 w 2451121"/>
              <a:gd name="connsiteY1" fmla="*/ 0 h 1684800"/>
              <a:gd name="connsiteX2" fmla="*/ 2282641 w 2451121"/>
              <a:gd name="connsiteY2" fmla="*/ 0 h 1684800"/>
              <a:gd name="connsiteX3" fmla="*/ 2451121 w 2451121"/>
              <a:gd name="connsiteY3" fmla="*/ 168480 h 1684800"/>
              <a:gd name="connsiteX4" fmla="*/ 2451121 w 2451121"/>
              <a:gd name="connsiteY4" fmla="*/ 1516320 h 1684800"/>
              <a:gd name="connsiteX5" fmla="*/ 2282641 w 2451121"/>
              <a:gd name="connsiteY5" fmla="*/ 1684800 h 1684800"/>
              <a:gd name="connsiteX6" fmla="*/ 168480 w 2451121"/>
              <a:gd name="connsiteY6" fmla="*/ 1684800 h 1684800"/>
              <a:gd name="connsiteX7" fmla="*/ 0 w 2451121"/>
              <a:gd name="connsiteY7" fmla="*/ 1516320 h 1684800"/>
              <a:gd name="connsiteX8" fmla="*/ 0 w 2451121"/>
              <a:gd name="connsiteY8" fmla="*/ 168480 h 16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121" h="1684800">
                <a:moveTo>
                  <a:pt x="0" y="168480"/>
                </a:moveTo>
                <a:cubicBezTo>
                  <a:pt x="0" y="75431"/>
                  <a:pt x="75431" y="0"/>
                  <a:pt x="168480" y="0"/>
                </a:cubicBezTo>
                <a:lnTo>
                  <a:pt x="2282641" y="0"/>
                </a:lnTo>
                <a:cubicBezTo>
                  <a:pt x="2375690" y="0"/>
                  <a:pt x="2451121" y="75431"/>
                  <a:pt x="2451121" y="168480"/>
                </a:cubicBezTo>
                <a:lnTo>
                  <a:pt x="2451121" y="1516320"/>
                </a:lnTo>
                <a:cubicBezTo>
                  <a:pt x="2451121" y="1609369"/>
                  <a:pt x="2375690" y="1684800"/>
                  <a:pt x="2282641" y="1684800"/>
                </a:cubicBezTo>
                <a:lnTo>
                  <a:pt x="168480" y="1684800"/>
                </a:lnTo>
                <a:cubicBezTo>
                  <a:pt x="75431" y="1684800"/>
                  <a:pt x="0" y="1609369"/>
                  <a:pt x="0" y="1516320"/>
                </a:cubicBezTo>
                <a:lnTo>
                  <a:pt x="0" y="168480"/>
                </a:lnTo>
                <a:close/>
              </a:path>
            </a:pathLst>
          </a:custGeom>
          <a:solidFill>
            <a:srgbClr val="E7F4D8"/>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77368" tIns="277368" rIns="277368" bIns="852942" numCol="1" spcCol="1270" anchor="t" anchorCtr="0">
            <a:noAutofit/>
          </a:bodyPr>
          <a:lstStyle/>
          <a:p>
            <a:pPr marL="0" lvl="0" indent="0" algn="l" defTabSz="1733550">
              <a:lnSpc>
                <a:spcPct val="90000"/>
              </a:lnSpc>
              <a:spcBef>
                <a:spcPct val="0"/>
              </a:spcBef>
              <a:spcAft>
                <a:spcPct val="35000"/>
              </a:spcAft>
              <a:buNone/>
            </a:pPr>
            <a:r>
              <a:rPr lang="en-US" sz="2400" b="1" kern="1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kern="1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trích</a:t>
            </a:r>
            <a:endParaRPr lang="en-SG" sz="2400" b="1" kern="1200" dirty="0">
              <a:solidFill>
                <a:schemeClr val="tx1"/>
              </a:solidFill>
              <a:latin typeface="Times New Roman" panose="02020603050405020304" pitchFamily="18" charset="0"/>
              <a:cs typeface="Times New Roman" panose="02020603050405020304" pitchFamily="18" charset="0"/>
            </a:endParaRPr>
          </a:p>
        </p:txBody>
      </p:sp>
      <p:sp>
        <p:nvSpPr>
          <p:cNvPr id="48" name="Freeform: Shape 47">
            <a:extLst>
              <a:ext uri="{FF2B5EF4-FFF2-40B4-BE49-F238E27FC236}">
                <a16:creationId xmlns:a16="http://schemas.microsoft.com/office/drawing/2014/main" id="{3A15B2E8-4D5C-CCFE-7BE0-657C838F5F21}"/>
              </a:ext>
            </a:extLst>
          </p:cNvPr>
          <p:cNvSpPr/>
          <p:nvPr/>
        </p:nvSpPr>
        <p:spPr>
          <a:xfrm>
            <a:off x="236508" y="1760141"/>
            <a:ext cx="5872139" cy="4864628"/>
          </a:xfrm>
          <a:custGeom>
            <a:avLst/>
            <a:gdLst>
              <a:gd name="connsiteX0" fmla="*/ 0 w 2451121"/>
              <a:gd name="connsiteY0" fmla="*/ 224640 h 2246400"/>
              <a:gd name="connsiteX1" fmla="*/ 224640 w 2451121"/>
              <a:gd name="connsiteY1" fmla="*/ 0 h 2246400"/>
              <a:gd name="connsiteX2" fmla="*/ 2226481 w 2451121"/>
              <a:gd name="connsiteY2" fmla="*/ 0 h 2246400"/>
              <a:gd name="connsiteX3" fmla="*/ 2451121 w 2451121"/>
              <a:gd name="connsiteY3" fmla="*/ 224640 h 2246400"/>
              <a:gd name="connsiteX4" fmla="*/ 2451121 w 2451121"/>
              <a:gd name="connsiteY4" fmla="*/ 2021760 h 2246400"/>
              <a:gd name="connsiteX5" fmla="*/ 2226481 w 2451121"/>
              <a:gd name="connsiteY5" fmla="*/ 2246400 h 2246400"/>
              <a:gd name="connsiteX6" fmla="*/ 224640 w 2451121"/>
              <a:gd name="connsiteY6" fmla="*/ 2246400 h 2246400"/>
              <a:gd name="connsiteX7" fmla="*/ 0 w 2451121"/>
              <a:gd name="connsiteY7" fmla="*/ 2021760 h 2246400"/>
              <a:gd name="connsiteX8" fmla="*/ 0 w 2451121"/>
              <a:gd name="connsiteY8" fmla="*/ 224640 h 22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121" h="2246400">
                <a:moveTo>
                  <a:pt x="0" y="224640"/>
                </a:moveTo>
                <a:cubicBezTo>
                  <a:pt x="0" y="100575"/>
                  <a:pt x="100575" y="0"/>
                  <a:pt x="224640" y="0"/>
                </a:cubicBezTo>
                <a:lnTo>
                  <a:pt x="2226481" y="0"/>
                </a:lnTo>
                <a:cubicBezTo>
                  <a:pt x="2350546" y="0"/>
                  <a:pt x="2451121" y="100575"/>
                  <a:pt x="2451121" y="224640"/>
                </a:cubicBezTo>
                <a:lnTo>
                  <a:pt x="2451121" y="2021760"/>
                </a:lnTo>
                <a:cubicBezTo>
                  <a:pt x="2451121" y="2145825"/>
                  <a:pt x="2350546" y="2246400"/>
                  <a:pt x="2226481" y="2246400"/>
                </a:cubicBezTo>
                <a:lnTo>
                  <a:pt x="224640" y="2246400"/>
                </a:lnTo>
                <a:cubicBezTo>
                  <a:pt x="100575" y="2246400"/>
                  <a:pt x="0" y="2145825"/>
                  <a:pt x="0" y="2021760"/>
                </a:cubicBezTo>
                <a:lnTo>
                  <a:pt x="0" y="224640"/>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43163" tIns="343163" rIns="343163" bIns="343163" numCol="1" spcCol="1270" anchor="t" anchorCtr="0">
            <a:noAutofit/>
          </a:bodyPr>
          <a:lstStyle/>
          <a:p>
            <a:pPr marL="285750" lvl="1" indent="-285750" algn="l" defTabSz="1733550">
              <a:lnSpc>
                <a:spcPct val="90000"/>
              </a:lnSpc>
              <a:spcBef>
                <a:spcPct val="0"/>
              </a:spcBef>
              <a:spcAft>
                <a:spcPct val="15000"/>
              </a:spcAft>
              <a:buChar char="•"/>
            </a:pPr>
            <a:endParaRPr lang="en-SG" sz="2400" kern="1200" dirty="0">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8612E198-485C-8089-01EB-788FCBDE44F3}"/>
              </a:ext>
            </a:extLst>
          </p:cNvPr>
          <p:cNvSpPr/>
          <p:nvPr/>
        </p:nvSpPr>
        <p:spPr>
          <a:xfrm>
            <a:off x="5093243" y="1225486"/>
            <a:ext cx="787752" cy="444763"/>
          </a:xfrm>
          <a:custGeom>
            <a:avLst/>
            <a:gdLst>
              <a:gd name="connsiteX0" fmla="*/ 0 w 787752"/>
              <a:gd name="connsiteY0" fmla="*/ 122052 h 610258"/>
              <a:gd name="connsiteX1" fmla="*/ 482623 w 787752"/>
              <a:gd name="connsiteY1" fmla="*/ 122052 h 610258"/>
              <a:gd name="connsiteX2" fmla="*/ 482623 w 787752"/>
              <a:gd name="connsiteY2" fmla="*/ 0 h 610258"/>
              <a:gd name="connsiteX3" fmla="*/ 787752 w 787752"/>
              <a:gd name="connsiteY3" fmla="*/ 305129 h 610258"/>
              <a:gd name="connsiteX4" fmla="*/ 482623 w 787752"/>
              <a:gd name="connsiteY4" fmla="*/ 610258 h 610258"/>
              <a:gd name="connsiteX5" fmla="*/ 482623 w 787752"/>
              <a:gd name="connsiteY5" fmla="*/ 488206 h 610258"/>
              <a:gd name="connsiteX6" fmla="*/ 0 w 787752"/>
              <a:gd name="connsiteY6" fmla="*/ 488206 h 610258"/>
              <a:gd name="connsiteX7" fmla="*/ 0 w 787752"/>
              <a:gd name="connsiteY7" fmla="*/ 122052 h 61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752" h="610258">
                <a:moveTo>
                  <a:pt x="0" y="122052"/>
                </a:moveTo>
                <a:lnTo>
                  <a:pt x="482623" y="122052"/>
                </a:lnTo>
                <a:lnTo>
                  <a:pt x="482623" y="0"/>
                </a:lnTo>
                <a:lnTo>
                  <a:pt x="787752" y="305129"/>
                </a:lnTo>
                <a:lnTo>
                  <a:pt x="482623" y="610258"/>
                </a:lnTo>
                <a:lnTo>
                  <a:pt x="482623" y="488206"/>
                </a:lnTo>
                <a:lnTo>
                  <a:pt x="0" y="488206"/>
                </a:lnTo>
                <a:lnTo>
                  <a:pt x="0" y="122052"/>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22052" rIns="183077" bIns="122052" numCol="1" spcCol="1270" anchor="ctr" anchorCtr="0">
            <a:noAutofit/>
          </a:bodyPr>
          <a:lstStyle/>
          <a:p>
            <a:pPr marL="0" lvl="0" indent="0" algn="ctr" defTabSz="1155700">
              <a:lnSpc>
                <a:spcPct val="90000"/>
              </a:lnSpc>
              <a:spcBef>
                <a:spcPct val="0"/>
              </a:spcBef>
              <a:spcAft>
                <a:spcPct val="35000"/>
              </a:spcAft>
              <a:buNone/>
            </a:pPr>
            <a:endParaRPr lang="en-SG" sz="2400" kern="1200"/>
          </a:p>
        </p:txBody>
      </p:sp>
      <p:sp>
        <p:nvSpPr>
          <p:cNvPr id="50" name="Freeform: Shape 49">
            <a:extLst>
              <a:ext uri="{FF2B5EF4-FFF2-40B4-BE49-F238E27FC236}">
                <a16:creationId xmlns:a16="http://schemas.microsoft.com/office/drawing/2014/main" id="{2B98FA55-B99F-2374-6043-1A7F4CAB7CAA}"/>
              </a:ext>
            </a:extLst>
          </p:cNvPr>
          <p:cNvSpPr/>
          <p:nvPr/>
        </p:nvSpPr>
        <p:spPr>
          <a:xfrm>
            <a:off x="6184728" y="1169723"/>
            <a:ext cx="2815505" cy="837830"/>
          </a:xfrm>
          <a:custGeom>
            <a:avLst/>
            <a:gdLst>
              <a:gd name="connsiteX0" fmla="*/ 0 w 2451121"/>
              <a:gd name="connsiteY0" fmla="*/ 168480 h 1684800"/>
              <a:gd name="connsiteX1" fmla="*/ 168480 w 2451121"/>
              <a:gd name="connsiteY1" fmla="*/ 0 h 1684800"/>
              <a:gd name="connsiteX2" fmla="*/ 2282641 w 2451121"/>
              <a:gd name="connsiteY2" fmla="*/ 0 h 1684800"/>
              <a:gd name="connsiteX3" fmla="*/ 2451121 w 2451121"/>
              <a:gd name="connsiteY3" fmla="*/ 168480 h 1684800"/>
              <a:gd name="connsiteX4" fmla="*/ 2451121 w 2451121"/>
              <a:gd name="connsiteY4" fmla="*/ 1516320 h 1684800"/>
              <a:gd name="connsiteX5" fmla="*/ 2282641 w 2451121"/>
              <a:gd name="connsiteY5" fmla="*/ 1684800 h 1684800"/>
              <a:gd name="connsiteX6" fmla="*/ 168480 w 2451121"/>
              <a:gd name="connsiteY6" fmla="*/ 1684800 h 1684800"/>
              <a:gd name="connsiteX7" fmla="*/ 0 w 2451121"/>
              <a:gd name="connsiteY7" fmla="*/ 1516320 h 1684800"/>
              <a:gd name="connsiteX8" fmla="*/ 0 w 2451121"/>
              <a:gd name="connsiteY8" fmla="*/ 168480 h 16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121" h="1684800">
                <a:moveTo>
                  <a:pt x="0" y="168480"/>
                </a:moveTo>
                <a:cubicBezTo>
                  <a:pt x="0" y="75431"/>
                  <a:pt x="75431" y="0"/>
                  <a:pt x="168480" y="0"/>
                </a:cubicBezTo>
                <a:lnTo>
                  <a:pt x="2282641" y="0"/>
                </a:lnTo>
                <a:cubicBezTo>
                  <a:pt x="2375690" y="0"/>
                  <a:pt x="2451121" y="75431"/>
                  <a:pt x="2451121" y="168480"/>
                </a:cubicBezTo>
                <a:lnTo>
                  <a:pt x="2451121" y="1516320"/>
                </a:lnTo>
                <a:cubicBezTo>
                  <a:pt x="2451121" y="1609369"/>
                  <a:pt x="2375690" y="1684800"/>
                  <a:pt x="2282641" y="1684800"/>
                </a:cubicBezTo>
                <a:lnTo>
                  <a:pt x="168480" y="1684800"/>
                </a:lnTo>
                <a:cubicBezTo>
                  <a:pt x="75431" y="1684800"/>
                  <a:pt x="0" y="1609369"/>
                  <a:pt x="0" y="1516320"/>
                </a:cubicBezTo>
                <a:lnTo>
                  <a:pt x="0" y="168480"/>
                </a:lnTo>
                <a:close/>
              </a:path>
            </a:pathLst>
          </a:custGeom>
          <a:solidFill>
            <a:schemeClr val="accent2">
              <a:lumMod val="40000"/>
              <a:lumOff val="60000"/>
            </a:schemeClr>
          </a:solid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spcFirstLastPara="0" vert="horz" wrap="square" lIns="277368" tIns="277368" rIns="277368" bIns="852942" numCol="1" spcCol="1270" anchor="t" anchorCtr="0">
            <a:noAutofit/>
          </a:bodyPr>
          <a:lstStyle/>
          <a:p>
            <a:pPr marL="0" lvl="0" indent="0" algn="l" defTabSz="1733550">
              <a:lnSpc>
                <a:spcPct val="90000"/>
              </a:lnSpc>
              <a:spcBef>
                <a:spcPct val="0"/>
              </a:spcBef>
              <a:spcAft>
                <a:spcPct val="35000"/>
              </a:spcAft>
              <a:buNone/>
            </a:pPr>
            <a:r>
              <a:rPr lang="en-US" sz="2400" b="1" dirty="0" err="1">
                <a:solidFill>
                  <a:schemeClr val="tx1"/>
                </a:solidFill>
                <a:latin typeface="Times New Roman" panose="02020603050405020304" pitchFamily="18" charset="0"/>
                <a:cs typeface="Times New Roman" panose="02020603050405020304" pitchFamily="18" charset="0"/>
              </a:rPr>
              <a:t>Điển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tích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cố</a:t>
            </a:r>
            <a:endParaRPr lang="en-SG" sz="2400" b="1" kern="1200" dirty="0">
              <a:solidFill>
                <a:schemeClr val="tx1"/>
              </a:solidFill>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id="{EA390E44-53F1-92CA-961F-EDB9190F6978}"/>
              </a:ext>
            </a:extLst>
          </p:cNvPr>
          <p:cNvSpPr/>
          <p:nvPr/>
        </p:nvSpPr>
        <p:spPr>
          <a:xfrm>
            <a:off x="6383429" y="1760141"/>
            <a:ext cx="3050790" cy="4864628"/>
          </a:xfrm>
          <a:custGeom>
            <a:avLst/>
            <a:gdLst>
              <a:gd name="connsiteX0" fmla="*/ 0 w 2451121"/>
              <a:gd name="connsiteY0" fmla="*/ 224640 h 2246400"/>
              <a:gd name="connsiteX1" fmla="*/ 224640 w 2451121"/>
              <a:gd name="connsiteY1" fmla="*/ 0 h 2246400"/>
              <a:gd name="connsiteX2" fmla="*/ 2226481 w 2451121"/>
              <a:gd name="connsiteY2" fmla="*/ 0 h 2246400"/>
              <a:gd name="connsiteX3" fmla="*/ 2451121 w 2451121"/>
              <a:gd name="connsiteY3" fmla="*/ 224640 h 2246400"/>
              <a:gd name="connsiteX4" fmla="*/ 2451121 w 2451121"/>
              <a:gd name="connsiteY4" fmla="*/ 2021760 h 2246400"/>
              <a:gd name="connsiteX5" fmla="*/ 2226481 w 2451121"/>
              <a:gd name="connsiteY5" fmla="*/ 2246400 h 2246400"/>
              <a:gd name="connsiteX6" fmla="*/ 224640 w 2451121"/>
              <a:gd name="connsiteY6" fmla="*/ 2246400 h 2246400"/>
              <a:gd name="connsiteX7" fmla="*/ 0 w 2451121"/>
              <a:gd name="connsiteY7" fmla="*/ 2021760 h 2246400"/>
              <a:gd name="connsiteX8" fmla="*/ 0 w 2451121"/>
              <a:gd name="connsiteY8" fmla="*/ 224640 h 22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121" h="2246400">
                <a:moveTo>
                  <a:pt x="0" y="224640"/>
                </a:moveTo>
                <a:cubicBezTo>
                  <a:pt x="0" y="100575"/>
                  <a:pt x="100575" y="0"/>
                  <a:pt x="224640" y="0"/>
                </a:cubicBezTo>
                <a:lnTo>
                  <a:pt x="2226481" y="0"/>
                </a:lnTo>
                <a:cubicBezTo>
                  <a:pt x="2350546" y="0"/>
                  <a:pt x="2451121" y="100575"/>
                  <a:pt x="2451121" y="224640"/>
                </a:cubicBezTo>
                <a:lnTo>
                  <a:pt x="2451121" y="2021760"/>
                </a:lnTo>
                <a:cubicBezTo>
                  <a:pt x="2451121" y="2145825"/>
                  <a:pt x="2350546" y="2246400"/>
                  <a:pt x="2226481" y="2246400"/>
                </a:cubicBezTo>
                <a:lnTo>
                  <a:pt x="224640" y="2246400"/>
                </a:lnTo>
                <a:cubicBezTo>
                  <a:pt x="100575" y="2246400"/>
                  <a:pt x="0" y="2145825"/>
                  <a:pt x="0" y="2021760"/>
                </a:cubicBezTo>
                <a:lnTo>
                  <a:pt x="0" y="224640"/>
                </a:lnTo>
                <a:close/>
              </a:path>
            </a:pathLst>
          </a:custGeom>
          <a:ln>
            <a:solidFill>
              <a:schemeClr val="accent2">
                <a:lumMod val="75000"/>
              </a:schemeClr>
            </a:solidFill>
          </a:ln>
        </p:spPr>
        <p:style>
          <a:lnRef idx="2">
            <a:schemeClr val="accent3">
              <a:hueOff val="5625132"/>
              <a:satOff val="-8440"/>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43163" tIns="343163" rIns="343163" bIns="343163" numCol="1" spcCol="1270" anchor="t" anchorCtr="0">
            <a:noAutofit/>
          </a:bodyPr>
          <a:lstStyle/>
          <a:p>
            <a:pPr marL="285750" lvl="1" indent="-285750" algn="l" defTabSz="1733550">
              <a:lnSpc>
                <a:spcPct val="90000"/>
              </a:lnSpc>
              <a:spcBef>
                <a:spcPct val="0"/>
              </a:spcBef>
              <a:spcAft>
                <a:spcPct val="15000"/>
              </a:spcAft>
              <a:buChar char="•"/>
            </a:pPr>
            <a:endParaRPr lang="en-SG" sz="2400" kern="1200" dirty="0"/>
          </a:p>
        </p:txBody>
      </p:sp>
      <p:sp>
        <p:nvSpPr>
          <p:cNvPr id="52" name="Freeform: Shape 51">
            <a:extLst>
              <a:ext uri="{FF2B5EF4-FFF2-40B4-BE49-F238E27FC236}">
                <a16:creationId xmlns:a16="http://schemas.microsoft.com/office/drawing/2014/main" id="{DD2E7D84-EC24-8E25-3A16-7109CF07055D}"/>
              </a:ext>
            </a:extLst>
          </p:cNvPr>
          <p:cNvSpPr/>
          <p:nvPr/>
        </p:nvSpPr>
        <p:spPr>
          <a:xfrm>
            <a:off x="9127694" y="1225486"/>
            <a:ext cx="437749" cy="422580"/>
          </a:xfrm>
          <a:custGeom>
            <a:avLst/>
            <a:gdLst>
              <a:gd name="connsiteX0" fmla="*/ 0 w 787752"/>
              <a:gd name="connsiteY0" fmla="*/ 122052 h 610258"/>
              <a:gd name="connsiteX1" fmla="*/ 482623 w 787752"/>
              <a:gd name="connsiteY1" fmla="*/ 122052 h 610258"/>
              <a:gd name="connsiteX2" fmla="*/ 482623 w 787752"/>
              <a:gd name="connsiteY2" fmla="*/ 0 h 610258"/>
              <a:gd name="connsiteX3" fmla="*/ 787752 w 787752"/>
              <a:gd name="connsiteY3" fmla="*/ 305129 h 610258"/>
              <a:gd name="connsiteX4" fmla="*/ 482623 w 787752"/>
              <a:gd name="connsiteY4" fmla="*/ 610258 h 610258"/>
              <a:gd name="connsiteX5" fmla="*/ 482623 w 787752"/>
              <a:gd name="connsiteY5" fmla="*/ 488206 h 610258"/>
              <a:gd name="connsiteX6" fmla="*/ 0 w 787752"/>
              <a:gd name="connsiteY6" fmla="*/ 488206 h 610258"/>
              <a:gd name="connsiteX7" fmla="*/ 0 w 787752"/>
              <a:gd name="connsiteY7" fmla="*/ 122052 h 61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752" h="610258">
                <a:moveTo>
                  <a:pt x="0" y="122052"/>
                </a:moveTo>
                <a:lnTo>
                  <a:pt x="482623" y="122052"/>
                </a:lnTo>
                <a:lnTo>
                  <a:pt x="482623" y="0"/>
                </a:lnTo>
                <a:lnTo>
                  <a:pt x="787752" y="305129"/>
                </a:lnTo>
                <a:lnTo>
                  <a:pt x="482623" y="610258"/>
                </a:lnTo>
                <a:lnTo>
                  <a:pt x="482623" y="488206"/>
                </a:lnTo>
                <a:lnTo>
                  <a:pt x="0" y="488206"/>
                </a:lnTo>
                <a:lnTo>
                  <a:pt x="0" y="122052"/>
                </a:lnTo>
                <a:close/>
              </a:path>
            </a:pathLst>
          </a:custGeom>
        </p:spPr>
        <p:style>
          <a:lnRef idx="0">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0" tIns="122052" rIns="183077" bIns="122052" numCol="1" spcCol="1270" anchor="ctr" anchorCtr="0">
            <a:noAutofit/>
          </a:bodyPr>
          <a:lstStyle/>
          <a:p>
            <a:pPr marL="0" lvl="0" indent="0" algn="ctr" defTabSz="1155700">
              <a:lnSpc>
                <a:spcPct val="90000"/>
              </a:lnSpc>
              <a:spcBef>
                <a:spcPct val="0"/>
              </a:spcBef>
              <a:spcAft>
                <a:spcPct val="35000"/>
              </a:spcAft>
              <a:buNone/>
            </a:pPr>
            <a:endParaRPr lang="en-SG" sz="2400" kern="1200"/>
          </a:p>
        </p:txBody>
      </p:sp>
      <p:sp>
        <p:nvSpPr>
          <p:cNvPr id="53" name="Freeform: Shape 52">
            <a:extLst>
              <a:ext uri="{FF2B5EF4-FFF2-40B4-BE49-F238E27FC236}">
                <a16:creationId xmlns:a16="http://schemas.microsoft.com/office/drawing/2014/main" id="{3FC69551-F08B-4CF4-FBDC-C7767794F557}"/>
              </a:ext>
            </a:extLst>
          </p:cNvPr>
          <p:cNvSpPr/>
          <p:nvPr/>
        </p:nvSpPr>
        <p:spPr>
          <a:xfrm>
            <a:off x="9696667" y="1184408"/>
            <a:ext cx="1901865" cy="837830"/>
          </a:xfrm>
          <a:custGeom>
            <a:avLst/>
            <a:gdLst>
              <a:gd name="connsiteX0" fmla="*/ 0 w 2451121"/>
              <a:gd name="connsiteY0" fmla="*/ 168480 h 1684800"/>
              <a:gd name="connsiteX1" fmla="*/ 168480 w 2451121"/>
              <a:gd name="connsiteY1" fmla="*/ 0 h 1684800"/>
              <a:gd name="connsiteX2" fmla="*/ 2282641 w 2451121"/>
              <a:gd name="connsiteY2" fmla="*/ 0 h 1684800"/>
              <a:gd name="connsiteX3" fmla="*/ 2451121 w 2451121"/>
              <a:gd name="connsiteY3" fmla="*/ 168480 h 1684800"/>
              <a:gd name="connsiteX4" fmla="*/ 2451121 w 2451121"/>
              <a:gd name="connsiteY4" fmla="*/ 1516320 h 1684800"/>
              <a:gd name="connsiteX5" fmla="*/ 2282641 w 2451121"/>
              <a:gd name="connsiteY5" fmla="*/ 1684800 h 1684800"/>
              <a:gd name="connsiteX6" fmla="*/ 168480 w 2451121"/>
              <a:gd name="connsiteY6" fmla="*/ 1684800 h 1684800"/>
              <a:gd name="connsiteX7" fmla="*/ 0 w 2451121"/>
              <a:gd name="connsiteY7" fmla="*/ 1516320 h 1684800"/>
              <a:gd name="connsiteX8" fmla="*/ 0 w 2451121"/>
              <a:gd name="connsiteY8" fmla="*/ 168480 h 16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121" h="1684800">
                <a:moveTo>
                  <a:pt x="0" y="168480"/>
                </a:moveTo>
                <a:cubicBezTo>
                  <a:pt x="0" y="75431"/>
                  <a:pt x="75431" y="0"/>
                  <a:pt x="168480" y="0"/>
                </a:cubicBezTo>
                <a:lnTo>
                  <a:pt x="2282641" y="0"/>
                </a:lnTo>
                <a:cubicBezTo>
                  <a:pt x="2375690" y="0"/>
                  <a:pt x="2451121" y="75431"/>
                  <a:pt x="2451121" y="168480"/>
                </a:cubicBezTo>
                <a:lnTo>
                  <a:pt x="2451121" y="1516320"/>
                </a:lnTo>
                <a:cubicBezTo>
                  <a:pt x="2451121" y="1609369"/>
                  <a:pt x="2375690" y="1684800"/>
                  <a:pt x="2282641" y="1684800"/>
                </a:cubicBezTo>
                <a:lnTo>
                  <a:pt x="168480" y="1684800"/>
                </a:lnTo>
                <a:cubicBezTo>
                  <a:pt x="75431" y="1684800"/>
                  <a:pt x="0" y="1609369"/>
                  <a:pt x="0" y="1516320"/>
                </a:cubicBezTo>
                <a:lnTo>
                  <a:pt x="0" y="168480"/>
                </a:lnTo>
                <a:close/>
              </a:path>
            </a:pathLst>
          </a:custGeom>
          <a:solidFill>
            <a:schemeClr val="accent4">
              <a:lumMod val="20000"/>
              <a:lumOff val="80000"/>
            </a:schemeClr>
          </a:solid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77368" tIns="277368" rIns="277368" bIns="852942" numCol="1" spcCol="1270" anchor="t" anchorCtr="0">
            <a:noAutofit/>
          </a:bodyPr>
          <a:lstStyle/>
          <a:p>
            <a:pPr marL="0" lvl="0" indent="0" algn="l" defTabSz="1733550">
              <a:spcBef>
                <a:spcPct val="0"/>
              </a:spcBef>
              <a:spcAft>
                <a:spcPct val="35000"/>
              </a:spcAft>
              <a:buNone/>
            </a:pPr>
            <a:r>
              <a:rPr lang="en-US" sz="2400" b="1" kern="1200" dirty="0" err="1">
                <a:solidFill>
                  <a:schemeClr val="tx1"/>
                </a:solidFill>
                <a:latin typeface="Times New Roman" panose="02020603050405020304" pitchFamily="18" charset="0"/>
                <a:cs typeface="Times New Roman" panose="02020603050405020304" pitchFamily="18" charset="0"/>
              </a:rPr>
              <a:t>Tác</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dụng</a:t>
            </a:r>
            <a:endParaRPr lang="en-SG" sz="2400" b="1" kern="1200" dirty="0">
              <a:solidFill>
                <a:schemeClr val="tx1"/>
              </a:solidFill>
              <a:latin typeface="Times New Roman" panose="02020603050405020304" pitchFamily="18" charset="0"/>
              <a:cs typeface="Times New Roman" panose="02020603050405020304" pitchFamily="18" charset="0"/>
            </a:endParaRPr>
          </a:p>
        </p:txBody>
      </p:sp>
      <p:sp>
        <p:nvSpPr>
          <p:cNvPr id="54" name="Freeform: Shape 53">
            <a:extLst>
              <a:ext uri="{FF2B5EF4-FFF2-40B4-BE49-F238E27FC236}">
                <a16:creationId xmlns:a16="http://schemas.microsoft.com/office/drawing/2014/main" id="{34E976C5-99CD-252B-B43E-E596084BEEDE}"/>
              </a:ext>
            </a:extLst>
          </p:cNvPr>
          <p:cNvSpPr/>
          <p:nvPr/>
        </p:nvSpPr>
        <p:spPr>
          <a:xfrm>
            <a:off x="9835084" y="1747984"/>
            <a:ext cx="2133294" cy="4864628"/>
          </a:xfrm>
          <a:custGeom>
            <a:avLst/>
            <a:gdLst>
              <a:gd name="connsiteX0" fmla="*/ 0 w 2451121"/>
              <a:gd name="connsiteY0" fmla="*/ 224640 h 2246400"/>
              <a:gd name="connsiteX1" fmla="*/ 224640 w 2451121"/>
              <a:gd name="connsiteY1" fmla="*/ 0 h 2246400"/>
              <a:gd name="connsiteX2" fmla="*/ 2226481 w 2451121"/>
              <a:gd name="connsiteY2" fmla="*/ 0 h 2246400"/>
              <a:gd name="connsiteX3" fmla="*/ 2451121 w 2451121"/>
              <a:gd name="connsiteY3" fmla="*/ 224640 h 2246400"/>
              <a:gd name="connsiteX4" fmla="*/ 2451121 w 2451121"/>
              <a:gd name="connsiteY4" fmla="*/ 2021760 h 2246400"/>
              <a:gd name="connsiteX5" fmla="*/ 2226481 w 2451121"/>
              <a:gd name="connsiteY5" fmla="*/ 2246400 h 2246400"/>
              <a:gd name="connsiteX6" fmla="*/ 224640 w 2451121"/>
              <a:gd name="connsiteY6" fmla="*/ 2246400 h 2246400"/>
              <a:gd name="connsiteX7" fmla="*/ 0 w 2451121"/>
              <a:gd name="connsiteY7" fmla="*/ 2021760 h 2246400"/>
              <a:gd name="connsiteX8" fmla="*/ 0 w 2451121"/>
              <a:gd name="connsiteY8" fmla="*/ 224640 h 22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121" h="2246400">
                <a:moveTo>
                  <a:pt x="0" y="224640"/>
                </a:moveTo>
                <a:cubicBezTo>
                  <a:pt x="0" y="100575"/>
                  <a:pt x="100575" y="0"/>
                  <a:pt x="224640" y="0"/>
                </a:cubicBezTo>
                <a:lnTo>
                  <a:pt x="2226481" y="0"/>
                </a:lnTo>
                <a:cubicBezTo>
                  <a:pt x="2350546" y="0"/>
                  <a:pt x="2451121" y="100575"/>
                  <a:pt x="2451121" y="224640"/>
                </a:cubicBezTo>
                <a:lnTo>
                  <a:pt x="2451121" y="2021760"/>
                </a:lnTo>
                <a:cubicBezTo>
                  <a:pt x="2451121" y="2145825"/>
                  <a:pt x="2350546" y="2246400"/>
                  <a:pt x="2226481" y="2246400"/>
                </a:cubicBezTo>
                <a:lnTo>
                  <a:pt x="224640" y="2246400"/>
                </a:lnTo>
                <a:cubicBezTo>
                  <a:pt x="100575" y="2246400"/>
                  <a:pt x="0" y="2145825"/>
                  <a:pt x="0" y="2021760"/>
                </a:cubicBezTo>
                <a:lnTo>
                  <a:pt x="0" y="224640"/>
                </a:lnTo>
                <a:close/>
              </a:path>
            </a:pathLst>
          </a:custGeom>
        </p:spPr>
        <p:style>
          <a:lnRef idx="2">
            <a:schemeClr val="accent3">
              <a:hueOff val="11250264"/>
              <a:satOff val="-16880"/>
              <a:lumOff val="-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43163" tIns="343163" rIns="343163" bIns="343163" numCol="1" spcCol="1270" anchor="t" anchorCtr="0">
            <a:noAutofit/>
          </a:bodyPr>
          <a:lstStyle/>
          <a:p>
            <a:pPr marL="285750" lvl="1" indent="-285750" algn="l" defTabSz="1733550">
              <a:lnSpc>
                <a:spcPct val="90000"/>
              </a:lnSpc>
              <a:spcBef>
                <a:spcPct val="0"/>
              </a:spcBef>
              <a:spcAft>
                <a:spcPct val="15000"/>
              </a:spcAft>
              <a:buChar char="•"/>
            </a:pPr>
            <a:endParaRPr lang="en-SG" sz="2400" kern="1200" dirty="0"/>
          </a:p>
        </p:txBody>
      </p:sp>
      <p:sp>
        <p:nvSpPr>
          <p:cNvPr id="56" name="TextBox 55">
            <a:extLst>
              <a:ext uri="{FF2B5EF4-FFF2-40B4-BE49-F238E27FC236}">
                <a16:creationId xmlns:a16="http://schemas.microsoft.com/office/drawing/2014/main" id="{A9CC39CA-8465-C5B0-375A-513D9798AD04}"/>
              </a:ext>
            </a:extLst>
          </p:cNvPr>
          <p:cNvSpPr txBox="1"/>
          <p:nvPr/>
        </p:nvSpPr>
        <p:spPr>
          <a:xfrm>
            <a:off x="316490" y="1922955"/>
            <a:ext cx="5709979" cy="4693593"/>
          </a:xfrm>
          <a:prstGeom prst="rect">
            <a:avLst/>
          </a:prstGeom>
          <a:noFill/>
        </p:spPr>
        <p:txBody>
          <a:bodyPr wrap="square">
            <a:spAutoFit/>
          </a:bodyPr>
          <a:lstStyle/>
          <a:p>
            <a:pPr algn="just"/>
            <a:r>
              <a:rPr lang="vi-VN" sz="2300" i="1" dirty="0">
                <a:latin typeface="Times New Roman" panose="02020603050405020304" pitchFamily="18" charset="0"/>
                <a:cs typeface="Times New Roman" panose="02020603050405020304" pitchFamily="18" charset="0"/>
              </a:rPr>
              <a:t>Đoạn rồi nàng tắm gội chay sạch, ra bến Hoàng Giang ngửa mặt lên trời mà than rằng:</a:t>
            </a:r>
            <a:endParaRPr lang="en-SG" sz="2300" dirty="0">
              <a:latin typeface="Times New Roman" panose="02020603050405020304" pitchFamily="18" charset="0"/>
              <a:cs typeface="Times New Roman" panose="02020603050405020304" pitchFamily="18" charset="0"/>
            </a:endParaRPr>
          </a:p>
          <a:p>
            <a:pPr algn="just"/>
            <a:r>
              <a:rPr lang="vi-VN" sz="2300" i="1" dirty="0">
                <a:latin typeface="Times New Roman" panose="02020603050405020304" pitchFamily="18" charset="0"/>
                <a:cs typeface="Times New Roman" panose="02020603050405020304" pitchFamily="18" charset="0"/>
              </a:rPr>
              <a:t>- Kẻ bạc mệnh này duyên phận hẩm hiu, chồng con rấy bỏ, điều đâu bay buộc, tiếng chịu nhuốc nhơ, thần sông có linh, xin ngài chứng giám. Thiếp nếu đoan trang giữ tiết, trinh bạch gìn lòng, vào nước xin làm ngọc My Nương, xuống đất xin làm cỏ Ngu mĩ. Nhược bằng lòng chim dạ cá, la chồng dối con, dưới xin làm mồi cho cá tôm, trên xin làm cơm cho diều quạ và xin chịu khắp mọi người phỉ nhổ.</a:t>
            </a:r>
            <a:endParaRPr lang="en-SG" sz="2300" dirty="0">
              <a:latin typeface="Times New Roman" panose="02020603050405020304" pitchFamily="18" charset="0"/>
              <a:cs typeface="Times New Roman" panose="02020603050405020304" pitchFamily="18" charset="0"/>
            </a:endParaRPr>
          </a:p>
          <a:p>
            <a:pPr algn="just"/>
            <a:r>
              <a:rPr lang="vi-VN" sz="2300" dirty="0">
                <a:latin typeface="Times New Roman" panose="02020603050405020304" pitchFamily="18" charset="0"/>
                <a:cs typeface="Times New Roman" panose="02020603050405020304" pitchFamily="18" charset="0"/>
              </a:rPr>
              <a:t>                          (Nguyễn Dữ, Chuyện người con gái Nam Xương)</a:t>
            </a:r>
            <a:endParaRPr lang="en-SG" sz="2300" dirty="0">
              <a:latin typeface="Times New Roman" panose="02020603050405020304" pitchFamily="18" charset="0"/>
              <a:cs typeface="Times New Roman" panose="02020603050405020304" pitchFamily="18" charset="0"/>
            </a:endParaRPr>
          </a:p>
        </p:txBody>
      </p:sp>
      <p:sp>
        <p:nvSpPr>
          <p:cNvPr id="5" name="Freeform 12">
            <a:extLst>
              <a:ext uri="{FF2B5EF4-FFF2-40B4-BE49-F238E27FC236}">
                <a16:creationId xmlns:a16="http://schemas.microsoft.com/office/drawing/2014/main" id="{9D2EAB72-85DE-BC1F-979D-9574E37E1236}"/>
              </a:ext>
            </a:extLst>
          </p:cNvPr>
          <p:cNvSpPr/>
          <p:nvPr/>
        </p:nvSpPr>
        <p:spPr>
          <a:xfrm>
            <a:off x="790300" y="233231"/>
            <a:ext cx="10004153" cy="837830"/>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6" name="TextBox 5">
            <a:extLst>
              <a:ext uri="{FF2B5EF4-FFF2-40B4-BE49-F238E27FC236}">
                <a16:creationId xmlns:a16="http://schemas.microsoft.com/office/drawing/2014/main" id="{7F7921FF-2097-5690-47CA-33C8CDD1BE9B}"/>
              </a:ext>
            </a:extLst>
          </p:cNvPr>
          <p:cNvSpPr txBox="1"/>
          <p:nvPr/>
        </p:nvSpPr>
        <p:spPr>
          <a:xfrm>
            <a:off x="919697" y="190367"/>
            <a:ext cx="9874756" cy="830997"/>
          </a:xfrm>
          <a:prstGeom prst="rect">
            <a:avLst/>
          </a:prstGeom>
          <a:noFill/>
        </p:spPr>
        <p:txBody>
          <a:bodyPr wrap="square">
            <a:spAutoFit/>
          </a:bodyPr>
          <a:lstStyle/>
          <a:p>
            <a:pPr algn="ctr" defTabSz="1219170">
              <a:buClr>
                <a:srgbClr val="000000"/>
              </a:buClr>
              <a:defRPr/>
            </a:pP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Xác định (các) điển tích, điển cố trong đoạn trích sau và nêu tác dụng của việc sử dụng (các) điển tích, điển cố này:</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8091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3937C-4314-C3D2-E9BB-00BC575E7EB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6104B49-27B0-1CD3-1AA0-526E5BC78130}"/>
              </a:ext>
            </a:extLst>
          </p:cNvPr>
          <p:cNvGrpSpPr/>
          <p:nvPr/>
        </p:nvGrpSpPr>
        <p:grpSpPr>
          <a:xfrm>
            <a:off x="117110" y="159101"/>
            <a:ext cx="11915039" cy="6581028"/>
            <a:chOff x="0" y="0"/>
            <a:chExt cx="4707176" cy="2599912"/>
          </a:xfrm>
        </p:grpSpPr>
        <p:sp>
          <p:nvSpPr>
            <p:cNvPr id="3" name="Freeform 3">
              <a:extLst>
                <a:ext uri="{FF2B5EF4-FFF2-40B4-BE49-F238E27FC236}">
                  <a16:creationId xmlns:a16="http://schemas.microsoft.com/office/drawing/2014/main" id="{B8C9C865-372C-8C2E-B3DF-5614731F8B9A}"/>
                </a:ext>
              </a:extLst>
            </p:cNvPr>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spcBef>
                  <a:spcPts val="0"/>
                </a:spcBef>
                <a:spcAft>
                  <a:spcPts val="0"/>
                </a:spcAft>
                <a:buClrTx/>
                <a:buSzTx/>
                <a:buFontTx/>
                <a:buNone/>
                <a:tabLst/>
                <a:defRPr/>
              </a:pPr>
              <a:endParaRPr kumimoji="0" lang="en-SG" sz="3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a:extLst>
                <a:ext uri="{FF2B5EF4-FFF2-40B4-BE49-F238E27FC236}">
                  <a16:creationId xmlns:a16="http://schemas.microsoft.com/office/drawing/2014/main" id="{1E86BBE6-ED95-E71B-9F89-375E1E5A6C8B}"/>
                </a:ext>
              </a:extLst>
            </p:cNvPr>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5" name="Freeform 18">
            <a:extLst>
              <a:ext uri="{FF2B5EF4-FFF2-40B4-BE49-F238E27FC236}">
                <a16:creationId xmlns:a16="http://schemas.microsoft.com/office/drawing/2014/main" id="{BA5C8257-207E-0B88-EF1B-DDEE154B84AE}"/>
              </a:ext>
            </a:extLst>
          </p:cNvPr>
          <p:cNvSpPr/>
          <p:nvPr/>
        </p:nvSpPr>
        <p:spPr>
          <a:xfrm>
            <a:off x="11141268" y="263679"/>
            <a:ext cx="805344" cy="704340"/>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8">
            <a:extLst>
              <a:ext uri="{FF2B5EF4-FFF2-40B4-BE49-F238E27FC236}">
                <a16:creationId xmlns:a16="http://schemas.microsoft.com/office/drawing/2014/main" id="{3B84D9AA-2C56-EA65-F26B-0C89408C65DE}"/>
              </a:ext>
            </a:extLst>
          </p:cNvPr>
          <p:cNvSpPr/>
          <p:nvPr/>
        </p:nvSpPr>
        <p:spPr>
          <a:xfrm>
            <a:off x="32890" y="5800179"/>
            <a:ext cx="886807" cy="1057821"/>
          </a:xfrm>
          <a:custGeom>
            <a:avLst/>
            <a:gdLst/>
            <a:ahLst/>
            <a:cxnLst/>
            <a:rect l="l" t="t" r="r" b="b"/>
            <a:pathLst>
              <a:path w="1330210" h="1586731">
                <a:moveTo>
                  <a:pt x="0" y="0"/>
                </a:moveTo>
                <a:lnTo>
                  <a:pt x="1330209" y="0"/>
                </a:lnTo>
                <a:lnTo>
                  <a:pt x="1330209" y="1586731"/>
                </a:lnTo>
                <a:lnTo>
                  <a:pt x="0" y="15867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41" name="Freeform 20">
            <a:extLst>
              <a:ext uri="{FF2B5EF4-FFF2-40B4-BE49-F238E27FC236}">
                <a16:creationId xmlns:a16="http://schemas.microsoft.com/office/drawing/2014/main" id="{B49DB38F-1A6F-6FD5-AA0D-C74D59700C84}"/>
              </a:ext>
            </a:extLst>
          </p:cNvPr>
          <p:cNvSpPr/>
          <p:nvPr/>
        </p:nvSpPr>
        <p:spPr>
          <a:xfrm rot="181219" flipH="1">
            <a:off x="10778099" y="1108892"/>
            <a:ext cx="1451556" cy="590905"/>
          </a:xfrm>
          <a:custGeom>
            <a:avLst/>
            <a:gdLst/>
            <a:ahLst/>
            <a:cxnLst/>
            <a:rect l="l" t="t" r="r" b="b"/>
            <a:pathLst>
              <a:path w="2177334" h="886357">
                <a:moveTo>
                  <a:pt x="2177335" y="0"/>
                </a:moveTo>
                <a:lnTo>
                  <a:pt x="0" y="0"/>
                </a:lnTo>
                <a:lnTo>
                  <a:pt x="0" y="886357"/>
                </a:lnTo>
                <a:lnTo>
                  <a:pt x="2177335" y="886357"/>
                </a:lnTo>
                <a:lnTo>
                  <a:pt x="2177335"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SG"/>
          </a:p>
        </p:txBody>
      </p:sp>
      <p:sp>
        <p:nvSpPr>
          <p:cNvPr id="42" name="Freeform 21">
            <a:extLst>
              <a:ext uri="{FF2B5EF4-FFF2-40B4-BE49-F238E27FC236}">
                <a16:creationId xmlns:a16="http://schemas.microsoft.com/office/drawing/2014/main" id="{46FBB02A-B41B-5161-7D26-6BBB44EB4675}"/>
              </a:ext>
            </a:extLst>
          </p:cNvPr>
          <p:cNvSpPr/>
          <p:nvPr/>
        </p:nvSpPr>
        <p:spPr>
          <a:xfrm rot="-77605">
            <a:off x="-550457" y="818472"/>
            <a:ext cx="1451556" cy="590905"/>
          </a:xfrm>
          <a:custGeom>
            <a:avLst/>
            <a:gdLst/>
            <a:ahLst/>
            <a:cxnLst/>
            <a:rect l="l" t="t" r="r" b="b"/>
            <a:pathLst>
              <a:path w="2177334" h="886357">
                <a:moveTo>
                  <a:pt x="0" y="0"/>
                </a:moveTo>
                <a:lnTo>
                  <a:pt x="2177334" y="0"/>
                </a:lnTo>
                <a:lnTo>
                  <a:pt x="2177334" y="886357"/>
                </a:lnTo>
                <a:lnTo>
                  <a:pt x="0" y="886357"/>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SG"/>
          </a:p>
        </p:txBody>
      </p:sp>
      <p:sp>
        <p:nvSpPr>
          <p:cNvPr id="43" name="Freeform 22">
            <a:extLst>
              <a:ext uri="{FF2B5EF4-FFF2-40B4-BE49-F238E27FC236}">
                <a16:creationId xmlns:a16="http://schemas.microsoft.com/office/drawing/2014/main" id="{386671CA-DB3F-D407-C69D-14D5B24E1D95}"/>
              </a:ext>
            </a:extLst>
          </p:cNvPr>
          <p:cNvSpPr/>
          <p:nvPr/>
        </p:nvSpPr>
        <p:spPr>
          <a:xfrm rot="-1743848" flipH="1">
            <a:off x="179012" y="267145"/>
            <a:ext cx="563466" cy="569730"/>
          </a:xfrm>
          <a:custGeom>
            <a:avLst/>
            <a:gdLst/>
            <a:ahLst/>
            <a:cxnLst/>
            <a:rect l="l" t="t" r="r" b="b"/>
            <a:pathLst>
              <a:path w="1189234" h="1189234">
                <a:moveTo>
                  <a:pt x="1189234" y="0"/>
                </a:moveTo>
                <a:lnTo>
                  <a:pt x="0" y="0"/>
                </a:lnTo>
                <a:lnTo>
                  <a:pt x="0" y="1189234"/>
                </a:lnTo>
                <a:lnTo>
                  <a:pt x="1189234" y="1189234"/>
                </a:lnTo>
                <a:lnTo>
                  <a:pt x="118923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44" name="Freeform 23">
            <a:extLst>
              <a:ext uri="{FF2B5EF4-FFF2-40B4-BE49-F238E27FC236}">
                <a16:creationId xmlns:a16="http://schemas.microsoft.com/office/drawing/2014/main" id="{2441DE60-7AA4-2E64-CC5F-9E186CB5BB95}"/>
              </a:ext>
            </a:extLst>
          </p:cNvPr>
          <p:cNvSpPr/>
          <p:nvPr/>
        </p:nvSpPr>
        <p:spPr>
          <a:xfrm rot="819126" flipH="1">
            <a:off x="9378166" y="368017"/>
            <a:ext cx="792823" cy="792823"/>
          </a:xfrm>
          <a:custGeom>
            <a:avLst/>
            <a:gdLst/>
            <a:ahLst/>
            <a:cxnLst/>
            <a:rect l="l" t="t" r="r" b="b"/>
            <a:pathLst>
              <a:path w="1189234" h="1189234">
                <a:moveTo>
                  <a:pt x="1189234" y="0"/>
                </a:moveTo>
                <a:lnTo>
                  <a:pt x="0" y="0"/>
                </a:lnTo>
                <a:lnTo>
                  <a:pt x="0" y="1189234"/>
                </a:lnTo>
                <a:lnTo>
                  <a:pt x="1189234" y="1189234"/>
                </a:lnTo>
                <a:lnTo>
                  <a:pt x="118923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50" name="Freeform: Shape 49">
            <a:extLst>
              <a:ext uri="{FF2B5EF4-FFF2-40B4-BE49-F238E27FC236}">
                <a16:creationId xmlns:a16="http://schemas.microsoft.com/office/drawing/2014/main" id="{53B7174C-1044-2E06-20B1-5239B505F8E7}"/>
              </a:ext>
            </a:extLst>
          </p:cNvPr>
          <p:cNvSpPr/>
          <p:nvPr/>
        </p:nvSpPr>
        <p:spPr>
          <a:xfrm>
            <a:off x="386025" y="1153245"/>
            <a:ext cx="4143113" cy="837830"/>
          </a:xfrm>
          <a:custGeom>
            <a:avLst/>
            <a:gdLst>
              <a:gd name="connsiteX0" fmla="*/ 0 w 2451121"/>
              <a:gd name="connsiteY0" fmla="*/ 168480 h 1684800"/>
              <a:gd name="connsiteX1" fmla="*/ 168480 w 2451121"/>
              <a:gd name="connsiteY1" fmla="*/ 0 h 1684800"/>
              <a:gd name="connsiteX2" fmla="*/ 2282641 w 2451121"/>
              <a:gd name="connsiteY2" fmla="*/ 0 h 1684800"/>
              <a:gd name="connsiteX3" fmla="*/ 2451121 w 2451121"/>
              <a:gd name="connsiteY3" fmla="*/ 168480 h 1684800"/>
              <a:gd name="connsiteX4" fmla="*/ 2451121 w 2451121"/>
              <a:gd name="connsiteY4" fmla="*/ 1516320 h 1684800"/>
              <a:gd name="connsiteX5" fmla="*/ 2282641 w 2451121"/>
              <a:gd name="connsiteY5" fmla="*/ 1684800 h 1684800"/>
              <a:gd name="connsiteX6" fmla="*/ 168480 w 2451121"/>
              <a:gd name="connsiteY6" fmla="*/ 1684800 h 1684800"/>
              <a:gd name="connsiteX7" fmla="*/ 0 w 2451121"/>
              <a:gd name="connsiteY7" fmla="*/ 1516320 h 1684800"/>
              <a:gd name="connsiteX8" fmla="*/ 0 w 2451121"/>
              <a:gd name="connsiteY8" fmla="*/ 168480 h 16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121" h="1684800">
                <a:moveTo>
                  <a:pt x="0" y="168480"/>
                </a:moveTo>
                <a:cubicBezTo>
                  <a:pt x="0" y="75431"/>
                  <a:pt x="75431" y="0"/>
                  <a:pt x="168480" y="0"/>
                </a:cubicBezTo>
                <a:lnTo>
                  <a:pt x="2282641" y="0"/>
                </a:lnTo>
                <a:cubicBezTo>
                  <a:pt x="2375690" y="0"/>
                  <a:pt x="2451121" y="75431"/>
                  <a:pt x="2451121" y="168480"/>
                </a:cubicBezTo>
                <a:lnTo>
                  <a:pt x="2451121" y="1516320"/>
                </a:lnTo>
                <a:cubicBezTo>
                  <a:pt x="2451121" y="1609369"/>
                  <a:pt x="2375690" y="1684800"/>
                  <a:pt x="2282641" y="1684800"/>
                </a:cubicBezTo>
                <a:lnTo>
                  <a:pt x="168480" y="1684800"/>
                </a:lnTo>
                <a:cubicBezTo>
                  <a:pt x="75431" y="1684800"/>
                  <a:pt x="0" y="1609369"/>
                  <a:pt x="0" y="1516320"/>
                </a:cubicBezTo>
                <a:lnTo>
                  <a:pt x="0" y="168480"/>
                </a:lnTo>
                <a:close/>
              </a:path>
            </a:pathLst>
          </a:custGeom>
          <a:solidFill>
            <a:schemeClr val="accent2">
              <a:lumMod val="40000"/>
              <a:lumOff val="60000"/>
            </a:schemeClr>
          </a:solid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spcFirstLastPara="0" vert="horz" wrap="square" lIns="277368" tIns="277368" rIns="277368" bIns="852942" numCol="1" spcCol="1270" anchor="t" anchorCtr="0">
            <a:noAutofit/>
          </a:bodyPr>
          <a:lstStyle/>
          <a:p>
            <a:pPr marL="0" lvl="0" indent="0" algn="l" defTabSz="1733550">
              <a:lnSpc>
                <a:spcPct val="90000"/>
              </a:lnSpc>
              <a:spcBef>
                <a:spcPct val="0"/>
              </a:spcBef>
              <a:spcAft>
                <a:spcPct val="35000"/>
              </a:spcAft>
              <a:buNone/>
            </a:pPr>
            <a:r>
              <a:rPr lang="en-US" sz="2800" b="1" dirty="0" err="1">
                <a:solidFill>
                  <a:schemeClr val="tx1"/>
                </a:solidFill>
                <a:latin typeface="Times New Roman" panose="02020603050405020304" pitchFamily="18" charset="0"/>
                <a:cs typeface="Times New Roman" panose="02020603050405020304" pitchFamily="18" charset="0"/>
              </a:rPr>
              <a:t>Điển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tích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cố</a:t>
            </a:r>
            <a:endParaRPr lang="en-SG" sz="2800" b="1" kern="1200" dirty="0">
              <a:solidFill>
                <a:schemeClr val="tx1"/>
              </a:solidFill>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id="{1763D202-7D85-E543-56B1-F7D41287C4A4}"/>
              </a:ext>
            </a:extLst>
          </p:cNvPr>
          <p:cNvSpPr/>
          <p:nvPr/>
        </p:nvSpPr>
        <p:spPr>
          <a:xfrm>
            <a:off x="386025" y="1760141"/>
            <a:ext cx="6681483" cy="4876785"/>
          </a:xfrm>
          <a:custGeom>
            <a:avLst/>
            <a:gdLst>
              <a:gd name="connsiteX0" fmla="*/ 0 w 2451121"/>
              <a:gd name="connsiteY0" fmla="*/ 224640 h 2246400"/>
              <a:gd name="connsiteX1" fmla="*/ 224640 w 2451121"/>
              <a:gd name="connsiteY1" fmla="*/ 0 h 2246400"/>
              <a:gd name="connsiteX2" fmla="*/ 2226481 w 2451121"/>
              <a:gd name="connsiteY2" fmla="*/ 0 h 2246400"/>
              <a:gd name="connsiteX3" fmla="*/ 2451121 w 2451121"/>
              <a:gd name="connsiteY3" fmla="*/ 224640 h 2246400"/>
              <a:gd name="connsiteX4" fmla="*/ 2451121 w 2451121"/>
              <a:gd name="connsiteY4" fmla="*/ 2021760 h 2246400"/>
              <a:gd name="connsiteX5" fmla="*/ 2226481 w 2451121"/>
              <a:gd name="connsiteY5" fmla="*/ 2246400 h 2246400"/>
              <a:gd name="connsiteX6" fmla="*/ 224640 w 2451121"/>
              <a:gd name="connsiteY6" fmla="*/ 2246400 h 2246400"/>
              <a:gd name="connsiteX7" fmla="*/ 0 w 2451121"/>
              <a:gd name="connsiteY7" fmla="*/ 2021760 h 2246400"/>
              <a:gd name="connsiteX8" fmla="*/ 0 w 2451121"/>
              <a:gd name="connsiteY8" fmla="*/ 224640 h 22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121" h="2246400">
                <a:moveTo>
                  <a:pt x="0" y="224640"/>
                </a:moveTo>
                <a:cubicBezTo>
                  <a:pt x="0" y="100575"/>
                  <a:pt x="100575" y="0"/>
                  <a:pt x="224640" y="0"/>
                </a:cubicBezTo>
                <a:lnTo>
                  <a:pt x="2226481" y="0"/>
                </a:lnTo>
                <a:cubicBezTo>
                  <a:pt x="2350546" y="0"/>
                  <a:pt x="2451121" y="100575"/>
                  <a:pt x="2451121" y="224640"/>
                </a:cubicBezTo>
                <a:lnTo>
                  <a:pt x="2451121" y="2021760"/>
                </a:lnTo>
                <a:cubicBezTo>
                  <a:pt x="2451121" y="2145825"/>
                  <a:pt x="2350546" y="2246400"/>
                  <a:pt x="2226481" y="2246400"/>
                </a:cubicBezTo>
                <a:lnTo>
                  <a:pt x="224640" y="2246400"/>
                </a:lnTo>
                <a:cubicBezTo>
                  <a:pt x="100575" y="2246400"/>
                  <a:pt x="0" y="2145825"/>
                  <a:pt x="0" y="2021760"/>
                </a:cubicBezTo>
                <a:lnTo>
                  <a:pt x="0" y="224640"/>
                </a:lnTo>
                <a:close/>
              </a:path>
            </a:pathLst>
          </a:custGeom>
          <a:ln>
            <a:solidFill>
              <a:schemeClr val="accent2">
                <a:lumMod val="75000"/>
              </a:schemeClr>
            </a:solidFill>
          </a:ln>
        </p:spPr>
        <p:style>
          <a:lnRef idx="2">
            <a:schemeClr val="accent3">
              <a:hueOff val="5625132"/>
              <a:satOff val="-8440"/>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43163" tIns="343163" rIns="343163" bIns="343163" numCol="1" spcCol="1270" anchor="t" anchorCtr="0">
            <a:noAutofit/>
          </a:bodyPr>
          <a:lstStyle/>
          <a:p>
            <a:pPr marL="285750" lvl="1" indent="-285750" algn="l" defTabSz="1733550">
              <a:lnSpc>
                <a:spcPct val="90000"/>
              </a:lnSpc>
              <a:spcBef>
                <a:spcPct val="0"/>
              </a:spcBef>
              <a:spcAft>
                <a:spcPct val="15000"/>
              </a:spcAft>
              <a:buChar char="•"/>
            </a:pPr>
            <a:endParaRPr lang="en-SG" sz="2400" kern="1200" dirty="0"/>
          </a:p>
        </p:txBody>
      </p:sp>
      <p:sp>
        <p:nvSpPr>
          <p:cNvPr id="52" name="Freeform: Shape 51">
            <a:extLst>
              <a:ext uri="{FF2B5EF4-FFF2-40B4-BE49-F238E27FC236}">
                <a16:creationId xmlns:a16="http://schemas.microsoft.com/office/drawing/2014/main" id="{73C57A28-399C-93A9-51CF-85D7822062D0}"/>
              </a:ext>
            </a:extLst>
          </p:cNvPr>
          <p:cNvSpPr/>
          <p:nvPr/>
        </p:nvSpPr>
        <p:spPr>
          <a:xfrm>
            <a:off x="7106321" y="1193219"/>
            <a:ext cx="787752" cy="444763"/>
          </a:xfrm>
          <a:custGeom>
            <a:avLst/>
            <a:gdLst>
              <a:gd name="connsiteX0" fmla="*/ 0 w 787752"/>
              <a:gd name="connsiteY0" fmla="*/ 122052 h 610258"/>
              <a:gd name="connsiteX1" fmla="*/ 482623 w 787752"/>
              <a:gd name="connsiteY1" fmla="*/ 122052 h 610258"/>
              <a:gd name="connsiteX2" fmla="*/ 482623 w 787752"/>
              <a:gd name="connsiteY2" fmla="*/ 0 h 610258"/>
              <a:gd name="connsiteX3" fmla="*/ 787752 w 787752"/>
              <a:gd name="connsiteY3" fmla="*/ 305129 h 610258"/>
              <a:gd name="connsiteX4" fmla="*/ 482623 w 787752"/>
              <a:gd name="connsiteY4" fmla="*/ 610258 h 610258"/>
              <a:gd name="connsiteX5" fmla="*/ 482623 w 787752"/>
              <a:gd name="connsiteY5" fmla="*/ 488206 h 610258"/>
              <a:gd name="connsiteX6" fmla="*/ 0 w 787752"/>
              <a:gd name="connsiteY6" fmla="*/ 488206 h 610258"/>
              <a:gd name="connsiteX7" fmla="*/ 0 w 787752"/>
              <a:gd name="connsiteY7" fmla="*/ 122052 h 61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752" h="610258">
                <a:moveTo>
                  <a:pt x="0" y="122052"/>
                </a:moveTo>
                <a:lnTo>
                  <a:pt x="482623" y="122052"/>
                </a:lnTo>
                <a:lnTo>
                  <a:pt x="482623" y="0"/>
                </a:lnTo>
                <a:lnTo>
                  <a:pt x="787752" y="305129"/>
                </a:lnTo>
                <a:lnTo>
                  <a:pt x="482623" y="610258"/>
                </a:lnTo>
                <a:lnTo>
                  <a:pt x="482623" y="488206"/>
                </a:lnTo>
                <a:lnTo>
                  <a:pt x="0" y="488206"/>
                </a:lnTo>
                <a:lnTo>
                  <a:pt x="0" y="122052"/>
                </a:lnTo>
                <a:close/>
              </a:path>
            </a:pathLst>
          </a:custGeom>
        </p:spPr>
        <p:style>
          <a:lnRef idx="0">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0" tIns="122052" rIns="183077" bIns="122052" numCol="1" spcCol="1270" anchor="ctr" anchorCtr="0">
            <a:noAutofit/>
          </a:bodyPr>
          <a:lstStyle/>
          <a:p>
            <a:pPr marL="0" lvl="0" indent="0" algn="ctr" defTabSz="1155700">
              <a:lnSpc>
                <a:spcPct val="90000"/>
              </a:lnSpc>
              <a:spcBef>
                <a:spcPct val="0"/>
              </a:spcBef>
              <a:spcAft>
                <a:spcPct val="35000"/>
              </a:spcAft>
              <a:buNone/>
            </a:pPr>
            <a:endParaRPr lang="en-SG" sz="2400" kern="1200"/>
          </a:p>
        </p:txBody>
      </p:sp>
      <p:sp>
        <p:nvSpPr>
          <p:cNvPr id="53" name="Freeform: Shape 52">
            <a:extLst>
              <a:ext uri="{FF2B5EF4-FFF2-40B4-BE49-F238E27FC236}">
                <a16:creationId xmlns:a16="http://schemas.microsoft.com/office/drawing/2014/main" id="{C25E954F-D280-9AE5-170D-0D224983F942}"/>
              </a:ext>
            </a:extLst>
          </p:cNvPr>
          <p:cNvSpPr/>
          <p:nvPr/>
        </p:nvSpPr>
        <p:spPr>
          <a:xfrm>
            <a:off x="8365098" y="1140514"/>
            <a:ext cx="2776170" cy="837830"/>
          </a:xfrm>
          <a:custGeom>
            <a:avLst/>
            <a:gdLst>
              <a:gd name="connsiteX0" fmla="*/ 0 w 2451121"/>
              <a:gd name="connsiteY0" fmla="*/ 168480 h 1684800"/>
              <a:gd name="connsiteX1" fmla="*/ 168480 w 2451121"/>
              <a:gd name="connsiteY1" fmla="*/ 0 h 1684800"/>
              <a:gd name="connsiteX2" fmla="*/ 2282641 w 2451121"/>
              <a:gd name="connsiteY2" fmla="*/ 0 h 1684800"/>
              <a:gd name="connsiteX3" fmla="*/ 2451121 w 2451121"/>
              <a:gd name="connsiteY3" fmla="*/ 168480 h 1684800"/>
              <a:gd name="connsiteX4" fmla="*/ 2451121 w 2451121"/>
              <a:gd name="connsiteY4" fmla="*/ 1516320 h 1684800"/>
              <a:gd name="connsiteX5" fmla="*/ 2282641 w 2451121"/>
              <a:gd name="connsiteY5" fmla="*/ 1684800 h 1684800"/>
              <a:gd name="connsiteX6" fmla="*/ 168480 w 2451121"/>
              <a:gd name="connsiteY6" fmla="*/ 1684800 h 1684800"/>
              <a:gd name="connsiteX7" fmla="*/ 0 w 2451121"/>
              <a:gd name="connsiteY7" fmla="*/ 1516320 h 1684800"/>
              <a:gd name="connsiteX8" fmla="*/ 0 w 2451121"/>
              <a:gd name="connsiteY8" fmla="*/ 168480 h 16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121" h="1684800">
                <a:moveTo>
                  <a:pt x="0" y="168480"/>
                </a:moveTo>
                <a:cubicBezTo>
                  <a:pt x="0" y="75431"/>
                  <a:pt x="75431" y="0"/>
                  <a:pt x="168480" y="0"/>
                </a:cubicBezTo>
                <a:lnTo>
                  <a:pt x="2282641" y="0"/>
                </a:lnTo>
                <a:cubicBezTo>
                  <a:pt x="2375690" y="0"/>
                  <a:pt x="2451121" y="75431"/>
                  <a:pt x="2451121" y="168480"/>
                </a:cubicBezTo>
                <a:lnTo>
                  <a:pt x="2451121" y="1516320"/>
                </a:lnTo>
                <a:cubicBezTo>
                  <a:pt x="2451121" y="1609369"/>
                  <a:pt x="2375690" y="1684800"/>
                  <a:pt x="2282641" y="1684800"/>
                </a:cubicBezTo>
                <a:lnTo>
                  <a:pt x="168480" y="1684800"/>
                </a:lnTo>
                <a:cubicBezTo>
                  <a:pt x="75431" y="1684800"/>
                  <a:pt x="0" y="1609369"/>
                  <a:pt x="0" y="1516320"/>
                </a:cubicBezTo>
                <a:lnTo>
                  <a:pt x="0" y="168480"/>
                </a:lnTo>
                <a:close/>
              </a:path>
            </a:pathLst>
          </a:custGeom>
          <a:solidFill>
            <a:schemeClr val="accent4">
              <a:lumMod val="20000"/>
              <a:lumOff val="80000"/>
            </a:schemeClr>
          </a:solid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77368" tIns="277368" rIns="277368" bIns="852942" numCol="1" spcCol="1270" anchor="t" anchorCtr="0">
            <a:noAutofit/>
          </a:bodyPr>
          <a:lstStyle/>
          <a:p>
            <a:pPr marL="0" lvl="0" indent="0" algn="l" defTabSz="1733550">
              <a:spcBef>
                <a:spcPct val="0"/>
              </a:spcBef>
              <a:spcAft>
                <a:spcPct val="35000"/>
              </a:spcAft>
              <a:buNone/>
            </a:pPr>
            <a:r>
              <a:rPr lang="en-US" sz="2800" b="1" kern="1200" dirty="0" err="1">
                <a:solidFill>
                  <a:schemeClr val="tx1"/>
                </a:solidFill>
                <a:latin typeface="Times New Roman" panose="02020603050405020304" pitchFamily="18" charset="0"/>
                <a:cs typeface="Times New Roman" panose="02020603050405020304" pitchFamily="18" charset="0"/>
              </a:rPr>
              <a:t>Tác</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dụng</a:t>
            </a:r>
            <a:endParaRPr lang="en-SG" sz="2800" b="1" kern="1200" dirty="0">
              <a:solidFill>
                <a:schemeClr val="tx1"/>
              </a:solidFill>
              <a:latin typeface="Times New Roman" panose="02020603050405020304" pitchFamily="18" charset="0"/>
              <a:cs typeface="Times New Roman" panose="02020603050405020304" pitchFamily="18" charset="0"/>
            </a:endParaRPr>
          </a:p>
        </p:txBody>
      </p:sp>
      <p:sp>
        <p:nvSpPr>
          <p:cNvPr id="54" name="Freeform: Shape 53">
            <a:extLst>
              <a:ext uri="{FF2B5EF4-FFF2-40B4-BE49-F238E27FC236}">
                <a16:creationId xmlns:a16="http://schemas.microsoft.com/office/drawing/2014/main" id="{56C6195A-5BE9-8567-A3D9-F5A66202E39C}"/>
              </a:ext>
            </a:extLst>
          </p:cNvPr>
          <p:cNvSpPr/>
          <p:nvPr/>
        </p:nvSpPr>
        <p:spPr>
          <a:xfrm>
            <a:off x="8523966" y="1747984"/>
            <a:ext cx="3422646" cy="4876785"/>
          </a:xfrm>
          <a:custGeom>
            <a:avLst/>
            <a:gdLst>
              <a:gd name="connsiteX0" fmla="*/ 0 w 2451121"/>
              <a:gd name="connsiteY0" fmla="*/ 224640 h 2246400"/>
              <a:gd name="connsiteX1" fmla="*/ 224640 w 2451121"/>
              <a:gd name="connsiteY1" fmla="*/ 0 h 2246400"/>
              <a:gd name="connsiteX2" fmla="*/ 2226481 w 2451121"/>
              <a:gd name="connsiteY2" fmla="*/ 0 h 2246400"/>
              <a:gd name="connsiteX3" fmla="*/ 2451121 w 2451121"/>
              <a:gd name="connsiteY3" fmla="*/ 224640 h 2246400"/>
              <a:gd name="connsiteX4" fmla="*/ 2451121 w 2451121"/>
              <a:gd name="connsiteY4" fmla="*/ 2021760 h 2246400"/>
              <a:gd name="connsiteX5" fmla="*/ 2226481 w 2451121"/>
              <a:gd name="connsiteY5" fmla="*/ 2246400 h 2246400"/>
              <a:gd name="connsiteX6" fmla="*/ 224640 w 2451121"/>
              <a:gd name="connsiteY6" fmla="*/ 2246400 h 2246400"/>
              <a:gd name="connsiteX7" fmla="*/ 0 w 2451121"/>
              <a:gd name="connsiteY7" fmla="*/ 2021760 h 2246400"/>
              <a:gd name="connsiteX8" fmla="*/ 0 w 2451121"/>
              <a:gd name="connsiteY8" fmla="*/ 224640 h 22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121" h="2246400">
                <a:moveTo>
                  <a:pt x="0" y="224640"/>
                </a:moveTo>
                <a:cubicBezTo>
                  <a:pt x="0" y="100575"/>
                  <a:pt x="100575" y="0"/>
                  <a:pt x="224640" y="0"/>
                </a:cubicBezTo>
                <a:lnTo>
                  <a:pt x="2226481" y="0"/>
                </a:lnTo>
                <a:cubicBezTo>
                  <a:pt x="2350546" y="0"/>
                  <a:pt x="2451121" y="100575"/>
                  <a:pt x="2451121" y="224640"/>
                </a:cubicBezTo>
                <a:lnTo>
                  <a:pt x="2451121" y="2021760"/>
                </a:lnTo>
                <a:cubicBezTo>
                  <a:pt x="2451121" y="2145825"/>
                  <a:pt x="2350546" y="2246400"/>
                  <a:pt x="2226481" y="2246400"/>
                </a:cubicBezTo>
                <a:lnTo>
                  <a:pt x="224640" y="2246400"/>
                </a:lnTo>
                <a:cubicBezTo>
                  <a:pt x="100575" y="2246400"/>
                  <a:pt x="0" y="2145825"/>
                  <a:pt x="0" y="2021760"/>
                </a:cubicBezTo>
                <a:lnTo>
                  <a:pt x="0" y="224640"/>
                </a:lnTo>
                <a:close/>
              </a:path>
            </a:pathLst>
          </a:custGeom>
        </p:spPr>
        <p:style>
          <a:lnRef idx="2">
            <a:schemeClr val="accent3">
              <a:hueOff val="11250264"/>
              <a:satOff val="-16880"/>
              <a:lumOff val="-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43163" tIns="343163" rIns="343163" bIns="343163" numCol="1" spcCol="1270" anchor="t" anchorCtr="0">
            <a:noAutofit/>
          </a:bodyPr>
          <a:lstStyle/>
          <a:p>
            <a:pPr marL="285750" lvl="1" indent="-285750" algn="l" defTabSz="1733550">
              <a:lnSpc>
                <a:spcPct val="90000"/>
              </a:lnSpc>
              <a:spcBef>
                <a:spcPct val="0"/>
              </a:spcBef>
              <a:spcAft>
                <a:spcPct val="15000"/>
              </a:spcAft>
              <a:buChar char="•"/>
            </a:pPr>
            <a:endParaRPr lang="en-SG" sz="2400" kern="1200"/>
          </a:p>
        </p:txBody>
      </p:sp>
      <p:sp>
        <p:nvSpPr>
          <p:cNvPr id="57" name="TextBox 56">
            <a:extLst>
              <a:ext uri="{FF2B5EF4-FFF2-40B4-BE49-F238E27FC236}">
                <a16:creationId xmlns:a16="http://schemas.microsoft.com/office/drawing/2014/main" id="{6FA2D558-CEC2-8D9C-CA4D-73328CFB2C88}"/>
              </a:ext>
            </a:extLst>
          </p:cNvPr>
          <p:cNvSpPr txBox="1"/>
          <p:nvPr/>
        </p:nvSpPr>
        <p:spPr>
          <a:xfrm>
            <a:off x="386021" y="1888540"/>
            <a:ext cx="6600563" cy="4662815"/>
          </a:xfrm>
          <a:prstGeom prst="rect">
            <a:avLst/>
          </a:prstGeom>
          <a:noFill/>
        </p:spPr>
        <p:txBody>
          <a:bodyPr wrap="square">
            <a:spAutoFit/>
          </a:bodyPr>
          <a:lstStyle/>
          <a:p>
            <a:pPr algn="just"/>
            <a:r>
              <a:rPr lang="en-US" sz="2700" dirty="0">
                <a:latin typeface="Times New Roman" panose="02020603050405020304" pitchFamily="18" charset="0"/>
                <a:cs typeface="Times New Roman" panose="02020603050405020304" pitchFamily="18" charset="0"/>
              </a:rPr>
              <a:t>- </a:t>
            </a:r>
            <a:r>
              <a:rPr lang="en-US" sz="2700" b="1" i="1" dirty="0" err="1">
                <a:latin typeface="Times New Roman" panose="02020603050405020304" pitchFamily="18" charset="0"/>
                <a:cs typeface="Times New Roman" panose="02020603050405020304" pitchFamily="18" charset="0"/>
              </a:rPr>
              <a:t>Ngọc</a:t>
            </a:r>
            <a:r>
              <a:rPr lang="en-US" sz="2700" b="1" i="1" dirty="0">
                <a:latin typeface="Times New Roman" panose="02020603050405020304" pitchFamily="18" charset="0"/>
                <a:cs typeface="Times New Roman" panose="02020603050405020304" pitchFamily="18" charset="0"/>
              </a:rPr>
              <a:t> </a:t>
            </a:r>
            <a:r>
              <a:rPr lang="en-US" sz="2700" b="1" i="1" dirty="0" err="1">
                <a:latin typeface="Times New Roman" panose="02020603050405020304" pitchFamily="18" charset="0"/>
                <a:cs typeface="Times New Roman" panose="02020603050405020304" pitchFamily="18" charset="0"/>
              </a:rPr>
              <a:t>Mỵ</a:t>
            </a:r>
            <a:r>
              <a:rPr lang="en-US" sz="2700" b="1" i="1" dirty="0">
                <a:latin typeface="Times New Roman" panose="02020603050405020304" pitchFamily="18" charset="0"/>
                <a:cs typeface="Times New Roman" panose="02020603050405020304" pitchFamily="18" charset="0"/>
              </a:rPr>
              <a:t> </a:t>
            </a:r>
            <a:r>
              <a:rPr lang="en-US" sz="2700" b="1" i="1" dirty="0" err="1">
                <a:latin typeface="Times New Roman" panose="02020603050405020304" pitchFamily="18" charset="0"/>
                <a:cs typeface="Times New Roman" panose="02020603050405020304" pitchFamily="18" charset="0"/>
              </a:rPr>
              <a:t>Nương</a:t>
            </a:r>
            <a:r>
              <a:rPr lang="en-US" sz="2700" b="1"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gợi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trai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giếng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nước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truyền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thuyết</a:t>
            </a:r>
            <a:r>
              <a:rPr lang="en-US" sz="2700" dirty="0">
                <a:latin typeface="Times New Roman" panose="02020603050405020304" pitchFamily="18" charset="0"/>
                <a:cs typeface="Times New Roman" panose="02020603050405020304" pitchFamily="18" charset="0"/>
              </a:rPr>
              <a:t> An </a:t>
            </a:r>
            <a:r>
              <a:rPr lang="en-US" sz="2700" dirty="0" err="1">
                <a:latin typeface="Times New Roman" panose="02020603050405020304" pitchFamily="18" charset="0"/>
                <a:cs typeface="Times New Roman" panose="02020603050405020304" pitchFamily="18" charset="0"/>
              </a:rPr>
              <a:t>Dương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Vương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Mỵ</a:t>
            </a:r>
            <a:r>
              <a:rPr lang="en-US" sz="2700" dirty="0">
                <a:latin typeface="Times New Roman" panose="02020603050405020304" pitchFamily="18" charset="0"/>
                <a:cs typeface="Times New Roman" panose="02020603050405020304" pitchFamily="18" charset="0"/>
              </a:rPr>
              <a:t> Châu - </a:t>
            </a:r>
            <a:r>
              <a:rPr lang="en-US" sz="2700" dirty="0" err="1">
                <a:latin typeface="Times New Roman" panose="02020603050405020304" pitchFamily="18" charset="0"/>
                <a:cs typeface="Times New Roman" panose="02020603050405020304" pitchFamily="18" charset="0"/>
              </a:rPr>
              <a:t>Trọng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Thuỷ</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nói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đến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giữ</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lòng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endParaRPr lang="en-SG" sz="2700" dirty="0">
              <a:latin typeface="Times New Roman" panose="02020603050405020304" pitchFamily="18" charset="0"/>
              <a:cs typeface="Times New Roman" panose="02020603050405020304" pitchFamily="18" charset="0"/>
            </a:endParaRPr>
          </a:p>
          <a:p>
            <a:pPr algn="just"/>
            <a:r>
              <a:rPr lang="en-US" sz="2700" b="1" i="1" dirty="0">
                <a:latin typeface="Times New Roman" panose="02020603050405020304" pitchFamily="18" charset="0"/>
                <a:cs typeface="Times New Roman" panose="02020603050405020304" pitchFamily="18" charset="0"/>
              </a:rPr>
              <a:t>- </a:t>
            </a:r>
            <a:r>
              <a:rPr lang="en-US" sz="2700" b="1" i="1" dirty="0" err="1">
                <a:latin typeface="Times New Roman" panose="02020603050405020304" pitchFamily="18" charset="0"/>
                <a:cs typeface="Times New Roman" panose="02020603050405020304" pitchFamily="18" charset="0"/>
              </a:rPr>
              <a:t>Cỏ</a:t>
            </a:r>
            <a:r>
              <a:rPr lang="en-US" sz="2700" b="1" i="1" dirty="0">
                <a:latin typeface="Times New Roman" panose="02020603050405020304" pitchFamily="18" charset="0"/>
                <a:cs typeface="Times New Roman" panose="02020603050405020304" pitchFamily="18" charset="0"/>
              </a:rPr>
              <a:t> Ngu </a:t>
            </a:r>
            <a:r>
              <a:rPr lang="en-US" sz="2700" b="1" i="1" dirty="0" err="1">
                <a:latin typeface="Times New Roman" panose="02020603050405020304" pitchFamily="18" charset="0"/>
                <a:cs typeface="Times New Roman" panose="02020603050405020304" pitchFamily="18" charset="0"/>
              </a:rPr>
              <a:t>mĩ</a:t>
            </a:r>
            <a:r>
              <a:rPr lang="en-US" sz="2700" b="1"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đến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nàng</a:t>
            </a:r>
            <a:r>
              <a:rPr lang="en-US" sz="2700" dirty="0">
                <a:latin typeface="Times New Roman" panose="02020603050405020304" pitchFamily="18" charset="0"/>
                <a:cs typeface="Times New Roman" panose="02020603050405020304" pitchFamily="18" charset="0"/>
              </a:rPr>
              <a:t> Ngu </a:t>
            </a:r>
            <a:r>
              <a:rPr lang="en-US" sz="2700" dirty="0" err="1">
                <a:latin typeface="Times New Roman" panose="02020603050405020304" pitchFamily="18" charset="0"/>
                <a:cs typeface="Times New Roman" panose="02020603050405020304" pitchFamily="18" charset="0"/>
              </a:rPr>
              <a:t>Cơ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Hạng</a:t>
            </a:r>
            <a:r>
              <a:rPr lang="en-US" sz="2700" dirty="0">
                <a:latin typeface="Times New Roman" panose="02020603050405020304" pitchFamily="18" charset="0"/>
                <a:cs typeface="Times New Roman" panose="02020603050405020304" pitchFamily="18" charset="0"/>
              </a:rPr>
              <a:t> Vũ; </a:t>
            </a:r>
            <a:r>
              <a:rPr lang="en-US" sz="2700" dirty="0" err="1">
                <a:latin typeface="Times New Roman" panose="02020603050405020304" pitchFamily="18" charset="0"/>
                <a:cs typeface="Times New Roman" panose="02020603050405020304" pitchFamily="18" charset="0"/>
              </a:rPr>
              <a:t>khi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Hạng</a:t>
            </a:r>
            <a:r>
              <a:rPr lang="en-US" sz="2700" dirty="0">
                <a:latin typeface="Times New Roman" panose="02020603050405020304" pitchFamily="18" charset="0"/>
                <a:cs typeface="Times New Roman" panose="02020603050405020304" pitchFamily="18" charset="0"/>
              </a:rPr>
              <a:t> Vũ </a:t>
            </a:r>
            <a:r>
              <a:rPr lang="en-US" sz="2700" dirty="0" err="1">
                <a:latin typeface="Times New Roman" panose="02020603050405020304" pitchFamily="18" charset="0"/>
                <a:cs typeface="Times New Roman" panose="02020603050405020304" pitchFamily="18" charset="0"/>
              </a:rPr>
              <a:t>thua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đến</a:t>
            </a:r>
            <a:r>
              <a:rPr lang="en-US" sz="2700" dirty="0">
                <a:latin typeface="Times New Roman" panose="02020603050405020304" pitchFamily="18" charset="0"/>
                <a:cs typeface="Times New Roman" panose="02020603050405020304" pitchFamily="18" charset="0"/>
              </a:rPr>
              <a:t> Cai </a:t>
            </a:r>
            <a:r>
              <a:rPr lang="en-US" sz="2700" dirty="0" err="1">
                <a:latin typeface="Times New Roman" panose="02020603050405020304" pitchFamily="18" charset="0"/>
                <a:cs typeface="Times New Roman" panose="02020603050405020304" pitchFamily="18" charset="0"/>
              </a:rPr>
              <a:t>Hạ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gươm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tự</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truyền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hồn</a:t>
            </a:r>
            <a:r>
              <a:rPr lang="en-US" sz="2700" dirty="0">
                <a:latin typeface="Times New Roman" panose="02020603050405020304" pitchFamily="18" charset="0"/>
                <a:cs typeface="Times New Roman" panose="02020603050405020304" pitchFamily="18" charset="0"/>
              </a:rPr>
              <a:t> Ngu </a:t>
            </a:r>
            <a:r>
              <a:rPr lang="en-US" sz="2700" dirty="0" err="1">
                <a:latin typeface="Times New Roman" panose="02020603050405020304" pitchFamily="18" charset="0"/>
                <a:cs typeface="Times New Roman" panose="02020603050405020304" pitchFamily="18" charset="0"/>
              </a:rPr>
              <a:t>Cơ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hai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khóm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ngày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đêm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quấn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quýt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lấy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ta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cỏ</a:t>
            </a:r>
            <a:r>
              <a:rPr lang="en-US" sz="2700" dirty="0">
                <a:latin typeface="Times New Roman" panose="02020603050405020304" pitchFamily="18" charset="0"/>
                <a:cs typeface="Times New Roman" panose="02020603050405020304" pitchFamily="18" charset="0"/>
              </a:rPr>
              <a:t> Ngu </a:t>
            </a:r>
            <a:r>
              <a:rPr lang="en-US" sz="2700" dirty="0" err="1">
                <a:latin typeface="Times New Roman" panose="02020603050405020304" pitchFamily="18" charset="0"/>
                <a:cs typeface="Times New Roman" panose="02020603050405020304" pitchFamily="18" charset="0"/>
              </a:rPr>
              <a:t>mĩ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nói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đến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giữ</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lòng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chung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thuỷ</a:t>
            </a:r>
            <a:r>
              <a:rPr lang="en-US" sz="2700" dirty="0">
                <a:latin typeface="Times New Roman" panose="02020603050405020304" pitchFamily="18" charset="0"/>
                <a:cs typeface="Times New Roman" panose="02020603050405020304" pitchFamily="18" charset="0"/>
              </a:rPr>
              <a:t>. </a:t>
            </a:r>
            <a:endParaRPr lang="en-SG" sz="2700" dirty="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2C4836A5-6518-23BE-628B-B653274373C3}"/>
              </a:ext>
            </a:extLst>
          </p:cNvPr>
          <p:cNvSpPr txBox="1"/>
          <p:nvPr/>
        </p:nvSpPr>
        <p:spPr>
          <a:xfrm>
            <a:off x="8604890" y="1980292"/>
            <a:ext cx="3296926" cy="4247317"/>
          </a:xfrm>
          <a:prstGeom prst="rect">
            <a:avLst/>
          </a:prstGeom>
          <a:noFill/>
        </p:spPr>
        <p:txBody>
          <a:bodyPr wrap="square">
            <a:spAutoFit/>
          </a:bodyPr>
          <a:lstStyle/>
          <a:p>
            <a:pPr algn="just"/>
            <a:r>
              <a:rPr lang="en-US" sz="2700" dirty="0" err="1">
                <a:latin typeface="Times New Roman" panose="02020603050405020304" pitchFamily="18" charset="0"/>
                <a:cs typeface="Times New Roman" panose="02020603050405020304" pitchFamily="18" charset="0"/>
              </a:rPr>
              <a:t>làm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diễn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trở</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hàm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súc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sức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biểu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hiện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tiếp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Vũ </a:t>
            </a:r>
            <a:r>
              <a:rPr lang="en-US" sz="2700" dirty="0" err="1">
                <a:latin typeface="Times New Roman" panose="02020603050405020304" pitchFamily="18" charset="0"/>
                <a:cs typeface="Times New Roman" panose="02020603050405020304" pitchFamily="18" charset="0"/>
              </a:rPr>
              <a:t>Nương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cảm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thương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nỗi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oan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khuất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khẳng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định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tấm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lòng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thuỷ</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chung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nàng</a:t>
            </a:r>
            <a:r>
              <a:rPr lang="en-US" sz="2700" dirty="0">
                <a:latin typeface="Times New Roman" panose="02020603050405020304" pitchFamily="18" charset="0"/>
                <a:cs typeface="Times New Roman" panose="02020603050405020304" pitchFamily="18" charset="0"/>
              </a:rPr>
              <a:t>.</a:t>
            </a:r>
            <a:endParaRPr lang="en-SG" sz="2700" dirty="0">
              <a:latin typeface="Times New Roman" panose="02020603050405020304" pitchFamily="18" charset="0"/>
              <a:cs typeface="Times New Roman" panose="02020603050405020304" pitchFamily="18" charset="0"/>
            </a:endParaRPr>
          </a:p>
        </p:txBody>
      </p:sp>
      <p:sp>
        <p:nvSpPr>
          <p:cNvPr id="5" name="Freeform 12">
            <a:extLst>
              <a:ext uri="{FF2B5EF4-FFF2-40B4-BE49-F238E27FC236}">
                <a16:creationId xmlns:a16="http://schemas.microsoft.com/office/drawing/2014/main" id="{BC93CA97-8E07-70AC-2B6A-8DED619D4916}"/>
              </a:ext>
            </a:extLst>
          </p:cNvPr>
          <p:cNvSpPr/>
          <p:nvPr/>
        </p:nvSpPr>
        <p:spPr>
          <a:xfrm>
            <a:off x="790300" y="233231"/>
            <a:ext cx="10004153" cy="837830"/>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6" name="TextBox 5">
            <a:extLst>
              <a:ext uri="{FF2B5EF4-FFF2-40B4-BE49-F238E27FC236}">
                <a16:creationId xmlns:a16="http://schemas.microsoft.com/office/drawing/2014/main" id="{3D02A39E-5F75-C99B-A44D-807290A99305}"/>
              </a:ext>
            </a:extLst>
          </p:cNvPr>
          <p:cNvSpPr txBox="1"/>
          <p:nvPr/>
        </p:nvSpPr>
        <p:spPr>
          <a:xfrm>
            <a:off x="919697" y="190367"/>
            <a:ext cx="9874756" cy="830997"/>
          </a:xfrm>
          <a:prstGeom prst="rect">
            <a:avLst/>
          </a:prstGeom>
          <a:noFill/>
        </p:spPr>
        <p:txBody>
          <a:bodyPr wrap="square">
            <a:spAutoFit/>
          </a:bodyPr>
          <a:lstStyle/>
          <a:p>
            <a:pPr algn="ctr" defTabSz="1219170">
              <a:buClr>
                <a:srgbClr val="000000"/>
              </a:buClr>
              <a:defRPr/>
            </a:pP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Xác định (các) điển tích, điển cố trong đoạn trích sau và nêu tác dụng của việc sử dụng (các) điển tích, điển cố này:</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176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fade">
                                      <p:cBhvr>
                                        <p:cTn id="7" dur="1000"/>
                                        <p:tgtEl>
                                          <p:spTgt spid="57">
                                            <p:txEl>
                                              <p:pRg st="0" end="0"/>
                                            </p:txEl>
                                          </p:spTgt>
                                        </p:tgtEl>
                                      </p:cBhvr>
                                    </p:animEffect>
                                    <p:anim calcmode="lin" valueType="num">
                                      <p:cBhvr>
                                        <p:cTn id="8" dur="10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7">
                                            <p:txEl>
                                              <p:pRg st="1" end="1"/>
                                            </p:txEl>
                                          </p:spTgt>
                                        </p:tgtEl>
                                        <p:attrNameLst>
                                          <p:attrName>style.visibility</p:attrName>
                                        </p:attrNameLst>
                                      </p:cBhvr>
                                      <p:to>
                                        <p:strVal val="visible"/>
                                      </p:to>
                                    </p:set>
                                    <p:animEffect transition="in" filter="barn(inVertical)">
                                      <p:cBhvr>
                                        <p:cTn id="14" dur="500"/>
                                        <p:tgtEl>
                                          <p:spTgt spid="5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8">
                                            <p:txEl>
                                              <p:pRg st="0" end="0"/>
                                            </p:txEl>
                                          </p:spTgt>
                                        </p:tgtEl>
                                        <p:attrNameLst>
                                          <p:attrName>style.visibility</p:attrName>
                                        </p:attrNameLst>
                                      </p:cBhvr>
                                      <p:to>
                                        <p:strVal val="visible"/>
                                      </p:to>
                                    </p:set>
                                    <p:animEffect transition="in" filter="wipe(down)">
                                      <p:cBhvr>
                                        <p:cTn id="19" dur="50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0D3CD-5D7F-7473-6321-4BFC8E01180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8B477D-DD2A-C84D-5B67-3735FB184400}"/>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E3652AE6-7CBB-5C45-F000-5BC926DE58F7}"/>
              </a:ext>
            </a:extLst>
          </p:cNvPr>
          <p:cNvSpPr txBox="1">
            <a:spLocks noGrp="1"/>
          </p:cNvSpPr>
          <p:nvPr/>
        </p:nvSpPr>
        <p:spPr>
          <a:xfrm>
            <a:off x="6047011"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1200" cap="none" spc="0" normalizeH="0" baseline="0" noProof="0" dirty="0">
                <a:ln>
                  <a:noFill/>
                </a:ln>
                <a:solidFill>
                  <a:prstClr val="black"/>
                </a:solidFill>
                <a:effectLst/>
                <a:uLnTx/>
                <a:uFillTx/>
                <a:latin typeface="Times New Roman" panose="02020603050405020304" pitchFamily="18" charset="0"/>
                <a:sym typeface="Poppins Medium"/>
              </a:rPr>
              <a:t>CÂU</a:t>
            </a:r>
            <a:r>
              <a:rPr kumimoji="0" lang="en-US" sz="13800" b="1" i="0" u="none" strike="noStrike" kern="1200" cap="none" spc="0" normalizeH="0" noProof="0" dirty="0">
                <a:ln>
                  <a:noFill/>
                </a:ln>
                <a:solidFill>
                  <a:prstClr val="black"/>
                </a:solidFill>
                <a:effectLst/>
                <a:uLnTx/>
                <a:uFillTx/>
                <a:latin typeface="Times New Roman" panose="02020603050405020304" pitchFamily="18" charset="0"/>
                <a:sym typeface="Poppins Medium"/>
              </a:rPr>
              <a:t> 3</a:t>
            </a:r>
            <a:endParaRPr kumimoji="0" lang="en-SG" sz="13800" b="0" i="0" u="none" strike="noStrike" kern="1200" cap="none" spc="0" normalizeH="0" baseline="0" noProof="0" dirty="0">
              <a:ln>
                <a:noFill/>
              </a:ln>
              <a:solidFill>
                <a:prstClr val="black"/>
              </a:solidFill>
              <a:effectLst/>
              <a:uLnTx/>
              <a:uFillTx/>
              <a:latin typeface="Aptos Display" panose="02110004020202020204"/>
              <a:sym typeface="Poppins Medium"/>
            </a:endParaRPr>
          </a:p>
        </p:txBody>
      </p:sp>
      <p:sp>
        <p:nvSpPr>
          <p:cNvPr id="4" name="Google Shape;1161;p38">
            <a:extLst>
              <a:ext uri="{FF2B5EF4-FFF2-40B4-BE49-F238E27FC236}">
                <a16:creationId xmlns:a16="http://schemas.microsoft.com/office/drawing/2014/main" id="{3819E221-C17F-C7F9-83F1-CF3D5961E785}"/>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8F0E70D-0794-FF19-466F-0BC36878308B}"/>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lang="en-US" sz="9600" b="1" kern="0" noProof="0" dirty="0">
                <a:solidFill>
                  <a:srgbClr val="FFFFFF"/>
                </a:solidFill>
                <a:latin typeface="Times New Roman" panose="02020603050405020304" pitchFamily="18" charset="0"/>
                <a:cs typeface="Times New Roman" panose="02020603050405020304" pitchFamily="18" charset="0"/>
                <a:sym typeface="Titan One"/>
              </a:rPr>
              <a:t>3</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385560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AutoShape 6"/>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18" name="Group 18"/>
          <p:cNvGrpSpPr/>
          <p:nvPr/>
        </p:nvGrpSpPr>
        <p:grpSpPr>
          <a:xfrm>
            <a:off x="109603" y="484930"/>
            <a:ext cx="4418411" cy="5908023"/>
            <a:chOff x="0" y="-38100"/>
            <a:chExt cx="2263074" cy="1826677"/>
          </a:xfrm>
        </p:grpSpPr>
        <p:sp>
          <p:nvSpPr>
            <p:cNvPr id="19" name="Freeform 19"/>
            <p:cNvSpPr/>
            <p:nvPr/>
          </p:nvSpPr>
          <p:spPr>
            <a:xfrm>
              <a:off x="0" y="0"/>
              <a:ext cx="2263074" cy="1788577"/>
            </a:xfrm>
            <a:custGeom>
              <a:avLst/>
              <a:gdLst/>
              <a:ahLst/>
              <a:cxnLst/>
              <a:rect l="l" t="t" r="r" b="b"/>
              <a:pathLst>
                <a:path w="1912646" h="1788577">
                  <a:moveTo>
                    <a:pt x="15991" y="0"/>
                  </a:moveTo>
                  <a:lnTo>
                    <a:pt x="1896655" y="0"/>
                  </a:lnTo>
                  <a:cubicBezTo>
                    <a:pt x="1900896" y="0"/>
                    <a:pt x="1904963" y="1685"/>
                    <a:pt x="1907962" y="4684"/>
                  </a:cubicBezTo>
                  <a:cubicBezTo>
                    <a:pt x="1910961" y="7683"/>
                    <a:pt x="1912646" y="11750"/>
                    <a:pt x="1912646" y="15991"/>
                  </a:cubicBezTo>
                  <a:lnTo>
                    <a:pt x="1912646" y="1772586"/>
                  </a:lnTo>
                  <a:cubicBezTo>
                    <a:pt x="1912646" y="1776827"/>
                    <a:pt x="1910961" y="1780894"/>
                    <a:pt x="1907962" y="1783893"/>
                  </a:cubicBezTo>
                  <a:cubicBezTo>
                    <a:pt x="1904963" y="1786892"/>
                    <a:pt x="1900896" y="1788577"/>
                    <a:pt x="1896655" y="1788577"/>
                  </a:cubicBezTo>
                  <a:lnTo>
                    <a:pt x="15991" y="1788577"/>
                  </a:lnTo>
                  <a:cubicBezTo>
                    <a:pt x="11750" y="1788577"/>
                    <a:pt x="7683" y="1786892"/>
                    <a:pt x="4684" y="1783893"/>
                  </a:cubicBezTo>
                  <a:cubicBezTo>
                    <a:pt x="1685" y="1780894"/>
                    <a:pt x="0" y="1776827"/>
                    <a:pt x="0" y="1772586"/>
                  </a:cubicBezTo>
                  <a:lnTo>
                    <a:pt x="0" y="15991"/>
                  </a:lnTo>
                  <a:cubicBezTo>
                    <a:pt x="0" y="11750"/>
                    <a:pt x="1685" y="7683"/>
                    <a:pt x="4684" y="4684"/>
                  </a:cubicBezTo>
                  <a:cubicBezTo>
                    <a:pt x="7683" y="1685"/>
                    <a:pt x="11750" y="0"/>
                    <a:pt x="15991" y="0"/>
                  </a:cubicBezTo>
                  <a:close/>
                </a:path>
              </a:pathLst>
            </a:custGeom>
            <a:solidFill>
              <a:srgbClr val="FFD7C4"/>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0" name="TextBox 20"/>
            <p:cNvSpPr txBox="1"/>
            <p:nvPr/>
          </p:nvSpPr>
          <p:spPr>
            <a:xfrm>
              <a:off x="0" y="-38100"/>
              <a:ext cx="1912646" cy="1826677"/>
            </a:xfrm>
            <a:prstGeom prst="rect">
              <a:avLst/>
            </a:prstGeom>
          </p:spPr>
          <p:txBody>
            <a:bodyPr lIns="33867" tIns="33867" rIns="33867" bIns="33867" rtlCol="0" anchor="ctr"/>
            <a:lstStyle/>
            <a:p>
              <a:pPr marL="0" marR="0" lvl="0" indent="0" algn="ctr" defTabSz="609615"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1" name="Group 21"/>
          <p:cNvGrpSpPr/>
          <p:nvPr/>
        </p:nvGrpSpPr>
        <p:grpSpPr>
          <a:xfrm>
            <a:off x="951710" y="115209"/>
            <a:ext cx="2595332" cy="965417"/>
            <a:chOff x="0" y="0"/>
            <a:chExt cx="1734007" cy="381399"/>
          </a:xfrm>
        </p:grpSpPr>
        <p:sp>
          <p:nvSpPr>
            <p:cNvPr id="22" name="Freeform 22"/>
            <p:cNvSpPr/>
            <p:nvPr/>
          </p:nvSpPr>
          <p:spPr>
            <a:xfrm>
              <a:off x="0" y="0"/>
              <a:ext cx="1734007" cy="381399"/>
            </a:xfrm>
            <a:custGeom>
              <a:avLst/>
              <a:gdLst/>
              <a:ahLst/>
              <a:cxnLst/>
              <a:rect l="l" t="t" r="r" b="b"/>
              <a:pathLst>
                <a:path w="1734007" h="381399">
                  <a:moveTo>
                    <a:pt x="17639" y="0"/>
                  </a:moveTo>
                  <a:lnTo>
                    <a:pt x="1716368" y="0"/>
                  </a:lnTo>
                  <a:cubicBezTo>
                    <a:pt x="1726110" y="0"/>
                    <a:pt x="1734007" y="7897"/>
                    <a:pt x="1734007" y="17639"/>
                  </a:cubicBezTo>
                  <a:lnTo>
                    <a:pt x="1734007" y="363760"/>
                  </a:lnTo>
                  <a:cubicBezTo>
                    <a:pt x="1734007" y="373502"/>
                    <a:pt x="1726110" y="381399"/>
                    <a:pt x="1716368" y="381399"/>
                  </a:cubicBezTo>
                  <a:lnTo>
                    <a:pt x="17639" y="381399"/>
                  </a:lnTo>
                  <a:cubicBezTo>
                    <a:pt x="7897" y="381399"/>
                    <a:pt x="0" y="373502"/>
                    <a:pt x="0" y="363760"/>
                  </a:cubicBezTo>
                  <a:lnTo>
                    <a:pt x="0" y="17639"/>
                  </a:lnTo>
                  <a:cubicBezTo>
                    <a:pt x="0" y="7897"/>
                    <a:pt x="7897" y="0"/>
                    <a:pt x="17639" y="0"/>
                  </a:cubicBezTo>
                  <a:close/>
                </a:path>
              </a:pathLst>
            </a:custGeom>
            <a:solidFill>
              <a:srgbClr val="BF5954"/>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3" name="TextBox 23"/>
            <p:cNvSpPr txBox="1"/>
            <p:nvPr/>
          </p:nvSpPr>
          <p:spPr>
            <a:xfrm>
              <a:off x="0" y="-38100"/>
              <a:ext cx="1734007" cy="419499"/>
            </a:xfrm>
            <a:prstGeom prst="rect">
              <a:avLst/>
            </a:prstGeom>
          </p:spPr>
          <p:txBody>
            <a:bodyPr lIns="33867" tIns="33867" rIns="33867" bIns="33867" rtlCol="0" anchor="ctr"/>
            <a:lstStyle/>
            <a:p>
              <a:pPr marL="0" marR="0" lvl="0" indent="0" algn="ctr" defTabSz="609615"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36" name="Group 36"/>
          <p:cNvGrpSpPr/>
          <p:nvPr/>
        </p:nvGrpSpPr>
        <p:grpSpPr>
          <a:xfrm>
            <a:off x="4861334" y="22863"/>
            <a:ext cx="7220031" cy="3610139"/>
            <a:chOff x="0" y="-38100"/>
            <a:chExt cx="2089918" cy="336351"/>
          </a:xfrm>
        </p:grpSpPr>
        <p:sp>
          <p:nvSpPr>
            <p:cNvPr id="37" name="Freeform 37"/>
            <p:cNvSpPr/>
            <p:nvPr/>
          </p:nvSpPr>
          <p:spPr>
            <a:xfrm>
              <a:off x="0" y="0"/>
              <a:ext cx="2089918" cy="202158"/>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F0F8E8"/>
            </a:solidFill>
            <a:ln>
              <a:solidFill>
                <a:schemeClr val="tx1"/>
              </a:solidFill>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8" name="TextBox 38"/>
            <p:cNvSpPr txBox="1"/>
            <p:nvPr/>
          </p:nvSpPr>
          <p:spPr>
            <a:xfrm>
              <a:off x="0" y="-38100"/>
              <a:ext cx="2089918" cy="336351"/>
            </a:xfrm>
            <a:prstGeom prst="rect">
              <a:avLst/>
            </a:prstGeom>
          </p:spPr>
          <p:txBody>
            <a:bodyPr lIns="33867" tIns="33867" rIns="33867" bIns="33867" rtlCol="0" anchor="ctr"/>
            <a:lstStyle/>
            <a:p>
              <a:pPr marL="0" marR="0" lvl="0" indent="0" algn="ctr" defTabSz="60961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52" name="TextBox 52"/>
          <p:cNvSpPr txBox="1"/>
          <p:nvPr/>
        </p:nvSpPr>
        <p:spPr>
          <a:xfrm>
            <a:off x="455402" y="274613"/>
            <a:ext cx="3726636" cy="614720"/>
          </a:xfrm>
          <a:prstGeom prst="rect">
            <a:avLst/>
          </a:prstGeom>
        </p:spPr>
        <p:txBody>
          <a:bodyPr lIns="0" tIns="0" rIns="0" bIns="0" rtlCol="0" anchor="t">
            <a:spAutoFit/>
          </a:bodyPr>
          <a:lstStyle/>
          <a:p>
            <a:pPr marL="0" marR="0" lvl="0" indent="0" algn="ctr" defTabSz="609615" rtl="0" eaLnBrk="1" fontAlgn="auto" latinLnBrk="0" hangingPunct="1">
              <a:lnSpc>
                <a:spcPts val="5133"/>
              </a:lnSpc>
              <a:spcBef>
                <a:spcPts val="0"/>
              </a:spcBef>
              <a:spcAft>
                <a:spcPts val="0"/>
              </a:spcAft>
              <a:buClrTx/>
              <a:buSzTx/>
              <a:buFontTx/>
              <a:buNone/>
              <a:tabLst/>
              <a:defRPr/>
            </a:pPr>
            <a:r>
              <a:rPr kumimoji="0" lang="en-US" sz="3667" b="1" i="0" u="none" strike="noStrike" kern="1200" cap="none" spc="0" normalizeH="0" baseline="0" noProof="0" dirty="0">
                <a:ln>
                  <a:noFill/>
                </a:ln>
                <a:solidFill>
                  <a:srgbClr val="FBFAF5"/>
                </a:solidFill>
                <a:effectLst/>
                <a:uLnTx/>
                <a:uFillTx/>
                <a:latin typeface="Eastman Grotesque Bold"/>
                <a:ea typeface="+mn-ea"/>
                <a:cs typeface="Arial"/>
                <a:sym typeface="Arial"/>
              </a:rPr>
              <a:t>CÂU 3</a:t>
            </a:r>
          </a:p>
        </p:txBody>
      </p:sp>
      <p:grpSp>
        <p:nvGrpSpPr>
          <p:cNvPr id="61" name="Group 36">
            <a:extLst>
              <a:ext uri="{FF2B5EF4-FFF2-40B4-BE49-F238E27FC236}">
                <a16:creationId xmlns:a16="http://schemas.microsoft.com/office/drawing/2014/main" id="{6D31C5BA-71B0-0B30-5C46-BE42C4900D84}"/>
              </a:ext>
            </a:extLst>
          </p:cNvPr>
          <p:cNvGrpSpPr/>
          <p:nvPr/>
        </p:nvGrpSpPr>
        <p:grpSpPr>
          <a:xfrm>
            <a:off x="4861334" y="3170579"/>
            <a:ext cx="7220031" cy="3507450"/>
            <a:chOff x="0" y="-53825"/>
            <a:chExt cx="2089918" cy="451617"/>
          </a:xfrm>
        </p:grpSpPr>
        <p:sp>
          <p:nvSpPr>
            <p:cNvPr id="62" name="Freeform 37">
              <a:extLst>
                <a:ext uri="{FF2B5EF4-FFF2-40B4-BE49-F238E27FC236}">
                  <a16:creationId xmlns:a16="http://schemas.microsoft.com/office/drawing/2014/main" id="{7B86DB2A-960E-00E6-C6D6-C2341223AE27}"/>
                </a:ext>
              </a:extLst>
            </p:cNvPr>
            <p:cNvSpPr/>
            <p:nvPr/>
          </p:nvSpPr>
          <p:spPr>
            <a:xfrm>
              <a:off x="0" y="-53825"/>
              <a:ext cx="2089918" cy="451617"/>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FFF5ED"/>
            </a:solidFill>
            <a:ln>
              <a:solidFill>
                <a:schemeClr val="tx1"/>
              </a:solidFill>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3" name="TextBox 38">
              <a:extLst>
                <a:ext uri="{FF2B5EF4-FFF2-40B4-BE49-F238E27FC236}">
                  <a16:creationId xmlns:a16="http://schemas.microsoft.com/office/drawing/2014/main" id="{61D5226C-DBB3-268C-9C8F-08764AEDC2B7}"/>
                </a:ext>
              </a:extLst>
            </p:cNvPr>
            <p:cNvSpPr txBox="1"/>
            <p:nvPr/>
          </p:nvSpPr>
          <p:spPr>
            <a:xfrm>
              <a:off x="0" y="-38100"/>
              <a:ext cx="2089918" cy="336351"/>
            </a:xfrm>
            <a:prstGeom prst="rect">
              <a:avLst/>
            </a:prstGeom>
          </p:spPr>
          <p:txBody>
            <a:bodyPr lIns="33867" tIns="33867" rIns="33867" bIns="33867" rtlCol="0" anchor="ctr"/>
            <a:lstStyle/>
            <a:p>
              <a:pPr marL="0" marR="0" lvl="0" indent="0" algn="ctr" defTabSz="60961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64" name="Freeform 19">
            <a:extLst>
              <a:ext uri="{FF2B5EF4-FFF2-40B4-BE49-F238E27FC236}">
                <a16:creationId xmlns:a16="http://schemas.microsoft.com/office/drawing/2014/main" id="{C690E9F3-447B-CB4A-8B76-64FC56B515D8}"/>
              </a:ext>
            </a:extLst>
          </p:cNvPr>
          <p:cNvSpPr/>
          <p:nvPr/>
        </p:nvSpPr>
        <p:spPr>
          <a:xfrm>
            <a:off x="3298373" y="5875592"/>
            <a:ext cx="1611481" cy="938509"/>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TextBox 11">
            <a:extLst>
              <a:ext uri="{FF2B5EF4-FFF2-40B4-BE49-F238E27FC236}">
                <a16:creationId xmlns:a16="http://schemas.microsoft.com/office/drawing/2014/main" id="{FC1EC054-80EC-CF48-11AD-6F80C729AFFA}"/>
              </a:ext>
            </a:extLst>
          </p:cNvPr>
          <p:cNvSpPr txBox="1"/>
          <p:nvPr/>
        </p:nvSpPr>
        <p:spPr>
          <a:xfrm>
            <a:off x="138024" y="1121417"/>
            <a:ext cx="4361392" cy="522194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 định biện pháp tu từ chơi chữ trong các trường hợp sau và nêu tác dụng của biện pháp này:</a:t>
            </a:r>
            <a:endParaRPr kumimoji="0" lang="en-SG"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a:t>
            </a:r>
            <a:endParaRPr kumimoji="0" lang="en-SG"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 tài mà cậy chi tài</a:t>
            </a:r>
            <a:endParaRPr kumimoji="0" lang="en-SG"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 tài liền với chữ tai một vần.</a:t>
            </a:r>
            <a:endParaRPr kumimoji="0" lang="en-SG"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(Nguyễn Du, Truyện Kiều)</a:t>
            </a:r>
            <a:endParaRPr kumimoji="0" lang="en-SG"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800"/>
              </a:spcAft>
              <a:buClrTx/>
              <a:buSzTx/>
              <a:buFontTx/>
              <a:buNone/>
              <a:tabLst/>
              <a:defRPr/>
            </a:pPr>
            <a:endParaRPr kumimoji="0" lang="en-SG" sz="4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sym typeface="Arial"/>
            </a:endParaRPr>
          </a:p>
        </p:txBody>
      </p:sp>
      <p:sp>
        <p:nvSpPr>
          <p:cNvPr id="13" name="Rectangle: Rounded Corners 12">
            <a:extLst>
              <a:ext uri="{FF2B5EF4-FFF2-40B4-BE49-F238E27FC236}">
                <a16:creationId xmlns:a16="http://schemas.microsoft.com/office/drawing/2014/main" id="{8352AB5F-2C75-05B3-299E-EE9A72BEBF8A}"/>
              </a:ext>
            </a:extLst>
          </p:cNvPr>
          <p:cNvSpPr/>
          <p:nvPr/>
        </p:nvSpPr>
        <p:spPr>
          <a:xfrm flipH="1">
            <a:off x="6095999" y="179973"/>
            <a:ext cx="4540919" cy="599619"/>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Liberation Serif"/>
                <a:cs typeface="+mn-cs"/>
              </a:rPr>
              <a:t>Biện pháp tu từ chơi chữ</a:t>
            </a:r>
            <a:endParaRPr kumimoji="0" lang="en-SG"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Rectangle: Rounded Corners 13">
            <a:extLst>
              <a:ext uri="{FF2B5EF4-FFF2-40B4-BE49-F238E27FC236}">
                <a16:creationId xmlns:a16="http://schemas.microsoft.com/office/drawing/2014/main" id="{F9C2EE1F-BC42-D488-0961-5596FC756FAD}"/>
              </a:ext>
            </a:extLst>
          </p:cNvPr>
          <p:cNvSpPr/>
          <p:nvPr/>
        </p:nvSpPr>
        <p:spPr>
          <a:xfrm flipH="1">
            <a:off x="6920287" y="2930214"/>
            <a:ext cx="3046139" cy="539825"/>
          </a:xfrm>
          <a:prstGeom prst="roundRect">
            <a:avLst>
              <a:gd name="adj" fmla="val 50000"/>
            </a:avLst>
          </a:prstGeom>
          <a:solidFill>
            <a:srgbClr val="DBE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Liberation Serif"/>
                <a:cs typeface="+mn-cs"/>
              </a:rPr>
              <a:t>Tác dụng</a:t>
            </a:r>
            <a:endParaRPr kumimoji="0" lang="en-SG"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59540C40-762D-1CCB-3A01-73BF949811F2}"/>
              </a:ext>
            </a:extLst>
          </p:cNvPr>
          <p:cNvSpPr txBox="1"/>
          <p:nvPr/>
        </p:nvSpPr>
        <p:spPr>
          <a:xfrm>
            <a:off x="4861335" y="910151"/>
            <a:ext cx="7164045" cy="14311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Chữ </a:t>
            </a:r>
            <a:r>
              <a:rPr kumimoji="0" lang="vi-VN" sz="29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tài </a:t>
            </a:r>
            <a:r>
              <a:rPr kumimoji="0" lang="vi-VN" sz="29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liền với chữ </a:t>
            </a:r>
            <a:r>
              <a:rPr kumimoji="0" lang="vi-VN" sz="29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tai </a:t>
            </a:r>
            <a:r>
              <a:rPr kumimoji="0" lang="vi-VN" sz="29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một vần</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en-US"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Biện pháp tu từ chơi chữ được sử dụng dựa trên lối nói gần âm.</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5099EB14-EC3E-9E3B-9986-8A5A30760150}"/>
              </a:ext>
            </a:extLst>
          </p:cNvPr>
          <p:cNvSpPr txBox="1"/>
          <p:nvPr/>
        </p:nvSpPr>
        <p:spPr>
          <a:xfrm>
            <a:off x="4926671" y="3656211"/>
            <a:ext cx="7137876" cy="276998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mang đến một ý nghĩa bất ngờ cho câu thơ, </a:t>
            </a:r>
            <a:r>
              <a:rPr kumimoji="0" lang="vi-VN" sz="29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tài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và </a:t>
            </a:r>
            <a:r>
              <a:rPr kumimoji="0" lang="vi-VN" sz="29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tai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vốn chỉ khác nhau ở thanh điệu nhưng nghĩa thì hoàn toàn đối nghịch sau. Theo sự chiêm nghiệm đúc kết của tác giả thì những người tài sắc vẹn toàn thường gắn với những tai ương, gian truân, khó khăn trong cuộc đời.</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445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a:extLst>
            <a:ext uri="{FF2B5EF4-FFF2-40B4-BE49-F238E27FC236}">
              <a16:creationId xmlns:a16="http://schemas.microsoft.com/office/drawing/2014/main" id="{8840DC64-630A-BB34-FCE9-DD35E175976E}"/>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68EE6679-2688-1CC9-3182-E87B37D55AC6}"/>
              </a:ext>
            </a:extLst>
          </p:cNvPr>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AutoShape 3">
            <a:extLst>
              <a:ext uri="{FF2B5EF4-FFF2-40B4-BE49-F238E27FC236}">
                <a16:creationId xmlns:a16="http://schemas.microsoft.com/office/drawing/2014/main" id="{15D7757C-D6B1-49B2-A804-35ADD838DE9C}"/>
              </a:ext>
            </a:extLst>
          </p:cNvPr>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AutoShape 4">
            <a:extLst>
              <a:ext uri="{FF2B5EF4-FFF2-40B4-BE49-F238E27FC236}">
                <a16:creationId xmlns:a16="http://schemas.microsoft.com/office/drawing/2014/main" id="{6B4008DF-FD01-16CC-8A97-83A0A74F6860}"/>
              </a:ext>
            </a:extLst>
          </p:cNvPr>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AutoShape 5">
            <a:extLst>
              <a:ext uri="{FF2B5EF4-FFF2-40B4-BE49-F238E27FC236}">
                <a16:creationId xmlns:a16="http://schemas.microsoft.com/office/drawing/2014/main" id="{B58E5B2E-E5D0-39FD-78E9-F24D3B563029}"/>
              </a:ext>
            </a:extLst>
          </p:cNvPr>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AutoShape 6">
            <a:extLst>
              <a:ext uri="{FF2B5EF4-FFF2-40B4-BE49-F238E27FC236}">
                <a16:creationId xmlns:a16="http://schemas.microsoft.com/office/drawing/2014/main" id="{0DBB11A7-576B-CE80-5938-69804C9E81D3}"/>
              </a:ext>
            </a:extLst>
          </p:cNvPr>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AutoShape 7">
            <a:extLst>
              <a:ext uri="{FF2B5EF4-FFF2-40B4-BE49-F238E27FC236}">
                <a16:creationId xmlns:a16="http://schemas.microsoft.com/office/drawing/2014/main" id="{35EC2306-3BAB-DC1F-3B85-E123F2A7D4DC}"/>
              </a:ext>
            </a:extLst>
          </p:cNvPr>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8" name="AutoShape 8">
            <a:extLst>
              <a:ext uri="{FF2B5EF4-FFF2-40B4-BE49-F238E27FC236}">
                <a16:creationId xmlns:a16="http://schemas.microsoft.com/office/drawing/2014/main" id="{82CA26EB-BC9E-99E3-10A0-15825950D292}"/>
              </a:ext>
            </a:extLst>
          </p:cNvPr>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AutoShape 9">
            <a:extLst>
              <a:ext uri="{FF2B5EF4-FFF2-40B4-BE49-F238E27FC236}">
                <a16:creationId xmlns:a16="http://schemas.microsoft.com/office/drawing/2014/main" id="{F9E46B02-230D-D7D0-AC28-C1C544213C59}"/>
              </a:ext>
            </a:extLst>
          </p:cNvPr>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AutoShape 10">
            <a:extLst>
              <a:ext uri="{FF2B5EF4-FFF2-40B4-BE49-F238E27FC236}">
                <a16:creationId xmlns:a16="http://schemas.microsoft.com/office/drawing/2014/main" id="{A4C667DC-062B-DB7A-6BD7-8B8CC8EA1FB4}"/>
              </a:ext>
            </a:extLst>
          </p:cNvPr>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18" name="Group 18">
            <a:extLst>
              <a:ext uri="{FF2B5EF4-FFF2-40B4-BE49-F238E27FC236}">
                <a16:creationId xmlns:a16="http://schemas.microsoft.com/office/drawing/2014/main" id="{224FFECE-F75B-1047-372F-C89A8C2A3203}"/>
              </a:ext>
            </a:extLst>
          </p:cNvPr>
          <p:cNvGrpSpPr/>
          <p:nvPr/>
        </p:nvGrpSpPr>
        <p:grpSpPr>
          <a:xfrm>
            <a:off x="109603" y="484930"/>
            <a:ext cx="4418411" cy="5908023"/>
            <a:chOff x="0" y="-38100"/>
            <a:chExt cx="2263074" cy="1826677"/>
          </a:xfrm>
        </p:grpSpPr>
        <p:sp>
          <p:nvSpPr>
            <p:cNvPr id="19" name="Freeform 19">
              <a:extLst>
                <a:ext uri="{FF2B5EF4-FFF2-40B4-BE49-F238E27FC236}">
                  <a16:creationId xmlns:a16="http://schemas.microsoft.com/office/drawing/2014/main" id="{A3B32B93-8023-1E52-9393-1572A30B867F}"/>
                </a:ext>
              </a:extLst>
            </p:cNvPr>
            <p:cNvSpPr/>
            <p:nvPr/>
          </p:nvSpPr>
          <p:spPr>
            <a:xfrm>
              <a:off x="0" y="0"/>
              <a:ext cx="2263074" cy="1788577"/>
            </a:xfrm>
            <a:custGeom>
              <a:avLst/>
              <a:gdLst/>
              <a:ahLst/>
              <a:cxnLst/>
              <a:rect l="l" t="t" r="r" b="b"/>
              <a:pathLst>
                <a:path w="1912646" h="1788577">
                  <a:moveTo>
                    <a:pt x="15991" y="0"/>
                  </a:moveTo>
                  <a:lnTo>
                    <a:pt x="1896655" y="0"/>
                  </a:lnTo>
                  <a:cubicBezTo>
                    <a:pt x="1900896" y="0"/>
                    <a:pt x="1904963" y="1685"/>
                    <a:pt x="1907962" y="4684"/>
                  </a:cubicBezTo>
                  <a:cubicBezTo>
                    <a:pt x="1910961" y="7683"/>
                    <a:pt x="1912646" y="11750"/>
                    <a:pt x="1912646" y="15991"/>
                  </a:cubicBezTo>
                  <a:lnTo>
                    <a:pt x="1912646" y="1772586"/>
                  </a:lnTo>
                  <a:cubicBezTo>
                    <a:pt x="1912646" y="1776827"/>
                    <a:pt x="1910961" y="1780894"/>
                    <a:pt x="1907962" y="1783893"/>
                  </a:cubicBezTo>
                  <a:cubicBezTo>
                    <a:pt x="1904963" y="1786892"/>
                    <a:pt x="1900896" y="1788577"/>
                    <a:pt x="1896655" y="1788577"/>
                  </a:cubicBezTo>
                  <a:lnTo>
                    <a:pt x="15991" y="1788577"/>
                  </a:lnTo>
                  <a:cubicBezTo>
                    <a:pt x="11750" y="1788577"/>
                    <a:pt x="7683" y="1786892"/>
                    <a:pt x="4684" y="1783893"/>
                  </a:cubicBezTo>
                  <a:cubicBezTo>
                    <a:pt x="1685" y="1780894"/>
                    <a:pt x="0" y="1776827"/>
                    <a:pt x="0" y="1772586"/>
                  </a:cubicBezTo>
                  <a:lnTo>
                    <a:pt x="0" y="15991"/>
                  </a:lnTo>
                  <a:cubicBezTo>
                    <a:pt x="0" y="11750"/>
                    <a:pt x="1685" y="7683"/>
                    <a:pt x="4684" y="4684"/>
                  </a:cubicBezTo>
                  <a:cubicBezTo>
                    <a:pt x="7683" y="1685"/>
                    <a:pt x="11750" y="0"/>
                    <a:pt x="15991" y="0"/>
                  </a:cubicBezTo>
                  <a:close/>
                </a:path>
              </a:pathLst>
            </a:custGeom>
            <a:solidFill>
              <a:srgbClr val="FFD7C4"/>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0" name="TextBox 20">
              <a:extLst>
                <a:ext uri="{FF2B5EF4-FFF2-40B4-BE49-F238E27FC236}">
                  <a16:creationId xmlns:a16="http://schemas.microsoft.com/office/drawing/2014/main" id="{B7A528CB-3B3E-4885-78B2-2AD279E8C1F5}"/>
                </a:ext>
              </a:extLst>
            </p:cNvPr>
            <p:cNvSpPr txBox="1"/>
            <p:nvPr/>
          </p:nvSpPr>
          <p:spPr>
            <a:xfrm>
              <a:off x="0" y="-38100"/>
              <a:ext cx="1912646" cy="1826677"/>
            </a:xfrm>
            <a:prstGeom prst="rect">
              <a:avLst/>
            </a:prstGeom>
          </p:spPr>
          <p:txBody>
            <a:bodyPr lIns="33867" tIns="33867" rIns="33867" bIns="33867" rtlCol="0" anchor="ctr"/>
            <a:lstStyle/>
            <a:p>
              <a:pPr marL="0" marR="0" lvl="0" indent="0" algn="ctr" defTabSz="609615"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1" name="Group 21">
            <a:extLst>
              <a:ext uri="{FF2B5EF4-FFF2-40B4-BE49-F238E27FC236}">
                <a16:creationId xmlns:a16="http://schemas.microsoft.com/office/drawing/2014/main" id="{000E5BE0-C619-6933-6FC0-C8E393E0D313}"/>
              </a:ext>
            </a:extLst>
          </p:cNvPr>
          <p:cNvGrpSpPr/>
          <p:nvPr/>
        </p:nvGrpSpPr>
        <p:grpSpPr>
          <a:xfrm>
            <a:off x="951710" y="115209"/>
            <a:ext cx="2595332" cy="965417"/>
            <a:chOff x="0" y="0"/>
            <a:chExt cx="1734007" cy="381399"/>
          </a:xfrm>
        </p:grpSpPr>
        <p:sp>
          <p:nvSpPr>
            <p:cNvPr id="22" name="Freeform 22">
              <a:extLst>
                <a:ext uri="{FF2B5EF4-FFF2-40B4-BE49-F238E27FC236}">
                  <a16:creationId xmlns:a16="http://schemas.microsoft.com/office/drawing/2014/main" id="{157743D4-1976-57D4-5032-2915A0C98B62}"/>
                </a:ext>
              </a:extLst>
            </p:cNvPr>
            <p:cNvSpPr/>
            <p:nvPr/>
          </p:nvSpPr>
          <p:spPr>
            <a:xfrm>
              <a:off x="0" y="0"/>
              <a:ext cx="1734007" cy="381399"/>
            </a:xfrm>
            <a:custGeom>
              <a:avLst/>
              <a:gdLst/>
              <a:ahLst/>
              <a:cxnLst/>
              <a:rect l="l" t="t" r="r" b="b"/>
              <a:pathLst>
                <a:path w="1734007" h="381399">
                  <a:moveTo>
                    <a:pt x="17639" y="0"/>
                  </a:moveTo>
                  <a:lnTo>
                    <a:pt x="1716368" y="0"/>
                  </a:lnTo>
                  <a:cubicBezTo>
                    <a:pt x="1726110" y="0"/>
                    <a:pt x="1734007" y="7897"/>
                    <a:pt x="1734007" y="17639"/>
                  </a:cubicBezTo>
                  <a:lnTo>
                    <a:pt x="1734007" y="363760"/>
                  </a:lnTo>
                  <a:cubicBezTo>
                    <a:pt x="1734007" y="373502"/>
                    <a:pt x="1726110" y="381399"/>
                    <a:pt x="1716368" y="381399"/>
                  </a:cubicBezTo>
                  <a:lnTo>
                    <a:pt x="17639" y="381399"/>
                  </a:lnTo>
                  <a:cubicBezTo>
                    <a:pt x="7897" y="381399"/>
                    <a:pt x="0" y="373502"/>
                    <a:pt x="0" y="363760"/>
                  </a:cubicBezTo>
                  <a:lnTo>
                    <a:pt x="0" y="17639"/>
                  </a:lnTo>
                  <a:cubicBezTo>
                    <a:pt x="0" y="7897"/>
                    <a:pt x="7897" y="0"/>
                    <a:pt x="17639" y="0"/>
                  </a:cubicBezTo>
                  <a:close/>
                </a:path>
              </a:pathLst>
            </a:custGeom>
            <a:solidFill>
              <a:srgbClr val="BF5954"/>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3" name="TextBox 23">
              <a:extLst>
                <a:ext uri="{FF2B5EF4-FFF2-40B4-BE49-F238E27FC236}">
                  <a16:creationId xmlns:a16="http://schemas.microsoft.com/office/drawing/2014/main" id="{72C02C12-9AC8-5F76-E8A4-24B9CFD1034E}"/>
                </a:ext>
              </a:extLst>
            </p:cNvPr>
            <p:cNvSpPr txBox="1"/>
            <p:nvPr/>
          </p:nvSpPr>
          <p:spPr>
            <a:xfrm>
              <a:off x="0" y="-38100"/>
              <a:ext cx="1734007" cy="419499"/>
            </a:xfrm>
            <a:prstGeom prst="rect">
              <a:avLst/>
            </a:prstGeom>
          </p:spPr>
          <p:txBody>
            <a:bodyPr lIns="33867" tIns="33867" rIns="33867" bIns="33867" rtlCol="0" anchor="ctr"/>
            <a:lstStyle/>
            <a:p>
              <a:pPr marL="0" marR="0" lvl="0" indent="0" algn="ctr" defTabSz="609615"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36" name="Group 36">
            <a:extLst>
              <a:ext uri="{FF2B5EF4-FFF2-40B4-BE49-F238E27FC236}">
                <a16:creationId xmlns:a16="http://schemas.microsoft.com/office/drawing/2014/main" id="{DFBCCDB6-5FC9-AF30-EB54-ED95617142A5}"/>
              </a:ext>
            </a:extLst>
          </p:cNvPr>
          <p:cNvGrpSpPr/>
          <p:nvPr/>
        </p:nvGrpSpPr>
        <p:grpSpPr>
          <a:xfrm>
            <a:off x="4861334" y="-115451"/>
            <a:ext cx="7220031" cy="3610139"/>
            <a:chOff x="0" y="-38100"/>
            <a:chExt cx="2089918" cy="336351"/>
          </a:xfrm>
        </p:grpSpPr>
        <p:sp>
          <p:nvSpPr>
            <p:cNvPr id="37" name="Freeform 37">
              <a:extLst>
                <a:ext uri="{FF2B5EF4-FFF2-40B4-BE49-F238E27FC236}">
                  <a16:creationId xmlns:a16="http://schemas.microsoft.com/office/drawing/2014/main" id="{A9053956-DE5F-DEFB-5C38-9C4C338C3C56}"/>
                </a:ext>
              </a:extLst>
            </p:cNvPr>
            <p:cNvSpPr/>
            <p:nvPr/>
          </p:nvSpPr>
          <p:spPr>
            <a:xfrm>
              <a:off x="0" y="0"/>
              <a:ext cx="2089918" cy="170316"/>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F0F8E8"/>
            </a:solidFill>
            <a:ln>
              <a:solidFill>
                <a:schemeClr val="tx1"/>
              </a:solidFill>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8" name="TextBox 38">
              <a:extLst>
                <a:ext uri="{FF2B5EF4-FFF2-40B4-BE49-F238E27FC236}">
                  <a16:creationId xmlns:a16="http://schemas.microsoft.com/office/drawing/2014/main" id="{375237C6-8367-E0D7-1AE9-7AC53142B8E8}"/>
                </a:ext>
              </a:extLst>
            </p:cNvPr>
            <p:cNvSpPr txBox="1"/>
            <p:nvPr/>
          </p:nvSpPr>
          <p:spPr>
            <a:xfrm>
              <a:off x="0" y="-38100"/>
              <a:ext cx="2089918" cy="336351"/>
            </a:xfrm>
            <a:prstGeom prst="rect">
              <a:avLst/>
            </a:prstGeom>
          </p:spPr>
          <p:txBody>
            <a:bodyPr lIns="33867" tIns="33867" rIns="33867" bIns="33867" rtlCol="0" anchor="ctr"/>
            <a:lstStyle/>
            <a:p>
              <a:pPr marL="0" marR="0" lvl="0" indent="0" algn="ctr" defTabSz="60961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
        <p:nvSpPr>
          <p:cNvPr id="52" name="TextBox 52">
            <a:extLst>
              <a:ext uri="{FF2B5EF4-FFF2-40B4-BE49-F238E27FC236}">
                <a16:creationId xmlns:a16="http://schemas.microsoft.com/office/drawing/2014/main" id="{6075B092-EA42-EAC9-2849-804838D04AC4}"/>
              </a:ext>
            </a:extLst>
          </p:cNvPr>
          <p:cNvSpPr txBox="1"/>
          <p:nvPr/>
        </p:nvSpPr>
        <p:spPr>
          <a:xfrm>
            <a:off x="455402" y="274613"/>
            <a:ext cx="3726636" cy="614720"/>
          </a:xfrm>
          <a:prstGeom prst="rect">
            <a:avLst/>
          </a:prstGeom>
        </p:spPr>
        <p:txBody>
          <a:bodyPr lIns="0" tIns="0" rIns="0" bIns="0" rtlCol="0" anchor="t">
            <a:spAutoFit/>
          </a:bodyPr>
          <a:lstStyle/>
          <a:p>
            <a:pPr marL="0" marR="0" lvl="0" indent="0" algn="ctr" defTabSz="609615" rtl="0" eaLnBrk="1" fontAlgn="auto" latinLnBrk="0" hangingPunct="1">
              <a:lnSpc>
                <a:spcPts val="5133"/>
              </a:lnSpc>
              <a:spcBef>
                <a:spcPts val="0"/>
              </a:spcBef>
              <a:spcAft>
                <a:spcPts val="0"/>
              </a:spcAft>
              <a:buClrTx/>
              <a:buSzTx/>
              <a:buFontTx/>
              <a:buNone/>
              <a:tabLst/>
              <a:defRPr/>
            </a:pPr>
            <a:r>
              <a:rPr kumimoji="0" lang="en-US" sz="3667" b="1" i="0" u="none" strike="noStrike" kern="1200" cap="none" spc="0" normalizeH="0" baseline="0" noProof="0" dirty="0">
                <a:ln>
                  <a:noFill/>
                </a:ln>
                <a:solidFill>
                  <a:srgbClr val="FBFAF5"/>
                </a:solidFill>
                <a:effectLst/>
                <a:uLnTx/>
                <a:uFillTx/>
                <a:latin typeface="Eastman Grotesque Bold"/>
                <a:ea typeface="+mn-ea"/>
                <a:cs typeface="Arial"/>
                <a:sym typeface="Arial"/>
              </a:rPr>
              <a:t>CÂU 3</a:t>
            </a:r>
          </a:p>
        </p:txBody>
      </p:sp>
      <p:grpSp>
        <p:nvGrpSpPr>
          <p:cNvPr id="61" name="Group 36">
            <a:extLst>
              <a:ext uri="{FF2B5EF4-FFF2-40B4-BE49-F238E27FC236}">
                <a16:creationId xmlns:a16="http://schemas.microsoft.com/office/drawing/2014/main" id="{65CA1B18-6153-708B-16AC-59F09B1E18BA}"/>
              </a:ext>
            </a:extLst>
          </p:cNvPr>
          <p:cNvGrpSpPr/>
          <p:nvPr/>
        </p:nvGrpSpPr>
        <p:grpSpPr>
          <a:xfrm>
            <a:off x="4861334" y="2377531"/>
            <a:ext cx="7220031" cy="4401207"/>
            <a:chOff x="0" y="-53825"/>
            <a:chExt cx="2089918" cy="537475"/>
          </a:xfrm>
        </p:grpSpPr>
        <p:sp>
          <p:nvSpPr>
            <p:cNvPr id="62" name="Freeform 37">
              <a:extLst>
                <a:ext uri="{FF2B5EF4-FFF2-40B4-BE49-F238E27FC236}">
                  <a16:creationId xmlns:a16="http://schemas.microsoft.com/office/drawing/2014/main" id="{368D2E86-5907-EA95-9DDF-F9B5E596EDCB}"/>
                </a:ext>
              </a:extLst>
            </p:cNvPr>
            <p:cNvSpPr/>
            <p:nvPr/>
          </p:nvSpPr>
          <p:spPr>
            <a:xfrm>
              <a:off x="0" y="-53825"/>
              <a:ext cx="2089918" cy="537475"/>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FFF5ED"/>
            </a:solidFill>
            <a:ln>
              <a:solidFill>
                <a:schemeClr val="tx1"/>
              </a:solidFill>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3" name="TextBox 38">
              <a:extLst>
                <a:ext uri="{FF2B5EF4-FFF2-40B4-BE49-F238E27FC236}">
                  <a16:creationId xmlns:a16="http://schemas.microsoft.com/office/drawing/2014/main" id="{BA6C7CC2-A749-C228-1B53-2CD249F8ACE0}"/>
                </a:ext>
              </a:extLst>
            </p:cNvPr>
            <p:cNvSpPr txBox="1"/>
            <p:nvPr/>
          </p:nvSpPr>
          <p:spPr>
            <a:xfrm>
              <a:off x="0" y="-38100"/>
              <a:ext cx="2089918" cy="336351"/>
            </a:xfrm>
            <a:prstGeom prst="rect">
              <a:avLst/>
            </a:prstGeom>
          </p:spPr>
          <p:txBody>
            <a:bodyPr lIns="33867" tIns="33867" rIns="33867" bIns="33867" rtlCol="0" anchor="ctr"/>
            <a:lstStyle/>
            <a:p>
              <a:pPr marL="0" marR="0" lvl="0" indent="0" algn="ctr" defTabSz="60961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64" name="Freeform 19">
            <a:extLst>
              <a:ext uri="{FF2B5EF4-FFF2-40B4-BE49-F238E27FC236}">
                <a16:creationId xmlns:a16="http://schemas.microsoft.com/office/drawing/2014/main" id="{DE20D442-8DBA-308E-C752-ED04DE4E4D5B}"/>
              </a:ext>
            </a:extLst>
          </p:cNvPr>
          <p:cNvSpPr/>
          <p:nvPr/>
        </p:nvSpPr>
        <p:spPr>
          <a:xfrm>
            <a:off x="3298373" y="5875592"/>
            <a:ext cx="1611481" cy="938509"/>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TextBox 11">
            <a:extLst>
              <a:ext uri="{FF2B5EF4-FFF2-40B4-BE49-F238E27FC236}">
                <a16:creationId xmlns:a16="http://schemas.microsoft.com/office/drawing/2014/main" id="{91CAD0AA-5395-0624-E49B-9AE0F6D915D1}"/>
              </a:ext>
            </a:extLst>
          </p:cNvPr>
          <p:cNvSpPr txBox="1"/>
          <p:nvPr/>
        </p:nvSpPr>
        <p:spPr>
          <a:xfrm>
            <a:off x="138024" y="1174900"/>
            <a:ext cx="4361392" cy="53450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 định biện pháp tu từ chơi chữ trong các trường hợp sau và nêu tác dụng của biện pháp này:</a:t>
            </a:r>
            <a:endParaRPr kumimoji="0" lang="en-SG"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a:t>
            </a:r>
            <a:endParaRPr kumimoji="0" lang="en-SG"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Hồng quân với khách hồng quần,</a:t>
            </a:r>
            <a:endParaRPr kumimoji="0" lang="en-SG"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 xoay đến thế còn vần chưa tha.</a:t>
            </a:r>
            <a:endParaRPr kumimoji="0" lang="en-SG"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(Nguyễn Du, Truyện Kiều)</a:t>
            </a:r>
            <a:endParaRPr kumimoji="0" lang="en-SG"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800"/>
              </a:spcAft>
              <a:buClrTx/>
              <a:buSzTx/>
              <a:buFontTx/>
              <a:buNone/>
              <a:tabLst/>
              <a:defRPr/>
            </a:pPr>
            <a:endParaRPr kumimoji="0" lang="en-SG"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sym typeface="Arial"/>
            </a:endParaRPr>
          </a:p>
        </p:txBody>
      </p:sp>
      <p:sp>
        <p:nvSpPr>
          <p:cNvPr id="13" name="Rectangle: Rounded Corners 12">
            <a:extLst>
              <a:ext uri="{FF2B5EF4-FFF2-40B4-BE49-F238E27FC236}">
                <a16:creationId xmlns:a16="http://schemas.microsoft.com/office/drawing/2014/main" id="{4834C2E5-23C5-C80C-B6BA-77BFBD99C301}"/>
              </a:ext>
            </a:extLst>
          </p:cNvPr>
          <p:cNvSpPr/>
          <p:nvPr/>
        </p:nvSpPr>
        <p:spPr>
          <a:xfrm flipH="1">
            <a:off x="6425312" y="43899"/>
            <a:ext cx="4593786" cy="599619"/>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Liberation Serif"/>
                <a:cs typeface="+mn-cs"/>
              </a:rPr>
              <a:t>Biện pháp tu từ chơi chữ</a:t>
            </a:r>
            <a:endParaRPr kumimoji="0" lang="en-SG"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Rectangle: Rounded Corners 13">
            <a:extLst>
              <a:ext uri="{FF2B5EF4-FFF2-40B4-BE49-F238E27FC236}">
                <a16:creationId xmlns:a16="http://schemas.microsoft.com/office/drawing/2014/main" id="{8A065DFA-3A41-AFD1-E3F2-7DF2ED919306}"/>
              </a:ext>
            </a:extLst>
          </p:cNvPr>
          <p:cNvSpPr/>
          <p:nvPr/>
        </p:nvSpPr>
        <p:spPr>
          <a:xfrm flipH="1">
            <a:off x="6920288" y="2208105"/>
            <a:ext cx="3046139" cy="539825"/>
          </a:xfrm>
          <a:prstGeom prst="roundRect">
            <a:avLst>
              <a:gd name="adj" fmla="val 50000"/>
            </a:avLst>
          </a:prstGeom>
          <a:solidFill>
            <a:srgbClr val="DBEE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Liberation Serif"/>
                <a:cs typeface="+mn-cs"/>
              </a:rPr>
              <a:t>Tác dụng</a:t>
            </a:r>
            <a:endParaRPr kumimoji="0" lang="en-SG"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C0EF933A-7732-C6B5-111C-DFCE928EAD7B}"/>
              </a:ext>
            </a:extLst>
          </p:cNvPr>
          <p:cNvSpPr txBox="1"/>
          <p:nvPr/>
        </p:nvSpPr>
        <p:spPr>
          <a:xfrm>
            <a:off x="4889931" y="689255"/>
            <a:ext cx="716404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Hồng quân</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với khách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hồng quần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Biện pháp tu từ chơi chữ được sử dụng dựa trên lối nói gần âm.</a:t>
            </a:r>
            <a:endParaRPr kumimoji="0" lang="en-SG"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6518851F-899A-4990-CB86-6CCF8717C45B}"/>
              </a:ext>
            </a:extLst>
          </p:cNvPr>
          <p:cNvSpPr txBox="1"/>
          <p:nvPr/>
        </p:nvSpPr>
        <p:spPr>
          <a:xfrm>
            <a:off x="4833947" y="2859757"/>
            <a:ext cx="7358053"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tạo ra ý nghĩa bất ngờ, thú vị cho câu thơ.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Hồng quân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vốn được dùng để chỉ trời, đấng tạo hoá; còn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hồng quần</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dùng để chỉ người con gái trẻ đẹp thời phong kiến. Hai từ ngữ này có âm gần giống nhau nhưng nghĩa lại rất khác nhau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hồng quân</a:t>
            </a:r>
            <a:r>
              <a:rPr kumimoji="0" lang="vi-VN" sz="2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đấng tạo hoá có quyền sắp xếp sự vận hành của vũ trụ, quyết định số phận mọi sinh vật;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hồng quần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người con gái trẻ đẹp thời phong kiến không có quyền tự quyết đối với cuộc đời mình). </a:t>
            </a:r>
            <a:endParaRPr kumimoji="0" lang="en-SG"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072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C1002-1B69-EFB0-5045-0DD42B9C90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4775BB1-9A7A-781C-148F-E0EE5517B7C1}"/>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675AB46E-47D5-4725-C319-F0B2B1CC0BFF}"/>
              </a:ext>
            </a:extLst>
          </p:cNvPr>
          <p:cNvSpPr txBox="1">
            <a:spLocks noGrp="1"/>
          </p:cNvSpPr>
          <p:nvPr/>
        </p:nvSpPr>
        <p:spPr>
          <a:xfrm>
            <a:off x="1413730" y="3631145"/>
            <a:ext cx="9586355"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8000" b="1" dirty="0" err="1">
                <a:latin typeface="Times New Roman" panose="02020603050405020304" pitchFamily="18" charset="0"/>
                <a:cs typeface="Times New Roman" panose="02020603050405020304" pitchFamily="18" charset="0"/>
              </a:rPr>
              <a:t>Hoạt</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động</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ôn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tập</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nội</a:t>
            </a:r>
            <a:r>
              <a:rPr lang="en-US" sz="8000" b="1" dirty="0">
                <a:latin typeface="Times New Roman" panose="02020603050405020304" pitchFamily="18" charset="0"/>
                <a:cs typeface="Times New Roman" panose="02020603050405020304" pitchFamily="18" charset="0"/>
              </a:rPr>
              <a:t> dung </a:t>
            </a:r>
            <a:r>
              <a:rPr lang="en-US" sz="8000" b="1" dirty="0" err="1">
                <a:latin typeface="Times New Roman" panose="02020603050405020304" pitchFamily="18" charset="0"/>
                <a:cs typeface="Times New Roman" panose="02020603050405020304" pitchFamily="18" charset="0"/>
              </a:rPr>
              <a:t>viết</a:t>
            </a:r>
            <a:endParaRPr lang="en-SG" sz="80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546352B3-79FC-6320-6D17-94031C2F0FF7}"/>
              </a:ext>
            </a:extLst>
          </p:cNvPr>
          <p:cNvSpPr txBox="1">
            <a:spLocks noGrp="1"/>
          </p:cNvSpPr>
          <p:nvPr/>
        </p:nvSpPr>
        <p:spPr>
          <a:xfrm>
            <a:off x="4671594" y="2346699"/>
            <a:ext cx="307062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lang="en-US" sz="5867" b="1" kern="0" dirty="0">
                <a:solidFill>
                  <a:prstClr val="black"/>
                </a:solidFill>
                <a:latin typeface="Times New Roman" panose="02020603050405020304" pitchFamily="18" charset="0"/>
                <a:cs typeface="Times New Roman" panose="02020603050405020304" pitchFamily="18" charset="0"/>
                <a:sym typeface="Titan One"/>
              </a:rPr>
              <a:t>III</a:t>
            </a:r>
            <a:endParaRPr kumimoji="0"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88217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413730" y="3631145"/>
            <a:ext cx="9586355"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6600" b="1" dirty="0" err="1">
                <a:latin typeface="Times New Roman" panose="02020603050405020304" pitchFamily="18" charset="0"/>
                <a:cs typeface="Times New Roman" panose="02020603050405020304" pitchFamily="18" charset="0"/>
              </a:rPr>
              <a:t>Hoạt</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động</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ôn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tập</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nội</a:t>
            </a:r>
            <a:r>
              <a:rPr lang="en-US" sz="6600" b="1" dirty="0">
                <a:latin typeface="Times New Roman" panose="02020603050405020304" pitchFamily="18" charset="0"/>
                <a:cs typeface="Times New Roman" panose="02020603050405020304" pitchFamily="18" charset="0"/>
              </a:rPr>
              <a:t> dung </a:t>
            </a:r>
            <a:r>
              <a:rPr lang="en-US" sz="6600" b="1" dirty="0" err="1">
                <a:latin typeface="Times New Roman" panose="02020603050405020304" pitchFamily="18" charset="0"/>
                <a:cs typeface="Times New Roman" panose="02020603050405020304" pitchFamily="18" charset="0"/>
              </a:rPr>
              <a:t>đọc</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hiểu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văn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bản</a:t>
            </a:r>
            <a:r>
              <a:rPr lang="en-US" sz="6600" b="1" dirty="0">
                <a:latin typeface="Times New Roman" panose="02020603050405020304" pitchFamily="18" charset="0"/>
                <a:cs typeface="Times New Roman" panose="02020603050405020304" pitchFamily="18" charset="0"/>
              </a:rPr>
              <a:t> </a:t>
            </a:r>
            <a:endParaRPr lang="en-SG" sz="66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4671594" y="2346699"/>
            <a:ext cx="307062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rPr>
              <a:t>I</a:t>
            </a:r>
            <a:endParaRPr kumimoji="0"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803871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DAEE15D7-CE0F-73BE-5237-0113E98831CE}"/>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88152EFA-8F6A-59DA-1386-4D119E0B0144}"/>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450A9CB1-AE6E-BB1F-39D6-889CACB68F1F}"/>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04C22576-C4E4-AEB3-7E27-2131337C0C8E}"/>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2A7A4778-B17C-22CB-B0D4-0FF3B4D37348}"/>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67B7F472-835C-43AF-4E8C-013F997C999F}"/>
              </a:ext>
            </a:extLst>
          </p:cNvPr>
          <p:cNvSpPr/>
          <p:nvPr/>
        </p:nvSpPr>
        <p:spPr>
          <a:xfrm>
            <a:off x="2488556" y="237821"/>
            <a:ext cx="7124021"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43F0751B-4F10-2D81-39D5-8E7D742EF159}"/>
              </a:ext>
            </a:extLst>
          </p:cNvPr>
          <p:cNvSpPr txBox="1"/>
          <p:nvPr/>
        </p:nvSpPr>
        <p:spPr>
          <a:xfrm>
            <a:off x="1956121" y="237821"/>
            <a:ext cx="8009681" cy="64633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III.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Ôn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tập</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phần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viết</a:t>
            </a:r>
            <a:endParaRPr kumimoji="0" lang="en-SG" sz="36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5" name="Picture 14" descr="A person writing on a book&#10;&#10;Description automatically generated">
            <a:extLst>
              <a:ext uri="{FF2B5EF4-FFF2-40B4-BE49-F238E27FC236}">
                <a16:creationId xmlns:a16="http://schemas.microsoft.com/office/drawing/2014/main" id="{1D1F1915-8EF6-C918-B14C-FEF6044B1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320" y="2480528"/>
            <a:ext cx="5406552" cy="4507107"/>
          </a:xfrm>
          <a:prstGeom prst="rect">
            <a:avLst/>
          </a:prstGeom>
        </p:spPr>
      </p:pic>
      <p:grpSp>
        <p:nvGrpSpPr>
          <p:cNvPr id="16" name="组合 15">
            <a:extLst>
              <a:ext uri="{FF2B5EF4-FFF2-40B4-BE49-F238E27FC236}">
                <a16:creationId xmlns:a16="http://schemas.microsoft.com/office/drawing/2014/main" id="{9328BA8C-9F38-E512-A6A9-A628CD1A1D8E}"/>
              </a:ext>
            </a:extLst>
          </p:cNvPr>
          <p:cNvGrpSpPr/>
          <p:nvPr/>
        </p:nvGrpSpPr>
        <p:grpSpPr>
          <a:xfrm>
            <a:off x="4998803" y="1084461"/>
            <a:ext cx="7124021" cy="5534463"/>
            <a:chOff x="7388353" y="2526841"/>
            <a:chExt cx="3873506" cy="3873506"/>
          </a:xfrm>
        </p:grpSpPr>
        <p:pic>
          <p:nvPicPr>
            <p:cNvPr id="17" name="图片 14">
              <a:extLst>
                <a:ext uri="{FF2B5EF4-FFF2-40B4-BE49-F238E27FC236}">
                  <a16:creationId xmlns:a16="http://schemas.microsoft.com/office/drawing/2014/main" id="{50D1FD67-21F0-A73B-013A-902FA7358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18" name="矩形 13">
              <a:extLst>
                <a:ext uri="{FF2B5EF4-FFF2-40B4-BE49-F238E27FC236}">
                  <a16:creationId xmlns:a16="http://schemas.microsoft.com/office/drawing/2014/main" id="{AF41FE82-E6C8-D209-3CB7-A66C1E367D93}"/>
                </a:ext>
              </a:extLst>
            </p:cNvPr>
            <p:cNvSpPr/>
            <p:nvPr/>
          </p:nvSpPr>
          <p:spPr>
            <a:xfrm>
              <a:off x="8542339" y="3429000"/>
              <a:ext cx="1797050" cy="54965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字魂95号-手刻宋" panose="00000500000000000000" pitchFamily="2" charset="-122"/>
                <a:cs typeface="+mn-cs"/>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Arial"/>
                <a:ea typeface="宋体" panose="02010600030101010101" pitchFamily="2" charset="-122"/>
                <a:cs typeface="+mn-cs"/>
                <a:sym typeface="Arial"/>
              </a:endParaRPr>
            </a:p>
          </p:txBody>
        </p:sp>
      </p:grpSp>
      <p:sp>
        <p:nvSpPr>
          <p:cNvPr id="19" name="TextBox 18">
            <a:extLst>
              <a:ext uri="{FF2B5EF4-FFF2-40B4-BE49-F238E27FC236}">
                <a16:creationId xmlns:a16="http://schemas.microsoft.com/office/drawing/2014/main" id="{DDBCA169-5A11-6860-0EF6-2BABE479632F}"/>
              </a:ext>
            </a:extLst>
          </p:cNvPr>
          <p:cNvSpPr txBox="1"/>
          <p:nvPr/>
        </p:nvSpPr>
        <p:spPr>
          <a:xfrm>
            <a:off x="6731638" y="2308849"/>
            <a:ext cx="4084145" cy="3416320"/>
          </a:xfrm>
          <a:prstGeom prst="rect">
            <a:avLst/>
          </a:prstGeom>
          <a:noFill/>
        </p:spPr>
        <p:txBody>
          <a:bodyPr wrap="square">
            <a:spAutoFit/>
          </a:bodyPr>
          <a:lstStyle/>
          <a:p>
            <a:r>
              <a:rPr lang="vi-VN" sz="5400" dirty="0">
                <a:latin typeface="+mj-lt"/>
              </a:rPr>
              <a:t>Hs thảo luận</a:t>
            </a:r>
            <a:r>
              <a:rPr lang="vi-VN" sz="5400" i="1" dirty="0">
                <a:latin typeface="+mj-lt"/>
              </a:rPr>
              <a:t> </a:t>
            </a:r>
            <a:r>
              <a:rPr lang="vi-VN" sz="5400" dirty="0">
                <a:latin typeface="+mj-lt"/>
              </a:rPr>
              <a:t>các câu hỏi 1,2 ở phần Viết</a:t>
            </a:r>
            <a:endParaRPr lang="en-SG" sz="5400" dirty="0">
              <a:latin typeface="+mj-lt"/>
            </a:endParaRPr>
          </a:p>
        </p:txBody>
      </p:sp>
    </p:spTree>
    <p:extLst>
      <p:ext uri="{BB962C8B-B14F-4D97-AF65-F5344CB8AC3E}">
        <p14:creationId xmlns:p14="http://schemas.microsoft.com/office/powerpoint/2010/main" val="2613047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ABBFE-6162-8D65-9B01-7DDF23BD8EC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5FE55E-4E45-1D16-3B7E-F59A13DFE29B}"/>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BC2A2F2C-8752-A788-741B-422C006CB366}"/>
              </a:ext>
            </a:extLst>
          </p:cNvPr>
          <p:cNvSpPr txBox="1">
            <a:spLocks noGrp="1"/>
          </p:cNvSpPr>
          <p:nvPr/>
        </p:nvSpPr>
        <p:spPr>
          <a:xfrm>
            <a:off x="6047011"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120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1</a:t>
            </a:r>
            <a:endParaRPr kumimoji="0" lang="en-SG" sz="13800" b="0" i="0" u="none" strike="noStrike" kern="120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E33205DC-923F-C59B-F2B1-1947A9E5C71E}"/>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C71D2151-F53E-A9E9-662C-BBDC21936E2A}"/>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3248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A2F80EAF-AFC3-B3A8-AA71-C9B707A7AC0F}"/>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28716923-863E-A1C1-B042-44D588DAF6EA}"/>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65D149CF-4087-B989-1BF9-1AE5485654BB}"/>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2FAC3304-6E6C-6B55-4F5A-743CB9DBFD2F}"/>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20AA275D-4098-1753-53ED-2BD64A769004}"/>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4F2BB04C-32E1-9950-B267-B8480F05124E}"/>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F971DFD5-D7B9-B736-30E7-3BC4434792CA}"/>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1</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3" name="Group 2">
            <a:extLst>
              <a:ext uri="{FF2B5EF4-FFF2-40B4-BE49-F238E27FC236}">
                <a16:creationId xmlns:a16="http://schemas.microsoft.com/office/drawing/2014/main" id="{57548660-598A-7703-A6E3-A547B88132FE}"/>
              </a:ext>
            </a:extLst>
          </p:cNvPr>
          <p:cNvGrpSpPr/>
          <p:nvPr/>
        </p:nvGrpSpPr>
        <p:grpSpPr>
          <a:xfrm>
            <a:off x="4228058" y="1459580"/>
            <a:ext cx="7435915" cy="4982220"/>
            <a:chOff x="-265239" y="0"/>
            <a:chExt cx="3728904" cy="2374185"/>
          </a:xfrm>
        </p:grpSpPr>
        <p:sp>
          <p:nvSpPr>
            <p:cNvPr id="5" name="Freeform 45">
              <a:extLst>
                <a:ext uri="{FF2B5EF4-FFF2-40B4-BE49-F238E27FC236}">
                  <a16:creationId xmlns:a16="http://schemas.microsoft.com/office/drawing/2014/main" id="{A0D34C12-A77B-C16D-2961-79279272F2AB}"/>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sp>
          <p:nvSpPr>
            <p:cNvPr id="6" name="Freeform 46">
              <a:extLst>
                <a:ext uri="{FF2B5EF4-FFF2-40B4-BE49-F238E27FC236}">
                  <a16:creationId xmlns:a16="http://schemas.microsoft.com/office/drawing/2014/main" id="{FA842230-06A2-3365-2841-6FD8E4237654}"/>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sp>
          <p:nvSpPr>
            <p:cNvPr id="9" name="Freeform 47">
              <a:extLst>
                <a:ext uri="{FF2B5EF4-FFF2-40B4-BE49-F238E27FC236}">
                  <a16:creationId xmlns:a16="http://schemas.microsoft.com/office/drawing/2014/main" id="{2A8DA632-501E-4B3A-B8C0-3D53B8ED5A4C}"/>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sp>
          <p:nvSpPr>
            <p:cNvPr id="10" name="Freeform 48">
              <a:extLst>
                <a:ext uri="{FF2B5EF4-FFF2-40B4-BE49-F238E27FC236}">
                  <a16:creationId xmlns:a16="http://schemas.microsoft.com/office/drawing/2014/main" id="{F8368DD8-8D70-58BE-B1AE-9D9CF30F0049}"/>
                </a:ext>
              </a:extLst>
            </p:cNvPr>
            <p:cNvSpPr/>
            <p:nvPr/>
          </p:nvSpPr>
          <p:spPr>
            <a:xfrm>
              <a:off x="-265239" y="511180"/>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grpSp>
      <p:sp>
        <p:nvSpPr>
          <p:cNvPr id="4" name="TextBox 141">
            <a:extLst>
              <a:ext uri="{FF2B5EF4-FFF2-40B4-BE49-F238E27FC236}">
                <a16:creationId xmlns:a16="http://schemas.microsoft.com/office/drawing/2014/main" id="{ED35C792-073F-5481-86CF-E415319E0CA3}"/>
              </a:ext>
            </a:extLst>
          </p:cNvPr>
          <p:cNvSpPr txBox="1"/>
          <p:nvPr/>
        </p:nvSpPr>
        <p:spPr>
          <a:xfrm>
            <a:off x="5272602" y="2532290"/>
            <a:ext cx="5911854" cy="280076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400" dirty="0">
                <a:latin typeface="+mj-lt"/>
              </a:rPr>
              <a:t>Tóm tắt thông tin về các kiểu bài viết đã học ở học kì 1 bằng cách hoàn thành vào bảng</a:t>
            </a:r>
            <a:endParaRPr lang="en-SG" sz="41300" dirty="0">
              <a:latin typeface="+mj-lt"/>
            </a:endParaRPr>
          </a:p>
        </p:txBody>
      </p:sp>
      <p:pic>
        <p:nvPicPr>
          <p:cNvPr id="2" name="그림 3">
            <a:extLst>
              <a:ext uri="{FF2B5EF4-FFF2-40B4-BE49-F238E27FC236}">
                <a16:creationId xmlns:a16="http://schemas.microsoft.com/office/drawing/2014/main" id="{7D8766DF-09DA-1AA8-F202-7247F18CB88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2773" y="4295504"/>
            <a:ext cx="3946791" cy="2458324"/>
          </a:xfrm>
          <a:prstGeom prst="rect">
            <a:avLst/>
          </a:prstGeom>
        </p:spPr>
      </p:pic>
    </p:spTree>
    <p:extLst>
      <p:ext uri="{BB962C8B-B14F-4D97-AF65-F5344CB8AC3E}">
        <p14:creationId xmlns:p14="http://schemas.microsoft.com/office/powerpoint/2010/main" val="36106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9694A-E8FD-E586-C712-0B74E0C4566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5957BDD-22FB-F14B-1036-37913B71D3D6}"/>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9CA0E48-4B19-BD68-4DB7-45ABFC1EEE1A}"/>
              </a:ext>
            </a:extLst>
          </p:cNvPr>
          <p:cNvSpPr txBox="1"/>
          <p:nvPr/>
        </p:nvSpPr>
        <p:spPr>
          <a:xfrm>
            <a:off x="2841873" y="131954"/>
            <a:ext cx="7898697" cy="584775"/>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BẢNG TÓM TẮT</a:t>
            </a:r>
            <a:endParaRPr kumimoji="0" lang="en-SG"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ABFF2094-4CE8-A759-2A5C-0971F8E040C1}"/>
              </a:ext>
            </a:extLst>
          </p:cNvPr>
          <p:cNvGraphicFramePr>
            <a:graphicFrameLocks noGrp="1"/>
          </p:cNvGraphicFramePr>
          <p:nvPr/>
        </p:nvGraphicFramePr>
        <p:xfrm>
          <a:off x="141682" y="826877"/>
          <a:ext cx="11908635" cy="5899169"/>
        </p:xfrm>
        <a:graphic>
          <a:graphicData uri="http://schemas.openxmlformats.org/drawingml/2006/table">
            <a:tbl>
              <a:tblPr firstRow="1" firstCol="1" bandRow="1">
                <a:tableStyleId>{1FECB4D8-DB02-4DC6-A0A2-4F2EBAE1DC90}</a:tableStyleId>
              </a:tblPr>
              <a:tblGrid>
                <a:gridCol w="5965035">
                  <a:extLst>
                    <a:ext uri="{9D8B030D-6E8A-4147-A177-3AD203B41FA5}">
                      <a16:colId xmlns:a16="http://schemas.microsoft.com/office/drawing/2014/main" val="2880510216"/>
                    </a:ext>
                  </a:extLst>
                </a:gridCol>
                <a:gridCol w="5943600">
                  <a:extLst>
                    <a:ext uri="{9D8B030D-6E8A-4147-A177-3AD203B41FA5}">
                      <a16:colId xmlns:a16="http://schemas.microsoft.com/office/drawing/2014/main" val="3693046425"/>
                    </a:ext>
                  </a:extLst>
                </a:gridCol>
              </a:tblGrid>
              <a:tr h="446013">
                <a:tc>
                  <a:txBody>
                    <a:bodyPr/>
                    <a:lstStyle/>
                    <a:p>
                      <a:pPr algn="ctr">
                        <a:lnSpc>
                          <a:spcPct val="100000"/>
                        </a:lnSpc>
                        <a:spcAft>
                          <a:spcPts val="800"/>
                        </a:spcAft>
                      </a:pPr>
                      <a:r>
                        <a:rPr lang="vi-VN" sz="2800">
                          <a:solidFill>
                            <a:schemeClr val="tx1"/>
                          </a:solidFill>
                          <a:effectLst/>
                          <a:latin typeface="+mj-lt"/>
                        </a:rPr>
                        <a:t>Kiểu bài</a:t>
                      </a:r>
                      <a:endParaRPr lang="en-SG" sz="240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dirty="0">
                          <a:solidFill>
                            <a:schemeClr val="tx1"/>
                          </a:solidFill>
                          <a:effectLst/>
                          <a:latin typeface="+mj-lt"/>
                        </a:rPr>
                        <a:t>Yêu cầu</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1007640637"/>
                  </a:ext>
                </a:extLst>
              </a:tr>
              <a:tr h="1043670">
                <a:tc>
                  <a:txBody>
                    <a:bodyPr/>
                    <a:lstStyle/>
                    <a:p>
                      <a:pPr algn="just">
                        <a:lnSpc>
                          <a:spcPct val="100000"/>
                        </a:lnSpc>
                        <a:spcAft>
                          <a:spcPts val="800"/>
                        </a:spcAft>
                      </a:pPr>
                      <a:r>
                        <a:rPr lang="vi-VN" sz="2800" b="0" dirty="0">
                          <a:solidFill>
                            <a:schemeClr val="tx1"/>
                          </a:solidFill>
                          <a:effectLst/>
                          <a:latin typeface="+mj-lt"/>
                        </a:rPr>
                        <a:t>Đoạn văn ghi lại cảm nghĩ về một bài thơ tám chữ</a:t>
                      </a: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5975882"/>
                  </a:ext>
                </a:extLst>
              </a:tr>
              <a:tr h="1784052">
                <a:tc>
                  <a:txBody>
                    <a:bodyPr/>
                    <a:lstStyle/>
                    <a:p>
                      <a:pPr algn="just">
                        <a:lnSpc>
                          <a:spcPct val="100000"/>
                        </a:lnSpc>
                        <a:spcAft>
                          <a:spcPts val="800"/>
                        </a:spcAft>
                      </a:pPr>
                      <a:r>
                        <a:rPr lang="vi-VN" sz="2800" b="0" dirty="0">
                          <a:solidFill>
                            <a:schemeClr val="tx1"/>
                          </a:solidFill>
                          <a:effectLst/>
                          <a:latin typeface="+mj-lt"/>
                        </a:rPr>
                        <a:t>Bài văn nghị luận phân tích một tác phẩm văn học: phân tích chủ đề, những nét đặc sắc về hình thức nghệ thuật và hiệu quả thẩm mĩ của nó</a:t>
                      </a: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1240528"/>
                  </a:ext>
                </a:extLst>
              </a:tr>
              <a:tr h="1150683">
                <a:tc>
                  <a:txBody>
                    <a:bodyPr/>
                    <a:lstStyle/>
                    <a:p>
                      <a:pPr algn="just">
                        <a:lnSpc>
                          <a:spcPct val="100000"/>
                        </a:lnSpc>
                        <a:spcAft>
                          <a:spcPts val="800"/>
                        </a:spcAft>
                      </a:pPr>
                      <a:r>
                        <a:rPr lang="vi-VN" sz="2800" b="0" dirty="0">
                          <a:solidFill>
                            <a:schemeClr val="tx1"/>
                          </a:solidFill>
                          <a:effectLst/>
                          <a:latin typeface="+mj-lt"/>
                        </a:rPr>
                        <a:t>Bài văn thuyết minh về một danh lam thắng cảnh hay di tích lịch sử</a:t>
                      </a: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0652571"/>
                  </a:ext>
                </a:extLst>
              </a:tr>
              <a:tr h="1474751">
                <a:tc>
                  <a:txBody>
                    <a:bodyPr/>
                    <a:lstStyle/>
                    <a:p>
                      <a:pPr algn="just">
                        <a:lnSpc>
                          <a:spcPct val="100000"/>
                        </a:lnSpc>
                        <a:spcAft>
                          <a:spcPts val="800"/>
                        </a:spcAft>
                      </a:pPr>
                      <a:r>
                        <a:rPr lang="vi-VN" sz="2800" b="0" dirty="0">
                          <a:solidFill>
                            <a:schemeClr val="tx1"/>
                          </a:solidFill>
                          <a:effectLst/>
                          <a:latin typeface="+mj-lt"/>
                        </a:rPr>
                        <a:t>Một truyện kể sáng tạo có thể mô phỏng một truyện đã đọc; sử dụng các yếu tố miêu tả và biểu cảm trong truyện.</a:t>
                      </a: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7807215"/>
                  </a:ext>
                </a:extLst>
              </a:tr>
            </a:tbl>
          </a:graphicData>
        </a:graphic>
      </p:graphicFrame>
    </p:spTree>
    <p:extLst>
      <p:ext uri="{BB962C8B-B14F-4D97-AF65-F5344CB8AC3E}">
        <p14:creationId xmlns:p14="http://schemas.microsoft.com/office/powerpoint/2010/main" val="3891579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D3EFF-9B7A-4DF6-2790-1CCF073096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05F49B7-A24E-1EB6-843A-66F25289D6C4}"/>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77586B5-100B-55B8-1851-E5672324181A}"/>
              </a:ext>
            </a:extLst>
          </p:cNvPr>
          <p:cNvSpPr txBox="1"/>
          <p:nvPr/>
        </p:nvSpPr>
        <p:spPr>
          <a:xfrm>
            <a:off x="2841873" y="131954"/>
            <a:ext cx="7898697" cy="584775"/>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BẢNG TÓM TẮT</a:t>
            </a:r>
            <a:endParaRPr kumimoji="0" lang="en-SG"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AD45A8B8-E7C4-332D-8139-68715875D5C8}"/>
              </a:ext>
            </a:extLst>
          </p:cNvPr>
          <p:cNvGraphicFramePr>
            <a:graphicFrameLocks noGrp="1"/>
          </p:cNvGraphicFramePr>
          <p:nvPr>
            <p:extLst>
              <p:ext uri="{D42A27DB-BD31-4B8C-83A1-F6EECF244321}">
                <p14:modId xmlns:p14="http://schemas.microsoft.com/office/powerpoint/2010/main" val="3358931334"/>
              </p:ext>
            </p:extLst>
          </p:nvPr>
        </p:nvGraphicFramePr>
        <p:xfrm>
          <a:off x="0" y="0"/>
          <a:ext cx="12192000" cy="6858000"/>
        </p:xfrm>
        <a:graphic>
          <a:graphicData uri="http://schemas.openxmlformats.org/drawingml/2006/table">
            <a:tbl>
              <a:tblPr firstRow="1" firstCol="1" bandRow="1">
                <a:tableStyleId>{1FECB4D8-DB02-4DC6-A0A2-4F2EBAE1DC90}</a:tableStyleId>
              </a:tblPr>
              <a:tblGrid>
                <a:gridCol w="2126013">
                  <a:extLst>
                    <a:ext uri="{9D8B030D-6E8A-4147-A177-3AD203B41FA5}">
                      <a16:colId xmlns:a16="http://schemas.microsoft.com/office/drawing/2014/main" val="2880510216"/>
                    </a:ext>
                  </a:extLst>
                </a:gridCol>
                <a:gridCol w="10065987">
                  <a:extLst>
                    <a:ext uri="{9D8B030D-6E8A-4147-A177-3AD203B41FA5}">
                      <a16:colId xmlns:a16="http://schemas.microsoft.com/office/drawing/2014/main" val="3693046425"/>
                    </a:ext>
                  </a:extLst>
                </a:gridCol>
              </a:tblGrid>
              <a:tr h="444500">
                <a:tc>
                  <a:txBody>
                    <a:bodyPr/>
                    <a:lstStyle/>
                    <a:p>
                      <a:pPr algn="ctr">
                        <a:lnSpc>
                          <a:spcPct val="100000"/>
                        </a:lnSpc>
                        <a:spcAft>
                          <a:spcPts val="800"/>
                        </a:spcAft>
                      </a:pPr>
                      <a:r>
                        <a:rPr lang="vi-VN" sz="2800" dirty="0">
                          <a:solidFill>
                            <a:schemeClr val="tx1"/>
                          </a:solidFill>
                          <a:effectLst/>
                          <a:latin typeface="+mj-lt"/>
                        </a:rPr>
                        <a:t>Kiểu bài</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dirty="0">
                          <a:solidFill>
                            <a:schemeClr val="tx1"/>
                          </a:solidFill>
                          <a:effectLst/>
                          <a:latin typeface="+mj-lt"/>
                        </a:rPr>
                        <a:t>Yêu cầu</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1007640637"/>
                  </a:ext>
                </a:extLst>
              </a:tr>
              <a:tr h="6413500">
                <a:tc>
                  <a:txBody>
                    <a:bodyPr/>
                    <a:lstStyle/>
                    <a:p>
                      <a:pPr algn="just">
                        <a:lnSpc>
                          <a:spcPct val="100000"/>
                        </a:lnSpc>
                        <a:spcAft>
                          <a:spcPts val="800"/>
                        </a:spcAft>
                      </a:pPr>
                      <a:r>
                        <a:rPr lang="vi-VN" sz="2800" dirty="0">
                          <a:solidFill>
                            <a:schemeClr val="tx1"/>
                          </a:solidFill>
                          <a:effectLst/>
                          <a:latin typeface="+mj-lt"/>
                        </a:rPr>
                        <a:t>Đoạn văn ghi lại cảm nghĩ về một bài thơ tám chữ</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5975882"/>
                  </a:ext>
                </a:extLst>
              </a:tr>
            </a:tbl>
          </a:graphicData>
        </a:graphic>
      </p:graphicFrame>
      <p:sp>
        <p:nvSpPr>
          <p:cNvPr id="4" name="TextBox 3">
            <a:extLst>
              <a:ext uri="{FF2B5EF4-FFF2-40B4-BE49-F238E27FC236}">
                <a16:creationId xmlns:a16="http://schemas.microsoft.com/office/drawing/2014/main" id="{EA21F4B9-767C-871E-5F01-93A74C83467A}"/>
              </a:ext>
            </a:extLst>
          </p:cNvPr>
          <p:cNvSpPr txBox="1"/>
          <p:nvPr/>
        </p:nvSpPr>
        <p:spPr>
          <a:xfrm>
            <a:off x="2195855" y="424341"/>
            <a:ext cx="9901618" cy="6966010"/>
          </a:xfrm>
          <a:prstGeom prst="rect">
            <a:avLst/>
          </a:prstGeom>
          <a:noFill/>
        </p:spPr>
        <p:txBody>
          <a:bodyPr wrap="square">
            <a:spAutoFit/>
          </a:bodyPr>
          <a:lstStyle/>
          <a:p>
            <a:pPr algn="just">
              <a:lnSpc>
                <a:spcPct val="100000"/>
              </a:lnSpc>
              <a:spcAft>
                <a:spcPts val="800"/>
              </a:spcAft>
            </a:pPr>
            <a:r>
              <a:rPr lang="vi-VN" sz="2800" dirty="0">
                <a:latin typeface="+mj-lt"/>
              </a:rPr>
              <a:t>Đoạn văn ghi lại cảm nghĩ về một bài thơ tám chữ là đoạn văn thể hiện cảm xúc, suy nghĩ của người đọc về một bài thơ tám chữ.</a:t>
            </a:r>
            <a:endParaRPr lang="en-SG" sz="2400" dirty="0">
              <a:latin typeface="+mj-lt"/>
            </a:endParaRPr>
          </a:p>
          <a:p>
            <a:pPr algn="just">
              <a:lnSpc>
                <a:spcPct val="100000"/>
              </a:lnSpc>
              <a:spcAft>
                <a:spcPts val="800"/>
              </a:spcAft>
            </a:pPr>
            <a:r>
              <a:rPr lang="vi-VN" sz="2800" dirty="0">
                <a:latin typeface="+mj-lt"/>
              </a:rPr>
              <a:t>Yêu cầu đối với đoạn văn ghi lại cảm nghĩ về một bài thơ tám chữ:</a:t>
            </a:r>
            <a:endParaRPr lang="en-SG" sz="2400" dirty="0">
              <a:latin typeface="+mj-lt"/>
            </a:endParaRPr>
          </a:p>
          <a:p>
            <a:pPr algn="just">
              <a:lnSpc>
                <a:spcPct val="100000"/>
              </a:lnSpc>
              <a:spcAft>
                <a:spcPts val="800"/>
              </a:spcAft>
            </a:pPr>
            <a:r>
              <a:rPr lang="vi-VN" sz="2800" dirty="0">
                <a:latin typeface="+mj-lt"/>
              </a:rPr>
              <a:t>• Trình bày cảm nghĩ của người viết về một bài thơ tám chữ.</a:t>
            </a:r>
            <a:endParaRPr lang="en-SG" sz="2400" dirty="0">
              <a:latin typeface="+mj-lt"/>
            </a:endParaRPr>
          </a:p>
          <a:p>
            <a:pPr algn="just">
              <a:lnSpc>
                <a:spcPct val="100000"/>
              </a:lnSpc>
              <a:spcAft>
                <a:spcPts val="800"/>
              </a:spcAft>
            </a:pPr>
            <a:r>
              <a:rPr lang="vi-VN" sz="2800" dirty="0">
                <a:latin typeface="+mj-lt"/>
              </a:rPr>
              <a:t>• Cấu trúc gồm ba phần:</a:t>
            </a:r>
            <a:endParaRPr lang="en-SG" sz="2400" dirty="0">
              <a:latin typeface="+mj-lt"/>
            </a:endParaRPr>
          </a:p>
          <a:p>
            <a:pPr algn="just">
              <a:lnSpc>
                <a:spcPct val="100000"/>
              </a:lnSpc>
              <a:spcAft>
                <a:spcPts val="800"/>
              </a:spcAft>
            </a:pPr>
            <a:r>
              <a:rPr lang="vi-VN" sz="2800" dirty="0">
                <a:latin typeface="+mj-lt"/>
              </a:rPr>
              <a:t>- </a:t>
            </a:r>
            <a:r>
              <a:rPr lang="vi-VN" sz="2800" b="1" dirty="0">
                <a:latin typeface="+mj-lt"/>
              </a:rPr>
              <a:t>Mở đoạn: </a:t>
            </a:r>
            <a:r>
              <a:rPr lang="vi-VN" sz="2800" dirty="0">
                <a:latin typeface="+mj-lt"/>
              </a:rPr>
              <a:t>giới thiệu nhan đề bài thơ, tác giả và cảm nghĩ chung của người viết về bài thơ bằng một câu (câu chủ đề).</a:t>
            </a:r>
            <a:endParaRPr lang="en-SG" sz="2400" dirty="0">
              <a:latin typeface="+mj-lt"/>
            </a:endParaRPr>
          </a:p>
          <a:p>
            <a:pPr algn="just">
              <a:lnSpc>
                <a:spcPct val="100000"/>
              </a:lnSpc>
              <a:spcAft>
                <a:spcPts val="800"/>
              </a:spcAft>
            </a:pPr>
            <a:r>
              <a:rPr lang="vi-VN" sz="2800" dirty="0">
                <a:latin typeface="+mj-lt"/>
              </a:rPr>
              <a:t>- </a:t>
            </a:r>
            <a:r>
              <a:rPr lang="vi-VN" sz="2800" b="1" dirty="0">
                <a:latin typeface="+mj-lt"/>
              </a:rPr>
              <a:t>Thân đoạn: </a:t>
            </a:r>
            <a:r>
              <a:rPr lang="vi-VN" sz="2800" dirty="0">
                <a:latin typeface="+mj-lt"/>
              </a:rPr>
              <a:t>trình bày cảm xúc, suy nghĩ của bản thân về một hoặc vài nét đặc sắc trong nội dung và hình thức nghệ thuật của bài thơ; làm rõ cảm xúc, suy nghĩ về những hình ảnh, từ ngữ được trích từ bài thơ.</a:t>
            </a:r>
            <a:endParaRPr lang="en-SG" sz="2400" dirty="0">
              <a:latin typeface="+mj-lt"/>
            </a:endParaRPr>
          </a:p>
          <a:p>
            <a:pPr algn="just">
              <a:lnSpc>
                <a:spcPct val="100000"/>
              </a:lnSpc>
              <a:spcAft>
                <a:spcPts val="800"/>
              </a:spcAft>
            </a:pPr>
            <a:r>
              <a:rPr lang="vi-VN" sz="2800" dirty="0">
                <a:latin typeface="+mj-lt"/>
              </a:rPr>
              <a:t>- </a:t>
            </a:r>
            <a:r>
              <a:rPr lang="vi-VN" sz="2800" b="1" dirty="0">
                <a:latin typeface="+mj-lt"/>
              </a:rPr>
              <a:t>Kết đoạn: </a:t>
            </a:r>
            <a:r>
              <a:rPr lang="vi-VN" sz="2800" dirty="0">
                <a:latin typeface="+mj-lt"/>
              </a:rPr>
              <a:t>khẳng định lại cảm nghĩ về bài thơ và ý nghĩa của bài thơ đối với bản thân.</a:t>
            </a:r>
            <a:endParaRPr lang="en-SG" sz="2400" dirty="0">
              <a:latin typeface="+mj-lt"/>
              <a:ea typeface="Calibri" panose="020F0502020204030204" pitchFamily="34" charset="0"/>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315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2000"/>
                                        <p:tgtEl>
                                          <p:spTgt spid="4">
                                            <p:txEl>
                                              <p:pRg st="1" end="1"/>
                                            </p:txEl>
                                          </p:spTgt>
                                        </p:tgtEl>
                                      </p:cBhvr>
                                    </p:animEffect>
                                    <p:anim calcmode="lin" valueType="num">
                                      <p:cBhvr>
                                        <p:cTn id="15"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000"/>
                                        <p:tgtEl>
                                          <p:spTgt spid="4">
                                            <p:txEl>
                                              <p:pRg st="2" end="2"/>
                                            </p:txEl>
                                          </p:spTgt>
                                        </p:tgtEl>
                                      </p:cBhvr>
                                    </p:animEffect>
                                    <p:anim calcmode="lin" valueType="num">
                                      <p:cBhvr>
                                        <p:cTn id="22"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2000"/>
                                        <p:tgtEl>
                                          <p:spTgt spid="4">
                                            <p:txEl>
                                              <p:pRg st="3" end="3"/>
                                            </p:txEl>
                                          </p:spTgt>
                                        </p:tgtEl>
                                      </p:cBhvr>
                                    </p:animEffect>
                                    <p:anim calcmode="lin" valueType="num">
                                      <p:cBhvr>
                                        <p:cTn id="29" dur="2000" fill="hold"/>
                                        <p:tgtEl>
                                          <p:spTgt spid="4">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2000"/>
                                        <p:tgtEl>
                                          <p:spTgt spid="4">
                                            <p:txEl>
                                              <p:pRg st="4" end="4"/>
                                            </p:txEl>
                                          </p:spTgt>
                                        </p:tgtEl>
                                      </p:cBhvr>
                                    </p:animEffect>
                                    <p:anim calcmode="lin" valueType="num">
                                      <p:cBhvr>
                                        <p:cTn id="36" dur="2000" fill="hold"/>
                                        <p:tgtEl>
                                          <p:spTgt spid="4">
                                            <p:txEl>
                                              <p:pRg st="4" end="4"/>
                                            </p:txEl>
                                          </p:spTgt>
                                        </p:tgtEl>
                                        <p:attrNameLst>
                                          <p:attrName>ppt_w</p:attrName>
                                        </p:attrNameLst>
                                      </p:cBhvr>
                                      <p:tavLst>
                                        <p:tav tm="0" fmla="#ppt_w*sin(2.5*pi*$)">
                                          <p:val>
                                            <p:fltVal val="0"/>
                                          </p:val>
                                        </p:tav>
                                        <p:tav tm="100000">
                                          <p:val>
                                            <p:fltVal val="1"/>
                                          </p:val>
                                        </p:tav>
                                      </p:tavLst>
                                    </p:anim>
                                    <p:anim calcmode="lin" valueType="num">
                                      <p:cBhvr>
                                        <p:cTn id="37" dur="20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2000"/>
                                        <p:tgtEl>
                                          <p:spTgt spid="4">
                                            <p:txEl>
                                              <p:pRg st="5" end="5"/>
                                            </p:txEl>
                                          </p:spTgt>
                                        </p:tgtEl>
                                      </p:cBhvr>
                                    </p:animEffect>
                                    <p:anim calcmode="lin" valueType="num">
                                      <p:cBhvr>
                                        <p:cTn id="43" dur="2000" fill="hold"/>
                                        <p:tgtEl>
                                          <p:spTgt spid="4">
                                            <p:txEl>
                                              <p:pRg st="5" end="5"/>
                                            </p:txEl>
                                          </p:spTgt>
                                        </p:tgtEl>
                                        <p:attrNameLst>
                                          <p:attrName>ppt_w</p:attrName>
                                        </p:attrNameLst>
                                      </p:cBhvr>
                                      <p:tavLst>
                                        <p:tav tm="0" fmla="#ppt_w*sin(2.5*pi*$)">
                                          <p:val>
                                            <p:fltVal val="0"/>
                                          </p:val>
                                        </p:tav>
                                        <p:tav tm="100000">
                                          <p:val>
                                            <p:fltVal val="1"/>
                                          </p:val>
                                        </p:tav>
                                      </p:tavLst>
                                    </p:anim>
                                    <p:anim calcmode="lin" valueType="num">
                                      <p:cBhvr>
                                        <p:cTn id="44" dur="2000" fill="hold"/>
                                        <p:tgtEl>
                                          <p:spTgt spid="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2000"/>
                                        <p:tgtEl>
                                          <p:spTgt spid="4">
                                            <p:txEl>
                                              <p:pRg st="6" end="6"/>
                                            </p:txEl>
                                          </p:spTgt>
                                        </p:tgtEl>
                                      </p:cBhvr>
                                    </p:animEffect>
                                    <p:anim calcmode="lin" valueType="num">
                                      <p:cBhvr>
                                        <p:cTn id="50" dur="2000" fill="hold"/>
                                        <p:tgtEl>
                                          <p:spTgt spid="4">
                                            <p:txEl>
                                              <p:pRg st="6" end="6"/>
                                            </p:txEl>
                                          </p:spTgt>
                                        </p:tgtEl>
                                        <p:attrNameLst>
                                          <p:attrName>ppt_w</p:attrName>
                                        </p:attrNameLst>
                                      </p:cBhvr>
                                      <p:tavLst>
                                        <p:tav tm="0" fmla="#ppt_w*sin(2.5*pi*$)">
                                          <p:val>
                                            <p:fltVal val="0"/>
                                          </p:val>
                                        </p:tav>
                                        <p:tav tm="100000">
                                          <p:val>
                                            <p:fltVal val="1"/>
                                          </p:val>
                                        </p:tav>
                                      </p:tavLst>
                                    </p:anim>
                                    <p:anim calcmode="lin" valueType="num">
                                      <p:cBhvr>
                                        <p:cTn id="51" dur="20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ED507-634A-EEB8-099E-C0AC7F4972D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ED6DB33-AC57-ECFE-9BCC-34F9819E7CA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A2F93C8-AE28-31F3-C33D-0D2A5FBFCC29}"/>
              </a:ext>
            </a:extLst>
          </p:cNvPr>
          <p:cNvSpPr txBox="1"/>
          <p:nvPr/>
        </p:nvSpPr>
        <p:spPr>
          <a:xfrm>
            <a:off x="2841873" y="131954"/>
            <a:ext cx="7898697" cy="584775"/>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BẢNG TÓM TẮT</a:t>
            </a:r>
            <a:endParaRPr kumimoji="0" lang="en-SG"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06ABB1A5-D967-B4C9-CAE8-E0EC674CAC38}"/>
              </a:ext>
            </a:extLst>
          </p:cNvPr>
          <p:cNvGraphicFramePr>
            <a:graphicFrameLocks noGrp="1"/>
          </p:cNvGraphicFramePr>
          <p:nvPr>
            <p:extLst>
              <p:ext uri="{D42A27DB-BD31-4B8C-83A1-F6EECF244321}">
                <p14:modId xmlns:p14="http://schemas.microsoft.com/office/powerpoint/2010/main" val="2763631977"/>
              </p:ext>
            </p:extLst>
          </p:nvPr>
        </p:nvGraphicFramePr>
        <p:xfrm>
          <a:off x="0" y="0"/>
          <a:ext cx="12192000" cy="6858000"/>
        </p:xfrm>
        <a:graphic>
          <a:graphicData uri="http://schemas.openxmlformats.org/drawingml/2006/table">
            <a:tbl>
              <a:tblPr firstRow="1" firstCol="1" bandRow="1">
                <a:tableStyleId>{1FECB4D8-DB02-4DC6-A0A2-4F2EBAE1DC90}</a:tableStyleId>
              </a:tblPr>
              <a:tblGrid>
                <a:gridCol w="2126013">
                  <a:extLst>
                    <a:ext uri="{9D8B030D-6E8A-4147-A177-3AD203B41FA5}">
                      <a16:colId xmlns:a16="http://schemas.microsoft.com/office/drawing/2014/main" val="2880510216"/>
                    </a:ext>
                  </a:extLst>
                </a:gridCol>
                <a:gridCol w="10065987">
                  <a:extLst>
                    <a:ext uri="{9D8B030D-6E8A-4147-A177-3AD203B41FA5}">
                      <a16:colId xmlns:a16="http://schemas.microsoft.com/office/drawing/2014/main" val="3693046425"/>
                    </a:ext>
                  </a:extLst>
                </a:gridCol>
              </a:tblGrid>
              <a:tr h="388189">
                <a:tc>
                  <a:txBody>
                    <a:bodyPr/>
                    <a:lstStyle/>
                    <a:p>
                      <a:pPr algn="ctr">
                        <a:lnSpc>
                          <a:spcPct val="100000"/>
                        </a:lnSpc>
                        <a:spcAft>
                          <a:spcPts val="800"/>
                        </a:spcAft>
                      </a:pPr>
                      <a:r>
                        <a:rPr lang="vi-VN" sz="2500" dirty="0">
                          <a:solidFill>
                            <a:schemeClr val="tx1"/>
                          </a:solidFill>
                          <a:effectLst/>
                          <a:latin typeface="+mj-lt"/>
                        </a:rPr>
                        <a:t>Kiểu bài</a:t>
                      </a: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500" dirty="0">
                          <a:solidFill>
                            <a:schemeClr val="tx1"/>
                          </a:solidFill>
                          <a:effectLst/>
                          <a:latin typeface="+mj-lt"/>
                        </a:rPr>
                        <a:t>Yêu cầu</a:t>
                      </a: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1007640637"/>
                  </a:ext>
                </a:extLst>
              </a:tr>
              <a:tr h="6469811">
                <a:tc>
                  <a:txBody>
                    <a:bodyPr/>
                    <a:lstStyle/>
                    <a:p>
                      <a:pPr algn="ctr">
                        <a:lnSpc>
                          <a:spcPct val="100000"/>
                        </a:lnSpc>
                        <a:spcAft>
                          <a:spcPts val="800"/>
                        </a:spcAft>
                      </a:pPr>
                      <a:r>
                        <a:rPr lang="vi-VN" sz="2500" dirty="0">
                          <a:solidFill>
                            <a:schemeClr val="tx1"/>
                          </a:solidFill>
                          <a:effectLst/>
                          <a:latin typeface="+mj-lt"/>
                        </a:rPr>
                        <a:t>Bài văn nghị luận phân tích một tác phẩm văn học: phân tích chủ đề, những nét đặc sắc về hình thức nghệ thuật và hiệu quả thẩm mĩ của nó</a:t>
                      </a: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1240528"/>
                  </a:ext>
                </a:extLst>
              </a:tr>
            </a:tbl>
          </a:graphicData>
        </a:graphic>
      </p:graphicFrame>
      <p:sp>
        <p:nvSpPr>
          <p:cNvPr id="4" name="TextBox 3">
            <a:extLst>
              <a:ext uri="{FF2B5EF4-FFF2-40B4-BE49-F238E27FC236}">
                <a16:creationId xmlns:a16="http://schemas.microsoft.com/office/drawing/2014/main" id="{00AA5060-F24A-34BF-090E-F9E676EC5213}"/>
              </a:ext>
            </a:extLst>
          </p:cNvPr>
          <p:cNvSpPr txBox="1"/>
          <p:nvPr/>
        </p:nvSpPr>
        <p:spPr>
          <a:xfrm>
            <a:off x="2151486" y="459065"/>
            <a:ext cx="10040514" cy="6719788"/>
          </a:xfrm>
          <a:prstGeom prst="rect">
            <a:avLst/>
          </a:prstGeom>
          <a:noFill/>
        </p:spPr>
        <p:txBody>
          <a:bodyPr wrap="square">
            <a:spAutoFit/>
          </a:bodyPr>
          <a:lstStyle/>
          <a:p>
            <a:pPr algn="just">
              <a:lnSpc>
                <a:spcPct val="100000"/>
              </a:lnSpc>
              <a:spcAft>
                <a:spcPts val="800"/>
              </a:spcAft>
            </a:pPr>
            <a:r>
              <a:rPr lang="vi-VN" sz="2400" b="1" dirty="0">
                <a:latin typeface="+mj-lt"/>
              </a:rPr>
              <a:t>Yêu cầu đối với kiểu văn bản:</a:t>
            </a:r>
            <a:endParaRPr lang="en-SG" sz="2400" b="1" dirty="0">
              <a:latin typeface="+mj-lt"/>
            </a:endParaRPr>
          </a:p>
          <a:p>
            <a:pPr algn="just">
              <a:lnSpc>
                <a:spcPct val="100000"/>
              </a:lnSpc>
              <a:spcAft>
                <a:spcPts val="800"/>
              </a:spcAft>
            </a:pPr>
            <a:r>
              <a:rPr lang="vi-VN" sz="2400" dirty="0">
                <a:latin typeface="+mj-lt"/>
              </a:rPr>
              <a:t>• Về nội dung: phân tích được nội dung chủ đề; nêu và phân tích được tác dụng của những nét đặc sắc về hình thức nghệ thuật đối với việc thể hiện nội dung.</a:t>
            </a:r>
            <a:endParaRPr lang="en-SG" sz="2400" dirty="0">
              <a:latin typeface="+mj-lt"/>
            </a:endParaRPr>
          </a:p>
          <a:p>
            <a:pPr algn="just">
              <a:lnSpc>
                <a:spcPct val="100000"/>
              </a:lnSpc>
              <a:spcAft>
                <a:spcPts val="800"/>
              </a:spcAft>
            </a:pPr>
            <a:r>
              <a:rPr lang="vi-VN" sz="2400" dirty="0">
                <a:latin typeface="+mj-lt"/>
              </a:rPr>
              <a:t>• Về hình thức: lập luận chặt chẽ, có bằng chứng tin cậy từ tác phẩm, diễn đạt mạch lạc, sử dụng các phương tiện liên kết hợp lí để giúp người đọc nhận ra mạch lập luận của văn bản.</a:t>
            </a:r>
            <a:endParaRPr lang="en-SG" sz="2400" dirty="0">
              <a:latin typeface="+mj-lt"/>
            </a:endParaRPr>
          </a:p>
          <a:p>
            <a:pPr algn="just">
              <a:lnSpc>
                <a:spcPct val="100000"/>
              </a:lnSpc>
              <a:spcAft>
                <a:spcPts val="800"/>
              </a:spcAft>
            </a:pPr>
            <a:r>
              <a:rPr lang="vi-VN" sz="2400" dirty="0">
                <a:latin typeface="+mj-lt"/>
              </a:rPr>
              <a:t>• Bố cục bài viết cần đảm bảo:</a:t>
            </a:r>
            <a:endParaRPr lang="en-SG" sz="2400" dirty="0">
              <a:latin typeface="+mj-lt"/>
            </a:endParaRPr>
          </a:p>
          <a:p>
            <a:pPr algn="just">
              <a:lnSpc>
                <a:spcPct val="100000"/>
              </a:lnSpc>
              <a:spcAft>
                <a:spcPts val="800"/>
              </a:spcAft>
            </a:pPr>
            <a:r>
              <a:rPr lang="vi-VN" sz="2400" dirty="0">
                <a:latin typeface="+mj-lt"/>
              </a:rPr>
              <a:t>- </a:t>
            </a:r>
            <a:r>
              <a:rPr lang="vi-VN" sz="2400" b="1" dirty="0">
                <a:latin typeface="+mj-lt"/>
              </a:rPr>
              <a:t>Mở bài: </a:t>
            </a:r>
            <a:r>
              <a:rPr lang="vi-VN" sz="2400" dirty="0">
                <a:latin typeface="+mj-lt"/>
              </a:rPr>
              <a:t>giới thiệu về tác phẩm văn học (tên tác phẩm, tac giả), nêu ý kiến khái quát về chủ đề và những nét đặc sắc về hình thức nghệ thuật của tác phẩm.</a:t>
            </a:r>
            <a:endParaRPr lang="en-SG" sz="2400" dirty="0">
              <a:latin typeface="+mj-lt"/>
            </a:endParaRPr>
          </a:p>
          <a:p>
            <a:pPr algn="just">
              <a:lnSpc>
                <a:spcPct val="100000"/>
              </a:lnSpc>
              <a:spcAft>
                <a:spcPts val="800"/>
              </a:spcAft>
            </a:pPr>
            <a:r>
              <a:rPr lang="vi-VN" sz="2400" dirty="0">
                <a:latin typeface="+mj-lt"/>
              </a:rPr>
              <a:t>- </a:t>
            </a:r>
            <a:r>
              <a:rPr lang="vi-VN" sz="2400" b="1" dirty="0">
                <a:latin typeface="+mj-lt"/>
              </a:rPr>
              <a:t>Thân bài: </a:t>
            </a:r>
            <a:r>
              <a:rPr lang="vi-VN" sz="2400" dirty="0">
                <a:latin typeface="+mj-lt"/>
              </a:rPr>
              <a:t>lần lượt trình bày các luận điểm làm nổi bật chủ đề và những nét đặc sắc về hình thức nghệ thuật trong tác phẩm và tác dụng của nó đối với việc thể hiện nội dung tác phẩm.</a:t>
            </a:r>
            <a:endParaRPr lang="en-SG" sz="2400" dirty="0">
              <a:latin typeface="+mj-lt"/>
            </a:endParaRPr>
          </a:p>
          <a:p>
            <a:pPr algn="just">
              <a:lnSpc>
                <a:spcPct val="100000"/>
              </a:lnSpc>
              <a:spcAft>
                <a:spcPts val="800"/>
              </a:spcAft>
            </a:pPr>
            <a:r>
              <a:rPr lang="vi-VN" sz="2400" dirty="0">
                <a:latin typeface="+mj-lt"/>
              </a:rPr>
              <a:t>- </a:t>
            </a:r>
            <a:r>
              <a:rPr lang="vi-VN" sz="2400" b="1" dirty="0">
                <a:latin typeface="+mj-lt"/>
              </a:rPr>
              <a:t>Kết bài: </a:t>
            </a:r>
            <a:r>
              <a:rPr lang="vi-VN" sz="2400" dirty="0">
                <a:latin typeface="+mj-lt"/>
              </a:rPr>
              <a:t>khẳng định lại ý kiến về chủ đề và những nét đặc sắc về hình thức nghệ thuật của tác phẩm; nêu suy nghĩ, cảm xúc, trải nghiệm của bản thân hoặc bài học rút ra từ tác phẩm.</a:t>
            </a:r>
            <a:endParaRPr lang="en-SG" sz="2400" dirty="0">
              <a:latin typeface="+mj-lt"/>
              <a:ea typeface="Calibri" panose="020F0502020204030204" pitchFamily="34" charset="0"/>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3175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2000"/>
                                        <p:tgtEl>
                                          <p:spTgt spid="4">
                                            <p:txEl>
                                              <p:pRg st="1" end="1"/>
                                            </p:txEl>
                                          </p:spTgt>
                                        </p:tgtEl>
                                      </p:cBhvr>
                                    </p:animEffect>
                                    <p:anim calcmode="lin" valueType="num">
                                      <p:cBhvr>
                                        <p:cTn id="15"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000"/>
                                        <p:tgtEl>
                                          <p:spTgt spid="4">
                                            <p:txEl>
                                              <p:pRg st="2" end="2"/>
                                            </p:txEl>
                                          </p:spTgt>
                                        </p:tgtEl>
                                      </p:cBhvr>
                                    </p:animEffect>
                                    <p:anim calcmode="lin" valueType="num">
                                      <p:cBhvr>
                                        <p:cTn id="22"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2000"/>
                                        <p:tgtEl>
                                          <p:spTgt spid="4">
                                            <p:txEl>
                                              <p:pRg st="3" end="3"/>
                                            </p:txEl>
                                          </p:spTgt>
                                        </p:tgtEl>
                                      </p:cBhvr>
                                    </p:animEffect>
                                    <p:anim calcmode="lin" valueType="num">
                                      <p:cBhvr>
                                        <p:cTn id="29" dur="2000" fill="hold"/>
                                        <p:tgtEl>
                                          <p:spTgt spid="4">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2000"/>
                                        <p:tgtEl>
                                          <p:spTgt spid="4">
                                            <p:txEl>
                                              <p:pRg st="4" end="4"/>
                                            </p:txEl>
                                          </p:spTgt>
                                        </p:tgtEl>
                                      </p:cBhvr>
                                    </p:animEffect>
                                    <p:anim calcmode="lin" valueType="num">
                                      <p:cBhvr>
                                        <p:cTn id="36" dur="2000" fill="hold"/>
                                        <p:tgtEl>
                                          <p:spTgt spid="4">
                                            <p:txEl>
                                              <p:pRg st="4" end="4"/>
                                            </p:txEl>
                                          </p:spTgt>
                                        </p:tgtEl>
                                        <p:attrNameLst>
                                          <p:attrName>ppt_w</p:attrName>
                                        </p:attrNameLst>
                                      </p:cBhvr>
                                      <p:tavLst>
                                        <p:tav tm="0" fmla="#ppt_w*sin(2.5*pi*$)">
                                          <p:val>
                                            <p:fltVal val="0"/>
                                          </p:val>
                                        </p:tav>
                                        <p:tav tm="100000">
                                          <p:val>
                                            <p:fltVal val="1"/>
                                          </p:val>
                                        </p:tav>
                                      </p:tavLst>
                                    </p:anim>
                                    <p:anim calcmode="lin" valueType="num">
                                      <p:cBhvr>
                                        <p:cTn id="37" dur="20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2000"/>
                                        <p:tgtEl>
                                          <p:spTgt spid="4">
                                            <p:txEl>
                                              <p:pRg st="5" end="5"/>
                                            </p:txEl>
                                          </p:spTgt>
                                        </p:tgtEl>
                                      </p:cBhvr>
                                    </p:animEffect>
                                    <p:anim calcmode="lin" valueType="num">
                                      <p:cBhvr>
                                        <p:cTn id="43" dur="2000" fill="hold"/>
                                        <p:tgtEl>
                                          <p:spTgt spid="4">
                                            <p:txEl>
                                              <p:pRg st="5" end="5"/>
                                            </p:txEl>
                                          </p:spTgt>
                                        </p:tgtEl>
                                        <p:attrNameLst>
                                          <p:attrName>ppt_w</p:attrName>
                                        </p:attrNameLst>
                                      </p:cBhvr>
                                      <p:tavLst>
                                        <p:tav tm="0" fmla="#ppt_w*sin(2.5*pi*$)">
                                          <p:val>
                                            <p:fltVal val="0"/>
                                          </p:val>
                                        </p:tav>
                                        <p:tav tm="100000">
                                          <p:val>
                                            <p:fltVal val="1"/>
                                          </p:val>
                                        </p:tav>
                                      </p:tavLst>
                                    </p:anim>
                                    <p:anim calcmode="lin" valueType="num">
                                      <p:cBhvr>
                                        <p:cTn id="44" dur="2000" fill="hold"/>
                                        <p:tgtEl>
                                          <p:spTgt spid="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2000"/>
                                        <p:tgtEl>
                                          <p:spTgt spid="4">
                                            <p:txEl>
                                              <p:pRg st="6" end="6"/>
                                            </p:txEl>
                                          </p:spTgt>
                                        </p:tgtEl>
                                      </p:cBhvr>
                                    </p:animEffect>
                                    <p:anim calcmode="lin" valueType="num">
                                      <p:cBhvr>
                                        <p:cTn id="50" dur="2000" fill="hold"/>
                                        <p:tgtEl>
                                          <p:spTgt spid="4">
                                            <p:txEl>
                                              <p:pRg st="6" end="6"/>
                                            </p:txEl>
                                          </p:spTgt>
                                        </p:tgtEl>
                                        <p:attrNameLst>
                                          <p:attrName>ppt_w</p:attrName>
                                        </p:attrNameLst>
                                      </p:cBhvr>
                                      <p:tavLst>
                                        <p:tav tm="0" fmla="#ppt_w*sin(2.5*pi*$)">
                                          <p:val>
                                            <p:fltVal val="0"/>
                                          </p:val>
                                        </p:tav>
                                        <p:tav tm="100000">
                                          <p:val>
                                            <p:fltVal val="1"/>
                                          </p:val>
                                        </p:tav>
                                      </p:tavLst>
                                    </p:anim>
                                    <p:anim calcmode="lin" valueType="num">
                                      <p:cBhvr>
                                        <p:cTn id="51" dur="20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E451E-D227-7D01-BA98-715053B7FB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BECE40-13BC-EE2E-04CA-7B812E298FE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53D4AD0-248D-69C7-35D2-1298233EE18A}"/>
              </a:ext>
            </a:extLst>
          </p:cNvPr>
          <p:cNvSpPr txBox="1"/>
          <p:nvPr/>
        </p:nvSpPr>
        <p:spPr>
          <a:xfrm>
            <a:off x="2841873" y="131954"/>
            <a:ext cx="7898697" cy="584775"/>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BẢNG TÓM TẮT</a:t>
            </a:r>
            <a:endParaRPr kumimoji="0" lang="en-SG"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E8DFAEDD-7A2D-FD4D-947B-41B220D3C935}"/>
              </a:ext>
            </a:extLst>
          </p:cNvPr>
          <p:cNvGraphicFramePr>
            <a:graphicFrameLocks noGrp="1"/>
          </p:cNvGraphicFramePr>
          <p:nvPr>
            <p:extLst>
              <p:ext uri="{D42A27DB-BD31-4B8C-83A1-F6EECF244321}">
                <p14:modId xmlns:p14="http://schemas.microsoft.com/office/powerpoint/2010/main" val="669547066"/>
              </p:ext>
            </p:extLst>
          </p:nvPr>
        </p:nvGraphicFramePr>
        <p:xfrm>
          <a:off x="0" y="0"/>
          <a:ext cx="12192000" cy="6858000"/>
        </p:xfrm>
        <a:graphic>
          <a:graphicData uri="http://schemas.openxmlformats.org/drawingml/2006/table">
            <a:tbl>
              <a:tblPr firstRow="1" firstCol="1" bandRow="1">
                <a:tableStyleId>{1FECB4D8-DB02-4DC6-A0A2-4F2EBAE1DC90}</a:tableStyleId>
              </a:tblPr>
              <a:tblGrid>
                <a:gridCol w="2126013">
                  <a:extLst>
                    <a:ext uri="{9D8B030D-6E8A-4147-A177-3AD203B41FA5}">
                      <a16:colId xmlns:a16="http://schemas.microsoft.com/office/drawing/2014/main" val="2880510216"/>
                    </a:ext>
                  </a:extLst>
                </a:gridCol>
                <a:gridCol w="10065987">
                  <a:extLst>
                    <a:ext uri="{9D8B030D-6E8A-4147-A177-3AD203B41FA5}">
                      <a16:colId xmlns:a16="http://schemas.microsoft.com/office/drawing/2014/main" val="3693046425"/>
                    </a:ext>
                  </a:extLst>
                </a:gridCol>
              </a:tblGrid>
              <a:tr h="503339">
                <a:tc>
                  <a:txBody>
                    <a:bodyPr/>
                    <a:lstStyle/>
                    <a:p>
                      <a:pPr algn="ctr">
                        <a:lnSpc>
                          <a:spcPct val="100000"/>
                        </a:lnSpc>
                        <a:spcAft>
                          <a:spcPts val="800"/>
                        </a:spcAft>
                      </a:pPr>
                      <a:r>
                        <a:rPr lang="vi-VN" sz="3200" dirty="0">
                          <a:solidFill>
                            <a:schemeClr val="tx1"/>
                          </a:solidFill>
                          <a:effectLst/>
                          <a:latin typeface="+mj-lt"/>
                        </a:rPr>
                        <a:t>Kiểu bài</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200" dirty="0">
                          <a:solidFill>
                            <a:schemeClr val="tx1"/>
                          </a:solidFill>
                          <a:effectLst/>
                          <a:latin typeface="+mj-lt"/>
                        </a:rPr>
                        <a:t>Yêu cầu</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1007640637"/>
                  </a:ext>
                </a:extLst>
              </a:tr>
              <a:tr h="6354661">
                <a:tc>
                  <a:txBody>
                    <a:bodyPr/>
                    <a:lstStyle/>
                    <a:p>
                      <a:pPr algn="just">
                        <a:lnSpc>
                          <a:spcPct val="100000"/>
                        </a:lnSpc>
                        <a:spcAft>
                          <a:spcPts val="800"/>
                        </a:spcAft>
                      </a:pPr>
                      <a:r>
                        <a:rPr lang="vi-VN" sz="3200" dirty="0">
                          <a:solidFill>
                            <a:schemeClr val="tx1"/>
                          </a:solidFill>
                          <a:effectLst/>
                          <a:latin typeface="+mj-lt"/>
                        </a:rPr>
                        <a:t>Bài văn thuyết minh về một danh lam thắng cảnh hay di tích lịch sử</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0652571"/>
                  </a:ext>
                </a:extLst>
              </a:tr>
            </a:tbl>
          </a:graphicData>
        </a:graphic>
      </p:graphicFrame>
      <p:sp>
        <p:nvSpPr>
          <p:cNvPr id="4" name="TextBox 3">
            <a:extLst>
              <a:ext uri="{FF2B5EF4-FFF2-40B4-BE49-F238E27FC236}">
                <a16:creationId xmlns:a16="http://schemas.microsoft.com/office/drawing/2014/main" id="{6FCA213C-C294-3C0D-FFC7-5E0B81FB95C9}"/>
              </a:ext>
            </a:extLst>
          </p:cNvPr>
          <p:cNvSpPr txBox="1"/>
          <p:nvPr/>
        </p:nvSpPr>
        <p:spPr>
          <a:xfrm>
            <a:off x="2151486" y="551662"/>
            <a:ext cx="10040514" cy="6842899"/>
          </a:xfrm>
          <a:prstGeom prst="rect">
            <a:avLst/>
          </a:prstGeom>
          <a:noFill/>
        </p:spPr>
        <p:txBody>
          <a:bodyPr wrap="square">
            <a:spAutoFit/>
          </a:bodyPr>
          <a:lstStyle/>
          <a:p>
            <a:pPr algn="just">
              <a:lnSpc>
                <a:spcPct val="100000"/>
              </a:lnSpc>
              <a:spcAft>
                <a:spcPts val="800"/>
              </a:spcAft>
            </a:pPr>
            <a:r>
              <a:rPr lang="vi-VN" sz="3200" dirty="0">
                <a:latin typeface="+mj-lt"/>
              </a:rPr>
              <a:t>- </a:t>
            </a:r>
            <a:r>
              <a:rPr lang="vi-VN" sz="3200" b="1" i="1" dirty="0">
                <a:latin typeface="+mj-lt"/>
              </a:rPr>
              <a:t>Mở đầu: </a:t>
            </a:r>
            <a:r>
              <a:rPr lang="vi-VN" sz="3200" dirty="0">
                <a:latin typeface="+mj-lt"/>
              </a:rPr>
              <a:t>nêu tên và giới thiệu khái về một danh lam thắng cảnh hay di tích lịch sử.</a:t>
            </a:r>
            <a:endParaRPr lang="en-SG" sz="2800" dirty="0">
              <a:latin typeface="+mj-lt"/>
            </a:endParaRPr>
          </a:p>
          <a:p>
            <a:pPr algn="just">
              <a:lnSpc>
                <a:spcPct val="100000"/>
              </a:lnSpc>
              <a:spcAft>
                <a:spcPts val="800"/>
              </a:spcAft>
            </a:pPr>
            <a:r>
              <a:rPr lang="vi-VN" sz="3200" dirty="0">
                <a:latin typeface="+mj-lt"/>
              </a:rPr>
              <a:t>- </a:t>
            </a:r>
            <a:r>
              <a:rPr lang="vi-VN" sz="3200" b="1" dirty="0">
                <a:latin typeface="+mj-lt"/>
              </a:rPr>
              <a:t>Nội dung chính: </a:t>
            </a:r>
            <a:r>
              <a:rPr lang="vi-VN" sz="3200" dirty="0">
                <a:latin typeface="+mj-lt"/>
              </a:rPr>
              <a:t>trình bày có hệ thống các thông tin liên quan đến các phương diện khác nhau của danh lam thắng cảnh hay di tích lịch sử (vị trí toạ lạc; lịch sử hình thành; đặc điểm kiến trúc, cảnh quan,...; giá trị lịch sử, văn hoa; cách thức tham quan;...).</a:t>
            </a:r>
            <a:endParaRPr lang="en-SG" sz="2800" dirty="0">
              <a:latin typeface="+mj-lt"/>
            </a:endParaRPr>
          </a:p>
          <a:p>
            <a:pPr algn="just">
              <a:lnSpc>
                <a:spcPct val="100000"/>
              </a:lnSpc>
              <a:spcAft>
                <a:spcPts val="800"/>
              </a:spcAft>
            </a:pPr>
            <a:r>
              <a:rPr lang="vi-VN" sz="3200" dirty="0">
                <a:latin typeface="+mj-lt"/>
              </a:rPr>
              <a:t>- </a:t>
            </a:r>
            <a:r>
              <a:rPr lang="vi-VN" sz="3200" b="1" dirty="0">
                <a:latin typeface="+mj-lt"/>
              </a:rPr>
              <a:t>Kết thúc: </a:t>
            </a:r>
            <a:r>
              <a:rPr lang="vi-VN" sz="3200" dirty="0">
                <a:latin typeface="+mj-lt"/>
              </a:rPr>
              <a:t>đánh giá khái quát về danh lam thắng cảnh hay di tích lịch sử; bày tỏ suy nghĩ, tình cảm về danh lam thắng cảnh hay di tích lịch sử, đưa ra lời mời tham quan (nếu cần).</a:t>
            </a:r>
            <a:endParaRPr lang="en-SG" sz="2800" dirty="0">
              <a:latin typeface="+mj-lt"/>
            </a:endParaRPr>
          </a:p>
          <a:p>
            <a:pPr algn="just">
              <a:lnSpc>
                <a:spcPct val="100000"/>
              </a:lnSpc>
              <a:spcAft>
                <a:spcPts val="800"/>
              </a:spcAft>
            </a:pPr>
            <a:r>
              <a:rPr lang="vi-VN" sz="3200" dirty="0">
                <a:latin typeface="+mj-lt"/>
              </a:rPr>
              <a:t>-  Chuẩn bị các phương tiện phi ngôn ngữ (hình ảnh, sơ đồ, bảng biểu, đoạn phim,...) để tăng sự hấp dẫn cho bài nói.</a:t>
            </a:r>
            <a:endParaRPr lang="en-SG" sz="2800" dirty="0">
              <a:latin typeface="+mj-lt"/>
              <a:ea typeface="Calibri" panose="020F0502020204030204" pitchFamily="34" charset="0"/>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endParaRPr kumimoji="0" lang="en-SG" sz="32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4662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2000"/>
                                        <p:tgtEl>
                                          <p:spTgt spid="4">
                                            <p:txEl>
                                              <p:pRg st="1" end="1"/>
                                            </p:txEl>
                                          </p:spTgt>
                                        </p:tgtEl>
                                      </p:cBhvr>
                                    </p:animEffect>
                                    <p:anim calcmode="lin" valueType="num">
                                      <p:cBhvr>
                                        <p:cTn id="15"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000"/>
                                        <p:tgtEl>
                                          <p:spTgt spid="4">
                                            <p:txEl>
                                              <p:pRg st="2" end="2"/>
                                            </p:txEl>
                                          </p:spTgt>
                                        </p:tgtEl>
                                      </p:cBhvr>
                                    </p:animEffect>
                                    <p:anim calcmode="lin" valueType="num">
                                      <p:cBhvr>
                                        <p:cTn id="22"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2000"/>
                                        <p:tgtEl>
                                          <p:spTgt spid="4">
                                            <p:txEl>
                                              <p:pRg st="3" end="3"/>
                                            </p:txEl>
                                          </p:spTgt>
                                        </p:tgtEl>
                                      </p:cBhvr>
                                    </p:animEffect>
                                    <p:anim calcmode="lin" valueType="num">
                                      <p:cBhvr>
                                        <p:cTn id="29" dur="2000" fill="hold"/>
                                        <p:tgtEl>
                                          <p:spTgt spid="4">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4">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65CAF-7F8C-38AF-697F-EC90C28CD2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EC9116-8045-CA0B-AFD1-3E3C98DFF1D1}"/>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2A5A9D9-FA9E-A3A4-A20F-B1BC99CD39F6}"/>
              </a:ext>
            </a:extLst>
          </p:cNvPr>
          <p:cNvSpPr txBox="1"/>
          <p:nvPr/>
        </p:nvSpPr>
        <p:spPr>
          <a:xfrm>
            <a:off x="2841873" y="131954"/>
            <a:ext cx="7898697" cy="584775"/>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BẢNG TÓM TẮT</a:t>
            </a:r>
            <a:endParaRPr kumimoji="0" lang="en-SG"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52836078-9484-A01C-4BC5-0F98C78C24AE}"/>
              </a:ext>
            </a:extLst>
          </p:cNvPr>
          <p:cNvGraphicFramePr>
            <a:graphicFrameLocks noGrp="1"/>
          </p:cNvGraphicFramePr>
          <p:nvPr>
            <p:extLst>
              <p:ext uri="{D42A27DB-BD31-4B8C-83A1-F6EECF244321}">
                <p14:modId xmlns:p14="http://schemas.microsoft.com/office/powerpoint/2010/main" val="2825812631"/>
              </p:ext>
            </p:extLst>
          </p:nvPr>
        </p:nvGraphicFramePr>
        <p:xfrm>
          <a:off x="0" y="0"/>
          <a:ext cx="12192000" cy="6858000"/>
        </p:xfrm>
        <a:graphic>
          <a:graphicData uri="http://schemas.openxmlformats.org/drawingml/2006/table">
            <a:tbl>
              <a:tblPr firstRow="1" firstCol="1" bandRow="1">
                <a:tableStyleId>{1FECB4D8-DB02-4DC6-A0A2-4F2EBAE1DC90}</a:tableStyleId>
              </a:tblPr>
              <a:tblGrid>
                <a:gridCol w="1643605">
                  <a:extLst>
                    <a:ext uri="{9D8B030D-6E8A-4147-A177-3AD203B41FA5}">
                      <a16:colId xmlns:a16="http://schemas.microsoft.com/office/drawing/2014/main" val="2880510216"/>
                    </a:ext>
                  </a:extLst>
                </a:gridCol>
                <a:gridCol w="10548395">
                  <a:extLst>
                    <a:ext uri="{9D8B030D-6E8A-4147-A177-3AD203B41FA5}">
                      <a16:colId xmlns:a16="http://schemas.microsoft.com/office/drawing/2014/main" val="3693046425"/>
                    </a:ext>
                  </a:extLst>
                </a:gridCol>
              </a:tblGrid>
              <a:tr h="406601">
                <a:tc>
                  <a:txBody>
                    <a:bodyPr/>
                    <a:lstStyle/>
                    <a:p>
                      <a:pPr algn="ctr">
                        <a:lnSpc>
                          <a:spcPct val="100000"/>
                        </a:lnSpc>
                        <a:spcAft>
                          <a:spcPts val="800"/>
                        </a:spcAft>
                      </a:pPr>
                      <a:r>
                        <a:rPr lang="vi-VN" sz="2500">
                          <a:solidFill>
                            <a:schemeClr val="tx1"/>
                          </a:solidFill>
                          <a:effectLst/>
                          <a:latin typeface="+mj-lt"/>
                        </a:rPr>
                        <a:t>Kiểu bài</a:t>
                      </a:r>
                      <a:endParaRPr lang="en-SG" sz="250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500" dirty="0">
                          <a:solidFill>
                            <a:schemeClr val="tx1"/>
                          </a:solidFill>
                          <a:effectLst/>
                          <a:latin typeface="+mj-lt"/>
                        </a:rPr>
                        <a:t>Yêu cầu</a:t>
                      </a: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1007640637"/>
                  </a:ext>
                </a:extLst>
              </a:tr>
              <a:tr h="6451399">
                <a:tc>
                  <a:txBody>
                    <a:bodyPr/>
                    <a:lstStyle/>
                    <a:p>
                      <a:pPr algn="ctr">
                        <a:lnSpc>
                          <a:spcPct val="100000"/>
                        </a:lnSpc>
                        <a:spcAft>
                          <a:spcPts val="800"/>
                        </a:spcAft>
                      </a:pPr>
                      <a:r>
                        <a:rPr lang="vi-VN" sz="2500" dirty="0">
                          <a:solidFill>
                            <a:schemeClr val="tx1"/>
                          </a:solidFill>
                          <a:effectLst/>
                          <a:latin typeface="+mj-lt"/>
                        </a:rPr>
                        <a:t>Một truyện kể sáng tạo có thể mô phỏng một truyện đã đọc; sử dụng các yếu tố miêu tả và biểu cảm trong truyện.</a:t>
                      </a: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500" dirty="0">
                        <a:solidFill>
                          <a:schemeClr val="tx1"/>
                        </a:solidFill>
                        <a:effectLst/>
                        <a:latin typeface="+mj-lt"/>
                        <a:ea typeface="Calibri" panose="020F0502020204030204" pitchFamily="34" charset="0"/>
                        <a:cs typeface="Times New Roman" panose="02020603050405020304" pitchFamily="18" charset="0"/>
                      </a:endParaRPr>
                    </a:p>
                  </a:txBody>
                  <a:tcPr marL="14460" marR="1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7807215"/>
                  </a:ext>
                </a:extLst>
              </a:tr>
            </a:tbl>
          </a:graphicData>
        </a:graphic>
      </p:graphicFrame>
      <p:sp>
        <p:nvSpPr>
          <p:cNvPr id="4" name="TextBox 3">
            <a:extLst>
              <a:ext uri="{FF2B5EF4-FFF2-40B4-BE49-F238E27FC236}">
                <a16:creationId xmlns:a16="http://schemas.microsoft.com/office/drawing/2014/main" id="{AFE0DB79-5262-EB5E-B85E-3D37243093A4}"/>
              </a:ext>
            </a:extLst>
          </p:cNvPr>
          <p:cNvSpPr txBox="1"/>
          <p:nvPr/>
        </p:nvSpPr>
        <p:spPr>
          <a:xfrm>
            <a:off x="1665348" y="462826"/>
            <a:ext cx="10418621" cy="6683881"/>
          </a:xfrm>
          <a:prstGeom prst="rect">
            <a:avLst/>
          </a:prstGeom>
          <a:noFill/>
        </p:spPr>
        <p:txBody>
          <a:bodyPr wrap="square">
            <a:spAutoFit/>
          </a:bodyPr>
          <a:lstStyle/>
          <a:p>
            <a:pPr algn="just">
              <a:lnSpc>
                <a:spcPct val="100000"/>
              </a:lnSpc>
              <a:spcAft>
                <a:spcPts val="800"/>
              </a:spcAft>
            </a:pPr>
            <a:r>
              <a:rPr lang="vi-VN" sz="2500" b="1" dirty="0">
                <a:latin typeface="+mj-lt"/>
              </a:rPr>
              <a:t>Yêu cầu đối với kiểu văn bản:</a:t>
            </a:r>
            <a:endParaRPr lang="en-SG" sz="2500" b="1" dirty="0">
              <a:latin typeface="+mj-lt"/>
            </a:endParaRPr>
          </a:p>
          <a:p>
            <a:pPr algn="just">
              <a:lnSpc>
                <a:spcPct val="100000"/>
              </a:lnSpc>
              <a:spcAft>
                <a:spcPts val="800"/>
              </a:spcAft>
            </a:pPr>
            <a:r>
              <a:rPr lang="vi-VN" sz="2500" dirty="0">
                <a:latin typeface="+mj-lt"/>
              </a:rPr>
              <a:t>• Có nhân vật, cốt truyện, bối cảnh phù hợp; nội dung có tính giáo dục.</a:t>
            </a:r>
            <a:endParaRPr lang="en-SG" sz="2500" dirty="0">
              <a:latin typeface="+mj-lt"/>
            </a:endParaRPr>
          </a:p>
          <a:p>
            <a:pPr algn="just">
              <a:lnSpc>
                <a:spcPct val="100000"/>
              </a:lnSpc>
              <a:spcAft>
                <a:spcPts val="800"/>
              </a:spcAft>
            </a:pPr>
            <a:r>
              <a:rPr lang="vi-VN" sz="2500" dirty="0">
                <a:latin typeface="+mj-lt"/>
              </a:rPr>
              <a:t>• Thể hiện được sự sáng tạo của người viết về nội dung truyện đã đọc (khơi sâu, nắn lại chủ để, bổ sung nhân vật, sự việc; thay đổi bối cảnh, quan hệ:...) hoặc về hình thức (thay đổi ngôi kể, nhân vật, cách tạo dựng đối thoại, độc thoại, biện pháp tu từ, kết hợp miêu tả, biểu cảm;...).</a:t>
            </a:r>
            <a:endParaRPr lang="en-SG" sz="2500" dirty="0">
              <a:latin typeface="+mj-lt"/>
            </a:endParaRPr>
          </a:p>
          <a:p>
            <a:pPr algn="just">
              <a:lnSpc>
                <a:spcPct val="100000"/>
              </a:lnSpc>
              <a:spcAft>
                <a:spcPts val="800"/>
              </a:spcAft>
            </a:pPr>
            <a:r>
              <a:rPr lang="vi-VN" sz="2500" dirty="0">
                <a:latin typeface="+mj-lt"/>
              </a:rPr>
              <a:t>'• Kết hợp sử dụng yếu tố miêu tả và biểu cảm.</a:t>
            </a:r>
            <a:endParaRPr lang="en-SG" sz="2500" dirty="0">
              <a:latin typeface="+mj-lt"/>
            </a:endParaRPr>
          </a:p>
          <a:p>
            <a:pPr algn="just">
              <a:lnSpc>
                <a:spcPct val="100000"/>
              </a:lnSpc>
              <a:spcAft>
                <a:spcPts val="800"/>
              </a:spcAft>
            </a:pPr>
            <a:r>
              <a:rPr lang="vi-VN" sz="2500" dirty="0">
                <a:latin typeface="+mj-lt"/>
              </a:rPr>
              <a:t>• Bố cục truyện kể gồm các phần:</a:t>
            </a:r>
            <a:endParaRPr lang="en-SG" sz="2500" dirty="0">
              <a:latin typeface="+mj-lt"/>
            </a:endParaRPr>
          </a:p>
          <a:p>
            <a:pPr algn="just">
              <a:lnSpc>
                <a:spcPct val="100000"/>
              </a:lnSpc>
              <a:spcAft>
                <a:spcPts val="800"/>
              </a:spcAft>
            </a:pPr>
            <a:r>
              <a:rPr lang="vi-VN" sz="2500" dirty="0">
                <a:latin typeface="+mj-lt"/>
              </a:rPr>
              <a:t>- Mở đầu truyện: giới thiệu nhân vật/ bối cảnh/ nội dung chính của truyện kể.</a:t>
            </a:r>
            <a:endParaRPr lang="en-SG" sz="2500" dirty="0">
              <a:latin typeface="+mj-lt"/>
            </a:endParaRPr>
          </a:p>
          <a:p>
            <a:pPr algn="just">
              <a:lnSpc>
                <a:spcPct val="100000"/>
              </a:lnSpc>
              <a:spcAft>
                <a:spcPts val="800"/>
              </a:spcAft>
            </a:pPr>
            <a:r>
              <a:rPr lang="vi-VN" sz="2500" dirty="0">
                <a:latin typeface="+mj-lt"/>
              </a:rPr>
              <a:t>- Diễn biến truyện: thuật lại diễn biến các sự việc trong câu chuyện theo một trình tự hợp lí, thể hiện được khả năng tưởng tượng và cách kể chuyện sáng tạo; có kết hợp sử dụng các yếu tố miêu tả, biểu cảm trong khi kể chuyện.</a:t>
            </a:r>
            <a:endParaRPr lang="en-SG" sz="2500" dirty="0">
              <a:latin typeface="+mj-lt"/>
            </a:endParaRPr>
          </a:p>
          <a:p>
            <a:pPr algn="just">
              <a:lnSpc>
                <a:spcPct val="100000"/>
              </a:lnSpc>
              <a:spcAft>
                <a:spcPts val="800"/>
              </a:spcAft>
            </a:pPr>
            <a:r>
              <a:rPr lang="vi-VN" sz="2500" dirty="0">
                <a:latin typeface="+mj-lt"/>
              </a:rPr>
              <a:t>- Kết thúc truyện: phù hợp, gây ấn tượng hoặc gợi suy nghĩ đối với người đọc (tuỳ trường hợp có thể giải thích hoặc khái quát ý nghĩa bài học từ truyện kể).</a:t>
            </a:r>
            <a:endParaRPr lang="en-SG" sz="2500" dirty="0">
              <a:latin typeface="+mj-lt"/>
              <a:ea typeface="Calibri" panose="020F0502020204030204" pitchFamily="34" charset="0"/>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endParaRPr kumimoji="0" lang="en-SG" sz="25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8119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2000"/>
                                        <p:tgtEl>
                                          <p:spTgt spid="4">
                                            <p:txEl>
                                              <p:pRg st="1" end="1"/>
                                            </p:txEl>
                                          </p:spTgt>
                                        </p:tgtEl>
                                      </p:cBhvr>
                                    </p:animEffect>
                                    <p:anim calcmode="lin" valueType="num">
                                      <p:cBhvr>
                                        <p:cTn id="15"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000"/>
                                        <p:tgtEl>
                                          <p:spTgt spid="4">
                                            <p:txEl>
                                              <p:pRg st="2" end="2"/>
                                            </p:txEl>
                                          </p:spTgt>
                                        </p:tgtEl>
                                      </p:cBhvr>
                                    </p:animEffect>
                                    <p:anim calcmode="lin" valueType="num">
                                      <p:cBhvr>
                                        <p:cTn id="22"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2000"/>
                                        <p:tgtEl>
                                          <p:spTgt spid="4">
                                            <p:txEl>
                                              <p:pRg st="3" end="3"/>
                                            </p:txEl>
                                          </p:spTgt>
                                        </p:tgtEl>
                                      </p:cBhvr>
                                    </p:animEffect>
                                    <p:anim calcmode="lin" valueType="num">
                                      <p:cBhvr>
                                        <p:cTn id="29" dur="2000" fill="hold"/>
                                        <p:tgtEl>
                                          <p:spTgt spid="4">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2000"/>
                                        <p:tgtEl>
                                          <p:spTgt spid="4">
                                            <p:txEl>
                                              <p:pRg st="4" end="4"/>
                                            </p:txEl>
                                          </p:spTgt>
                                        </p:tgtEl>
                                      </p:cBhvr>
                                    </p:animEffect>
                                    <p:anim calcmode="lin" valueType="num">
                                      <p:cBhvr>
                                        <p:cTn id="36" dur="2000" fill="hold"/>
                                        <p:tgtEl>
                                          <p:spTgt spid="4">
                                            <p:txEl>
                                              <p:pRg st="4" end="4"/>
                                            </p:txEl>
                                          </p:spTgt>
                                        </p:tgtEl>
                                        <p:attrNameLst>
                                          <p:attrName>ppt_w</p:attrName>
                                        </p:attrNameLst>
                                      </p:cBhvr>
                                      <p:tavLst>
                                        <p:tav tm="0" fmla="#ppt_w*sin(2.5*pi*$)">
                                          <p:val>
                                            <p:fltVal val="0"/>
                                          </p:val>
                                        </p:tav>
                                        <p:tav tm="100000">
                                          <p:val>
                                            <p:fltVal val="1"/>
                                          </p:val>
                                        </p:tav>
                                      </p:tavLst>
                                    </p:anim>
                                    <p:anim calcmode="lin" valueType="num">
                                      <p:cBhvr>
                                        <p:cTn id="37" dur="20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2000"/>
                                        <p:tgtEl>
                                          <p:spTgt spid="4">
                                            <p:txEl>
                                              <p:pRg st="5" end="5"/>
                                            </p:txEl>
                                          </p:spTgt>
                                        </p:tgtEl>
                                      </p:cBhvr>
                                    </p:animEffect>
                                    <p:anim calcmode="lin" valueType="num">
                                      <p:cBhvr>
                                        <p:cTn id="43" dur="2000" fill="hold"/>
                                        <p:tgtEl>
                                          <p:spTgt spid="4">
                                            <p:txEl>
                                              <p:pRg st="5" end="5"/>
                                            </p:txEl>
                                          </p:spTgt>
                                        </p:tgtEl>
                                        <p:attrNameLst>
                                          <p:attrName>ppt_w</p:attrName>
                                        </p:attrNameLst>
                                      </p:cBhvr>
                                      <p:tavLst>
                                        <p:tav tm="0" fmla="#ppt_w*sin(2.5*pi*$)">
                                          <p:val>
                                            <p:fltVal val="0"/>
                                          </p:val>
                                        </p:tav>
                                        <p:tav tm="100000">
                                          <p:val>
                                            <p:fltVal val="1"/>
                                          </p:val>
                                        </p:tav>
                                      </p:tavLst>
                                    </p:anim>
                                    <p:anim calcmode="lin" valueType="num">
                                      <p:cBhvr>
                                        <p:cTn id="44" dur="2000" fill="hold"/>
                                        <p:tgtEl>
                                          <p:spTgt spid="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2000"/>
                                        <p:tgtEl>
                                          <p:spTgt spid="4">
                                            <p:txEl>
                                              <p:pRg st="6" end="6"/>
                                            </p:txEl>
                                          </p:spTgt>
                                        </p:tgtEl>
                                      </p:cBhvr>
                                    </p:animEffect>
                                    <p:anim calcmode="lin" valueType="num">
                                      <p:cBhvr>
                                        <p:cTn id="50" dur="2000" fill="hold"/>
                                        <p:tgtEl>
                                          <p:spTgt spid="4">
                                            <p:txEl>
                                              <p:pRg st="6" end="6"/>
                                            </p:txEl>
                                          </p:spTgt>
                                        </p:tgtEl>
                                        <p:attrNameLst>
                                          <p:attrName>ppt_w</p:attrName>
                                        </p:attrNameLst>
                                      </p:cBhvr>
                                      <p:tavLst>
                                        <p:tav tm="0" fmla="#ppt_w*sin(2.5*pi*$)">
                                          <p:val>
                                            <p:fltVal val="0"/>
                                          </p:val>
                                        </p:tav>
                                        <p:tav tm="100000">
                                          <p:val>
                                            <p:fltVal val="1"/>
                                          </p:val>
                                        </p:tav>
                                      </p:tavLst>
                                    </p:anim>
                                    <p:anim calcmode="lin" valueType="num">
                                      <p:cBhvr>
                                        <p:cTn id="51" dur="20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2000"/>
                                        <p:tgtEl>
                                          <p:spTgt spid="4">
                                            <p:txEl>
                                              <p:pRg st="7" end="7"/>
                                            </p:txEl>
                                          </p:spTgt>
                                        </p:tgtEl>
                                      </p:cBhvr>
                                    </p:animEffect>
                                    <p:anim calcmode="lin" valueType="num">
                                      <p:cBhvr>
                                        <p:cTn id="57" dur="2000" fill="hold"/>
                                        <p:tgtEl>
                                          <p:spTgt spid="4">
                                            <p:txEl>
                                              <p:pRg st="7" end="7"/>
                                            </p:txEl>
                                          </p:spTgt>
                                        </p:tgtEl>
                                        <p:attrNameLst>
                                          <p:attrName>ppt_w</p:attrName>
                                        </p:attrNameLst>
                                      </p:cBhvr>
                                      <p:tavLst>
                                        <p:tav tm="0" fmla="#ppt_w*sin(2.5*pi*$)">
                                          <p:val>
                                            <p:fltVal val="0"/>
                                          </p:val>
                                        </p:tav>
                                        <p:tav tm="100000">
                                          <p:val>
                                            <p:fltVal val="1"/>
                                          </p:val>
                                        </p:tav>
                                      </p:tavLst>
                                    </p:anim>
                                    <p:anim calcmode="lin" valueType="num">
                                      <p:cBhvr>
                                        <p:cTn id="58" dur="2000" fill="hold"/>
                                        <p:tgtEl>
                                          <p:spTgt spid="4">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3A82F-32CA-06B9-7A45-D3764D5728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CCFC09-7B9A-67D6-2DCF-8A42093A8A43}"/>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739930C7-3E9C-DB9E-D083-6BF87032970C}"/>
              </a:ext>
            </a:extLst>
          </p:cNvPr>
          <p:cNvSpPr txBox="1">
            <a:spLocks noGrp="1"/>
          </p:cNvSpPr>
          <p:nvPr/>
        </p:nvSpPr>
        <p:spPr>
          <a:xfrm>
            <a:off x="6047011"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120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2</a:t>
            </a:r>
            <a:endParaRPr kumimoji="0" lang="en-SG" sz="13800" b="0" i="0" u="none" strike="noStrike" kern="120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BCB04373-FE85-874C-82EA-526C5D731693}"/>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0048EB59-3EA0-C3B2-0207-6436B459A224}"/>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2</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558141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A5AD2E83-0DE7-966B-D89D-019644325C7D}"/>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E65A94B6-E37E-3E25-0C58-749010C8E4EE}"/>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B765B41E-C0E2-B6DF-D65D-0F60EBA91298}"/>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90FB8B0B-C0CD-F020-6AA2-9E247796063C}"/>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6E5AF811-92C6-9AB7-50EC-39F919D0E288}"/>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28256CFC-0082-84E6-6126-7BF9AE9A5FA0}"/>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043D0215-5AD4-FF63-CBF4-3CF5224B86CB}"/>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7</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3" name="Group 2">
            <a:extLst>
              <a:ext uri="{FF2B5EF4-FFF2-40B4-BE49-F238E27FC236}">
                <a16:creationId xmlns:a16="http://schemas.microsoft.com/office/drawing/2014/main" id="{ADD77996-3FE7-2BA8-60E1-64604A132EE0}"/>
              </a:ext>
            </a:extLst>
          </p:cNvPr>
          <p:cNvGrpSpPr/>
          <p:nvPr/>
        </p:nvGrpSpPr>
        <p:grpSpPr>
          <a:xfrm>
            <a:off x="4323667" y="3479365"/>
            <a:ext cx="3863008" cy="2491187"/>
            <a:chOff x="6977270" y="1567952"/>
            <a:chExt cx="5340626" cy="3560417"/>
          </a:xfrm>
        </p:grpSpPr>
        <p:sp>
          <p:nvSpPr>
            <p:cNvPr id="4" name="Rectangle: Rounded Corners 3">
              <a:extLst>
                <a:ext uri="{FF2B5EF4-FFF2-40B4-BE49-F238E27FC236}">
                  <a16:creationId xmlns:a16="http://schemas.microsoft.com/office/drawing/2014/main" id="{F0261ACF-8930-F25F-22E3-DA5D65CD41B3}"/>
                </a:ext>
              </a:extLst>
            </p:cNvPr>
            <p:cNvSpPr/>
            <p:nvPr/>
          </p:nvSpPr>
          <p:spPr>
            <a:xfrm>
              <a:off x="7898296" y="2150826"/>
              <a:ext cx="3737113" cy="23946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SG" dirty="0">
                <a:solidFill>
                  <a:prstClr val="white"/>
                </a:solidFill>
                <a:latin typeface="Arial"/>
                <a:ea typeface="微软雅黑"/>
                <a:sym typeface="Arial"/>
              </a:endParaRPr>
            </a:p>
          </p:txBody>
        </p:sp>
        <p:pic>
          <p:nvPicPr>
            <p:cNvPr id="5" name="Picture 4" descr="A hand holding a pen over a book&#10;&#10;Description automatically generated">
              <a:extLst>
                <a:ext uri="{FF2B5EF4-FFF2-40B4-BE49-F238E27FC236}">
                  <a16:creationId xmlns:a16="http://schemas.microsoft.com/office/drawing/2014/main" id="{18D51F7E-DE68-16B5-C451-6D87FB29AA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7270" y="1567952"/>
              <a:ext cx="5340626" cy="3560417"/>
            </a:xfrm>
            <a:prstGeom prst="rect">
              <a:avLst/>
            </a:prstGeom>
          </p:spPr>
        </p:pic>
      </p:grpSp>
      <p:cxnSp>
        <p:nvCxnSpPr>
          <p:cNvPr id="6" name="Google Shape;660;p56">
            <a:extLst>
              <a:ext uri="{FF2B5EF4-FFF2-40B4-BE49-F238E27FC236}">
                <a16:creationId xmlns:a16="http://schemas.microsoft.com/office/drawing/2014/main" id="{BABEEA77-A6D8-259C-BC70-4B91471C70B7}"/>
              </a:ext>
            </a:extLst>
          </p:cNvPr>
          <p:cNvCxnSpPr>
            <a:cxnSpLocks/>
          </p:cNvCxnSpPr>
          <p:nvPr/>
        </p:nvCxnSpPr>
        <p:spPr>
          <a:xfrm flipH="1">
            <a:off x="2466625" y="1629117"/>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9" name="Google Shape;660;p56">
            <a:extLst>
              <a:ext uri="{FF2B5EF4-FFF2-40B4-BE49-F238E27FC236}">
                <a16:creationId xmlns:a16="http://schemas.microsoft.com/office/drawing/2014/main" id="{60E977DF-3539-A05A-E5D3-F405D961B95B}"/>
              </a:ext>
            </a:extLst>
          </p:cNvPr>
          <p:cNvCxnSpPr>
            <a:cxnSpLocks/>
            <a:stCxn id="17" idx="3"/>
          </p:cNvCxnSpPr>
          <p:nvPr/>
        </p:nvCxnSpPr>
        <p:spPr>
          <a:xfrm>
            <a:off x="8914052" y="1598913"/>
            <a:ext cx="1374479" cy="923999"/>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10" name="Google Shape;676;p56">
            <a:extLst>
              <a:ext uri="{FF2B5EF4-FFF2-40B4-BE49-F238E27FC236}">
                <a16:creationId xmlns:a16="http://schemas.microsoft.com/office/drawing/2014/main" id="{2C0475D3-0465-39EC-5EDB-EDE067DCC178}"/>
              </a:ext>
            </a:extLst>
          </p:cNvPr>
          <p:cNvSpPr/>
          <p:nvPr/>
        </p:nvSpPr>
        <p:spPr>
          <a:xfrm>
            <a:off x="3320749" y="1095793"/>
            <a:ext cx="5696291" cy="1003313"/>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algn="ctr" defTabSz="1219140">
              <a:buClr>
                <a:srgbClr val="000000"/>
              </a:buClr>
              <a:defRPr/>
            </a:pPr>
            <a:endParaRPr lang="en-US" sz="4267" kern="0">
              <a:solidFill>
                <a:srgbClr val="000000"/>
              </a:solidFill>
              <a:latin typeface="Arial"/>
              <a:ea typeface="等线" panose="020F0502020204030204"/>
              <a:cs typeface="Arial"/>
              <a:sym typeface="Arial"/>
            </a:endParaRPr>
          </a:p>
        </p:txBody>
      </p:sp>
      <p:sp>
        <p:nvSpPr>
          <p:cNvPr id="17" name="Google Shape;661;p56">
            <a:extLst>
              <a:ext uri="{FF2B5EF4-FFF2-40B4-BE49-F238E27FC236}">
                <a16:creationId xmlns:a16="http://schemas.microsoft.com/office/drawing/2014/main" id="{A1CFDFFD-55AD-AF5E-9093-EA62A31E36D1}"/>
              </a:ext>
            </a:extLst>
          </p:cNvPr>
          <p:cNvSpPr txBox="1"/>
          <p:nvPr/>
        </p:nvSpPr>
        <p:spPr>
          <a:xfrm>
            <a:off x="3217762" y="1250111"/>
            <a:ext cx="5696291"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vi-VN" sz="3200" b="1" dirty="0">
                <a:solidFill>
                  <a:schemeClr val="bg1"/>
                </a:solidFill>
                <a:latin typeface="+mj-lt"/>
              </a:rPr>
              <a:t>Nêu những điểm giống và khác nhau về kiểu bài sau</a:t>
            </a:r>
            <a:endParaRPr sz="306600" b="1" kern="0" dirty="0">
              <a:solidFill>
                <a:schemeClr val="bg1"/>
              </a:solidFill>
              <a:latin typeface="+mj-lt"/>
              <a:ea typeface="Reggae One"/>
              <a:cs typeface="Times New Roman" panose="02020603050405020304" pitchFamily="18" charset="0"/>
              <a:sym typeface="Reggae One"/>
            </a:endParaRPr>
          </a:p>
        </p:txBody>
      </p:sp>
      <p:sp>
        <p:nvSpPr>
          <p:cNvPr id="18" name="Google Shape;678;p56">
            <a:extLst>
              <a:ext uri="{FF2B5EF4-FFF2-40B4-BE49-F238E27FC236}">
                <a16:creationId xmlns:a16="http://schemas.microsoft.com/office/drawing/2014/main" id="{86CB5D6B-6661-BE2C-6D25-120C30FA2422}"/>
              </a:ext>
            </a:extLst>
          </p:cNvPr>
          <p:cNvSpPr/>
          <p:nvPr/>
        </p:nvSpPr>
        <p:spPr>
          <a:xfrm>
            <a:off x="8186675" y="2434324"/>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19" name="Google Shape;670;p56">
            <a:extLst>
              <a:ext uri="{FF2B5EF4-FFF2-40B4-BE49-F238E27FC236}">
                <a16:creationId xmlns:a16="http://schemas.microsoft.com/office/drawing/2014/main" id="{A7445ED1-1BFE-65AE-ABDA-2343D82D8D49}"/>
              </a:ext>
            </a:extLst>
          </p:cNvPr>
          <p:cNvSpPr txBox="1"/>
          <p:nvPr/>
        </p:nvSpPr>
        <p:spPr>
          <a:xfrm>
            <a:off x="8422243" y="2506934"/>
            <a:ext cx="2692000" cy="603683"/>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 sz="3200" b="1" kern="0" dirty="0">
                <a:solidFill>
                  <a:srgbClr val="FFFFFF"/>
                </a:solidFill>
                <a:latin typeface="Times New Roman" panose="02020603050405020304" pitchFamily="18" charset="0"/>
                <a:ea typeface="Reggae One"/>
                <a:cs typeface="Times New Roman" panose="02020603050405020304" pitchFamily="18" charset="0"/>
                <a:sym typeface="Reggae One"/>
              </a:rPr>
              <a:t>02</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20" name="Google Shape;682;p56">
            <a:extLst>
              <a:ext uri="{FF2B5EF4-FFF2-40B4-BE49-F238E27FC236}">
                <a16:creationId xmlns:a16="http://schemas.microsoft.com/office/drawing/2014/main" id="{C74DADEC-3E2C-79B6-7FCF-4E109B0F4392}"/>
              </a:ext>
            </a:extLst>
          </p:cNvPr>
          <p:cNvSpPr/>
          <p:nvPr/>
        </p:nvSpPr>
        <p:spPr>
          <a:xfrm>
            <a:off x="1007957" y="2434319"/>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1" name="Google Shape;664;p56">
            <a:extLst>
              <a:ext uri="{FF2B5EF4-FFF2-40B4-BE49-F238E27FC236}">
                <a16:creationId xmlns:a16="http://schemas.microsoft.com/office/drawing/2014/main" id="{EC565B3C-2806-1D3F-612E-45E2AB588907}"/>
              </a:ext>
            </a:extLst>
          </p:cNvPr>
          <p:cNvSpPr txBox="1"/>
          <p:nvPr/>
        </p:nvSpPr>
        <p:spPr>
          <a:xfrm>
            <a:off x="1035333" y="2489434"/>
            <a:ext cx="2692000"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a:solidFill>
                  <a:srgbClr val="FFFFFF"/>
                </a:solidFill>
                <a:latin typeface="Times New Roman" panose="02020603050405020304" pitchFamily="18" charset="0"/>
                <a:ea typeface="Reggae One"/>
                <a:cs typeface="Times New Roman" panose="02020603050405020304" pitchFamily="18" charset="0"/>
                <a:sym typeface="Reggae One"/>
              </a:rPr>
              <a:t>01</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22" name="TextBox 21">
            <a:extLst>
              <a:ext uri="{FF2B5EF4-FFF2-40B4-BE49-F238E27FC236}">
                <a16:creationId xmlns:a16="http://schemas.microsoft.com/office/drawing/2014/main" id="{23BAF867-513F-CE34-09B6-F385380409E6}"/>
              </a:ext>
            </a:extLst>
          </p:cNvPr>
          <p:cNvSpPr txBox="1"/>
          <p:nvPr/>
        </p:nvSpPr>
        <p:spPr>
          <a:xfrm>
            <a:off x="607061" y="3179102"/>
            <a:ext cx="3564032" cy="3539430"/>
          </a:xfrm>
          <a:prstGeom prst="rect">
            <a:avLst/>
          </a:prstGeom>
          <a:noFill/>
        </p:spPr>
        <p:txBody>
          <a:bodyPr wrap="square">
            <a:spAutoFit/>
          </a:bodyPr>
          <a:lstStyle/>
          <a:p>
            <a:pPr algn="ctr" defTabSz="1219170">
              <a:buClr>
                <a:srgbClr val="000000"/>
              </a:buClr>
            </a:pPr>
            <a:r>
              <a:rPr lang="vi-VN" sz="3200" dirty="0">
                <a:latin typeface="Times New Roman" panose="02020603050405020304" pitchFamily="18" charset="0"/>
                <a:cs typeface="Times New Roman" panose="02020603050405020304" pitchFamily="18" charset="0"/>
              </a:rPr>
              <a:t>Bài văn nghị luận phân tích một tác phẩm truyện: chủ đề và những nét đặc sắc về hình thức nghệ thuật đã học ở Bài 2 </a:t>
            </a:r>
            <a:endParaRPr lang="en-SG" sz="60700" kern="0"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715744C9-6182-5659-A8DE-210E798A6524}"/>
              </a:ext>
            </a:extLst>
          </p:cNvPr>
          <p:cNvSpPr txBox="1"/>
          <p:nvPr/>
        </p:nvSpPr>
        <p:spPr>
          <a:xfrm>
            <a:off x="7790058" y="3173450"/>
            <a:ext cx="4097142" cy="3046988"/>
          </a:xfrm>
          <a:prstGeom prst="rect">
            <a:avLst/>
          </a:prstGeom>
          <a:noFill/>
        </p:spPr>
        <p:txBody>
          <a:bodyPr wrap="square">
            <a:spAutoFit/>
          </a:bodyPr>
          <a:lstStyle/>
          <a:p>
            <a:pPr algn="ctr"/>
            <a:r>
              <a:rPr lang="en-US" sz="3200" dirty="0">
                <a:latin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cs typeface="Times New Roman" panose="02020603050405020304" pitchFamily="18" charset="0"/>
              </a:rPr>
              <a:t>ài văn nghị luận phân tích một tác phẩm truyện thơ: chủ đề và những nét đặc sắc về hình thức nghệ thuật đã học ở Bài 5.</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594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4F8A201A-5839-D42D-58FC-80EAE6C26E62}"/>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5F65A222-0C9D-EE88-99F2-8B592CE8C744}"/>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3AB83E56-8DA4-059D-F52F-10CB9E651A7E}"/>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5A37EF52-79CD-7DB4-8E94-AE195843BAF2}"/>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90AFB4B5-ACAD-32E6-0263-BEB9419E585F}"/>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F8F65358-3061-961F-E30F-B4BFED470208}"/>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AB81598E-97C0-AC5C-FBAC-9365239FBD61}"/>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I. ÔN</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TẬP PHẦN ĐỌC</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5" name="Picture 14" descr="A person writing on a book&#10;&#10;Description automatically generated">
            <a:extLst>
              <a:ext uri="{FF2B5EF4-FFF2-40B4-BE49-F238E27FC236}">
                <a16:creationId xmlns:a16="http://schemas.microsoft.com/office/drawing/2014/main" id="{51506259-18C7-65FA-CC77-C2379A5605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320" y="2480528"/>
            <a:ext cx="5406552" cy="4507107"/>
          </a:xfrm>
          <a:prstGeom prst="rect">
            <a:avLst/>
          </a:prstGeom>
        </p:spPr>
      </p:pic>
      <p:grpSp>
        <p:nvGrpSpPr>
          <p:cNvPr id="16" name="组合 15">
            <a:extLst>
              <a:ext uri="{FF2B5EF4-FFF2-40B4-BE49-F238E27FC236}">
                <a16:creationId xmlns:a16="http://schemas.microsoft.com/office/drawing/2014/main" id="{058B91ED-E9C0-F979-8F33-718077D46C58}"/>
              </a:ext>
            </a:extLst>
          </p:cNvPr>
          <p:cNvGrpSpPr/>
          <p:nvPr/>
        </p:nvGrpSpPr>
        <p:grpSpPr>
          <a:xfrm>
            <a:off x="4998803" y="1084461"/>
            <a:ext cx="7124021" cy="5534463"/>
            <a:chOff x="7388353" y="2526841"/>
            <a:chExt cx="3873506" cy="3873506"/>
          </a:xfrm>
        </p:grpSpPr>
        <p:pic>
          <p:nvPicPr>
            <p:cNvPr id="17" name="图片 14">
              <a:extLst>
                <a:ext uri="{FF2B5EF4-FFF2-40B4-BE49-F238E27FC236}">
                  <a16:creationId xmlns:a16="http://schemas.microsoft.com/office/drawing/2014/main" id="{6F10D8C9-02CF-AE6A-CC27-86E3B19102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18" name="矩形 13">
              <a:extLst>
                <a:ext uri="{FF2B5EF4-FFF2-40B4-BE49-F238E27FC236}">
                  <a16:creationId xmlns:a16="http://schemas.microsoft.com/office/drawing/2014/main" id="{CF5B9590-0514-6265-D94C-B09B13F2D63C}"/>
                </a:ext>
              </a:extLst>
            </p:cNvPr>
            <p:cNvSpPr/>
            <p:nvPr/>
          </p:nvSpPr>
          <p:spPr>
            <a:xfrm>
              <a:off x="8542339" y="3429000"/>
              <a:ext cx="1797050" cy="54965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字魂95号-手刻宋" panose="00000500000000000000" pitchFamily="2" charset="-122"/>
                <a:cs typeface="+mn-cs"/>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Arial"/>
                <a:ea typeface="宋体" panose="02010600030101010101" pitchFamily="2" charset="-122"/>
                <a:cs typeface="+mn-cs"/>
                <a:sym typeface="Arial"/>
              </a:endParaRPr>
            </a:p>
          </p:txBody>
        </p:sp>
      </p:grpSp>
      <p:sp>
        <p:nvSpPr>
          <p:cNvPr id="19" name="TextBox 18">
            <a:extLst>
              <a:ext uri="{FF2B5EF4-FFF2-40B4-BE49-F238E27FC236}">
                <a16:creationId xmlns:a16="http://schemas.microsoft.com/office/drawing/2014/main" id="{332F3AC3-3B52-35E8-1609-6E4593CB6022}"/>
              </a:ext>
            </a:extLst>
          </p:cNvPr>
          <p:cNvSpPr txBox="1"/>
          <p:nvPr/>
        </p:nvSpPr>
        <p:spPr>
          <a:xfrm>
            <a:off x="6731638" y="2550958"/>
            <a:ext cx="4084145" cy="2862322"/>
          </a:xfrm>
          <a:prstGeom prst="rect">
            <a:avLst/>
          </a:prstGeom>
          <a:noFill/>
        </p:spPr>
        <p:txBody>
          <a:bodyPr wrap="square">
            <a:spAutoFit/>
          </a:bodyPr>
          <a:lstStyle/>
          <a:p>
            <a:pPr algn="ctr"/>
            <a:r>
              <a:rPr lang="da-DK" sz="6000" dirty="0">
                <a:latin typeface="Times New Roman" panose="02020603050405020304" pitchFamily="18" charset="0"/>
                <a:cs typeface="Times New Roman" panose="02020603050405020304" pitchFamily="18" charset="0"/>
              </a:rPr>
              <a:t>Hs </a:t>
            </a:r>
            <a:r>
              <a:rPr lang="vi-VN" sz="6000" dirty="0">
                <a:latin typeface="Times New Roman" panose="02020603050405020304" pitchFamily="18" charset="0"/>
                <a:cs typeface="Times New Roman" panose="02020603050405020304" pitchFamily="18" charset="0"/>
              </a:rPr>
              <a:t>thảo luận câu 1-8 SGK</a:t>
            </a:r>
            <a:endParaRPr lang="en-SG"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9278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3" name="Freeform 3"/>
          <p:cNvSpPr/>
          <p:nvPr/>
        </p:nvSpPr>
        <p:spPr>
          <a:xfrm>
            <a:off x="250588" y="1919439"/>
            <a:ext cx="5725670" cy="4879186"/>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nvGrpSpPr>
          <p:cNvPr id="5" name="Group 5"/>
          <p:cNvGrpSpPr/>
          <p:nvPr/>
        </p:nvGrpSpPr>
        <p:grpSpPr>
          <a:xfrm>
            <a:off x="232495" y="904555"/>
            <a:ext cx="5699518" cy="814061"/>
            <a:chOff x="0" y="0"/>
            <a:chExt cx="18186511" cy="3543470"/>
          </a:xfrm>
        </p:grpSpPr>
        <p:sp>
          <p:nvSpPr>
            <p:cNvPr id="6" name="Freeform 6"/>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solidFill>
              <a:srgbClr val="A6D9F5"/>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18186511" cy="3533945"/>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8"/>
          <p:cNvSpPr txBox="1"/>
          <p:nvPr/>
        </p:nvSpPr>
        <p:spPr>
          <a:xfrm>
            <a:off x="368764" y="1054626"/>
            <a:ext cx="6330512" cy="525785"/>
          </a:xfrm>
          <a:prstGeom prst="rect">
            <a:avLst/>
          </a:prstGeom>
        </p:spPr>
        <p:txBody>
          <a:bodyPr wrap="square" lIns="0" tIns="0" rIns="0" bIns="0" rtlCol="0" anchor="t">
            <a:spAutoFit/>
          </a:bodyPr>
          <a:lstStyle/>
          <a:p>
            <a:pPr marL="0" marR="0" lvl="0" indent="0" algn="l" defTabSz="609615" rtl="0" eaLnBrk="1" fontAlgn="auto" latinLnBrk="0" hangingPunct="1">
              <a:lnSpc>
                <a:spcPts val="4107"/>
              </a:lnSpc>
              <a:spcBef>
                <a:spcPct val="0"/>
              </a:spcBef>
              <a:spcAft>
                <a:spcPts val="0"/>
              </a:spcAft>
              <a:buClrTx/>
              <a:buSzTx/>
              <a:buFontTx/>
              <a:buNone/>
              <a:tabLst/>
              <a:defRPr/>
            </a:pPr>
            <a:r>
              <a:rPr lang="en-US" sz="3600" b="1" dirty="0" err="1">
                <a:solidFill>
                  <a:prstClr val="black"/>
                </a:solidFill>
                <a:latin typeface="Times New Roman" panose="02020603050405020304" pitchFamily="18" charset="0"/>
                <a:cs typeface="Times New Roman" panose="02020603050405020304" pitchFamily="18" charset="0"/>
                <a:sym typeface="Arial"/>
              </a:rPr>
              <a:t>Điểm</a:t>
            </a:r>
            <a:r>
              <a:rPr lang="en-US" sz="3600" b="1" dirty="0">
                <a:solidFill>
                  <a:prstClr val="black"/>
                </a:solidFill>
                <a:latin typeface="Times New Roman" panose="02020603050405020304" pitchFamily="18" charset="0"/>
                <a:cs typeface="Times New Roman" panose="02020603050405020304" pitchFamily="18" charset="0"/>
                <a:sym typeface="Arial"/>
              </a:rPr>
              <a:t> </a:t>
            </a:r>
            <a:r>
              <a:rPr lang="en-US" sz="3600" b="1" dirty="0" err="1">
                <a:solidFill>
                  <a:prstClr val="black"/>
                </a:solidFill>
                <a:latin typeface="Times New Roman" panose="02020603050405020304" pitchFamily="18" charset="0"/>
                <a:cs typeface="Times New Roman" panose="02020603050405020304" pitchFamily="18" charset="0"/>
                <a:sym typeface="Arial"/>
              </a:rPr>
              <a:t>giống</a:t>
            </a:r>
            <a:endParaRPr kumimoji="0" lang="en-US" sz="6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2" name="Group 22"/>
          <p:cNvGrpSpPr/>
          <p:nvPr/>
        </p:nvGrpSpPr>
        <p:grpSpPr>
          <a:xfrm>
            <a:off x="6384471" y="1240957"/>
            <a:ext cx="5575035" cy="5557668"/>
            <a:chOff x="0" y="0"/>
            <a:chExt cx="16862095" cy="17465440"/>
          </a:xfrm>
          <a:solidFill>
            <a:schemeClr val="accent6">
              <a:lumMod val="20000"/>
              <a:lumOff val="80000"/>
            </a:schemeClr>
          </a:solidFill>
        </p:grpSpPr>
        <p:sp>
          <p:nvSpPr>
            <p:cNvPr id="23" name="Freeform 23"/>
            <p:cNvSpPr/>
            <p:nvPr/>
          </p:nvSpPr>
          <p:spPr>
            <a:xfrm>
              <a:off x="0" y="0"/>
              <a:ext cx="16862095" cy="17465439"/>
            </a:xfrm>
            <a:custGeom>
              <a:avLst/>
              <a:gdLst/>
              <a:ahLst/>
              <a:cxnLst/>
              <a:rect l="l" t="t" r="r" b="b"/>
              <a:pathLst>
                <a:path w="16862095" h="17465439">
                  <a:moveTo>
                    <a:pt x="53775" y="0"/>
                  </a:moveTo>
                  <a:lnTo>
                    <a:pt x="16808320" y="0"/>
                  </a:lnTo>
                  <a:cubicBezTo>
                    <a:pt x="16838019" y="0"/>
                    <a:pt x="16862095" y="24076"/>
                    <a:pt x="16862095" y="53775"/>
                  </a:cubicBezTo>
                  <a:lnTo>
                    <a:pt x="16862095" y="17411664"/>
                  </a:lnTo>
                  <a:cubicBezTo>
                    <a:pt x="16862095" y="17441363"/>
                    <a:pt x="16838019" y="17465439"/>
                    <a:pt x="16808320" y="17465439"/>
                  </a:cubicBezTo>
                  <a:lnTo>
                    <a:pt x="53775" y="17465439"/>
                  </a:lnTo>
                  <a:cubicBezTo>
                    <a:pt x="24076" y="17465439"/>
                    <a:pt x="0" y="17441363"/>
                    <a:pt x="0" y="17411664"/>
                  </a:cubicBezTo>
                  <a:lnTo>
                    <a:pt x="0" y="53775"/>
                  </a:lnTo>
                  <a:cubicBezTo>
                    <a:pt x="0" y="24076"/>
                    <a:pt x="24076" y="0"/>
                    <a:pt x="53775"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TextBox 24"/>
            <p:cNvSpPr txBox="1"/>
            <p:nvPr/>
          </p:nvSpPr>
          <p:spPr>
            <a:xfrm>
              <a:off x="0" y="9525"/>
              <a:ext cx="16862095" cy="1745591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5" name="Group 25"/>
          <p:cNvGrpSpPr/>
          <p:nvPr/>
        </p:nvGrpSpPr>
        <p:grpSpPr>
          <a:xfrm>
            <a:off x="7116202" y="943292"/>
            <a:ext cx="4389159" cy="1062533"/>
            <a:chOff x="0" y="0"/>
            <a:chExt cx="812800" cy="499817"/>
          </a:xfrm>
        </p:grpSpPr>
        <p:sp>
          <p:nvSpPr>
            <p:cNvPr id="26" name="Freeform 26"/>
            <p:cNvSpPr/>
            <p:nvPr/>
          </p:nvSpPr>
          <p:spPr>
            <a:xfrm>
              <a:off x="0" y="0"/>
              <a:ext cx="812800" cy="499817"/>
            </a:xfrm>
            <a:custGeom>
              <a:avLst/>
              <a:gdLst/>
              <a:ahLst/>
              <a:cxnLst/>
              <a:rect l="l" t="t" r="r" b="b"/>
              <a:pathLst>
                <a:path w="812800" h="499817">
                  <a:moveTo>
                    <a:pt x="406400" y="0"/>
                  </a:moveTo>
                  <a:cubicBezTo>
                    <a:pt x="181951" y="0"/>
                    <a:pt x="0" y="111888"/>
                    <a:pt x="0" y="249909"/>
                  </a:cubicBezTo>
                  <a:cubicBezTo>
                    <a:pt x="0" y="387929"/>
                    <a:pt x="181951" y="499817"/>
                    <a:pt x="406400" y="499817"/>
                  </a:cubicBezTo>
                  <a:cubicBezTo>
                    <a:pt x="630849" y="499817"/>
                    <a:pt x="812800" y="387929"/>
                    <a:pt x="812800" y="249909"/>
                  </a:cubicBezTo>
                  <a:cubicBezTo>
                    <a:pt x="812800" y="111888"/>
                    <a:pt x="630849" y="0"/>
                    <a:pt x="406400" y="0"/>
                  </a:cubicBezTo>
                  <a:close/>
                </a:path>
              </a:pathLst>
            </a:custGeom>
            <a:solidFill>
              <a:srgbClr val="E7F4D8"/>
            </a:solidFill>
            <a:ln w="19050" cap="sq">
              <a:solidFill>
                <a:srgbClr val="000000"/>
              </a:solidFill>
              <a:prstDash val="solid"/>
              <a:miter/>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TextBox 27"/>
            <p:cNvSpPr txBox="1"/>
            <p:nvPr/>
          </p:nvSpPr>
          <p:spPr>
            <a:xfrm>
              <a:off x="76200" y="61930"/>
              <a:ext cx="660400" cy="433483"/>
            </a:xfrm>
            <a:prstGeom prst="rect">
              <a:avLst/>
            </a:prstGeom>
          </p:spPr>
          <p:txBody>
            <a:bodyPr lIns="0" tIns="0" rIns="0" bIns="0" rtlCol="0" anchor="ctr"/>
            <a:lstStyle/>
            <a:p>
              <a:pPr marL="0" marR="0" lvl="0" indent="0" algn="ctr" defTabSz="609615" rtl="0" eaLnBrk="1" fontAlgn="auto" latinLnBrk="0" hangingPunct="1">
                <a:lnSpc>
                  <a:spcPts val="3285"/>
                </a:lnSpc>
                <a:spcBef>
                  <a:spcPts val="0"/>
                </a:spcBef>
                <a:spcAft>
                  <a:spcPts val="0"/>
                </a:spcAft>
                <a:buClrTx/>
                <a:buSzTx/>
                <a:buFontTx/>
                <a:buNone/>
                <a:tabLst/>
                <a:defRPr/>
              </a:pPr>
              <a:r>
                <a:rPr lang="en-US" sz="3600" b="1" kern="0" dirty="0" err="1">
                  <a:solidFill>
                    <a:srgbClr val="000000"/>
                  </a:solidFill>
                  <a:latin typeface="Times New Roman" panose="02020603050405020304" pitchFamily="18" charset="0"/>
                  <a:cs typeface="Arial"/>
                  <a:sym typeface="Arial"/>
                </a:rPr>
                <a:t>Điểm</a:t>
              </a:r>
              <a:r>
                <a:rPr lang="en-US" sz="3600" b="1" kern="0" dirty="0">
                  <a:solidFill>
                    <a:srgbClr val="000000"/>
                  </a:solidFill>
                  <a:latin typeface="Times New Roman" panose="02020603050405020304" pitchFamily="18" charset="0"/>
                  <a:cs typeface="Arial"/>
                  <a:sym typeface="Arial"/>
                </a:rPr>
                <a:t> </a:t>
              </a:r>
              <a:r>
                <a:rPr lang="en-US" sz="3600" b="1" kern="0" dirty="0" err="1">
                  <a:solidFill>
                    <a:srgbClr val="000000"/>
                  </a:solidFill>
                  <a:latin typeface="Times New Roman" panose="02020603050405020304" pitchFamily="18" charset="0"/>
                  <a:cs typeface="Arial"/>
                  <a:sym typeface="Arial"/>
                </a:rPr>
                <a:t>khác</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1" name="Freeform 8">
            <a:extLst>
              <a:ext uri="{FF2B5EF4-FFF2-40B4-BE49-F238E27FC236}">
                <a16:creationId xmlns:a16="http://schemas.microsoft.com/office/drawing/2014/main" id="{DF4A488D-7E3F-2B95-B8E6-BEE289E2724B}"/>
              </a:ext>
            </a:extLst>
          </p:cNvPr>
          <p:cNvSpPr/>
          <p:nvPr/>
        </p:nvSpPr>
        <p:spPr>
          <a:xfrm rot="20719017">
            <a:off x="5182932" y="865590"/>
            <a:ext cx="758067" cy="925685"/>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flipV="1">
            <a:off x="236934" y="456240"/>
            <a:ext cx="11756248" cy="39686"/>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970314" y="59375"/>
            <a:ext cx="7990115" cy="73233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b"/>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Times New Roman" panose="02020603050405020304" pitchFamily="18" charset="0"/>
                <a:cs typeface="+mn-cs"/>
              </a:rPr>
              <a:t>SO SÁNH</a:t>
            </a:r>
            <a:endParaRPr kumimoji="0" lang="en-SG" sz="9600" b="1"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0" name="Freeform 37">
            <a:extLst>
              <a:ext uri="{FF2B5EF4-FFF2-40B4-BE49-F238E27FC236}">
                <a16:creationId xmlns:a16="http://schemas.microsoft.com/office/drawing/2014/main" id="{56C3E63C-01D3-B784-2936-342977F74659}"/>
              </a:ext>
            </a:extLst>
          </p:cNvPr>
          <p:cNvSpPr/>
          <p:nvPr/>
        </p:nvSpPr>
        <p:spPr>
          <a:xfrm flipH="1">
            <a:off x="9012785" y="4193394"/>
            <a:ext cx="318404" cy="432785"/>
          </a:xfrm>
          <a:custGeom>
            <a:avLst/>
            <a:gdLst/>
            <a:ahLst/>
            <a:cxnLst/>
            <a:rect l="l" t="t" r="r" b="b"/>
            <a:pathLst>
              <a:path w="429254" h="673339">
                <a:moveTo>
                  <a:pt x="0" y="0"/>
                </a:moveTo>
                <a:lnTo>
                  <a:pt x="429253" y="0"/>
                </a:lnTo>
                <a:lnTo>
                  <a:pt x="429253" y="673339"/>
                </a:lnTo>
                <a:lnTo>
                  <a:pt x="0" y="6733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B6713DF9-224B-E091-6E9C-87A4432651F5}"/>
              </a:ext>
            </a:extLst>
          </p:cNvPr>
          <p:cNvSpPr txBox="1"/>
          <p:nvPr/>
        </p:nvSpPr>
        <p:spPr>
          <a:xfrm>
            <a:off x="308344" y="1996463"/>
            <a:ext cx="5547819" cy="4524315"/>
          </a:xfrm>
          <a:prstGeom prst="rect">
            <a:avLst/>
          </a:prstGeom>
          <a:noFill/>
        </p:spPr>
        <p:txBody>
          <a:bodyPr wrap="square">
            <a:spAutoFit/>
          </a:bodyPr>
          <a:lstStyle/>
          <a:p>
            <a:pPr algn="just"/>
            <a:r>
              <a:rPr lang="en-US" sz="3600" dirty="0" err="1">
                <a:latin typeface="Times New Roman" panose="02020603050405020304" pitchFamily="18" charset="0"/>
                <a:cs typeface="Times New Roman" panose="02020603050405020304" pitchFamily="18" charset="0"/>
              </a:rPr>
              <a:t>đều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525898F1-031B-BE28-E308-535E7297FA8D}"/>
              </a:ext>
            </a:extLst>
          </p:cNvPr>
          <p:cNvSpPr/>
          <p:nvPr/>
        </p:nvSpPr>
        <p:spPr>
          <a:xfrm>
            <a:off x="6498988" y="2147923"/>
            <a:ext cx="5353817" cy="1996335"/>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 name="Freeform 3">
            <a:extLst>
              <a:ext uri="{FF2B5EF4-FFF2-40B4-BE49-F238E27FC236}">
                <a16:creationId xmlns:a16="http://schemas.microsoft.com/office/drawing/2014/main" id="{A5FCBBDD-7BF5-CC2B-5F8F-626B6B3AEA4E}"/>
              </a:ext>
            </a:extLst>
          </p:cNvPr>
          <p:cNvSpPr/>
          <p:nvPr/>
        </p:nvSpPr>
        <p:spPr>
          <a:xfrm>
            <a:off x="6495079" y="4660191"/>
            <a:ext cx="5353817" cy="1996336"/>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2" name="TextBox 11">
            <a:extLst>
              <a:ext uri="{FF2B5EF4-FFF2-40B4-BE49-F238E27FC236}">
                <a16:creationId xmlns:a16="http://schemas.microsoft.com/office/drawing/2014/main" id="{E0A497C7-5A2F-4A22-F60A-0889E89F8999}"/>
              </a:ext>
            </a:extLst>
          </p:cNvPr>
          <p:cNvSpPr txBox="1"/>
          <p:nvPr/>
        </p:nvSpPr>
        <p:spPr>
          <a:xfrm>
            <a:off x="6593050" y="2287684"/>
            <a:ext cx="5255846" cy="1754326"/>
          </a:xfrm>
          <a:prstGeom prst="rect">
            <a:avLst/>
          </a:prstGeom>
          <a:noFill/>
        </p:spPr>
        <p:txBody>
          <a:bodyPr wrap="square">
            <a:spAutoFit/>
          </a:bodyPr>
          <a:lstStyle/>
          <a:p>
            <a:pPr algn="just">
              <a:spcAft>
                <a:spcPts val="800"/>
              </a:spcAft>
            </a:pP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83EAF954-B643-0F95-9081-201F72D10F27}"/>
              </a:ext>
            </a:extLst>
          </p:cNvPr>
          <p:cNvSpPr txBox="1"/>
          <p:nvPr/>
        </p:nvSpPr>
        <p:spPr>
          <a:xfrm>
            <a:off x="6593050" y="4994191"/>
            <a:ext cx="5255846" cy="1200329"/>
          </a:xfrm>
          <a:prstGeom prst="rect">
            <a:avLst/>
          </a:prstGeom>
          <a:noFill/>
        </p:spPr>
        <p:txBody>
          <a:bodyPr wrap="square">
            <a:spAutoFit/>
          </a:bodyPr>
          <a:lstStyle/>
          <a:p>
            <a:pPr algn="just">
              <a:spcAft>
                <a:spcPts val="800"/>
              </a:spcAft>
            </a:pPr>
            <a:r>
              <a:rPr lang="en-US" sz="3600" dirty="0" err="1">
                <a:solidFill>
                  <a:srgbClr val="000000"/>
                </a:solidFill>
                <a:effectLst/>
                <a:latin typeface="Times New Roman" panose="02020603050405020304" pitchFamily="18" charset="0"/>
                <a:ea typeface="Calibri" panose="020F0502020204030204" pitchFamily="34" charset="0"/>
              </a:rPr>
              <a:t>Bài</a:t>
            </a:r>
            <a:r>
              <a:rPr lang="en-US" sz="3600" dirty="0">
                <a:solidFill>
                  <a:srgbClr val="000000"/>
                </a:solidFill>
                <a:effectLst/>
                <a:latin typeface="Times New Roman" panose="02020603050405020304" pitchFamily="18" charset="0"/>
                <a:ea typeface="Calibri" panose="020F0502020204030204" pitchFamily="34" charset="0"/>
              </a:rPr>
              <a:t> 5: </a:t>
            </a:r>
            <a:r>
              <a:rPr lang="en-US" sz="3600" dirty="0" err="1">
                <a:solidFill>
                  <a:srgbClr val="000000"/>
                </a:solidFill>
                <a:effectLst/>
                <a:latin typeface="Times New Roman" panose="02020603050405020304" pitchFamily="18" charset="0"/>
                <a:ea typeface="Calibri" panose="020F0502020204030204" pitchFamily="34" charset="0"/>
              </a:rPr>
              <a:t>Nghị</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luận</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phân</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tích</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một</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đoạn</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trích</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của</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truyện</a:t>
            </a:r>
            <a:r>
              <a:rPr lang="en-US" sz="3600" dirty="0">
                <a:solidFill>
                  <a:srgbClr val="000000"/>
                </a:solidFill>
                <a:effectLst/>
                <a:latin typeface="Times New Roman" panose="02020603050405020304" pitchFamily="18" charset="0"/>
                <a:ea typeface="Calibri" panose="020F0502020204030204" pitchFamily="34" charset="0"/>
              </a:rPr>
              <a: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2538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anim calcmode="lin" valueType="num">
                                      <p:cBhvr>
                                        <p:cTn id="8" dur="2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16DB1-F731-EB32-C908-A2543A3E06D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821B87-1E07-9360-FB82-EC67E524541C}"/>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C9A096B1-47A9-BCBD-9A0C-4588DDC28389}"/>
              </a:ext>
            </a:extLst>
          </p:cNvPr>
          <p:cNvSpPr txBox="1">
            <a:spLocks noGrp="1"/>
          </p:cNvSpPr>
          <p:nvPr/>
        </p:nvSpPr>
        <p:spPr>
          <a:xfrm>
            <a:off x="1413730" y="3631145"/>
            <a:ext cx="9586355" cy="112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6000" b="1" dirty="0" err="1">
                <a:latin typeface="Times New Roman" panose="02020603050405020304" pitchFamily="18" charset="0"/>
                <a:cs typeface="Times New Roman" panose="02020603050405020304" pitchFamily="18" charset="0"/>
              </a:rPr>
              <a:t>Hoạt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động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ôn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tập</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nội</a:t>
            </a:r>
            <a:r>
              <a:rPr lang="vi-VN" sz="6000" b="1" dirty="0">
                <a:latin typeface="Times New Roman" panose="02020603050405020304" pitchFamily="18" charset="0"/>
                <a:cs typeface="Times New Roman" panose="02020603050405020304" pitchFamily="18" charset="0"/>
              </a:rPr>
              <a:t> dung nói và nghe</a:t>
            </a:r>
            <a:endParaRPr lang="en-SG" sz="60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A2CF59D8-584F-A7D1-8844-4685A7561561}"/>
              </a:ext>
            </a:extLst>
          </p:cNvPr>
          <p:cNvSpPr txBox="1">
            <a:spLocks noGrp="1"/>
          </p:cNvSpPr>
          <p:nvPr/>
        </p:nvSpPr>
        <p:spPr>
          <a:xfrm>
            <a:off x="4671594" y="2346699"/>
            <a:ext cx="307062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rPr>
              <a:t>IV</a:t>
            </a:r>
            <a:endParaRPr kumimoji="0" sz="5867"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246868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75AD9807-8A0B-2DA6-DE4F-FF9B55D2185A}"/>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727FF2EB-48DB-164E-FD66-C4A9D1E5E006}"/>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8CA3D4B3-6DA9-AC22-2713-2B976A12D516}"/>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10CF8C95-156C-535E-370B-A1E4A2AA6BD4}"/>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4C645EEF-2CA0-914F-856B-ECDB7196F421}"/>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48E078E4-7372-F48C-34B0-C71BA13E61F4}"/>
              </a:ext>
            </a:extLst>
          </p:cNvPr>
          <p:cNvSpPr/>
          <p:nvPr/>
        </p:nvSpPr>
        <p:spPr>
          <a:xfrm>
            <a:off x="2488556" y="237821"/>
            <a:ext cx="7124021"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A3DFA0DE-2DBB-508F-FE93-52C8E6C6BE9C}"/>
              </a:ext>
            </a:extLst>
          </p:cNvPr>
          <p:cNvSpPr txBox="1"/>
          <p:nvPr/>
        </p:nvSpPr>
        <p:spPr>
          <a:xfrm>
            <a:off x="1956121" y="237821"/>
            <a:ext cx="8009681" cy="64633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IV.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Ôn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tập</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phần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nói</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và</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nghe</a:t>
            </a:r>
            <a:endParaRPr kumimoji="0" lang="en-SG" sz="36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5" name="Picture 14" descr="A person writing on a book&#10;&#10;Description automatically generated">
            <a:extLst>
              <a:ext uri="{FF2B5EF4-FFF2-40B4-BE49-F238E27FC236}">
                <a16:creationId xmlns:a16="http://schemas.microsoft.com/office/drawing/2014/main" id="{A7B2E9B9-49F2-4F5B-ED49-A6657AA45B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320" y="2480528"/>
            <a:ext cx="5406552" cy="4507107"/>
          </a:xfrm>
          <a:prstGeom prst="rect">
            <a:avLst/>
          </a:prstGeom>
        </p:spPr>
      </p:pic>
      <p:grpSp>
        <p:nvGrpSpPr>
          <p:cNvPr id="16" name="组合 15">
            <a:extLst>
              <a:ext uri="{FF2B5EF4-FFF2-40B4-BE49-F238E27FC236}">
                <a16:creationId xmlns:a16="http://schemas.microsoft.com/office/drawing/2014/main" id="{3A957260-3F4F-DB3D-2046-4272485F7984}"/>
              </a:ext>
            </a:extLst>
          </p:cNvPr>
          <p:cNvGrpSpPr/>
          <p:nvPr/>
        </p:nvGrpSpPr>
        <p:grpSpPr>
          <a:xfrm>
            <a:off x="4998803" y="1084461"/>
            <a:ext cx="7124021" cy="5534463"/>
            <a:chOff x="7388353" y="2526841"/>
            <a:chExt cx="3873506" cy="3873506"/>
          </a:xfrm>
        </p:grpSpPr>
        <p:pic>
          <p:nvPicPr>
            <p:cNvPr id="17" name="图片 14">
              <a:extLst>
                <a:ext uri="{FF2B5EF4-FFF2-40B4-BE49-F238E27FC236}">
                  <a16:creationId xmlns:a16="http://schemas.microsoft.com/office/drawing/2014/main" id="{BECD9A57-F60B-F4DD-5D84-FDC93BD817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18" name="矩形 13">
              <a:extLst>
                <a:ext uri="{FF2B5EF4-FFF2-40B4-BE49-F238E27FC236}">
                  <a16:creationId xmlns:a16="http://schemas.microsoft.com/office/drawing/2014/main" id="{D89BDB90-F9A7-01D7-3C2A-66CDAE53EACD}"/>
                </a:ext>
              </a:extLst>
            </p:cNvPr>
            <p:cNvSpPr/>
            <p:nvPr/>
          </p:nvSpPr>
          <p:spPr>
            <a:xfrm>
              <a:off x="8542339" y="3429000"/>
              <a:ext cx="1797050" cy="54965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字魂95号-手刻宋" panose="00000500000000000000" pitchFamily="2" charset="-122"/>
                <a:cs typeface="+mn-cs"/>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Arial"/>
                <a:ea typeface="宋体" panose="02010600030101010101" pitchFamily="2" charset="-122"/>
                <a:cs typeface="+mn-cs"/>
                <a:sym typeface="Arial"/>
              </a:endParaRPr>
            </a:p>
          </p:txBody>
        </p:sp>
      </p:grpSp>
      <p:sp>
        <p:nvSpPr>
          <p:cNvPr id="19" name="TextBox 18">
            <a:extLst>
              <a:ext uri="{FF2B5EF4-FFF2-40B4-BE49-F238E27FC236}">
                <a16:creationId xmlns:a16="http://schemas.microsoft.com/office/drawing/2014/main" id="{9DE5E843-8C62-BF82-C459-D0876D96CCF4}"/>
              </a:ext>
            </a:extLst>
          </p:cNvPr>
          <p:cNvSpPr txBox="1"/>
          <p:nvPr/>
        </p:nvSpPr>
        <p:spPr>
          <a:xfrm>
            <a:off x="6731638" y="2550958"/>
            <a:ext cx="4084145" cy="3046988"/>
          </a:xfrm>
          <a:prstGeom prst="rect">
            <a:avLst/>
          </a:prstGeom>
          <a:noFill/>
        </p:spPr>
        <p:txBody>
          <a:bodyPr wrap="square">
            <a:spAutoFit/>
          </a:bodyPr>
          <a:lstStyle/>
          <a:p>
            <a:r>
              <a:rPr lang="vi-VN" sz="4800" dirty="0">
                <a:latin typeface="+mj-lt"/>
              </a:rPr>
              <a:t>Hs thảo luận câu hỏi 1-5 ở phần Nói và nghe</a:t>
            </a:r>
            <a:endParaRPr lang="en-SG" sz="4800" dirty="0">
              <a:latin typeface="+mj-lt"/>
            </a:endParaRPr>
          </a:p>
        </p:txBody>
      </p:sp>
    </p:spTree>
    <p:extLst>
      <p:ext uri="{BB962C8B-B14F-4D97-AF65-F5344CB8AC3E}">
        <p14:creationId xmlns:p14="http://schemas.microsoft.com/office/powerpoint/2010/main" val="308545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A2126-C716-B27D-AFBD-18874E8FB7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AA8A752-3029-D45D-FE43-BDDB838F8436}"/>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5BAC8F91-F1EE-21EF-34AB-9906BE5D6A9C}"/>
              </a:ext>
            </a:extLst>
          </p:cNvPr>
          <p:cNvSpPr txBox="1">
            <a:spLocks noGrp="1"/>
          </p:cNvSpPr>
          <p:nvPr/>
        </p:nvSpPr>
        <p:spPr>
          <a:xfrm>
            <a:off x="6047011"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120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1</a:t>
            </a:r>
            <a:endParaRPr kumimoji="0" lang="en-SG" sz="13800" b="0" i="0" u="none" strike="noStrike" kern="120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BEA3277D-0B31-6F78-61DF-F5553E64D2A3}"/>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D1CE1DE8-7F35-5395-7788-0ABB35DC64D1}"/>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533370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F1C3DCC4-7902-4AF5-A152-DF0EB42320C6}"/>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3C9C0195-A5AD-E536-1DD4-7728A0B41DAC}"/>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35891F97-D5C1-3BC4-6556-A79DA3F829EC}"/>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1108AF2D-BB62-7142-87C5-CF4076E21B55}"/>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660CD3F3-6A83-2357-9C0E-02FFA262B891}"/>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DF295A5D-BE81-88A2-B61F-254A59447738}"/>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17C396CD-A575-5AF6-180C-F0DC084BBFC5}"/>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1</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Freeform 11">
            <a:extLst>
              <a:ext uri="{FF2B5EF4-FFF2-40B4-BE49-F238E27FC236}">
                <a16:creationId xmlns:a16="http://schemas.microsoft.com/office/drawing/2014/main" id="{707487D7-E9E2-BCB4-CCF9-789BB39ABA2B}"/>
              </a:ext>
            </a:extLst>
          </p:cNvPr>
          <p:cNvSpPr/>
          <p:nvPr/>
        </p:nvSpPr>
        <p:spPr>
          <a:xfrm>
            <a:off x="4430398" y="1009934"/>
            <a:ext cx="7016076" cy="5172502"/>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6"/>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C6BBE593-E84F-FF82-0B1C-A713721B04AA}"/>
              </a:ext>
            </a:extLst>
          </p:cNvPr>
          <p:cNvSpPr txBox="1"/>
          <p:nvPr/>
        </p:nvSpPr>
        <p:spPr>
          <a:xfrm>
            <a:off x="4648202" y="2441103"/>
            <a:ext cx="6474724" cy="3416320"/>
          </a:xfrm>
          <a:prstGeom prst="rect">
            <a:avLst/>
          </a:prstGeom>
          <a:noFill/>
        </p:spPr>
        <p:txBody>
          <a:bodyPr wrap="square">
            <a:spAutoFit/>
          </a:bodyPr>
          <a:lstStyle/>
          <a:p>
            <a:pPr algn="ctr"/>
            <a:r>
              <a:rPr lang="vi-VN" sz="5400" dirty="0">
                <a:latin typeface="+mj-lt"/>
              </a:rPr>
              <a:t>Khi tham gia thảo luận về một vấn đề trong đời sống, cần lưu ý những gì?</a:t>
            </a:r>
            <a:endParaRPr lang="en-SG" sz="9600" dirty="0">
              <a:latin typeface="+mj-lt"/>
            </a:endParaRPr>
          </a:p>
        </p:txBody>
      </p:sp>
      <p:pic>
        <p:nvPicPr>
          <p:cNvPr id="4" name="Picture 3">
            <a:extLst>
              <a:ext uri="{FF2B5EF4-FFF2-40B4-BE49-F238E27FC236}">
                <a16:creationId xmlns:a16="http://schemas.microsoft.com/office/drawing/2014/main" id="{7CF2762F-76B4-B93F-D75D-58C727F149CF}"/>
              </a:ext>
            </a:extLst>
          </p:cNvPr>
          <p:cNvPicPr>
            <a:picLocks noChangeAspect="1"/>
          </p:cNvPicPr>
          <p:nvPr/>
        </p:nvPicPr>
        <p:blipFill>
          <a:blip r:embed="rId7"/>
          <a:stretch>
            <a:fillRect/>
          </a:stretch>
        </p:blipFill>
        <p:spPr>
          <a:xfrm>
            <a:off x="857249" y="3102427"/>
            <a:ext cx="3237395" cy="4067364"/>
          </a:xfrm>
          <a:prstGeom prst="rect">
            <a:avLst/>
          </a:prstGeom>
        </p:spPr>
      </p:pic>
    </p:spTree>
    <p:extLst>
      <p:ext uri="{BB962C8B-B14F-4D97-AF65-F5344CB8AC3E}">
        <p14:creationId xmlns:p14="http://schemas.microsoft.com/office/powerpoint/2010/main" val="115585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8D304DC2-890A-84DC-949F-03AE2992CA70}"/>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30E46DF8-E1E0-762E-F8C7-4E87E8872B8B}"/>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D0BE1381-BA7C-789E-4678-66EBE8AE203C}"/>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D8E81409-3A08-053B-8470-07F4D5D52D91}"/>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8D2B55F8-EF8D-6234-25B9-CD6A3F52EA0A}"/>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40E65DE3-E1CF-E722-B30A-9E6B03970115}"/>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DEB53A51-AEF8-8DDA-1CF3-7E2A79F9553B}"/>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1</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5756;p65">
            <a:extLst>
              <a:ext uri="{FF2B5EF4-FFF2-40B4-BE49-F238E27FC236}">
                <a16:creationId xmlns:a16="http://schemas.microsoft.com/office/drawing/2014/main" id="{5EE2F5C8-C278-7521-FD14-1305CD53C8D6}"/>
              </a:ext>
            </a:extLst>
          </p:cNvPr>
          <p:cNvSpPr/>
          <p:nvPr/>
        </p:nvSpPr>
        <p:spPr>
          <a:xfrm flipH="1">
            <a:off x="3161719" y="2128927"/>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57;p65">
            <a:extLst>
              <a:ext uri="{FF2B5EF4-FFF2-40B4-BE49-F238E27FC236}">
                <a16:creationId xmlns:a16="http://schemas.microsoft.com/office/drawing/2014/main" id="{AC189F9C-DE87-3A68-3B2D-168E0A35E687}"/>
              </a:ext>
            </a:extLst>
          </p:cNvPr>
          <p:cNvSpPr/>
          <p:nvPr/>
        </p:nvSpPr>
        <p:spPr>
          <a:xfrm flipH="1">
            <a:off x="857954" y="4675503"/>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5758;p65">
            <a:extLst>
              <a:ext uri="{FF2B5EF4-FFF2-40B4-BE49-F238E27FC236}">
                <a16:creationId xmlns:a16="http://schemas.microsoft.com/office/drawing/2014/main" id="{5B424E11-9F2D-7993-2C74-89B55CD15C1C}"/>
              </a:ext>
            </a:extLst>
          </p:cNvPr>
          <p:cNvSpPr/>
          <p:nvPr/>
        </p:nvSpPr>
        <p:spPr>
          <a:xfrm flipH="1">
            <a:off x="8306886" y="2128927"/>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759;p65">
            <a:extLst>
              <a:ext uri="{FF2B5EF4-FFF2-40B4-BE49-F238E27FC236}">
                <a16:creationId xmlns:a16="http://schemas.microsoft.com/office/drawing/2014/main" id="{1A5FC00C-3FDB-41D4-F610-E1187CF34656}"/>
              </a:ext>
            </a:extLst>
          </p:cNvPr>
          <p:cNvSpPr/>
          <p:nvPr/>
        </p:nvSpPr>
        <p:spPr>
          <a:xfrm flipH="1">
            <a:off x="6003170" y="4675503"/>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760;p65">
            <a:extLst>
              <a:ext uri="{FF2B5EF4-FFF2-40B4-BE49-F238E27FC236}">
                <a16:creationId xmlns:a16="http://schemas.microsoft.com/office/drawing/2014/main" id="{A34C2EB8-F684-1FAF-A4B1-7B9603B499C6}"/>
              </a:ext>
            </a:extLst>
          </p:cNvPr>
          <p:cNvSpPr txBox="1"/>
          <p:nvPr/>
        </p:nvSpPr>
        <p:spPr>
          <a:xfrm>
            <a:off x="711500" y="3520425"/>
            <a:ext cx="671200" cy="54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a:ln>
                  <a:noFill/>
                </a:ln>
                <a:solidFill>
                  <a:srgbClr val="EF4198"/>
                </a:solidFill>
                <a:effectLst/>
                <a:uLnTx/>
                <a:uFillTx/>
                <a:latin typeface="Atma"/>
                <a:ea typeface="Atma"/>
                <a:cs typeface="Atma"/>
                <a:sym typeface="Atma"/>
              </a:rPr>
              <a:t>1</a:t>
            </a:r>
            <a:endParaRPr kumimoji="0" sz="4000" b="0" i="0" u="none" strike="noStrike" kern="0" cap="none" spc="0" normalizeH="0" baseline="0" noProof="0">
              <a:ln>
                <a:noFill/>
              </a:ln>
              <a:solidFill>
                <a:srgbClr val="EF4198"/>
              </a:solidFill>
              <a:effectLst/>
              <a:uLnTx/>
              <a:uFillTx/>
              <a:latin typeface="Atma"/>
              <a:ea typeface="Atma"/>
              <a:cs typeface="Atma"/>
              <a:sym typeface="Atma"/>
            </a:endParaRPr>
          </a:p>
        </p:txBody>
      </p:sp>
      <p:sp>
        <p:nvSpPr>
          <p:cNvPr id="12" name="Google Shape;5761;p65">
            <a:extLst>
              <a:ext uri="{FF2B5EF4-FFF2-40B4-BE49-F238E27FC236}">
                <a16:creationId xmlns:a16="http://schemas.microsoft.com/office/drawing/2014/main" id="{4ED8FAF4-9688-DC41-F414-0556A7923740}"/>
              </a:ext>
            </a:extLst>
          </p:cNvPr>
          <p:cNvSpPr txBox="1"/>
          <p:nvPr/>
        </p:nvSpPr>
        <p:spPr>
          <a:xfrm>
            <a:off x="3284100" y="3520425"/>
            <a:ext cx="671200" cy="54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a:ln>
                  <a:noFill/>
                </a:ln>
                <a:solidFill>
                  <a:srgbClr val="EF4198"/>
                </a:solidFill>
                <a:effectLst/>
                <a:uLnTx/>
                <a:uFillTx/>
                <a:latin typeface="Atma"/>
                <a:ea typeface="Atma"/>
                <a:cs typeface="Atma"/>
                <a:sym typeface="Atma"/>
              </a:rPr>
              <a:t>2</a:t>
            </a:r>
            <a:endParaRPr kumimoji="0" sz="4000" b="0" i="0" u="none" strike="noStrike" kern="0" cap="none" spc="0" normalizeH="0" baseline="0" noProof="0">
              <a:ln>
                <a:noFill/>
              </a:ln>
              <a:solidFill>
                <a:srgbClr val="EF4198"/>
              </a:solidFill>
              <a:effectLst/>
              <a:uLnTx/>
              <a:uFillTx/>
              <a:latin typeface="Atma"/>
              <a:ea typeface="Atma"/>
              <a:cs typeface="Atma"/>
              <a:sym typeface="Atma"/>
            </a:endParaRPr>
          </a:p>
        </p:txBody>
      </p:sp>
      <p:sp>
        <p:nvSpPr>
          <p:cNvPr id="14" name="Google Shape;5762;p65">
            <a:extLst>
              <a:ext uri="{FF2B5EF4-FFF2-40B4-BE49-F238E27FC236}">
                <a16:creationId xmlns:a16="http://schemas.microsoft.com/office/drawing/2014/main" id="{B6070CA4-38B8-F7FA-5049-27A24A9DCC29}"/>
              </a:ext>
            </a:extLst>
          </p:cNvPr>
          <p:cNvSpPr txBox="1"/>
          <p:nvPr/>
        </p:nvSpPr>
        <p:spPr>
          <a:xfrm>
            <a:off x="5856700" y="3520425"/>
            <a:ext cx="671200" cy="54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a:ln>
                  <a:noFill/>
                </a:ln>
                <a:solidFill>
                  <a:srgbClr val="EF4198"/>
                </a:solidFill>
                <a:effectLst/>
                <a:uLnTx/>
                <a:uFillTx/>
                <a:latin typeface="Atma"/>
                <a:ea typeface="Atma"/>
                <a:cs typeface="Atma"/>
                <a:sym typeface="Atma"/>
              </a:rPr>
              <a:t>3</a:t>
            </a:r>
            <a:endParaRPr kumimoji="0" sz="4000" b="0" i="0" u="none" strike="noStrike" kern="0" cap="none" spc="0" normalizeH="0" baseline="0" noProof="0">
              <a:ln>
                <a:noFill/>
              </a:ln>
              <a:solidFill>
                <a:srgbClr val="EF4198"/>
              </a:solidFill>
              <a:effectLst/>
              <a:uLnTx/>
              <a:uFillTx/>
              <a:latin typeface="Atma"/>
              <a:ea typeface="Atma"/>
              <a:cs typeface="Atma"/>
              <a:sym typeface="Atma"/>
            </a:endParaRPr>
          </a:p>
        </p:txBody>
      </p:sp>
      <p:sp>
        <p:nvSpPr>
          <p:cNvPr id="15" name="Google Shape;5763;p65">
            <a:extLst>
              <a:ext uri="{FF2B5EF4-FFF2-40B4-BE49-F238E27FC236}">
                <a16:creationId xmlns:a16="http://schemas.microsoft.com/office/drawing/2014/main" id="{D50F7F01-9BB8-4A5E-5100-11BB8AFA8A67}"/>
              </a:ext>
            </a:extLst>
          </p:cNvPr>
          <p:cNvSpPr txBox="1"/>
          <p:nvPr/>
        </p:nvSpPr>
        <p:spPr>
          <a:xfrm>
            <a:off x="8429300" y="3520425"/>
            <a:ext cx="671200" cy="54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a:ln>
                  <a:noFill/>
                </a:ln>
                <a:solidFill>
                  <a:srgbClr val="EF4198"/>
                </a:solidFill>
                <a:effectLst/>
                <a:uLnTx/>
                <a:uFillTx/>
                <a:latin typeface="Atma"/>
                <a:ea typeface="Atma"/>
                <a:cs typeface="Atma"/>
                <a:sym typeface="Atma"/>
              </a:rPr>
              <a:t>4</a:t>
            </a:r>
            <a:endParaRPr kumimoji="0" sz="4000" b="0" i="0" u="none" strike="noStrike" kern="0" cap="none" spc="0" normalizeH="0" baseline="0" noProof="0">
              <a:ln>
                <a:noFill/>
              </a:ln>
              <a:solidFill>
                <a:srgbClr val="EF4198"/>
              </a:solidFill>
              <a:effectLst/>
              <a:uLnTx/>
              <a:uFillTx/>
              <a:latin typeface="Atma"/>
              <a:ea typeface="Atma"/>
              <a:cs typeface="Atma"/>
              <a:sym typeface="Atma"/>
            </a:endParaRPr>
          </a:p>
        </p:txBody>
      </p:sp>
      <p:cxnSp>
        <p:nvCxnSpPr>
          <p:cNvPr id="16" name="Google Shape;5764;p65">
            <a:extLst>
              <a:ext uri="{FF2B5EF4-FFF2-40B4-BE49-F238E27FC236}">
                <a16:creationId xmlns:a16="http://schemas.microsoft.com/office/drawing/2014/main" id="{0309BE60-235C-3CC8-610E-E18CA8AB3546}"/>
              </a:ext>
            </a:extLst>
          </p:cNvPr>
          <p:cNvCxnSpPr>
            <a:stCxn id="11" idx="3"/>
            <a:endCxn id="12" idx="1"/>
          </p:cNvCxnSpPr>
          <p:nvPr/>
        </p:nvCxnSpPr>
        <p:spPr>
          <a:xfrm>
            <a:off x="1382700" y="3795025"/>
            <a:ext cx="1901600" cy="0"/>
          </a:xfrm>
          <a:prstGeom prst="straightConnector1">
            <a:avLst/>
          </a:prstGeom>
          <a:noFill/>
          <a:ln w="19050" cap="flat" cmpd="sng">
            <a:solidFill>
              <a:srgbClr val="FE5F26"/>
            </a:solidFill>
            <a:prstDash val="solid"/>
            <a:round/>
            <a:headEnd type="none" w="med" len="med"/>
            <a:tailEnd type="none" w="med" len="med"/>
          </a:ln>
        </p:spPr>
      </p:cxnSp>
      <p:cxnSp>
        <p:nvCxnSpPr>
          <p:cNvPr id="17" name="Google Shape;5765;p65">
            <a:extLst>
              <a:ext uri="{FF2B5EF4-FFF2-40B4-BE49-F238E27FC236}">
                <a16:creationId xmlns:a16="http://schemas.microsoft.com/office/drawing/2014/main" id="{7A3716E7-F181-089E-94FD-2C0B82532285}"/>
              </a:ext>
            </a:extLst>
          </p:cNvPr>
          <p:cNvCxnSpPr>
            <a:stCxn id="12" idx="3"/>
            <a:endCxn id="14" idx="1"/>
          </p:cNvCxnSpPr>
          <p:nvPr/>
        </p:nvCxnSpPr>
        <p:spPr>
          <a:xfrm>
            <a:off x="3955300" y="3795025"/>
            <a:ext cx="1901600" cy="0"/>
          </a:xfrm>
          <a:prstGeom prst="straightConnector1">
            <a:avLst/>
          </a:prstGeom>
          <a:noFill/>
          <a:ln w="19050" cap="flat" cmpd="sng">
            <a:solidFill>
              <a:srgbClr val="FE5F26"/>
            </a:solidFill>
            <a:prstDash val="solid"/>
            <a:round/>
            <a:headEnd type="none" w="med" len="med"/>
            <a:tailEnd type="none" w="med" len="med"/>
          </a:ln>
        </p:spPr>
      </p:cxnSp>
      <p:cxnSp>
        <p:nvCxnSpPr>
          <p:cNvPr id="18" name="Google Shape;5766;p65">
            <a:extLst>
              <a:ext uri="{FF2B5EF4-FFF2-40B4-BE49-F238E27FC236}">
                <a16:creationId xmlns:a16="http://schemas.microsoft.com/office/drawing/2014/main" id="{2CFC16A5-BC92-F891-65EC-6B9CC3C4A074}"/>
              </a:ext>
            </a:extLst>
          </p:cNvPr>
          <p:cNvCxnSpPr>
            <a:stCxn id="14" idx="3"/>
            <a:endCxn id="15" idx="1"/>
          </p:cNvCxnSpPr>
          <p:nvPr/>
        </p:nvCxnSpPr>
        <p:spPr>
          <a:xfrm>
            <a:off x="6527900" y="3795025"/>
            <a:ext cx="1901600" cy="0"/>
          </a:xfrm>
          <a:prstGeom prst="straightConnector1">
            <a:avLst/>
          </a:prstGeom>
          <a:noFill/>
          <a:ln w="19050" cap="flat" cmpd="sng">
            <a:solidFill>
              <a:srgbClr val="FE5F26"/>
            </a:solidFill>
            <a:prstDash val="solid"/>
            <a:round/>
            <a:headEnd type="none" w="med" len="med"/>
            <a:tailEnd type="none" w="med" len="med"/>
          </a:ln>
        </p:spPr>
      </p:cxnSp>
      <p:cxnSp>
        <p:nvCxnSpPr>
          <p:cNvPr id="19" name="Google Shape;5767;p65">
            <a:extLst>
              <a:ext uri="{FF2B5EF4-FFF2-40B4-BE49-F238E27FC236}">
                <a16:creationId xmlns:a16="http://schemas.microsoft.com/office/drawing/2014/main" id="{D5D81955-C983-4258-413D-1A48EDD77BCF}"/>
              </a:ext>
            </a:extLst>
          </p:cNvPr>
          <p:cNvCxnSpPr>
            <a:stCxn id="11" idx="0"/>
          </p:cNvCxnSpPr>
          <p:nvPr/>
        </p:nvCxnSpPr>
        <p:spPr>
          <a:xfrm rot="10800000">
            <a:off x="1047100" y="3098025"/>
            <a:ext cx="0" cy="422400"/>
          </a:xfrm>
          <a:prstGeom prst="straightConnector1">
            <a:avLst/>
          </a:prstGeom>
          <a:noFill/>
          <a:ln w="19050" cap="flat" cmpd="sng">
            <a:solidFill>
              <a:srgbClr val="FE5F26"/>
            </a:solidFill>
            <a:prstDash val="solid"/>
            <a:round/>
            <a:headEnd type="none" w="med" len="med"/>
            <a:tailEnd type="none" w="med" len="med"/>
          </a:ln>
        </p:spPr>
      </p:cxnSp>
      <p:cxnSp>
        <p:nvCxnSpPr>
          <p:cNvPr id="20" name="Google Shape;5768;p65">
            <a:extLst>
              <a:ext uri="{FF2B5EF4-FFF2-40B4-BE49-F238E27FC236}">
                <a16:creationId xmlns:a16="http://schemas.microsoft.com/office/drawing/2014/main" id="{069D5702-909E-95A2-2F69-49729F7E827D}"/>
              </a:ext>
            </a:extLst>
          </p:cNvPr>
          <p:cNvCxnSpPr>
            <a:stCxn id="12" idx="2"/>
          </p:cNvCxnSpPr>
          <p:nvPr/>
        </p:nvCxnSpPr>
        <p:spPr>
          <a:xfrm>
            <a:off x="3619700" y="4069625"/>
            <a:ext cx="0" cy="440800"/>
          </a:xfrm>
          <a:prstGeom prst="straightConnector1">
            <a:avLst/>
          </a:prstGeom>
          <a:noFill/>
          <a:ln w="19050" cap="flat" cmpd="sng">
            <a:solidFill>
              <a:srgbClr val="FE5F26"/>
            </a:solidFill>
            <a:prstDash val="solid"/>
            <a:round/>
            <a:headEnd type="none" w="med" len="med"/>
            <a:tailEnd type="none" w="med" len="med"/>
          </a:ln>
        </p:spPr>
      </p:cxnSp>
      <p:cxnSp>
        <p:nvCxnSpPr>
          <p:cNvPr id="21" name="Google Shape;5769;p65">
            <a:extLst>
              <a:ext uri="{FF2B5EF4-FFF2-40B4-BE49-F238E27FC236}">
                <a16:creationId xmlns:a16="http://schemas.microsoft.com/office/drawing/2014/main" id="{BFAB091D-F0DE-BA45-3ADA-01CCE9865A93}"/>
              </a:ext>
            </a:extLst>
          </p:cNvPr>
          <p:cNvCxnSpPr/>
          <p:nvPr/>
        </p:nvCxnSpPr>
        <p:spPr>
          <a:xfrm rot="10800000">
            <a:off x="6192299" y="3097858"/>
            <a:ext cx="0" cy="422400"/>
          </a:xfrm>
          <a:prstGeom prst="straightConnector1">
            <a:avLst/>
          </a:prstGeom>
          <a:noFill/>
          <a:ln w="19050" cap="flat" cmpd="sng">
            <a:solidFill>
              <a:srgbClr val="FE5F26"/>
            </a:solidFill>
            <a:prstDash val="solid"/>
            <a:round/>
            <a:headEnd type="none" w="med" len="med"/>
            <a:tailEnd type="none" w="med" len="med"/>
          </a:ln>
        </p:spPr>
      </p:cxnSp>
      <p:cxnSp>
        <p:nvCxnSpPr>
          <p:cNvPr id="22" name="Google Shape;5770;p65">
            <a:extLst>
              <a:ext uri="{FF2B5EF4-FFF2-40B4-BE49-F238E27FC236}">
                <a16:creationId xmlns:a16="http://schemas.microsoft.com/office/drawing/2014/main" id="{5DEB04E0-D53A-8FAF-1664-FF90F8616C23}"/>
              </a:ext>
            </a:extLst>
          </p:cNvPr>
          <p:cNvCxnSpPr>
            <a:stCxn id="15" idx="2"/>
          </p:cNvCxnSpPr>
          <p:nvPr/>
        </p:nvCxnSpPr>
        <p:spPr>
          <a:xfrm>
            <a:off x="8764900" y="4069625"/>
            <a:ext cx="0" cy="440800"/>
          </a:xfrm>
          <a:prstGeom prst="straightConnector1">
            <a:avLst/>
          </a:prstGeom>
          <a:noFill/>
          <a:ln w="19050" cap="flat" cmpd="sng">
            <a:solidFill>
              <a:srgbClr val="FE5F26"/>
            </a:solidFill>
            <a:prstDash val="solid"/>
            <a:round/>
            <a:headEnd type="none" w="med" len="med"/>
            <a:tailEnd type="none" w="med" len="med"/>
          </a:ln>
        </p:spPr>
      </p:cxnSp>
      <p:grpSp>
        <p:nvGrpSpPr>
          <p:cNvPr id="23" name="Google Shape;5771;p65">
            <a:extLst>
              <a:ext uri="{FF2B5EF4-FFF2-40B4-BE49-F238E27FC236}">
                <a16:creationId xmlns:a16="http://schemas.microsoft.com/office/drawing/2014/main" id="{FB484BE1-9A20-FD05-6810-6803FB66D925}"/>
              </a:ext>
            </a:extLst>
          </p:cNvPr>
          <p:cNvGrpSpPr/>
          <p:nvPr/>
        </p:nvGrpSpPr>
        <p:grpSpPr>
          <a:xfrm>
            <a:off x="3370378" y="2318318"/>
            <a:ext cx="498644" cy="484829"/>
            <a:chOff x="3512070" y="1956222"/>
            <a:chExt cx="373983" cy="363622"/>
          </a:xfrm>
        </p:grpSpPr>
        <p:sp>
          <p:nvSpPr>
            <p:cNvPr id="24" name="Google Shape;5772;p65">
              <a:extLst>
                <a:ext uri="{FF2B5EF4-FFF2-40B4-BE49-F238E27FC236}">
                  <a16:creationId xmlns:a16="http://schemas.microsoft.com/office/drawing/2014/main" id="{5176AD3C-AEA8-FB4A-F8ED-60467BA97279}"/>
                </a:ext>
              </a:extLst>
            </p:cNvPr>
            <p:cNvSpPr/>
            <p:nvPr/>
          </p:nvSpPr>
          <p:spPr>
            <a:xfrm>
              <a:off x="3547316" y="2232314"/>
              <a:ext cx="316069" cy="53841"/>
            </a:xfrm>
            <a:custGeom>
              <a:avLst/>
              <a:gdLst/>
              <a:ahLst/>
              <a:cxnLst/>
              <a:rect l="l" t="t" r="r" b="b"/>
              <a:pathLst>
                <a:path w="21110" h="3596" extrusionOk="0">
                  <a:moveTo>
                    <a:pt x="1809" y="1"/>
                  </a:moveTo>
                  <a:cubicBezTo>
                    <a:pt x="800" y="1"/>
                    <a:pt x="1" y="799"/>
                    <a:pt x="1" y="1788"/>
                  </a:cubicBezTo>
                  <a:cubicBezTo>
                    <a:pt x="1" y="2776"/>
                    <a:pt x="800" y="3596"/>
                    <a:pt x="1809" y="3596"/>
                  </a:cubicBezTo>
                  <a:lnTo>
                    <a:pt x="21109" y="3596"/>
                  </a:lnTo>
                  <a:lnTo>
                    <a:pt x="21109" y="1"/>
                  </a:lnTo>
                  <a:close/>
                </a:path>
              </a:pathLst>
            </a:custGeom>
            <a:solidFill>
              <a:srgbClr val="FDF0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5773;p65">
              <a:extLst>
                <a:ext uri="{FF2B5EF4-FFF2-40B4-BE49-F238E27FC236}">
                  <a16:creationId xmlns:a16="http://schemas.microsoft.com/office/drawing/2014/main" id="{C66BFEDC-9BA4-1815-F8D1-98FDB60E0025}"/>
                </a:ext>
              </a:extLst>
            </p:cNvPr>
            <p:cNvSpPr/>
            <p:nvPr/>
          </p:nvSpPr>
          <p:spPr>
            <a:xfrm>
              <a:off x="3548903" y="2232314"/>
              <a:ext cx="314482" cy="53841"/>
            </a:xfrm>
            <a:custGeom>
              <a:avLst/>
              <a:gdLst/>
              <a:ahLst/>
              <a:cxnLst/>
              <a:rect l="l" t="t" r="r" b="b"/>
              <a:pathLst>
                <a:path w="21004" h="3596" extrusionOk="0">
                  <a:moveTo>
                    <a:pt x="19805" y="1"/>
                  </a:moveTo>
                  <a:lnTo>
                    <a:pt x="19805" y="1640"/>
                  </a:lnTo>
                  <a:cubicBezTo>
                    <a:pt x="19805" y="2061"/>
                    <a:pt x="19469" y="2397"/>
                    <a:pt x="19048" y="2397"/>
                  </a:cubicBezTo>
                  <a:lnTo>
                    <a:pt x="0" y="2397"/>
                  </a:lnTo>
                  <a:cubicBezTo>
                    <a:pt x="252" y="3112"/>
                    <a:pt x="925" y="3596"/>
                    <a:pt x="1703" y="3596"/>
                  </a:cubicBezTo>
                  <a:lnTo>
                    <a:pt x="21003" y="3596"/>
                  </a:lnTo>
                  <a:lnTo>
                    <a:pt x="21003"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5774;p65">
              <a:extLst>
                <a:ext uri="{FF2B5EF4-FFF2-40B4-BE49-F238E27FC236}">
                  <a16:creationId xmlns:a16="http://schemas.microsoft.com/office/drawing/2014/main" id="{611448F9-013B-B46C-310D-3E22CCCB28C9}"/>
                </a:ext>
              </a:extLst>
            </p:cNvPr>
            <p:cNvSpPr/>
            <p:nvPr/>
          </p:nvSpPr>
          <p:spPr>
            <a:xfrm>
              <a:off x="3515215" y="2198312"/>
              <a:ext cx="370524" cy="121217"/>
            </a:xfrm>
            <a:custGeom>
              <a:avLst/>
              <a:gdLst/>
              <a:ahLst/>
              <a:cxnLst/>
              <a:rect l="l" t="t" r="r" b="b"/>
              <a:pathLst>
                <a:path w="24747" h="8096" extrusionOk="0">
                  <a:moveTo>
                    <a:pt x="3953" y="1"/>
                  </a:moveTo>
                  <a:cubicBezTo>
                    <a:pt x="1746" y="64"/>
                    <a:pt x="0" y="1851"/>
                    <a:pt x="0" y="4038"/>
                  </a:cubicBezTo>
                  <a:cubicBezTo>
                    <a:pt x="0" y="6245"/>
                    <a:pt x="1746" y="8032"/>
                    <a:pt x="3953" y="8095"/>
                  </a:cubicBezTo>
                  <a:lnTo>
                    <a:pt x="24010" y="8095"/>
                  </a:lnTo>
                  <a:cubicBezTo>
                    <a:pt x="24410" y="8095"/>
                    <a:pt x="24746" y="7759"/>
                    <a:pt x="24746" y="7338"/>
                  </a:cubicBezTo>
                  <a:lnTo>
                    <a:pt x="24746" y="6582"/>
                  </a:lnTo>
                  <a:cubicBezTo>
                    <a:pt x="24746" y="6182"/>
                    <a:pt x="24410" y="5846"/>
                    <a:pt x="24010" y="5846"/>
                  </a:cubicBezTo>
                  <a:lnTo>
                    <a:pt x="3953" y="5867"/>
                  </a:lnTo>
                  <a:cubicBezTo>
                    <a:pt x="2965" y="5867"/>
                    <a:pt x="2166" y="5068"/>
                    <a:pt x="2145" y="4101"/>
                  </a:cubicBezTo>
                  <a:cubicBezTo>
                    <a:pt x="2145" y="3070"/>
                    <a:pt x="2965" y="2251"/>
                    <a:pt x="3995" y="2251"/>
                  </a:cubicBezTo>
                  <a:lnTo>
                    <a:pt x="24010" y="2251"/>
                  </a:lnTo>
                  <a:cubicBezTo>
                    <a:pt x="24410" y="2251"/>
                    <a:pt x="24746" y="1914"/>
                    <a:pt x="24746" y="1515"/>
                  </a:cubicBezTo>
                  <a:lnTo>
                    <a:pt x="24746" y="758"/>
                  </a:lnTo>
                  <a:cubicBezTo>
                    <a:pt x="24746" y="337"/>
                    <a:pt x="24410" y="1"/>
                    <a:pt x="24010" y="1"/>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5775;p65">
              <a:extLst>
                <a:ext uri="{FF2B5EF4-FFF2-40B4-BE49-F238E27FC236}">
                  <a16:creationId xmlns:a16="http://schemas.microsoft.com/office/drawing/2014/main" id="{A604E3E7-278A-906A-F9E4-EA649377EB3A}"/>
                </a:ext>
              </a:extLst>
            </p:cNvPr>
            <p:cNvSpPr/>
            <p:nvPr/>
          </p:nvSpPr>
          <p:spPr>
            <a:xfrm>
              <a:off x="3864628" y="2198626"/>
              <a:ext cx="21426" cy="33703"/>
            </a:xfrm>
            <a:custGeom>
              <a:avLst/>
              <a:gdLst/>
              <a:ahLst/>
              <a:cxnLst/>
              <a:rect l="l" t="t" r="r" b="b"/>
              <a:pathLst>
                <a:path w="1431" h="2251" extrusionOk="0">
                  <a:moveTo>
                    <a:pt x="0" y="1"/>
                  </a:moveTo>
                  <a:lnTo>
                    <a:pt x="0" y="2251"/>
                  </a:lnTo>
                  <a:lnTo>
                    <a:pt x="673" y="2251"/>
                  </a:lnTo>
                  <a:cubicBezTo>
                    <a:pt x="1094" y="2251"/>
                    <a:pt x="1430" y="1914"/>
                    <a:pt x="1430" y="1494"/>
                  </a:cubicBezTo>
                  <a:lnTo>
                    <a:pt x="1430" y="758"/>
                  </a:lnTo>
                  <a:cubicBezTo>
                    <a:pt x="1430" y="337"/>
                    <a:pt x="1094" y="1"/>
                    <a:pt x="67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5776;p65">
              <a:extLst>
                <a:ext uri="{FF2B5EF4-FFF2-40B4-BE49-F238E27FC236}">
                  <a16:creationId xmlns:a16="http://schemas.microsoft.com/office/drawing/2014/main" id="{B8387BAF-2DD8-6E6D-A634-229828A6E3CF}"/>
                </a:ext>
              </a:extLst>
            </p:cNvPr>
            <p:cNvSpPr/>
            <p:nvPr/>
          </p:nvSpPr>
          <p:spPr>
            <a:xfrm>
              <a:off x="3864628" y="2286141"/>
              <a:ext cx="21426" cy="33703"/>
            </a:xfrm>
            <a:custGeom>
              <a:avLst/>
              <a:gdLst/>
              <a:ahLst/>
              <a:cxnLst/>
              <a:rect l="l" t="t" r="r" b="b"/>
              <a:pathLst>
                <a:path w="1431" h="2251" extrusionOk="0">
                  <a:moveTo>
                    <a:pt x="0" y="1"/>
                  </a:moveTo>
                  <a:lnTo>
                    <a:pt x="0" y="2250"/>
                  </a:lnTo>
                  <a:lnTo>
                    <a:pt x="673" y="2250"/>
                  </a:lnTo>
                  <a:cubicBezTo>
                    <a:pt x="1094" y="2229"/>
                    <a:pt x="1430" y="1914"/>
                    <a:pt x="1430" y="1493"/>
                  </a:cubicBezTo>
                  <a:lnTo>
                    <a:pt x="1430" y="737"/>
                  </a:lnTo>
                  <a:cubicBezTo>
                    <a:pt x="1430" y="337"/>
                    <a:pt x="1094" y="1"/>
                    <a:pt x="67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5777;p65">
              <a:extLst>
                <a:ext uri="{FF2B5EF4-FFF2-40B4-BE49-F238E27FC236}">
                  <a16:creationId xmlns:a16="http://schemas.microsoft.com/office/drawing/2014/main" id="{54499C00-27C5-8F7F-83E2-AFD8F58D29AB}"/>
                </a:ext>
              </a:extLst>
            </p:cNvPr>
            <p:cNvSpPr/>
            <p:nvPr/>
          </p:nvSpPr>
          <p:spPr>
            <a:xfrm>
              <a:off x="3574401" y="2259070"/>
              <a:ext cx="52583" cy="52838"/>
            </a:xfrm>
            <a:custGeom>
              <a:avLst/>
              <a:gdLst/>
              <a:ahLst/>
              <a:cxnLst/>
              <a:rect l="l" t="t" r="r" b="b"/>
              <a:pathLst>
                <a:path w="3512" h="3529" extrusionOk="0">
                  <a:moveTo>
                    <a:pt x="736" y="1"/>
                  </a:moveTo>
                  <a:cubicBezTo>
                    <a:pt x="336" y="1"/>
                    <a:pt x="0" y="337"/>
                    <a:pt x="0" y="758"/>
                  </a:cubicBezTo>
                  <a:lnTo>
                    <a:pt x="0" y="2776"/>
                  </a:lnTo>
                  <a:cubicBezTo>
                    <a:pt x="0" y="3200"/>
                    <a:pt x="343" y="3529"/>
                    <a:pt x="740" y="3529"/>
                  </a:cubicBezTo>
                  <a:cubicBezTo>
                    <a:pt x="835" y="3529"/>
                    <a:pt x="933" y="3510"/>
                    <a:pt x="1030" y="3470"/>
                  </a:cubicBezTo>
                  <a:lnTo>
                    <a:pt x="1787" y="3154"/>
                  </a:lnTo>
                  <a:lnTo>
                    <a:pt x="2460" y="3449"/>
                  </a:lnTo>
                  <a:cubicBezTo>
                    <a:pt x="2560" y="3490"/>
                    <a:pt x="2662" y="3510"/>
                    <a:pt x="2760" y="3510"/>
                  </a:cubicBezTo>
                  <a:cubicBezTo>
                    <a:pt x="3160" y="3510"/>
                    <a:pt x="3511" y="3193"/>
                    <a:pt x="3511" y="2755"/>
                  </a:cubicBezTo>
                  <a:lnTo>
                    <a:pt x="3511" y="758"/>
                  </a:lnTo>
                  <a:cubicBezTo>
                    <a:pt x="3511" y="337"/>
                    <a:pt x="3175" y="1"/>
                    <a:pt x="2775" y="1"/>
                  </a:cubicBezTo>
                  <a:close/>
                </a:path>
              </a:pathLst>
            </a:custGeom>
            <a:solidFill>
              <a:srgbClr val="5A2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5778;p65">
              <a:extLst>
                <a:ext uri="{FF2B5EF4-FFF2-40B4-BE49-F238E27FC236}">
                  <a16:creationId xmlns:a16="http://schemas.microsoft.com/office/drawing/2014/main" id="{9AEC007F-512E-9BE1-86CD-6C4567EC7990}"/>
                </a:ext>
              </a:extLst>
            </p:cNvPr>
            <p:cNvSpPr/>
            <p:nvPr/>
          </p:nvSpPr>
          <p:spPr>
            <a:xfrm>
              <a:off x="3547316" y="1990239"/>
              <a:ext cx="316069" cy="53841"/>
            </a:xfrm>
            <a:custGeom>
              <a:avLst/>
              <a:gdLst/>
              <a:ahLst/>
              <a:cxnLst/>
              <a:rect l="l" t="t" r="r" b="b"/>
              <a:pathLst>
                <a:path w="21110" h="3596" extrusionOk="0">
                  <a:moveTo>
                    <a:pt x="1809" y="1"/>
                  </a:moveTo>
                  <a:cubicBezTo>
                    <a:pt x="800" y="1"/>
                    <a:pt x="1" y="800"/>
                    <a:pt x="1" y="1788"/>
                  </a:cubicBezTo>
                  <a:cubicBezTo>
                    <a:pt x="1" y="2776"/>
                    <a:pt x="800" y="3596"/>
                    <a:pt x="1809" y="3596"/>
                  </a:cubicBezTo>
                  <a:lnTo>
                    <a:pt x="21109" y="3596"/>
                  </a:lnTo>
                  <a:lnTo>
                    <a:pt x="21109" y="1"/>
                  </a:lnTo>
                  <a:close/>
                </a:path>
              </a:pathLst>
            </a:custGeom>
            <a:solidFill>
              <a:srgbClr val="FDF0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5779;p65">
              <a:extLst>
                <a:ext uri="{FF2B5EF4-FFF2-40B4-BE49-F238E27FC236}">
                  <a16:creationId xmlns:a16="http://schemas.microsoft.com/office/drawing/2014/main" id="{1EA72BA3-EB72-714A-4B20-0506549DFAA1}"/>
                </a:ext>
              </a:extLst>
            </p:cNvPr>
            <p:cNvSpPr/>
            <p:nvPr/>
          </p:nvSpPr>
          <p:spPr>
            <a:xfrm>
              <a:off x="3548903" y="1990239"/>
              <a:ext cx="314482" cy="53841"/>
            </a:xfrm>
            <a:custGeom>
              <a:avLst/>
              <a:gdLst/>
              <a:ahLst/>
              <a:cxnLst/>
              <a:rect l="l" t="t" r="r" b="b"/>
              <a:pathLst>
                <a:path w="21004" h="3596" extrusionOk="0">
                  <a:moveTo>
                    <a:pt x="19805" y="1"/>
                  </a:moveTo>
                  <a:lnTo>
                    <a:pt x="19805" y="1641"/>
                  </a:lnTo>
                  <a:cubicBezTo>
                    <a:pt x="19805" y="2061"/>
                    <a:pt x="19469" y="2398"/>
                    <a:pt x="19048" y="2398"/>
                  </a:cubicBezTo>
                  <a:lnTo>
                    <a:pt x="0" y="2398"/>
                  </a:lnTo>
                  <a:cubicBezTo>
                    <a:pt x="252" y="3112"/>
                    <a:pt x="925" y="3596"/>
                    <a:pt x="1703" y="3596"/>
                  </a:cubicBezTo>
                  <a:lnTo>
                    <a:pt x="21003" y="3596"/>
                  </a:lnTo>
                  <a:lnTo>
                    <a:pt x="21003"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5780;p65">
              <a:extLst>
                <a:ext uri="{FF2B5EF4-FFF2-40B4-BE49-F238E27FC236}">
                  <a16:creationId xmlns:a16="http://schemas.microsoft.com/office/drawing/2014/main" id="{B8822A16-3ED5-6525-C491-F6466EB45045}"/>
                </a:ext>
              </a:extLst>
            </p:cNvPr>
            <p:cNvSpPr/>
            <p:nvPr/>
          </p:nvSpPr>
          <p:spPr>
            <a:xfrm>
              <a:off x="3512070" y="1956222"/>
              <a:ext cx="373669" cy="121247"/>
            </a:xfrm>
            <a:custGeom>
              <a:avLst/>
              <a:gdLst/>
              <a:ahLst/>
              <a:cxnLst/>
              <a:rect l="l" t="t" r="r" b="b"/>
              <a:pathLst>
                <a:path w="24957" h="8098" extrusionOk="0">
                  <a:moveTo>
                    <a:pt x="4049" y="1"/>
                  </a:moveTo>
                  <a:cubicBezTo>
                    <a:pt x="1829" y="1"/>
                    <a:pt x="0" y="1806"/>
                    <a:pt x="0" y="4039"/>
                  </a:cubicBezTo>
                  <a:cubicBezTo>
                    <a:pt x="0" y="6284"/>
                    <a:pt x="1850" y="8097"/>
                    <a:pt x="4086" y="8097"/>
                  </a:cubicBezTo>
                  <a:cubicBezTo>
                    <a:pt x="4112" y="8097"/>
                    <a:pt x="4137" y="8097"/>
                    <a:pt x="4163" y="8097"/>
                  </a:cubicBezTo>
                  <a:lnTo>
                    <a:pt x="24220" y="8097"/>
                  </a:lnTo>
                  <a:cubicBezTo>
                    <a:pt x="24620" y="8097"/>
                    <a:pt x="24956" y="7760"/>
                    <a:pt x="24956" y="7340"/>
                  </a:cubicBezTo>
                  <a:lnTo>
                    <a:pt x="24956" y="6583"/>
                  </a:lnTo>
                  <a:cubicBezTo>
                    <a:pt x="24956" y="6183"/>
                    <a:pt x="24620" y="5847"/>
                    <a:pt x="24220" y="5847"/>
                  </a:cubicBezTo>
                  <a:lnTo>
                    <a:pt x="4163" y="5847"/>
                  </a:lnTo>
                  <a:lnTo>
                    <a:pt x="4163" y="5868"/>
                  </a:lnTo>
                  <a:cubicBezTo>
                    <a:pt x="3175" y="5847"/>
                    <a:pt x="2376" y="5069"/>
                    <a:pt x="2355" y="4102"/>
                  </a:cubicBezTo>
                  <a:cubicBezTo>
                    <a:pt x="2355" y="3072"/>
                    <a:pt x="3175" y="2252"/>
                    <a:pt x="4205" y="2252"/>
                  </a:cubicBezTo>
                  <a:lnTo>
                    <a:pt x="24220" y="2252"/>
                  </a:lnTo>
                  <a:cubicBezTo>
                    <a:pt x="24620" y="2252"/>
                    <a:pt x="24956" y="1915"/>
                    <a:pt x="24956" y="1495"/>
                  </a:cubicBezTo>
                  <a:lnTo>
                    <a:pt x="24956" y="759"/>
                  </a:lnTo>
                  <a:cubicBezTo>
                    <a:pt x="24956" y="339"/>
                    <a:pt x="24620" y="2"/>
                    <a:pt x="24220" y="2"/>
                  </a:cubicBezTo>
                  <a:lnTo>
                    <a:pt x="4163" y="2"/>
                  </a:lnTo>
                  <a:cubicBezTo>
                    <a:pt x="4125" y="1"/>
                    <a:pt x="4087" y="1"/>
                    <a:pt x="4049" y="1"/>
                  </a:cubicBezTo>
                  <a:close/>
                </a:path>
              </a:pathLst>
            </a:custGeom>
            <a:solidFill>
              <a:srgbClr val="FE5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5781;p65">
              <a:extLst>
                <a:ext uri="{FF2B5EF4-FFF2-40B4-BE49-F238E27FC236}">
                  <a16:creationId xmlns:a16="http://schemas.microsoft.com/office/drawing/2014/main" id="{C6E42EB2-0555-0CDB-4D9E-A969DDDE2372}"/>
                </a:ext>
              </a:extLst>
            </p:cNvPr>
            <p:cNvSpPr/>
            <p:nvPr/>
          </p:nvSpPr>
          <p:spPr>
            <a:xfrm>
              <a:off x="3864628" y="1956566"/>
              <a:ext cx="21426" cy="33688"/>
            </a:xfrm>
            <a:custGeom>
              <a:avLst/>
              <a:gdLst/>
              <a:ahLst/>
              <a:cxnLst/>
              <a:rect l="l" t="t" r="r" b="b"/>
              <a:pathLst>
                <a:path w="1431" h="2250" extrusionOk="0">
                  <a:moveTo>
                    <a:pt x="0" y="0"/>
                  </a:moveTo>
                  <a:lnTo>
                    <a:pt x="0" y="2250"/>
                  </a:lnTo>
                  <a:lnTo>
                    <a:pt x="673" y="2250"/>
                  </a:lnTo>
                  <a:cubicBezTo>
                    <a:pt x="1094" y="2250"/>
                    <a:pt x="1430" y="1913"/>
                    <a:pt x="1430" y="1493"/>
                  </a:cubicBezTo>
                  <a:lnTo>
                    <a:pt x="1430" y="757"/>
                  </a:lnTo>
                  <a:cubicBezTo>
                    <a:pt x="1430" y="337"/>
                    <a:pt x="1094" y="0"/>
                    <a:pt x="67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5782;p65">
              <a:extLst>
                <a:ext uri="{FF2B5EF4-FFF2-40B4-BE49-F238E27FC236}">
                  <a16:creationId xmlns:a16="http://schemas.microsoft.com/office/drawing/2014/main" id="{FF581CAB-8EC5-D7D8-AACC-852F43793659}"/>
                </a:ext>
              </a:extLst>
            </p:cNvPr>
            <p:cNvSpPr/>
            <p:nvPr/>
          </p:nvSpPr>
          <p:spPr>
            <a:xfrm>
              <a:off x="3864628" y="2044065"/>
              <a:ext cx="21426" cy="33703"/>
            </a:xfrm>
            <a:custGeom>
              <a:avLst/>
              <a:gdLst/>
              <a:ahLst/>
              <a:cxnLst/>
              <a:rect l="l" t="t" r="r" b="b"/>
              <a:pathLst>
                <a:path w="1431" h="2251" extrusionOk="0">
                  <a:moveTo>
                    <a:pt x="0" y="1"/>
                  </a:moveTo>
                  <a:lnTo>
                    <a:pt x="0" y="2251"/>
                  </a:lnTo>
                  <a:lnTo>
                    <a:pt x="673" y="2251"/>
                  </a:lnTo>
                  <a:cubicBezTo>
                    <a:pt x="1094" y="2251"/>
                    <a:pt x="1430" y="1914"/>
                    <a:pt x="1430" y="1494"/>
                  </a:cubicBezTo>
                  <a:lnTo>
                    <a:pt x="1430" y="737"/>
                  </a:lnTo>
                  <a:cubicBezTo>
                    <a:pt x="1430" y="337"/>
                    <a:pt x="1094" y="1"/>
                    <a:pt x="67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5783;p65">
              <a:extLst>
                <a:ext uri="{FF2B5EF4-FFF2-40B4-BE49-F238E27FC236}">
                  <a16:creationId xmlns:a16="http://schemas.microsoft.com/office/drawing/2014/main" id="{8F3FE920-38C6-D934-F2F6-B0E6D68F9A2D}"/>
                </a:ext>
              </a:extLst>
            </p:cNvPr>
            <p:cNvSpPr/>
            <p:nvPr/>
          </p:nvSpPr>
          <p:spPr>
            <a:xfrm>
              <a:off x="3574401" y="2016995"/>
              <a:ext cx="52583" cy="52733"/>
            </a:xfrm>
            <a:custGeom>
              <a:avLst/>
              <a:gdLst/>
              <a:ahLst/>
              <a:cxnLst/>
              <a:rect l="l" t="t" r="r" b="b"/>
              <a:pathLst>
                <a:path w="3512" h="3522" extrusionOk="0">
                  <a:moveTo>
                    <a:pt x="736" y="1"/>
                  </a:moveTo>
                  <a:cubicBezTo>
                    <a:pt x="336" y="1"/>
                    <a:pt x="0" y="337"/>
                    <a:pt x="0" y="758"/>
                  </a:cubicBezTo>
                  <a:lnTo>
                    <a:pt x="0" y="2776"/>
                  </a:lnTo>
                  <a:cubicBezTo>
                    <a:pt x="0" y="3205"/>
                    <a:pt x="349" y="3521"/>
                    <a:pt x="752" y="3521"/>
                  </a:cubicBezTo>
                  <a:cubicBezTo>
                    <a:pt x="843" y="3521"/>
                    <a:pt x="937" y="3505"/>
                    <a:pt x="1030" y="3470"/>
                  </a:cubicBezTo>
                  <a:lnTo>
                    <a:pt x="1787" y="3155"/>
                  </a:lnTo>
                  <a:lnTo>
                    <a:pt x="2460" y="3449"/>
                  </a:lnTo>
                  <a:cubicBezTo>
                    <a:pt x="2560" y="3491"/>
                    <a:pt x="2662" y="3510"/>
                    <a:pt x="2760" y="3510"/>
                  </a:cubicBezTo>
                  <a:cubicBezTo>
                    <a:pt x="3160" y="3510"/>
                    <a:pt x="3511" y="3193"/>
                    <a:pt x="3511" y="2755"/>
                  </a:cubicBezTo>
                  <a:lnTo>
                    <a:pt x="3511" y="758"/>
                  </a:lnTo>
                  <a:cubicBezTo>
                    <a:pt x="3511" y="337"/>
                    <a:pt x="3175" y="1"/>
                    <a:pt x="2775" y="1"/>
                  </a:cubicBezTo>
                  <a:close/>
                </a:path>
              </a:pathLst>
            </a:custGeom>
            <a:solidFill>
              <a:srgbClr val="5A2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5784;p65">
              <a:extLst>
                <a:ext uri="{FF2B5EF4-FFF2-40B4-BE49-F238E27FC236}">
                  <a16:creationId xmlns:a16="http://schemas.microsoft.com/office/drawing/2014/main" id="{EEA9F622-BE8C-9C00-9591-3DFC8EB71DCA}"/>
                </a:ext>
              </a:extLst>
            </p:cNvPr>
            <p:cNvSpPr/>
            <p:nvPr/>
          </p:nvSpPr>
          <p:spPr>
            <a:xfrm>
              <a:off x="3536311" y="2111127"/>
              <a:ext cx="315740" cy="53841"/>
            </a:xfrm>
            <a:custGeom>
              <a:avLst/>
              <a:gdLst/>
              <a:ahLst/>
              <a:cxnLst/>
              <a:rect l="l" t="t" r="r" b="b"/>
              <a:pathLst>
                <a:path w="21088" h="3596" extrusionOk="0">
                  <a:moveTo>
                    <a:pt x="0" y="0"/>
                  </a:moveTo>
                  <a:lnTo>
                    <a:pt x="0" y="3595"/>
                  </a:lnTo>
                  <a:lnTo>
                    <a:pt x="19300" y="3595"/>
                  </a:lnTo>
                  <a:cubicBezTo>
                    <a:pt x="20289" y="3595"/>
                    <a:pt x="21088" y="2796"/>
                    <a:pt x="21088" y="1808"/>
                  </a:cubicBezTo>
                  <a:cubicBezTo>
                    <a:pt x="21088" y="820"/>
                    <a:pt x="20289" y="0"/>
                    <a:pt x="19300" y="0"/>
                  </a:cubicBezTo>
                  <a:close/>
                </a:path>
              </a:pathLst>
            </a:custGeom>
            <a:solidFill>
              <a:srgbClr val="FDF0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5785;p65">
              <a:extLst>
                <a:ext uri="{FF2B5EF4-FFF2-40B4-BE49-F238E27FC236}">
                  <a16:creationId xmlns:a16="http://schemas.microsoft.com/office/drawing/2014/main" id="{1097D1DD-B21E-6210-AFCB-B6605F0CE29F}"/>
                </a:ext>
              </a:extLst>
            </p:cNvPr>
            <p:cNvSpPr/>
            <p:nvPr/>
          </p:nvSpPr>
          <p:spPr>
            <a:xfrm>
              <a:off x="3536311" y="2111127"/>
              <a:ext cx="315740" cy="53841"/>
            </a:xfrm>
            <a:custGeom>
              <a:avLst/>
              <a:gdLst/>
              <a:ahLst/>
              <a:cxnLst/>
              <a:rect l="l" t="t" r="r" b="b"/>
              <a:pathLst>
                <a:path w="21088" h="3596" extrusionOk="0">
                  <a:moveTo>
                    <a:pt x="19279" y="0"/>
                  </a:moveTo>
                  <a:cubicBezTo>
                    <a:pt x="19679" y="1178"/>
                    <a:pt x="18817" y="2397"/>
                    <a:pt x="17576" y="2397"/>
                  </a:cubicBezTo>
                  <a:lnTo>
                    <a:pt x="0" y="2397"/>
                  </a:lnTo>
                  <a:lnTo>
                    <a:pt x="0" y="3595"/>
                  </a:lnTo>
                  <a:lnTo>
                    <a:pt x="19300" y="3595"/>
                  </a:lnTo>
                  <a:cubicBezTo>
                    <a:pt x="20289" y="3595"/>
                    <a:pt x="21088" y="2796"/>
                    <a:pt x="21088" y="1808"/>
                  </a:cubicBezTo>
                  <a:cubicBezTo>
                    <a:pt x="21088" y="820"/>
                    <a:pt x="20289" y="0"/>
                    <a:pt x="1930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5786;p65">
              <a:extLst>
                <a:ext uri="{FF2B5EF4-FFF2-40B4-BE49-F238E27FC236}">
                  <a16:creationId xmlns:a16="http://schemas.microsoft.com/office/drawing/2014/main" id="{EB402B52-5FE5-58B7-FC1D-17D7AB27DE6F}"/>
                </a:ext>
              </a:extLst>
            </p:cNvPr>
            <p:cNvSpPr/>
            <p:nvPr/>
          </p:nvSpPr>
          <p:spPr>
            <a:xfrm>
              <a:off x="3513642" y="2077439"/>
              <a:ext cx="370509" cy="120888"/>
            </a:xfrm>
            <a:custGeom>
              <a:avLst/>
              <a:gdLst/>
              <a:ahLst/>
              <a:cxnLst/>
              <a:rect l="l" t="t" r="r" b="b"/>
              <a:pathLst>
                <a:path w="24746" h="8074" extrusionOk="0">
                  <a:moveTo>
                    <a:pt x="757" y="1"/>
                  </a:moveTo>
                  <a:cubicBezTo>
                    <a:pt x="337" y="1"/>
                    <a:pt x="0" y="337"/>
                    <a:pt x="0" y="757"/>
                  </a:cubicBezTo>
                  <a:lnTo>
                    <a:pt x="0" y="1493"/>
                  </a:lnTo>
                  <a:cubicBezTo>
                    <a:pt x="0" y="1914"/>
                    <a:pt x="337" y="2250"/>
                    <a:pt x="757" y="2250"/>
                  </a:cubicBezTo>
                  <a:lnTo>
                    <a:pt x="20772" y="2250"/>
                  </a:lnTo>
                  <a:cubicBezTo>
                    <a:pt x="21782" y="2250"/>
                    <a:pt x="22602" y="3070"/>
                    <a:pt x="22602" y="4079"/>
                  </a:cubicBezTo>
                  <a:cubicBezTo>
                    <a:pt x="22602" y="5067"/>
                    <a:pt x="21803" y="5845"/>
                    <a:pt x="20814" y="5845"/>
                  </a:cubicBezTo>
                  <a:lnTo>
                    <a:pt x="20814" y="5824"/>
                  </a:lnTo>
                  <a:lnTo>
                    <a:pt x="757" y="5824"/>
                  </a:lnTo>
                  <a:cubicBezTo>
                    <a:pt x="337" y="5824"/>
                    <a:pt x="0" y="6161"/>
                    <a:pt x="0" y="6581"/>
                  </a:cubicBezTo>
                  <a:lnTo>
                    <a:pt x="0" y="7338"/>
                  </a:lnTo>
                  <a:cubicBezTo>
                    <a:pt x="0" y="7738"/>
                    <a:pt x="337" y="8074"/>
                    <a:pt x="757" y="8074"/>
                  </a:cubicBezTo>
                  <a:lnTo>
                    <a:pt x="20814" y="8074"/>
                  </a:lnTo>
                  <a:cubicBezTo>
                    <a:pt x="23001" y="8032"/>
                    <a:pt x="24746" y="6224"/>
                    <a:pt x="24746" y="4037"/>
                  </a:cubicBezTo>
                  <a:cubicBezTo>
                    <a:pt x="24746" y="1851"/>
                    <a:pt x="23001" y="64"/>
                    <a:pt x="20814" y="1"/>
                  </a:cubicBezTo>
                  <a:close/>
                </a:path>
              </a:pathLst>
            </a:custGeom>
            <a:solidFill>
              <a:srgbClr val="338EE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5787;p65">
              <a:extLst>
                <a:ext uri="{FF2B5EF4-FFF2-40B4-BE49-F238E27FC236}">
                  <a16:creationId xmlns:a16="http://schemas.microsoft.com/office/drawing/2014/main" id="{0A9F7E14-9F47-0B75-F1EB-582961059191}"/>
                </a:ext>
              </a:extLst>
            </p:cNvPr>
            <p:cNvSpPr/>
            <p:nvPr/>
          </p:nvSpPr>
          <p:spPr>
            <a:xfrm>
              <a:off x="3806385" y="2077753"/>
              <a:ext cx="77767" cy="120888"/>
            </a:xfrm>
            <a:custGeom>
              <a:avLst/>
              <a:gdLst/>
              <a:ahLst/>
              <a:cxnLst/>
              <a:rect l="l" t="t" r="r" b="b"/>
              <a:pathLst>
                <a:path w="5194" h="8074" extrusionOk="0">
                  <a:moveTo>
                    <a:pt x="1" y="1"/>
                  </a:moveTo>
                  <a:cubicBezTo>
                    <a:pt x="2188" y="43"/>
                    <a:pt x="3933" y="1851"/>
                    <a:pt x="3933" y="4037"/>
                  </a:cubicBezTo>
                  <a:cubicBezTo>
                    <a:pt x="3933" y="6224"/>
                    <a:pt x="2188" y="8011"/>
                    <a:pt x="1" y="8074"/>
                  </a:cubicBezTo>
                  <a:lnTo>
                    <a:pt x="1262" y="8074"/>
                  </a:lnTo>
                  <a:cubicBezTo>
                    <a:pt x="3449" y="8011"/>
                    <a:pt x="5194" y="6224"/>
                    <a:pt x="5194" y="4037"/>
                  </a:cubicBezTo>
                  <a:cubicBezTo>
                    <a:pt x="5194" y="1851"/>
                    <a:pt x="3449" y="43"/>
                    <a:pt x="1262"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788;p65">
              <a:extLst>
                <a:ext uri="{FF2B5EF4-FFF2-40B4-BE49-F238E27FC236}">
                  <a16:creationId xmlns:a16="http://schemas.microsoft.com/office/drawing/2014/main" id="{7FB27482-3A96-162A-4900-4A9E6B65A9A4}"/>
                </a:ext>
              </a:extLst>
            </p:cNvPr>
            <p:cNvSpPr/>
            <p:nvPr/>
          </p:nvSpPr>
          <p:spPr>
            <a:xfrm>
              <a:off x="3772397" y="2138182"/>
              <a:ext cx="52898" cy="52568"/>
            </a:xfrm>
            <a:custGeom>
              <a:avLst/>
              <a:gdLst/>
              <a:ahLst/>
              <a:cxnLst/>
              <a:rect l="l" t="t" r="r" b="b"/>
              <a:pathLst>
                <a:path w="3533" h="3511" extrusionOk="0">
                  <a:moveTo>
                    <a:pt x="720" y="0"/>
                  </a:moveTo>
                  <a:cubicBezTo>
                    <a:pt x="317" y="0"/>
                    <a:pt x="0" y="329"/>
                    <a:pt x="0" y="737"/>
                  </a:cubicBezTo>
                  <a:lnTo>
                    <a:pt x="0" y="2734"/>
                  </a:lnTo>
                  <a:cubicBezTo>
                    <a:pt x="0" y="3173"/>
                    <a:pt x="365" y="3489"/>
                    <a:pt x="759" y="3489"/>
                  </a:cubicBezTo>
                  <a:cubicBezTo>
                    <a:pt x="856" y="3489"/>
                    <a:pt x="956" y="3470"/>
                    <a:pt x="1052" y="3428"/>
                  </a:cubicBezTo>
                  <a:lnTo>
                    <a:pt x="1745" y="3134"/>
                  </a:lnTo>
                  <a:lnTo>
                    <a:pt x="2502" y="3449"/>
                  </a:lnTo>
                  <a:cubicBezTo>
                    <a:pt x="2599" y="3491"/>
                    <a:pt x="2697" y="3510"/>
                    <a:pt x="2794" y="3510"/>
                  </a:cubicBezTo>
                  <a:cubicBezTo>
                    <a:pt x="3182" y="3510"/>
                    <a:pt x="3532" y="3197"/>
                    <a:pt x="3532" y="2776"/>
                  </a:cubicBezTo>
                  <a:lnTo>
                    <a:pt x="3532" y="737"/>
                  </a:lnTo>
                  <a:cubicBezTo>
                    <a:pt x="3532" y="349"/>
                    <a:pt x="3215" y="0"/>
                    <a:pt x="2811" y="0"/>
                  </a:cubicBezTo>
                  <a:cubicBezTo>
                    <a:pt x="2799" y="0"/>
                    <a:pt x="2787" y="1"/>
                    <a:pt x="2776" y="1"/>
                  </a:cubicBezTo>
                  <a:lnTo>
                    <a:pt x="757" y="1"/>
                  </a:lnTo>
                  <a:cubicBezTo>
                    <a:pt x="745" y="1"/>
                    <a:pt x="732" y="0"/>
                    <a:pt x="720" y="0"/>
                  </a:cubicBezTo>
                  <a:close/>
                </a:path>
              </a:pathLst>
            </a:custGeom>
            <a:solidFill>
              <a:srgbClr val="5A2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 name="Google Shape;5789;p65">
            <a:extLst>
              <a:ext uri="{FF2B5EF4-FFF2-40B4-BE49-F238E27FC236}">
                <a16:creationId xmlns:a16="http://schemas.microsoft.com/office/drawing/2014/main" id="{92ACD1C6-EDB6-21E7-D479-67E38A06C891}"/>
              </a:ext>
            </a:extLst>
          </p:cNvPr>
          <p:cNvGrpSpPr/>
          <p:nvPr/>
        </p:nvGrpSpPr>
        <p:grpSpPr>
          <a:xfrm>
            <a:off x="1110280" y="4885049"/>
            <a:ext cx="411344" cy="444504"/>
            <a:chOff x="1748310" y="2408601"/>
            <a:chExt cx="308508" cy="333378"/>
          </a:xfrm>
        </p:grpSpPr>
        <p:sp>
          <p:nvSpPr>
            <p:cNvPr id="42" name="Google Shape;5790;p65">
              <a:extLst>
                <a:ext uri="{FF2B5EF4-FFF2-40B4-BE49-F238E27FC236}">
                  <a16:creationId xmlns:a16="http://schemas.microsoft.com/office/drawing/2014/main" id="{FA3E5668-C45E-775D-97ED-EEC816304464}"/>
                </a:ext>
              </a:extLst>
            </p:cNvPr>
            <p:cNvSpPr/>
            <p:nvPr/>
          </p:nvSpPr>
          <p:spPr>
            <a:xfrm>
              <a:off x="1748310" y="2433470"/>
              <a:ext cx="308508" cy="308508"/>
            </a:xfrm>
            <a:custGeom>
              <a:avLst/>
              <a:gdLst/>
              <a:ahLst/>
              <a:cxnLst/>
              <a:rect l="l" t="t" r="r" b="b"/>
              <a:pathLst>
                <a:path w="20605" h="20605" extrusionOk="0">
                  <a:moveTo>
                    <a:pt x="905" y="0"/>
                  </a:moveTo>
                  <a:cubicBezTo>
                    <a:pt x="400" y="0"/>
                    <a:pt x="1" y="400"/>
                    <a:pt x="1" y="904"/>
                  </a:cubicBezTo>
                  <a:lnTo>
                    <a:pt x="1" y="19700"/>
                  </a:lnTo>
                  <a:cubicBezTo>
                    <a:pt x="1" y="20205"/>
                    <a:pt x="400" y="20604"/>
                    <a:pt x="905" y="20604"/>
                  </a:cubicBezTo>
                  <a:lnTo>
                    <a:pt x="19701" y="20604"/>
                  </a:lnTo>
                  <a:cubicBezTo>
                    <a:pt x="20184" y="20604"/>
                    <a:pt x="20584" y="20205"/>
                    <a:pt x="20605" y="19721"/>
                  </a:cubicBezTo>
                  <a:lnTo>
                    <a:pt x="20605" y="904"/>
                  </a:lnTo>
                  <a:cubicBezTo>
                    <a:pt x="20605" y="400"/>
                    <a:pt x="20184" y="0"/>
                    <a:pt x="19701" y="0"/>
                  </a:cubicBezTo>
                  <a:close/>
                </a:path>
              </a:pathLst>
            </a:custGeom>
            <a:solidFill>
              <a:srgbClr val="FDF0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791;p65">
              <a:extLst>
                <a:ext uri="{FF2B5EF4-FFF2-40B4-BE49-F238E27FC236}">
                  <a16:creationId xmlns:a16="http://schemas.microsoft.com/office/drawing/2014/main" id="{991B586E-EB79-8B12-BDA2-44A383D7B55C}"/>
                </a:ext>
              </a:extLst>
            </p:cNvPr>
            <p:cNvSpPr/>
            <p:nvPr/>
          </p:nvSpPr>
          <p:spPr>
            <a:xfrm>
              <a:off x="2022187" y="2433470"/>
              <a:ext cx="34631" cy="308508"/>
            </a:xfrm>
            <a:custGeom>
              <a:avLst/>
              <a:gdLst/>
              <a:ahLst/>
              <a:cxnLst/>
              <a:rect l="l" t="t" r="r" b="b"/>
              <a:pathLst>
                <a:path w="2313" h="20605" extrusionOk="0">
                  <a:moveTo>
                    <a:pt x="0" y="0"/>
                  </a:moveTo>
                  <a:lnTo>
                    <a:pt x="0" y="20604"/>
                  </a:lnTo>
                  <a:lnTo>
                    <a:pt x="1409" y="20604"/>
                  </a:lnTo>
                  <a:cubicBezTo>
                    <a:pt x="1892" y="20604"/>
                    <a:pt x="2313" y="20205"/>
                    <a:pt x="2313" y="19700"/>
                  </a:cubicBezTo>
                  <a:lnTo>
                    <a:pt x="2313" y="904"/>
                  </a:lnTo>
                  <a:cubicBezTo>
                    <a:pt x="2313" y="400"/>
                    <a:pt x="1892" y="0"/>
                    <a:pt x="140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792;p65">
              <a:extLst>
                <a:ext uri="{FF2B5EF4-FFF2-40B4-BE49-F238E27FC236}">
                  <a16:creationId xmlns:a16="http://schemas.microsoft.com/office/drawing/2014/main" id="{6D086D17-7CA5-5961-7CCB-8519DAB3C76C}"/>
                </a:ext>
              </a:extLst>
            </p:cNvPr>
            <p:cNvSpPr/>
            <p:nvPr/>
          </p:nvSpPr>
          <p:spPr>
            <a:xfrm>
              <a:off x="1748310" y="2433470"/>
              <a:ext cx="308508" cy="55728"/>
            </a:xfrm>
            <a:custGeom>
              <a:avLst/>
              <a:gdLst/>
              <a:ahLst/>
              <a:cxnLst/>
              <a:rect l="l" t="t" r="r" b="b"/>
              <a:pathLst>
                <a:path w="20605" h="3722" extrusionOk="0">
                  <a:moveTo>
                    <a:pt x="905" y="0"/>
                  </a:moveTo>
                  <a:cubicBezTo>
                    <a:pt x="400" y="0"/>
                    <a:pt x="1" y="400"/>
                    <a:pt x="1" y="904"/>
                  </a:cubicBezTo>
                  <a:lnTo>
                    <a:pt x="1" y="3721"/>
                  </a:lnTo>
                  <a:lnTo>
                    <a:pt x="20605" y="3721"/>
                  </a:lnTo>
                  <a:lnTo>
                    <a:pt x="20605" y="904"/>
                  </a:lnTo>
                  <a:cubicBezTo>
                    <a:pt x="20605" y="400"/>
                    <a:pt x="20184" y="0"/>
                    <a:pt x="19701" y="0"/>
                  </a:cubicBezTo>
                  <a:close/>
                </a:path>
              </a:pathLst>
            </a:custGeom>
            <a:solidFill>
              <a:srgbClr val="FE5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793;p65">
              <a:extLst>
                <a:ext uri="{FF2B5EF4-FFF2-40B4-BE49-F238E27FC236}">
                  <a16:creationId xmlns:a16="http://schemas.microsoft.com/office/drawing/2014/main" id="{18D71734-1FAE-E483-63F5-E5510DDEA46F}"/>
                </a:ext>
              </a:extLst>
            </p:cNvPr>
            <p:cNvSpPr/>
            <p:nvPr/>
          </p:nvSpPr>
          <p:spPr>
            <a:xfrm>
              <a:off x="2022187" y="2433470"/>
              <a:ext cx="34631" cy="55728"/>
            </a:xfrm>
            <a:custGeom>
              <a:avLst/>
              <a:gdLst/>
              <a:ahLst/>
              <a:cxnLst/>
              <a:rect l="l" t="t" r="r" b="b"/>
              <a:pathLst>
                <a:path w="2313" h="3722" extrusionOk="0">
                  <a:moveTo>
                    <a:pt x="0" y="0"/>
                  </a:moveTo>
                  <a:lnTo>
                    <a:pt x="0" y="3721"/>
                  </a:lnTo>
                  <a:lnTo>
                    <a:pt x="2313" y="3721"/>
                  </a:lnTo>
                  <a:lnTo>
                    <a:pt x="2313" y="904"/>
                  </a:lnTo>
                  <a:cubicBezTo>
                    <a:pt x="2313" y="400"/>
                    <a:pt x="1892" y="0"/>
                    <a:pt x="140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794;p65">
              <a:extLst>
                <a:ext uri="{FF2B5EF4-FFF2-40B4-BE49-F238E27FC236}">
                  <a16:creationId xmlns:a16="http://schemas.microsoft.com/office/drawing/2014/main" id="{139BDC11-DAC2-3A1E-200A-89A57F808A2B}"/>
                </a:ext>
              </a:extLst>
            </p:cNvPr>
            <p:cNvSpPr/>
            <p:nvPr/>
          </p:nvSpPr>
          <p:spPr>
            <a:xfrm>
              <a:off x="1780111" y="2408601"/>
              <a:ext cx="28657" cy="49754"/>
            </a:xfrm>
            <a:custGeom>
              <a:avLst/>
              <a:gdLst/>
              <a:ahLst/>
              <a:cxnLst/>
              <a:rect l="l" t="t" r="r" b="b"/>
              <a:pathLst>
                <a:path w="1914" h="3323" extrusionOk="0">
                  <a:moveTo>
                    <a:pt x="968" y="0"/>
                  </a:moveTo>
                  <a:cubicBezTo>
                    <a:pt x="442" y="0"/>
                    <a:pt x="0" y="442"/>
                    <a:pt x="0" y="967"/>
                  </a:cubicBezTo>
                  <a:lnTo>
                    <a:pt x="0" y="2376"/>
                  </a:lnTo>
                  <a:cubicBezTo>
                    <a:pt x="0" y="2902"/>
                    <a:pt x="442" y="3322"/>
                    <a:pt x="968" y="3322"/>
                  </a:cubicBezTo>
                  <a:cubicBezTo>
                    <a:pt x="1472" y="3322"/>
                    <a:pt x="1914" y="2902"/>
                    <a:pt x="1914" y="2376"/>
                  </a:cubicBezTo>
                  <a:lnTo>
                    <a:pt x="1914" y="967"/>
                  </a:lnTo>
                  <a:cubicBezTo>
                    <a:pt x="1914" y="442"/>
                    <a:pt x="1472" y="0"/>
                    <a:pt x="968" y="0"/>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795;p65">
              <a:extLst>
                <a:ext uri="{FF2B5EF4-FFF2-40B4-BE49-F238E27FC236}">
                  <a16:creationId xmlns:a16="http://schemas.microsoft.com/office/drawing/2014/main" id="{C41B614F-08BE-352E-D76F-4B318D9BB1FA}"/>
                </a:ext>
              </a:extLst>
            </p:cNvPr>
            <p:cNvSpPr/>
            <p:nvPr/>
          </p:nvSpPr>
          <p:spPr>
            <a:xfrm>
              <a:off x="1852189" y="2408601"/>
              <a:ext cx="28358" cy="49754"/>
            </a:xfrm>
            <a:custGeom>
              <a:avLst/>
              <a:gdLst/>
              <a:ahLst/>
              <a:cxnLst/>
              <a:rect l="l" t="t" r="r" b="b"/>
              <a:pathLst>
                <a:path w="1894" h="3323" extrusionOk="0">
                  <a:moveTo>
                    <a:pt x="947" y="0"/>
                  </a:moveTo>
                  <a:cubicBezTo>
                    <a:pt x="421" y="0"/>
                    <a:pt x="1" y="442"/>
                    <a:pt x="1" y="967"/>
                  </a:cubicBezTo>
                  <a:lnTo>
                    <a:pt x="1" y="2376"/>
                  </a:lnTo>
                  <a:cubicBezTo>
                    <a:pt x="1" y="2902"/>
                    <a:pt x="421" y="3322"/>
                    <a:pt x="947" y="3322"/>
                  </a:cubicBezTo>
                  <a:cubicBezTo>
                    <a:pt x="1473" y="3322"/>
                    <a:pt x="1893" y="2902"/>
                    <a:pt x="1893" y="2376"/>
                  </a:cubicBezTo>
                  <a:lnTo>
                    <a:pt x="1893" y="967"/>
                  </a:lnTo>
                  <a:cubicBezTo>
                    <a:pt x="1893" y="442"/>
                    <a:pt x="1473" y="0"/>
                    <a:pt x="947" y="0"/>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796;p65">
              <a:extLst>
                <a:ext uri="{FF2B5EF4-FFF2-40B4-BE49-F238E27FC236}">
                  <a16:creationId xmlns:a16="http://schemas.microsoft.com/office/drawing/2014/main" id="{288965D3-B269-E2D9-A525-B3DCE68355C0}"/>
                </a:ext>
              </a:extLst>
            </p:cNvPr>
            <p:cNvSpPr/>
            <p:nvPr/>
          </p:nvSpPr>
          <p:spPr>
            <a:xfrm>
              <a:off x="1924282" y="2408601"/>
              <a:ext cx="28343" cy="49754"/>
            </a:xfrm>
            <a:custGeom>
              <a:avLst/>
              <a:gdLst/>
              <a:ahLst/>
              <a:cxnLst/>
              <a:rect l="l" t="t" r="r" b="b"/>
              <a:pathLst>
                <a:path w="1893" h="3323" extrusionOk="0">
                  <a:moveTo>
                    <a:pt x="947" y="0"/>
                  </a:moveTo>
                  <a:cubicBezTo>
                    <a:pt x="421" y="0"/>
                    <a:pt x="1" y="442"/>
                    <a:pt x="1" y="967"/>
                  </a:cubicBezTo>
                  <a:lnTo>
                    <a:pt x="1" y="2376"/>
                  </a:lnTo>
                  <a:cubicBezTo>
                    <a:pt x="1" y="2902"/>
                    <a:pt x="421" y="3322"/>
                    <a:pt x="947" y="3322"/>
                  </a:cubicBezTo>
                  <a:cubicBezTo>
                    <a:pt x="1472" y="3322"/>
                    <a:pt x="1893" y="2902"/>
                    <a:pt x="1893" y="2376"/>
                  </a:cubicBezTo>
                  <a:lnTo>
                    <a:pt x="1893" y="967"/>
                  </a:lnTo>
                  <a:cubicBezTo>
                    <a:pt x="1893" y="442"/>
                    <a:pt x="1472" y="0"/>
                    <a:pt x="947" y="0"/>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797;p65">
              <a:extLst>
                <a:ext uri="{FF2B5EF4-FFF2-40B4-BE49-F238E27FC236}">
                  <a16:creationId xmlns:a16="http://schemas.microsoft.com/office/drawing/2014/main" id="{8249819F-8493-B6C3-E768-5BE808D026B7}"/>
                </a:ext>
              </a:extLst>
            </p:cNvPr>
            <p:cNvSpPr/>
            <p:nvPr/>
          </p:nvSpPr>
          <p:spPr>
            <a:xfrm>
              <a:off x="1996060" y="2408601"/>
              <a:ext cx="28657" cy="49754"/>
            </a:xfrm>
            <a:custGeom>
              <a:avLst/>
              <a:gdLst/>
              <a:ahLst/>
              <a:cxnLst/>
              <a:rect l="l" t="t" r="r" b="b"/>
              <a:pathLst>
                <a:path w="1914" h="3323" extrusionOk="0">
                  <a:moveTo>
                    <a:pt x="967" y="0"/>
                  </a:moveTo>
                  <a:cubicBezTo>
                    <a:pt x="442" y="0"/>
                    <a:pt x="0" y="442"/>
                    <a:pt x="0" y="967"/>
                  </a:cubicBezTo>
                  <a:lnTo>
                    <a:pt x="0" y="2376"/>
                  </a:lnTo>
                  <a:cubicBezTo>
                    <a:pt x="0" y="2902"/>
                    <a:pt x="442" y="3322"/>
                    <a:pt x="967" y="3322"/>
                  </a:cubicBezTo>
                  <a:cubicBezTo>
                    <a:pt x="1493" y="3322"/>
                    <a:pt x="1913" y="2902"/>
                    <a:pt x="1913" y="2376"/>
                  </a:cubicBezTo>
                  <a:lnTo>
                    <a:pt x="1913" y="967"/>
                  </a:lnTo>
                  <a:cubicBezTo>
                    <a:pt x="1913" y="442"/>
                    <a:pt x="1493" y="0"/>
                    <a:pt x="967" y="0"/>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 name="Google Shape;5798;p65">
            <a:extLst>
              <a:ext uri="{FF2B5EF4-FFF2-40B4-BE49-F238E27FC236}">
                <a16:creationId xmlns:a16="http://schemas.microsoft.com/office/drawing/2014/main" id="{8D9251D0-58FB-04BC-C8FB-78D9B1D927B0}"/>
              </a:ext>
            </a:extLst>
          </p:cNvPr>
          <p:cNvGrpSpPr/>
          <p:nvPr/>
        </p:nvGrpSpPr>
        <p:grpSpPr>
          <a:xfrm>
            <a:off x="8562799" y="2326195"/>
            <a:ext cx="404217" cy="469079"/>
            <a:chOff x="2224585" y="1962854"/>
            <a:chExt cx="303163" cy="351809"/>
          </a:xfrm>
        </p:grpSpPr>
        <p:sp>
          <p:nvSpPr>
            <p:cNvPr id="51" name="Google Shape;5799;p65">
              <a:extLst>
                <a:ext uri="{FF2B5EF4-FFF2-40B4-BE49-F238E27FC236}">
                  <a16:creationId xmlns:a16="http://schemas.microsoft.com/office/drawing/2014/main" id="{6F471741-BCBD-58C5-2E50-9C83AA3636EE}"/>
                </a:ext>
              </a:extLst>
            </p:cNvPr>
            <p:cNvSpPr/>
            <p:nvPr/>
          </p:nvSpPr>
          <p:spPr>
            <a:xfrm>
              <a:off x="2283143" y="1962854"/>
              <a:ext cx="181018" cy="81870"/>
            </a:xfrm>
            <a:custGeom>
              <a:avLst/>
              <a:gdLst/>
              <a:ahLst/>
              <a:cxnLst/>
              <a:rect l="l" t="t" r="r" b="b"/>
              <a:pathLst>
                <a:path w="12090" h="5468" extrusionOk="0">
                  <a:moveTo>
                    <a:pt x="652" y="1"/>
                  </a:moveTo>
                  <a:lnTo>
                    <a:pt x="0" y="5467"/>
                  </a:lnTo>
                  <a:lnTo>
                    <a:pt x="12089" y="5467"/>
                  </a:lnTo>
                  <a:lnTo>
                    <a:pt x="11774" y="1"/>
                  </a:ln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800;p65">
              <a:extLst>
                <a:ext uri="{FF2B5EF4-FFF2-40B4-BE49-F238E27FC236}">
                  <a16:creationId xmlns:a16="http://schemas.microsoft.com/office/drawing/2014/main" id="{1EA6D60D-698B-293D-1E64-9DEC656241AE}"/>
                </a:ext>
              </a:extLst>
            </p:cNvPr>
            <p:cNvSpPr/>
            <p:nvPr/>
          </p:nvSpPr>
          <p:spPr>
            <a:xfrm>
              <a:off x="2224899" y="1962854"/>
              <a:ext cx="141355" cy="186378"/>
            </a:xfrm>
            <a:custGeom>
              <a:avLst/>
              <a:gdLst/>
              <a:ahLst/>
              <a:cxnLst/>
              <a:rect l="l" t="t" r="r" b="b"/>
              <a:pathLst>
                <a:path w="9441" h="12448" extrusionOk="0">
                  <a:moveTo>
                    <a:pt x="4563" y="1"/>
                  </a:moveTo>
                  <a:lnTo>
                    <a:pt x="1494" y="1514"/>
                  </a:lnTo>
                  <a:cubicBezTo>
                    <a:pt x="421" y="2040"/>
                    <a:pt x="1" y="3323"/>
                    <a:pt x="505" y="4395"/>
                  </a:cubicBezTo>
                  <a:lnTo>
                    <a:pt x="3659" y="10828"/>
                  </a:lnTo>
                  <a:lnTo>
                    <a:pt x="4458" y="12447"/>
                  </a:lnTo>
                  <a:lnTo>
                    <a:pt x="9441" y="10008"/>
                  </a:lnTo>
                  <a:lnTo>
                    <a:pt x="8221" y="7464"/>
                  </a:lnTo>
                  <a:lnTo>
                    <a:pt x="4563" y="1"/>
                  </a:lnTo>
                  <a:close/>
                </a:path>
              </a:pathLst>
            </a:custGeom>
            <a:solidFill>
              <a:srgbClr val="5A2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801;p65">
              <a:extLst>
                <a:ext uri="{FF2B5EF4-FFF2-40B4-BE49-F238E27FC236}">
                  <a16:creationId xmlns:a16="http://schemas.microsoft.com/office/drawing/2014/main" id="{15A6C605-BBDD-131D-E2ED-00E9A2AA524D}"/>
                </a:ext>
              </a:extLst>
            </p:cNvPr>
            <p:cNvSpPr/>
            <p:nvPr/>
          </p:nvSpPr>
          <p:spPr>
            <a:xfrm>
              <a:off x="2386393" y="1962854"/>
              <a:ext cx="141355" cy="186378"/>
            </a:xfrm>
            <a:custGeom>
              <a:avLst/>
              <a:gdLst/>
              <a:ahLst/>
              <a:cxnLst/>
              <a:rect l="l" t="t" r="r" b="b"/>
              <a:pathLst>
                <a:path w="9441" h="12448" extrusionOk="0">
                  <a:moveTo>
                    <a:pt x="4878" y="1"/>
                  </a:moveTo>
                  <a:lnTo>
                    <a:pt x="1241" y="7464"/>
                  </a:lnTo>
                  <a:lnTo>
                    <a:pt x="0" y="10008"/>
                  </a:lnTo>
                  <a:lnTo>
                    <a:pt x="4983" y="12447"/>
                  </a:lnTo>
                  <a:lnTo>
                    <a:pt x="5782" y="10828"/>
                  </a:lnTo>
                  <a:lnTo>
                    <a:pt x="8936" y="4395"/>
                  </a:lnTo>
                  <a:cubicBezTo>
                    <a:pt x="9440" y="3323"/>
                    <a:pt x="9020" y="2040"/>
                    <a:pt x="7947" y="1514"/>
                  </a:cubicBezTo>
                  <a:lnTo>
                    <a:pt x="4878" y="1"/>
                  </a:lnTo>
                  <a:close/>
                </a:path>
              </a:pathLst>
            </a:custGeom>
            <a:solidFill>
              <a:srgbClr val="5A2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802;p65">
              <a:extLst>
                <a:ext uri="{FF2B5EF4-FFF2-40B4-BE49-F238E27FC236}">
                  <a16:creationId xmlns:a16="http://schemas.microsoft.com/office/drawing/2014/main" id="{438EA418-1FA2-2D80-4E11-BFCF7F1A085A}"/>
                </a:ext>
              </a:extLst>
            </p:cNvPr>
            <p:cNvSpPr/>
            <p:nvPr/>
          </p:nvSpPr>
          <p:spPr>
            <a:xfrm>
              <a:off x="2279684" y="2074609"/>
              <a:ext cx="86571" cy="74623"/>
            </a:xfrm>
            <a:custGeom>
              <a:avLst/>
              <a:gdLst/>
              <a:ahLst/>
              <a:cxnLst/>
              <a:rect l="l" t="t" r="r" b="b"/>
              <a:pathLst>
                <a:path w="5782" h="4984" extrusionOk="0">
                  <a:moveTo>
                    <a:pt x="4541" y="0"/>
                  </a:moveTo>
                  <a:cubicBezTo>
                    <a:pt x="2649" y="484"/>
                    <a:pt x="1030" y="1682"/>
                    <a:pt x="0" y="3364"/>
                  </a:cubicBezTo>
                  <a:lnTo>
                    <a:pt x="799" y="4983"/>
                  </a:lnTo>
                  <a:lnTo>
                    <a:pt x="5782" y="2544"/>
                  </a:lnTo>
                  <a:lnTo>
                    <a:pt x="4541"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803;p65">
              <a:extLst>
                <a:ext uri="{FF2B5EF4-FFF2-40B4-BE49-F238E27FC236}">
                  <a16:creationId xmlns:a16="http://schemas.microsoft.com/office/drawing/2014/main" id="{3E53D421-232C-F5FD-E715-F7AC4FB1792F}"/>
                </a:ext>
              </a:extLst>
            </p:cNvPr>
            <p:cNvSpPr/>
            <p:nvPr/>
          </p:nvSpPr>
          <p:spPr>
            <a:xfrm>
              <a:off x="2386393" y="2074609"/>
              <a:ext cx="86571" cy="74623"/>
            </a:xfrm>
            <a:custGeom>
              <a:avLst/>
              <a:gdLst/>
              <a:ahLst/>
              <a:cxnLst/>
              <a:rect l="l" t="t" r="r" b="b"/>
              <a:pathLst>
                <a:path w="5782" h="4984" extrusionOk="0">
                  <a:moveTo>
                    <a:pt x="1241" y="0"/>
                  </a:moveTo>
                  <a:lnTo>
                    <a:pt x="0" y="2544"/>
                  </a:lnTo>
                  <a:lnTo>
                    <a:pt x="4983" y="4983"/>
                  </a:lnTo>
                  <a:lnTo>
                    <a:pt x="5782" y="3364"/>
                  </a:lnTo>
                  <a:cubicBezTo>
                    <a:pt x="4752" y="1682"/>
                    <a:pt x="3133" y="484"/>
                    <a:pt x="124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804;p65">
              <a:extLst>
                <a:ext uri="{FF2B5EF4-FFF2-40B4-BE49-F238E27FC236}">
                  <a16:creationId xmlns:a16="http://schemas.microsoft.com/office/drawing/2014/main" id="{70CAD5B1-1966-10C4-A2E2-D87A99E3942C}"/>
                </a:ext>
              </a:extLst>
            </p:cNvPr>
            <p:cNvSpPr/>
            <p:nvPr/>
          </p:nvSpPr>
          <p:spPr>
            <a:xfrm>
              <a:off x="2224585" y="2087830"/>
              <a:ext cx="265073" cy="226833"/>
            </a:xfrm>
            <a:custGeom>
              <a:avLst/>
              <a:gdLst/>
              <a:ahLst/>
              <a:cxnLst/>
              <a:rect l="l" t="t" r="r" b="b"/>
              <a:pathLst>
                <a:path w="17704" h="15150" extrusionOk="0">
                  <a:moveTo>
                    <a:pt x="10134" y="0"/>
                  </a:moveTo>
                  <a:cubicBezTo>
                    <a:pt x="3386" y="0"/>
                    <a:pt x="1" y="8158"/>
                    <a:pt x="4773" y="12930"/>
                  </a:cubicBezTo>
                  <a:cubicBezTo>
                    <a:pt x="6221" y="14378"/>
                    <a:pt x="8158" y="15150"/>
                    <a:pt x="10125" y="15150"/>
                  </a:cubicBezTo>
                  <a:cubicBezTo>
                    <a:pt x="11100" y="15150"/>
                    <a:pt x="12081" y="14960"/>
                    <a:pt x="13015" y="14570"/>
                  </a:cubicBezTo>
                  <a:cubicBezTo>
                    <a:pt x="15853" y="13414"/>
                    <a:pt x="17703" y="10639"/>
                    <a:pt x="17703" y="7590"/>
                  </a:cubicBezTo>
                  <a:cubicBezTo>
                    <a:pt x="17703" y="3406"/>
                    <a:pt x="14318" y="0"/>
                    <a:pt x="10134" y="0"/>
                  </a:cubicBezTo>
                  <a:close/>
                </a:path>
              </a:pathLst>
            </a:custGeom>
            <a:solidFill>
              <a:srgbClr val="FE5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805;p65">
              <a:extLst>
                <a:ext uri="{FF2B5EF4-FFF2-40B4-BE49-F238E27FC236}">
                  <a16:creationId xmlns:a16="http://schemas.microsoft.com/office/drawing/2014/main" id="{7EDCA3B3-57D4-5F57-5110-451C558B1964}"/>
                </a:ext>
              </a:extLst>
            </p:cNvPr>
            <p:cNvSpPr/>
            <p:nvPr/>
          </p:nvSpPr>
          <p:spPr>
            <a:xfrm>
              <a:off x="2274953" y="2125605"/>
              <a:ext cx="177244" cy="151627"/>
            </a:xfrm>
            <a:custGeom>
              <a:avLst/>
              <a:gdLst/>
              <a:ahLst/>
              <a:cxnLst/>
              <a:rect l="l" t="t" r="r" b="b"/>
              <a:pathLst>
                <a:path w="11838" h="10127" extrusionOk="0">
                  <a:moveTo>
                    <a:pt x="6770" y="0"/>
                  </a:moveTo>
                  <a:cubicBezTo>
                    <a:pt x="2250" y="0"/>
                    <a:pt x="1" y="5446"/>
                    <a:pt x="3196" y="8641"/>
                  </a:cubicBezTo>
                  <a:cubicBezTo>
                    <a:pt x="4222" y="9667"/>
                    <a:pt x="5488" y="10127"/>
                    <a:pt x="6731" y="10127"/>
                  </a:cubicBezTo>
                  <a:cubicBezTo>
                    <a:pt x="9333" y="10127"/>
                    <a:pt x="11837" y="8112"/>
                    <a:pt x="11837" y="5067"/>
                  </a:cubicBezTo>
                  <a:cubicBezTo>
                    <a:pt x="11837" y="2271"/>
                    <a:pt x="9567" y="0"/>
                    <a:pt x="6770"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06;p65">
              <a:extLst>
                <a:ext uri="{FF2B5EF4-FFF2-40B4-BE49-F238E27FC236}">
                  <a16:creationId xmlns:a16="http://schemas.microsoft.com/office/drawing/2014/main" id="{59627044-4DB8-A0C6-DA73-887717CDBA29}"/>
                </a:ext>
              </a:extLst>
            </p:cNvPr>
            <p:cNvSpPr/>
            <p:nvPr/>
          </p:nvSpPr>
          <p:spPr>
            <a:xfrm>
              <a:off x="2326263" y="2154053"/>
              <a:ext cx="99492" cy="89191"/>
            </a:xfrm>
            <a:custGeom>
              <a:avLst/>
              <a:gdLst/>
              <a:ahLst/>
              <a:cxnLst/>
              <a:rect l="l" t="t" r="r" b="b"/>
              <a:pathLst>
                <a:path w="6645" h="5957" extrusionOk="0">
                  <a:moveTo>
                    <a:pt x="3343" y="0"/>
                  </a:moveTo>
                  <a:cubicBezTo>
                    <a:pt x="3054" y="0"/>
                    <a:pt x="2766" y="158"/>
                    <a:pt x="2629" y="476"/>
                  </a:cubicBezTo>
                  <a:lnTo>
                    <a:pt x="2292" y="1149"/>
                  </a:lnTo>
                  <a:cubicBezTo>
                    <a:pt x="2166" y="1380"/>
                    <a:pt x="1956" y="1548"/>
                    <a:pt x="1683" y="1590"/>
                  </a:cubicBezTo>
                  <a:lnTo>
                    <a:pt x="947" y="1695"/>
                  </a:lnTo>
                  <a:cubicBezTo>
                    <a:pt x="274" y="1759"/>
                    <a:pt x="1" y="2600"/>
                    <a:pt x="505" y="3062"/>
                  </a:cubicBezTo>
                  <a:lnTo>
                    <a:pt x="1031" y="3588"/>
                  </a:lnTo>
                  <a:cubicBezTo>
                    <a:pt x="1220" y="3756"/>
                    <a:pt x="1304" y="4029"/>
                    <a:pt x="1262" y="4281"/>
                  </a:cubicBezTo>
                  <a:lnTo>
                    <a:pt x="1136" y="5017"/>
                  </a:lnTo>
                  <a:cubicBezTo>
                    <a:pt x="1053" y="5532"/>
                    <a:pt x="1455" y="5955"/>
                    <a:pt x="1917" y="5955"/>
                  </a:cubicBezTo>
                  <a:cubicBezTo>
                    <a:pt x="2041" y="5955"/>
                    <a:pt x="2168" y="5925"/>
                    <a:pt x="2292" y="5858"/>
                  </a:cubicBezTo>
                  <a:lnTo>
                    <a:pt x="2965" y="5522"/>
                  </a:lnTo>
                  <a:cubicBezTo>
                    <a:pt x="3081" y="5459"/>
                    <a:pt x="3207" y="5427"/>
                    <a:pt x="3333" y="5427"/>
                  </a:cubicBezTo>
                  <a:cubicBezTo>
                    <a:pt x="3459" y="5427"/>
                    <a:pt x="3585" y="5459"/>
                    <a:pt x="3701" y="5522"/>
                  </a:cubicBezTo>
                  <a:lnTo>
                    <a:pt x="4374" y="5858"/>
                  </a:lnTo>
                  <a:cubicBezTo>
                    <a:pt x="4500" y="5926"/>
                    <a:pt x="4632" y="5957"/>
                    <a:pt x="4759" y="5957"/>
                  </a:cubicBezTo>
                  <a:cubicBezTo>
                    <a:pt x="5223" y="5957"/>
                    <a:pt x="5629" y="5545"/>
                    <a:pt x="5530" y="5017"/>
                  </a:cubicBezTo>
                  <a:lnTo>
                    <a:pt x="5404" y="4281"/>
                  </a:lnTo>
                  <a:cubicBezTo>
                    <a:pt x="5362" y="4029"/>
                    <a:pt x="5446" y="3756"/>
                    <a:pt x="5635" y="3588"/>
                  </a:cubicBezTo>
                  <a:lnTo>
                    <a:pt x="6161" y="3062"/>
                  </a:lnTo>
                  <a:cubicBezTo>
                    <a:pt x="6644" y="2578"/>
                    <a:pt x="6371" y="1780"/>
                    <a:pt x="5719" y="1695"/>
                  </a:cubicBezTo>
                  <a:lnTo>
                    <a:pt x="4983" y="1590"/>
                  </a:lnTo>
                  <a:cubicBezTo>
                    <a:pt x="4731" y="1527"/>
                    <a:pt x="4500" y="1380"/>
                    <a:pt x="4395" y="1128"/>
                  </a:cubicBezTo>
                  <a:lnTo>
                    <a:pt x="4058" y="455"/>
                  </a:lnTo>
                  <a:cubicBezTo>
                    <a:pt x="3912" y="153"/>
                    <a:pt x="3627" y="0"/>
                    <a:pt x="3343" y="0"/>
                  </a:cubicBezTo>
                  <a:close/>
                </a:path>
              </a:pathLst>
            </a:custGeom>
            <a:solidFill>
              <a:srgbClr val="FFB4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9" name="Google Shape;5807;p65">
            <a:extLst>
              <a:ext uri="{FF2B5EF4-FFF2-40B4-BE49-F238E27FC236}">
                <a16:creationId xmlns:a16="http://schemas.microsoft.com/office/drawing/2014/main" id="{100493E5-CDB5-2518-C88D-6F2B27DC40EB}"/>
              </a:ext>
            </a:extLst>
          </p:cNvPr>
          <p:cNvGrpSpPr/>
          <p:nvPr/>
        </p:nvGrpSpPr>
        <p:grpSpPr>
          <a:xfrm>
            <a:off x="6224393" y="4878239"/>
            <a:ext cx="473511" cy="458099"/>
            <a:chOff x="3510094" y="2909281"/>
            <a:chExt cx="355133" cy="343574"/>
          </a:xfrm>
        </p:grpSpPr>
        <p:sp>
          <p:nvSpPr>
            <p:cNvPr id="60" name="Google Shape;5808;p65">
              <a:extLst>
                <a:ext uri="{FF2B5EF4-FFF2-40B4-BE49-F238E27FC236}">
                  <a16:creationId xmlns:a16="http://schemas.microsoft.com/office/drawing/2014/main" id="{6BB606AD-6689-C17C-BD41-27B6C67AA2CB}"/>
                </a:ext>
              </a:extLst>
            </p:cNvPr>
            <p:cNvSpPr/>
            <p:nvPr/>
          </p:nvSpPr>
          <p:spPr>
            <a:xfrm>
              <a:off x="3583205" y="3134527"/>
              <a:ext cx="50652" cy="47523"/>
            </a:xfrm>
            <a:custGeom>
              <a:avLst/>
              <a:gdLst/>
              <a:ahLst/>
              <a:cxnLst/>
              <a:rect l="l" t="t" r="r" b="b"/>
              <a:pathLst>
                <a:path w="3383" h="3174" extrusionOk="0">
                  <a:moveTo>
                    <a:pt x="2785" y="0"/>
                  </a:moveTo>
                  <a:cubicBezTo>
                    <a:pt x="2689" y="0"/>
                    <a:pt x="2590" y="37"/>
                    <a:pt x="2503" y="125"/>
                  </a:cubicBezTo>
                  <a:lnTo>
                    <a:pt x="148" y="2479"/>
                  </a:lnTo>
                  <a:cubicBezTo>
                    <a:pt x="1" y="2626"/>
                    <a:pt x="1" y="2900"/>
                    <a:pt x="148" y="3047"/>
                  </a:cubicBezTo>
                  <a:cubicBezTo>
                    <a:pt x="232" y="3131"/>
                    <a:pt x="337" y="3173"/>
                    <a:pt x="442" y="3173"/>
                  </a:cubicBezTo>
                  <a:cubicBezTo>
                    <a:pt x="547" y="3173"/>
                    <a:pt x="652" y="3131"/>
                    <a:pt x="737" y="3047"/>
                  </a:cubicBezTo>
                  <a:lnTo>
                    <a:pt x="3091" y="713"/>
                  </a:lnTo>
                  <a:cubicBezTo>
                    <a:pt x="3382" y="406"/>
                    <a:pt x="3102" y="0"/>
                    <a:pt x="2785" y="0"/>
                  </a:cubicBezTo>
                  <a:close/>
                </a:path>
              </a:pathLst>
            </a:custGeom>
            <a:solidFill>
              <a:srgbClr val="FDF0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5809;p65">
              <a:extLst>
                <a:ext uri="{FF2B5EF4-FFF2-40B4-BE49-F238E27FC236}">
                  <a16:creationId xmlns:a16="http://schemas.microsoft.com/office/drawing/2014/main" id="{B9C62DBE-89D2-E5BD-3CFE-192E8C832706}"/>
                </a:ext>
              </a:extLst>
            </p:cNvPr>
            <p:cNvSpPr/>
            <p:nvPr/>
          </p:nvSpPr>
          <p:spPr>
            <a:xfrm>
              <a:off x="3655746" y="2909281"/>
              <a:ext cx="209480" cy="192127"/>
            </a:xfrm>
            <a:custGeom>
              <a:avLst/>
              <a:gdLst/>
              <a:ahLst/>
              <a:cxnLst/>
              <a:rect l="l" t="t" r="r" b="b"/>
              <a:pathLst>
                <a:path w="13991" h="12832" extrusionOk="0">
                  <a:moveTo>
                    <a:pt x="12033" y="1"/>
                  </a:moveTo>
                  <a:cubicBezTo>
                    <a:pt x="11708" y="1"/>
                    <a:pt x="11370" y="133"/>
                    <a:pt x="11071" y="452"/>
                  </a:cubicBezTo>
                  <a:lnTo>
                    <a:pt x="1043" y="10501"/>
                  </a:lnTo>
                  <a:cubicBezTo>
                    <a:pt x="1" y="11447"/>
                    <a:pt x="901" y="12832"/>
                    <a:pt x="1947" y="12832"/>
                  </a:cubicBezTo>
                  <a:cubicBezTo>
                    <a:pt x="2273" y="12832"/>
                    <a:pt x="2614" y="12697"/>
                    <a:pt x="2914" y="12372"/>
                  </a:cubicBezTo>
                  <a:lnTo>
                    <a:pt x="12963" y="2323"/>
                  </a:lnTo>
                  <a:lnTo>
                    <a:pt x="12963" y="2344"/>
                  </a:lnTo>
                  <a:cubicBezTo>
                    <a:pt x="13991" y="1381"/>
                    <a:pt x="13082" y="1"/>
                    <a:pt x="12033" y="1"/>
                  </a:cubicBezTo>
                  <a:close/>
                </a:path>
              </a:pathLst>
            </a:custGeom>
            <a:solidFill>
              <a:srgbClr val="FE5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5810;p65">
              <a:extLst>
                <a:ext uri="{FF2B5EF4-FFF2-40B4-BE49-F238E27FC236}">
                  <a16:creationId xmlns:a16="http://schemas.microsoft.com/office/drawing/2014/main" id="{E791176A-5F6D-3CEC-ED05-7A701801F936}"/>
                </a:ext>
              </a:extLst>
            </p:cNvPr>
            <p:cNvSpPr/>
            <p:nvPr/>
          </p:nvSpPr>
          <p:spPr>
            <a:xfrm>
              <a:off x="3673863" y="2923430"/>
              <a:ext cx="184806" cy="179550"/>
            </a:xfrm>
            <a:custGeom>
              <a:avLst/>
              <a:gdLst/>
              <a:ahLst/>
              <a:cxnLst/>
              <a:rect l="l" t="t" r="r" b="b"/>
              <a:pathLst>
                <a:path w="12343" h="11992" extrusionOk="0">
                  <a:moveTo>
                    <a:pt x="11464" y="0"/>
                  </a:moveTo>
                  <a:cubicBezTo>
                    <a:pt x="11187" y="0"/>
                    <a:pt x="10921" y="162"/>
                    <a:pt x="10807" y="453"/>
                  </a:cubicBezTo>
                  <a:lnTo>
                    <a:pt x="758" y="10481"/>
                  </a:lnTo>
                  <a:cubicBezTo>
                    <a:pt x="190" y="10649"/>
                    <a:pt x="1" y="11343"/>
                    <a:pt x="421" y="11764"/>
                  </a:cubicBezTo>
                  <a:cubicBezTo>
                    <a:pt x="577" y="11920"/>
                    <a:pt x="774" y="11992"/>
                    <a:pt x="967" y="11992"/>
                  </a:cubicBezTo>
                  <a:cubicBezTo>
                    <a:pt x="1294" y="11992"/>
                    <a:pt x="1611" y="11784"/>
                    <a:pt x="1704" y="11427"/>
                  </a:cubicBezTo>
                  <a:lnTo>
                    <a:pt x="11753" y="1378"/>
                  </a:lnTo>
                  <a:lnTo>
                    <a:pt x="11753" y="1399"/>
                  </a:lnTo>
                  <a:cubicBezTo>
                    <a:pt x="12216" y="1188"/>
                    <a:pt x="12342" y="579"/>
                    <a:pt x="11985" y="221"/>
                  </a:cubicBezTo>
                  <a:cubicBezTo>
                    <a:pt x="11834" y="71"/>
                    <a:pt x="11647" y="0"/>
                    <a:pt x="1146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5811;p65">
              <a:extLst>
                <a:ext uri="{FF2B5EF4-FFF2-40B4-BE49-F238E27FC236}">
                  <a16:creationId xmlns:a16="http://schemas.microsoft.com/office/drawing/2014/main" id="{AF1616A3-36A3-3744-E516-6F855DAAB882}"/>
                </a:ext>
              </a:extLst>
            </p:cNvPr>
            <p:cNvSpPr/>
            <p:nvPr/>
          </p:nvSpPr>
          <p:spPr>
            <a:xfrm>
              <a:off x="3541970" y="3007531"/>
              <a:ext cx="218793" cy="216383"/>
            </a:xfrm>
            <a:custGeom>
              <a:avLst/>
              <a:gdLst/>
              <a:ahLst/>
              <a:cxnLst/>
              <a:rect l="l" t="t" r="r" b="b"/>
              <a:pathLst>
                <a:path w="14613" h="14452" extrusionOk="0">
                  <a:moveTo>
                    <a:pt x="11156" y="1"/>
                  </a:moveTo>
                  <a:cubicBezTo>
                    <a:pt x="10596" y="1"/>
                    <a:pt x="10000" y="134"/>
                    <a:pt x="9398" y="428"/>
                  </a:cubicBezTo>
                  <a:cubicBezTo>
                    <a:pt x="7792" y="1240"/>
                    <a:pt x="3601" y="3145"/>
                    <a:pt x="1236" y="3145"/>
                  </a:cubicBezTo>
                  <a:cubicBezTo>
                    <a:pt x="724" y="3145"/>
                    <a:pt x="297" y="3056"/>
                    <a:pt x="1" y="2846"/>
                  </a:cubicBezTo>
                  <a:lnTo>
                    <a:pt x="1" y="2846"/>
                  </a:lnTo>
                  <a:lnTo>
                    <a:pt x="11606" y="14451"/>
                  </a:lnTo>
                  <a:cubicBezTo>
                    <a:pt x="10429" y="12769"/>
                    <a:pt x="13036" y="7009"/>
                    <a:pt x="14003" y="5032"/>
                  </a:cubicBezTo>
                  <a:cubicBezTo>
                    <a:pt x="14612" y="3834"/>
                    <a:pt x="14549" y="2636"/>
                    <a:pt x="14066" y="1732"/>
                  </a:cubicBezTo>
                  <a:cubicBezTo>
                    <a:pt x="13525" y="693"/>
                    <a:pt x="12435" y="1"/>
                    <a:pt x="11156" y="1"/>
                  </a:cubicBezTo>
                  <a:close/>
                </a:path>
              </a:pathLst>
            </a:custGeom>
            <a:solidFill>
              <a:srgbClr val="FDF0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5812;p65">
              <a:extLst>
                <a:ext uri="{FF2B5EF4-FFF2-40B4-BE49-F238E27FC236}">
                  <a16:creationId xmlns:a16="http://schemas.microsoft.com/office/drawing/2014/main" id="{4247EB71-4247-54CE-8664-76090B211525}"/>
                </a:ext>
              </a:extLst>
            </p:cNvPr>
            <p:cNvSpPr/>
            <p:nvPr/>
          </p:nvSpPr>
          <p:spPr>
            <a:xfrm>
              <a:off x="3562123" y="3027504"/>
              <a:ext cx="198640" cy="196409"/>
            </a:xfrm>
            <a:custGeom>
              <a:avLst/>
              <a:gdLst/>
              <a:ahLst/>
              <a:cxnLst/>
              <a:rect l="l" t="t" r="r" b="b"/>
              <a:pathLst>
                <a:path w="13267" h="13118" extrusionOk="0">
                  <a:moveTo>
                    <a:pt x="11099" y="0"/>
                  </a:moveTo>
                  <a:cubicBezTo>
                    <a:pt x="10513" y="0"/>
                    <a:pt x="9928" y="148"/>
                    <a:pt x="9398" y="440"/>
                  </a:cubicBezTo>
                  <a:cubicBezTo>
                    <a:pt x="7779" y="1249"/>
                    <a:pt x="3620" y="3145"/>
                    <a:pt x="1256" y="3145"/>
                  </a:cubicBezTo>
                  <a:cubicBezTo>
                    <a:pt x="734" y="3145"/>
                    <a:pt x="300" y="3053"/>
                    <a:pt x="0" y="2836"/>
                  </a:cubicBezTo>
                  <a:lnTo>
                    <a:pt x="0" y="2836"/>
                  </a:lnTo>
                  <a:lnTo>
                    <a:pt x="10260" y="13117"/>
                  </a:lnTo>
                  <a:cubicBezTo>
                    <a:pt x="9083" y="11435"/>
                    <a:pt x="11690" y="5675"/>
                    <a:pt x="12657" y="3698"/>
                  </a:cubicBezTo>
                  <a:cubicBezTo>
                    <a:pt x="13266" y="2500"/>
                    <a:pt x="13203" y="1302"/>
                    <a:pt x="12720" y="398"/>
                  </a:cubicBezTo>
                  <a:cubicBezTo>
                    <a:pt x="12209" y="132"/>
                    <a:pt x="11654" y="0"/>
                    <a:pt x="1109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5813;p65">
              <a:extLst>
                <a:ext uri="{FF2B5EF4-FFF2-40B4-BE49-F238E27FC236}">
                  <a16:creationId xmlns:a16="http://schemas.microsoft.com/office/drawing/2014/main" id="{B273390C-A89B-66F2-8DB2-99531F915414}"/>
                </a:ext>
              </a:extLst>
            </p:cNvPr>
            <p:cNvSpPr/>
            <p:nvPr/>
          </p:nvSpPr>
          <p:spPr>
            <a:xfrm>
              <a:off x="3516562" y="3033523"/>
              <a:ext cx="217446" cy="210304"/>
            </a:xfrm>
            <a:custGeom>
              <a:avLst/>
              <a:gdLst/>
              <a:ahLst/>
              <a:cxnLst/>
              <a:rect l="l" t="t" r="r" b="b"/>
              <a:pathLst>
                <a:path w="14523" h="14046" extrusionOk="0">
                  <a:moveTo>
                    <a:pt x="1642" y="1"/>
                  </a:moveTo>
                  <a:cubicBezTo>
                    <a:pt x="783" y="1"/>
                    <a:pt x="1" y="916"/>
                    <a:pt x="499" y="1867"/>
                  </a:cubicBezTo>
                  <a:cubicBezTo>
                    <a:pt x="562" y="1972"/>
                    <a:pt x="646" y="2077"/>
                    <a:pt x="730" y="2161"/>
                  </a:cubicBezTo>
                  <a:lnTo>
                    <a:pt x="12252" y="13682"/>
                  </a:lnTo>
                  <a:cubicBezTo>
                    <a:pt x="12494" y="13924"/>
                    <a:pt x="12814" y="14045"/>
                    <a:pt x="13135" y="14045"/>
                  </a:cubicBezTo>
                  <a:cubicBezTo>
                    <a:pt x="13455" y="14045"/>
                    <a:pt x="13776" y="13924"/>
                    <a:pt x="14018" y="13682"/>
                  </a:cubicBezTo>
                  <a:cubicBezTo>
                    <a:pt x="14522" y="13178"/>
                    <a:pt x="14522" y="12379"/>
                    <a:pt x="14018" y="11895"/>
                  </a:cubicBezTo>
                  <a:lnTo>
                    <a:pt x="2517" y="374"/>
                  </a:lnTo>
                  <a:cubicBezTo>
                    <a:pt x="2251" y="113"/>
                    <a:pt x="1942" y="1"/>
                    <a:pt x="1642" y="1"/>
                  </a:cubicBezTo>
                  <a:close/>
                </a:path>
              </a:pathLst>
            </a:custGeom>
            <a:solidFill>
              <a:srgbClr val="FE5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5814;p65">
              <a:extLst>
                <a:ext uri="{FF2B5EF4-FFF2-40B4-BE49-F238E27FC236}">
                  <a16:creationId xmlns:a16="http://schemas.microsoft.com/office/drawing/2014/main" id="{092EDD96-55D7-8785-9F9D-866252EBE6DA}"/>
                </a:ext>
              </a:extLst>
            </p:cNvPr>
            <p:cNvSpPr/>
            <p:nvPr/>
          </p:nvSpPr>
          <p:spPr>
            <a:xfrm>
              <a:off x="3524033" y="3056041"/>
              <a:ext cx="202413" cy="188100"/>
            </a:xfrm>
            <a:custGeom>
              <a:avLst/>
              <a:gdLst/>
              <a:ahLst/>
              <a:cxnLst/>
              <a:rect l="l" t="t" r="r" b="b"/>
              <a:pathLst>
                <a:path w="13519" h="12563" extrusionOk="0">
                  <a:moveTo>
                    <a:pt x="894" y="0"/>
                  </a:moveTo>
                  <a:cubicBezTo>
                    <a:pt x="573" y="0"/>
                    <a:pt x="252" y="121"/>
                    <a:pt x="0" y="363"/>
                  </a:cubicBezTo>
                  <a:cubicBezTo>
                    <a:pt x="63" y="468"/>
                    <a:pt x="147" y="573"/>
                    <a:pt x="231" y="657"/>
                  </a:cubicBezTo>
                  <a:lnTo>
                    <a:pt x="11732" y="12200"/>
                  </a:lnTo>
                  <a:cubicBezTo>
                    <a:pt x="11984" y="12441"/>
                    <a:pt x="12305" y="12562"/>
                    <a:pt x="12625" y="12562"/>
                  </a:cubicBezTo>
                  <a:cubicBezTo>
                    <a:pt x="12946" y="12562"/>
                    <a:pt x="13267" y="12441"/>
                    <a:pt x="13519" y="12200"/>
                  </a:cubicBezTo>
                  <a:cubicBezTo>
                    <a:pt x="13456" y="12073"/>
                    <a:pt x="13372" y="11968"/>
                    <a:pt x="13288" y="11884"/>
                  </a:cubicBezTo>
                  <a:lnTo>
                    <a:pt x="1787" y="363"/>
                  </a:lnTo>
                  <a:cubicBezTo>
                    <a:pt x="1535" y="121"/>
                    <a:pt x="1214" y="0"/>
                    <a:pt x="89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5815;p65">
              <a:extLst>
                <a:ext uri="{FF2B5EF4-FFF2-40B4-BE49-F238E27FC236}">
                  <a16:creationId xmlns:a16="http://schemas.microsoft.com/office/drawing/2014/main" id="{84124168-D6F0-F44C-E1A8-074E10EF72B9}"/>
                </a:ext>
              </a:extLst>
            </p:cNvPr>
            <p:cNvSpPr/>
            <p:nvPr/>
          </p:nvSpPr>
          <p:spPr>
            <a:xfrm>
              <a:off x="3556389" y="3171360"/>
              <a:ext cx="39108" cy="35620"/>
            </a:xfrm>
            <a:custGeom>
              <a:avLst/>
              <a:gdLst/>
              <a:ahLst/>
              <a:cxnLst/>
              <a:rect l="l" t="t" r="r" b="b"/>
              <a:pathLst>
                <a:path w="2612" h="2379" extrusionOk="0">
                  <a:moveTo>
                    <a:pt x="1348" y="0"/>
                  </a:moveTo>
                  <a:cubicBezTo>
                    <a:pt x="840" y="0"/>
                    <a:pt x="335" y="306"/>
                    <a:pt x="194" y="902"/>
                  </a:cubicBezTo>
                  <a:cubicBezTo>
                    <a:pt x="1" y="1735"/>
                    <a:pt x="660" y="2379"/>
                    <a:pt x="1359" y="2379"/>
                  </a:cubicBezTo>
                  <a:cubicBezTo>
                    <a:pt x="1649" y="2379"/>
                    <a:pt x="1945" y="2269"/>
                    <a:pt x="2191" y="2017"/>
                  </a:cubicBezTo>
                  <a:cubicBezTo>
                    <a:pt x="2507" y="1701"/>
                    <a:pt x="2612" y="1239"/>
                    <a:pt x="2486" y="818"/>
                  </a:cubicBezTo>
                  <a:cubicBezTo>
                    <a:pt x="2302" y="269"/>
                    <a:pt x="1824" y="0"/>
                    <a:pt x="1348" y="0"/>
                  </a:cubicBezTo>
                  <a:close/>
                </a:path>
              </a:pathLst>
            </a:custGeom>
            <a:solidFill>
              <a:srgbClr val="FE5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5816;p65">
              <a:extLst>
                <a:ext uri="{FF2B5EF4-FFF2-40B4-BE49-F238E27FC236}">
                  <a16:creationId xmlns:a16="http://schemas.microsoft.com/office/drawing/2014/main" id="{EEC0FDBD-7F14-44B7-D03F-1A247C697C71}"/>
                </a:ext>
              </a:extLst>
            </p:cNvPr>
            <p:cNvSpPr/>
            <p:nvPr/>
          </p:nvSpPr>
          <p:spPr>
            <a:xfrm>
              <a:off x="3573413" y="3180268"/>
              <a:ext cx="22084" cy="21920"/>
            </a:xfrm>
            <a:custGeom>
              <a:avLst/>
              <a:gdLst/>
              <a:ahLst/>
              <a:cxnLst/>
              <a:rect l="l" t="t" r="r" b="b"/>
              <a:pathLst>
                <a:path w="1475" h="1464" extrusionOk="0">
                  <a:moveTo>
                    <a:pt x="821" y="1"/>
                  </a:moveTo>
                  <a:cubicBezTo>
                    <a:pt x="498" y="1"/>
                    <a:pt x="188" y="212"/>
                    <a:pt x="108" y="560"/>
                  </a:cubicBezTo>
                  <a:cubicBezTo>
                    <a:pt x="1" y="1042"/>
                    <a:pt x="364" y="1463"/>
                    <a:pt x="811" y="1463"/>
                  </a:cubicBezTo>
                  <a:cubicBezTo>
                    <a:pt x="890" y="1463"/>
                    <a:pt x="972" y="1450"/>
                    <a:pt x="1054" y="1422"/>
                  </a:cubicBezTo>
                  <a:cubicBezTo>
                    <a:pt x="1370" y="1106"/>
                    <a:pt x="1475" y="644"/>
                    <a:pt x="1349" y="223"/>
                  </a:cubicBezTo>
                  <a:cubicBezTo>
                    <a:pt x="1195" y="70"/>
                    <a:pt x="1006" y="1"/>
                    <a:pt x="82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5817;p65">
              <a:extLst>
                <a:ext uri="{FF2B5EF4-FFF2-40B4-BE49-F238E27FC236}">
                  <a16:creationId xmlns:a16="http://schemas.microsoft.com/office/drawing/2014/main" id="{F05BDEFD-B7CE-271E-7793-2F6D0D557184}"/>
                </a:ext>
              </a:extLst>
            </p:cNvPr>
            <p:cNvSpPr/>
            <p:nvPr/>
          </p:nvSpPr>
          <p:spPr>
            <a:xfrm>
              <a:off x="3510094" y="2969111"/>
              <a:ext cx="174534" cy="41549"/>
            </a:xfrm>
            <a:custGeom>
              <a:avLst/>
              <a:gdLst/>
              <a:ahLst/>
              <a:cxnLst/>
              <a:rect l="l" t="t" r="r" b="b"/>
              <a:pathLst>
                <a:path w="11657" h="2775" extrusionOk="0">
                  <a:moveTo>
                    <a:pt x="7213" y="1"/>
                  </a:moveTo>
                  <a:cubicBezTo>
                    <a:pt x="4756" y="1"/>
                    <a:pt x="2223" y="716"/>
                    <a:pt x="364" y="2027"/>
                  </a:cubicBezTo>
                  <a:cubicBezTo>
                    <a:pt x="0" y="2287"/>
                    <a:pt x="264" y="2774"/>
                    <a:pt x="614" y="2774"/>
                  </a:cubicBezTo>
                  <a:cubicBezTo>
                    <a:pt x="690" y="2774"/>
                    <a:pt x="769" y="2752"/>
                    <a:pt x="847" y="2700"/>
                  </a:cubicBezTo>
                  <a:cubicBezTo>
                    <a:pt x="2563" y="1480"/>
                    <a:pt x="4936" y="816"/>
                    <a:pt x="7221" y="816"/>
                  </a:cubicBezTo>
                  <a:cubicBezTo>
                    <a:pt x="8521" y="816"/>
                    <a:pt x="9792" y="1031"/>
                    <a:pt x="10897" y="1480"/>
                  </a:cubicBezTo>
                  <a:cubicBezTo>
                    <a:pt x="10957" y="1506"/>
                    <a:pt x="11015" y="1517"/>
                    <a:pt x="11069" y="1517"/>
                  </a:cubicBezTo>
                  <a:cubicBezTo>
                    <a:pt x="11465" y="1517"/>
                    <a:pt x="11656" y="908"/>
                    <a:pt x="11212" y="723"/>
                  </a:cubicBezTo>
                  <a:cubicBezTo>
                    <a:pt x="9996" y="234"/>
                    <a:pt x="8617" y="1"/>
                    <a:pt x="7213" y="1"/>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5818;p65">
              <a:extLst>
                <a:ext uri="{FF2B5EF4-FFF2-40B4-BE49-F238E27FC236}">
                  <a16:creationId xmlns:a16="http://schemas.microsoft.com/office/drawing/2014/main" id="{3DD3C469-1F72-BE8A-18B9-134E22B33DA5}"/>
                </a:ext>
              </a:extLst>
            </p:cNvPr>
            <p:cNvSpPr/>
            <p:nvPr/>
          </p:nvSpPr>
          <p:spPr>
            <a:xfrm>
              <a:off x="3529948" y="2930572"/>
              <a:ext cx="133270" cy="33928"/>
            </a:xfrm>
            <a:custGeom>
              <a:avLst/>
              <a:gdLst/>
              <a:ahLst/>
              <a:cxnLst/>
              <a:rect l="l" t="t" r="r" b="b"/>
              <a:pathLst>
                <a:path w="8901" h="2266" extrusionOk="0">
                  <a:moveTo>
                    <a:pt x="5461" y="1"/>
                  </a:moveTo>
                  <a:cubicBezTo>
                    <a:pt x="3626" y="1"/>
                    <a:pt x="1739" y="535"/>
                    <a:pt x="362" y="1510"/>
                  </a:cubicBezTo>
                  <a:cubicBezTo>
                    <a:pt x="1" y="1768"/>
                    <a:pt x="245" y="2265"/>
                    <a:pt x="598" y="2265"/>
                  </a:cubicBezTo>
                  <a:cubicBezTo>
                    <a:pt x="677" y="2265"/>
                    <a:pt x="761" y="2241"/>
                    <a:pt x="846" y="2183"/>
                  </a:cubicBezTo>
                  <a:cubicBezTo>
                    <a:pt x="2092" y="1299"/>
                    <a:pt x="3807" y="816"/>
                    <a:pt x="5465" y="816"/>
                  </a:cubicBezTo>
                  <a:cubicBezTo>
                    <a:pt x="6408" y="816"/>
                    <a:pt x="7333" y="972"/>
                    <a:pt x="8141" y="1300"/>
                  </a:cubicBezTo>
                  <a:cubicBezTo>
                    <a:pt x="8202" y="1325"/>
                    <a:pt x="8259" y="1337"/>
                    <a:pt x="8313" y="1337"/>
                  </a:cubicBezTo>
                  <a:cubicBezTo>
                    <a:pt x="8709" y="1337"/>
                    <a:pt x="8900" y="728"/>
                    <a:pt x="8456" y="543"/>
                  </a:cubicBezTo>
                  <a:cubicBezTo>
                    <a:pt x="7545" y="176"/>
                    <a:pt x="6512" y="1"/>
                    <a:pt x="5461" y="1"/>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5819;p65">
              <a:extLst>
                <a:ext uri="{FF2B5EF4-FFF2-40B4-BE49-F238E27FC236}">
                  <a16:creationId xmlns:a16="http://schemas.microsoft.com/office/drawing/2014/main" id="{2AD67BB1-8F4C-F71C-F037-E5D03456EAE5}"/>
                </a:ext>
              </a:extLst>
            </p:cNvPr>
            <p:cNvSpPr/>
            <p:nvPr/>
          </p:nvSpPr>
          <p:spPr>
            <a:xfrm>
              <a:off x="3753292" y="3083980"/>
              <a:ext cx="52793" cy="168875"/>
            </a:xfrm>
            <a:custGeom>
              <a:avLst/>
              <a:gdLst/>
              <a:ahLst/>
              <a:cxnLst/>
              <a:rect l="l" t="t" r="r" b="b"/>
              <a:pathLst>
                <a:path w="3526" h="11279" extrusionOk="0">
                  <a:moveTo>
                    <a:pt x="1806" y="1"/>
                  </a:moveTo>
                  <a:cubicBezTo>
                    <a:pt x="1547" y="1"/>
                    <a:pt x="1290" y="237"/>
                    <a:pt x="1424" y="557"/>
                  </a:cubicBezTo>
                  <a:cubicBezTo>
                    <a:pt x="2664" y="3627"/>
                    <a:pt x="2138" y="7916"/>
                    <a:pt x="225" y="10628"/>
                  </a:cubicBezTo>
                  <a:cubicBezTo>
                    <a:pt x="0" y="10942"/>
                    <a:pt x="267" y="11278"/>
                    <a:pt x="552" y="11278"/>
                  </a:cubicBezTo>
                  <a:cubicBezTo>
                    <a:pt x="668" y="11278"/>
                    <a:pt x="786" y="11223"/>
                    <a:pt x="877" y="11090"/>
                  </a:cubicBezTo>
                  <a:cubicBezTo>
                    <a:pt x="2937" y="8189"/>
                    <a:pt x="3526" y="3606"/>
                    <a:pt x="2180" y="263"/>
                  </a:cubicBezTo>
                  <a:cubicBezTo>
                    <a:pt x="2104" y="79"/>
                    <a:pt x="1954" y="1"/>
                    <a:pt x="1806" y="1"/>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5820;p65">
              <a:extLst>
                <a:ext uri="{FF2B5EF4-FFF2-40B4-BE49-F238E27FC236}">
                  <a16:creationId xmlns:a16="http://schemas.microsoft.com/office/drawing/2014/main" id="{2E5C03ED-8873-724F-2D7A-A3EDE35EFBB9}"/>
                </a:ext>
              </a:extLst>
            </p:cNvPr>
            <p:cNvSpPr/>
            <p:nvPr/>
          </p:nvSpPr>
          <p:spPr>
            <a:xfrm>
              <a:off x="3799243" y="3105481"/>
              <a:ext cx="43046" cy="127700"/>
            </a:xfrm>
            <a:custGeom>
              <a:avLst/>
              <a:gdLst/>
              <a:ahLst/>
              <a:cxnLst/>
              <a:rect l="l" t="t" r="r" b="b"/>
              <a:pathLst>
                <a:path w="2875" h="8529" extrusionOk="0">
                  <a:moveTo>
                    <a:pt x="1501" y="1"/>
                  </a:moveTo>
                  <a:cubicBezTo>
                    <a:pt x="1239" y="1"/>
                    <a:pt x="973" y="247"/>
                    <a:pt x="1109" y="572"/>
                  </a:cubicBezTo>
                  <a:cubicBezTo>
                    <a:pt x="2013" y="2779"/>
                    <a:pt x="1613" y="5912"/>
                    <a:pt x="226" y="7867"/>
                  </a:cubicBezTo>
                  <a:cubicBezTo>
                    <a:pt x="0" y="8198"/>
                    <a:pt x="280" y="8529"/>
                    <a:pt x="573" y="8529"/>
                  </a:cubicBezTo>
                  <a:cubicBezTo>
                    <a:pt x="690" y="8529"/>
                    <a:pt x="809" y="8477"/>
                    <a:pt x="898" y="8351"/>
                  </a:cubicBezTo>
                  <a:cubicBezTo>
                    <a:pt x="2433" y="6164"/>
                    <a:pt x="2875" y="2737"/>
                    <a:pt x="1866" y="256"/>
                  </a:cubicBezTo>
                  <a:cubicBezTo>
                    <a:pt x="1791" y="77"/>
                    <a:pt x="1646" y="1"/>
                    <a:pt x="1501" y="1"/>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69" name="Google Shape;5757;p65">
            <a:extLst>
              <a:ext uri="{FF2B5EF4-FFF2-40B4-BE49-F238E27FC236}">
                <a16:creationId xmlns:a16="http://schemas.microsoft.com/office/drawing/2014/main" id="{9860F14A-BF1B-72D3-469A-0D3656A4E6CE}"/>
              </a:ext>
            </a:extLst>
          </p:cNvPr>
          <p:cNvSpPr/>
          <p:nvPr/>
        </p:nvSpPr>
        <p:spPr>
          <a:xfrm flipH="1">
            <a:off x="10848187" y="4486201"/>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5760;p65">
            <a:extLst>
              <a:ext uri="{FF2B5EF4-FFF2-40B4-BE49-F238E27FC236}">
                <a16:creationId xmlns:a16="http://schemas.microsoft.com/office/drawing/2014/main" id="{17BF1735-132B-E0EF-DA19-CE6D669CA193}"/>
              </a:ext>
            </a:extLst>
          </p:cNvPr>
          <p:cNvSpPr txBox="1"/>
          <p:nvPr/>
        </p:nvSpPr>
        <p:spPr>
          <a:xfrm>
            <a:off x="10859816" y="3465610"/>
            <a:ext cx="671200" cy="54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a:ln>
                  <a:noFill/>
                </a:ln>
                <a:solidFill>
                  <a:srgbClr val="EF4198"/>
                </a:solidFill>
                <a:effectLst/>
                <a:uLnTx/>
                <a:uFillTx/>
                <a:latin typeface="Atma"/>
                <a:ea typeface="Atma"/>
                <a:cs typeface="Atma"/>
                <a:sym typeface="Atma"/>
              </a:rPr>
              <a:t>5</a:t>
            </a:r>
            <a:endParaRPr kumimoji="0" sz="4000" b="0" i="0" u="none" strike="noStrike" kern="0" cap="none" spc="0" normalizeH="0" baseline="0" noProof="0">
              <a:ln>
                <a:noFill/>
              </a:ln>
              <a:solidFill>
                <a:srgbClr val="EF4198"/>
              </a:solidFill>
              <a:effectLst/>
              <a:uLnTx/>
              <a:uFillTx/>
              <a:latin typeface="Atma"/>
              <a:ea typeface="Atma"/>
              <a:cs typeface="Atma"/>
              <a:sym typeface="Atma"/>
            </a:endParaRPr>
          </a:p>
        </p:txBody>
      </p:sp>
      <p:cxnSp>
        <p:nvCxnSpPr>
          <p:cNvPr id="971" name="Google Shape;5767;p65">
            <a:extLst>
              <a:ext uri="{FF2B5EF4-FFF2-40B4-BE49-F238E27FC236}">
                <a16:creationId xmlns:a16="http://schemas.microsoft.com/office/drawing/2014/main" id="{FCE9B70B-404F-1E5A-DC07-49B1ED654058}"/>
              </a:ext>
            </a:extLst>
          </p:cNvPr>
          <p:cNvCxnSpPr>
            <a:stCxn id="970" idx="0"/>
          </p:cNvCxnSpPr>
          <p:nvPr/>
        </p:nvCxnSpPr>
        <p:spPr>
          <a:xfrm rot="10800000">
            <a:off x="11195416" y="3043210"/>
            <a:ext cx="0" cy="422400"/>
          </a:xfrm>
          <a:prstGeom prst="straightConnector1">
            <a:avLst/>
          </a:prstGeom>
          <a:noFill/>
          <a:ln w="19050" cap="flat" cmpd="sng">
            <a:solidFill>
              <a:srgbClr val="FE5F26"/>
            </a:solidFill>
            <a:prstDash val="solid"/>
            <a:round/>
            <a:headEnd type="none" w="med" len="med"/>
            <a:tailEnd type="none" w="med" len="med"/>
          </a:ln>
        </p:spPr>
      </p:cxnSp>
      <p:grpSp>
        <p:nvGrpSpPr>
          <p:cNvPr id="972" name="Google Shape;5789;p65">
            <a:extLst>
              <a:ext uri="{FF2B5EF4-FFF2-40B4-BE49-F238E27FC236}">
                <a16:creationId xmlns:a16="http://schemas.microsoft.com/office/drawing/2014/main" id="{7296D44E-E075-3E05-1AA4-3FB56029C5A4}"/>
              </a:ext>
            </a:extLst>
          </p:cNvPr>
          <p:cNvGrpSpPr/>
          <p:nvPr/>
        </p:nvGrpSpPr>
        <p:grpSpPr>
          <a:xfrm>
            <a:off x="11119672" y="4708990"/>
            <a:ext cx="411344" cy="444504"/>
            <a:chOff x="1748310" y="2408601"/>
            <a:chExt cx="308508" cy="333378"/>
          </a:xfrm>
        </p:grpSpPr>
        <p:sp>
          <p:nvSpPr>
            <p:cNvPr id="973" name="Google Shape;5790;p65">
              <a:extLst>
                <a:ext uri="{FF2B5EF4-FFF2-40B4-BE49-F238E27FC236}">
                  <a16:creationId xmlns:a16="http://schemas.microsoft.com/office/drawing/2014/main" id="{E169E4E8-4F21-BAC4-982A-A10162E0BF1E}"/>
                </a:ext>
              </a:extLst>
            </p:cNvPr>
            <p:cNvSpPr/>
            <p:nvPr/>
          </p:nvSpPr>
          <p:spPr>
            <a:xfrm>
              <a:off x="1748310" y="2433470"/>
              <a:ext cx="308508" cy="308508"/>
            </a:xfrm>
            <a:custGeom>
              <a:avLst/>
              <a:gdLst/>
              <a:ahLst/>
              <a:cxnLst/>
              <a:rect l="l" t="t" r="r" b="b"/>
              <a:pathLst>
                <a:path w="20605" h="20605" extrusionOk="0">
                  <a:moveTo>
                    <a:pt x="905" y="0"/>
                  </a:moveTo>
                  <a:cubicBezTo>
                    <a:pt x="400" y="0"/>
                    <a:pt x="1" y="400"/>
                    <a:pt x="1" y="904"/>
                  </a:cubicBezTo>
                  <a:lnTo>
                    <a:pt x="1" y="19700"/>
                  </a:lnTo>
                  <a:cubicBezTo>
                    <a:pt x="1" y="20205"/>
                    <a:pt x="400" y="20604"/>
                    <a:pt x="905" y="20604"/>
                  </a:cubicBezTo>
                  <a:lnTo>
                    <a:pt x="19701" y="20604"/>
                  </a:lnTo>
                  <a:cubicBezTo>
                    <a:pt x="20184" y="20604"/>
                    <a:pt x="20584" y="20205"/>
                    <a:pt x="20605" y="19721"/>
                  </a:cubicBezTo>
                  <a:lnTo>
                    <a:pt x="20605" y="904"/>
                  </a:lnTo>
                  <a:cubicBezTo>
                    <a:pt x="20605" y="400"/>
                    <a:pt x="20184" y="0"/>
                    <a:pt x="19701" y="0"/>
                  </a:cubicBezTo>
                  <a:close/>
                </a:path>
              </a:pathLst>
            </a:custGeom>
            <a:solidFill>
              <a:srgbClr val="FDF0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5791;p65">
              <a:extLst>
                <a:ext uri="{FF2B5EF4-FFF2-40B4-BE49-F238E27FC236}">
                  <a16:creationId xmlns:a16="http://schemas.microsoft.com/office/drawing/2014/main" id="{E16B2229-4720-9C89-D544-E2461E66BF3A}"/>
                </a:ext>
              </a:extLst>
            </p:cNvPr>
            <p:cNvSpPr/>
            <p:nvPr/>
          </p:nvSpPr>
          <p:spPr>
            <a:xfrm>
              <a:off x="2022187" y="2433470"/>
              <a:ext cx="34631" cy="308508"/>
            </a:xfrm>
            <a:custGeom>
              <a:avLst/>
              <a:gdLst/>
              <a:ahLst/>
              <a:cxnLst/>
              <a:rect l="l" t="t" r="r" b="b"/>
              <a:pathLst>
                <a:path w="2313" h="20605" extrusionOk="0">
                  <a:moveTo>
                    <a:pt x="0" y="0"/>
                  </a:moveTo>
                  <a:lnTo>
                    <a:pt x="0" y="20604"/>
                  </a:lnTo>
                  <a:lnTo>
                    <a:pt x="1409" y="20604"/>
                  </a:lnTo>
                  <a:cubicBezTo>
                    <a:pt x="1892" y="20604"/>
                    <a:pt x="2313" y="20205"/>
                    <a:pt x="2313" y="19700"/>
                  </a:cubicBezTo>
                  <a:lnTo>
                    <a:pt x="2313" y="904"/>
                  </a:lnTo>
                  <a:cubicBezTo>
                    <a:pt x="2313" y="400"/>
                    <a:pt x="1892" y="0"/>
                    <a:pt x="140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5792;p65">
              <a:extLst>
                <a:ext uri="{FF2B5EF4-FFF2-40B4-BE49-F238E27FC236}">
                  <a16:creationId xmlns:a16="http://schemas.microsoft.com/office/drawing/2014/main" id="{0B1E9247-BC5A-FA0B-F8DC-83674DB72F55}"/>
                </a:ext>
              </a:extLst>
            </p:cNvPr>
            <p:cNvSpPr/>
            <p:nvPr/>
          </p:nvSpPr>
          <p:spPr>
            <a:xfrm>
              <a:off x="1748310" y="2433470"/>
              <a:ext cx="308508" cy="55728"/>
            </a:xfrm>
            <a:custGeom>
              <a:avLst/>
              <a:gdLst/>
              <a:ahLst/>
              <a:cxnLst/>
              <a:rect l="l" t="t" r="r" b="b"/>
              <a:pathLst>
                <a:path w="20605" h="3722" extrusionOk="0">
                  <a:moveTo>
                    <a:pt x="905" y="0"/>
                  </a:moveTo>
                  <a:cubicBezTo>
                    <a:pt x="400" y="0"/>
                    <a:pt x="1" y="400"/>
                    <a:pt x="1" y="904"/>
                  </a:cubicBezTo>
                  <a:lnTo>
                    <a:pt x="1" y="3721"/>
                  </a:lnTo>
                  <a:lnTo>
                    <a:pt x="20605" y="3721"/>
                  </a:lnTo>
                  <a:lnTo>
                    <a:pt x="20605" y="904"/>
                  </a:lnTo>
                  <a:cubicBezTo>
                    <a:pt x="20605" y="400"/>
                    <a:pt x="20184" y="0"/>
                    <a:pt x="19701" y="0"/>
                  </a:cubicBezTo>
                  <a:close/>
                </a:path>
              </a:pathLst>
            </a:custGeom>
            <a:solidFill>
              <a:srgbClr val="FE5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5793;p65">
              <a:extLst>
                <a:ext uri="{FF2B5EF4-FFF2-40B4-BE49-F238E27FC236}">
                  <a16:creationId xmlns:a16="http://schemas.microsoft.com/office/drawing/2014/main" id="{7E9FEEE5-66B7-F579-EC93-8F6AA171C23B}"/>
                </a:ext>
              </a:extLst>
            </p:cNvPr>
            <p:cNvSpPr/>
            <p:nvPr/>
          </p:nvSpPr>
          <p:spPr>
            <a:xfrm>
              <a:off x="2022187" y="2433470"/>
              <a:ext cx="34631" cy="55728"/>
            </a:xfrm>
            <a:custGeom>
              <a:avLst/>
              <a:gdLst/>
              <a:ahLst/>
              <a:cxnLst/>
              <a:rect l="l" t="t" r="r" b="b"/>
              <a:pathLst>
                <a:path w="2313" h="3722" extrusionOk="0">
                  <a:moveTo>
                    <a:pt x="0" y="0"/>
                  </a:moveTo>
                  <a:lnTo>
                    <a:pt x="0" y="3721"/>
                  </a:lnTo>
                  <a:lnTo>
                    <a:pt x="2313" y="3721"/>
                  </a:lnTo>
                  <a:lnTo>
                    <a:pt x="2313" y="904"/>
                  </a:lnTo>
                  <a:cubicBezTo>
                    <a:pt x="2313" y="400"/>
                    <a:pt x="1892" y="0"/>
                    <a:pt x="140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5794;p65">
              <a:extLst>
                <a:ext uri="{FF2B5EF4-FFF2-40B4-BE49-F238E27FC236}">
                  <a16:creationId xmlns:a16="http://schemas.microsoft.com/office/drawing/2014/main" id="{1C6FCB6D-319E-CE82-8292-A0D577A249E7}"/>
                </a:ext>
              </a:extLst>
            </p:cNvPr>
            <p:cNvSpPr/>
            <p:nvPr/>
          </p:nvSpPr>
          <p:spPr>
            <a:xfrm>
              <a:off x="1780111" y="2408601"/>
              <a:ext cx="28657" cy="49754"/>
            </a:xfrm>
            <a:custGeom>
              <a:avLst/>
              <a:gdLst/>
              <a:ahLst/>
              <a:cxnLst/>
              <a:rect l="l" t="t" r="r" b="b"/>
              <a:pathLst>
                <a:path w="1914" h="3323" extrusionOk="0">
                  <a:moveTo>
                    <a:pt x="968" y="0"/>
                  </a:moveTo>
                  <a:cubicBezTo>
                    <a:pt x="442" y="0"/>
                    <a:pt x="0" y="442"/>
                    <a:pt x="0" y="967"/>
                  </a:cubicBezTo>
                  <a:lnTo>
                    <a:pt x="0" y="2376"/>
                  </a:lnTo>
                  <a:cubicBezTo>
                    <a:pt x="0" y="2902"/>
                    <a:pt x="442" y="3322"/>
                    <a:pt x="968" y="3322"/>
                  </a:cubicBezTo>
                  <a:cubicBezTo>
                    <a:pt x="1472" y="3322"/>
                    <a:pt x="1914" y="2902"/>
                    <a:pt x="1914" y="2376"/>
                  </a:cubicBezTo>
                  <a:lnTo>
                    <a:pt x="1914" y="967"/>
                  </a:lnTo>
                  <a:cubicBezTo>
                    <a:pt x="1914" y="442"/>
                    <a:pt x="1472" y="0"/>
                    <a:pt x="968" y="0"/>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5795;p65">
              <a:extLst>
                <a:ext uri="{FF2B5EF4-FFF2-40B4-BE49-F238E27FC236}">
                  <a16:creationId xmlns:a16="http://schemas.microsoft.com/office/drawing/2014/main" id="{1DC5615F-575A-5579-E2D7-C8DAC4078041}"/>
                </a:ext>
              </a:extLst>
            </p:cNvPr>
            <p:cNvSpPr/>
            <p:nvPr/>
          </p:nvSpPr>
          <p:spPr>
            <a:xfrm>
              <a:off x="1852189" y="2408601"/>
              <a:ext cx="28358" cy="49754"/>
            </a:xfrm>
            <a:custGeom>
              <a:avLst/>
              <a:gdLst/>
              <a:ahLst/>
              <a:cxnLst/>
              <a:rect l="l" t="t" r="r" b="b"/>
              <a:pathLst>
                <a:path w="1894" h="3323" extrusionOk="0">
                  <a:moveTo>
                    <a:pt x="947" y="0"/>
                  </a:moveTo>
                  <a:cubicBezTo>
                    <a:pt x="421" y="0"/>
                    <a:pt x="1" y="442"/>
                    <a:pt x="1" y="967"/>
                  </a:cubicBezTo>
                  <a:lnTo>
                    <a:pt x="1" y="2376"/>
                  </a:lnTo>
                  <a:cubicBezTo>
                    <a:pt x="1" y="2902"/>
                    <a:pt x="421" y="3322"/>
                    <a:pt x="947" y="3322"/>
                  </a:cubicBezTo>
                  <a:cubicBezTo>
                    <a:pt x="1473" y="3322"/>
                    <a:pt x="1893" y="2902"/>
                    <a:pt x="1893" y="2376"/>
                  </a:cubicBezTo>
                  <a:lnTo>
                    <a:pt x="1893" y="967"/>
                  </a:lnTo>
                  <a:cubicBezTo>
                    <a:pt x="1893" y="442"/>
                    <a:pt x="1473" y="0"/>
                    <a:pt x="947" y="0"/>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5796;p65">
              <a:extLst>
                <a:ext uri="{FF2B5EF4-FFF2-40B4-BE49-F238E27FC236}">
                  <a16:creationId xmlns:a16="http://schemas.microsoft.com/office/drawing/2014/main" id="{3BC8990B-DB79-99D1-F15E-A98BAAAB6C89}"/>
                </a:ext>
              </a:extLst>
            </p:cNvPr>
            <p:cNvSpPr/>
            <p:nvPr/>
          </p:nvSpPr>
          <p:spPr>
            <a:xfrm>
              <a:off x="1924282" y="2408601"/>
              <a:ext cx="28343" cy="49754"/>
            </a:xfrm>
            <a:custGeom>
              <a:avLst/>
              <a:gdLst/>
              <a:ahLst/>
              <a:cxnLst/>
              <a:rect l="l" t="t" r="r" b="b"/>
              <a:pathLst>
                <a:path w="1893" h="3323" extrusionOk="0">
                  <a:moveTo>
                    <a:pt x="947" y="0"/>
                  </a:moveTo>
                  <a:cubicBezTo>
                    <a:pt x="421" y="0"/>
                    <a:pt x="1" y="442"/>
                    <a:pt x="1" y="967"/>
                  </a:cubicBezTo>
                  <a:lnTo>
                    <a:pt x="1" y="2376"/>
                  </a:lnTo>
                  <a:cubicBezTo>
                    <a:pt x="1" y="2902"/>
                    <a:pt x="421" y="3322"/>
                    <a:pt x="947" y="3322"/>
                  </a:cubicBezTo>
                  <a:cubicBezTo>
                    <a:pt x="1472" y="3322"/>
                    <a:pt x="1893" y="2902"/>
                    <a:pt x="1893" y="2376"/>
                  </a:cubicBezTo>
                  <a:lnTo>
                    <a:pt x="1893" y="967"/>
                  </a:lnTo>
                  <a:cubicBezTo>
                    <a:pt x="1893" y="442"/>
                    <a:pt x="1472" y="0"/>
                    <a:pt x="947" y="0"/>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5797;p65">
              <a:extLst>
                <a:ext uri="{FF2B5EF4-FFF2-40B4-BE49-F238E27FC236}">
                  <a16:creationId xmlns:a16="http://schemas.microsoft.com/office/drawing/2014/main" id="{310AED16-EC37-76C3-DF56-BC79EEA74F68}"/>
                </a:ext>
              </a:extLst>
            </p:cNvPr>
            <p:cNvSpPr/>
            <p:nvPr/>
          </p:nvSpPr>
          <p:spPr>
            <a:xfrm>
              <a:off x="1996060" y="2408601"/>
              <a:ext cx="28657" cy="49754"/>
            </a:xfrm>
            <a:custGeom>
              <a:avLst/>
              <a:gdLst/>
              <a:ahLst/>
              <a:cxnLst/>
              <a:rect l="l" t="t" r="r" b="b"/>
              <a:pathLst>
                <a:path w="1914" h="3323" extrusionOk="0">
                  <a:moveTo>
                    <a:pt x="967" y="0"/>
                  </a:moveTo>
                  <a:cubicBezTo>
                    <a:pt x="442" y="0"/>
                    <a:pt x="0" y="442"/>
                    <a:pt x="0" y="967"/>
                  </a:cubicBezTo>
                  <a:lnTo>
                    <a:pt x="0" y="2376"/>
                  </a:lnTo>
                  <a:cubicBezTo>
                    <a:pt x="0" y="2902"/>
                    <a:pt x="442" y="3322"/>
                    <a:pt x="967" y="3322"/>
                  </a:cubicBezTo>
                  <a:cubicBezTo>
                    <a:pt x="1493" y="3322"/>
                    <a:pt x="1913" y="2902"/>
                    <a:pt x="1913" y="2376"/>
                  </a:cubicBezTo>
                  <a:lnTo>
                    <a:pt x="1913" y="967"/>
                  </a:lnTo>
                  <a:cubicBezTo>
                    <a:pt x="1913" y="442"/>
                    <a:pt x="1493" y="0"/>
                    <a:pt x="967" y="0"/>
                  </a:cubicBezTo>
                  <a:close/>
                </a:path>
              </a:pathLst>
            </a:custGeom>
            <a:solidFill>
              <a:srgbClr val="EF41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81" name="Google Shape;5766;p65">
            <a:extLst>
              <a:ext uri="{FF2B5EF4-FFF2-40B4-BE49-F238E27FC236}">
                <a16:creationId xmlns:a16="http://schemas.microsoft.com/office/drawing/2014/main" id="{47690B12-718F-D557-A9E2-B2CE183CC7F5}"/>
              </a:ext>
            </a:extLst>
          </p:cNvPr>
          <p:cNvCxnSpPr/>
          <p:nvPr/>
        </p:nvCxnSpPr>
        <p:spPr>
          <a:xfrm>
            <a:off x="9072771" y="3795025"/>
            <a:ext cx="1901600" cy="0"/>
          </a:xfrm>
          <a:prstGeom prst="straightConnector1">
            <a:avLst/>
          </a:prstGeom>
          <a:noFill/>
          <a:ln w="19050" cap="flat" cmpd="sng">
            <a:solidFill>
              <a:srgbClr val="FE5F26"/>
            </a:solidFill>
            <a:prstDash val="solid"/>
            <a:round/>
            <a:headEnd type="none" w="med" len="med"/>
            <a:tailEnd type="none" w="med" len="med"/>
          </a:ln>
        </p:spPr>
      </p:cxnSp>
      <p:sp>
        <p:nvSpPr>
          <p:cNvPr id="982" name="TextBox 981">
            <a:extLst>
              <a:ext uri="{FF2B5EF4-FFF2-40B4-BE49-F238E27FC236}">
                <a16:creationId xmlns:a16="http://schemas.microsoft.com/office/drawing/2014/main" id="{4FFCF246-0BD7-E6D6-5915-3E22F1BC873F}"/>
              </a:ext>
            </a:extLst>
          </p:cNvPr>
          <p:cNvSpPr txBox="1"/>
          <p:nvPr/>
        </p:nvSpPr>
        <p:spPr>
          <a:xfrm>
            <a:off x="391425" y="1552231"/>
            <a:ext cx="2114012" cy="1384995"/>
          </a:xfrm>
          <a:prstGeom prst="rect">
            <a:avLst/>
          </a:prstGeom>
          <a:noFill/>
        </p:spPr>
        <p:txBody>
          <a:bodyPr wrap="square">
            <a:spAutoFit/>
          </a:bodyPr>
          <a:lstStyle/>
          <a:p>
            <a:pPr algn="ctr"/>
            <a:r>
              <a:rPr lang="vi-VN" sz="2800" dirty="0">
                <a:latin typeface="+mj-lt"/>
              </a:rPr>
              <a:t>Xác định rõ vấn đề cần thảo luận.</a:t>
            </a:r>
            <a:endParaRPr lang="en-SG" sz="2800" dirty="0">
              <a:latin typeface="+mj-lt"/>
            </a:endParaRPr>
          </a:p>
        </p:txBody>
      </p:sp>
      <p:sp>
        <p:nvSpPr>
          <p:cNvPr id="983" name="TextBox 982">
            <a:extLst>
              <a:ext uri="{FF2B5EF4-FFF2-40B4-BE49-F238E27FC236}">
                <a16:creationId xmlns:a16="http://schemas.microsoft.com/office/drawing/2014/main" id="{912EA952-4B9B-E320-B5E2-E8E3D55BDC05}"/>
              </a:ext>
            </a:extLst>
          </p:cNvPr>
          <p:cNvSpPr txBox="1"/>
          <p:nvPr/>
        </p:nvSpPr>
        <p:spPr>
          <a:xfrm>
            <a:off x="1751640" y="4438675"/>
            <a:ext cx="4230544" cy="2246769"/>
          </a:xfrm>
          <a:prstGeom prst="rect">
            <a:avLst/>
          </a:prstGeom>
          <a:noFill/>
        </p:spPr>
        <p:txBody>
          <a:bodyPr wrap="square">
            <a:spAutoFit/>
          </a:bodyPr>
          <a:lstStyle/>
          <a:p>
            <a:pPr algn="ctr"/>
            <a:r>
              <a:rPr lang="vi-VN" sz="2800" dirty="0">
                <a:latin typeface="+mj-lt"/>
              </a:rPr>
              <a:t>Bao quát được diễn biến của cuộc thảo luận (những ý kiến đã nêu, những điều đã được làm rõ, những điều cần được trao đổi thêm...).</a:t>
            </a:r>
            <a:endParaRPr lang="en-SG" sz="2800" dirty="0">
              <a:latin typeface="+mj-lt"/>
            </a:endParaRPr>
          </a:p>
        </p:txBody>
      </p:sp>
      <p:sp>
        <p:nvSpPr>
          <p:cNvPr id="984" name="TextBox 983">
            <a:extLst>
              <a:ext uri="{FF2B5EF4-FFF2-40B4-BE49-F238E27FC236}">
                <a16:creationId xmlns:a16="http://schemas.microsoft.com/office/drawing/2014/main" id="{9C345AB0-2B88-D6FC-872F-879F135CA7CB}"/>
              </a:ext>
            </a:extLst>
          </p:cNvPr>
          <p:cNvSpPr txBox="1"/>
          <p:nvPr/>
        </p:nvSpPr>
        <p:spPr>
          <a:xfrm>
            <a:off x="4431996" y="1275434"/>
            <a:ext cx="3351211" cy="1815882"/>
          </a:xfrm>
          <a:prstGeom prst="rect">
            <a:avLst/>
          </a:prstGeom>
          <a:noFill/>
        </p:spPr>
        <p:txBody>
          <a:bodyPr wrap="square">
            <a:spAutoFit/>
          </a:bodyPr>
          <a:lstStyle/>
          <a:p>
            <a:pPr algn="ctr"/>
            <a:r>
              <a:rPr lang="vi-VN" sz="2800" dirty="0">
                <a:latin typeface="+mj-lt"/>
              </a:rPr>
              <a:t>Thể hiện được thái độ tán thành hay phản đối trước những ý kiến đã phát biểu.</a:t>
            </a:r>
            <a:endParaRPr lang="en-SG" sz="2800" dirty="0">
              <a:latin typeface="+mj-lt"/>
            </a:endParaRPr>
          </a:p>
        </p:txBody>
      </p:sp>
      <p:sp>
        <p:nvSpPr>
          <p:cNvPr id="985" name="TextBox 984">
            <a:extLst>
              <a:ext uri="{FF2B5EF4-FFF2-40B4-BE49-F238E27FC236}">
                <a16:creationId xmlns:a16="http://schemas.microsoft.com/office/drawing/2014/main" id="{5D8883EE-0937-8708-D35B-DEEE60E97B2D}"/>
              </a:ext>
            </a:extLst>
          </p:cNvPr>
          <p:cNvSpPr txBox="1"/>
          <p:nvPr/>
        </p:nvSpPr>
        <p:spPr>
          <a:xfrm>
            <a:off x="6899520" y="4499286"/>
            <a:ext cx="4074851" cy="2246769"/>
          </a:xfrm>
          <a:prstGeom prst="rect">
            <a:avLst/>
          </a:prstGeom>
          <a:noFill/>
        </p:spPr>
        <p:txBody>
          <a:bodyPr wrap="square">
            <a:spAutoFit/>
          </a:bodyPr>
          <a:lstStyle/>
          <a:p>
            <a:pPr algn="ctr"/>
            <a:r>
              <a:rPr lang="vi-VN" sz="2800" dirty="0">
                <a:latin typeface="+mj-lt"/>
              </a:rPr>
              <a:t>Nêu được quan điểm, nhận định của bản thân về vấn đề (góc nhìn riêng và những phân tích, đánh giá cụ thể).</a:t>
            </a:r>
            <a:endParaRPr lang="en-SG" sz="2800" dirty="0">
              <a:latin typeface="+mj-lt"/>
            </a:endParaRPr>
          </a:p>
        </p:txBody>
      </p:sp>
      <p:sp>
        <p:nvSpPr>
          <p:cNvPr id="986" name="TextBox 985">
            <a:extLst>
              <a:ext uri="{FF2B5EF4-FFF2-40B4-BE49-F238E27FC236}">
                <a16:creationId xmlns:a16="http://schemas.microsoft.com/office/drawing/2014/main" id="{C3243ADF-5B93-ACE0-3650-D02B9EDB19DC}"/>
              </a:ext>
            </a:extLst>
          </p:cNvPr>
          <p:cNvSpPr txBox="1"/>
          <p:nvPr/>
        </p:nvSpPr>
        <p:spPr>
          <a:xfrm>
            <a:off x="9277852" y="1094123"/>
            <a:ext cx="2700073" cy="1815882"/>
          </a:xfrm>
          <a:prstGeom prst="rect">
            <a:avLst/>
          </a:prstGeom>
          <a:noFill/>
        </p:spPr>
        <p:txBody>
          <a:bodyPr wrap="square">
            <a:spAutoFit/>
          </a:bodyPr>
          <a:lstStyle/>
          <a:p>
            <a:pPr algn="ctr"/>
            <a:r>
              <a:rPr lang="vi-VN" sz="2800" dirty="0">
                <a:latin typeface="+mj-lt"/>
              </a:rPr>
              <a:t>Tôn trọng người đối thoại để cùng tìm tiếng nói chung về vấn đề.</a:t>
            </a:r>
            <a:endParaRPr lang="en-SG" sz="2800" dirty="0">
              <a:latin typeface="+mj-lt"/>
            </a:endParaRPr>
          </a:p>
        </p:txBody>
      </p:sp>
    </p:spTree>
    <p:extLst>
      <p:ext uri="{BB962C8B-B14F-4D97-AF65-F5344CB8AC3E}">
        <p14:creationId xmlns:p14="http://schemas.microsoft.com/office/powerpoint/2010/main" val="3913295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82"/>
                                        </p:tgtEl>
                                        <p:attrNameLst>
                                          <p:attrName>style.visibility</p:attrName>
                                        </p:attrNameLst>
                                      </p:cBhvr>
                                      <p:to>
                                        <p:strVal val="visible"/>
                                      </p:to>
                                    </p:set>
                                    <p:animEffect transition="in" filter="barn(inVertical)">
                                      <p:cBhvr>
                                        <p:cTn id="13" dur="500"/>
                                        <p:tgtEl>
                                          <p:spTgt spid="98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83"/>
                                        </p:tgtEl>
                                        <p:attrNameLst>
                                          <p:attrName>style.visibility</p:attrName>
                                        </p:attrNameLst>
                                      </p:cBhvr>
                                      <p:to>
                                        <p:strVal val="visible"/>
                                      </p:to>
                                    </p:set>
                                    <p:animEffect transition="in" filter="barn(inVertical)">
                                      <p:cBhvr>
                                        <p:cTn id="39" dur="500"/>
                                        <p:tgtEl>
                                          <p:spTgt spid="98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984"/>
                                        </p:tgtEl>
                                        <p:attrNameLst>
                                          <p:attrName>style.visibility</p:attrName>
                                        </p:attrNameLst>
                                      </p:cBhvr>
                                      <p:to>
                                        <p:strVal val="visible"/>
                                      </p:to>
                                    </p:set>
                                    <p:animEffect transition="in" filter="barn(inVertical)">
                                      <p:cBhvr>
                                        <p:cTn id="50" dur="500"/>
                                        <p:tgtEl>
                                          <p:spTgt spid="98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par>
                                <p:cTn id="54" presetID="16" presetClass="entr" presetSubtype="21" fill="hold"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barn(inVertical)">
                                      <p:cBhvr>
                                        <p:cTn id="56" dur="500"/>
                                        <p:tgtEl>
                                          <p:spTgt spid="5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par>
                                <p:cTn id="68" presetID="16" presetClass="entr" presetSubtype="21"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arn(inVertical)">
                                      <p:cBhvr>
                                        <p:cTn id="70" dur="500"/>
                                        <p:tgtEl>
                                          <p:spTgt spid="22"/>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985"/>
                                        </p:tgtEl>
                                        <p:attrNameLst>
                                          <p:attrName>style.visibility</p:attrName>
                                        </p:attrNameLst>
                                      </p:cBhvr>
                                      <p:to>
                                        <p:strVal val="visible"/>
                                      </p:to>
                                    </p:set>
                                    <p:animEffect transition="in" filter="barn(inVertical)">
                                      <p:cBhvr>
                                        <p:cTn id="73" dur="500"/>
                                        <p:tgtEl>
                                          <p:spTgt spid="98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barn(inVertical)">
                                      <p:cBhvr>
                                        <p:cTn id="76" dur="500"/>
                                        <p:tgtEl>
                                          <p:spTgt spid="9"/>
                                        </p:tgtEl>
                                      </p:cBhvr>
                                    </p:animEffect>
                                  </p:childTnLst>
                                </p:cTn>
                              </p:par>
                              <p:par>
                                <p:cTn id="77" presetID="16" presetClass="entr" presetSubtype="21"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981"/>
                                        </p:tgtEl>
                                        <p:attrNameLst>
                                          <p:attrName>style.visibility</p:attrName>
                                        </p:attrNameLst>
                                      </p:cBhvr>
                                      <p:to>
                                        <p:strVal val="visible"/>
                                      </p:to>
                                    </p:set>
                                    <p:animEffect transition="in" filter="barn(inVertical)">
                                      <p:cBhvr>
                                        <p:cTn id="84" dur="500"/>
                                        <p:tgtEl>
                                          <p:spTgt spid="981"/>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970"/>
                                        </p:tgtEl>
                                        <p:attrNameLst>
                                          <p:attrName>style.visibility</p:attrName>
                                        </p:attrNameLst>
                                      </p:cBhvr>
                                      <p:to>
                                        <p:strVal val="visible"/>
                                      </p:to>
                                    </p:set>
                                    <p:animEffect transition="in" filter="barn(inVertical)">
                                      <p:cBhvr>
                                        <p:cTn id="87" dur="500"/>
                                        <p:tgtEl>
                                          <p:spTgt spid="970"/>
                                        </p:tgtEl>
                                      </p:cBhvr>
                                    </p:animEffect>
                                  </p:childTnLst>
                                </p:cTn>
                              </p:par>
                              <p:par>
                                <p:cTn id="88" presetID="16" presetClass="entr" presetSubtype="21" fill="hold" nodeType="withEffect">
                                  <p:stCondLst>
                                    <p:cond delay="0"/>
                                  </p:stCondLst>
                                  <p:childTnLst>
                                    <p:set>
                                      <p:cBhvr>
                                        <p:cTn id="89" dur="1" fill="hold">
                                          <p:stCondLst>
                                            <p:cond delay="0"/>
                                          </p:stCondLst>
                                        </p:cTn>
                                        <p:tgtEl>
                                          <p:spTgt spid="971"/>
                                        </p:tgtEl>
                                        <p:attrNameLst>
                                          <p:attrName>style.visibility</p:attrName>
                                        </p:attrNameLst>
                                      </p:cBhvr>
                                      <p:to>
                                        <p:strVal val="visible"/>
                                      </p:to>
                                    </p:set>
                                    <p:animEffect transition="in" filter="barn(inVertical)">
                                      <p:cBhvr>
                                        <p:cTn id="90" dur="500"/>
                                        <p:tgtEl>
                                          <p:spTgt spid="971"/>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986"/>
                                        </p:tgtEl>
                                        <p:attrNameLst>
                                          <p:attrName>style.visibility</p:attrName>
                                        </p:attrNameLst>
                                      </p:cBhvr>
                                      <p:to>
                                        <p:strVal val="visible"/>
                                      </p:to>
                                    </p:set>
                                    <p:animEffect transition="in" filter="barn(inVertical)">
                                      <p:cBhvr>
                                        <p:cTn id="93" dur="500"/>
                                        <p:tgtEl>
                                          <p:spTgt spid="986"/>
                                        </p:tgtEl>
                                      </p:cBhvr>
                                    </p:animEffect>
                                  </p:childTnLst>
                                </p:cTn>
                              </p:par>
                              <p:par>
                                <p:cTn id="94" presetID="16" presetClass="entr" presetSubtype="21" fill="hold" nodeType="withEffect">
                                  <p:stCondLst>
                                    <p:cond delay="0"/>
                                  </p:stCondLst>
                                  <p:childTnLst>
                                    <p:set>
                                      <p:cBhvr>
                                        <p:cTn id="95" dur="1" fill="hold">
                                          <p:stCondLst>
                                            <p:cond delay="0"/>
                                          </p:stCondLst>
                                        </p:cTn>
                                        <p:tgtEl>
                                          <p:spTgt spid="972"/>
                                        </p:tgtEl>
                                        <p:attrNameLst>
                                          <p:attrName>style.visibility</p:attrName>
                                        </p:attrNameLst>
                                      </p:cBhvr>
                                      <p:to>
                                        <p:strVal val="visible"/>
                                      </p:to>
                                    </p:set>
                                    <p:animEffect transition="in" filter="barn(inVertical)">
                                      <p:cBhvr>
                                        <p:cTn id="96" dur="500"/>
                                        <p:tgtEl>
                                          <p:spTgt spid="972"/>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969"/>
                                        </p:tgtEl>
                                        <p:attrNameLst>
                                          <p:attrName>style.visibility</p:attrName>
                                        </p:attrNameLst>
                                      </p:cBhvr>
                                      <p:to>
                                        <p:strVal val="visible"/>
                                      </p:to>
                                    </p:set>
                                    <p:animEffect transition="in" filter="barn(inVertical)">
                                      <p:cBhvr>
                                        <p:cTn id="99" dur="500"/>
                                        <p:tgtEl>
                                          <p:spTgt spid="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p:bldP spid="12" grpId="0"/>
      <p:bldP spid="14" grpId="0"/>
      <p:bldP spid="15" grpId="0"/>
      <p:bldP spid="969" grpId="0" animBg="1"/>
      <p:bldP spid="970" grpId="0"/>
      <p:bldP spid="982" grpId="0"/>
      <p:bldP spid="983" grpId="0"/>
      <p:bldP spid="984" grpId="0"/>
      <p:bldP spid="985" grpId="0"/>
      <p:bldP spid="98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95D85-5F57-7672-6306-6389409DDB4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5DAC36-3B9E-E6CC-7F6E-D7C43DF28910}"/>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BA492F65-C34D-D721-E590-90310B29061E}"/>
              </a:ext>
            </a:extLst>
          </p:cNvPr>
          <p:cNvSpPr txBox="1">
            <a:spLocks noGrp="1"/>
          </p:cNvSpPr>
          <p:nvPr/>
        </p:nvSpPr>
        <p:spPr>
          <a:xfrm>
            <a:off x="6047011"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120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2</a:t>
            </a:r>
            <a:endParaRPr kumimoji="0" lang="en-SG" sz="13800" b="0" i="0" u="none" strike="noStrike" kern="120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74FA36FA-FBA3-5D6C-81E4-8ABE92C9B653}"/>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3BA96C88-6E52-1EAB-2E04-55C4FD05A478}"/>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2</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588286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DD4F030B-28DA-891A-5F05-19AF8AFD82AD}"/>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F9AF007E-6317-2D2A-B806-B4435D76DA30}"/>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3A439D5D-D82C-26C1-DD49-49CBDE03D791}"/>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7A9B1BE0-AAC8-0DB2-9D74-3829F735F6C3}"/>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B25D8157-6AB5-B167-CBC0-C27BEA31CF05}"/>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D19A4486-8F7A-CB03-11C6-294AD2FCDC13}"/>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081D4A0F-9872-30D5-42E4-2D32EFBE454A}"/>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2</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10" name="Group 9">
            <a:extLst>
              <a:ext uri="{FF2B5EF4-FFF2-40B4-BE49-F238E27FC236}">
                <a16:creationId xmlns:a16="http://schemas.microsoft.com/office/drawing/2014/main" id="{BC2A0D75-C053-D0E2-63B1-CF070493267C}"/>
              </a:ext>
            </a:extLst>
          </p:cNvPr>
          <p:cNvGrpSpPr/>
          <p:nvPr/>
        </p:nvGrpSpPr>
        <p:grpSpPr>
          <a:xfrm>
            <a:off x="4975694" y="962718"/>
            <a:ext cx="6462493" cy="5260764"/>
            <a:chOff x="5359078" y="1200436"/>
            <a:chExt cx="5812058" cy="4917497"/>
          </a:xfrm>
        </p:grpSpPr>
        <p:pic>
          <p:nvPicPr>
            <p:cNvPr id="11" name="图片 10245" descr="22">
              <a:extLst>
                <a:ext uri="{FF2B5EF4-FFF2-40B4-BE49-F238E27FC236}">
                  <a16:creationId xmlns:a16="http://schemas.microsoft.com/office/drawing/2014/main" id="{687607BC-FD5E-5180-6E59-767D9B80D1EA}"/>
                </a:ext>
              </a:extLst>
            </p:cNvPr>
            <p:cNvPicPr>
              <a:picLocks noChangeAspect="1"/>
            </p:cNvPicPr>
            <p:nvPr/>
          </p:nvPicPr>
          <p:blipFill>
            <a:blip r:embed="rId6"/>
            <a:stretch>
              <a:fillRect/>
            </a:stretch>
          </p:blipFill>
          <p:spPr>
            <a:xfrm>
              <a:off x="5359078" y="1200436"/>
              <a:ext cx="5812058" cy="4917497"/>
            </a:xfrm>
            <a:prstGeom prst="rect">
              <a:avLst/>
            </a:prstGeom>
            <a:noFill/>
            <a:ln w="9525">
              <a:noFill/>
            </a:ln>
          </p:spPr>
        </p:pic>
        <p:sp>
          <p:nvSpPr>
            <p:cNvPr id="12" name="TextBox 11">
              <a:extLst>
                <a:ext uri="{FF2B5EF4-FFF2-40B4-BE49-F238E27FC236}">
                  <a16:creationId xmlns:a16="http://schemas.microsoft.com/office/drawing/2014/main" id="{5102358A-42FE-3F5E-FD13-11544A02E2EC}"/>
                </a:ext>
              </a:extLst>
            </p:cNvPr>
            <p:cNvSpPr txBox="1"/>
            <p:nvPr/>
          </p:nvSpPr>
          <p:spPr>
            <a:xfrm>
              <a:off x="5752454" y="2465995"/>
              <a:ext cx="5072841" cy="3538637"/>
            </a:xfrm>
            <a:prstGeom prst="rect">
              <a:avLst/>
            </a:prstGeom>
            <a:noFill/>
          </p:spPr>
          <p:txBody>
            <a:bodyPr wrap="square">
              <a:spAutoFit/>
            </a:bodyPr>
            <a:lstStyle/>
            <a:p>
              <a:pPr algn="just">
                <a:spcAft>
                  <a:spcPts val="80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Nêu kinh nghiệm của em về cách chuyển nội dung bài viết thành bài nói khi thực hiện các yêu cầu thực hành về nói và nghe ở Bài 3 và Bài 4.</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6692A454-D0C8-08ED-0508-1FD015150C82}"/>
              </a:ext>
            </a:extLst>
          </p:cNvPr>
          <p:cNvPicPr>
            <a:picLocks noChangeAspect="1"/>
          </p:cNvPicPr>
          <p:nvPr/>
        </p:nvPicPr>
        <p:blipFill rotWithShape="1">
          <a:blip r:embed="rId7"/>
          <a:srcRect r="-8578" b="44286"/>
          <a:stretch/>
        </p:blipFill>
        <p:spPr>
          <a:xfrm>
            <a:off x="525438" y="3478305"/>
            <a:ext cx="4216094" cy="3228096"/>
          </a:xfrm>
          <a:prstGeom prst="rect">
            <a:avLst/>
          </a:prstGeom>
        </p:spPr>
      </p:pic>
    </p:spTree>
    <p:extLst>
      <p:ext uri="{BB962C8B-B14F-4D97-AF65-F5344CB8AC3E}">
        <p14:creationId xmlns:p14="http://schemas.microsoft.com/office/powerpoint/2010/main" val="310707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3CCBE-FE87-448F-62AC-4093D4E5EE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9F4CF29-02AD-F893-504D-FD2FA24A48FD}"/>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8ACABE9-26FD-B7B8-DC54-F0D48F2516DE}"/>
              </a:ext>
            </a:extLst>
          </p:cNvPr>
          <p:cNvSpPr txBox="1"/>
          <p:nvPr/>
        </p:nvSpPr>
        <p:spPr>
          <a:xfrm>
            <a:off x="2795428" y="101174"/>
            <a:ext cx="7529189" cy="58477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US" sz="3200" b="1" dirty="0">
                <a:solidFill>
                  <a:srgbClr val="191919"/>
                </a:solidFill>
                <a:latin typeface="Times New Roman" panose="02020603050405020304" pitchFamily="18" charset="0"/>
                <a:ea typeface="Calibri" panose="020F0502020204030204" pitchFamily="34" charset="0"/>
              </a:rPr>
              <a:t>GỢI Ý</a:t>
            </a:r>
            <a:endParaRPr kumimoji="0" lang="en-SG" sz="3200" b="0"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endParaRPr>
          </a:p>
        </p:txBody>
      </p:sp>
      <p:sp>
        <p:nvSpPr>
          <p:cNvPr id="7" name="Freeform: Shape 6">
            <a:extLst>
              <a:ext uri="{FF2B5EF4-FFF2-40B4-BE49-F238E27FC236}">
                <a16:creationId xmlns:a16="http://schemas.microsoft.com/office/drawing/2014/main" id="{B8E46541-D677-1850-5F24-654CC95663DC}"/>
              </a:ext>
            </a:extLst>
          </p:cNvPr>
          <p:cNvSpPr/>
          <p:nvPr/>
        </p:nvSpPr>
        <p:spPr>
          <a:xfrm>
            <a:off x="165354" y="965788"/>
            <a:ext cx="1554486"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a:solidFill>
            <a:srgbClr val="DBEEF4"/>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344" tIns="85344" rIns="85344" bIns="348525" numCol="1" spcCol="1270" anchor="t" anchorCtr="0">
            <a:noAutofit/>
          </a:bodyPr>
          <a:lstStyle/>
          <a:p>
            <a:pPr marL="0" lvl="0" indent="0" algn="l" defTabSz="533400">
              <a:lnSpc>
                <a:spcPct val="90000"/>
              </a:lnSpc>
              <a:spcBef>
                <a:spcPct val="0"/>
              </a:spcBef>
              <a:spcAft>
                <a:spcPct val="35000"/>
              </a:spcAft>
              <a:buNone/>
            </a:pPr>
            <a:r>
              <a:rPr lang="vi-VN" sz="2400" b="1" kern="1200" dirty="0">
                <a:solidFill>
                  <a:schemeClr val="tx1"/>
                </a:solidFill>
                <a:latin typeface="+mj-lt"/>
              </a:rPr>
              <a:t>Đọc và hiểu rõ nội dung bài viết</a:t>
            </a:r>
            <a:endParaRPr lang="en-SG" sz="2400" b="1" kern="1200" dirty="0">
              <a:solidFill>
                <a:schemeClr val="tx1"/>
              </a:solidFill>
              <a:latin typeface="+mj-lt"/>
            </a:endParaRPr>
          </a:p>
        </p:txBody>
      </p:sp>
      <p:sp>
        <p:nvSpPr>
          <p:cNvPr id="8" name="Freeform: Shape 7">
            <a:extLst>
              <a:ext uri="{FF2B5EF4-FFF2-40B4-BE49-F238E27FC236}">
                <a16:creationId xmlns:a16="http://schemas.microsoft.com/office/drawing/2014/main" id="{DCE070C5-84E3-548F-8E19-78114E7D848F}"/>
              </a:ext>
            </a:extLst>
          </p:cNvPr>
          <p:cNvSpPr/>
          <p:nvPr/>
        </p:nvSpPr>
        <p:spPr>
          <a:xfrm>
            <a:off x="483743" y="2702257"/>
            <a:ext cx="1554486" cy="4026088"/>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marL="114300" lvl="1" indent="-114300" algn="just" defTabSz="533400">
              <a:lnSpc>
                <a:spcPct val="90000"/>
              </a:lnSpc>
              <a:spcBef>
                <a:spcPct val="0"/>
              </a:spcBef>
              <a:spcAft>
                <a:spcPct val="15000"/>
              </a:spcAft>
              <a:buChar char="•"/>
            </a:pPr>
            <a:r>
              <a:rPr lang="vi-VN" sz="2400" kern="1200" dirty="0">
                <a:latin typeface="Times New Roman" panose="02020603050405020304" pitchFamily="18" charset="0"/>
                <a:cs typeface="Times New Roman" panose="02020603050405020304" pitchFamily="18" charset="0"/>
              </a:rPr>
              <a:t>Điều này giúp em có cái nhìn tổng quan về chủ đề và các ý chính trong bài.</a:t>
            </a:r>
            <a:endParaRPr lang="en-SG" sz="2400" kern="1200" dirty="0">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FC003FC9-B3F1-BFBB-7C48-14BE4155756C}"/>
              </a:ext>
            </a:extLst>
          </p:cNvPr>
          <p:cNvSpPr/>
          <p:nvPr/>
        </p:nvSpPr>
        <p:spPr>
          <a:xfrm>
            <a:off x="1844764" y="1060787"/>
            <a:ext cx="499587" cy="387022"/>
          </a:xfrm>
          <a:custGeom>
            <a:avLst/>
            <a:gdLst>
              <a:gd name="connsiteX0" fmla="*/ 0 w 499587"/>
              <a:gd name="connsiteY0" fmla="*/ 77404 h 387022"/>
              <a:gd name="connsiteX1" fmla="*/ 306076 w 499587"/>
              <a:gd name="connsiteY1" fmla="*/ 77404 h 387022"/>
              <a:gd name="connsiteX2" fmla="*/ 306076 w 499587"/>
              <a:gd name="connsiteY2" fmla="*/ 0 h 387022"/>
              <a:gd name="connsiteX3" fmla="*/ 499587 w 499587"/>
              <a:gd name="connsiteY3" fmla="*/ 193511 h 387022"/>
              <a:gd name="connsiteX4" fmla="*/ 306076 w 499587"/>
              <a:gd name="connsiteY4" fmla="*/ 387022 h 387022"/>
              <a:gd name="connsiteX5" fmla="*/ 306076 w 499587"/>
              <a:gd name="connsiteY5" fmla="*/ 309618 h 387022"/>
              <a:gd name="connsiteX6" fmla="*/ 0 w 499587"/>
              <a:gd name="connsiteY6" fmla="*/ 309618 h 387022"/>
              <a:gd name="connsiteX7" fmla="*/ 0 w 499587"/>
              <a:gd name="connsiteY7" fmla="*/ 77404 h 38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87" h="387022">
                <a:moveTo>
                  <a:pt x="0" y="77404"/>
                </a:moveTo>
                <a:lnTo>
                  <a:pt x="306076" y="77404"/>
                </a:lnTo>
                <a:lnTo>
                  <a:pt x="306076" y="0"/>
                </a:lnTo>
                <a:lnTo>
                  <a:pt x="499587" y="193511"/>
                </a:lnTo>
                <a:lnTo>
                  <a:pt x="306076" y="387022"/>
                </a:lnTo>
                <a:lnTo>
                  <a:pt x="306076" y="309618"/>
                </a:lnTo>
                <a:lnTo>
                  <a:pt x="0" y="309618"/>
                </a:lnTo>
                <a:lnTo>
                  <a:pt x="0" y="77404"/>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77404" rIns="116107" bIns="77404"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0" name="Freeform: Shape 9">
            <a:extLst>
              <a:ext uri="{FF2B5EF4-FFF2-40B4-BE49-F238E27FC236}">
                <a16:creationId xmlns:a16="http://schemas.microsoft.com/office/drawing/2014/main" id="{DDEF007F-4BDE-7B48-FF38-EA2448FE2375}"/>
              </a:ext>
            </a:extLst>
          </p:cNvPr>
          <p:cNvSpPr/>
          <p:nvPr/>
        </p:nvSpPr>
        <p:spPr>
          <a:xfrm>
            <a:off x="2454251" y="965788"/>
            <a:ext cx="1624786"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a:solidFill>
            <a:srgbClr val="E7F4D8"/>
          </a:solidFill>
        </p:spPr>
        <p:style>
          <a:lnRef idx="2">
            <a:schemeClr val="lt1">
              <a:hueOff val="0"/>
              <a:satOff val="0"/>
              <a:lumOff val="0"/>
              <a:alphaOff val="0"/>
            </a:schemeClr>
          </a:lnRef>
          <a:fillRef idx="1">
            <a:schemeClr val="accent2">
              <a:hueOff val="-2283277"/>
              <a:satOff val="4846"/>
              <a:lumOff val="9265"/>
              <a:alphaOff val="0"/>
            </a:schemeClr>
          </a:fillRef>
          <a:effectRef idx="0">
            <a:schemeClr val="accent2">
              <a:hueOff val="-2283277"/>
              <a:satOff val="4846"/>
              <a:lumOff val="9265"/>
              <a:alphaOff val="0"/>
            </a:schemeClr>
          </a:effectRef>
          <a:fontRef idx="minor">
            <a:schemeClr val="lt1"/>
          </a:fontRef>
        </p:style>
        <p:txBody>
          <a:bodyPr spcFirstLastPara="0" vert="horz" wrap="square" lIns="85344" tIns="85344" rIns="85344" bIns="348525" numCol="1" spcCol="1270" anchor="t" anchorCtr="0">
            <a:noAutofit/>
          </a:bodyPr>
          <a:lstStyle/>
          <a:p>
            <a:pPr marL="0" lvl="0" indent="0" algn="l" defTabSz="533400">
              <a:lnSpc>
                <a:spcPct val="90000"/>
              </a:lnSpc>
              <a:spcBef>
                <a:spcPct val="0"/>
              </a:spcBef>
              <a:spcAft>
                <a:spcPct val="35000"/>
              </a:spcAft>
              <a:buNone/>
            </a:pPr>
            <a:r>
              <a:rPr lang="vi-VN" sz="2400" b="1" kern="1200" dirty="0">
                <a:solidFill>
                  <a:schemeClr val="tx1"/>
                </a:solidFill>
                <a:latin typeface="+mj-lt"/>
              </a:rPr>
              <a:t>Tóm tắt và lược bỏ thông tin không cần thiết</a:t>
            </a:r>
            <a:endParaRPr lang="en-SG" sz="2400" b="1" kern="1200" dirty="0">
              <a:solidFill>
                <a:schemeClr val="tx1"/>
              </a:solidFill>
              <a:latin typeface="+mj-lt"/>
            </a:endParaRPr>
          </a:p>
        </p:txBody>
      </p:sp>
      <p:sp>
        <p:nvSpPr>
          <p:cNvPr id="11" name="Freeform: Shape 10">
            <a:extLst>
              <a:ext uri="{FF2B5EF4-FFF2-40B4-BE49-F238E27FC236}">
                <a16:creationId xmlns:a16="http://schemas.microsoft.com/office/drawing/2014/main" id="{DC6977F5-C0C1-6962-4486-D762C7BA9AF2}"/>
              </a:ext>
            </a:extLst>
          </p:cNvPr>
          <p:cNvSpPr/>
          <p:nvPr/>
        </p:nvSpPr>
        <p:spPr>
          <a:xfrm>
            <a:off x="2772640" y="2702257"/>
            <a:ext cx="1624786" cy="4026088"/>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a:ln>
            <a:solidFill>
              <a:srgbClr val="92D050"/>
            </a:solidFill>
          </a:ln>
        </p:spPr>
        <p:style>
          <a:lnRef idx="2">
            <a:schemeClr val="accent2">
              <a:hueOff val="-2283277"/>
              <a:satOff val="4846"/>
              <a:lumOff val="92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marL="114300" lvl="1" indent="-114300" algn="just" defTabSz="533400">
              <a:lnSpc>
                <a:spcPct val="90000"/>
              </a:lnSpc>
              <a:spcBef>
                <a:spcPct val="0"/>
              </a:spcBef>
              <a:spcAft>
                <a:spcPct val="15000"/>
              </a:spcAft>
              <a:buChar char="•"/>
            </a:pPr>
            <a:r>
              <a:rPr lang="en-US" sz="2400" dirty="0">
                <a:latin typeface="Times New Roman" panose="02020603050405020304" pitchFamily="18" charset="0"/>
                <a:cs typeface="Times New Roman" panose="02020603050405020304" pitchFamily="18" charset="0"/>
              </a:rPr>
              <a:t>T</a:t>
            </a:r>
            <a:r>
              <a:rPr lang="vi-VN" sz="2400" kern="1200" dirty="0">
                <a:latin typeface="Times New Roman" panose="02020603050405020304" pitchFamily="18" charset="0"/>
                <a:cs typeface="Times New Roman" panose="02020603050405020304" pitchFamily="18" charset="0"/>
              </a:rPr>
              <a:t>óm tắt và lược bỏ những thông tin không cần thiết để tạo nên một bài nói ngắn gọn và súc tích.</a:t>
            </a:r>
            <a:endParaRPr lang="en-SG" sz="2400" kern="1200" dirty="0">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CE0E69BB-EC58-4EB2-F789-F9CB6EAB14AD}"/>
              </a:ext>
            </a:extLst>
          </p:cNvPr>
          <p:cNvSpPr/>
          <p:nvPr/>
        </p:nvSpPr>
        <p:spPr>
          <a:xfrm>
            <a:off x="4214190" y="1075083"/>
            <a:ext cx="499587" cy="387022"/>
          </a:xfrm>
          <a:custGeom>
            <a:avLst/>
            <a:gdLst>
              <a:gd name="connsiteX0" fmla="*/ 0 w 499587"/>
              <a:gd name="connsiteY0" fmla="*/ 77404 h 387022"/>
              <a:gd name="connsiteX1" fmla="*/ 306076 w 499587"/>
              <a:gd name="connsiteY1" fmla="*/ 77404 h 387022"/>
              <a:gd name="connsiteX2" fmla="*/ 306076 w 499587"/>
              <a:gd name="connsiteY2" fmla="*/ 0 h 387022"/>
              <a:gd name="connsiteX3" fmla="*/ 499587 w 499587"/>
              <a:gd name="connsiteY3" fmla="*/ 193511 h 387022"/>
              <a:gd name="connsiteX4" fmla="*/ 306076 w 499587"/>
              <a:gd name="connsiteY4" fmla="*/ 387022 h 387022"/>
              <a:gd name="connsiteX5" fmla="*/ 306076 w 499587"/>
              <a:gd name="connsiteY5" fmla="*/ 309618 h 387022"/>
              <a:gd name="connsiteX6" fmla="*/ 0 w 499587"/>
              <a:gd name="connsiteY6" fmla="*/ 309618 h 387022"/>
              <a:gd name="connsiteX7" fmla="*/ 0 w 499587"/>
              <a:gd name="connsiteY7" fmla="*/ 77404 h 38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87" h="387022">
                <a:moveTo>
                  <a:pt x="0" y="77404"/>
                </a:moveTo>
                <a:lnTo>
                  <a:pt x="306076" y="77404"/>
                </a:lnTo>
                <a:lnTo>
                  <a:pt x="306076" y="0"/>
                </a:lnTo>
                <a:lnTo>
                  <a:pt x="499587" y="193511"/>
                </a:lnTo>
                <a:lnTo>
                  <a:pt x="306076" y="387022"/>
                </a:lnTo>
                <a:lnTo>
                  <a:pt x="306076" y="309618"/>
                </a:lnTo>
                <a:lnTo>
                  <a:pt x="0" y="309618"/>
                </a:lnTo>
                <a:lnTo>
                  <a:pt x="0" y="77404"/>
                </a:lnTo>
                <a:close/>
              </a:path>
            </a:pathLst>
          </a:custGeom>
          <a:solidFill>
            <a:srgbClr val="92D050"/>
          </a:solidFill>
        </p:spPr>
        <p:style>
          <a:lnRef idx="0">
            <a:schemeClr val="lt1">
              <a:hueOff val="0"/>
              <a:satOff val="0"/>
              <a:lumOff val="0"/>
              <a:alphaOff val="0"/>
            </a:schemeClr>
          </a:lnRef>
          <a:fillRef idx="1">
            <a:schemeClr val="accent2">
              <a:hueOff val="-3044369"/>
              <a:satOff val="6461"/>
              <a:lumOff val="12353"/>
              <a:alphaOff val="0"/>
            </a:schemeClr>
          </a:fillRef>
          <a:effectRef idx="0">
            <a:schemeClr val="accent2">
              <a:hueOff val="-3044369"/>
              <a:satOff val="6461"/>
              <a:lumOff val="12353"/>
              <a:alphaOff val="0"/>
            </a:schemeClr>
          </a:effectRef>
          <a:fontRef idx="minor">
            <a:schemeClr val="lt1"/>
          </a:fontRef>
        </p:style>
        <p:txBody>
          <a:bodyPr spcFirstLastPara="0" vert="horz" wrap="square" lIns="0" tIns="77404" rIns="116107" bIns="77404"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3" name="Freeform: Shape 12">
            <a:extLst>
              <a:ext uri="{FF2B5EF4-FFF2-40B4-BE49-F238E27FC236}">
                <a16:creationId xmlns:a16="http://schemas.microsoft.com/office/drawing/2014/main" id="{EDB128D3-6A0F-A09B-0E0D-70F3059D87C7}"/>
              </a:ext>
            </a:extLst>
          </p:cNvPr>
          <p:cNvSpPr/>
          <p:nvPr/>
        </p:nvSpPr>
        <p:spPr>
          <a:xfrm>
            <a:off x="4796219" y="965788"/>
            <a:ext cx="1554486"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a:solidFill>
            <a:srgbClr val="EDE2F6"/>
          </a:solidFill>
        </p:spPr>
        <p:style>
          <a:lnRef idx="2">
            <a:schemeClr val="lt1">
              <a:hueOff val="0"/>
              <a:satOff val="0"/>
              <a:lumOff val="0"/>
              <a:alphaOff val="0"/>
            </a:schemeClr>
          </a:lnRef>
          <a:fillRef idx="1">
            <a:schemeClr val="accent2">
              <a:hueOff val="-4566554"/>
              <a:satOff val="9692"/>
              <a:lumOff val="18529"/>
              <a:alphaOff val="0"/>
            </a:schemeClr>
          </a:fillRef>
          <a:effectRef idx="0">
            <a:schemeClr val="accent2">
              <a:hueOff val="-4566554"/>
              <a:satOff val="9692"/>
              <a:lumOff val="18529"/>
              <a:alphaOff val="0"/>
            </a:schemeClr>
          </a:effectRef>
          <a:fontRef idx="minor">
            <a:schemeClr val="lt1"/>
          </a:fontRef>
        </p:style>
        <p:txBody>
          <a:bodyPr spcFirstLastPara="0" vert="horz" wrap="square" lIns="85344" tIns="85344" rIns="85344" bIns="348525" numCol="1" spcCol="1270" anchor="t" anchorCtr="0">
            <a:noAutofit/>
          </a:bodyPr>
          <a:lstStyle/>
          <a:p>
            <a:pPr marL="0" lvl="0" indent="0" algn="l" defTabSz="533400">
              <a:lnSpc>
                <a:spcPct val="90000"/>
              </a:lnSpc>
              <a:spcBef>
                <a:spcPct val="0"/>
              </a:spcBef>
              <a:spcAft>
                <a:spcPct val="35000"/>
              </a:spcAft>
              <a:buNone/>
            </a:pPr>
            <a:r>
              <a:rPr lang="vi-VN" sz="2400" b="1" kern="1200" dirty="0">
                <a:solidFill>
                  <a:schemeClr val="tx1"/>
                </a:solidFill>
                <a:latin typeface="+mj-lt"/>
              </a:rPr>
              <a:t>Xác định cấu trúc bài nói</a:t>
            </a:r>
            <a:endParaRPr lang="en-SG" sz="2400" b="1" kern="1200" dirty="0">
              <a:solidFill>
                <a:schemeClr val="tx1"/>
              </a:solidFill>
              <a:latin typeface="+mj-lt"/>
            </a:endParaRPr>
          </a:p>
        </p:txBody>
      </p:sp>
      <p:sp>
        <p:nvSpPr>
          <p:cNvPr id="14" name="Freeform: Shape 13">
            <a:extLst>
              <a:ext uri="{FF2B5EF4-FFF2-40B4-BE49-F238E27FC236}">
                <a16:creationId xmlns:a16="http://schemas.microsoft.com/office/drawing/2014/main" id="{1B5BC89D-271B-957A-7188-F6576E086BF7}"/>
              </a:ext>
            </a:extLst>
          </p:cNvPr>
          <p:cNvSpPr/>
          <p:nvPr/>
        </p:nvSpPr>
        <p:spPr>
          <a:xfrm>
            <a:off x="4986579" y="2702257"/>
            <a:ext cx="1988355" cy="4026088"/>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a:ln>
            <a:solidFill>
              <a:srgbClr val="7030A0"/>
            </a:solidFill>
          </a:ln>
        </p:spPr>
        <p:style>
          <a:lnRef idx="2">
            <a:schemeClr val="accent2">
              <a:hueOff val="-4566554"/>
              <a:satOff val="9692"/>
              <a:lumOff val="1852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marL="114300" lvl="1" indent="-114300" algn="just" defTabSz="533400">
              <a:lnSpc>
                <a:spcPct val="90000"/>
              </a:lnSpc>
              <a:spcBef>
                <a:spcPct val="0"/>
              </a:spcBef>
              <a:spcAft>
                <a:spcPct val="15000"/>
              </a:spcAft>
              <a:buChar char="•"/>
            </a:pPr>
            <a:r>
              <a:rPr lang="en-US" sz="2400" dirty="0">
                <a:latin typeface="Times New Roman" panose="02020603050405020304" pitchFamily="18" charset="0"/>
                <a:cs typeface="Times New Roman" panose="02020603050405020304" pitchFamily="18" charset="0"/>
              </a:rPr>
              <a:t>B</a:t>
            </a:r>
            <a:r>
              <a:rPr lang="vi-VN" sz="2400" kern="1200" dirty="0">
                <a:latin typeface="Times New Roman" panose="02020603050405020304" pitchFamily="18" charset="0"/>
                <a:cs typeface="Times New Roman" panose="02020603050405020304" pitchFamily="18" charset="0"/>
              </a:rPr>
              <a:t>ao gồm phần giới thiệu, phần chính và phần kết luận. Điều này giúp em tổ chức ý tưởng một cách logic và dễ hiểu.</a:t>
            </a:r>
            <a:endParaRPr lang="en-SG" sz="2400" kern="1200" dirty="0">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6DA69F09-520D-8780-7CDE-AC9C17444A25}"/>
              </a:ext>
            </a:extLst>
          </p:cNvPr>
          <p:cNvSpPr/>
          <p:nvPr/>
        </p:nvSpPr>
        <p:spPr>
          <a:xfrm>
            <a:off x="6530700" y="1075083"/>
            <a:ext cx="499587" cy="387022"/>
          </a:xfrm>
          <a:custGeom>
            <a:avLst/>
            <a:gdLst>
              <a:gd name="connsiteX0" fmla="*/ 0 w 499587"/>
              <a:gd name="connsiteY0" fmla="*/ 77404 h 387022"/>
              <a:gd name="connsiteX1" fmla="*/ 306076 w 499587"/>
              <a:gd name="connsiteY1" fmla="*/ 77404 h 387022"/>
              <a:gd name="connsiteX2" fmla="*/ 306076 w 499587"/>
              <a:gd name="connsiteY2" fmla="*/ 0 h 387022"/>
              <a:gd name="connsiteX3" fmla="*/ 499587 w 499587"/>
              <a:gd name="connsiteY3" fmla="*/ 193511 h 387022"/>
              <a:gd name="connsiteX4" fmla="*/ 306076 w 499587"/>
              <a:gd name="connsiteY4" fmla="*/ 387022 h 387022"/>
              <a:gd name="connsiteX5" fmla="*/ 306076 w 499587"/>
              <a:gd name="connsiteY5" fmla="*/ 309618 h 387022"/>
              <a:gd name="connsiteX6" fmla="*/ 0 w 499587"/>
              <a:gd name="connsiteY6" fmla="*/ 309618 h 387022"/>
              <a:gd name="connsiteX7" fmla="*/ 0 w 499587"/>
              <a:gd name="connsiteY7" fmla="*/ 77404 h 38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87" h="387022">
                <a:moveTo>
                  <a:pt x="0" y="77404"/>
                </a:moveTo>
                <a:lnTo>
                  <a:pt x="306076" y="77404"/>
                </a:lnTo>
                <a:lnTo>
                  <a:pt x="306076" y="0"/>
                </a:lnTo>
                <a:lnTo>
                  <a:pt x="499587" y="193511"/>
                </a:lnTo>
                <a:lnTo>
                  <a:pt x="306076" y="387022"/>
                </a:lnTo>
                <a:lnTo>
                  <a:pt x="306076" y="309618"/>
                </a:lnTo>
                <a:lnTo>
                  <a:pt x="0" y="309618"/>
                </a:lnTo>
                <a:lnTo>
                  <a:pt x="0" y="77404"/>
                </a:lnTo>
                <a:close/>
              </a:path>
            </a:pathLst>
          </a:custGeom>
          <a:solidFill>
            <a:srgbClr val="7030A0"/>
          </a:solidFill>
        </p:spPr>
        <p:style>
          <a:lnRef idx="0">
            <a:schemeClr val="lt1">
              <a:hueOff val="0"/>
              <a:satOff val="0"/>
              <a:lumOff val="0"/>
              <a:alphaOff val="0"/>
            </a:schemeClr>
          </a:lnRef>
          <a:fillRef idx="1">
            <a:schemeClr val="accent2">
              <a:hueOff val="-6088738"/>
              <a:satOff val="12923"/>
              <a:lumOff val="24706"/>
              <a:alphaOff val="0"/>
            </a:schemeClr>
          </a:fillRef>
          <a:effectRef idx="0">
            <a:schemeClr val="accent2">
              <a:hueOff val="-6088738"/>
              <a:satOff val="12923"/>
              <a:lumOff val="24706"/>
              <a:alphaOff val="0"/>
            </a:schemeClr>
          </a:effectRef>
          <a:fontRef idx="minor">
            <a:schemeClr val="lt1"/>
          </a:fontRef>
        </p:style>
        <p:txBody>
          <a:bodyPr spcFirstLastPara="0" vert="horz" wrap="square" lIns="0" tIns="77404" rIns="116107" bIns="77404"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6" name="Freeform: Shape 15">
            <a:extLst>
              <a:ext uri="{FF2B5EF4-FFF2-40B4-BE49-F238E27FC236}">
                <a16:creationId xmlns:a16="http://schemas.microsoft.com/office/drawing/2014/main" id="{7DE40AE3-0396-DAD9-5A52-5A6B60F43BFD}"/>
              </a:ext>
            </a:extLst>
          </p:cNvPr>
          <p:cNvSpPr/>
          <p:nvPr/>
        </p:nvSpPr>
        <p:spPr>
          <a:xfrm>
            <a:off x="7210282" y="965788"/>
            <a:ext cx="1730961"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a:solidFill>
            <a:srgbClr val="FFF5ED"/>
          </a:solidFill>
        </p:spPr>
        <p:style>
          <a:lnRef idx="2">
            <a:schemeClr val="lt1">
              <a:hueOff val="0"/>
              <a:satOff val="0"/>
              <a:lumOff val="0"/>
              <a:alphaOff val="0"/>
            </a:schemeClr>
          </a:lnRef>
          <a:fillRef idx="1">
            <a:schemeClr val="accent2">
              <a:hueOff val="-6849831"/>
              <a:satOff val="14538"/>
              <a:lumOff val="27794"/>
              <a:alphaOff val="0"/>
            </a:schemeClr>
          </a:fillRef>
          <a:effectRef idx="0">
            <a:schemeClr val="accent2">
              <a:hueOff val="-6849831"/>
              <a:satOff val="14538"/>
              <a:lumOff val="27794"/>
              <a:alphaOff val="0"/>
            </a:schemeClr>
          </a:effectRef>
          <a:fontRef idx="minor">
            <a:schemeClr val="lt1"/>
          </a:fontRef>
        </p:style>
        <p:txBody>
          <a:bodyPr spcFirstLastPara="0" vert="horz" wrap="square" lIns="85344" tIns="85344" rIns="85344" bIns="348525" numCol="1" spcCol="1270" anchor="t" anchorCtr="0">
            <a:noAutofit/>
          </a:bodyPr>
          <a:lstStyle/>
          <a:p>
            <a:pPr marL="0" lvl="0" indent="0" algn="l" defTabSz="533400">
              <a:lnSpc>
                <a:spcPct val="90000"/>
              </a:lnSpc>
              <a:spcBef>
                <a:spcPct val="0"/>
              </a:spcBef>
              <a:spcAft>
                <a:spcPct val="35000"/>
              </a:spcAft>
              <a:buNone/>
            </a:pPr>
            <a:r>
              <a:rPr lang="vi-VN" sz="2400" b="1" kern="1200" dirty="0">
                <a:solidFill>
                  <a:schemeClr val="tx1"/>
                </a:solidFill>
                <a:latin typeface="+mj-lt"/>
              </a:rPr>
              <a:t>Sử dụng ngôn ngữ phù hợp</a:t>
            </a:r>
            <a:endParaRPr lang="en-SG" sz="2400" b="1" kern="1200" dirty="0">
              <a:solidFill>
                <a:schemeClr val="tx1"/>
              </a:solidFill>
              <a:latin typeface="+mj-lt"/>
            </a:endParaRPr>
          </a:p>
        </p:txBody>
      </p:sp>
      <p:sp>
        <p:nvSpPr>
          <p:cNvPr id="17" name="Freeform: Shape 16">
            <a:extLst>
              <a:ext uri="{FF2B5EF4-FFF2-40B4-BE49-F238E27FC236}">
                <a16:creationId xmlns:a16="http://schemas.microsoft.com/office/drawing/2014/main" id="{44CDCCCA-9E0F-B5D8-1F4C-4EA79AD9F380}"/>
              </a:ext>
            </a:extLst>
          </p:cNvPr>
          <p:cNvSpPr/>
          <p:nvPr/>
        </p:nvSpPr>
        <p:spPr>
          <a:xfrm>
            <a:off x="7469605" y="2684647"/>
            <a:ext cx="2108415" cy="4026088"/>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a:ln>
            <a:solidFill>
              <a:schemeClr val="accent3">
                <a:lumMod val="75000"/>
              </a:schemeClr>
            </a:solidFill>
          </a:ln>
        </p:spPr>
        <p:style>
          <a:lnRef idx="2">
            <a:schemeClr val="accent2">
              <a:hueOff val="-6849831"/>
              <a:satOff val="14538"/>
              <a:lumOff val="2779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marL="114300" lvl="1" indent="-114300" algn="just" defTabSz="533400">
              <a:lnSpc>
                <a:spcPct val="90000"/>
              </a:lnSpc>
              <a:spcBef>
                <a:spcPct val="0"/>
              </a:spcBef>
              <a:spcAft>
                <a:spcPct val="15000"/>
              </a:spcAft>
              <a:buChar char="•"/>
            </a:pPr>
            <a:r>
              <a:rPr lang="en-US" sz="2400" dirty="0">
                <a:latin typeface="Times New Roman" panose="02020603050405020304" pitchFamily="18" charset="0"/>
                <a:cs typeface="Times New Roman" panose="02020603050405020304" pitchFamily="18" charset="0"/>
              </a:rPr>
              <a:t>S</a:t>
            </a:r>
            <a:r>
              <a:rPr lang="vi-VN" sz="2400" kern="1200" dirty="0">
                <a:latin typeface="Times New Roman" panose="02020603050405020304" pitchFamily="18" charset="0"/>
                <a:cs typeface="Times New Roman" panose="02020603050405020304" pitchFamily="18" charset="0"/>
              </a:rPr>
              <a:t>ử dụng ngôn ngữ phù hợp với đối tượng nghe. Tránh sử dụng các thuật ngữ phức tạp và cố gắng diễn đạt một cách rõ ràng và dễ hiểu.</a:t>
            </a:r>
            <a:endParaRPr lang="en-SG" sz="2400" kern="1200" dirty="0">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7B579926-0661-0AB2-0C08-53954D88B7E0}"/>
              </a:ext>
            </a:extLst>
          </p:cNvPr>
          <p:cNvSpPr/>
          <p:nvPr/>
        </p:nvSpPr>
        <p:spPr>
          <a:xfrm>
            <a:off x="9238162" y="1075083"/>
            <a:ext cx="499587" cy="387022"/>
          </a:xfrm>
          <a:custGeom>
            <a:avLst/>
            <a:gdLst>
              <a:gd name="connsiteX0" fmla="*/ 0 w 499587"/>
              <a:gd name="connsiteY0" fmla="*/ 77404 h 387022"/>
              <a:gd name="connsiteX1" fmla="*/ 306076 w 499587"/>
              <a:gd name="connsiteY1" fmla="*/ 77404 h 387022"/>
              <a:gd name="connsiteX2" fmla="*/ 306076 w 499587"/>
              <a:gd name="connsiteY2" fmla="*/ 0 h 387022"/>
              <a:gd name="connsiteX3" fmla="*/ 499587 w 499587"/>
              <a:gd name="connsiteY3" fmla="*/ 193511 h 387022"/>
              <a:gd name="connsiteX4" fmla="*/ 306076 w 499587"/>
              <a:gd name="connsiteY4" fmla="*/ 387022 h 387022"/>
              <a:gd name="connsiteX5" fmla="*/ 306076 w 499587"/>
              <a:gd name="connsiteY5" fmla="*/ 309618 h 387022"/>
              <a:gd name="connsiteX6" fmla="*/ 0 w 499587"/>
              <a:gd name="connsiteY6" fmla="*/ 309618 h 387022"/>
              <a:gd name="connsiteX7" fmla="*/ 0 w 499587"/>
              <a:gd name="connsiteY7" fmla="*/ 77404 h 38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87" h="387022">
                <a:moveTo>
                  <a:pt x="0" y="77404"/>
                </a:moveTo>
                <a:lnTo>
                  <a:pt x="306076" y="77404"/>
                </a:lnTo>
                <a:lnTo>
                  <a:pt x="306076" y="0"/>
                </a:lnTo>
                <a:lnTo>
                  <a:pt x="499587" y="193511"/>
                </a:lnTo>
                <a:lnTo>
                  <a:pt x="306076" y="387022"/>
                </a:lnTo>
                <a:lnTo>
                  <a:pt x="306076" y="309618"/>
                </a:lnTo>
                <a:lnTo>
                  <a:pt x="0" y="309618"/>
                </a:lnTo>
                <a:lnTo>
                  <a:pt x="0" y="77404"/>
                </a:lnTo>
                <a:close/>
              </a:path>
            </a:pathLst>
          </a:custGeom>
        </p:spPr>
        <p:style>
          <a:lnRef idx="0">
            <a:schemeClr val="lt1">
              <a:hueOff val="0"/>
              <a:satOff val="0"/>
              <a:lumOff val="0"/>
              <a:alphaOff val="0"/>
            </a:schemeClr>
          </a:lnRef>
          <a:fillRef idx="1">
            <a:schemeClr val="accent2">
              <a:hueOff val="-9133108"/>
              <a:satOff val="19384"/>
              <a:lumOff val="37059"/>
              <a:alphaOff val="0"/>
            </a:schemeClr>
          </a:fillRef>
          <a:effectRef idx="0">
            <a:schemeClr val="accent2">
              <a:hueOff val="-9133108"/>
              <a:satOff val="19384"/>
              <a:lumOff val="37059"/>
              <a:alphaOff val="0"/>
            </a:schemeClr>
          </a:effectRef>
          <a:fontRef idx="minor">
            <a:schemeClr val="lt1"/>
          </a:fontRef>
        </p:style>
        <p:txBody>
          <a:bodyPr spcFirstLastPara="0" vert="horz" wrap="square" lIns="0" tIns="77404" rIns="116107" bIns="77404"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9" name="Freeform: Shape 18">
            <a:extLst>
              <a:ext uri="{FF2B5EF4-FFF2-40B4-BE49-F238E27FC236}">
                <a16:creationId xmlns:a16="http://schemas.microsoft.com/office/drawing/2014/main" id="{524BCBBE-ADED-2878-65FA-628F74B846BF}"/>
              </a:ext>
            </a:extLst>
          </p:cNvPr>
          <p:cNvSpPr/>
          <p:nvPr/>
        </p:nvSpPr>
        <p:spPr>
          <a:xfrm>
            <a:off x="9977295" y="965788"/>
            <a:ext cx="1730961"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p:spPr>
        <p:style>
          <a:lnRef idx="2">
            <a:schemeClr val="lt1">
              <a:hueOff val="0"/>
              <a:satOff val="0"/>
              <a:lumOff val="0"/>
              <a:alphaOff val="0"/>
            </a:schemeClr>
          </a:lnRef>
          <a:fillRef idx="1">
            <a:schemeClr val="accent2">
              <a:hueOff val="-9133108"/>
              <a:satOff val="19384"/>
              <a:lumOff val="37059"/>
              <a:alphaOff val="0"/>
            </a:schemeClr>
          </a:fillRef>
          <a:effectRef idx="0">
            <a:schemeClr val="accent2">
              <a:hueOff val="-9133108"/>
              <a:satOff val="19384"/>
              <a:lumOff val="37059"/>
              <a:alphaOff val="0"/>
            </a:schemeClr>
          </a:effectRef>
          <a:fontRef idx="minor">
            <a:schemeClr val="lt1"/>
          </a:fontRef>
        </p:style>
        <p:txBody>
          <a:bodyPr spcFirstLastPara="0" vert="horz" wrap="square" lIns="85344" tIns="85344" rIns="85344" bIns="348525" numCol="1" spcCol="1270" anchor="t" anchorCtr="0">
            <a:noAutofit/>
          </a:bodyPr>
          <a:lstStyle/>
          <a:p>
            <a:pPr marL="0" lvl="0" indent="0" algn="l" defTabSz="533400">
              <a:lnSpc>
                <a:spcPct val="90000"/>
              </a:lnSpc>
              <a:spcBef>
                <a:spcPct val="0"/>
              </a:spcBef>
              <a:spcAft>
                <a:spcPct val="35000"/>
              </a:spcAft>
              <a:buNone/>
            </a:pPr>
            <a:r>
              <a:rPr lang="vi-VN" sz="2400" b="1" kern="1200" dirty="0">
                <a:solidFill>
                  <a:schemeClr val="tx1"/>
                </a:solidFill>
                <a:latin typeface="+mj-lt"/>
              </a:rPr>
              <a:t>Luyện tập và tự tin</a:t>
            </a:r>
            <a:endParaRPr lang="en-SG" sz="2400" b="1" kern="1200" dirty="0">
              <a:solidFill>
                <a:schemeClr val="tx1"/>
              </a:solidFill>
              <a:latin typeface="+mj-lt"/>
            </a:endParaRPr>
          </a:p>
        </p:txBody>
      </p:sp>
      <p:sp>
        <p:nvSpPr>
          <p:cNvPr id="20" name="Freeform: Shape 19">
            <a:extLst>
              <a:ext uri="{FF2B5EF4-FFF2-40B4-BE49-F238E27FC236}">
                <a16:creationId xmlns:a16="http://schemas.microsoft.com/office/drawing/2014/main" id="{515111BE-5FA6-30BA-CC63-5F36E209F5BB}"/>
              </a:ext>
            </a:extLst>
          </p:cNvPr>
          <p:cNvSpPr/>
          <p:nvPr/>
        </p:nvSpPr>
        <p:spPr>
          <a:xfrm>
            <a:off x="10153770" y="2702257"/>
            <a:ext cx="1872875" cy="4026088"/>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p:spPr>
        <p:style>
          <a:lnRef idx="2">
            <a:schemeClr val="accent2">
              <a:hueOff val="-9133108"/>
              <a:satOff val="19384"/>
              <a:lumOff val="3705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marL="114300" lvl="1" indent="-114300" algn="just" defTabSz="533400">
              <a:lnSpc>
                <a:spcPct val="90000"/>
              </a:lnSpc>
              <a:spcBef>
                <a:spcPct val="0"/>
              </a:spcBef>
              <a:spcAft>
                <a:spcPct val="15000"/>
              </a:spcAft>
              <a:buChar char="•"/>
            </a:pPr>
            <a:r>
              <a:rPr lang="vi-VN" sz="2400" kern="1200" dirty="0">
                <a:latin typeface="Times New Roman" panose="02020603050405020304" pitchFamily="18" charset="0"/>
                <a:cs typeface="Times New Roman" panose="02020603050405020304" pitchFamily="18" charset="0"/>
              </a:rPr>
              <a:t>Luyện tập giúp em cải thiện khả năng diễn đạt và tự tin giúp em truyền đạt thông điệp một cách rõ ràng và hiệu quả.</a:t>
            </a:r>
            <a:endParaRPr lang="en-SG"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5600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04EAF-8711-0FA0-4EF2-036B51540DB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C8C625C-A7BD-15FB-E106-959B0ADD0596}"/>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9FF8A1EC-605F-CF80-1B25-9B5953BB11D8}"/>
              </a:ext>
            </a:extLst>
          </p:cNvPr>
          <p:cNvSpPr txBox="1">
            <a:spLocks noGrp="1"/>
          </p:cNvSpPr>
          <p:nvPr/>
        </p:nvSpPr>
        <p:spPr>
          <a:xfrm>
            <a:off x="6047011"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120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3</a:t>
            </a:r>
            <a:endParaRPr kumimoji="0" lang="en-SG" sz="13800" b="0" i="0" u="none" strike="noStrike" kern="120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1075CA6E-BD58-46D7-5F76-CF2B7BDB1C3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67574B4A-9E67-0C72-6964-74ECF269F1CF}"/>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3</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427743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027429"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11500" b="1" dirty="0">
                <a:latin typeface="Times New Roman" panose="02020603050405020304" pitchFamily="18" charset="0"/>
                <a:cs typeface="Times New Roman" panose="02020603050405020304" pitchFamily="18" charset="0"/>
              </a:rPr>
              <a:t>CÂU 1</a:t>
            </a:r>
            <a:endParaRPr lang="en-SG" sz="115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219865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3EABFEA8-3C14-E290-707D-57F440A16DA9}"/>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3B1AB8B0-47CE-1DDB-6AA0-4B88E62EFD05}"/>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5B471346-E31A-1BC5-D41B-01A81CCABC44}"/>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3039B8B2-7904-E06E-BD63-53FEE80001BE}"/>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0E7D2C34-7033-07EE-CE45-5F88D580B0AD}"/>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AAEE01D8-D903-733D-9FC7-921B30FCF1A6}"/>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7" name="TextBox 6">
            <a:extLst>
              <a:ext uri="{FF2B5EF4-FFF2-40B4-BE49-F238E27FC236}">
                <a16:creationId xmlns:a16="http://schemas.microsoft.com/office/drawing/2014/main" id="{164B5092-27F1-4946-448B-468938B499A0}"/>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3</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5B675F3F-C372-226A-AE8B-E31C223D7D95}"/>
              </a:ext>
            </a:extLst>
          </p:cNvPr>
          <p:cNvGrpSpPr/>
          <p:nvPr/>
        </p:nvGrpSpPr>
        <p:grpSpPr>
          <a:xfrm>
            <a:off x="939248" y="1851949"/>
            <a:ext cx="2753075" cy="5006051"/>
            <a:chOff x="939249" y="2491742"/>
            <a:chExt cx="2225936" cy="4366258"/>
          </a:xfrm>
        </p:grpSpPr>
        <p:sp>
          <p:nvSpPr>
            <p:cNvPr id="3" name="Freeform 13">
              <a:extLst>
                <a:ext uri="{FF2B5EF4-FFF2-40B4-BE49-F238E27FC236}">
                  <a16:creationId xmlns:a16="http://schemas.microsoft.com/office/drawing/2014/main" id="{89F87EDC-10DC-32D4-9073-7FCE58DADDAC}"/>
                </a:ext>
              </a:extLst>
            </p:cNvPr>
            <p:cNvSpPr/>
            <p:nvPr/>
          </p:nvSpPr>
          <p:spPr>
            <a:xfrm>
              <a:off x="939249" y="2491742"/>
              <a:ext cx="640445" cy="581979"/>
            </a:xfrm>
            <a:custGeom>
              <a:avLst/>
              <a:gdLst/>
              <a:ahLst/>
              <a:cxnLst/>
              <a:rect l="l" t="t" r="r" b="b"/>
              <a:pathLst>
                <a:path w="960668" h="872969">
                  <a:moveTo>
                    <a:pt x="0" y="0"/>
                  </a:moveTo>
                  <a:lnTo>
                    <a:pt x="960668" y="0"/>
                  </a:lnTo>
                  <a:lnTo>
                    <a:pt x="960668" y="872969"/>
                  </a:lnTo>
                  <a:lnTo>
                    <a:pt x="0" y="8729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a:defRPr/>
              </a:pPr>
              <a:endParaRPr lang="en-SG">
                <a:solidFill>
                  <a:prstClr val="black"/>
                </a:solidFill>
                <a:latin typeface="Calibri"/>
              </a:endParaRPr>
            </a:p>
          </p:txBody>
        </p:sp>
        <p:sp>
          <p:nvSpPr>
            <p:cNvPr id="4" name="Freeform 14">
              <a:extLst>
                <a:ext uri="{FF2B5EF4-FFF2-40B4-BE49-F238E27FC236}">
                  <a16:creationId xmlns:a16="http://schemas.microsoft.com/office/drawing/2014/main" id="{A44BACB9-2EFA-12C0-7F35-D88CAAD24F6A}"/>
                </a:ext>
              </a:extLst>
            </p:cNvPr>
            <p:cNvSpPr/>
            <p:nvPr/>
          </p:nvSpPr>
          <p:spPr>
            <a:xfrm>
              <a:off x="2469836" y="4837071"/>
              <a:ext cx="695349" cy="524753"/>
            </a:xfrm>
            <a:custGeom>
              <a:avLst/>
              <a:gdLst/>
              <a:ahLst/>
              <a:cxnLst/>
              <a:rect l="l" t="t" r="r" b="b"/>
              <a:pathLst>
                <a:path w="1043024" h="787130">
                  <a:moveTo>
                    <a:pt x="0" y="0"/>
                  </a:moveTo>
                  <a:lnTo>
                    <a:pt x="1043023" y="0"/>
                  </a:lnTo>
                  <a:lnTo>
                    <a:pt x="1043023" y="787130"/>
                  </a:lnTo>
                  <a:lnTo>
                    <a:pt x="0" y="7871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a:defRPr/>
              </a:pPr>
              <a:endParaRPr lang="en-SG">
                <a:solidFill>
                  <a:prstClr val="black"/>
                </a:solidFill>
                <a:latin typeface="Calibri"/>
              </a:endParaRPr>
            </a:p>
          </p:txBody>
        </p:sp>
        <p:sp>
          <p:nvSpPr>
            <p:cNvPr id="5" name="TextBox 16">
              <a:extLst>
                <a:ext uri="{FF2B5EF4-FFF2-40B4-BE49-F238E27FC236}">
                  <a16:creationId xmlns:a16="http://schemas.microsoft.com/office/drawing/2014/main" id="{FF580BC6-CD28-D60C-AEC0-9769E9072C34}"/>
                </a:ext>
              </a:extLst>
            </p:cNvPr>
            <p:cNvSpPr txBox="1"/>
            <p:nvPr/>
          </p:nvSpPr>
          <p:spPr>
            <a:xfrm>
              <a:off x="997692" y="2642397"/>
              <a:ext cx="523559" cy="204158"/>
            </a:xfrm>
            <a:prstGeom prst="rect">
              <a:avLst/>
            </a:prstGeom>
          </p:spPr>
          <p:txBody>
            <a:bodyPr lIns="0" tIns="0" rIns="0" bIns="0" rtlCol="0" anchor="t">
              <a:spAutoFit/>
            </a:bodyPr>
            <a:lstStyle/>
            <a:p>
              <a:pPr algn="ctr" defTabSz="609630">
                <a:lnSpc>
                  <a:spcPts val="1680"/>
                </a:lnSpc>
                <a:defRPr/>
              </a:pPr>
              <a:r>
                <a:rPr lang="en-US" sz="1200">
                  <a:solidFill>
                    <a:srgbClr val="3B2C5A"/>
                  </a:solidFill>
                  <a:latin typeface="Fredoka"/>
                </a:rPr>
                <a:t>...</a:t>
              </a:r>
            </a:p>
          </p:txBody>
        </p:sp>
        <p:sp>
          <p:nvSpPr>
            <p:cNvPr id="6" name="TextBox 17">
              <a:extLst>
                <a:ext uri="{FF2B5EF4-FFF2-40B4-BE49-F238E27FC236}">
                  <a16:creationId xmlns:a16="http://schemas.microsoft.com/office/drawing/2014/main" id="{5F08CBF8-A1EE-1E4F-9646-18BFCE4CFCC8}"/>
                </a:ext>
              </a:extLst>
            </p:cNvPr>
            <p:cNvSpPr txBox="1"/>
            <p:nvPr/>
          </p:nvSpPr>
          <p:spPr>
            <a:xfrm>
              <a:off x="2565730" y="4916991"/>
              <a:ext cx="599454" cy="180370"/>
            </a:xfrm>
            <a:prstGeom prst="rect">
              <a:avLst/>
            </a:prstGeom>
          </p:spPr>
          <p:txBody>
            <a:bodyPr lIns="0" tIns="0" rIns="0" bIns="0" rtlCol="0" anchor="t">
              <a:spAutoFit/>
            </a:bodyPr>
            <a:lstStyle/>
            <a:p>
              <a:pPr algn="ctr" defTabSz="609630">
                <a:lnSpc>
                  <a:spcPts val="1493"/>
                </a:lnSpc>
                <a:defRPr/>
              </a:pPr>
              <a:r>
                <a:rPr lang="en-US" sz="1066" dirty="0">
                  <a:solidFill>
                    <a:srgbClr val="3B2C5A"/>
                  </a:solidFill>
                  <a:latin typeface="Fredoka"/>
                </a:rPr>
                <a:t>..........</a:t>
              </a:r>
            </a:p>
          </p:txBody>
        </p:sp>
        <p:sp>
          <p:nvSpPr>
            <p:cNvPr id="9" name="Freeform 18">
              <a:extLst>
                <a:ext uri="{FF2B5EF4-FFF2-40B4-BE49-F238E27FC236}">
                  <a16:creationId xmlns:a16="http://schemas.microsoft.com/office/drawing/2014/main" id="{1FDE632C-4C1B-64A4-91DA-B9CF8376D746}"/>
                </a:ext>
              </a:extLst>
            </p:cNvPr>
            <p:cNvSpPr/>
            <p:nvPr/>
          </p:nvSpPr>
          <p:spPr>
            <a:xfrm>
              <a:off x="1333421" y="2868397"/>
              <a:ext cx="1688815" cy="1639685"/>
            </a:xfrm>
            <a:custGeom>
              <a:avLst/>
              <a:gdLst/>
              <a:ahLst/>
              <a:cxnLst/>
              <a:rect l="l" t="t" r="r" b="b"/>
              <a:pathLst>
                <a:path w="2533222" h="2459528">
                  <a:moveTo>
                    <a:pt x="0" y="0"/>
                  </a:moveTo>
                  <a:lnTo>
                    <a:pt x="2533222" y="0"/>
                  </a:lnTo>
                  <a:lnTo>
                    <a:pt x="2533222" y="2459528"/>
                  </a:lnTo>
                  <a:lnTo>
                    <a:pt x="0" y="24595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defRPr/>
              </a:pPr>
              <a:endParaRPr lang="en-SG">
                <a:solidFill>
                  <a:prstClr val="black"/>
                </a:solidFill>
                <a:latin typeface="Calibri"/>
              </a:endParaRPr>
            </a:p>
          </p:txBody>
        </p:sp>
        <p:sp>
          <p:nvSpPr>
            <p:cNvPr id="10" name="Freeform 20">
              <a:extLst>
                <a:ext uri="{FF2B5EF4-FFF2-40B4-BE49-F238E27FC236}">
                  <a16:creationId xmlns:a16="http://schemas.microsoft.com/office/drawing/2014/main" id="{5D5B73F3-5E85-2F08-B1B6-3F6E6FE84B69}"/>
                </a:ext>
              </a:extLst>
            </p:cNvPr>
            <p:cNvSpPr/>
            <p:nvPr/>
          </p:nvSpPr>
          <p:spPr>
            <a:xfrm flipH="1">
              <a:off x="1051347" y="5163349"/>
              <a:ext cx="1688815" cy="1694651"/>
            </a:xfrm>
            <a:custGeom>
              <a:avLst/>
              <a:gdLst/>
              <a:ahLst/>
              <a:cxnLst/>
              <a:rect l="l" t="t" r="r" b="b"/>
              <a:pathLst>
                <a:path w="2439722" h="2503446">
                  <a:moveTo>
                    <a:pt x="2439722" y="0"/>
                  </a:moveTo>
                  <a:lnTo>
                    <a:pt x="0" y="0"/>
                  </a:lnTo>
                  <a:lnTo>
                    <a:pt x="0" y="2503446"/>
                  </a:lnTo>
                  <a:lnTo>
                    <a:pt x="2439722" y="2503446"/>
                  </a:lnTo>
                  <a:lnTo>
                    <a:pt x="2439722"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a:defRPr/>
              </a:pPr>
              <a:endParaRPr lang="en-SG">
                <a:solidFill>
                  <a:prstClr val="black"/>
                </a:solidFill>
                <a:latin typeface="Calibri"/>
              </a:endParaRPr>
            </a:p>
          </p:txBody>
        </p:sp>
      </p:grpSp>
      <p:grpSp>
        <p:nvGrpSpPr>
          <p:cNvPr id="11" name="Group 10">
            <a:extLst>
              <a:ext uri="{FF2B5EF4-FFF2-40B4-BE49-F238E27FC236}">
                <a16:creationId xmlns:a16="http://schemas.microsoft.com/office/drawing/2014/main" id="{24E187DA-3ADB-FD44-A3A1-32A816886182}"/>
              </a:ext>
            </a:extLst>
          </p:cNvPr>
          <p:cNvGrpSpPr/>
          <p:nvPr/>
        </p:nvGrpSpPr>
        <p:grpSpPr>
          <a:xfrm>
            <a:off x="3810924" y="1373794"/>
            <a:ext cx="7902655" cy="5484206"/>
            <a:chOff x="0" y="0"/>
            <a:chExt cx="9942739" cy="5850937"/>
          </a:xfrm>
        </p:grpSpPr>
        <p:sp>
          <p:nvSpPr>
            <p:cNvPr id="12" name="Freeform 3">
              <a:extLst>
                <a:ext uri="{FF2B5EF4-FFF2-40B4-BE49-F238E27FC236}">
                  <a16:creationId xmlns:a16="http://schemas.microsoft.com/office/drawing/2014/main" id="{780835B1-4B45-C75E-91B1-94C307C878E6}"/>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SG"/>
            </a:p>
          </p:txBody>
        </p:sp>
        <p:sp>
          <p:nvSpPr>
            <p:cNvPr id="14" name="Freeform 4">
              <a:extLst>
                <a:ext uri="{FF2B5EF4-FFF2-40B4-BE49-F238E27FC236}">
                  <a16:creationId xmlns:a16="http://schemas.microsoft.com/office/drawing/2014/main" id="{AB8AC6CF-6361-5547-F2B6-85EBE7B65AEF}"/>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SG"/>
            </a:p>
          </p:txBody>
        </p:sp>
        <p:sp>
          <p:nvSpPr>
            <p:cNvPr id="15" name="Freeform 5">
              <a:extLst>
                <a:ext uri="{FF2B5EF4-FFF2-40B4-BE49-F238E27FC236}">
                  <a16:creationId xmlns:a16="http://schemas.microsoft.com/office/drawing/2014/main" id="{CE166BDA-25B6-3DA7-0EB1-723E359D5BF8}"/>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SG"/>
            </a:p>
          </p:txBody>
        </p:sp>
      </p:grpSp>
      <p:sp>
        <p:nvSpPr>
          <p:cNvPr id="16" name="TextBox 15">
            <a:extLst>
              <a:ext uri="{FF2B5EF4-FFF2-40B4-BE49-F238E27FC236}">
                <a16:creationId xmlns:a16="http://schemas.microsoft.com/office/drawing/2014/main" id="{2DB616B4-599D-D173-6FBF-DCE304707FA3}"/>
              </a:ext>
            </a:extLst>
          </p:cNvPr>
          <p:cNvSpPr txBox="1"/>
          <p:nvPr/>
        </p:nvSpPr>
        <p:spPr>
          <a:xfrm>
            <a:off x="4760145" y="2337113"/>
            <a:ext cx="6094070" cy="2800767"/>
          </a:xfrm>
          <a:prstGeom prst="rect">
            <a:avLst/>
          </a:prstGeom>
          <a:noFill/>
        </p:spPr>
        <p:txBody>
          <a:bodyPr wrap="square">
            <a:spAutoFit/>
          </a:bodyPr>
          <a:lstStyle/>
          <a:p>
            <a:pPr algn="ctr">
              <a:spcAft>
                <a:spcPts val="800"/>
              </a:spcAft>
            </a:pPr>
            <a:r>
              <a:rPr lang="vi-VN" sz="4400" dirty="0">
                <a:latin typeface="Times New Roman" panose="02020603050405020304" pitchFamily="18" charset="0"/>
                <a:ea typeface="Calibri" panose="020F0502020204030204" pitchFamily="34" charset="0"/>
                <a:cs typeface="Times New Roman" panose="02020603050405020304" pitchFamily="18" charset="0"/>
              </a:rPr>
              <a:t>Chia sẻ một số kinh nghiệm về kĩ năng nghe và nhận biết tính thuyết phục của một ý kiến.</a:t>
            </a:r>
            <a:endParaRPr lang="en-SG" sz="4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0520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999FB-00ED-E969-2502-B13D083C90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D96CE2-D667-8F11-0250-6D0F261F37C2}"/>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D0BF0F3-7666-1D25-8CFE-EAAA2BC05DE1}"/>
              </a:ext>
            </a:extLst>
          </p:cNvPr>
          <p:cNvSpPr txBox="1"/>
          <p:nvPr/>
        </p:nvSpPr>
        <p:spPr>
          <a:xfrm>
            <a:off x="2795428" y="101174"/>
            <a:ext cx="7529189" cy="58477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US" sz="3200" b="1" dirty="0">
                <a:solidFill>
                  <a:srgbClr val="191919"/>
                </a:solidFill>
                <a:latin typeface="Times New Roman" panose="02020603050405020304" pitchFamily="18" charset="0"/>
                <a:ea typeface="Calibri" panose="020F0502020204030204" pitchFamily="34" charset="0"/>
              </a:rPr>
              <a:t>GỢI Ý</a:t>
            </a:r>
            <a:endParaRPr kumimoji="0" lang="en-SG" sz="3200" b="0"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endParaRPr>
          </a:p>
        </p:txBody>
      </p:sp>
      <p:sp>
        <p:nvSpPr>
          <p:cNvPr id="7" name="Freeform: Shape 6">
            <a:extLst>
              <a:ext uri="{FF2B5EF4-FFF2-40B4-BE49-F238E27FC236}">
                <a16:creationId xmlns:a16="http://schemas.microsoft.com/office/drawing/2014/main" id="{7AC4F9AD-0AF9-FCCB-BE0F-7F32E3F4A443}"/>
              </a:ext>
            </a:extLst>
          </p:cNvPr>
          <p:cNvSpPr/>
          <p:nvPr/>
        </p:nvSpPr>
        <p:spPr>
          <a:xfrm>
            <a:off x="83466" y="774716"/>
            <a:ext cx="1554486"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a:solidFill>
            <a:srgbClr val="DBEEF4"/>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344" tIns="85344" rIns="85344" bIns="348525" numCol="1" spcCol="1270" anchor="t" anchorCtr="0">
            <a:noAutofit/>
          </a:bodyPr>
          <a:lstStyle/>
          <a:p>
            <a:pPr lvl="0" algn="ctr" defTabSz="533400">
              <a:lnSpc>
                <a:spcPct val="90000"/>
              </a:lnSpc>
              <a:spcBef>
                <a:spcPct val="0"/>
              </a:spcBef>
              <a:spcAft>
                <a:spcPct val="35000"/>
              </a:spcAft>
            </a:pPr>
            <a:r>
              <a:rPr lang="vi-VN" sz="2400" b="1" dirty="0">
                <a:solidFill>
                  <a:schemeClr val="tx1"/>
                </a:solidFill>
                <a:latin typeface="+mj-lt"/>
              </a:rPr>
              <a:t>Lắng nghe chân thành</a:t>
            </a:r>
            <a:endParaRPr lang="en-SG" sz="3200" b="1" kern="1200" dirty="0">
              <a:solidFill>
                <a:schemeClr val="tx1"/>
              </a:solidFill>
              <a:latin typeface="+mj-lt"/>
            </a:endParaRPr>
          </a:p>
        </p:txBody>
      </p:sp>
      <p:sp>
        <p:nvSpPr>
          <p:cNvPr id="8" name="Freeform: Shape 7">
            <a:extLst>
              <a:ext uri="{FF2B5EF4-FFF2-40B4-BE49-F238E27FC236}">
                <a16:creationId xmlns:a16="http://schemas.microsoft.com/office/drawing/2014/main" id="{62DA2B44-8003-CD20-1B0E-A9B11EBC77C5}"/>
              </a:ext>
            </a:extLst>
          </p:cNvPr>
          <p:cNvSpPr/>
          <p:nvPr/>
        </p:nvSpPr>
        <p:spPr>
          <a:xfrm>
            <a:off x="232011" y="1910684"/>
            <a:ext cx="1724330" cy="4858606"/>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marL="0" lvl="1" algn="just" defTabSz="533400">
              <a:lnSpc>
                <a:spcPct val="90000"/>
              </a:lnSpc>
              <a:spcBef>
                <a:spcPct val="0"/>
              </a:spcBef>
              <a:spcAft>
                <a:spcPct val="15000"/>
              </a:spcAft>
            </a:pPr>
            <a:r>
              <a:rPr lang="vi-VN" sz="2400" dirty="0">
                <a:latin typeface="+mj-lt"/>
              </a:rPr>
              <a:t>Hãy lắng nghe một cách chân thành và tập trung vào người nói. Đặt sự chú ý vào nội dung của ý kiến và cố gắng hiểu rõ ý đồ của người đó.</a:t>
            </a:r>
            <a:endParaRPr lang="en-SG" sz="3200" kern="1200" dirty="0">
              <a:latin typeface="+mj-lt"/>
              <a:cs typeface="Times New Roman" panose="02020603050405020304" pitchFamily="18" charset="0"/>
            </a:endParaRPr>
          </a:p>
        </p:txBody>
      </p:sp>
      <p:sp>
        <p:nvSpPr>
          <p:cNvPr id="9" name="Freeform: Shape 8">
            <a:extLst>
              <a:ext uri="{FF2B5EF4-FFF2-40B4-BE49-F238E27FC236}">
                <a16:creationId xmlns:a16="http://schemas.microsoft.com/office/drawing/2014/main" id="{234A7742-AF2E-4825-13F0-AAB7E3292FC1}"/>
              </a:ext>
            </a:extLst>
          </p:cNvPr>
          <p:cNvSpPr/>
          <p:nvPr/>
        </p:nvSpPr>
        <p:spPr>
          <a:xfrm>
            <a:off x="1694207" y="883359"/>
            <a:ext cx="384109" cy="387673"/>
          </a:xfrm>
          <a:custGeom>
            <a:avLst/>
            <a:gdLst>
              <a:gd name="connsiteX0" fmla="*/ 0 w 499587"/>
              <a:gd name="connsiteY0" fmla="*/ 77404 h 387022"/>
              <a:gd name="connsiteX1" fmla="*/ 306076 w 499587"/>
              <a:gd name="connsiteY1" fmla="*/ 77404 h 387022"/>
              <a:gd name="connsiteX2" fmla="*/ 306076 w 499587"/>
              <a:gd name="connsiteY2" fmla="*/ 0 h 387022"/>
              <a:gd name="connsiteX3" fmla="*/ 499587 w 499587"/>
              <a:gd name="connsiteY3" fmla="*/ 193511 h 387022"/>
              <a:gd name="connsiteX4" fmla="*/ 306076 w 499587"/>
              <a:gd name="connsiteY4" fmla="*/ 387022 h 387022"/>
              <a:gd name="connsiteX5" fmla="*/ 306076 w 499587"/>
              <a:gd name="connsiteY5" fmla="*/ 309618 h 387022"/>
              <a:gd name="connsiteX6" fmla="*/ 0 w 499587"/>
              <a:gd name="connsiteY6" fmla="*/ 309618 h 387022"/>
              <a:gd name="connsiteX7" fmla="*/ 0 w 499587"/>
              <a:gd name="connsiteY7" fmla="*/ 77404 h 38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87" h="387022">
                <a:moveTo>
                  <a:pt x="0" y="77404"/>
                </a:moveTo>
                <a:lnTo>
                  <a:pt x="306076" y="77404"/>
                </a:lnTo>
                <a:lnTo>
                  <a:pt x="306076" y="0"/>
                </a:lnTo>
                <a:lnTo>
                  <a:pt x="499587" y="193511"/>
                </a:lnTo>
                <a:lnTo>
                  <a:pt x="306076" y="387022"/>
                </a:lnTo>
                <a:lnTo>
                  <a:pt x="306076" y="309618"/>
                </a:lnTo>
                <a:lnTo>
                  <a:pt x="0" y="309618"/>
                </a:lnTo>
                <a:lnTo>
                  <a:pt x="0" y="77404"/>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77404" rIns="116107" bIns="77404"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0" name="Freeform: Shape 9">
            <a:extLst>
              <a:ext uri="{FF2B5EF4-FFF2-40B4-BE49-F238E27FC236}">
                <a16:creationId xmlns:a16="http://schemas.microsoft.com/office/drawing/2014/main" id="{D05A998B-9C9B-0E72-7869-A2946108FF8A}"/>
              </a:ext>
            </a:extLst>
          </p:cNvPr>
          <p:cNvSpPr/>
          <p:nvPr/>
        </p:nvSpPr>
        <p:spPr>
          <a:xfrm>
            <a:off x="2169041" y="774716"/>
            <a:ext cx="1624786"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a:solidFill>
            <a:srgbClr val="E7F4D8"/>
          </a:solidFill>
        </p:spPr>
        <p:style>
          <a:lnRef idx="2">
            <a:schemeClr val="lt1">
              <a:hueOff val="0"/>
              <a:satOff val="0"/>
              <a:lumOff val="0"/>
              <a:alphaOff val="0"/>
            </a:schemeClr>
          </a:lnRef>
          <a:fillRef idx="1">
            <a:schemeClr val="accent2">
              <a:hueOff val="-2283277"/>
              <a:satOff val="4846"/>
              <a:lumOff val="9265"/>
              <a:alphaOff val="0"/>
            </a:schemeClr>
          </a:fillRef>
          <a:effectRef idx="0">
            <a:schemeClr val="accent2">
              <a:hueOff val="-2283277"/>
              <a:satOff val="4846"/>
              <a:lumOff val="9265"/>
              <a:alphaOff val="0"/>
            </a:schemeClr>
          </a:effectRef>
          <a:fontRef idx="minor">
            <a:schemeClr val="lt1"/>
          </a:fontRef>
        </p:style>
        <p:txBody>
          <a:bodyPr spcFirstLastPara="0" vert="horz" wrap="square" lIns="85344" tIns="85344" rIns="85344" bIns="348525" numCol="1" spcCol="1270" anchor="t" anchorCtr="0">
            <a:noAutofit/>
          </a:bodyPr>
          <a:lstStyle/>
          <a:p>
            <a:pPr lvl="0" algn="ctr" defTabSz="533400">
              <a:lnSpc>
                <a:spcPct val="90000"/>
              </a:lnSpc>
              <a:spcBef>
                <a:spcPct val="0"/>
              </a:spcBef>
              <a:spcAft>
                <a:spcPct val="35000"/>
              </a:spcAft>
            </a:pPr>
            <a:r>
              <a:rPr lang="vi-VN" sz="2400" b="1" dirty="0">
                <a:solidFill>
                  <a:schemeClr val="tx1"/>
                </a:solidFill>
                <a:latin typeface="+mj-lt"/>
              </a:rPr>
              <a:t>Phân tích logic</a:t>
            </a:r>
            <a:endParaRPr lang="en-SG" sz="3200" b="1" kern="1200" dirty="0">
              <a:solidFill>
                <a:schemeClr val="tx1"/>
              </a:solidFill>
              <a:latin typeface="+mj-lt"/>
            </a:endParaRPr>
          </a:p>
        </p:txBody>
      </p:sp>
      <p:sp>
        <p:nvSpPr>
          <p:cNvPr id="11" name="Freeform: Shape 10">
            <a:extLst>
              <a:ext uri="{FF2B5EF4-FFF2-40B4-BE49-F238E27FC236}">
                <a16:creationId xmlns:a16="http://schemas.microsoft.com/office/drawing/2014/main" id="{3F5664C4-B37F-5782-D739-B929B56931EC}"/>
              </a:ext>
            </a:extLst>
          </p:cNvPr>
          <p:cNvSpPr/>
          <p:nvPr/>
        </p:nvSpPr>
        <p:spPr>
          <a:xfrm>
            <a:off x="2293328" y="1910684"/>
            <a:ext cx="2118695" cy="4858606"/>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a:ln>
            <a:solidFill>
              <a:srgbClr val="92D050"/>
            </a:solidFill>
          </a:ln>
        </p:spPr>
        <p:style>
          <a:lnRef idx="2">
            <a:schemeClr val="accent2">
              <a:hueOff val="-2283277"/>
              <a:satOff val="4846"/>
              <a:lumOff val="92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marL="0" lvl="1" algn="just" defTabSz="533400">
              <a:lnSpc>
                <a:spcPct val="90000"/>
              </a:lnSpc>
              <a:spcBef>
                <a:spcPct val="0"/>
              </a:spcBef>
              <a:spcAft>
                <a:spcPct val="15000"/>
              </a:spcAft>
            </a:pPr>
            <a:r>
              <a:rPr lang="vi-VN" sz="2400" dirty="0">
                <a:latin typeface="+mj-lt"/>
              </a:rPr>
              <a:t>Hãy phân tích logic của ý kiến bằng cách xem xét các lập luận và bằng chứng mà người đó đưa ra. Kiểm tra tính hợp lý và mạch lạc của lập luận để đánh giá tính thuyết phục của ý kiến.</a:t>
            </a:r>
            <a:endParaRPr lang="en-SG" sz="3200" kern="1200" dirty="0">
              <a:latin typeface="+mj-lt"/>
              <a:cs typeface="Times New Roman" panose="02020603050405020304" pitchFamily="18" charset="0"/>
            </a:endParaRPr>
          </a:p>
        </p:txBody>
      </p:sp>
      <p:sp>
        <p:nvSpPr>
          <p:cNvPr id="12" name="Freeform: Shape 11">
            <a:extLst>
              <a:ext uri="{FF2B5EF4-FFF2-40B4-BE49-F238E27FC236}">
                <a16:creationId xmlns:a16="http://schemas.microsoft.com/office/drawing/2014/main" id="{F2E1C97C-8129-3B06-D7E0-407CC69AC4AD}"/>
              </a:ext>
            </a:extLst>
          </p:cNvPr>
          <p:cNvSpPr/>
          <p:nvPr/>
        </p:nvSpPr>
        <p:spPr>
          <a:xfrm>
            <a:off x="3933220" y="884010"/>
            <a:ext cx="499587" cy="387022"/>
          </a:xfrm>
          <a:custGeom>
            <a:avLst/>
            <a:gdLst>
              <a:gd name="connsiteX0" fmla="*/ 0 w 499587"/>
              <a:gd name="connsiteY0" fmla="*/ 77404 h 387022"/>
              <a:gd name="connsiteX1" fmla="*/ 306076 w 499587"/>
              <a:gd name="connsiteY1" fmla="*/ 77404 h 387022"/>
              <a:gd name="connsiteX2" fmla="*/ 306076 w 499587"/>
              <a:gd name="connsiteY2" fmla="*/ 0 h 387022"/>
              <a:gd name="connsiteX3" fmla="*/ 499587 w 499587"/>
              <a:gd name="connsiteY3" fmla="*/ 193511 h 387022"/>
              <a:gd name="connsiteX4" fmla="*/ 306076 w 499587"/>
              <a:gd name="connsiteY4" fmla="*/ 387022 h 387022"/>
              <a:gd name="connsiteX5" fmla="*/ 306076 w 499587"/>
              <a:gd name="connsiteY5" fmla="*/ 309618 h 387022"/>
              <a:gd name="connsiteX6" fmla="*/ 0 w 499587"/>
              <a:gd name="connsiteY6" fmla="*/ 309618 h 387022"/>
              <a:gd name="connsiteX7" fmla="*/ 0 w 499587"/>
              <a:gd name="connsiteY7" fmla="*/ 77404 h 38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87" h="387022">
                <a:moveTo>
                  <a:pt x="0" y="77404"/>
                </a:moveTo>
                <a:lnTo>
                  <a:pt x="306076" y="77404"/>
                </a:lnTo>
                <a:lnTo>
                  <a:pt x="306076" y="0"/>
                </a:lnTo>
                <a:lnTo>
                  <a:pt x="499587" y="193511"/>
                </a:lnTo>
                <a:lnTo>
                  <a:pt x="306076" y="387022"/>
                </a:lnTo>
                <a:lnTo>
                  <a:pt x="306076" y="309618"/>
                </a:lnTo>
                <a:lnTo>
                  <a:pt x="0" y="309618"/>
                </a:lnTo>
                <a:lnTo>
                  <a:pt x="0" y="77404"/>
                </a:lnTo>
                <a:close/>
              </a:path>
            </a:pathLst>
          </a:custGeom>
          <a:solidFill>
            <a:srgbClr val="92D050"/>
          </a:solidFill>
        </p:spPr>
        <p:style>
          <a:lnRef idx="0">
            <a:schemeClr val="lt1">
              <a:hueOff val="0"/>
              <a:satOff val="0"/>
              <a:lumOff val="0"/>
              <a:alphaOff val="0"/>
            </a:schemeClr>
          </a:lnRef>
          <a:fillRef idx="1">
            <a:schemeClr val="accent2">
              <a:hueOff val="-3044369"/>
              <a:satOff val="6461"/>
              <a:lumOff val="12353"/>
              <a:alphaOff val="0"/>
            </a:schemeClr>
          </a:fillRef>
          <a:effectRef idx="0">
            <a:schemeClr val="accent2">
              <a:hueOff val="-3044369"/>
              <a:satOff val="6461"/>
              <a:lumOff val="12353"/>
              <a:alphaOff val="0"/>
            </a:schemeClr>
          </a:effectRef>
          <a:fontRef idx="minor">
            <a:schemeClr val="lt1"/>
          </a:fontRef>
        </p:style>
        <p:txBody>
          <a:bodyPr spcFirstLastPara="0" vert="horz" wrap="square" lIns="0" tIns="77404" rIns="116107" bIns="77404"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3" name="Freeform: Shape 12">
            <a:extLst>
              <a:ext uri="{FF2B5EF4-FFF2-40B4-BE49-F238E27FC236}">
                <a16:creationId xmlns:a16="http://schemas.microsoft.com/office/drawing/2014/main" id="{7AE499D5-9AC0-D307-F0C8-7FADFF3DEEFF}"/>
              </a:ext>
            </a:extLst>
          </p:cNvPr>
          <p:cNvSpPr/>
          <p:nvPr/>
        </p:nvSpPr>
        <p:spPr>
          <a:xfrm>
            <a:off x="4552580" y="774716"/>
            <a:ext cx="1554486"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a:solidFill>
            <a:srgbClr val="EDE2F6"/>
          </a:solidFill>
        </p:spPr>
        <p:style>
          <a:lnRef idx="2">
            <a:schemeClr val="lt1">
              <a:hueOff val="0"/>
              <a:satOff val="0"/>
              <a:lumOff val="0"/>
              <a:alphaOff val="0"/>
            </a:schemeClr>
          </a:lnRef>
          <a:fillRef idx="1">
            <a:schemeClr val="accent2">
              <a:hueOff val="-4566554"/>
              <a:satOff val="9692"/>
              <a:lumOff val="18529"/>
              <a:alphaOff val="0"/>
            </a:schemeClr>
          </a:fillRef>
          <a:effectRef idx="0">
            <a:schemeClr val="accent2">
              <a:hueOff val="-4566554"/>
              <a:satOff val="9692"/>
              <a:lumOff val="18529"/>
              <a:alphaOff val="0"/>
            </a:schemeClr>
          </a:effectRef>
          <a:fontRef idx="minor">
            <a:schemeClr val="lt1"/>
          </a:fontRef>
        </p:style>
        <p:txBody>
          <a:bodyPr spcFirstLastPara="0" vert="horz" wrap="square" lIns="85344" tIns="85344" rIns="85344" bIns="348525" numCol="1" spcCol="1270" anchor="t" anchorCtr="0">
            <a:noAutofit/>
          </a:bodyPr>
          <a:lstStyle/>
          <a:p>
            <a:pPr lvl="0" algn="ctr" defTabSz="533400">
              <a:lnSpc>
                <a:spcPct val="90000"/>
              </a:lnSpc>
              <a:spcBef>
                <a:spcPct val="0"/>
              </a:spcBef>
              <a:spcAft>
                <a:spcPct val="35000"/>
              </a:spcAft>
            </a:pPr>
            <a:r>
              <a:rPr lang="vi-VN" sz="2400" b="1" dirty="0">
                <a:solidFill>
                  <a:schemeClr val="tx1"/>
                </a:solidFill>
                <a:latin typeface="+mj-lt"/>
              </a:rPr>
              <a:t>Đặt câu hỏi phụ</a:t>
            </a:r>
            <a:endParaRPr lang="en-SG" sz="3200" b="1" kern="1200" dirty="0">
              <a:solidFill>
                <a:schemeClr val="tx1"/>
              </a:solidFill>
              <a:latin typeface="+mj-lt"/>
            </a:endParaRPr>
          </a:p>
        </p:txBody>
      </p:sp>
      <p:sp>
        <p:nvSpPr>
          <p:cNvPr id="14" name="Freeform: Shape 13">
            <a:extLst>
              <a:ext uri="{FF2B5EF4-FFF2-40B4-BE49-F238E27FC236}">
                <a16:creationId xmlns:a16="http://schemas.microsoft.com/office/drawing/2014/main" id="{AF7DE136-B8DC-7D57-387E-D96B1F463C8A}"/>
              </a:ext>
            </a:extLst>
          </p:cNvPr>
          <p:cNvSpPr/>
          <p:nvPr/>
        </p:nvSpPr>
        <p:spPr>
          <a:xfrm>
            <a:off x="4742940" y="1910684"/>
            <a:ext cx="2483026" cy="4858606"/>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a:ln>
            <a:solidFill>
              <a:srgbClr val="7030A0"/>
            </a:solidFill>
          </a:ln>
        </p:spPr>
        <p:style>
          <a:lnRef idx="2">
            <a:schemeClr val="accent2">
              <a:hueOff val="-4566554"/>
              <a:satOff val="9692"/>
              <a:lumOff val="1852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marL="0" lvl="1" algn="just" defTabSz="533400">
              <a:lnSpc>
                <a:spcPct val="90000"/>
              </a:lnSpc>
              <a:spcBef>
                <a:spcPct val="0"/>
              </a:spcBef>
              <a:spcAft>
                <a:spcPct val="15000"/>
              </a:spcAft>
            </a:pPr>
            <a:r>
              <a:rPr lang="vi-VN" sz="2400" dirty="0">
                <a:latin typeface="+mj-lt"/>
              </a:rPr>
              <a:t>Sau khi người nói hoàn thành ý kiến của mình, bạn có thể đặt câu hỏi phụ để yêu cầu giải thích hoặc mở rộng ý kiến của họ. Điều này giúp bạn hiểu sâu hơn về quan điểm của người đó và đánh giá tính thuyết phục của ý kiến.</a:t>
            </a:r>
            <a:endParaRPr lang="en-SG" sz="2400" dirty="0">
              <a:latin typeface="+mj-lt"/>
            </a:endParaRPr>
          </a:p>
          <a:p>
            <a:pPr marL="114300" lvl="1" indent="-114300" algn="just" defTabSz="533400">
              <a:lnSpc>
                <a:spcPct val="90000"/>
              </a:lnSpc>
              <a:spcBef>
                <a:spcPct val="0"/>
              </a:spcBef>
              <a:spcAft>
                <a:spcPct val="15000"/>
              </a:spcAft>
              <a:buChar char="•"/>
            </a:pPr>
            <a:endParaRPr lang="en-SG" sz="3200" kern="1200" dirty="0">
              <a:latin typeface="+mj-lt"/>
              <a:cs typeface="Times New Roman" panose="02020603050405020304" pitchFamily="18" charset="0"/>
            </a:endParaRPr>
          </a:p>
        </p:txBody>
      </p:sp>
      <p:sp>
        <p:nvSpPr>
          <p:cNvPr id="15" name="Freeform: Shape 14">
            <a:extLst>
              <a:ext uri="{FF2B5EF4-FFF2-40B4-BE49-F238E27FC236}">
                <a16:creationId xmlns:a16="http://schemas.microsoft.com/office/drawing/2014/main" id="{C87EEABA-1941-08EB-BD1A-12203F1FB6FF}"/>
              </a:ext>
            </a:extLst>
          </p:cNvPr>
          <p:cNvSpPr/>
          <p:nvPr/>
        </p:nvSpPr>
        <p:spPr>
          <a:xfrm>
            <a:off x="6530700" y="884011"/>
            <a:ext cx="499587" cy="387022"/>
          </a:xfrm>
          <a:custGeom>
            <a:avLst/>
            <a:gdLst>
              <a:gd name="connsiteX0" fmla="*/ 0 w 499587"/>
              <a:gd name="connsiteY0" fmla="*/ 77404 h 387022"/>
              <a:gd name="connsiteX1" fmla="*/ 306076 w 499587"/>
              <a:gd name="connsiteY1" fmla="*/ 77404 h 387022"/>
              <a:gd name="connsiteX2" fmla="*/ 306076 w 499587"/>
              <a:gd name="connsiteY2" fmla="*/ 0 h 387022"/>
              <a:gd name="connsiteX3" fmla="*/ 499587 w 499587"/>
              <a:gd name="connsiteY3" fmla="*/ 193511 h 387022"/>
              <a:gd name="connsiteX4" fmla="*/ 306076 w 499587"/>
              <a:gd name="connsiteY4" fmla="*/ 387022 h 387022"/>
              <a:gd name="connsiteX5" fmla="*/ 306076 w 499587"/>
              <a:gd name="connsiteY5" fmla="*/ 309618 h 387022"/>
              <a:gd name="connsiteX6" fmla="*/ 0 w 499587"/>
              <a:gd name="connsiteY6" fmla="*/ 309618 h 387022"/>
              <a:gd name="connsiteX7" fmla="*/ 0 w 499587"/>
              <a:gd name="connsiteY7" fmla="*/ 77404 h 38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87" h="387022">
                <a:moveTo>
                  <a:pt x="0" y="77404"/>
                </a:moveTo>
                <a:lnTo>
                  <a:pt x="306076" y="77404"/>
                </a:lnTo>
                <a:lnTo>
                  <a:pt x="306076" y="0"/>
                </a:lnTo>
                <a:lnTo>
                  <a:pt x="499587" y="193511"/>
                </a:lnTo>
                <a:lnTo>
                  <a:pt x="306076" y="387022"/>
                </a:lnTo>
                <a:lnTo>
                  <a:pt x="306076" y="309618"/>
                </a:lnTo>
                <a:lnTo>
                  <a:pt x="0" y="309618"/>
                </a:lnTo>
                <a:lnTo>
                  <a:pt x="0" y="77404"/>
                </a:lnTo>
                <a:close/>
              </a:path>
            </a:pathLst>
          </a:custGeom>
          <a:solidFill>
            <a:srgbClr val="7030A0"/>
          </a:solidFill>
        </p:spPr>
        <p:style>
          <a:lnRef idx="0">
            <a:schemeClr val="lt1">
              <a:hueOff val="0"/>
              <a:satOff val="0"/>
              <a:lumOff val="0"/>
              <a:alphaOff val="0"/>
            </a:schemeClr>
          </a:lnRef>
          <a:fillRef idx="1">
            <a:schemeClr val="accent2">
              <a:hueOff val="-6088738"/>
              <a:satOff val="12923"/>
              <a:lumOff val="24706"/>
              <a:alphaOff val="0"/>
            </a:schemeClr>
          </a:fillRef>
          <a:effectRef idx="0">
            <a:schemeClr val="accent2">
              <a:hueOff val="-6088738"/>
              <a:satOff val="12923"/>
              <a:lumOff val="24706"/>
              <a:alphaOff val="0"/>
            </a:schemeClr>
          </a:effectRef>
          <a:fontRef idx="minor">
            <a:schemeClr val="lt1"/>
          </a:fontRef>
        </p:style>
        <p:txBody>
          <a:bodyPr spcFirstLastPara="0" vert="horz" wrap="square" lIns="0" tIns="77404" rIns="116107" bIns="77404"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6" name="Freeform: Shape 15">
            <a:extLst>
              <a:ext uri="{FF2B5EF4-FFF2-40B4-BE49-F238E27FC236}">
                <a16:creationId xmlns:a16="http://schemas.microsoft.com/office/drawing/2014/main" id="{AA09CD2D-32E2-8E1E-720B-D0D0EDF78DBF}"/>
              </a:ext>
            </a:extLst>
          </p:cNvPr>
          <p:cNvSpPr/>
          <p:nvPr/>
        </p:nvSpPr>
        <p:spPr>
          <a:xfrm>
            <a:off x="7370338" y="774716"/>
            <a:ext cx="1730961"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a:solidFill>
            <a:srgbClr val="FFF5ED"/>
          </a:solidFill>
        </p:spPr>
        <p:style>
          <a:lnRef idx="2">
            <a:schemeClr val="lt1">
              <a:hueOff val="0"/>
              <a:satOff val="0"/>
              <a:lumOff val="0"/>
              <a:alphaOff val="0"/>
            </a:schemeClr>
          </a:lnRef>
          <a:fillRef idx="1">
            <a:schemeClr val="accent2">
              <a:hueOff val="-6849831"/>
              <a:satOff val="14538"/>
              <a:lumOff val="27794"/>
              <a:alphaOff val="0"/>
            </a:schemeClr>
          </a:fillRef>
          <a:effectRef idx="0">
            <a:schemeClr val="accent2">
              <a:hueOff val="-6849831"/>
              <a:satOff val="14538"/>
              <a:lumOff val="27794"/>
              <a:alphaOff val="0"/>
            </a:schemeClr>
          </a:effectRef>
          <a:fontRef idx="minor">
            <a:schemeClr val="lt1"/>
          </a:fontRef>
        </p:style>
        <p:txBody>
          <a:bodyPr spcFirstLastPara="0" vert="horz" wrap="square" lIns="85344" tIns="85344" rIns="85344" bIns="348525" numCol="1" spcCol="1270" anchor="t" anchorCtr="0">
            <a:noAutofit/>
          </a:bodyPr>
          <a:lstStyle/>
          <a:p>
            <a:pPr lvl="0" algn="ctr" defTabSz="533400">
              <a:lnSpc>
                <a:spcPct val="90000"/>
              </a:lnSpc>
              <a:spcBef>
                <a:spcPct val="0"/>
              </a:spcBef>
              <a:spcAft>
                <a:spcPct val="35000"/>
              </a:spcAft>
            </a:pPr>
            <a:r>
              <a:rPr lang="vi-VN" sz="2400" b="1" dirty="0">
                <a:solidFill>
                  <a:schemeClr val="tx1"/>
                </a:solidFill>
                <a:latin typeface="+mj-lt"/>
              </a:rPr>
              <a:t>Tìm hiểu thêm thông tin</a:t>
            </a:r>
            <a:endParaRPr lang="en-SG" sz="3200" b="1" kern="1200" dirty="0">
              <a:solidFill>
                <a:schemeClr val="tx1"/>
              </a:solidFill>
              <a:latin typeface="+mj-lt"/>
            </a:endParaRPr>
          </a:p>
        </p:txBody>
      </p:sp>
      <p:sp>
        <p:nvSpPr>
          <p:cNvPr id="17" name="Freeform: Shape 16">
            <a:extLst>
              <a:ext uri="{FF2B5EF4-FFF2-40B4-BE49-F238E27FC236}">
                <a16:creationId xmlns:a16="http://schemas.microsoft.com/office/drawing/2014/main" id="{910C73D8-1193-FD68-7CDB-82A3C8487AAA}"/>
              </a:ext>
            </a:extLst>
          </p:cNvPr>
          <p:cNvSpPr/>
          <p:nvPr/>
        </p:nvSpPr>
        <p:spPr>
          <a:xfrm>
            <a:off x="7535693" y="1893074"/>
            <a:ext cx="2223703" cy="4858606"/>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a:ln>
            <a:solidFill>
              <a:schemeClr val="accent3">
                <a:lumMod val="75000"/>
              </a:schemeClr>
            </a:solidFill>
          </a:ln>
        </p:spPr>
        <p:style>
          <a:lnRef idx="2">
            <a:schemeClr val="accent2">
              <a:hueOff val="-6849831"/>
              <a:satOff val="14538"/>
              <a:lumOff val="2779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marL="0" lvl="1" algn="just" defTabSz="533400">
              <a:lnSpc>
                <a:spcPct val="90000"/>
              </a:lnSpc>
              <a:spcBef>
                <a:spcPct val="0"/>
              </a:spcBef>
              <a:spcAft>
                <a:spcPct val="15000"/>
              </a:spcAft>
            </a:pPr>
            <a:r>
              <a:rPr lang="vi-VN" sz="2400" dirty="0">
                <a:latin typeface="+mj-lt"/>
              </a:rPr>
              <a:t>Nếu bạn gặp khó khăn trong việc đánh giá tính thuyết phục của một ý kiến, hãy tìm hiểu thêm thông tin về chủ đề đó. Điều này giúp bạn có cái nhìn toàn diện hơn và đưa ra nhận xét chính xác hơn.</a:t>
            </a:r>
            <a:endParaRPr lang="en-SG" sz="3200" kern="1200" dirty="0">
              <a:latin typeface="+mj-lt"/>
              <a:cs typeface="Times New Roman" panose="02020603050405020304" pitchFamily="18" charset="0"/>
            </a:endParaRPr>
          </a:p>
        </p:txBody>
      </p:sp>
      <p:sp>
        <p:nvSpPr>
          <p:cNvPr id="18" name="Freeform: Shape 17">
            <a:extLst>
              <a:ext uri="{FF2B5EF4-FFF2-40B4-BE49-F238E27FC236}">
                <a16:creationId xmlns:a16="http://schemas.microsoft.com/office/drawing/2014/main" id="{B491E4F0-F5C4-5D56-E7D4-76870A0FC5AB}"/>
              </a:ext>
            </a:extLst>
          </p:cNvPr>
          <p:cNvSpPr/>
          <p:nvPr/>
        </p:nvSpPr>
        <p:spPr>
          <a:xfrm>
            <a:off x="9238162" y="884011"/>
            <a:ext cx="499587" cy="387022"/>
          </a:xfrm>
          <a:custGeom>
            <a:avLst/>
            <a:gdLst>
              <a:gd name="connsiteX0" fmla="*/ 0 w 499587"/>
              <a:gd name="connsiteY0" fmla="*/ 77404 h 387022"/>
              <a:gd name="connsiteX1" fmla="*/ 306076 w 499587"/>
              <a:gd name="connsiteY1" fmla="*/ 77404 h 387022"/>
              <a:gd name="connsiteX2" fmla="*/ 306076 w 499587"/>
              <a:gd name="connsiteY2" fmla="*/ 0 h 387022"/>
              <a:gd name="connsiteX3" fmla="*/ 499587 w 499587"/>
              <a:gd name="connsiteY3" fmla="*/ 193511 h 387022"/>
              <a:gd name="connsiteX4" fmla="*/ 306076 w 499587"/>
              <a:gd name="connsiteY4" fmla="*/ 387022 h 387022"/>
              <a:gd name="connsiteX5" fmla="*/ 306076 w 499587"/>
              <a:gd name="connsiteY5" fmla="*/ 309618 h 387022"/>
              <a:gd name="connsiteX6" fmla="*/ 0 w 499587"/>
              <a:gd name="connsiteY6" fmla="*/ 309618 h 387022"/>
              <a:gd name="connsiteX7" fmla="*/ 0 w 499587"/>
              <a:gd name="connsiteY7" fmla="*/ 77404 h 38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87" h="387022">
                <a:moveTo>
                  <a:pt x="0" y="77404"/>
                </a:moveTo>
                <a:lnTo>
                  <a:pt x="306076" y="77404"/>
                </a:lnTo>
                <a:lnTo>
                  <a:pt x="306076" y="0"/>
                </a:lnTo>
                <a:lnTo>
                  <a:pt x="499587" y="193511"/>
                </a:lnTo>
                <a:lnTo>
                  <a:pt x="306076" y="387022"/>
                </a:lnTo>
                <a:lnTo>
                  <a:pt x="306076" y="309618"/>
                </a:lnTo>
                <a:lnTo>
                  <a:pt x="0" y="309618"/>
                </a:lnTo>
                <a:lnTo>
                  <a:pt x="0" y="77404"/>
                </a:lnTo>
                <a:close/>
              </a:path>
            </a:pathLst>
          </a:custGeom>
        </p:spPr>
        <p:style>
          <a:lnRef idx="0">
            <a:schemeClr val="lt1">
              <a:hueOff val="0"/>
              <a:satOff val="0"/>
              <a:lumOff val="0"/>
              <a:alphaOff val="0"/>
            </a:schemeClr>
          </a:lnRef>
          <a:fillRef idx="1">
            <a:schemeClr val="accent2">
              <a:hueOff val="-9133108"/>
              <a:satOff val="19384"/>
              <a:lumOff val="37059"/>
              <a:alphaOff val="0"/>
            </a:schemeClr>
          </a:fillRef>
          <a:effectRef idx="0">
            <a:schemeClr val="accent2">
              <a:hueOff val="-9133108"/>
              <a:satOff val="19384"/>
              <a:lumOff val="37059"/>
              <a:alphaOff val="0"/>
            </a:schemeClr>
          </a:effectRef>
          <a:fontRef idx="minor">
            <a:schemeClr val="lt1"/>
          </a:fontRef>
        </p:style>
        <p:txBody>
          <a:bodyPr spcFirstLastPara="0" vert="horz" wrap="square" lIns="0" tIns="77404" rIns="116107" bIns="77404"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9" name="Freeform: Shape 18">
            <a:extLst>
              <a:ext uri="{FF2B5EF4-FFF2-40B4-BE49-F238E27FC236}">
                <a16:creationId xmlns:a16="http://schemas.microsoft.com/office/drawing/2014/main" id="{4E8899C9-8AB8-B823-5C74-022449F02AC0}"/>
              </a:ext>
            </a:extLst>
          </p:cNvPr>
          <p:cNvSpPr/>
          <p:nvPr/>
        </p:nvSpPr>
        <p:spPr>
          <a:xfrm>
            <a:off x="9977295" y="774716"/>
            <a:ext cx="1730961"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p:spPr>
        <p:style>
          <a:lnRef idx="2">
            <a:schemeClr val="lt1">
              <a:hueOff val="0"/>
              <a:satOff val="0"/>
              <a:lumOff val="0"/>
              <a:alphaOff val="0"/>
            </a:schemeClr>
          </a:lnRef>
          <a:fillRef idx="1">
            <a:schemeClr val="accent2">
              <a:hueOff val="-9133108"/>
              <a:satOff val="19384"/>
              <a:lumOff val="37059"/>
              <a:alphaOff val="0"/>
            </a:schemeClr>
          </a:fillRef>
          <a:effectRef idx="0">
            <a:schemeClr val="accent2">
              <a:hueOff val="-9133108"/>
              <a:satOff val="19384"/>
              <a:lumOff val="37059"/>
              <a:alphaOff val="0"/>
            </a:schemeClr>
          </a:effectRef>
          <a:fontRef idx="minor">
            <a:schemeClr val="lt1"/>
          </a:fontRef>
        </p:style>
        <p:txBody>
          <a:bodyPr spcFirstLastPara="0" vert="horz" wrap="square" lIns="85344" tIns="85344" rIns="85344" bIns="348525" numCol="1" spcCol="1270" anchor="t" anchorCtr="0">
            <a:noAutofit/>
          </a:bodyPr>
          <a:lstStyle/>
          <a:p>
            <a:pPr lvl="0" algn="ctr" defTabSz="533400">
              <a:lnSpc>
                <a:spcPct val="90000"/>
              </a:lnSpc>
              <a:spcBef>
                <a:spcPct val="0"/>
              </a:spcBef>
              <a:spcAft>
                <a:spcPct val="35000"/>
              </a:spcAft>
            </a:pPr>
            <a:r>
              <a:rPr lang="vi-VN" sz="2400" b="1" dirty="0">
                <a:solidFill>
                  <a:schemeClr val="tx1"/>
                </a:solidFill>
                <a:latin typeface="+mj-lt"/>
              </a:rPr>
              <a:t>Tôn trọng ý kiến của người khác</a:t>
            </a:r>
            <a:endParaRPr lang="en-SG" sz="3200" b="1" kern="1200" dirty="0">
              <a:solidFill>
                <a:schemeClr val="tx1"/>
              </a:solidFill>
              <a:latin typeface="+mj-lt"/>
            </a:endParaRPr>
          </a:p>
        </p:txBody>
      </p:sp>
      <p:sp>
        <p:nvSpPr>
          <p:cNvPr id="20" name="Freeform: Shape 19">
            <a:extLst>
              <a:ext uri="{FF2B5EF4-FFF2-40B4-BE49-F238E27FC236}">
                <a16:creationId xmlns:a16="http://schemas.microsoft.com/office/drawing/2014/main" id="{1376B7EB-E609-5CB5-FE9F-0A1C5945DC8B}"/>
              </a:ext>
            </a:extLst>
          </p:cNvPr>
          <p:cNvSpPr/>
          <p:nvPr/>
        </p:nvSpPr>
        <p:spPr>
          <a:xfrm>
            <a:off x="10153770" y="1910684"/>
            <a:ext cx="1872875" cy="4858606"/>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p:spPr>
        <p:style>
          <a:lnRef idx="2">
            <a:schemeClr val="accent2">
              <a:hueOff val="-9133108"/>
              <a:satOff val="19384"/>
              <a:lumOff val="3705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algn="just"/>
            <a:r>
              <a:rPr lang="vi-VN" sz="2400" dirty="0">
                <a:latin typeface="+mj-lt"/>
              </a:rPr>
              <a:t>Dù bạn đồng ý hay không đồng ý với ý kiến của người khác, hãy luôn tôn trọng quan điểm của họ. Tránh tranh luận và thể hiện sự tôn trọng và sự lắng nghe.</a:t>
            </a:r>
            <a:endParaRPr lang="en-SG" dirty="0">
              <a:latin typeface="+mj-lt"/>
            </a:endParaRPr>
          </a:p>
        </p:txBody>
      </p:sp>
    </p:spTree>
    <p:extLst>
      <p:ext uri="{BB962C8B-B14F-4D97-AF65-F5344CB8AC3E}">
        <p14:creationId xmlns:p14="http://schemas.microsoft.com/office/powerpoint/2010/main" val="2869552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4EB0A-FA9F-8FDF-5FEB-F49F9D5F63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89FB88-4005-680A-1C06-636A5C85F696}"/>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E6446F7C-C971-D0A0-3F4E-886CE28A03CB}"/>
              </a:ext>
            </a:extLst>
          </p:cNvPr>
          <p:cNvSpPr txBox="1">
            <a:spLocks noGrp="1"/>
          </p:cNvSpPr>
          <p:nvPr/>
        </p:nvSpPr>
        <p:spPr>
          <a:xfrm>
            <a:off x="6047011"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120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4</a:t>
            </a:r>
            <a:endParaRPr kumimoji="0" lang="en-SG" sz="13800" b="0" i="0" u="none" strike="noStrike" kern="120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6ED03F87-06F5-6EB2-5A67-6CA97843B601}"/>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9387F330-A07D-788E-4CF9-EB0CDDA0E6CC}"/>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4</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08022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C240595B-0A2D-437C-A3BB-D6315F60942B}"/>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4BCE9870-F37C-23B9-13D0-4D683BE35FDB}"/>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7D190D2A-8072-807B-586D-C0F0FE6F245D}"/>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EA1A4039-4264-F118-4275-0C9E1AD9ECF0}"/>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F465E6F7-0693-BE28-5488-FABE433E2717}"/>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893FE04B-062C-FC15-7E98-7A4B90A7E5CE}"/>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4A836372-4B9A-FF76-86BF-372491FFB041}"/>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4</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63" name="Google Shape;4210;p81">
            <a:extLst>
              <a:ext uri="{FF2B5EF4-FFF2-40B4-BE49-F238E27FC236}">
                <a16:creationId xmlns:a16="http://schemas.microsoft.com/office/drawing/2014/main" id="{1E103BD3-5F96-0AB2-6D7F-C34E26B7ED2F}"/>
              </a:ext>
            </a:extLst>
          </p:cNvPr>
          <p:cNvGrpSpPr/>
          <p:nvPr/>
        </p:nvGrpSpPr>
        <p:grpSpPr>
          <a:xfrm>
            <a:off x="675536" y="3585316"/>
            <a:ext cx="3363832" cy="3931904"/>
            <a:chOff x="5972575" y="2706600"/>
            <a:chExt cx="1145700" cy="1400625"/>
          </a:xfrm>
        </p:grpSpPr>
        <p:sp>
          <p:nvSpPr>
            <p:cNvPr id="960" name="Google Shape;4211;p81">
              <a:extLst>
                <a:ext uri="{FF2B5EF4-FFF2-40B4-BE49-F238E27FC236}">
                  <a16:creationId xmlns:a16="http://schemas.microsoft.com/office/drawing/2014/main" id="{A7699ADD-EF49-21BF-7AF5-73E9F2470350}"/>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454E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1" name="Google Shape;4212;p81">
              <a:extLst>
                <a:ext uri="{FF2B5EF4-FFF2-40B4-BE49-F238E27FC236}">
                  <a16:creationId xmlns:a16="http://schemas.microsoft.com/office/drawing/2014/main" id="{D3296789-ADF4-734F-F453-08E6A41CFE06}"/>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2939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2" name="Google Shape;4213;p81">
              <a:extLst>
                <a:ext uri="{FF2B5EF4-FFF2-40B4-BE49-F238E27FC236}">
                  <a16:creationId xmlns:a16="http://schemas.microsoft.com/office/drawing/2014/main" id="{40980683-8DDE-FECD-0980-0CE8F515B878}"/>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3" name="Google Shape;4214;p81">
              <a:extLst>
                <a:ext uri="{FF2B5EF4-FFF2-40B4-BE49-F238E27FC236}">
                  <a16:creationId xmlns:a16="http://schemas.microsoft.com/office/drawing/2014/main" id="{65AB553D-0215-D99B-B372-C4248802A92C}"/>
                </a:ext>
              </a:extLst>
            </p:cNvPr>
            <p:cNvSpPr/>
            <p:nvPr/>
          </p:nvSpPr>
          <p:spPr>
            <a:xfrm>
              <a:off x="6286750" y="3131700"/>
              <a:ext cx="517250" cy="708500"/>
            </a:xfrm>
            <a:custGeom>
              <a:avLst/>
              <a:gdLst/>
              <a:ahLst/>
              <a:cxnLst/>
              <a:rect l="l" t="t" r="r" b="b"/>
              <a:pathLst>
                <a:path w="20690" h="28340" extrusionOk="0">
                  <a:moveTo>
                    <a:pt x="1167" y="25583"/>
                  </a:moveTo>
                  <a:cubicBezTo>
                    <a:pt x="1167" y="25583"/>
                    <a:pt x="1168" y="25586"/>
                    <a:pt x="1169" y="25586"/>
                  </a:cubicBezTo>
                  <a:cubicBezTo>
                    <a:pt x="1169" y="25586"/>
                    <a:pt x="1170" y="25585"/>
                    <a:pt x="1170" y="25585"/>
                  </a:cubicBezTo>
                  <a:lnTo>
                    <a:pt x="1170" y="25585"/>
                  </a:lnTo>
                  <a:cubicBezTo>
                    <a:pt x="1169" y="25584"/>
                    <a:pt x="1168" y="25584"/>
                    <a:pt x="1167" y="25583"/>
                  </a:cubicBezTo>
                  <a:close/>
                  <a:moveTo>
                    <a:pt x="19524" y="25583"/>
                  </a:moveTo>
                  <a:cubicBezTo>
                    <a:pt x="19523" y="25584"/>
                    <a:pt x="19521" y="25584"/>
                    <a:pt x="19520" y="25585"/>
                  </a:cubicBezTo>
                  <a:lnTo>
                    <a:pt x="19520" y="25585"/>
                  </a:lnTo>
                  <a:cubicBezTo>
                    <a:pt x="19521" y="25586"/>
                    <a:pt x="19521" y="25586"/>
                    <a:pt x="19522" y="25586"/>
                  </a:cubicBezTo>
                  <a:cubicBezTo>
                    <a:pt x="19523" y="25586"/>
                    <a:pt x="19524" y="25583"/>
                    <a:pt x="19524" y="25583"/>
                  </a:cubicBezTo>
                  <a:close/>
                  <a:moveTo>
                    <a:pt x="9399" y="1"/>
                  </a:moveTo>
                  <a:cubicBezTo>
                    <a:pt x="9204" y="1"/>
                    <a:pt x="8605" y="247"/>
                    <a:pt x="6508" y="1191"/>
                  </a:cubicBezTo>
                  <a:cubicBezTo>
                    <a:pt x="2359" y="2601"/>
                    <a:pt x="434" y="5865"/>
                    <a:pt x="434" y="5865"/>
                  </a:cubicBezTo>
                  <a:cubicBezTo>
                    <a:pt x="434" y="5865"/>
                    <a:pt x="410" y="5851"/>
                    <a:pt x="378" y="5851"/>
                  </a:cubicBezTo>
                  <a:cubicBezTo>
                    <a:pt x="250" y="5851"/>
                    <a:pt x="1" y="6066"/>
                    <a:pt x="716" y="8212"/>
                  </a:cubicBezTo>
                  <a:cubicBezTo>
                    <a:pt x="821" y="8520"/>
                    <a:pt x="919" y="8849"/>
                    <a:pt x="1008" y="9187"/>
                  </a:cubicBezTo>
                  <a:cubicBezTo>
                    <a:pt x="1130" y="9663"/>
                    <a:pt x="1233" y="10165"/>
                    <a:pt x="1311" y="10697"/>
                  </a:cubicBezTo>
                  <a:cubicBezTo>
                    <a:pt x="1311" y="10703"/>
                    <a:pt x="1316" y="10711"/>
                    <a:pt x="1316" y="10723"/>
                  </a:cubicBezTo>
                  <a:cubicBezTo>
                    <a:pt x="1336" y="10858"/>
                    <a:pt x="1351" y="10991"/>
                    <a:pt x="1371" y="11131"/>
                  </a:cubicBezTo>
                  <a:cubicBezTo>
                    <a:pt x="1406" y="11383"/>
                    <a:pt x="1427" y="11638"/>
                    <a:pt x="1445" y="11902"/>
                  </a:cubicBezTo>
                  <a:cubicBezTo>
                    <a:pt x="1461" y="12149"/>
                    <a:pt x="1475" y="12398"/>
                    <a:pt x="1481" y="12653"/>
                  </a:cubicBezTo>
                  <a:cubicBezTo>
                    <a:pt x="1482" y="12728"/>
                    <a:pt x="1432" y="15333"/>
                    <a:pt x="1371" y="18425"/>
                  </a:cubicBezTo>
                  <a:cubicBezTo>
                    <a:pt x="1344" y="19724"/>
                    <a:pt x="1320" y="21108"/>
                    <a:pt x="1293" y="22429"/>
                  </a:cubicBezTo>
                  <a:cubicBezTo>
                    <a:pt x="1235" y="25318"/>
                    <a:pt x="1184" y="25571"/>
                    <a:pt x="1170" y="25585"/>
                  </a:cubicBezTo>
                  <a:lnTo>
                    <a:pt x="1170" y="25585"/>
                  </a:lnTo>
                  <a:cubicBezTo>
                    <a:pt x="4189" y="27398"/>
                    <a:pt x="7117" y="28340"/>
                    <a:pt x="10152" y="28340"/>
                  </a:cubicBezTo>
                  <a:cubicBezTo>
                    <a:pt x="13112" y="28340"/>
                    <a:pt x="16173" y="27444"/>
                    <a:pt x="19520" y="25585"/>
                  </a:cubicBezTo>
                  <a:lnTo>
                    <a:pt x="19520" y="25585"/>
                  </a:lnTo>
                  <a:cubicBezTo>
                    <a:pt x="19506" y="25569"/>
                    <a:pt x="19455" y="25301"/>
                    <a:pt x="19398" y="22441"/>
                  </a:cubicBezTo>
                  <a:cubicBezTo>
                    <a:pt x="19371" y="21110"/>
                    <a:pt x="19347" y="19713"/>
                    <a:pt x="19320" y="18404"/>
                  </a:cubicBezTo>
                  <a:cubicBezTo>
                    <a:pt x="19259" y="15320"/>
                    <a:pt x="19209" y="12725"/>
                    <a:pt x="19210" y="12651"/>
                  </a:cubicBezTo>
                  <a:cubicBezTo>
                    <a:pt x="19215" y="12396"/>
                    <a:pt x="19230" y="12147"/>
                    <a:pt x="19246" y="11901"/>
                  </a:cubicBezTo>
                  <a:cubicBezTo>
                    <a:pt x="19264" y="11637"/>
                    <a:pt x="19285" y="11382"/>
                    <a:pt x="19320" y="11129"/>
                  </a:cubicBezTo>
                  <a:cubicBezTo>
                    <a:pt x="19339" y="10990"/>
                    <a:pt x="19355" y="10857"/>
                    <a:pt x="19374" y="10721"/>
                  </a:cubicBezTo>
                  <a:cubicBezTo>
                    <a:pt x="19374" y="10710"/>
                    <a:pt x="19380" y="10702"/>
                    <a:pt x="19380" y="10695"/>
                  </a:cubicBezTo>
                  <a:cubicBezTo>
                    <a:pt x="19458" y="10164"/>
                    <a:pt x="19560" y="9660"/>
                    <a:pt x="19683" y="9186"/>
                  </a:cubicBezTo>
                  <a:cubicBezTo>
                    <a:pt x="19772" y="8847"/>
                    <a:pt x="19870" y="8519"/>
                    <a:pt x="19974" y="8211"/>
                  </a:cubicBezTo>
                  <a:cubicBezTo>
                    <a:pt x="20689" y="6066"/>
                    <a:pt x="20440" y="5851"/>
                    <a:pt x="20312" y="5851"/>
                  </a:cubicBezTo>
                  <a:cubicBezTo>
                    <a:pt x="20280" y="5851"/>
                    <a:pt x="20255" y="5865"/>
                    <a:pt x="20255" y="5865"/>
                  </a:cubicBezTo>
                  <a:cubicBezTo>
                    <a:pt x="20255" y="5865"/>
                    <a:pt x="18055" y="2478"/>
                    <a:pt x="13904" y="1068"/>
                  </a:cubicBezTo>
                  <a:cubicBezTo>
                    <a:pt x="12103" y="253"/>
                    <a:pt x="12341" y="479"/>
                    <a:pt x="10344" y="277"/>
                  </a:cubicBezTo>
                  <a:cubicBezTo>
                    <a:pt x="10216" y="289"/>
                    <a:pt x="10109" y="294"/>
                    <a:pt x="10018" y="294"/>
                  </a:cubicBezTo>
                  <a:cubicBezTo>
                    <a:pt x="9344" y="294"/>
                    <a:pt x="9612" y="1"/>
                    <a:pt x="9399"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4" name="Google Shape;4215;p81">
              <a:extLst>
                <a:ext uri="{FF2B5EF4-FFF2-40B4-BE49-F238E27FC236}">
                  <a16:creationId xmlns:a16="http://schemas.microsoft.com/office/drawing/2014/main" id="{FA06CD6A-7617-BEE6-8ECA-E2FCDB2CB7BF}"/>
                </a:ext>
              </a:extLst>
            </p:cNvPr>
            <p:cNvSpPr/>
            <p:nvPr/>
          </p:nvSpPr>
          <p:spPr>
            <a:xfrm>
              <a:off x="6099300" y="3948350"/>
              <a:ext cx="326800" cy="158700"/>
            </a:xfrm>
            <a:custGeom>
              <a:avLst/>
              <a:gdLst/>
              <a:ahLst/>
              <a:cxnLst/>
              <a:rect l="l" t="t" r="r" b="b"/>
              <a:pathLst>
                <a:path w="13072" h="6348" extrusionOk="0">
                  <a:moveTo>
                    <a:pt x="6328" y="1"/>
                  </a:moveTo>
                  <a:cubicBezTo>
                    <a:pt x="4928" y="1"/>
                    <a:pt x="3718" y="34"/>
                    <a:pt x="3199" y="132"/>
                  </a:cubicBezTo>
                  <a:cubicBezTo>
                    <a:pt x="1586" y="437"/>
                    <a:pt x="207" y="1058"/>
                    <a:pt x="109" y="3574"/>
                  </a:cubicBezTo>
                  <a:cubicBezTo>
                    <a:pt x="1" y="6258"/>
                    <a:pt x="1786" y="6246"/>
                    <a:pt x="3200" y="6342"/>
                  </a:cubicBezTo>
                  <a:cubicBezTo>
                    <a:pt x="3252" y="6346"/>
                    <a:pt x="3312" y="6348"/>
                    <a:pt x="3379" y="6348"/>
                  </a:cubicBezTo>
                  <a:cubicBezTo>
                    <a:pt x="5128" y="6348"/>
                    <a:pt x="11755" y="5172"/>
                    <a:pt x="12203" y="4963"/>
                  </a:cubicBezTo>
                  <a:cubicBezTo>
                    <a:pt x="12667" y="4746"/>
                    <a:pt x="13072" y="148"/>
                    <a:pt x="13072" y="148"/>
                  </a:cubicBezTo>
                  <a:cubicBezTo>
                    <a:pt x="13072" y="148"/>
                    <a:pt x="9276" y="1"/>
                    <a:pt x="63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5" name="Google Shape;4216;p81">
              <a:extLst>
                <a:ext uri="{FF2B5EF4-FFF2-40B4-BE49-F238E27FC236}">
                  <a16:creationId xmlns:a16="http://schemas.microsoft.com/office/drawing/2014/main" id="{B80EC70E-FDD4-F341-265A-90668E1DB00E}"/>
                </a:ext>
              </a:extLst>
            </p:cNvPr>
            <p:cNvSpPr/>
            <p:nvPr/>
          </p:nvSpPr>
          <p:spPr>
            <a:xfrm>
              <a:off x="6194800" y="4033075"/>
              <a:ext cx="274050" cy="74100"/>
            </a:xfrm>
            <a:custGeom>
              <a:avLst/>
              <a:gdLst/>
              <a:ahLst/>
              <a:cxnLst/>
              <a:rect l="l" t="t" r="r" b="b"/>
              <a:pathLst>
                <a:path w="10962" h="2964" extrusionOk="0">
                  <a:moveTo>
                    <a:pt x="9252" y="0"/>
                  </a:moveTo>
                  <a:cubicBezTo>
                    <a:pt x="6443" y="0"/>
                    <a:pt x="1602" y="1127"/>
                    <a:pt x="896" y="1258"/>
                  </a:cubicBezTo>
                  <a:cubicBezTo>
                    <a:pt x="0" y="1427"/>
                    <a:pt x="243" y="2964"/>
                    <a:pt x="243" y="2964"/>
                  </a:cubicBezTo>
                  <a:cubicBezTo>
                    <a:pt x="3797" y="2821"/>
                    <a:pt x="5409" y="2698"/>
                    <a:pt x="7193" y="2271"/>
                  </a:cubicBezTo>
                  <a:cubicBezTo>
                    <a:pt x="8954" y="1850"/>
                    <a:pt x="10962" y="288"/>
                    <a:pt x="10962" y="288"/>
                  </a:cubicBezTo>
                  <a:cubicBezTo>
                    <a:pt x="10621" y="82"/>
                    <a:pt x="10010" y="0"/>
                    <a:pt x="9252"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6" name="Google Shape;4217;p81">
              <a:extLst>
                <a:ext uri="{FF2B5EF4-FFF2-40B4-BE49-F238E27FC236}">
                  <a16:creationId xmlns:a16="http://schemas.microsoft.com/office/drawing/2014/main" id="{D070C8A1-7032-F63C-58B0-9F556FCA8D43}"/>
                </a:ext>
              </a:extLst>
            </p:cNvPr>
            <p:cNvSpPr/>
            <p:nvPr/>
          </p:nvSpPr>
          <p:spPr>
            <a:xfrm>
              <a:off x="6293350" y="3951650"/>
              <a:ext cx="155425" cy="123475"/>
            </a:xfrm>
            <a:custGeom>
              <a:avLst/>
              <a:gdLst/>
              <a:ahLst/>
              <a:cxnLst/>
              <a:rect l="l" t="t" r="r" b="b"/>
              <a:pathLst>
                <a:path w="6217" h="4939" extrusionOk="0">
                  <a:moveTo>
                    <a:pt x="5770" y="0"/>
                  </a:moveTo>
                  <a:cubicBezTo>
                    <a:pt x="5770" y="0"/>
                    <a:pt x="1708" y="585"/>
                    <a:pt x="854" y="826"/>
                  </a:cubicBezTo>
                  <a:cubicBezTo>
                    <a:pt x="1" y="1066"/>
                    <a:pt x="177" y="4937"/>
                    <a:pt x="1360" y="4938"/>
                  </a:cubicBezTo>
                  <a:cubicBezTo>
                    <a:pt x="1361" y="4938"/>
                    <a:pt x="1362" y="4938"/>
                    <a:pt x="1363" y="4938"/>
                  </a:cubicBezTo>
                  <a:cubicBezTo>
                    <a:pt x="4015" y="4938"/>
                    <a:pt x="6216" y="3506"/>
                    <a:pt x="6216" y="3506"/>
                  </a:cubicBezTo>
                  <a:lnTo>
                    <a:pt x="5770" y="0"/>
                  </a:lnTo>
                  <a:close/>
                </a:path>
              </a:pathLst>
            </a:custGeom>
            <a:solidFill>
              <a:srgbClr val="EBAE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7" name="Google Shape;4218;p81">
              <a:extLst>
                <a:ext uri="{FF2B5EF4-FFF2-40B4-BE49-F238E27FC236}">
                  <a16:creationId xmlns:a16="http://schemas.microsoft.com/office/drawing/2014/main" id="{34D88C2B-7659-24AE-F025-0836D0DD25D7}"/>
                </a:ext>
              </a:extLst>
            </p:cNvPr>
            <p:cNvSpPr/>
            <p:nvPr/>
          </p:nvSpPr>
          <p:spPr>
            <a:xfrm>
              <a:off x="6111575" y="3955275"/>
              <a:ext cx="301400" cy="151950"/>
            </a:xfrm>
            <a:custGeom>
              <a:avLst/>
              <a:gdLst/>
              <a:ahLst/>
              <a:cxnLst/>
              <a:rect l="l" t="t" r="r" b="b"/>
              <a:pathLst>
                <a:path w="12056" h="6078" extrusionOk="0">
                  <a:moveTo>
                    <a:pt x="11872" y="1"/>
                  </a:moveTo>
                  <a:cubicBezTo>
                    <a:pt x="10463" y="1"/>
                    <a:pt x="5577" y="85"/>
                    <a:pt x="3307" y="363"/>
                  </a:cubicBezTo>
                  <a:cubicBezTo>
                    <a:pt x="2874" y="419"/>
                    <a:pt x="2047" y="599"/>
                    <a:pt x="1913" y="649"/>
                  </a:cubicBezTo>
                  <a:cubicBezTo>
                    <a:pt x="0" y="1353"/>
                    <a:pt x="442" y="5632"/>
                    <a:pt x="2690" y="6035"/>
                  </a:cubicBezTo>
                  <a:cubicBezTo>
                    <a:pt x="2804" y="6056"/>
                    <a:pt x="2925" y="6066"/>
                    <a:pt x="3049" y="6066"/>
                  </a:cubicBezTo>
                  <a:cubicBezTo>
                    <a:pt x="3363" y="6066"/>
                    <a:pt x="3574" y="6078"/>
                    <a:pt x="3574" y="6078"/>
                  </a:cubicBezTo>
                  <a:cubicBezTo>
                    <a:pt x="3599" y="6078"/>
                    <a:pt x="3618" y="6078"/>
                    <a:pt x="3638" y="6075"/>
                  </a:cubicBezTo>
                  <a:cubicBezTo>
                    <a:pt x="3919" y="6059"/>
                    <a:pt x="3575" y="5897"/>
                    <a:pt x="4558" y="5396"/>
                  </a:cubicBezTo>
                  <a:cubicBezTo>
                    <a:pt x="5100" y="5120"/>
                    <a:pt x="6469" y="5054"/>
                    <a:pt x="7666" y="5054"/>
                  </a:cubicBezTo>
                  <a:cubicBezTo>
                    <a:pt x="8788" y="5054"/>
                    <a:pt x="9759" y="5112"/>
                    <a:pt x="9759" y="5112"/>
                  </a:cubicBezTo>
                  <a:cubicBezTo>
                    <a:pt x="10309" y="4692"/>
                    <a:pt x="10735" y="3990"/>
                    <a:pt x="10937" y="3358"/>
                  </a:cubicBezTo>
                  <a:cubicBezTo>
                    <a:pt x="11068" y="2954"/>
                    <a:pt x="11107" y="2580"/>
                    <a:pt x="11031" y="2324"/>
                  </a:cubicBezTo>
                  <a:cubicBezTo>
                    <a:pt x="10745" y="1359"/>
                    <a:pt x="9258" y="824"/>
                    <a:pt x="9255" y="824"/>
                  </a:cubicBezTo>
                  <a:cubicBezTo>
                    <a:pt x="9255" y="824"/>
                    <a:pt x="9255" y="824"/>
                    <a:pt x="9255" y="824"/>
                  </a:cubicBezTo>
                  <a:lnTo>
                    <a:pt x="9255" y="824"/>
                  </a:lnTo>
                  <a:cubicBezTo>
                    <a:pt x="10691" y="210"/>
                    <a:pt x="11637" y="13"/>
                    <a:pt x="12055" y="1"/>
                  </a:cubicBezTo>
                  <a:cubicBezTo>
                    <a:pt x="12003" y="1"/>
                    <a:pt x="11942" y="1"/>
                    <a:pt x="11872"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8" name="Google Shape;4219;p81">
              <a:extLst>
                <a:ext uri="{FF2B5EF4-FFF2-40B4-BE49-F238E27FC236}">
                  <a16:creationId xmlns:a16="http://schemas.microsoft.com/office/drawing/2014/main" id="{272E0928-511B-8421-E76A-8C4F73E987A0}"/>
                </a:ext>
              </a:extLst>
            </p:cNvPr>
            <p:cNvSpPr/>
            <p:nvPr/>
          </p:nvSpPr>
          <p:spPr>
            <a:xfrm>
              <a:off x="6111575" y="3971475"/>
              <a:ext cx="109625" cy="134650"/>
            </a:xfrm>
            <a:custGeom>
              <a:avLst/>
              <a:gdLst/>
              <a:ahLst/>
              <a:cxnLst/>
              <a:rect l="l" t="t" r="r" b="b"/>
              <a:pathLst>
                <a:path w="4385" h="5386" extrusionOk="0">
                  <a:moveTo>
                    <a:pt x="1913" y="0"/>
                  </a:moveTo>
                  <a:lnTo>
                    <a:pt x="1913" y="0"/>
                  </a:lnTo>
                  <a:cubicBezTo>
                    <a:pt x="0" y="704"/>
                    <a:pt x="442" y="4983"/>
                    <a:pt x="2690" y="5385"/>
                  </a:cubicBezTo>
                  <a:cubicBezTo>
                    <a:pt x="3627" y="4915"/>
                    <a:pt x="4384" y="4158"/>
                    <a:pt x="4337" y="2943"/>
                  </a:cubicBezTo>
                  <a:cubicBezTo>
                    <a:pt x="4269" y="1141"/>
                    <a:pt x="2975" y="349"/>
                    <a:pt x="19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9" name="Google Shape;4220;p81">
              <a:extLst>
                <a:ext uri="{FF2B5EF4-FFF2-40B4-BE49-F238E27FC236}">
                  <a16:creationId xmlns:a16="http://schemas.microsoft.com/office/drawing/2014/main" id="{A25D5C5B-A4C7-9782-E8D3-CBBE8F8197D3}"/>
                </a:ext>
              </a:extLst>
            </p:cNvPr>
            <p:cNvSpPr/>
            <p:nvPr/>
          </p:nvSpPr>
          <p:spPr>
            <a:xfrm>
              <a:off x="6416600" y="3734825"/>
              <a:ext cx="701675" cy="318075"/>
            </a:xfrm>
            <a:custGeom>
              <a:avLst/>
              <a:gdLst/>
              <a:ahLst/>
              <a:cxnLst/>
              <a:rect l="l" t="t" r="r" b="b"/>
              <a:pathLst>
                <a:path w="28067" h="12723" extrusionOk="0">
                  <a:moveTo>
                    <a:pt x="21593" y="0"/>
                  </a:moveTo>
                  <a:cubicBezTo>
                    <a:pt x="21132" y="0"/>
                    <a:pt x="20676" y="63"/>
                    <a:pt x="20244" y="197"/>
                  </a:cubicBezTo>
                  <a:cubicBezTo>
                    <a:pt x="17122" y="863"/>
                    <a:pt x="380" y="8689"/>
                    <a:pt x="380" y="8689"/>
                  </a:cubicBezTo>
                  <a:cubicBezTo>
                    <a:pt x="0" y="10396"/>
                    <a:pt x="1041" y="12723"/>
                    <a:pt x="1362" y="12723"/>
                  </a:cubicBezTo>
                  <a:cubicBezTo>
                    <a:pt x="1371" y="12723"/>
                    <a:pt x="1379" y="12721"/>
                    <a:pt x="1387" y="12717"/>
                  </a:cubicBezTo>
                  <a:cubicBezTo>
                    <a:pt x="1387" y="12717"/>
                    <a:pt x="20597" y="10066"/>
                    <a:pt x="24760" y="6070"/>
                  </a:cubicBezTo>
                  <a:cubicBezTo>
                    <a:pt x="28066" y="2935"/>
                    <a:pt x="24739" y="0"/>
                    <a:pt x="21593" y="0"/>
                  </a:cubicBezTo>
                  <a:close/>
                </a:path>
              </a:pathLst>
            </a:custGeom>
            <a:solidFill>
              <a:srgbClr val="5C6D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0" name="Google Shape;4221;p81">
              <a:extLst>
                <a:ext uri="{FF2B5EF4-FFF2-40B4-BE49-F238E27FC236}">
                  <a16:creationId xmlns:a16="http://schemas.microsoft.com/office/drawing/2014/main" id="{152F94AC-EC73-F93C-329E-6D29FE5154CF}"/>
                </a:ext>
              </a:extLst>
            </p:cNvPr>
            <p:cNvSpPr/>
            <p:nvPr/>
          </p:nvSpPr>
          <p:spPr>
            <a:xfrm>
              <a:off x="6664725" y="3948250"/>
              <a:ext cx="326800" cy="158700"/>
            </a:xfrm>
            <a:custGeom>
              <a:avLst/>
              <a:gdLst/>
              <a:ahLst/>
              <a:cxnLst/>
              <a:rect l="l" t="t" r="r" b="b"/>
              <a:pathLst>
                <a:path w="13072" h="6348" extrusionOk="0">
                  <a:moveTo>
                    <a:pt x="6754" y="1"/>
                  </a:moveTo>
                  <a:cubicBezTo>
                    <a:pt x="3805" y="1"/>
                    <a:pt x="0" y="149"/>
                    <a:pt x="0" y="149"/>
                  </a:cubicBezTo>
                  <a:cubicBezTo>
                    <a:pt x="0" y="149"/>
                    <a:pt x="406" y="4747"/>
                    <a:pt x="869" y="4963"/>
                  </a:cubicBezTo>
                  <a:cubicBezTo>
                    <a:pt x="1318" y="5172"/>
                    <a:pt x="7944" y="6347"/>
                    <a:pt x="9694" y="6347"/>
                  </a:cubicBezTo>
                  <a:cubicBezTo>
                    <a:pt x="9761" y="6347"/>
                    <a:pt x="9821" y="6346"/>
                    <a:pt x="9873" y="6342"/>
                  </a:cubicBezTo>
                  <a:cubicBezTo>
                    <a:pt x="11286" y="6246"/>
                    <a:pt x="13071" y="6258"/>
                    <a:pt x="12964" y="3574"/>
                  </a:cubicBezTo>
                  <a:cubicBezTo>
                    <a:pt x="12865" y="1057"/>
                    <a:pt x="11486" y="437"/>
                    <a:pt x="9874" y="132"/>
                  </a:cubicBezTo>
                  <a:cubicBezTo>
                    <a:pt x="9356" y="34"/>
                    <a:pt x="8151" y="1"/>
                    <a:pt x="67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1" name="Google Shape;4222;p81">
              <a:extLst>
                <a:ext uri="{FF2B5EF4-FFF2-40B4-BE49-F238E27FC236}">
                  <a16:creationId xmlns:a16="http://schemas.microsoft.com/office/drawing/2014/main" id="{7C67B494-BDF9-F05C-7423-649D2688B22A}"/>
                </a:ext>
              </a:extLst>
            </p:cNvPr>
            <p:cNvSpPr/>
            <p:nvPr/>
          </p:nvSpPr>
          <p:spPr>
            <a:xfrm>
              <a:off x="6622000" y="4032975"/>
              <a:ext cx="274025" cy="74100"/>
            </a:xfrm>
            <a:custGeom>
              <a:avLst/>
              <a:gdLst/>
              <a:ahLst/>
              <a:cxnLst/>
              <a:rect l="l" t="t" r="r" b="b"/>
              <a:pathLst>
                <a:path w="10961" h="2964" extrusionOk="0">
                  <a:moveTo>
                    <a:pt x="1707" y="1"/>
                  </a:moveTo>
                  <a:cubicBezTo>
                    <a:pt x="950" y="1"/>
                    <a:pt x="341" y="83"/>
                    <a:pt x="0" y="288"/>
                  </a:cubicBezTo>
                  <a:cubicBezTo>
                    <a:pt x="0" y="288"/>
                    <a:pt x="2007" y="1849"/>
                    <a:pt x="3769" y="2270"/>
                  </a:cubicBezTo>
                  <a:cubicBezTo>
                    <a:pt x="5552" y="2698"/>
                    <a:pt x="7164" y="2820"/>
                    <a:pt x="10719" y="2964"/>
                  </a:cubicBezTo>
                  <a:cubicBezTo>
                    <a:pt x="10719" y="2964"/>
                    <a:pt x="10961" y="1426"/>
                    <a:pt x="10066" y="1258"/>
                  </a:cubicBezTo>
                  <a:cubicBezTo>
                    <a:pt x="9360" y="1128"/>
                    <a:pt x="4516" y="1"/>
                    <a:pt x="1707"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2" name="Google Shape;4223;p81">
              <a:extLst>
                <a:ext uri="{FF2B5EF4-FFF2-40B4-BE49-F238E27FC236}">
                  <a16:creationId xmlns:a16="http://schemas.microsoft.com/office/drawing/2014/main" id="{15A4478A-E678-0227-82D3-0B956D8FFFAC}"/>
                </a:ext>
              </a:extLst>
            </p:cNvPr>
            <p:cNvSpPr/>
            <p:nvPr/>
          </p:nvSpPr>
          <p:spPr>
            <a:xfrm>
              <a:off x="6642050" y="3951550"/>
              <a:ext cx="155450" cy="123450"/>
            </a:xfrm>
            <a:custGeom>
              <a:avLst/>
              <a:gdLst/>
              <a:ahLst/>
              <a:cxnLst/>
              <a:rect l="l" t="t" r="r" b="b"/>
              <a:pathLst>
                <a:path w="6218" h="4938" extrusionOk="0">
                  <a:moveTo>
                    <a:pt x="447" y="1"/>
                  </a:moveTo>
                  <a:lnTo>
                    <a:pt x="1" y="3506"/>
                  </a:lnTo>
                  <a:cubicBezTo>
                    <a:pt x="1" y="3506"/>
                    <a:pt x="2203" y="4938"/>
                    <a:pt x="4854" y="4938"/>
                  </a:cubicBezTo>
                  <a:cubicBezTo>
                    <a:pt x="4855" y="4938"/>
                    <a:pt x="4856" y="4938"/>
                    <a:pt x="4857" y="4938"/>
                  </a:cubicBezTo>
                  <a:cubicBezTo>
                    <a:pt x="6041" y="4937"/>
                    <a:pt x="6217" y="1066"/>
                    <a:pt x="5364" y="826"/>
                  </a:cubicBezTo>
                  <a:cubicBezTo>
                    <a:pt x="4510" y="585"/>
                    <a:pt x="447" y="1"/>
                    <a:pt x="447" y="1"/>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3" name="Google Shape;4224;p81">
              <a:extLst>
                <a:ext uri="{FF2B5EF4-FFF2-40B4-BE49-F238E27FC236}">
                  <a16:creationId xmlns:a16="http://schemas.microsoft.com/office/drawing/2014/main" id="{17FF0E10-80AE-40B5-C4C0-C935897CD207}"/>
                </a:ext>
              </a:extLst>
            </p:cNvPr>
            <p:cNvSpPr/>
            <p:nvPr/>
          </p:nvSpPr>
          <p:spPr>
            <a:xfrm>
              <a:off x="6677925" y="3955175"/>
              <a:ext cx="301375" cy="151975"/>
            </a:xfrm>
            <a:custGeom>
              <a:avLst/>
              <a:gdLst/>
              <a:ahLst/>
              <a:cxnLst/>
              <a:rect l="l" t="t" r="r" b="b"/>
              <a:pathLst>
                <a:path w="12055" h="6079" extrusionOk="0">
                  <a:moveTo>
                    <a:pt x="162" y="1"/>
                  </a:moveTo>
                  <a:cubicBezTo>
                    <a:pt x="101" y="1"/>
                    <a:pt x="47" y="1"/>
                    <a:pt x="0" y="1"/>
                  </a:cubicBezTo>
                  <a:cubicBezTo>
                    <a:pt x="417" y="13"/>
                    <a:pt x="1364" y="211"/>
                    <a:pt x="2800" y="824"/>
                  </a:cubicBezTo>
                  <a:lnTo>
                    <a:pt x="2800" y="824"/>
                  </a:lnTo>
                  <a:cubicBezTo>
                    <a:pt x="2800" y="824"/>
                    <a:pt x="2800" y="824"/>
                    <a:pt x="2800" y="824"/>
                  </a:cubicBezTo>
                  <a:cubicBezTo>
                    <a:pt x="2797" y="824"/>
                    <a:pt x="1309" y="1359"/>
                    <a:pt x="1024" y="2324"/>
                  </a:cubicBezTo>
                  <a:cubicBezTo>
                    <a:pt x="947" y="2580"/>
                    <a:pt x="987" y="2954"/>
                    <a:pt x="1119" y="3357"/>
                  </a:cubicBezTo>
                  <a:cubicBezTo>
                    <a:pt x="1320" y="3990"/>
                    <a:pt x="1746" y="4692"/>
                    <a:pt x="2296" y="5112"/>
                  </a:cubicBezTo>
                  <a:cubicBezTo>
                    <a:pt x="2296" y="5112"/>
                    <a:pt x="3267" y="5053"/>
                    <a:pt x="4389" y="5053"/>
                  </a:cubicBezTo>
                  <a:cubicBezTo>
                    <a:pt x="5586" y="5053"/>
                    <a:pt x="6955" y="5120"/>
                    <a:pt x="7497" y="5396"/>
                  </a:cubicBezTo>
                  <a:cubicBezTo>
                    <a:pt x="8479" y="5896"/>
                    <a:pt x="8136" y="6059"/>
                    <a:pt x="8417" y="6075"/>
                  </a:cubicBezTo>
                  <a:cubicBezTo>
                    <a:pt x="8436" y="6079"/>
                    <a:pt x="8457" y="6079"/>
                    <a:pt x="8481" y="6079"/>
                  </a:cubicBezTo>
                  <a:cubicBezTo>
                    <a:pt x="8481" y="6079"/>
                    <a:pt x="8691" y="6066"/>
                    <a:pt x="9006" y="6066"/>
                  </a:cubicBezTo>
                  <a:cubicBezTo>
                    <a:pt x="9130" y="6066"/>
                    <a:pt x="9251" y="6055"/>
                    <a:pt x="9364" y="6034"/>
                  </a:cubicBezTo>
                  <a:cubicBezTo>
                    <a:pt x="11614" y="5631"/>
                    <a:pt x="12055" y="1353"/>
                    <a:pt x="10142" y="649"/>
                  </a:cubicBezTo>
                  <a:cubicBezTo>
                    <a:pt x="10009" y="599"/>
                    <a:pt x="9181" y="419"/>
                    <a:pt x="8748" y="363"/>
                  </a:cubicBezTo>
                  <a:cubicBezTo>
                    <a:pt x="6467" y="83"/>
                    <a:pt x="1542" y="1"/>
                    <a:pt x="162"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4" name="Google Shape;4225;p81">
              <a:extLst>
                <a:ext uri="{FF2B5EF4-FFF2-40B4-BE49-F238E27FC236}">
                  <a16:creationId xmlns:a16="http://schemas.microsoft.com/office/drawing/2014/main" id="{B4400653-8161-A9F1-0758-239993F9418A}"/>
                </a:ext>
              </a:extLst>
            </p:cNvPr>
            <p:cNvSpPr/>
            <p:nvPr/>
          </p:nvSpPr>
          <p:spPr>
            <a:xfrm>
              <a:off x="6869700" y="3971350"/>
              <a:ext cx="109600" cy="134675"/>
            </a:xfrm>
            <a:custGeom>
              <a:avLst/>
              <a:gdLst/>
              <a:ahLst/>
              <a:cxnLst/>
              <a:rect l="l" t="t" r="r" b="b"/>
              <a:pathLst>
                <a:path w="4384" h="5387" extrusionOk="0">
                  <a:moveTo>
                    <a:pt x="2471" y="1"/>
                  </a:moveTo>
                  <a:cubicBezTo>
                    <a:pt x="1407" y="350"/>
                    <a:pt x="116" y="1141"/>
                    <a:pt x="46" y="2944"/>
                  </a:cubicBezTo>
                  <a:cubicBezTo>
                    <a:pt x="0" y="4160"/>
                    <a:pt x="757" y="4916"/>
                    <a:pt x="1693" y="5386"/>
                  </a:cubicBezTo>
                  <a:cubicBezTo>
                    <a:pt x="3942" y="4983"/>
                    <a:pt x="4384" y="705"/>
                    <a:pt x="24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5" name="Google Shape;4226;p81">
              <a:extLst>
                <a:ext uri="{FF2B5EF4-FFF2-40B4-BE49-F238E27FC236}">
                  <a16:creationId xmlns:a16="http://schemas.microsoft.com/office/drawing/2014/main" id="{38AE7DCC-40E5-AFE5-041E-8493C385CC29}"/>
                </a:ext>
              </a:extLst>
            </p:cNvPr>
            <p:cNvSpPr/>
            <p:nvPr/>
          </p:nvSpPr>
          <p:spPr>
            <a:xfrm>
              <a:off x="5972575" y="3734825"/>
              <a:ext cx="701700" cy="318075"/>
            </a:xfrm>
            <a:custGeom>
              <a:avLst/>
              <a:gdLst/>
              <a:ahLst/>
              <a:cxnLst/>
              <a:rect l="l" t="t" r="r" b="b"/>
              <a:pathLst>
                <a:path w="28068" h="12723" extrusionOk="0">
                  <a:moveTo>
                    <a:pt x="6474" y="0"/>
                  </a:moveTo>
                  <a:cubicBezTo>
                    <a:pt x="3327" y="0"/>
                    <a:pt x="1" y="2935"/>
                    <a:pt x="3307" y="6070"/>
                  </a:cubicBezTo>
                  <a:cubicBezTo>
                    <a:pt x="7469" y="10066"/>
                    <a:pt x="26679" y="12717"/>
                    <a:pt x="26679" y="12717"/>
                  </a:cubicBezTo>
                  <a:cubicBezTo>
                    <a:pt x="26687" y="12721"/>
                    <a:pt x="26695" y="12723"/>
                    <a:pt x="26704" y="12723"/>
                  </a:cubicBezTo>
                  <a:cubicBezTo>
                    <a:pt x="27025" y="12723"/>
                    <a:pt x="28068" y="10396"/>
                    <a:pt x="27686" y="8689"/>
                  </a:cubicBezTo>
                  <a:cubicBezTo>
                    <a:pt x="27686" y="8689"/>
                    <a:pt x="10945" y="863"/>
                    <a:pt x="7823" y="197"/>
                  </a:cubicBezTo>
                  <a:cubicBezTo>
                    <a:pt x="7391" y="63"/>
                    <a:pt x="6935" y="0"/>
                    <a:pt x="6474" y="0"/>
                  </a:cubicBezTo>
                  <a:close/>
                </a:path>
              </a:pathLst>
            </a:custGeom>
            <a:solidFill>
              <a:srgbClr val="5C6D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6" name="Google Shape;4227;p81">
              <a:extLst>
                <a:ext uri="{FF2B5EF4-FFF2-40B4-BE49-F238E27FC236}">
                  <a16:creationId xmlns:a16="http://schemas.microsoft.com/office/drawing/2014/main" id="{CBD250C8-CBDB-FC20-5D61-CC9650C59213}"/>
                </a:ext>
              </a:extLst>
            </p:cNvPr>
            <p:cNvSpPr/>
            <p:nvPr/>
          </p:nvSpPr>
          <p:spPr>
            <a:xfrm>
              <a:off x="6436775" y="3099950"/>
              <a:ext cx="217625" cy="190525"/>
            </a:xfrm>
            <a:custGeom>
              <a:avLst/>
              <a:gdLst/>
              <a:ahLst/>
              <a:cxnLst/>
              <a:rect l="l" t="t" r="r" b="b"/>
              <a:pathLst>
                <a:path w="8705" h="7621" extrusionOk="0">
                  <a:moveTo>
                    <a:pt x="1452" y="0"/>
                  </a:moveTo>
                  <a:cubicBezTo>
                    <a:pt x="1501" y="403"/>
                    <a:pt x="1496" y="753"/>
                    <a:pt x="1450" y="1058"/>
                  </a:cubicBezTo>
                  <a:cubicBezTo>
                    <a:pt x="1274" y="2327"/>
                    <a:pt x="670" y="2501"/>
                    <a:pt x="670" y="2501"/>
                  </a:cubicBezTo>
                  <a:cubicBezTo>
                    <a:pt x="670" y="2501"/>
                    <a:pt x="1" y="7620"/>
                    <a:pt x="4337" y="7620"/>
                  </a:cubicBezTo>
                  <a:cubicBezTo>
                    <a:pt x="4342" y="7620"/>
                    <a:pt x="4347" y="7620"/>
                    <a:pt x="4352" y="7620"/>
                  </a:cubicBezTo>
                  <a:cubicBezTo>
                    <a:pt x="8705" y="7608"/>
                    <a:pt x="8020" y="2394"/>
                    <a:pt x="8020" y="2394"/>
                  </a:cubicBezTo>
                  <a:cubicBezTo>
                    <a:pt x="7287" y="1647"/>
                    <a:pt x="7135" y="845"/>
                    <a:pt x="7155" y="297"/>
                  </a:cubicBezTo>
                  <a:cubicBezTo>
                    <a:pt x="7157" y="231"/>
                    <a:pt x="7161" y="174"/>
                    <a:pt x="7162" y="128"/>
                  </a:cubicBezTo>
                  <a:cubicBezTo>
                    <a:pt x="7171" y="47"/>
                    <a:pt x="7176" y="0"/>
                    <a:pt x="7176"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7" name="Google Shape;4228;p81">
              <a:extLst>
                <a:ext uri="{FF2B5EF4-FFF2-40B4-BE49-F238E27FC236}">
                  <a16:creationId xmlns:a16="http://schemas.microsoft.com/office/drawing/2014/main" id="{93B10ACC-D1CA-A49F-F20B-739A0C8CD3F0}"/>
                </a:ext>
              </a:extLst>
            </p:cNvPr>
            <p:cNvSpPr/>
            <p:nvPr/>
          </p:nvSpPr>
          <p:spPr>
            <a:xfrm>
              <a:off x="6473050" y="3099950"/>
              <a:ext cx="145050" cy="72475"/>
            </a:xfrm>
            <a:custGeom>
              <a:avLst/>
              <a:gdLst/>
              <a:ahLst/>
              <a:cxnLst/>
              <a:rect l="l" t="t" r="r" b="b"/>
              <a:pathLst>
                <a:path w="5802" h="2899" extrusionOk="0">
                  <a:moveTo>
                    <a:pt x="1" y="0"/>
                  </a:moveTo>
                  <a:cubicBezTo>
                    <a:pt x="50" y="403"/>
                    <a:pt x="45" y="753"/>
                    <a:pt x="0" y="1058"/>
                  </a:cubicBezTo>
                  <a:lnTo>
                    <a:pt x="1" y="1059"/>
                  </a:lnTo>
                  <a:cubicBezTo>
                    <a:pt x="1" y="1059"/>
                    <a:pt x="1218" y="2898"/>
                    <a:pt x="2681" y="2898"/>
                  </a:cubicBezTo>
                  <a:cubicBezTo>
                    <a:pt x="2699" y="2898"/>
                    <a:pt x="2718" y="2898"/>
                    <a:pt x="2737" y="2897"/>
                  </a:cubicBezTo>
                  <a:cubicBezTo>
                    <a:pt x="4003" y="2860"/>
                    <a:pt x="5336" y="881"/>
                    <a:pt x="5704" y="297"/>
                  </a:cubicBezTo>
                  <a:cubicBezTo>
                    <a:pt x="5765" y="195"/>
                    <a:pt x="5801" y="136"/>
                    <a:pt x="5801" y="136"/>
                  </a:cubicBezTo>
                  <a:lnTo>
                    <a:pt x="5711" y="128"/>
                  </a:lnTo>
                  <a:lnTo>
                    <a:pt x="4280" y="0"/>
                  </a:lnTo>
                  <a:close/>
                </a:path>
              </a:pathLst>
            </a:custGeom>
            <a:solidFill>
              <a:srgbClr val="DE8B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8" name="Google Shape;4229;p81">
              <a:extLst>
                <a:ext uri="{FF2B5EF4-FFF2-40B4-BE49-F238E27FC236}">
                  <a16:creationId xmlns:a16="http://schemas.microsoft.com/office/drawing/2014/main" id="{9ABC0BAC-1C67-82EA-E64D-7D523045EA7D}"/>
                </a:ext>
              </a:extLst>
            </p:cNvPr>
            <p:cNvSpPr/>
            <p:nvPr/>
          </p:nvSpPr>
          <p:spPr>
            <a:xfrm>
              <a:off x="6158400" y="3299575"/>
              <a:ext cx="195500" cy="347375"/>
            </a:xfrm>
            <a:custGeom>
              <a:avLst/>
              <a:gdLst/>
              <a:ahLst/>
              <a:cxnLst/>
              <a:rect l="l" t="t" r="r" b="b"/>
              <a:pathLst>
                <a:path w="7820" h="13895" extrusionOk="0">
                  <a:moveTo>
                    <a:pt x="5128" y="0"/>
                  </a:moveTo>
                  <a:cubicBezTo>
                    <a:pt x="4481" y="0"/>
                    <a:pt x="3788" y="225"/>
                    <a:pt x="3132" y="874"/>
                  </a:cubicBezTo>
                  <a:cubicBezTo>
                    <a:pt x="3132" y="874"/>
                    <a:pt x="1925" y="4754"/>
                    <a:pt x="1029" y="7767"/>
                  </a:cubicBezTo>
                  <a:cubicBezTo>
                    <a:pt x="726" y="8788"/>
                    <a:pt x="459" y="9710"/>
                    <a:pt x="285" y="10345"/>
                  </a:cubicBezTo>
                  <a:cubicBezTo>
                    <a:pt x="192" y="10685"/>
                    <a:pt x="127" y="10944"/>
                    <a:pt x="98" y="11092"/>
                  </a:cubicBezTo>
                  <a:cubicBezTo>
                    <a:pt x="24" y="11462"/>
                    <a:pt x="1" y="11810"/>
                    <a:pt x="22" y="12135"/>
                  </a:cubicBezTo>
                  <a:cubicBezTo>
                    <a:pt x="66" y="12848"/>
                    <a:pt x="316" y="13441"/>
                    <a:pt x="710" y="13888"/>
                  </a:cubicBezTo>
                  <a:cubicBezTo>
                    <a:pt x="710" y="13891"/>
                    <a:pt x="711" y="13893"/>
                    <a:pt x="715" y="13895"/>
                  </a:cubicBezTo>
                  <a:lnTo>
                    <a:pt x="4185" y="13612"/>
                  </a:lnTo>
                  <a:cubicBezTo>
                    <a:pt x="4386" y="13196"/>
                    <a:pt x="4805" y="11863"/>
                    <a:pt x="5293" y="10216"/>
                  </a:cubicBezTo>
                  <a:cubicBezTo>
                    <a:pt x="5630" y="9063"/>
                    <a:pt x="6003" y="7756"/>
                    <a:pt x="6353" y="6501"/>
                  </a:cubicBezTo>
                  <a:cubicBezTo>
                    <a:pt x="7137" y="3699"/>
                    <a:pt x="7819" y="1157"/>
                    <a:pt x="7819" y="1157"/>
                  </a:cubicBezTo>
                  <a:cubicBezTo>
                    <a:pt x="7819" y="1157"/>
                    <a:pt x="6594" y="0"/>
                    <a:pt x="5128" y="0"/>
                  </a:cubicBezTo>
                  <a:close/>
                </a:path>
              </a:pathLst>
            </a:custGeom>
            <a:solidFill>
              <a:srgbClr val="E5B7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9" name="Google Shape;4230;p81">
              <a:extLst>
                <a:ext uri="{FF2B5EF4-FFF2-40B4-BE49-F238E27FC236}">
                  <a16:creationId xmlns:a16="http://schemas.microsoft.com/office/drawing/2014/main" id="{3806D630-6E0B-15B4-727C-445930E98AA6}"/>
                </a:ext>
              </a:extLst>
            </p:cNvPr>
            <p:cNvSpPr/>
            <p:nvPr/>
          </p:nvSpPr>
          <p:spPr>
            <a:xfrm>
              <a:off x="6173050" y="3161400"/>
              <a:ext cx="282700" cy="306075"/>
            </a:xfrm>
            <a:custGeom>
              <a:avLst/>
              <a:gdLst/>
              <a:ahLst/>
              <a:cxnLst/>
              <a:rect l="l" t="t" r="r" b="b"/>
              <a:pathLst>
                <a:path w="11308" h="12243" extrusionOk="0">
                  <a:moveTo>
                    <a:pt x="11307" y="1"/>
                  </a:moveTo>
                  <a:cubicBezTo>
                    <a:pt x="11307" y="1"/>
                    <a:pt x="3915" y="1683"/>
                    <a:pt x="2288" y="5256"/>
                  </a:cubicBezTo>
                  <a:cubicBezTo>
                    <a:pt x="1430" y="7137"/>
                    <a:pt x="1" y="10872"/>
                    <a:pt x="1" y="10872"/>
                  </a:cubicBezTo>
                  <a:cubicBezTo>
                    <a:pt x="1501" y="11619"/>
                    <a:pt x="3039" y="12095"/>
                    <a:pt x="4625" y="12213"/>
                  </a:cubicBezTo>
                  <a:cubicBezTo>
                    <a:pt x="4884" y="12232"/>
                    <a:pt x="5144" y="12242"/>
                    <a:pt x="5404" y="12242"/>
                  </a:cubicBezTo>
                  <a:cubicBezTo>
                    <a:pt x="5536" y="12242"/>
                    <a:pt x="5668" y="12240"/>
                    <a:pt x="5800" y="12234"/>
                  </a:cubicBezTo>
                  <a:cubicBezTo>
                    <a:pt x="6229" y="12217"/>
                    <a:pt x="6661" y="12173"/>
                    <a:pt x="7095" y="12103"/>
                  </a:cubicBezTo>
                  <a:cubicBezTo>
                    <a:pt x="7110" y="12044"/>
                    <a:pt x="7125" y="11984"/>
                    <a:pt x="7137" y="11927"/>
                  </a:cubicBezTo>
                  <a:cubicBezTo>
                    <a:pt x="7264" y="11346"/>
                    <a:pt x="7349" y="10861"/>
                    <a:pt x="7355" y="10570"/>
                  </a:cubicBezTo>
                  <a:cubicBezTo>
                    <a:pt x="7426" y="7571"/>
                    <a:pt x="11307" y="1"/>
                    <a:pt x="11307"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0" name="Google Shape;4231;p81">
              <a:extLst>
                <a:ext uri="{FF2B5EF4-FFF2-40B4-BE49-F238E27FC236}">
                  <a16:creationId xmlns:a16="http://schemas.microsoft.com/office/drawing/2014/main" id="{2C92AFC6-E07A-DB61-6685-06160C5095F4}"/>
                </a:ext>
              </a:extLst>
            </p:cNvPr>
            <p:cNvSpPr/>
            <p:nvPr/>
          </p:nvSpPr>
          <p:spPr>
            <a:xfrm>
              <a:off x="6296850" y="3306800"/>
              <a:ext cx="48250" cy="160700"/>
            </a:xfrm>
            <a:custGeom>
              <a:avLst/>
              <a:gdLst/>
              <a:ahLst/>
              <a:cxnLst/>
              <a:rect l="l" t="t" r="r" b="b"/>
              <a:pathLst>
                <a:path w="1930" h="6428" extrusionOk="0">
                  <a:moveTo>
                    <a:pt x="1929" y="0"/>
                  </a:moveTo>
                  <a:lnTo>
                    <a:pt x="1" y="6398"/>
                  </a:lnTo>
                  <a:cubicBezTo>
                    <a:pt x="255" y="6418"/>
                    <a:pt x="512" y="6428"/>
                    <a:pt x="769" y="6428"/>
                  </a:cubicBezTo>
                  <a:cubicBezTo>
                    <a:pt x="903" y="6428"/>
                    <a:pt x="1038" y="6425"/>
                    <a:pt x="1173" y="6419"/>
                  </a:cubicBezTo>
                  <a:cubicBezTo>
                    <a:pt x="1174" y="6417"/>
                    <a:pt x="1177" y="6415"/>
                    <a:pt x="1179" y="6414"/>
                  </a:cubicBezTo>
                  <a:lnTo>
                    <a:pt x="1929" y="0"/>
                  </a:lnTo>
                  <a:close/>
                </a:path>
              </a:pathLst>
            </a:custGeom>
            <a:solidFill>
              <a:srgbClr val="6060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1" name="Google Shape;4232;p81">
              <a:extLst>
                <a:ext uri="{FF2B5EF4-FFF2-40B4-BE49-F238E27FC236}">
                  <a16:creationId xmlns:a16="http://schemas.microsoft.com/office/drawing/2014/main" id="{D50FBCFF-4D3D-EC99-9770-507DE298C1F7}"/>
                </a:ext>
              </a:extLst>
            </p:cNvPr>
            <p:cNvSpPr/>
            <p:nvPr/>
          </p:nvSpPr>
          <p:spPr>
            <a:xfrm>
              <a:off x="6165500" y="3493750"/>
              <a:ext cx="83675" cy="99375"/>
            </a:xfrm>
            <a:custGeom>
              <a:avLst/>
              <a:gdLst/>
              <a:ahLst/>
              <a:cxnLst/>
              <a:rect l="l" t="t" r="r" b="b"/>
              <a:pathLst>
                <a:path w="3347" h="3975" extrusionOk="0">
                  <a:moveTo>
                    <a:pt x="745" y="0"/>
                  </a:moveTo>
                  <a:cubicBezTo>
                    <a:pt x="442" y="1022"/>
                    <a:pt x="175" y="1943"/>
                    <a:pt x="1" y="2578"/>
                  </a:cubicBezTo>
                  <a:cubicBezTo>
                    <a:pt x="714" y="3087"/>
                    <a:pt x="2060" y="3975"/>
                    <a:pt x="2807" y="3975"/>
                  </a:cubicBezTo>
                  <a:cubicBezTo>
                    <a:pt x="3134" y="3975"/>
                    <a:pt x="3346" y="3805"/>
                    <a:pt x="3341" y="3361"/>
                  </a:cubicBezTo>
                  <a:cubicBezTo>
                    <a:pt x="3323" y="1787"/>
                    <a:pt x="1368" y="402"/>
                    <a:pt x="745" y="0"/>
                  </a:cubicBezTo>
                  <a:close/>
                </a:path>
              </a:pathLst>
            </a:custGeom>
            <a:solidFill>
              <a:srgbClr val="CA7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2" name="Google Shape;4233;p81">
              <a:extLst>
                <a:ext uri="{FF2B5EF4-FFF2-40B4-BE49-F238E27FC236}">
                  <a16:creationId xmlns:a16="http://schemas.microsoft.com/office/drawing/2014/main" id="{274C58C6-E092-A6BD-7449-9DAD059F88AA}"/>
                </a:ext>
              </a:extLst>
            </p:cNvPr>
            <p:cNvSpPr/>
            <p:nvPr/>
          </p:nvSpPr>
          <p:spPr>
            <a:xfrm>
              <a:off x="6074100" y="3485125"/>
              <a:ext cx="224175" cy="192400"/>
            </a:xfrm>
            <a:custGeom>
              <a:avLst/>
              <a:gdLst/>
              <a:ahLst/>
              <a:cxnLst/>
              <a:rect l="l" t="t" r="r" b="b"/>
              <a:pathLst>
                <a:path w="8967" h="7696" extrusionOk="0">
                  <a:moveTo>
                    <a:pt x="1776" y="1"/>
                  </a:moveTo>
                  <a:cubicBezTo>
                    <a:pt x="1776" y="1"/>
                    <a:pt x="33" y="940"/>
                    <a:pt x="0" y="2106"/>
                  </a:cubicBezTo>
                  <a:lnTo>
                    <a:pt x="3765" y="6770"/>
                  </a:lnTo>
                  <a:cubicBezTo>
                    <a:pt x="4330" y="7425"/>
                    <a:pt x="4952" y="7696"/>
                    <a:pt x="5537" y="7696"/>
                  </a:cubicBezTo>
                  <a:cubicBezTo>
                    <a:pt x="7450" y="7696"/>
                    <a:pt x="8967" y="4796"/>
                    <a:pt x="6823" y="2945"/>
                  </a:cubicBezTo>
                  <a:lnTo>
                    <a:pt x="1776" y="1"/>
                  </a:lnTo>
                  <a:close/>
                </a:path>
              </a:pathLst>
            </a:custGeom>
            <a:solidFill>
              <a:srgbClr val="E5B7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3" name="Google Shape;4234;p81">
              <a:extLst>
                <a:ext uri="{FF2B5EF4-FFF2-40B4-BE49-F238E27FC236}">
                  <a16:creationId xmlns:a16="http://schemas.microsoft.com/office/drawing/2014/main" id="{8B5E12A3-52D9-600E-59BA-7AC3B42273E8}"/>
                </a:ext>
              </a:extLst>
            </p:cNvPr>
            <p:cNvSpPr/>
            <p:nvPr/>
          </p:nvSpPr>
          <p:spPr>
            <a:xfrm>
              <a:off x="6742475" y="3299575"/>
              <a:ext cx="195475" cy="347375"/>
            </a:xfrm>
            <a:custGeom>
              <a:avLst/>
              <a:gdLst/>
              <a:ahLst/>
              <a:cxnLst/>
              <a:rect l="l" t="t" r="r" b="b"/>
              <a:pathLst>
                <a:path w="7819" h="13895" extrusionOk="0">
                  <a:moveTo>
                    <a:pt x="2691" y="0"/>
                  </a:moveTo>
                  <a:cubicBezTo>
                    <a:pt x="1225" y="0"/>
                    <a:pt x="1" y="1157"/>
                    <a:pt x="1" y="1157"/>
                  </a:cubicBezTo>
                  <a:cubicBezTo>
                    <a:pt x="1" y="1157"/>
                    <a:pt x="683" y="3699"/>
                    <a:pt x="1468" y="6501"/>
                  </a:cubicBezTo>
                  <a:cubicBezTo>
                    <a:pt x="1818" y="7756"/>
                    <a:pt x="2190" y="9063"/>
                    <a:pt x="2528" y="10216"/>
                  </a:cubicBezTo>
                  <a:cubicBezTo>
                    <a:pt x="3015" y="11863"/>
                    <a:pt x="3434" y="13196"/>
                    <a:pt x="3636" y="13612"/>
                  </a:cubicBezTo>
                  <a:lnTo>
                    <a:pt x="7104" y="13895"/>
                  </a:lnTo>
                  <a:cubicBezTo>
                    <a:pt x="7109" y="13893"/>
                    <a:pt x="7110" y="13891"/>
                    <a:pt x="7110" y="13888"/>
                  </a:cubicBezTo>
                  <a:cubicBezTo>
                    <a:pt x="7504" y="13441"/>
                    <a:pt x="7754" y="12848"/>
                    <a:pt x="7798" y="12135"/>
                  </a:cubicBezTo>
                  <a:cubicBezTo>
                    <a:pt x="7819" y="11810"/>
                    <a:pt x="7796" y="11462"/>
                    <a:pt x="7721" y="11092"/>
                  </a:cubicBezTo>
                  <a:cubicBezTo>
                    <a:pt x="7693" y="10944"/>
                    <a:pt x="7628" y="10685"/>
                    <a:pt x="7535" y="10345"/>
                  </a:cubicBezTo>
                  <a:cubicBezTo>
                    <a:pt x="7361" y="9710"/>
                    <a:pt x="7094" y="8788"/>
                    <a:pt x="6791" y="7767"/>
                  </a:cubicBezTo>
                  <a:cubicBezTo>
                    <a:pt x="5895" y="4754"/>
                    <a:pt x="4687" y="874"/>
                    <a:pt x="4687" y="874"/>
                  </a:cubicBezTo>
                  <a:cubicBezTo>
                    <a:pt x="4031" y="225"/>
                    <a:pt x="3338" y="0"/>
                    <a:pt x="2691" y="0"/>
                  </a:cubicBezTo>
                  <a:close/>
                </a:path>
              </a:pathLst>
            </a:custGeom>
            <a:solidFill>
              <a:srgbClr val="E5B7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4" name="Google Shape;4235;p81">
              <a:extLst>
                <a:ext uri="{FF2B5EF4-FFF2-40B4-BE49-F238E27FC236}">
                  <a16:creationId xmlns:a16="http://schemas.microsoft.com/office/drawing/2014/main" id="{6036F795-C4E1-21F7-CDF6-BB664DD3A022}"/>
                </a:ext>
              </a:extLst>
            </p:cNvPr>
            <p:cNvSpPr/>
            <p:nvPr/>
          </p:nvSpPr>
          <p:spPr>
            <a:xfrm>
              <a:off x="6847200" y="3493750"/>
              <a:ext cx="83650" cy="99375"/>
            </a:xfrm>
            <a:custGeom>
              <a:avLst/>
              <a:gdLst/>
              <a:ahLst/>
              <a:cxnLst/>
              <a:rect l="l" t="t" r="r" b="b"/>
              <a:pathLst>
                <a:path w="3346" h="3975" extrusionOk="0">
                  <a:moveTo>
                    <a:pt x="2602" y="0"/>
                  </a:moveTo>
                  <a:cubicBezTo>
                    <a:pt x="1978" y="402"/>
                    <a:pt x="24" y="1787"/>
                    <a:pt x="5" y="3361"/>
                  </a:cubicBezTo>
                  <a:cubicBezTo>
                    <a:pt x="0" y="3805"/>
                    <a:pt x="213" y="3975"/>
                    <a:pt x="539" y="3975"/>
                  </a:cubicBezTo>
                  <a:cubicBezTo>
                    <a:pt x="1286" y="3975"/>
                    <a:pt x="2632" y="3087"/>
                    <a:pt x="3346" y="2578"/>
                  </a:cubicBezTo>
                  <a:cubicBezTo>
                    <a:pt x="3172" y="1943"/>
                    <a:pt x="2905" y="1022"/>
                    <a:pt x="2602" y="0"/>
                  </a:cubicBezTo>
                  <a:close/>
                </a:path>
              </a:pathLst>
            </a:custGeom>
            <a:solidFill>
              <a:srgbClr val="CA7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5" name="Google Shape;4236;p81">
              <a:extLst>
                <a:ext uri="{FF2B5EF4-FFF2-40B4-BE49-F238E27FC236}">
                  <a16:creationId xmlns:a16="http://schemas.microsoft.com/office/drawing/2014/main" id="{4D2BAFE6-789D-3FF0-555D-36A744EEC5E0}"/>
                </a:ext>
              </a:extLst>
            </p:cNvPr>
            <p:cNvSpPr/>
            <p:nvPr/>
          </p:nvSpPr>
          <p:spPr>
            <a:xfrm>
              <a:off x="6798075" y="3485125"/>
              <a:ext cx="224200" cy="192400"/>
            </a:xfrm>
            <a:custGeom>
              <a:avLst/>
              <a:gdLst/>
              <a:ahLst/>
              <a:cxnLst/>
              <a:rect l="l" t="t" r="r" b="b"/>
              <a:pathLst>
                <a:path w="8968" h="7696" extrusionOk="0">
                  <a:moveTo>
                    <a:pt x="7286" y="1"/>
                  </a:moveTo>
                  <a:lnTo>
                    <a:pt x="2144" y="2945"/>
                  </a:lnTo>
                  <a:cubicBezTo>
                    <a:pt x="1" y="4796"/>
                    <a:pt x="1518" y="7696"/>
                    <a:pt x="3431" y="7696"/>
                  </a:cubicBezTo>
                  <a:cubicBezTo>
                    <a:pt x="4015" y="7696"/>
                    <a:pt x="4637" y="7425"/>
                    <a:pt x="5203" y="6770"/>
                  </a:cubicBezTo>
                  <a:lnTo>
                    <a:pt x="8967" y="2106"/>
                  </a:lnTo>
                  <a:cubicBezTo>
                    <a:pt x="8934" y="940"/>
                    <a:pt x="7286" y="1"/>
                    <a:pt x="7286" y="1"/>
                  </a:cubicBezTo>
                  <a:close/>
                </a:path>
              </a:pathLst>
            </a:custGeom>
            <a:solidFill>
              <a:srgbClr val="E5B7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6" name="Google Shape;4237;p81">
              <a:extLst>
                <a:ext uri="{FF2B5EF4-FFF2-40B4-BE49-F238E27FC236}">
                  <a16:creationId xmlns:a16="http://schemas.microsoft.com/office/drawing/2014/main" id="{83D11680-3DB5-B440-C2AE-3F616DBF5AF9}"/>
                </a:ext>
              </a:extLst>
            </p:cNvPr>
            <p:cNvSpPr/>
            <p:nvPr/>
          </p:nvSpPr>
          <p:spPr>
            <a:xfrm>
              <a:off x="6637250" y="3159775"/>
              <a:ext cx="280550" cy="307700"/>
            </a:xfrm>
            <a:custGeom>
              <a:avLst/>
              <a:gdLst/>
              <a:ahLst/>
              <a:cxnLst/>
              <a:rect l="l" t="t" r="r" b="b"/>
              <a:pathLst>
                <a:path w="11222" h="12308" extrusionOk="0">
                  <a:moveTo>
                    <a:pt x="1" y="1"/>
                  </a:moveTo>
                  <a:cubicBezTo>
                    <a:pt x="1" y="1"/>
                    <a:pt x="3797" y="7636"/>
                    <a:pt x="3867" y="10635"/>
                  </a:cubicBezTo>
                  <a:cubicBezTo>
                    <a:pt x="3875" y="10926"/>
                    <a:pt x="3959" y="11411"/>
                    <a:pt x="4087" y="11992"/>
                  </a:cubicBezTo>
                  <a:cubicBezTo>
                    <a:pt x="4098" y="12049"/>
                    <a:pt x="4113" y="12109"/>
                    <a:pt x="4127" y="12168"/>
                  </a:cubicBezTo>
                  <a:cubicBezTo>
                    <a:pt x="4561" y="12238"/>
                    <a:pt x="4994" y="12282"/>
                    <a:pt x="5423" y="12299"/>
                  </a:cubicBezTo>
                  <a:cubicBezTo>
                    <a:pt x="5555" y="12305"/>
                    <a:pt x="5687" y="12307"/>
                    <a:pt x="5819" y="12307"/>
                  </a:cubicBezTo>
                  <a:cubicBezTo>
                    <a:pt x="6079" y="12307"/>
                    <a:pt x="6338" y="12297"/>
                    <a:pt x="6596" y="12278"/>
                  </a:cubicBezTo>
                  <a:cubicBezTo>
                    <a:pt x="8182" y="12160"/>
                    <a:pt x="9721" y="11684"/>
                    <a:pt x="11221" y="10937"/>
                  </a:cubicBezTo>
                  <a:cubicBezTo>
                    <a:pt x="11221" y="10937"/>
                    <a:pt x="9791" y="7202"/>
                    <a:pt x="8933" y="5321"/>
                  </a:cubicBezTo>
                  <a:cubicBezTo>
                    <a:pt x="7306" y="1748"/>
                    <a:pt x="1" y="1"/>
                    <a:pt x="1"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7" name="Google Shape;4238;p81">
              <a:extLst>
                <a:ext uri="{FF2B5EF4-FFF2-40B4-BE49-F238E27FC236}">
                  <a16:creationId xmlns:a16="http://schemas.microsoft.com/office/drawing/2014/main" id="{93800AE9-3243-37F9-EAAF-7A14C69F8A2D}"/>
                </a:ext>
              </a:extLst>
            </p:cNvPr>
            <p:cNvSpPr/>
            <p:nvPr/>
          </p:nvSpPr>
          <p:spPr>
            <a:xfrm>
              <a:off x="6753925" y="3306800"/>
              <a:ext cx="48225" cy="160825"/>
            </a:xfrm>
            <a:custGeom>
              <a:avLst/>
              <a:gdLst/>
              <a:ahLst/>
              <a:cxnLst/>
              <a:rect l="l" t="t" r="r" b="b"/>
              <a:pathLst>
                <a:path w="1929" h="6433" extrusionOk="0">
                  <a:moveTo>
                    <a:pt x="0" y="0"/>
                  </a:moveTo>
                  <a:lnTo>
                    <a:pt x="640" y="6428"/>
                  </a:lnTo>
                  <a:cubicBezTo>
                    <a:pt x="611" y="6431"/>
                    <a:pt x="658" y="6433"/>
                    <a:pt x="752" y="6433"/>
                  </a:cubicBezTo>
                  <a:cubicBezTo>
                    <a:pt x="1015" y="6433"/>
                    <a:pt x="1642" y="6420"/>
                    <a:pt x="1929" y="6398"/>
                  </a:cubicBezTo>
                  <a:lnTo>
                    <a:pt x="0" y="0"/>
                  </a:lnTo>
                  <a:close/>
                </a:path>
              </a:pathLst>
            </a:custGeom>
            <a:solidFill>
              <a:srgbClr val="6060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8" name="Google Shape;4239;p81">
              <a:extLst>
                <a:ext uri="{FF2B5EF4-FFF2-40B4-BE49-F238E27FC236}">
                  <a16:creationId xmlns:a16="http://schemas.microsoft.com/office/drawing/2014/main" id="{0C4D9395-8FCA-F55F-5902-2D013C40382A}"/>
                </a:ext>
              </a:extLst>
            </p:cNvPr>
            <p:cNvSpPr/>
            <p:nvPr/>
          </p:nvSpPr>
          <p:spPr>
            <a:xfrm>
              <a:off x="6657850" y="2939025"/>
              <a:ext cx="91250" cy="91025"/>
            </a:xfrm>
            <a:custGeom>
              <a:avLst/>
              <a:gdLst/>
              <a:ahLst/>
              <a:cxnLst/>
              <a:rect l="l" t="t" r="r" b="b"/>
              <a:pathLst>
                <a:path w="3650" h="3641" extrusionOk="0">
                  <a:moveTo>
                    <a:pt x="1913" y="0"/>
                  </a:moveTo>
                  <a:cubicBezTo>
                    <a:pt x="712" y="0"/>
                    <a:pt x="1" y="1811"/>
                    <a:pt x="1" y="1811"/>
                  </a:cubicBezTo>
                  <a:lnTo>
                    <a:pt x="53" y="3546"/>
                  </a:lnTo>
                  <a:cubicBezTo>
                    <a:pt x="250" y="3611"/>
                    <a:pt x="442" y="3640"/>
                    <a:pt x="627" y="3640"/>
                  </a:cubicBezTo>
                  <a:cubicBezTo>
                    <a:pt x="2524" y="3640"/>
                    <a:pt x="3649" y="520"/>
                    <a:pt x="2328" y="71"/>
                  </a:cubicBezTo>
                  <a:cubicBezTo>
                    <a:pt x="2183" y="22"/>
                    <a:pt x="2045" y="0"/>
                    <a:pt x="1913"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9" name="Google Shape;4240;p81">
              <a:extLst>
                <a:ext uri="{FF2B5EF4-FFF2-40B4-BE49-F238E27FC236}">
                  <a16:creationId xmlns:a16="http://schemas.microsoft.com/office/drawing/2014/main" id="{5C0F57EE-C5B3-008F-F5AD-D83AA5890E2B}"/>
                </a:ext>
              </a:extLst>
            </p:cNvPr>
            <p:cNvSpPr/>
            <p:nvPr/>
          </p:nvSpPr>
          <p:spPr>
            <a:xfrm>
              <a:off x="6664750" y="2966450"/>
              <a:ext cx="43025" cy="35025"/>
            </a:xfrm>
            <a:custGeom>
              <a:avLst/>
              <a:gdLst/>
              <a:ahLst/>
              <a:cxnLst/>
              <a:rect l="l" t="t" r="r" b="b"/>
              <a:pathLst>
                <a:path w="1721" h="1401" extrusionOk="0">
                  <a:moveTo>
                    <a:pt x="1633" y="0"/>
                  </a:moveTo>
                  <a:cubicBezTo>
                    <a:pt x="608" y="16"/>
                    <a:pt x="47" y="956"/>
                    <a:pt x="25" y="995"/>
                  </a:cubicBezTo>
                  <a:cubicBezTo>
                    <a:pt x="0" y="1036"/>
                    <a:pt x="14" y="1088"/>
                    <a:pt x="55" y="1111"/>
                  </a:cubicBezTo>
                  <a:cubicBezTo>
                    <a:pt x="69" y="1120"/>
                    <a:pt x="85" y="1123"/>
                    <a:pt x="101" y="1123"/>
                  </a:cubicBezTo>
                  <a:cubicBezTo>
                    <a:pt x="130" y="1122"/>
                    <a:pt x="157" y="1107"/>
                    <a:pt x="173" y="1081"/>
                  </a:cubicBezTo>
                  <a:cubicBezTo>
                    <a:pt x="175" y="1075"/>
                    <a:pt x="386" y="724"/>
                    <a:pt x="769" y="460"/>
                  </a:cubicBezTo>
                  <a:cubicBezTo>
                    <a:pt x="1129" y="681"/>
                    <a:pt x="965" y="1284"/>
                    <a:pt x="964" y="1291"/>
                  </a:cubicBezTo>
                  <a:cubicBezTo>
                    <a:pt x="951" y="1335"/>
                    <a:pt x="978" y="1384"/>
                    <a:pt x="1022" y="1397"/>
                  </a:cubicBezTo>
                  <a:cubicBezTo>
                    <a:pt x="1032" y="1400"/>
                    <a:pt x="1039" y="1401"/>
                    <a:pt x="1049" y="1401"/>
                  </a:cubicBezTo>
                  <a:cubicBezTo>
                    <a:pt x="1085" y="1399"/>
                    <a:pt x="1118" y="1375"/>
                    <a:pt x="1128" y="1338"/>
                  </a:cubicBezTo>
                  <a:cubicBezTo>
                    <a:pt x="1137" y="1309"/>
                    <a:pt x="1308" y="675"/>
                    <a:pt x="927" y="364"/>
                  </a:cubicBezTo>
                  <a:cubicBezTo>
                    <a:pt x="1121" y="258"/>
                    <a:pt x="1349" y="178"/>
                    <a:pt x="1609" y="171"/>
                  </a:cubicBezTo>
                  <a:lnTo>
                    <a:pt x="1636" y="171"/>
                  </a:lnTo>
                  <a:cubicBezTo>
                    <a:pt x="1639" y="171"/>
                    <a:pt x="1641" y="172"/>
                    <a:pt x="1644" y="172"/>
                  </a:cubicBezTo>
                  <a:cubicBezTo>
                    <a:pt x="1683" y="172"/>
                    <a:pt x="1721" y="128"/>
                    <a:pt x="1721" y="84"/>
                  </a:cubicBezTo>
                  <a:cubicBezTo>
                    <a:pt x="1720" y="39"/>
                    <a:pt x="1680" y="0"/>
                    <a:pt x="1633" y="0"/>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90" name="Google Shape;4241;p81">
              <a:extLst>
                <a:ext uri="{FF2B5EF4-FFF2-40B4-BE49-F238E27FC236}">
                  <a16:creationId xmlns:a16="http://schemas.microsoft.com/office/drawing/2014/main" id="{51E7B766-B135-2EA4-1AF0-D98C1FE0E963}"/>
                </a:ext>
              </a:extLst>
            </p:cNvPr>
            <p:cNvSpPr/>
            <p:nvPr/>
          </p:nvSpPr>
          <p:spPr>
            <a:xfrm>
              <a:off x="6358450" y="2939025"/>
              <a:ext cx="76925" cy="89075"/>
            </a:xfrm>
            <a:custGeom>
              <a:avLst/>
              <a:gdLst/>
              <a:ahLst/>
              <a:cxnLst/>
              <a:rect l="l" t="t" r="r" b="b"/>
              <a:pathLst>
                <a:path w="3077" h="3563" extrusionOk="0">
                  <a:moveTo>
                    <a:pt x="1080" y="0"/>
                  </a:moveTo>
                  <a:cubicBezTo>
                    <a:pt x="926" y="0"/>
                    <a:pt x="766" y="30"/>
                    <a:pt x="599" y="98"/>
                  </a:cubicBezTo>
                  <a:cubicBezTo>
                    <a:pt x="124" y="294"/>
                    <a:pt x="0" y="825"/>
                    <a:pt x="128" y="1418"/>
                  </a:cubicBezTo>
                  <a:cubicBezTo>
                    <a:pt x="342" y="2407"/>
                    <a:pt x="1258" y="3563"/>
                    <a:pt x="2408" y="3563"/>
                  </a:cubicBezTo>
                  <a:cubicBezTo>
                    <a:pt x="2624" y="3563"/>
                    <a:pt x="2848" y="3522"/>
                    <a:pt x="3077" y="3432"/>
                  </a:cubicBezTo>
                  <a:lnTo>
                    <a:pt x="3026" y="1698"/>
                  </a:lnTo>
                  <a:cubicBezTo>
                    <a:pt x="3026" y="1698"/>
                    <a:pt x="2937" y="1509"/>
                    <a:pt x="2777" y="1257"/>
                  </a:cubicBezTo>
                  <a:cubicBezTo>
                    <a:pt x="2458" y="754"/>
                    <a:pt x="1854" y="0"/>
                    <a:pt x="1080"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91" name="Google Shape;4242;p81">
              <a:extLst>
                <a:ext uri="{FF2B5EF4-FFF2-40B4-BE49-F238E27FC236}">
                  <a16:creationId xmlns:a16="http://schemas.microsoft.com/office/drawing/2014/main" id="{308EF0D4-C0C5-2F98-6FED-5260B1595E3A}"/>
                </a:ext>
              </a:extLst>
            </p:cNvPr>
            <p:cNvSpPr/>
            <p:nvPr/>
          </p:nvSpPr>
          <p:spPr>
            <a:xfrm>
              <a:off x="6383275" y="2966425"/>
              <a:ext cx="44425" cy="34150"/>
            </a:xfrm>
            <a:custGeom>
              <a:avLst/>
              <a:gdLst/>
              <a:ahLst/>
              <a:cxnLst/>
              <a:rect l="l" t="t" r="r" b="b"/>
              <a:pathLst>
                <a:path w="1777" h="1366" extrusionOk="0">
                  <a:moveTo>
                    <a:pt x="156" y="1"/>
                  </a:moveTo>
                  <a:cubicBezTo>
                    <a:pt x="132" y="1"/>
                    <a:pt x="109" y="1"/>
                    <a:pt x="85" y="2"/>
                  </a:cubicBezTo>
                  <a:cubicBezTo>
                    <a:pt x="37" y="5"/>
                    <a:pt x="1" y="45"/>
                    <a:pt x="2" y="91"/>
                  </a:cubicBezTo>
                  <a:cubicBezTo>
                    <a:pt x="5" y="135"/>
                    <a:pt x="42" y="174"/>
                    <a:pt x="80" y="174"/>
                  </a:cubicBezTo>
                  <a:cubicBezTo>
                    <a:pt x="84" y="174"/>
                    <a:pt x="88" y="174"/>
                    <a:pt x="92" y="173"/>
                  </a:cubicBezTo>
                  <a:cubicBezTo>
                    <a:pt x="102" y="173"/>
                    <a:pt x="110" y="172"/>
                    <a:pt x="118" y="172"/>
                  </a:cubicBezTo>
                  <a:cubicBezTo>
                    <a:pt x="134" y="172"/>
                    <a:pt x="149" y="171"/>
                    <a:pt x="164" y="171"/>
                  </a:cubicBezTo>
                  <a:cubicBezTo>
                    <a:pt x="407" y="171"/>
                    <a:pt x="623" y="235"/>
                    <a:pt x="812" y="325"/>
                  </a:cubicBezTo>
                  <a:cubicBezTo>
                    <a:pt x="449" y="657"/>
                    <a:pt x="658" y="1280"/>
                    <a:pt x="669" y="1309"/>
                  </a:cubicBezTo>
                  <a:cubicBezTo>
                    <a:pt x="682" y="1344"/>
                    <a:pt x="715" y="1366"/>
                    <a:pt x="750" y="1366"/>
                  </a:cubicBezTo>
                  <a:cubicBezTo>
                    <a:pt x="751" y="1366"/>
                    <a:pt x="752" y="1366"/>
                    <a:pt x="752" y="1366"/>
                  </a:cubicBezTo>
                  <a:cubicBezTo>
                    <a:pt x="762" y="1366"/>
                    <a:pt x="770" y="1364"/>
                    <a:pt x="779" y="1360"/>
                  </a:cubicBezTo>
                  <a:cubicBezTo>
                    <a:pt x="822" y="1346"/>
                    <a:pt x="847" y="1297"/>
                    <a:pt x="831" y="1252"/>
                  </a:cubicBezTo>
                  <a:cubicBezTo>
                    <a:pt x="829" y="1245"/>
                    <a:pt x="629" y="653"/>
                    <a:pt x="976" y="412"/>
                  </a:cubicBezTo>
                  <a:cubicBezTo>
                    <a:pt x="1374" y="653"/>
                    <a:pt x="1603" y="990"/>
                    <a:pt x="1607" y="996"/>
                  </a:cubicBezTo>
                  <a:cubicBezTo>
                    <a:pt x="1624" y="1021"/>
                    <a:pt x="1651" y="1035"/>
                    <a:pt x="1678" y="1035"/>
                  </a:cubicBezTo>
                  <a:cubicBezTo>
                    <a:pt x="1679" y="1035"/>
                    <a:pt x="1680" y="1035"/>
                    <a:pt x="1681" y="1035"/>
                  </a:cubicBezTo>
                  <a:cubicBezTo>
                    <a:pt x="1697" y="1035"/>
                    <a:pt x="1713" y="1030"/>
                    <a:pt x="1727" y="1020"/>
                  </a:cubicBezTo>
                  <a:cubicBezTo>
                    <a:pt x="1766" y="994"/>
                    <a:pt x="1776" y="941"/>
                    <a:pt x="1750" y="900"/>
                  </a:cubicBezTo>
                  <a:cubicBezTo>
                    <a:pt x="1724" y="863"/>
                    <a:pt x="1137" y="1"/>
                    <a:pt x="156"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92" name="Google Shape;4243;p81">
              <a:extLst>
                <a:ext uri="{FF2B5EF4-FFF2-40B4-BE49-F238E27FC236}">
                  <a16:creationId xmlns:a16="http://schemas.microsoft.com/office/drawing/2014/main" id="{5DACC0EB-9382-2632-D4B1-1904A333BE33}"/>
                </a:ext>
              </a:extLst>
            </p:cNvPr>
            <p:cNvSpPr/>
            <p:nvPr/>
          </p:nvSpPr>
          <p:spPr>
            <a:xfrm>
              <a:off x="6419200" y="2810975"/>
              <a:ext cx="252050" cy="329375"/>
            </a:xfrm>
            <a:custGeom>
              <a:avLst/>
              <a:gdLst/>
              <a:ahLst/>
              <a:cxnLst/>
              <a:rect l="l" t="t" r="r" b="b"/>
              <a:pathLst>
                <a:path w="10082" h="13175" extrusionOk="0">
                  <a:moveTo>
                    <a:pt x="5001" y="0"/>
                  </a:moveTo>
                  <a:cubicBezTo>
                    <a:pt x="4943" y="0"/>
                    <a:pt x="4885" y="1"/>
                    <a:pt x="4827" y="3"/>
                  </a:cubicBezTo>
                  <a:cubicBezTo>
                    <a:pt x="2109" y="86"/>
                    <a:pt x="0" y="1988"/>
                    <a:pt x="120" y="6019"/>
                  </a:cubicBezTo>
                  <a:cubicBezTo>
                    <a:pt x="140" y="6710"/>
                    <a:pt x="227" y="7378"/>
                    <a:pt x="369" y="8008"/>
                  </a:cubicBezTo>
                  <a:cubicBezTo>
                    <a:pt x="1031" y="11006"/>
                    <a:pt x="2949" y="13174"/>
                    <a:pt x="5160" y="13174"/>
                  </a:cubicBezTo>
                  <a:cubicBezTo>
                    <a:pt x="5194" y="13174"/>
                    <a:pt x="5228" y="13174"/>
                    <a:pt x="5262" y="13173"/>
                  </a:cubicBezTo>
                  <a:cubicBezTo>
                    <a:pt x="5316" y="13173"/>
                    <a:pt x="5372" y="13170"/>
                    <a:pt x="5427" y="13161"/>
                  </a:cubicBezTo>
                  <a:cubicBezTo>
                    <a:pt x="8065" y="12952"/>
                    <a:pt x="10082" y="9673"/>
                    <a:pt x="9967" y="5725"/>
                  </a:cubicBezTo>
                  <a:cubicBezTo>
                    <a:pt x="9851" y="1781"/>
                    <a:pt x="7645" y="0"/>
                    <a:pt x="5001"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93" name="Google Shape;4244;p81">
              <a:extLst>
                <a:ext uri="{FF2B5EF4-FFF2-40B4-BE49-F238E27FC236}">
                  <a16:creationId xmlns:a16="http://schemas.microsoft.com/office/drawing/2014/main" id="{ED5BD777-96D9-D90A-977F-B5C6A88018C3}"/>
                </a:ext>
              </a:extLst>
            </p:cNvPr>
            <p:cNvSpPr/>
            <p:nvPr/>
          </p:nvSpPr>
          <p:spPr>
            <a:xfrm>
              <a:off x="6371825" y="2706600"/>
              <a:ext cx="353175" cy="330800"/>
            </a:xfrm>
            <a:custGeom>
              <a:avLst/>
              <a:gdLst/>
              <a:ahLst/>
              <a:cxnLst/>
              <a:rect l="l" t="t" r="r" b="b"/>
              <a:pathLst>
                <a:path w="14127" h="13232" extrusionOk="0">
                  <a:moveTo>
                    <a:pt x="6943" y="0"/>
                  </a:moveTo>
                  <a:cubicBezTo>
                    <a:pt x="4451" y="0"/>
                    <a:pt x="1512" y="1108"/>
                    <a:pt x="426" y="3710"/>
                  </a:cubicBezTo>
                  <a:lnTo>
                    <a:pt x="1505" y="3670"/>
                  </a:lnTo>
                  <a:lnTo>
                    <a:pt x="1505" y="3670"/>
                  </a:lnTo>
                  <a:cubicBezTo>
                    <a:pt x="1505" y="3670"/>
                    <a:pt x="341" y="4143"/>
                    <a:pt x="132" y="5431"/>
                  </a:cubicBezTo>
                  <a:cubicBezTo>
                    <a:pt x="1" y="6231"/>
                    <a:pt x="1183" y="9289"/>
                    <a:pt x="1257" y="9512"/>
                  </a:cubicBezTo>
                  <a:cubicBezTo>
                    <a:pt x="1257" y="9512"/>
                    <a:pt x="1966" y="9914"/>
                    <a:pt x="2112" y="10495"/>
                  </a:cubicBezTo>
                  <a:cubicBezTo>
                    <a:pt x="2112" y="10495"/>
                    <a:pt x="2096" y="11911"/>
                    <a:pt x="2551" y="13231"/>
                  </a:cubicBezTo>
                  <a:cubicBezTo>
                    <a:pt x="2551" y="13231"/>
                    <a:pt x="2724" y="10947"/>
                    <a:pt x="2392" y="9692"/>
                  </a:cubicBezTo>
                  <a:cubicBezTo>
                    <a:pt x="2371" y="9611"/>
                    <a:pt x="2355" y="9533"/>
                    <a:pt x="2340" y="9454"/>
                  </a:cubicBezTo>
                  <a:cubicBezTo>
                    <a:pt x="2291" y="9187"/>
                    <a:pt x="2274" y="8928"/>
                    <a:pt x="2279" y="8691"/>
                  </a:cubicBezTo>
                  <a:cubicBezTo>
                    <a:pt x="2286" y="8260"/>
                    <a:pt x="2367" y="7896"/>
                    <a:pt x="2439" y="7651"/>
                  </a:cubicBezTo>
                  <a:cubicBezTo>
                    <a:pt x="3531" y="7594"/>
                    <a:pt x="5728" y="6824"/>
                    <a:pt x="5796" y="6780"/>
                  </a:cubicBezTo>
                  <a:lnTo>
                    <a:pt x="5796" y="6780"/>
                  </a:lnTo>
                  <a:cubicBezTo>
                    <a:pt x="5781" y="6818"/>
                    <a:pt x="4818" y="7426"/>
                    <a:pt x="4406" y="8238"/>
                  </a:cubicBezTo>
                  <a:cubicBezTo>
                    <a:pt x="4493" y="8248"/>
                    <a:pt x="4586" y="8253"/>
                    <a:pt x="4682" y="8253"/>
                  </a:cubicBezTo>
                  <a:cubicBezTo>
                    <a:pt x="6604" y="8253"/>
                    <a:pt x="10184" y="6333"/>
                    <a:pt x="10184" y="6333"/>
                  </a:cubicBezTo>
                  <a:cubicBezTo>
                    <a:pt x="10274" y="7455"/>
                    <a:pt x="11239" y="7908"/>
                    <a:pt x="11594" y="8218"/>
                  </a:cubicBezTo>
                  <a:cubicBezTo>
                    <a:pt x="11614" y="8365"/>
                    <a:pt x="11629" y="8525"/>
                    <a:pt x="11630" y="8695"/>
                  </a:cubicBezTo>
                  <a:cubicBezTo>
                    <a:pt x="11635" y="8942"/>
                    <a:pt x="11614" y="9210"/>
                    <a:pt x="11556" y="9486"/>
                  </a:cubicBezTo>
                  <a:cubicBezTo>
                    <a:pt x="11552" y="9521"/>
                    <a:pt x="11541" y="9559"/>
                    <a:pt x="11534" y="9596"/>
                  </a:cubicBezTo>
                  <a:cubicBezTo>
                    <a:pt x="11226" y="10857"/>
                    <a:pt x="11447" y="13138"/>
                    <a:pt x="11447" y="13138"/>
                  </a:cubicBezTo>
                  <a:cubicBezTo>
                    <a:pt x="11876" y="11809"/>
                    <a:pt x="11831" y="10443"/>
                    <a:pt x="11831" y="10443"/>
                  </a:cubicBezTo>
                  <a:cubicBezTo>
                    <a:pt x="12067" y="9955"/>
                    <a:pt x="12887" y="9419"/>
                    <a:pt x="12887" y="9419"/>
                  </a:cubicBezTo>
                  <a:cubicBezTo>
                    <a:pt x="12887" y="9419"/>
                    <a:pt x="14127" y="6639"/>
                    <a:pt x="14018" y="5470"/>
                  </a:cubicBezTo>
                  <a:cubicBezTo>
                    <a:pt x="13930" y="4519"/>
                    <a:pt x="13090" y="3774"/>
                    <a:pt x="12133" y="3774"/>
                  </a:cubicBezTo>
                  <a:cubicBezTo>
                    <a:pt x="12031" y="3774"/>
                    <a:pt x="11927" y="3783"/>
                    <a:pt x="11823" y="3800"/>
                  </a:cubicBezTo>
                  <a:cubicBezTo>
                    <a:pt x="11823" y="3800"/>
                    <a:pt x="11975" y="1538"/>
                    <a:pt x="9463" y="458"/>
                  </a:cubicBezTo>
                  <a:cubicBezTo>
                    <a:pt x="8772" y="160"/>
                    <a:pt x="7890" y="0"/>
                    <a:pt x="6943" y="0"/>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94" name="Google Shape;4245;p81">
              <a:extLst>
                <a:ext uri="{FF2B5EF4-FFF2-40B4-BE49-F238E27FC236}">
                  <a16:creationId xmlns:a16="http://schemas.microsoft.com/office/drawing/2014/main" id="{7C8DF2FB-9121-FE74-4B15-30FC2BAF7FD9}"/>
                </a:ext>
              </a:extLst>
            </p:cNvPr>
            <p:cNvSpPr/>
            <p:nvPr/>
          </p:nvSpPr>
          <p:spPr>
            <a:xfrm>
              <a:off x="6444250" y="2999525"/>
              <a:ext cx="23125" cy="7900"/>
            </a:xfrm>
            <a:custGeom>
              <a:avLst/>
              <a:gdLst/>
              <a:ahLst/>
              <a:cxnLst/>
              <a:rect l="l" t="t" r="r" b="b"/>
              <a:pathLst>
                <a:path w="925" h="316" extrusionOk="0">
                  <a:moveTo>
                    <a:pt x="332" y="1"/>
                  </a:moveTo>
                  <a:cubicBezTo>
                    <a:pt x="151" y="1"/>
                    <a:pt x="17" y="41"/>
                    <a:pt x="10" y="106"/>
                  </a:cubicBezTo>
                  <a:cubicBezTo>
                    <a:pt x="0" y="189"/>
                    <a:pt x="195" y="279"/>
                    <a:pt x="445" y="307"/>
                  </a:cubicBezTo>
                  <a:cubicBezTo>
                    <a:pt x="496" y="312"/>
                    <a:pt x="546" y="315"/>
                    <a:pt x="592" y="315"/>
                  </a:cubicBezTo>
                  <a:cubicBezTo>
                    <a:pt x="773" y="315"/>
                    <a:pt x="907" y="274"/>
                    <a:pt x="915" y="209"/>
                  </a:cubicBezTo>
                  <a:cubicBezTo>
                    <a:pt x="924" y="127"/>
                    <a:pt x="729" y="38"/>
                    <a:pt x="479" y="9"/>
                  </a:cubicBezTo>
                  <a:cubicBezTo>
                    <a:pt x="428" y="3"/>
                    <a:pt x="379" y="1"/>
                    <a:pt x="332"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95" name="Google Shape;4246;p81">
              <a:extLst>
                <a:ext uri="{FF2B5EF4-FFF2-40B4-BE49-F238E27FC236}">
                  <a16:creationId xmlns:a16="http://schemas.microsoft.com/office/drawing/2014/main" id="{9CFF1DCD-5923-7294-A61E-60D079FDA27A}"/>
                </a:ext>
              </a:extLst>
            </p:cNvPr>
            <p:cNvSpPr/>
            <p:nvPr/>
          </p:nvSpPr>
          <p:spPr>
            <a:xfrm>
              <a:off x="6445750" y="3014775"/>
              <a:ext cx="23150" cy="8350"/>
            </a:xfrm>
            <a:custGeom>
              <a:avLst/>
              <a:gdLst/>
              <a:ahLst/>
              <a:cxnLst/>
              <a:rect l="l" t="t" r="r" b="b"/>
              <a:pathLst>
                <a:path w="926" h="334" extrusionOk="0">
                  <a:moveTo>
                    <a:pt x="649" y="0"/>
                  </a:moveTo>
                  <a:cubicBezTo>
                    <a:pt x="585" y="0"/>
                    <a:pt x="513" y="6"/>
                    <a:pt x="437" y="19"/>
                  </a:cubicBezTo>
                  <a:cubicBezTo>
                    <a:pt x="189" y="61"/>
                    <a:pt x="0" y="162"/>
                    <a:pt x="14" y="244"/>
                  </a:cubicBezTo>
                  <a:cubicBezTo>
                    <a:pt x="25" y="301"/>
                    <a:pt x="131" y="334"/>
                    <a:pt x="278" y="334"/>
                  </a:cubicBezTo>
                  <a:cubicBezTo>
                    <a:pt x="342" y="334"/>
                    <a:pt x="414" y="328"/>
                    <a:pt x="489" y="315"/>
                  </a:cubicBezTo>
                  <a:cubicBezTo>
                    <a:pt x="737" y="272"/>
                    <a:pt x="926" y="171"/>
                    <a:pt x="912" y="89"/>
                  </a:cubicBezTo>
                  <a:cubicBezTo>
                    <a:pt x="902" y="32"/>
                    <a:pt x="796" y="0"/>
                    <a:pt x="649" y="0"/>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96" name="Google Shape;4247;p81">
              <a:extLst>
                <a:ext uri="{FF2B5EF4-FFF2-40B4-BE49-F238E27FC236}">
                  <a16:creationId xmlns:a16="http://schemas.microsoft.com/office/drawing/2014/main" id="{8FD87D34-3784-41E5-9326-47FDC28B064B}"/>
                </a:ext>
              </a:extLst>
            </p:cNvPr>
            <p:cNvSpPr/>
            <p:nvPr/>
          </p:nvSpPr>
          <p:spPr>
            <a:xfrm>
              <a:off x="6626175" y="3009650"/>
              <a:ext cx="23150" cy="7925"/>
            </a:xfrm>
            <a:custGeom>
              <a:avLst/>
              <a:gdLst/>
              <a:ahLst/>
              <a:cxnLst/>
              <a:rect l="l" t="t" r="r" b="b"/>
              <a:pathLst>
                <a:path w="926" h="317" extrusionOk="0">
                  <a:moveTo>
                    <a:pt x="333" y="1"/>
                  </a:moveTo>
                  <a:cubicBezTo>
                    <a:pt x="152" y="1"/>
                    <a:pt x="18" y="42"/>
                    <a:pt x="10" y="107"/>
                  </a:cubicBezTo>
                  <a:cubicBezTo>
                    <a:pt x="1" y="189"/>
                    <a:pt x="196" y="279"/>
                    <a:pt x="446" y="308"/>
                  </a:cubicBezTo>
                  <a:cubicBezTo>
                    <a:pt x="497" y="313"/>
                    <a:pt x="546" y="316"/>
                    <a:pt x="592" y="316"/>
                  </a:cubicBezTo>
                  <a:cubicBezTo>
                    <a:pt x="773" y="316"/>
                    <a:pt x="908" y="275"/>
                    <a:pt x="916" y="209"/>
                  </a:cubicBezTo>
                  <a:cubicBezTo>
                    <a:pt x="925" y="128"/>
                    <a:pt x="729" y="37"/>
                    <a:pt x="480" y="9"/>
                  </a:cubicBezTo>
                  <a:cubicBezTo>
                    <a:pt x="429" y="3"/>
                    <a:pt x="380" y="1"/>
                    <a:pt x="333"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97" name="Google Shape;4248;p81">
              <a:extLst>
                <a:ext uri="{FF2B5EF4-FFF2-40B4-BE49-F238E27FC236}">
                  <a16:creationId xmlns:a16="http://schemas.microsoft.com/office/drawing/2014/main" id="{D61A45B2-7205-5328-892D-13C744479A81}"/>
                </a:ext>
              </a:extLst>
            </p:cNvPr>
            <p:cNvSpPr/>
            <p:nvPr/>
          </p:nvSpPr>
          <p:spPr>
            <a:xfrm>
              <a:off x="6624650" y="2993950"/>
              <a:ext cx="23150" cy="8375"/>
            </a:xfrm>
            <a:custGeom>
              <a:avLst/>
              <a:gdLst/>
              <a:ahLst/>
              <a:cxnLst/>
              <a:rect l="l" t="t" r="r" b="b"/>
              <a:pathLst>
                <a:path w="926" h="335" extrusionOk="0">
                  <a:moveTo>
                    <a:pt x="650" y="1"/>
                  </a:moveTo>
                  <a:cubicBezTo>
                    <a:pt x="586" y="1"/>
                    <a:pt x="513" y="7"/>
                    <a:pt x="437" y="20"/>
                  </a:cubicBezTo>
                  <a:cubicBezTo>
                    <a:pt x="189" y="63"/>
                    <a:pt x="0" y="164"/>
                    <a:pt x="14" y="245"/>
                  </a:cubicBezTo>
                  <a:cubicBezTo>
                    <a:pt x="24" y="302"/>
                    <a:pt x="129" y="334"/>
                    <a:pt x="275" y="334"/>
                  </a:cubicBezTo>
                  <a:cubicBezTo>
                    <a:pt x="340" y="334"/>
                    <a:pt x="413" y="328"/>
                    <a:pt x="489" y="315"/>
                  </a:cubicBezTo>
                  <a:cubicBezTo>
                    <a:pt x="737" y="272"/>
                    <a:pt x="926" y="173"/>
                    <a:pt x="912" y="90"/>
                  </a:cubicBezTo>
                  <a:cubicBezTo>
                    <a:pt x="902" y="32"/>
                    <a:pt x="797" y="1"/>
                    <a:pt x="650"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98" name="Google Shape;4249;p81">
              <a:extLst>
                <a:ext uri="{FF2B5EF4-FFF2-40B4-BE49-F238E27FC236}">
                  <a16:creationId xmlns:a16="http://schemas.microsoft.com/office/drawing/2014/main" id="{74305D2E-44A0-7136-98A6-B0AFE73C9DAF}"/>
                </a:ext>
              </a:extLst>
            </p:cNvPr>
            <p:cNvSpPr/>
            <p:nvPr/>
          </p:nvSpPr>
          <p:spPr>
            <a:xfrm>
              <a:off x="6533250" y="2970575"/>
              <a:ext cx="34075" cy="73650"/>
            </a:xfrm>
            <a:custGeom>
              <a:avLst/>
              <a:gdLst/>
              <a:ahLst/>
              <a:cxnLst/>
              <a:rect l="l" t="t" r="r" b="b"/>
              <a:pathLst>
                <a:path w="1363" h="2946" extrusionOk="0">
                  <a:moveTo>
                    <a:pt x="276" y="0"/>
                  </a:moveTo>
                  <a:cubicBezTo>
                    <a:pt x="238" y="0"/>
                    <a:pt x="204" y="26"/>
                    <a:pt x="193" y="64"/>
                  </a:cubicBezTo>
                  <a:cubicBezTo>
                    <a:pt x="185" y="93"/>
                    <a:pt x="1" y="799"/>
                    <a:pt x="91" y="2065"/>
                  </a:cubicBezTo>
                  <a:cubicBezTo>
                    <a:pt x="147" y="2838"/>
                    <a:pt x="453" y="2938"/>
                    <a:pt x="582" y="2946"/>
                  </a:cubicBezTo>
                  <a:lnTo>
                    <a:pt x="614" y="2946"/>
                  </a:lnTo>
                  <a:cubicBezTo>
                    <a:pt x="932" y="2937"/>
                    <a:pt x="1240" y="2505"/>
                    <a:pt x="1354" y="1898"/>
                  </a:cubicBezTo>
                  <a:cubicBezTo>
                    <a:pt x="1362" y="1852"/>
                    <a:pt x="1331" y="1806"/>
                    <a:pt x="1285" y="1798"/>
                  </a:cubicBezTo>
                  <a:cubicBezTo>
                    <a:pt x="1280" y="1797"/>
                    <a:pt x="1275" y="1796"/>
                    <a:pt x="1270" y="1796"/>
                  </a:cubicBezTo>
                  <a:cubicBezTo>
                    <a:pt x="1229" y="1796"/>
                    <a:pt x="1193" y="1825"/>
                    <a:pt x="1184" y="1867"/>
                  </a:cubicBezTo>
                  <a:cubicBezTo>
                    <a:pt x="1078" y="2429"/>
                    <a:pt x="800" y="2774"/>
                    <a:pt x="603" y="2774"/>
                  </a:cubicBezTo>
                  <a:cubicBezTo>
                    <a:pt x="599" y="2774"/>
                    <a:pt x="594" y="2774"/>
                    <a:pt x="590" y="2774"/>
                  </a:cubicBezTo>
                  <a:cubicBezTo>
                    <a:pt x="456" y="2766"/>
                    <a:pt x="299" y="2573"/>
                    <a:pt x="262" y="2052"/>
                  </a:cubicBezTo>
                  <a:cubicBezTo>
                    <a:pt x="175" y="819"/>
                    <a:pt x="357" y="114"/>
                    <a:pt x="359" y="108"/>
                  </a:cubicBezTo>
                  <a:cubicBezTo>
                    <a:pt x="371" y="62"/>
                    <a:pt x="343" y="15"/>
                    <a:pt x="298" y="3"/>
                  </a:cubicBezTo>
                  <a:cubicBezTo>
                    <a:pt x="291" y="1"/>
                    <a:pt x="283" y="0"/>
                    <a:pt x="276" y="0"/>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99" name="Google Shape;4250;p81">
              <a:extLst>
                <a:ext uri="{FF2B5EF4-FFF2-40B4-BE49-F238E27FC236}">
                  <a16:creationId xmlns:a16="http://schemas.microsoft.com/office/drawing/2014/main" id="{FEB331D3-BEB7-110B-D459-ED11D8D31B81}"/>
                </a:ext>
              </a:extLst>
            </p:cNvPr>
            <p:cNvSpPr/>
            <p:nvPr/>
          </p:nvSpPr>
          <p:spPr>
            <a:xfrm>
              <a:off x="6512825" y="3059725"/>
              <a:ext cx="70625" cy="21500"/>
            </a:xfrm>
            <a:custGeom>
              <a:avLst/>
              <a:gdLst/>
              <a:ahLst/>
              <a:cxnLst/>
              <a:rect l="l" t="t" r="r" b="b"/>
              <a:pathLst>
                <a:path w="2825" h="860" extrusionOk="0">
                  <a:moveTo>
                    <a:pt x="116" y="1"/>
                  </a:moveTo>
                  <a:cubicBezTo>
                    <a:pt x="76" y="1"/>
                    <a:pt x="41" y="16"/>
                    <a:pt x="22" y="46"/>
                  </a:cubicBezTo>
                  <a:cubicBezTo>
                    <a:pt x="1" y="76"/>
                    <a:pt x="1" y="115"/>
                    <a:pt x="22" y="152"/>
                  </a:cubicBezTo>
                  <a:cubicBezTo>
                    <a:pt x="22" y="152"/>
                    <a:pt x="22" y="152"/>
                    <a:pt x="22" y="152"/>
                  </a:cubicBezTo>
                  <a:lnTo>
                    <a:pt x="22" y="152"/>
                  </a:lnTo>
                  <a:cubicBezTo>
                    <a:pt x="19" y="152"/>
                    <a:pt x="416" y="851"/>
                    <a:pt x="1475" y="860"/>
                  </a:cubicBezTo>
                  <a:lnTo>
                    <a:pt x="1485" y="860"/>
                  </a:lnTo>
                  <a:cubicBezTo>
                    <a:pt x="2525" y="802"/>
                    <a:pt x="2796" y="168"/>
                    <a:pt x="2809" y="144"/>
                  </a:cubicBezTo>
                  <a:cubicBezTo>
                    <a:pt x="2825" y="108"/>
                    <a:pt x="2819" y="69"/>
                    <a:pt x="2795" y="42"/>
                  </a:cubicBezTo>
                  <a:cubicBezTo>
                    <a:pt x="2774" y="19"/>
                    <a:pt x="2742" y="7"/>
                    <a:pt x="2705" y="7"/>
                  </a:cubicBezTo>
                  <a:cubicBezTo>
                    <a:pt x="2698" y="7"/>
                    <a:pt x="2691" y="8"/>
                    <a:pt x="2684" y="8"/>
                  </a:cubicBezTo>
                  <a:cubicBezTo>
                    <a:pt x="2624" y="17"/>
                    <a:pt x="2568" y="54"/>
                    <a:pt x="2545" y="100"/>
                  </a:cubicBezTo>
                  <a:cubicBezTo>
                    <a:pt x="2545" y="99"/>
                    <a:pt x="2545" y="99"/>
                    <a:pt x="2545" y="99"/>
                  </a:cubicBezTo>
                  <a:lnTo>
                    <a:pt x="2545" y="99"/>
                  </a:lnTo>
                  <a:cubicBezTo>
                    <a:pt x="2543" y="99"/>
                    <a:pt x="2302" y="596"/>
                    <a:pt x="1479" y="637"/>
                  </a:cubicBezTo>
                  <a:lnTo>
                    <a:pt x="1471" y="637"/>
                  </a:lnTo>
                  <a:cubicBezTo>
                    <a:pt x="618" y="634"/>
                    <a:pt x="268" y="82"/>
                    <a:pt x="271" y="82"/>
                  </a:cubicBezTo>
                  <a:cubicBezTo>
                    <a:pt x="241" y="36"/>
                    <a:pt x="183" y="3"/>
                    <a:pt x="127" y="1"/>
                  </a:cubicBezTo>
                  <a:cubicBezTo>
                    <a:pt x="123" y="1"/>
                    <a:pt x="119" y="1"/>
                    <a:pt x="116"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00" name="Google Shape;4251;p81">
              <a:extLst>
                <a:ext uri="{FF2B5EF4-FFF2-40B4-BE49-F238E27FC236}">
                  <a16:creationId xmlns:a16="http://schemas.microsoft.com/office/drawing/2014/main" id="{2D4D9CA5-54F4-EAF6-5F1B-757479F6A11F}"/>
                </a:ext>
              </a:extLst>
            </p:cNvPr>
            <p:cNvSpPr/>
            <p:nvPr/>
          </p:nvSpPr>
          <p:spPr>
            <a:xfrm>
              <a:off x="6574750" y="2926200"/>
              <a:ext cx="59200" cy="34525"/>
            </a:xfrm>
            <a:custGeom>
              <a:avLst/>
              <a:gdLst/>
              <a:ahLst/>
              <a:cxnLst/>
              <a:rect l="l" t="t" r="r" b="b"/>
              <a:pathLst>
                <a:path w="2368" h="1381" extrusionOk="0">
                  <a:moveTo>
                    <a:pt x="912" y="0"/>
                  </a:moveTo>
                  <a:cubicBezTo>
                    <a:pt x="683" y="0"/>
                    <a:pt x="441" y="49"/>
                    <a:pt x="189" y="147"/>
                  </a:cubicBezTo>
                  <a:cubicBezTo>
                    <a:pt x="63" y="196"/>
                    <a:pt x="0" y="336"/>
                    <a:pt x="49" y="462"/>
                  </a:cubicBezTo>
                  <a:cubicBezTo>
                    <a:pt x="87" y="559"/>
                    <a:pt x="178" y="618"/>
                    <a:pt x="275" y="618"/>
                  </a:cubicBezTo>
                  <a:cubicBezTo>
                    <a:pt x="305" y="618"/>
                    <a:pt x="335" y="613"/>
                    <a:pt x="365" y="601"/>
                  </a:cubicBezTo>
                  <a:cubicBezTo>
                    <a:pt x="560" y="525"/>
                    <a:pt x="742" y="488"/>
                    <a:pt x="911" y="488"/>
                  </a:cubicBezTo>
                  <a:cubicBezTo>
                    <a:pt x="1055" y="488"/>
                    <a:pt x="1189" y="515"/>
                    <a:pt x="1312" y="569"/>
                  </a:cubicBezTo>
                  <a:cubicBezTo>
                    <a:pt x="1735" y="758"/>
                    <a:pt x="2208" y="1380"/>
                    <a:pt x="2240" y="1380"/>
                  </a:cubicBezTo>
                  <a:cubicBezTo>
                    <a:pt x="2241" y="1380"/>
                    <a:pt x="2241" y="1380"/>
                    <a:pt x="2241" y="1380"/>
                  </a:cubicBezTo>
                  <a:cubicBezTo>
                    <a:pt x="2367" y="1335"/>
                    <a:pt x="2135" y="405"/>
                    <a:pt x="1516" y="127"/>
                  </a:cubicBezTo>
                  <a:cubicBezTo>
                    <a:pt x="1326" y="42"/>
                    <a:pt x="1125" y="0"/>
                    <a:pt x="912" y="0"/>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01" name="Google Shape;4252;p81">
              <a:extLst>
                <a:ext uri="{FF2B5EF4-FFF2-40B4-BE49-F238E27FC236}">
                  <a16:creationId xmlns:a16="http://schemas.microsoft.com/office/drawing/2014/main" id="{B7E17265-01E8-0DF9-F7CC-DE19CF36DEEC}"/>
                </a:ext>
              </a:extLst>
            </p:cNvPr>
            <p:cNvSpPr/>
            <p:nvPr/>
          </p:nvSpPr>
          <p:spPr>
            <a:xfrm>
              <a:off x="6452425" y="2926100"/>
              <a:ext cx="57625" cy="36550"/>
            </a:xfrm>
            <a:custGeom>
              <a:avLst/>
              <a:gdLst/>
              <a:ahLst/>
              <a:cxnLst/>
              <a:rect l="l" t="t" r="r" b="b"/>
              <a:pathLst>
                <a:path w="2305" h="1462" extrusionOk="0">
                  <a:moveTo>
                    <a:pt x="1469" y="1"/>
                  </a:moveTo>
                  <a:cubicBezTo>
                    <a:pt x="1220" y="1"/>
                    <a:pt x="990" y="56"/>
                    <a:pt x="779" y="166"/>
                  </a:cubicBezTo>
                  <a:cubicBezTo>
                    <a:pt x="179" y="481"/>
                    <a:pt x="1" y="1424"/>
                    <a:pt x="129" y="1462"/>
                  </a:cubicBezTo>
                  <a:cubicBezTo>
                    <a:pt x="129" y="1462"/>
                    <a:pt x="129" y="1462"/>
                    <a:pt x="129" y="1462"/>
                  </a:cubicBezTo>
                  <a:cubicBezTo>
                    <a:pt x="159" y="1462"/>
                    <a:pt x="591" y="815"/>
                    <a:pt x="1006" y="598"/>
                  </a:cubicBezTo>
                  <a:cubicBezTo>
                    <a:pt x="1145" y="525"/>
                    <a:pt x="1301" y="488"/>
                    <a:pt x="1473" y="488"/>
                  </a:cubicBezTo>
                  <a:cubicBezTo>
                    <a:pt x="1622" y="488"/>
                    <a:pt x="1783" y="516"/>
                    <a:pt x="1955" y="571"/>
                  </a:cubicBezTo>
                  <a:cubicBezTo>
                    <a:pt x="1981" y="580"/>
                    <a:pt x="2006" y="584"/>
                    <a:pt x="2031" y="584"/>
                  </a:cubicBezTo>
                  <a:cubicBezTo>
                    <a:pt x="2133" y="584"/>
                    <a:pt x="2229" y="518"/>
                    <a:pt x="2262" y="414"/>
                  </a:cubicBezTo>
                  <a:cubicBezTo>
                    <a:pt x="2304" y="287"/>
                    <a:pt x="2233" y="149"/>
                    <a:pt x="2105" y="109"/>
                  </a:cubicBezTo>
                  <a:cubicBezTo>
                    <a:pt x="1882" y="37"/>
                    <a:pt x="1669" y="1"/>
                    <a:pt x="1469"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02" name="Google Shape;4253;p81">
              <a:extLst>
                <a:ext uri="{FF2B5EF4-FFF2-40B4-BE49-F238E27FC236}">
                  <a16:creationId xmlns:a16="http://schemas.microsoft.com/office/drawing/2014/main" id="{EA2FB2FA-4843-E8C8-D2B5-AF4A6E461B62}"/>
                </a:ext>
              </a:extLst>
            </p:cNvPr>
            <p:cNvSpPr/>
            <p:nvPr/>
          </p:nvSpPr>
          <p:spPr>
            <a:xfrm>
              <a:off x="6485150" y="2962625"/>
              <a:ext cx="18525" cy="47200"/>
            </a:xfrm>
            <a:custGeom>
              <a:avLst/>
              <a:gdLst/>
              <a:ahLst/>
              <a:cxnLst/>
              <a:rect l="l" t="t" r="r" b="b"/>
              <a:pathLst>
                <a:path w="741" h="1888" extrusionOk="0">
                  <a:moveTo>
                    <a:pt x="371" y="1"/>
                  </a:moveTo>
                  <a:cubicBezTo>
                    <a:pt x="165" y="1"/>
                    <a:pt x="1" y="424"/>
                    <a:pt x="1" y="944"/>
                  </a:cubicBezTo>
                  <a:cubicBezTo>
                    <a:pt x="1" y="1465"/>
                    <a:pt x="166" y="1888"/>
                    <a:pt x="371" y="1888"/>
                  </a:cubicBezTo>
                  <a:cubicBezTo>
                    <a:pt x="574" y="1888"/>
                    <a:pt x="741" y="1465"/>
                    <a:pt x="741" y="944"/>
                  </a:cubicBezTo>
                  <a:cubicBezTo>
                    <a:pt x="741" y="424"/>
                    <a:pt x="574" y="1"/>
                    <a:pt x="371"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03" name="Google Shape;4254;p81">
              <a:extLst>
                <a:ext uri="{FF2B5EF4-FFF2-40B4-BE49-F238E27FC236}">
                  <a16:creationId xmlns:a16="http://schemas.microsoft.com/office/drawing/2014/main" id="{5A8B0685-0506-7170-8D21-C697B1ECC991}"/>
                </a:ext>
              </a:extLst>
            </p:cNvPr>
            <p:cNvSpPr/>
            <p:nvPr/>
          </p:nvSpPr>
          <p:spPr>
            <a:xfrm>
              <a:off x="6587075" y="2962625"/>
              <a:ext cx="18475" cy="47200"/>
            </a:xfrm>
            <a:custGeom>
              <a:avLst/>
              <a:gdLst/>
              <a:ahLst/>
              <a:cxnLst/>
              <a:rect l="l" t="t" r="r" b="b"/>
              <a:pathLst>
                <a:path w="739" h="1888" extrusionOk="0">
                  <a:moveTo>
                    <a:pt x="370" y="1"/>
                  </a:moveTo>
                  <a:cubicBezTo>
                    <a:pt x="164" y="1"/>
                    <a:pt x="0" y="424"/>
                    <a:pt x="0" y="944"/>
                  </a:cubicBezTo>
                  <a:cubicBezTo>
                    <a:pt x="0" y="1465"/>
                    <a:pt x="165" y="1888"/>
                    <a:pt x="370" y="1888"/>
                  </a:cubicBezTo>
                  <a:cubicBezTo>
                    <a:pt x="574" y="1888"/>
                    <a:pt x="739" y="1465"/>
                    <a:pt x="739" y="944"/>
                  </a:cubicBezTo>
                  <a:cubicBezTo>
                    <a:pt x="739" y="424"/>
                    <a:pt x="574" y="1"/>
                    <a:pt x="370"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04" name="Google Shape;4255;p81">
              <a:extLst>
                <a:ext uri="{FF2B5EF4-FFF2-40B4-BE49-F238E27FC236}">
                  <a16:creationId xmlns:a16="http://schemas.microsoft.com/office/drawing/2014/main" id="{5D8D6788-B87B-C33A-CEF8-F0BAD7249EE0}"/>
                </a:ext>
              </a:extLst>
            </p:cNvPr>
            <p:cNvSpPr/>
            <p:nvPr/>
          </p:nvSpPr>
          <p:spPr>
            <a:xfrm>
              <a:off x="6491225" y="3347025"/>
              <a:ext cx="114125" cy="64850"/>
            </a:xfrm>
            <a:custGeom>
              <a:avLst/>
              <a:gdLst/>
              <a:ahLst/>
              <a:cxnLst/>
              <a:rect l="l" t="t" r="r" b="b"/>
              <a:pathLst>
                <a:path w="4565" h="2594" extrusionOk="0">
                  <a:moveTo>
                    <a:pt x="2169" y="1"/>
                  </a:moveTo>
                  <a:lnTo>
                    <a:pt x="1" y="1328"/>
                  </a:lnTo>
                  <a:cubicBezTo>
                    <a:pt x="1" y="1328"/>
                    <a:pt x="516" y="2491"/>
                    <a:pt x="2033" y="2588"/>
                  </a:cubicBezTo>
                  <a:cubicBezTo>
                    <a:pt x="2089" y="2592"/>
                    <a:pt x="2145" y="2594"/>
                    <a:pt x="2200" y="2594"/>
                  </a:cubicBezTo>
                  <a:cubicBezTo>
                    <a:pt x="3625" y="2594"/>
                    <a:pt x="4564" y="1438"/>
                    <a:pt x="4564" y="1438"/>
                  </a:cubicBezTo>
                  <a:lnTo>
                    <a:pt x="2169" y="1"/>
                  </a:lnTo>
                  <a:close/>
                </a:path>
              </a:pathLst>
            </a:custGeom>
            <a:solidFill>
              <a:srgbClr val="3F38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05" name="Google Shape;4256;p81">
              <a:extLst>
                <a:ext uri="{FF2B5EF4-FFF2-40B4-BE49-F238E27FC236}">
                  <a16:creationId xmlns:a16="http://schemas.microsoft.com/office/drawing/2014/main" id="{AF4B1CD8-7E61-119E-B950-C765F1D4DCB6}"/>
                </a:ext>
              </a:extLst>
            </p:cNvPr>
            <p:cNvSpPr/>
            <p:nvPr/>
          </p:nvSpPr>
          <p:spPr>
            <a:xfrm>
              <a:off x="6096400" y="3253000"/>
              <a:ext cx="449025" cy="137600"/>
            </a:xfrm>
            <a:custGeom>
              <a:avLst/>
              <a:gdLst/>
              <a:ahLst/>
              <a:cxnLst/>
              <a:rect l="l" t="t" r="r" b="b"/>
              <a:pathLst>
                <a:path w="17961" h="5504" extrusionOk="0">
                  <a:moveTo>
                    <a:pt x="2186" y="0"/>
                  </a:moveTo>
                  <a:lnTo>
                    <a:pt x="0" y="1659"/>
                  </a:lnTo>
                  <a:cubicBezTo>
                    <a:pt x="107" y="1658"/>
                    <a:pt x="214" y="1657"/>
                    <a:pt x="321" y="1657"/>
                  </a:cubicBezTo>
                  <a:cubicBezTo>
                    <a:pt x="7937" y="1657"/>
                    <a:pt x="15682" y="5503"/>
                    <a:pt x="15682" y="5503"/>
                  </a:cubicBezTo>
                  <a:lnTo>
                    <a:pt x="15682" y="5503"/>
                  </a:lnTo>
                  <a:lnTo>
                    <a:pt x="17961" y="3762"/>
                  </a:lnTo>
                  <a:cubicBezTo>
                    <a:pt x="16401" y="1326"/>
                    <a:pt x="13469" y="499"/>
                    <a:pt x="9516" y="499"/>
                  </a:cubicBezTo>
                  <a:cubicBezTo>
                    <a:pt x="8957" y="499"/>
                    <a:pt x="8378" y="515"/>
                    <a:pt x="7779" y="546"/>
                  </a:cubicBezTo>
                  <a:cubicBezTo>
                    <a:pt x="7492" y="561"/>
                    <a:pt x="7208" y="568"/>
                    <a:pt x="6928" y="568"/>
                  </a:cubicBezTo>
                  <a:cubicBezTo>
                    <a:pt x="4353" y="568"/>
                    <a:pt x="2186" y="0"/>
                    <a:pt x="2186" y="0"/>
                  </a:cubicBezTo>
                  <a:close/>
                  <a:moveTo>
                    <a:pt x="15682" y="5503"/>
                  </a:moveTo>
                  <a:lnTo>
                    <a:pt x="15682" y="5503"/>
                  </a:lnTo>
                  <a:cubicBezTo>
                    <a:pt x="15682" y="5503"/>
                    <a:pt x="15682" y="5503"/>
                    <a:pt x="15682" y="550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06" name="Google Shape;4257;p81">
              <a:extLst>
                <a:ext uri="{FF2B5EF4-FFF2-40B4-BE49-F238E27FC236}">
                  <a16:creationId xmlns:a16="http://schemas.microsoft.com/office/drawing/2014/main" id="{4CEF5DD6-3D81-9980-EB25-581E8F7413F0}"/>
                </a:ext>
              </a:extLst>
            </p:cNvPr>
            <p:cNvSpPr/>
            <p:nvPr/>
          </p:nvSpPr>
          <p:spPr>
            <a:xfrm>
              <a:off x="6154175" y="3265225"/>
              <a:ext cx="373900" cy="84875"/>
            </a:xfrm>
            <a:custGeom>
              <a:avLst/>
              <a:gdLst/>
              <a:ahLst/>
              <a:cxnLst/>
              <a:rect l="l" t="t" r="r" b="b"/>
              <a:pathLst>
                <a:path w="14956" h="3395" extrusionOk="0">
                  <a:moveTo>
                    <a:pt x="0" y="0"/>
                  </a:moveTo>
                  <a:cubicBezTo>
                    <a:pt x="23" y="7"/>
                    <a:pt x="2086" y="521"/>
                    <a:pt x="4500" y="521"/>
                  </a:cubicBezTo>
                  <a:cubicBezTo>
                    <a:pt x="4762" y="521"/>
                    <a:pt x="5028" y="515"/>
                    <a:pt x="5295" y="502"/>
                  </a:cubicBezTo>
                  <a:cubicBezTo>
                    <a:pt x="5853" y="474"/>
                    <a:pt x="6385" y="460"/>
                    <a:pt x="6892" y="460"/>
                  </a:cubicBezTo>
                  <a:cubicBezTo>
                    <a:pt x="11015" y="460"/>
                    <a:pt x="13487" y="1387"/>
                    <a:pt x="14817" y="3395"/>
                  </a:cubicBezTo>
                  <a:lnTo>
                    <a:pt x="14955" y="3302"/>
                  </a:lnTo>
                  <a:cubicBezTo>
                    <a:pt x="13592" y="1244"/>
                    <a:pt x="11075" y="294"/>
                    <a:pt x="6894" y="294"/>
                  </a:cubicBezTo>
                  <a:cubicBezTo>
                    <a:pt x="6384" y="294"/>
                    <a:pt x="5849" y="308"/>
                    <a:pt x="5288" y="336"/>
                  </a:cubicBezTo>
                  <a:cubicBezTo>
                    <a:pt x="4950" y="353"/>
                    <a:pt x="4614" y="360"/>
                    <a:pt x="4285" y="360"/>
                  </a:cubicBezTo>
                  <a:cubicBezTo>
                    <a:pt x="1971" y="360"/>
                    <a:pt x="0" y="0"/>
                    <a:pt x="0"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07" name="Google Shape;4258;p81">
              <a:extLst>
                <a:ext uri="{FF2B5EF4-FFF2-40B4-BE49-F238E27FC236}">
                  <a16:creationId xmlns:a16="http://schemas.microsoft.com/office/drawing/2014/main" id="{95350E11-0D75-E952-3C4F-889CEF7F7B10}"/>
                </a:ext>
              </a:extLst>
            </p:cNvPr>
            <p:cNvSpPr/>
            <p:nvPr/>
          </p:nvSpPr>
          <p:spPr>
            <a:xfrm>
              <a:off x="6143075" y="3271775"/>
              <a:ext cx="373900" cy="84875"/>
            </a:xfrm>
            <a:custGeom>
              <a:avLst/>
              <a:gdLst/>
              <a:ahLst/>
              <a:cxnLst/>
              <a:rect l="l" t="t" r="r" b="b"/>
              <a:pathLst>
                <a:path w="14956" h="3395" extrusionOk="0">
                  <a:moveTo>
                    <a:pt x="1" y="1"/>
                  </a:moveTo>
                  <a:lnTo>
                    <a:pt x="1" y="1"/>
                  </a:lnTo>
                  <a:cubicBezTo>
                    <a:pt x="23" y="7"/>
                    <a:pt x="2086" y="521"/>
                    <a:pt x="4502" y="521"/>
                  </a:cubicBezTo>
                  <a:cubicBezTo>
                    <a:pt x="4764" y="521"/>
                    <a:pt x="5029" y="515"/>
                    <a:pt x="5297" y="501"/>
                  </a:cubicBezTo>
                  <a:cubicBezTo>
                    <a:pt x="5853" y="474"/>
                    <a:pt x="6384" y="460"/>
                    <a:pt x="6889" y="460"/>
                  </a:cubicBezTo>
                  <a:cubicBezTo>
                    <a:pt x="11014" y="460"/>
                    <a:pt x="13488" y="1387"/>
                    <a:pt x="14818" y="3394"/>
                  </a:cubicBezTo>
                  <a:lnTo>
                    <a:pt x="14956" y="3303"/>
                  </a:lnTo>
                  <a:cubicBezTo>
                    <a:pt x="13593" y="1244"/>
                    <a:pt x="11074" y="294"/>
                    <a:pt x="6890" y="294"/>
                  </a:cubicBezTo>
                  <a:cubicBezTo>
                    <a:pt x="6381" y="294"/>
                    <a:pt x="5847" y="308"/>
                    <a:pt x="5288" y="336"/>
                  </a:cubicBezTo>
                  <a:cubicBezTo>
                    <a:pt x="4949" y="353"/>
                    <a:pt x="4613" y="360"/>
                    <a:pt x="4283" y="360"/>
                  </a:cubicBezTo>
                  <a:cubicBezTo>
                    <a:pt x="1971" y="360"/>
                    <a:pt x="1" y="1"/>
                    <a:pt x="1"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08" name="Google Shape;4259;p81">
              <a:extLst>
                <a:ext uri="{FF2B5EF4-FFF2-40B4-BE49-F238E27FC236}">
                  <a16:creationId xmlns:a16="http://schemas.microsoft.com/office/drawing/2014/main" id="{4F69131B-CE87-6618-5ADD-5963A08C9A81}"/>
                </a:ext>
              </a:extLst>
            </p:cNvPr>
            <p:cNvSpPr/>
            <p:nvPr/>
          </p:nvSpPr>
          <p:spPr>
            <a:xfrm>
              <a:off x="6130525" y="3279650"/>
              <a:ext cx="373875" cy="84875"/>
            </a:xfrm>
            <a:custGeom>
              <a:avLst/>
              <a:gdLst/>
              <a:ahLst/>
              <a:cxnLst/>
              <a:rect l="l" t="t" r="r" b="b"/>
              <a:pathLst>
                <a:path w="14955" h="3395" extrusionOk="0">
                  <a:moveTo>
                    <a:pt x="0" y="1"/>
                  </a:moveTo>
                  <a:cubicBezTo>
                    <a:pt x="23" y="8"/>
                    <a:pt x="2087" y="522"/>
                    <a:pt x="4501" y="522"/>
                  </a:cubicBezTo>
                  <a:cubicBezTo>
                    <a:pt x="4762" y="522"/>
                    <a:pt x="5028" y="516"/>
                    <a:pt x="5296" y="502"/>
                  </a:cubicBezTo>
                  <a:cubicBezTo>
                    <a:pt x="5854" y="475"/>
                    <a:pt x="6386" y="461"/>
                    <a:pt x="6893" y="461"/>
                  </a:cubicBezTo>
                  <a:cubicBezTo>
                    <a:pt x="11015" y="461"/>
                    <a:pt x="13488" y="1387"/>
                    <a:pt x="14817" y="3394"/>
                  </a:cubicBezTo>
                  <a:lnTo>
                    <a:pt x="14954" y="3303"/>
                  </a:lnTo>
                  <a:cubicBezTo>
                    <a:pt x="13593" y="1246"/>
                    <a:pt x="11076" y="295"/>
                    <a:pt x="6892" y="295"/>
                  </a:cubicBezTo>
                  <a:cubicBezTo>
                    <a:pt x="6382" y="295"/>
                    <a:pt x="5848" y="309"/>
                    <a:pt x="5287" y="337"/>
                  </a:cubicBezTo>
                  <a:cubicBezTo>
                    <a:pt x="4948" y="354"/>
                    <a:pt x="4610" y="361"/>
                    <a:pt x="4280" y="361"/>
                  </a:cubicBezTo>
                  <a:cubicBezTo>
                    <a:pt x="1970" y="361"/>
                    <a:pt x="1" y="1"/>
                    <a:pt x="0"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09" name="Google Shape;4260;p81">
              <a:extLst>
                <a:ext uri="{FF2B5EF4-FFF2-40B4-BE49-F238E27FC236}">
                  <a16:creationId xmlns:a16="http://schemas.microsoft.com/office/drawing/2014/main" id="{4D4AF31E-5C84-AA68-F479-B8C3E0A8B7D3}"/>
                </a:ext>
              </a:extLst>
            </p:cNvPr>
            <p:cNvSpPr/>
            <p:nvPr/>
          </p:nvSpPr>
          <p:spPr>
            <a:xfrm>
              <a:off x="6545425" y="3253000"/>
              <a:ext cx="449000" cy="137600"/>
            </a:xfrm>
            <a:custGeom>
              <a:avLst/>
              <a:gdLst/>
              <a:ahLst/>
              <a:cxnLst/>
              <a:rect l="l" t="t" r="r" b="b"/>
              <a:pathLst>
                <a:path w="17960" h="5504" extrusionOk="0">
                  <a:moveTo>
                    <a:pt x="15775" y="0"/>
                  </a:moveTo>
                  <a:cubicBezTo>
                    <a:pt x="15775" y="0"/>
                    <a:pt x="13607" y="568"/>
                    <a:pt x="11032" y="568"/>
                  </a:cubicBezTo>
                  <a:cubicBezTo>
                    <a:pt x="10752" y="568"/>
                    <a:pt x="10468" y="561"/>
                    <a:pt x="10181" y="546"/>
                  </a:cubicBezTo>
                  <a:cubicBezTo>
                    <a:pt x="9582" y="515"/>
                    <a:pt x="9003" y="499"/>
                    <a:pt x="8445" y="499"/>
                  </a:cubicBezTo>
                  <a:cubicBezTo>
                    <a:pt x="4492" y="499"/>
                    <a:pt x="1559" y="1326"/>
                    <a:pt x="1" y="3762"/>
                  </a:cubicBezTo>
                  <a:lnTo>
                    <a:pt x="2278" y="5503"/>
                  </a:lnTo>
                  <a:cubicBezTo>
                    <a:pt x="2279" y="5503"/>
                    <a:pt x="10024" y="1657"/>
                    <a:pt x="17639" y="1657"/>
                  </a:cubicBezTo>
                  <a:cubicBezTo>
                    <a:pt x="17746" y="1657"/>
                    <a:pt x="17853" y="1658"/>
                    <a:pt x="17960" y="1659"/>
                  </a:cubicBezTo>
                  <a:lnTo>
                    <a:pt x="1577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10" name="Google Shape;4261;p81">
              <a:extLst>
                <a:ext uri="{FF2B5EF4-FFF2-40B4-BE49-F238E27FC236}">
                  <a16:creationId xmlns:a16="http://schemas.microsoft.com/office/drawing/2014/main" id="{6D485C92-E61A-047D-0739-4725AA48974C}"/>
                </a:ext>
              </a:extLst>
            </p:cNvPr>
            <p:cNvSpPr/>
            <p:nvPr/>
          </p:nvSpPr>
          <p:spPr>
            <a:xfrm>
              <a:off x="6565075" y="3265225"/>
              <a:ext cx="373875" cy="84875"/>
            </a:xfrm>
            <a:custGeom>
              <a:avLst/>
              <a:gdLst/>
              <a:ahLst/>
              <a:cxnLst/>
              <a:rect l="l" t="t" r="r" b="b"/>
              <a:pathLst>
                <a:path w="14955" h="3395" extrusionOk="0">
                  <a:moveTo>
                    <a:pt x="14954" y="0"/>
                  </a:moveTo>
                  <a:cubicBezTo>
                    <a:pt x="14954" y="0"/>
                    <a:pt x="12983" y="360"/>
                    <a:pt x="10670" y="360"/>
                  </a:cubicBezTo>
                  <a:cubicBezTo>
                    <a:pt x="10341" y="360"/>
                    <a:pt x="10005" y="353"/>
                    <a:pt x="9667" y="336"/>
                  </a:cubicBezTo>
                  <a:cubicBezTo>
                    <a:pt x="9106" y="308"/>
                    <a:pt x="8571" y="294"/>
                    <a:pt x="8061" y="294"/>
                  </a:cubicBezTo>
                  <a:cubicBezTo>
                    <a:pt x="3879" y="294"/>
                    <a:pt x="1362" y="1244"/>
                    <a:pt x="0" y="3302"/>
                  </a:cubicBezTo>
                  <a:lnTo>
                    <a:pt x="138" y="3395"/>
                  </a:lnTo>
                  <a:cubicBezTo>
                    <a:pt x="1468" y="1387"/>
                    <a:pt x="3940" y="460"/>
                    <a:pt x="8062" y="460"/>
                  </a:cubicBezTo>
                  <a:cubicBezTo>
                    <a:pt x="8569" y="460"/>
                    <a:pt x="9101" y="474"/>
                    <a:pt x="9659" y="502"/>
                  </a:cubicBezTo>
                  <a:cubicBezTo>
                    <a:pt x="9927" y="515"/>
                    <a:pt x="10192" y="521"/>
                    <a:pt x="10454" y="521"/>
                  </a:cubicBezTo>
                  <a:cubicBezTo>
                    <a:pt x="12869" y="521"/>
                    <a:pt x="14932" y="7"/>
                    <a:pt x="14954"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11" name="Google Shape;4262;p81">
              <a:extLst>
                <a:ext uri="{FF2B5EF4-FFF2-40B4-BE49-F238E27FC236}">
                  <a16:creationId xmlns:a16="http://schemas.microsoft.com/office/drawing/2014/main" id="{E9E5C666-27D1-0488-173B-7A741D97C4E3}"/>
                </a:ext>
              </a:extLst>
            </p:cNvPr>
            <p:cNvSpPr/>
            <p:nvPr/>
          </p:nvSpPr>
          <p:spPr>
            <a:xfrm>
              <a:off x="6577150" y="3271775"/>
              <a:ext cx="373925" cy="84875"/>
            </a:xfrm>
            <a:custGeom>
              <a:avLst/>
              <a:gdLst/>
              <a:ahLst/>
              <a:cxnLst/>
              <a:rect l="l" t="t" r="r" b="b"/>
              <a:pathLst>
                <a:path w="14957" h="3395" extrusionOk="0">
                  <a:moveTo>
                    <a:pt x="14957" y="1"/>
                  </a:moveTo>
                  <a:lnTo>
                    <a:pt x="14957" y="1"/>
                  </a:lnTo>
                  <a:cubicBezTo>
                    <a:pt x="14956" y="1"/>
                    <a:pt x="12985" y="360"/>
                    <a:pt x="10674" y="360"/>
                  </a:cubicBezTo>
                  <a:cubicBezTo>
                    <a:pt x="10344" y="360"/>
                    <a:pt x="10007" y="353"/>
                    <a:pt x="9669" y="336"/>
                  </a:cubicBezTo>
                  <a:cubicBezTo>
                    <a:pt x="9109" y="308"/>
                    <a:pt x="8576" y="294"/>
                    <a:pt x="8066" y="294"/>
                  </a:cubicBezTo>
                  <a:cubicBezTo>
                    <a:pt x="3882" y="294"/>
                    <a:pt x="1364" y="1244"/>
                    <a:pt x="1" y="3303"/>
                  </a:cubicBezTo>
                  <a:lnTo>
                    <a:pt x="138" y="3394"/>
                  </a:lnTo>
                  <a:cubicBezTo>
                    <a:pt x="1469" y="1387"/>
                    <a:pt x="3943" y="460"/>
                    <a:pt x="8069" y="460"/>
                  </a:cubicBezTo>
                  <a:cubicBezTo>
                    <a:pt x="8574" y="460"/>
                    <a:pt x="9104" y="474"/>
                    <a:pt x="9660" y="501"/>
                  </a:cubicBezTo>
                  <a:cubicBezTo>
                    <a:pt x="9928" y="515"/>
                    <a:pt x="10194" y="521"/>
                    <a:pt x="10456" y="521"/>
                  </a:cubicBezTo>
                  <a:cubicBezTo>
                    <a:pt x="12871" y="521"/>
                    <a:pt x="14934" y="7"/>
                    <a:pt x="14957"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12" name="Google Shape;4263;p81">
              <a:extLst>
                <a:ext uri="{FF2B5EF4-FFF2-40B4-BE49-F238E27FC236}">
                  <a16:creationId xmlns:a16="http://schemas.microsoft.com/office/drawing/2014/main" id="{C549B76F-94CE-F95C-18C8-CAAFD395C9C3}"/>
                </a:ext>
              </a:extLst>
            </p:cNvPr>
            <p:cNvSpPr/>
            <p:nvPr/>
          </p:nvSpPr>
          <p:spPr>
            <a:xfrm>
              <a:off x="6589950" y="3279650"/>
              <a:ext cx="373875" cy="84875"/>
            </a:xfrm>
            <a:custGeom>
              <a:avLst/>
              <a:gdLst/>
              <a:ahLst/>
              <a:cxnLst/>
              <a:rect l="l" t="t" r="r" b="b"/>
              <a:pathLst>
                <a:path w="14955" h="3395" extrusionOk="0">
                  <a:moveTo>
                    <a:pt x="14955" y="1"/>
                  </a:moveTo>
                  <a:cubicBezTo>
                    <a:pt x="14954" y="1"/>
                    <a:pt x="12984" y="361"/>
                    <a:pt x="10675" y="361"/>
                  </a:cubicBezTo>
                  <a:cubicBezTo>
                    <a:pt x="10344" y="361"/>
                    <a:pt x="10007" y="354"/>
                    <a:pt x="9668" y="337"/>
                  </a:cubicBezTo>
                  <a:cubicBezTo>
                    <a:pt x="9107" y="309"/>
                    <a:pt x="8573" y="295"/>
                    <a:pt x="8063" y="295"/>
                  </a:cubicBezTo>
                  <a:cubicBezTo>
                    <a:pt x="3879" y="295"/>
                    <a:pt x="1362" y="1246"/>
                    <a:pt x="1" y="3303"/>
                  </a:cubicBezTo>
                  <a:lnTo>
                    <a:pt x="138" y="3394"/>
                  </a:lnTo>
                  <a:cubicBezTo>
                    <a:pt x="1467" y="1387"/>
                    <a:pt x="3940" y="461"/>
                    <a:pt x="8062" y="461"/>
                  </a:cubicBezTo>
                  <a:cubicBezTo>
                    <a:pt x="8569" y="461"/>
                    <a:pt x="9101" y="475"/>
                    <a:pt x="9659" y="502"/>
                  </a:cubicBezTo>
                  <a:cubicBezTo>
                    <a:pt x="9927" y="516"/>
                    <a:pt x="10193" y="522"/>
                    <a:pt x="10454" y="522"/>
                  </a:cubicBezTo>
                  <a:cubicBezTo>
                    <a:pt x="12868" y="522"/>
                    <a:pt x="14932" y="8"/>
                    <a:pt x="14955"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13" name="Google Shape;4264;p81">
              <a:extLst>
                <a:ext uri="{FF2B5EF4-FFF2-40B4-BE49-F238E27FC236}">
                  <a16:creationId xmlns:a16="http://schemas.microsoft.com/office/drawing/2014/main" id="{D8B08760-9B21-10FD-6ABC-453F69BEDB2A}"/>
                </a:ext>
              </a:extLst>
            </p:cNvPr>
            <p:cNvSpPr/>
            <p:nvPr/>
          </p:nvSpPr>
          <p:spPr>
            <a:xfrm>
              <a:off x="6065250" y="3287900"/>
              <a:ext cx="480200" cy="483375"/>
            </a:xfrm>
            <a:custGeom>
              <a:avLst/>
              <a:gdLst/>
              <a:ahLst/>
              <a:cxnLst/>
              <a:rect l="l" t="t" r="r" b="b"/>
              <a:pathLst>
                <a:path w="19208" h="19335" extrusionOk="0">
                  <a:moveTo>
                    <a:pt x="219" y="1"/>
                  </a:moveTo>
                  <a:cubicBezTo>
                    <a:pt x="77" y="1"/>
                    <a:pt x="0" y="2"/>
                    <a:pt x="0" y="2"/>
                  </a:cubicBezTo>
                  <a:lnTo>
                    <a:pt x="2650" y="16308"/>
                  </a:lnTo>
                  <a:cubicBezTo>
                    <a:pt x="2650" y="16308"/>
                    <a:pt x="2873" y="16304"/>
                    <a:pt x="3267" y="16304"/>
                  </a:cubicBezTo>
                  <a:cubicBezTo>
                    <a:pt x="5460" y="16304"/>
                    <a:pt x="12949" y="16434"/>
                    <a:pt x="16711" y="18145"/>
                  </a:cubicBezTo>
                  <a:lnTo>
                    <a:pt x="16738" y="18196"/>
                  </a:lnTo>
                  <a:cubicBezTo>
                    <a:pt x="16806" y="18316"/>
                    <a:pt x="17010" y="18624"/>
                    <a:pt x="17427" y="18889"/>
                  </a:cubicBezTo>
                  <a:cubicBezTo>
                    <a:pt x="17803" y="19130"/>
                    <a:pt x="18354" y="19334"/>
                    <a:pt x="19137" y="19334"/>
                  </a:cubicBezTo>
                  <a:cubicBezTo>
                    <a:pt x="19160" y="19334"/>
                    <a:pt x="19184" y="19334"/>
                    <a:pt x="19208" y="19334"/>
                  </a:cubicBezTo>
                  <a:lnTo>
                    <a:pt x="19208" y="4357"/>
                  </a:lnTo>
                  <a:cubicBezTo>
                    <a:pt x="19182" y="4357"/>
                    <a:pt x="19156" y="4357"/>
                    <a:pt x="19131" y="4357"/>
                  </a:cubicBezTo>
                  <a:cubicBezTo>
                    <a:pt x="18389" y="4357"/>
                    <a:pt x="17833" y="4150"/>
                    <a:pt x="17426" y="3883"/>
                  </a:cubicBezTo>
                  <a:cubicBezTo>
                    <a:pt x="16680" y="3391"/>
                    <a:pt x="16430" y="2697"/>
                    <a:pt x="16430" y="2697"/>
                  </a:cubicBezTo>
                  <a:cubicBezTo>
                    <a:pt x="11894" y="106"/>
                    <a:pt x="1829" y="1"/>
                    <a:pt x="219" y="1"/>
                  </a:cubicBezTo>
                  <a:close/>
                </a:path>
              </a:pathLst>
            </a:custGeom>
            <a:solidFill>
              <a:srgbClr val="A3B9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14" name="Google Shape;4265;p81">
              <a:extLst>
                <a:ext uri="{FF2B5EF4-FFF2-40B4-BE49-F238E27FC236}">
                  <a16:creationId xmlns:a16="http://schemas.microsoft.com/office/drawing/2014/main" id="{7B4633E9-1847-4D60-D765-477F4CCA04C4}"/>
                </a:ext>
              </a:extLst>
            </p:cNvPr>
            <p:cNvSpPr/>
            <p:nvPr/>
          </p:nvSpPr>
          <p:spPr>
            <a:xfrm>
              <a:off x="6476000" y="3355325"/>
              <a:ext cx="24925" cy="404800"/>
            </a:xfrm>
            <a:custGeom>
              <a:avLst/>
              <a:gdLst/>
              <a:ahLst/>
              <a:cxnLst/>
              <a:rect l="l" t="t" r="r" b="b"/>
              <a:pathLst>
                <a:path w="997" h="16192" extrusionOk="0">
                  <a:moveTo>
                    <a:pt x="0" y="0"/>
                  </a:moveTo>
                  <a:cubicBezTo>
                    <a:pt x="0" y="0"/>
                    <a:pt x="0" y="0"/>
                    <a:pt x="0" y="0"/>
                  </a:cubicBezTo>
                  <a:lnTo>
                    <a:pt x="281" y="15447"/>
                  </a:lnTo>
                  <a:lnTo>
                    <a:pt x="308" y="15499"/>
                  </a:lnTo>
                  <a:cubicBezTo>
                    <a:pt x="376" y="15619"/>
                    <a:pt x="580" y="15927"/>
                    <a:pt x="997" y="16192"/>
                  </a:cubicBezTo>
                  <a:lnTo>
                    <a:pt x="997" y="1186"/>
                  </a:lnTo>
                  <a:cubicBezTo>
                    <a:pt x="252" y="694"/>
                    <a:pt x="2" y="0"/>
                    <a:pt x="0"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15" name="Google Shape;4266;p81">
              <a:extLst>
                <a:ext uri="{FF2B5EF4-FFF2-40B4-BE49-F238E27FC236}">
                  <a16:creationId xmlns:a16="http://schemas.microsoft.com/office/drawing/2014/main" id="{46C9048D-5E0F-FC5C-FFC2-A49188752FA0}"/>
                </a:ext>
              </a:extLst>
            </p:cNvPr>
            <p:cNvSpPr/>
            <p:nvPr/>
          </p:nvSpPr>
          <p:spPr>
            <a:xfrm>
              <a:off x="6100700" y="3334075"/>
              <a:ext cx="358375" cy="368675"/>
            </a:xfrm>
            <a:custGeom>
              <a:avLst/>
              <a:gdLst/>
              <a:ahLst/>
              <a:cxnLst/>
              <a:rect l="l" t="t" r="r" b="b"/>
              <a:pathLst>
                <a:path w="14335" h="14747" extrusionOk="0">
                  <a:moveTo>
                    <a:pt x="1958" y="15"/>
                  </a:moveTo>
                  <a:cubicBezTo>
                    <a:pt x="3851" y="15"/>
                    <a:pt x="5938" y="228"/>
                    <a:pt x="8179" y="652"/>
                  </a:cubicBezTo>
                  <a:cubicBezTo>
                    <a:pt x="10380" y="1070"/>
                    <a:pt x="12191" y="1591"/>
                    <a:pt x="13077" y="1867"/>
                  </a:cubicBezTo>
                  <a:cubicBezTo>
                    <a:pt x="13040" y="1963"/>
                    <a:pt x="13021" y="2061"/>
                    <a:pt x="13021" y="2158"/>
                  </a:cubicBezTo>
                  <a:cubicBezTo>
                    <a:pt x="13021" y="2604"/>
                    <a:pt x="13384" y="2969"/>
                    <a:pt x="13829" y="2974"/>
                  </a:cubicBezTo>
                  <a:lnTo>
                    <a:pt x="14324" y="14053"/>
                  </a:lnTo>
                  <a:cubicBezTo>
                    <a:pt x="14319" y="14053"/>
                    <a:pt x="14315" y="14052"/>
                    <a:pt x="14309" y="14052"/>
                  </a:cubicBezTo>
                  <a:cubicBezTo>
                    <a:pt x="14301" y="14051"/>
                    <a:pt x="14290" y="14049"/>
                    <a:pt x="14280" y="14049"/>
                  </a:cubicBezTo>
                  <a:cubicBezTo>
                    <a:pt x="13890" y="14049"/>
                    <a:pt x="13569" y="14348"/>
                    <a:pt x="13545" y="14731"/>
                  </a:cubicBezTo>
                  <a:cubicBezTo>
                    <a:pt x="9901" y="13293"/>
                    <a:pt x="5345" y="13097"/>
                    <a:pt x="3128" y="13097"/>
                  </a:cubicBezTo>
                  <a:cubicBezTo>
                    <a:pt x="2953" y="13097"/>
                    <a:pt x="2791" y="13098"/>
                    <a:pt x="2646" y="13100"/>
                  </a:cubicBezTo>
                  <a:cubicBezTo>
                    <a:pt x="2624" y="12716"/>
                    <a:pt x="2301" y="12416"/>
                    <a:pt x="1910" y="12416"/>
                  </a:cubicBezTo>
                  <a:cubicBezTo>
                    <a:pt x="1844" y="12416"/>
                    <a:pt x="1772" y="12427"/>
                    <a:pt x="1696" y="12451"/>
                  </a:cubicBezTo>
                  <a:lnTo>
                    <a:pt x="11" y="1121"/>
                  </a:lnTo>
                  <a:lnTo>
                    <a:pt x="11" y="1121"/>
                  </a:lnTo>
                  <a:cubicBezTo>
                    <a:pt x="63" y="1130"/>
                    <a:pt x="116" y="1136"/>
                    <a:pt x="167" y="1136"/>
                  </a:cubicBezTo>
                  <a:cubicBezTo>
                    <a:pt x="387" y="1136"/>
                    <a:pt x="591" y="1051"/>
                    <a:pt x="745" y="897"/>
                  </a:cubicBezTo>
                  <a:cubicBezTo>
                    <a:pt x="899" y="742"/>
                    <a:pt x="984" y="538"/>
                    <a:pt x="984" y="319"/>
                  </a:cubicBezTo>
                  <a:cubicBezTo>
                    <a:pt x="984" y="225"/>
                    <a:pt x="967" y="130"/>
                    <a:pt x="931" y="36"/>
                  </a:cubicBezTo>
                  <a:cubicBezTo>
                    <a:pt x="1266" y="22"/>
                    <a:pt x="1609" y="15"/>
                    <a:pt x="1958" y="15"/>
                  </a:cubicBezTo>
                  <a:close/>
                  <a:moveTo>
                    <a:pt x="1962" y="0"/>
                  </a:moveTo>
                  <a:cubicBezTo>
                    <a:pt x="1610" y="0"/>
                    <a:pt x="1264" y="8"/>
                    <a:pt x="925" y="23"/>
                  </a:cubicBezTo>
                  <a:lnTo>
                    <a:pt x="918" y="23"/>
                  </a:lnTo>
                  <a:lnTo>
                    <a:pt x="920" y="29"/>
                  </a:lnTo>
                  <a:cubicBezTo>
                    <a:pt x="957" y="124"/>
                    <a:pt x="976" y="222"/>
                    <a:pt x="976" y="317"/>
                  </a:cubicBezTo>
                  <a:cubicBezTo>
                    <a:pt x="976" y="532"/>
                    <a:pt x="892" y="734"/>
                    <a:pt x="740" y="887"/>
                  </a:cubicBezTo>
                  <a:cubicBezTo>
                    <a:pt x="588" y="1039"/>
                    <a:pt x="385" y="1123"/>
                    <a:pt x="170" y="1123"/>
                  </a:cubicBezTo>
                  <a:cubicBezTo>
                    <a:pt x="116" y="1123"/>
                    <a:pt x="61" y="1117"/>
                    <a:pt x="8" y="1107"/>
                  </a:cubicBezTo>
                  <a:lnTo>
                    <a:pt x="1" y="1105"/>
                  </a:lnTo>
                  <a:lnTo>
                    <a:pt x="1687" y="12458"/>
                  </a:lnTo>
                  <a:lnTo>
                    <a:pt x="1689" y="12464"/>
                  </a:lnTo>
                  <a:lnTo>
                    <a:pt x="1696" y="12463"/>
                  </a:lnTo>
                  <a:cubicBezTo>
                    <a:pt x="1775" y="12439"/>
                    <a:pt x="1847" y="12427"/>
                    <a:pt x="1914" y="12427"/>
                  </a:cubicBezTo>
                  <a:cubicBezTo>
                    <a:pt x="2300" y="12427"/>
                    <a:pt x="2618" y="12725"/>
                    <a:pt x="2637" y="13105"/>
                  </a:cubicBezTo>
                  <a:lnTo>
                    <a:pt x="2637" y="13111"/>
                  </a:lnTo>
                  <a:lnTo>
                    <a:pt x="2643" y="13111"/>
                  </a:lnTo>
                  <a:cubicBezTo>
                    <a:pt x="2787" y="13109"/>
                    <a:pt x="2948" y="13108"/>
                    <a:pt x="3123" y="13108"/>
                  </a:cubicBezTo>
                  <a:cubicBezTo>
                    <a:pt x="5340" y="13108"/>
                    <a:pt x="9904" y="13304"/>
                    <a:pt x="13549" y="14743"/>
                  </a:cubicBezTo>
                  <a:lnTo>
                    <a:pt x="13555" y="14746"/>
                  </a:lnTo>
                  <a:lnTo>
                    <a:pt x="13554" y="14737"/>
                  </a:lnTo>
                  <a:cubicBezTo>
                    <a:pt x="13573" y="14356"/>
                    <a:pt x="13892" y="14058"/>
                    <a:pt x="14277" y="14058"/>
                  </a:cubicBezTo>
                  <a:cubicBezTo>
                    <a:pt x="14287" y="14058"/>
                    <a:pt x="14296" y="14060"/>
                    <a:pt x="14307" y="14062"/>
                  </a:cubicBezTo>
                  <a:cubicBezTo>
                    <a:pt x="14313" y="14063"/>
                    <a:pt x="14321" y="14064"/>
                    <a:pt x="14328" y="14064"/>
                  </a:cubicBezTo>
                  <a:lnTo>
                    <a:pt x="14335" y="14064"/>
                  </a:lnTo>
                  <a:lnTo>
                    <a:pt x="13840" y="2965"/>
                  </a:lnTo>
                  <a:lnTo>
                    <a:pt x="13840" y="2960"/>
                  </a:lnTo>
                  <a:lnTo>
                    <a:pt x="13834" y="2960"/>
                  </a:lnTo>
                  <a:cubicBezTo>
                    <a:pt x="13392" y="2959"/>
                    <a:pt x="13034" y="2598"/>
                    <a:pt x="13034" y="2157"/>
                  </a:cubicBezTo>
                  <a:cubicBezTo>
                    <a:pt x="13034" y="2058"/>
                    <a:pt x="13053" y="1959"/>
                    <a:pt x="13090" y="1863"/>
                  </a:cubicBezTo>
                  <a:lnTo>
                    <a:pt x="13093" y="1858"/>
                  </a:lnTo>
                  <a:lnTo>
                    <a:pt x="13088" y="1857"/>
                  </a:lnTo>
                  <a:cubicBezTo>
                    <a:pt x="12204" y="1581"/>
                    <a:pt x="10390" y="1057"/>
                    <a:pt x="8182" y="638"/>
                  </a:cubicBezTo>
                  <a:cubicBezTo>
                    <a:pt x="5942" y="214"/>
                    <a:pt x="3856" y="0"/>
                    <a:pt x="19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16" name="Google Shape;4267;p81">
              <a:extLst>
                <a:ext uri="{FF2B5EF4-FFF2-40B4-BE49-F238E27FC236}">
                  <a16:creationId xmlns:a16="http://schemas.microsoft.com/office/drawing/2014/main" id="{325F5B77-DB8E-473A-A1DC-D427B8996F2B}"/>
                </a:ext>
              </a:extLst>
            </p:cNvPr>
            <p:cNvSpPr/>
            <p:nvPr/>
          </p:nvSpPr>
          <p:spPr>
            <a:xfrm>
              <a:off x="6545425" y="3287900"/>
              <a:ext cx="480175" cy="483375"/>
            </a:xfrm>
            <a:custGeom>
              <a:avLst/>
              <a:gdLst/>
              <a:ahLst/>
              <a:cxnLst/>
              <a:rect l="l" t="t" r="r" b="b"/>
              <a:pathLst>
                <a:path w="19207" h="19335" extrusionOk="0">
                  <a:moveTo>
                    <a:pt x="18988" y="1"/>
                  </a:moveTo>
                  <a:cubicBezTo>
                    <a:pt x="17378" y="1"/>
                    <a:pt x="7313" y="106"/>
                    <a:pt x="2778" y="2697"/>
                  </a:cubicBezTo>
                  <a:cubicBezTo>
                    <a:pt x="2778" y="2697"/>
                    <a:pt x="2528" y="3391"/>
                    <a:pt x="1783" y="3883"/>
                  </a:cubicBezTo>
                  <a:cubicBezTo>
                    <a:pt x="1373" y="4150"/>
                    <a:pt x="818" y="4357"/>
                    <a:pt x="77" y="4357"/>
                  </a:cubicBezTo>
                  <a:cubicBezTo>
                    <a:pt x="52" y="4357"/>
                    <a:pt x="26" y="4357"/>
                    <a:pt x="1" y="4357"/>
                  </a:cubicBezTo>
                  <a:lnTo>
                    <a:pt x="1" y="19334"/>
                  </a:lnTo>
                  <a:cubicBezTo>
                    <a:pt x="24" y="19334"/>
                    <a:pt x="48" y="19334"/>
                    <a:pt x="71" y="19334"/>
                  </a:cubicBezTo>
                  <a:cubicBezTo>
                    <a:pt x="854" y="19334"/>
                    <a:pt x="1405" y="19130"/>
                    <a:pt x="1782" y="18889"/>
                  </a:cubicBezTo>
                  <a:cubicBezTo>
                    <a:pt x="2197" y="18624"/>
                    <a:pt x="2402" y="18316"/>
                    <a:pt x="2471" y="18196"/>
                  </a:cubicBezTo>
                  <a:lnTo>
                    <a:pt x="2497" y="18145"/>
                  </a:lnTo>
                  <a:cubicBezTo>
                    <a:pt x="6259" y="16434"/>
                    <a:pt x="13748" y="16304"/>
                    <a:pt x="15941" y="16304"/>
                  </a:cubicBezTo>
                  <a:cubicBezTo>
                    <a:pt x="16335" y="16304"/>
                    <a:pt x="16558" y="16308"/>
                    <a:pt x="16558" y="16308"/>
                  </a:cubicBezTo>
                  <a:lnTo>
                    <a:pt x="19207" y="2"/>
                  </a:lnTo>
                  <a:cubicBezTo>
                    <a:pt x="19207" y="2"/>
                    <a:pt x="19130" y="1"/>
                    <a:pt x="18988" y="1"/>
                  </a:cubicBezTo>
                  <a:close/>
                </a:path>
              </a:pathLst>
            </a:custGeom>
            <a:solidFill>
              <a:srgbClr val="A3B9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17" name="Google Shape;4268;p81">
              <a:extLst>
                <a:ext uri="{FF2B5EF4-FFF2-40B4-BE49-F238E27FC236}">
                  <a16:creationId xmlns:a16="http://schemas.microsoft.com/office/drawing/2014/main" id="{1F065D2B-168B-3E21-D054-8817C7B096E4}"/>
                </a:ext>
              </a:extLst>
            </p:cNvPr>
            <p:cNvSpPr/>
            <p:nvPr/>
          </p:nvSpPr>
          <p:spPr>
            <a:xfrm>
              <a:off x="6589925" y="3355325"/>
              <a:ext cx="24925" cy="404800"/>
            </a:xfrm>
            <a:custGeom>
              <a:avLst/>
              <a:gdLst/>
              <a:ahLst/>
              <a:cxnLst/>
              <a:rect l="l" t="t" r="r" b="b"/>
              <a:pathLst>
                <a:path w="997" h="16192" extrusionOk="0">
                  <a:moveTo>
                    <a:pt x="997" y="0"/>
                  </a:moveTo>
                  <a:cubicBezTo>
                    <a:pt x="997" y="0"/>
                    <a:pt x="745" y="694"/>
                    <a:pt x="1" y="1186"/>
                  </a:cubicBezTo>
                  <a:lnTo>
                    <a:pt x="1" y="16192"/>
                  </a:lnTo>
                  <a:cubicBezTo>
                    <a:pt x="416" y="15927"/>
                    <a:pt x="621" y="15619"/>
                    <a:pt x="690" y="15499"/>
                  </a:cubicBezTo>
                  <a:lnTo>
                    <a:pt x="716" y="15447"/>
                  </a:lnTo>
                  <a:lnTo>
                    <a:pt x="997" y="0"/>
                  </a:lnTo>
                  <a:cubicBezTo>
                    <a:pt x="997" y="0"/>
                    <a:pt x="997" y="0"/>
                    <a:pt x="997"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18" name="Google Shape;4269;p81">
              <a:extLst>
                <a:ext uri="{FF2B5EF4-FFF2-40B4-BE49-F238E27FC236}">
                  <a16:creationId xmlns:a16="http://schemas.microsoft.com/office/drawing/2014/main" id="{C44257FC-02A1-7370-9D68-2C484DE041DC}"/>
                </a:ext>
              </a:extLst>
            </p:cNvPr>
            <p:cNvSpPr/>
            <p:nvPr/>
          </p:nvSpPr>
          <p:spPr>
            <a:xfrm>
              <a:off x="6631750" y="3334100"/>
              <a:ext cx="358375" cy="368650"/>
            </a:xfrm>
            <a:custGeom>
              <a:avLst/>
              <a:gdLst/>
              <a:ahLst/>
              <a:cxnLst/>
              <a:rect l="l" t="t" r="r" b="b"/>
              <a:pathLst>
                <a:path w="14335" h="14746" extrusionOk="0">
                  <a:moveTo>
                    <a:pt x="12370" y="13"/>
                  </a:moveTo>
                  <a:cubicBezTo>
                    <a:pt x="12721" y="13"/>
                    <a:pt x="13065" y="21"/>
                    <a:pt x="13402" y="35"/>
                  </a:cubicBezTo>
                  <a:cubicBezTo>
                    <a:pt x="13367" y="129"/>
                    <a:pt x="13349" y="224"/>
                    <a:pt x="13349" y="318"/>
                  </a:cubicBezTo>
                  <a:cubicBezTo>
                    <a:pt x="13349" y="537"/>
                    <a:pt x="13434" y="742"/>
                    <a:pt x="13588" y="896"/>
                  </a:cubicBezTo>
                  <a:cubicBezTo>
                    <a:pt x="13743" y="1050"/>
                    <a:pt x="13946" y="1135"/>
                    <a:pt x="14166" y="1135"/>
                  </a:cubicBezTo>
                  <a:cubicBezTo>
                    <a:pt x="14219" y="1135"/>
                    <a:pt x="14269" y="1129"/>
                    <a:pt x="14321" y="1120"/>
                  </a:cubicBezTo>
                  <a:lnTo>
                    <a:pt x="14321" y="1120"/>
                  </a:lnTo>
                  <a:lnTo>
                    <a:pt x="12637" y="12450"/>
                  </a:lnTo>
                  <a:cubicBezTo>
                    <a:pt x="12561" y="12427"/>
                    <a:pt x="12491" y="12415"/>
                    <a:pt x="12423" y="12415"/>
                  </a:cubicBezTo>
                  <a:cubicBezTo>
                    <a:pt x="12032" y="12415"/>
                    <a:pt x="11709" y="12715"/>
                    <a:pt x="11687" y="13099"/>
                  </a:cubicBezTo>
                  <a:cubicBezTo>
                    <a:pt x="11542" y="13097"/>
                    <a:pt x="11382" y="13096"/>
                    <a:pt x="11206" y="13096"/>
                  </a:cubicBezTo>
                  <a:cubicBezTo>
                    <a:pt x="8989" y="13096"/>
                    <a:pt x="4434" y="13292"/>
                    <a:pt x="790" y="14730"/>
                  </a:cubicBezTo>
                  <a:cubicBezTo>
                    <a:pt x="767" y="14347"/>
                    <a:pt x="446" y="14048"/>
                    <a:pt x="57" y="14048"/>
                  </a:cubicBezTo>
                  <a:cubicBezTo>
                    <a:pt x="46" y="14048"/>
                    <a:pt x="35" y="14050"/>
                    <a:pt x="24" y="14051"/>
                  </a:cubicBezTo>
                  <a:cubicBezTo>
                    <a:pt x="18" y="14051"/>
                    <a:pt x="14" y="14052"/>
                    <a:pt x="9" y="14052"/>
                  </a:cubicBezTo>
                  <a:lnTo>
                    <a:pt x="504" y="2973"/>
                  </a:lnTo>
                  <a:cubicBezTo>
                    <a:pt x="949" y="2968"/>
                    <a:pt x="1312" y="2602"/>
                    <a:pt x="1312" y="2157"/>
                  </a:cubicBezTo>
                  <a:cubicBezTo>
                    <a:pt x="1312" y="2060"/>
                    <a:pt x="1293" y="1962"/>
                    <a:pt x="1256" y="1866"/>
                  </a:cubicBezTo>
                  <a:cubicBezTo>
                    <a:pt x="2142" y="1590"/>
                    <a:pt x="3952" y="1069"/>
                    <a:pt x="6154" y="651"/>
                  </a:cubicBezTo>
                  <a:cubicBezTo>
                    <a:pt x="8393" y="227"/>
                    <a:pt x="10478" y="13"/>
                    <a:pt x="12370" y="13"/>
                  </a:cubicBezTo>
                  <a:close/>
                  <a:moveTo>
                    <a:pt x="12382" y="1"/>
                  </a:moveTo>
                  <a:cubicBezTo>
                    <a:pt x="10487" y="1"/>
                    <a:pt x="8397" y="214"/>
                    <a:pt x="6153" y="640"/>
                  </a:cubicBezTo>
                  <a:cubicBezTo>
                    <a:pt x="3945" y="1058"/>
                    <a:pt x="2131" y="1581"/>
                    <a:pt x="1247" y="1857"/>
                  </a:cubicBezTo>
                  <a:lnTo>
                    <a:pt x="1242" y="1859"/>
                  </a:lnTo>
                  <a:lnTo>
                    <a:pt x="1245" y="1864"/>
                  </a:lnTo>
                  <a:cubicBezTo>
                    <a:pt x="1283" y="1960"/>
                    <a:pt x="1302" y="2058"/>
                    <a:pt x="1302" y="2157"/>
                  </a:cubicBezTo>
                  <a:cubicBezTo>
                    <a:pt x="1302" y="2598"/>
                    <a:pt x="943" y="2958"/>
                    <a:pt x="502" y="2961"/>
                  </a:cubicBezTo>
                  <a:lnTo>
                    <a:pt x="496" y="2961"/>
                  </a:lnTo>
                  <a:lnTo>
                    <a:pt x="0" y="14057"/>
                  </a:lnTo>
                  <a:lnTo>
                    <a:pt x="0" y="14064"/>
                  </a:lnTo>
                  <a:lnTo>
                    <a:pt x="8" y="14064"/>
                  </a:lnTo>
                  <a:cubicBezTo>
                    <a:pt x="14" y="14063"/>
                    <a:pt x="22" y="14063"/>
                    <a:pt x="29" y="14062"/>
                  </a:cubicBezTo>
                  <a:cubicBezTo>
                    <a:pt x="37" y="14061"/>
                    <a:pt x="47" y="14059"/>
                    <a:pt x="58" y="14059"/>
                  </a:cubicBezTo>
                  <a:cubicBezTo>
                    <a:pt x="443" y="14059"/>
                    <a:pt x="762" y="14357"/>
                    <a:pt x="782" y="14737"/>
                  </a:cubicBezTo>
                  <a:lnTo>
                    <a:pt x="782" y="14745"/>
                  </a:lnTo>
                  <a:lnTo>
                    <a:pt x="786" y="14744"/>
                  </a:lnTo>
                  <a:cubicBezTo>
                    <a:pt x="4431" y="13304"/>
                    <a:pt x="8991" y="13109"/>
                    <a:pt x="11208" y="13109"/>
                  </a:cubicBezTo>
                  <a:cubicBezTo>
                    <a:pt x="11385" y="13109"/>
                    <a:pt x="11547" y="13110"/>
                    <a:pt x="11692" y="13112"/>
                  </a:cubicBezTo>
                  <a:lnTo>
                    <a:pt x="11698" y="13112"/>
                  </a:lnTo>
                  <a:lnTo>
                    <a:pt x="11698" y="13107"/>
                  </a:lnTo>
                  <a:cubicBezTo>
                    <a:pt x="11716" y="12726"/>
                    <a:pt x="12034" y="12427"/>
                    <a:pt x="12421" y="12427"/>
                  </a:cubicBezTo>
                  <a:cubicBezTo>
                    <a:pt x="12490" y="12427"/>
                    <a:pt x="12562" y="12440"/>
                    <a:pt x="12640" y="12463"/>
                  </a:cubicBezTo>
                  <a:lnTo>
                    <a:pt x="12646" y="12465"/>
                  </a:lnTo>
                  <a:lnTo>
                    <a:pt x="14333" y="1113"/>
                  </a:lnTo>
                  <a:lnTo>
                    <a:pt x="14334" y="1106"/>
                  </a:lnTo>
                  <a:lnTo>
                    <a:pt x="14327" y="1107"/>
                  </a:lnTo>
                  <a:cubicBezTo>
                    <a:pt x="14274" y="1118"/>
                    <a:pt x="14220" y="1123"/>
                    <a:pt x="14165" y="1123"/>
                  </a:cubicBezTo>
                  <a:cubicBezTo>
                    <a:pt x="13949" y="1123"/>
                    <a:pt x="13748" y="1039"/>
                    <a:pt x="13595" y="887"/>
                  </a:cubicBezTo>
                  <a:cubicBezTo>
                    <a:pt x="13443" y="735"/>
                    <a:pt x="13359" y="531"/>
                    <a:pt x="13359" y="317"/>
                  </a:cubicBezTo>
                  <a:cubicBezTo>
                    <a:pt x="13359" y="222"/>
                    <a:pt x="13378" y="125"/>
                    <a:pt x="13415" y="30"/>
                  </a:cubicBezTo>
                  <a:lnTo>
                    <a:pt x="13417" y="23"/>
                  </a:lnTo>
                  <a:lnTo>
                    <a:pt x="13410" y="23"/>
                  </a:lnTo>
                  <a:cubicBezTo>
                    <a:pt x="13074" y="8"/>
                    <a:pt x="12731" y="1"/>
                    <a:pt x="1238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19" name="Google Shape;4270;p81">
              <a:extLst>
                <a:ext uri="{FF2B5EF4-FFF2-40B4-BE49-F238E27FC236}">
                  <a16:creationId xmlns:a16="http://schemas.microsoft.com/office/drawing/2014/main" id="{19951FFF-007C-4047-C394-16594EE321F9}"/>
                </a:ext>
              </a:extLst>
            </p:cNvPr>
            <p:cNvSpPr/>
            <p:nvPr/>
          </p:nvSpPr>
          <p:spPr>
            <a:xfrm>
              <a:off x="6653525" y="3323525"/>
              <a:ext cx="102475" cy="233350"/>
            </a:xfrm>
            <a:custGeom>
              <a:avLst/>
              <a:gdLst/>
              <a:ahLst/>
              <a:cxnLst/>
              <a:rect l="l" t="t" r="r" b="b"/>
              <a:pathLst>
                <a:path w="4099" h="9334" extrusionOk="0">
                  <a:moveTo>
                    <a:pt x="1287" y="0"/>
                  </a:moveTo>
                  <a:cubicBezTo>
                    <a:pt x="632" y="0"/>
                    <a:pt x="0" y="507"/>
                    <a:pt x="1" y="507"/>
                  </a:cubicBezTo>
                  <a:cubicBezTo>
                    <a:pt x="1" y="507"/>
                    <a:pt x="1" y="507"/>
                    <a:pt x="1" y="507"/>
                  </a:cubicBezTo>
                  <a:cubicBezTo>
                    <a:pt x="1430" y="3629"/>
                    <a:pt x="1911" y="9334"/>
                    <a:pt x="1911" y="9334"/>
                  </a:cubicBezTo>
                  <a:lnTo>
                    <a:pt x="2520" y="8146"/>
                  </a:lnTo>
                  <a:lnTo>
                    <a:pt x="3459" y="9111"/>
                  </a:lnTo>
                  <a:cubicBezTo>
                    <a:pt x="4098" y="6849"/>
                    <a:pt x="1449" y="11"/>
                    <a:pt x="1449" y="11"/>
                  </a:cubicBezTo>
                  <a:cubicBezTo>
                    <a:pt x="1395" y="4"/>
                    <a:pt x="1341" y="0"/>
                    <a:pt x="1287" y="0"/>
                  </a:cubicBezTo>
                  <a:close/>
                </a:path>
              </a:pathLst>
            </a:custGeom>
            <a:solidFill>
              <a:srgbClr val="F599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20" name="Google Shape;4271;p81">
              <a:extLst>
                <a:ext uri="{FF2B5EF4-FFF2-40B4-BE49-F238E27FC236}">
                  <a16:creationId xmlns:a16="http://schemas.microsoft.com/office/drawing/2014/main" id="{085681FD-5867-55F0-46D8-55254B339C20}"/>
                </a:ext>
              </a:extLst>
            </p:cNvPr>
            <p:cNvSpPr/>
            <p:nvPr/>
          </p:nvSpPr>
          <p:spPr>
            <a:xfrm>
              <a:off x="6034850" y="3447775"/>
              <a:ext cx="137625" cy="128675"/>
            </a:xfrm>
            <a:custGeom>
              <a:avLst/>
              <a:gdLst/>
              <a:ahLst/>
              <a:cxnLst/>
              <a:rect l="l" t="t" r="r" b="b"/>
              <a:pathLst>
                <a:path w="5505" h="5147" extrusionOk="0">
                  <a:moveTo>
                    <a:pt x="3653" y="1"/>
                  </a:moveTo>
                  <a:cubicBezTo>
                    <a:pt x="2932" y="1"/>
                    <a:pt x="1768" y="435"/>
                    <a:pt x="1768" y="435"/>
                  </a:cubicBezTo>
                  <a:cubicBezTo>
                    <a:pt x="0" y="1192"/>
                    <a:pt x="1225" y="1995"/>
                    <a:pt x="1225" y="1995"/>
                  </a:cubicBezTo>
                  <a:cubicBezTo>
                    <a:pt x="813" y="2690"/>
                    <a:pt x="1618" y="3308"/>
                    <a:pt x="1618" y="3308"/>
                  </a:cubicBezTo>
                  <a:cubicBezTo>
                    <a:pt x="1331" y="4036"/>
                    <a:pt x="1996" y="4383"/>
                    <a:pt x="1996" y="4383"/>
                  </a:cubicBezTo>
                  <a:cubicBezTo>
                    <a:pt x="1996" y="4383"/>
                    <a:pt x="1837" y="4687"/>
                    <a:pt x="1973" y="4882"/>
                  </a:cubicBezTo>
                  <a:cubicBezTo>
                    <a:pt x="2058" y="5064"/>
                    <a:pt x="2282" y="5146"/>
                    <a:pt x="2642" y="5146"/>
                  </a:cubicBezTo>
                  <a:cubicBezTo>
                    <a:pt x="2757" y="5146"/>
                    <a:pt x="2886" y="5138"/>
                    <a:pt x="3029" y="5122"/>
                  </a:cubicBezTo>
                  <a:cubicBezTo>
                    <a:pt x="3920" y="4951"/>
                    <a:pt x="4971" y="4688"/>
                    <a:pt x="4842" y="4134"/>
                  </a:cubicBezTo>
                  <a:cubicBezTo>
                    <a:pt x="4807" y="4000"/>
                    <a:pt x="4560" y="3959"/>
                    <a:pt x="4264" y="3959"/>
                  </a:cubicBezTo>
                  <a:cubicBezTo>
                    <a:pt x="3762" y="3959"/>
                    <a:pt x="3117" y="4078"/>
                    <a:pt x="3117" y="4078"/>
                  </a:cubicBezTo>
                  <a:cubicBezTo>
                    <a:pt x="3720" y="3770"/>
                    <a:pt x="5505" y="3241"/>
                    <a:pt x="5382" y="2679"/>
                  </a:cubicBezTo>
                  <a:cubicBezTo>
                    <a:pt x="5351" y="2512"/>
                    <a:pt x="5142" y="2451"/>
                    <a:pt x="4853" y="2451"/>
                  </a:cubicBezTo>
                  <a:cubicBezTo>
                    <a:pt x="4064" y="2451"/>
                    <a:pt x="2674" y="2907"/>
                    <a:pt x="2649" y="2907"/>
                  </a:cubicBezTo>
                  <a:cubicBezTo>
                    <a:pt x="2648" y="2907"/>
                    <a:pt x="2649" y="2907"/>
                    <a:pt x="2651" y="2906"/>
                  </a:cubicBezTo>
                  <a:cubicBezTo>
                    <a:pt x="2738" y="2867"/>
                    <a:pt x="5378" y="1897"/>
                    <a:pt x="5116" y="1247"/>
                  </a:cubicBezTo>
                  <a:cubicBezTo>
                    <a:pt x="5048" y="1105"/>
                    <a:pt x="4877" y="1051"/>
                    <a:pt x="4644" y="1051"/>
                  </a:cubicBezTo>
                  <a:cubicBezTo>
                    <a:pt x="4055" y="1051"/>
                    <a:pt x="3072" y="1399"/>
                    <a:pt x="2367" y="1561"/>
                  </a:cubicBezTo>
                  <a:cubicBezTo>
                    <a:pt x="2794" y="1373"/>
                    <a:pt x="4213" y="709"/>
                    <a:pt x="4206" y="273"/>
                  </a:cubicBezTo>
                  <a:cubicBezTo>
                    <a:pt x="4166" y="72"/>
                    <a:pt x="3946" y="1"/>
                    <a:pt x="3653" y="1"/>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21" name="Google Shape;4272;p81">
              <a:extLst>
                <a:ext uri="{FF2B5EF4-FFF2-40B4-BE49-F238E27FC236}">
                  <a16:creationId xmlns:a16="http://schemas.microsoft.com/office/drawing/2014/main" id="{FBAA4C92-BDA7-3104-15A9-AF898687EFED}"/>
                </a:ext>
              </a:extLst>
            </p:cNvPr>
            <p:cNvSpPr/>
            <p:nvPr/>
          </p:nvSpPr>
          <p:spPr>
            <a:xfrm>
              <a:off x="6923875" y="3447775"/>
              <a:ext cx="137650" cy="128675"/>
            </a:xfrm>
            <a:custGeom>
              <a:avLst/>
              <a:gdLst/>
              <a:ahLst/>
              <a:cxnLst/>
              <a:rect l="l" t="t" r="r" b="b"/>
              <a:pathLst>
                <a:path w="5506" h="5147" extrusionOk="0">
                  <a:moveTo>
                    <a:pt x="1852" y="1"/>
                  </a:moveTo>
                  <a:cubicBezTo>
                    <a:pt x="1560" y="1"/>
                    <a:pt x="1340" y="72"/>
                    <a:pt x="1300" y="273"/>
                  </a:cubicBezTo>
                  <a:cubicBezTo>
                    <a:pt x="1293" y="709"/>
                    <a:pt x="2712" y="1373"/>
                    <a:pt x="3139" y="1561"/>
                  </a:cubicBezTo>
                  <a:cubicBezTo>
                    <a:pt x="2434" y="1399"/>
                    <a:pt x="1451" y="1051"/>
                    <a:pt x="862" y="1051"/>
                  </a:cubicBezTo>
                  <a:cubicBezTo>
                    <a:pt x="629" y="1051"/>
                    <a:pt x="458" y="1105"/>
                    <a:pt x="390" y="1247"/>
                  </a:cubicBezTo>
                  <a:cubicBezTo>
                    <a:pt x="127" y="1897"/>
                    <a:pt x="2768" y="2867"/>
                    <a:pt x="2855" y="2906"/>
                  </a:cubicBezTo>
                  <a:cubicBezTo>
                    <a:pt x="2857" y="2907"/>
                    <a:pt x="2857" y="2907"/>
                    <a:pt x="2857" y="2907"/>
                  </a:cubicBezTo>
                  <a:cubicBezTo>
                    <a:pt x="2832" y="2907"/>
                    <a:pt x="1441" y="2451"/>
                    <a:pt x="652" y="2451"/>
                  </a:cubicBezTo>
                  <a:cubicBezTo>
                    <a:pt x="363" y="2451"/>
                    <a:pt x="155" y="2512"/>
                    <a:pt x="124" y="2679"/>
                  </a:cubicBezTo>
                  <a:cubicBezTo>
                    <a:pt x="1" y="3241"/>
                    <a:pt x="1785" y="3770"/>
                    <a:pt x="2388" y="4078"/>
                  </a:cubicBezTo>
                  <a:cubicBezTo>
                    <a:pt x="2388" y="4078"/>
                    <a:pt x="1744" y="3959"/>
                    <a:pt x="1242" y="3959"/>
                  </a:cubicBezTo>
                  <a:cubicBezTo>
                    <a:pt x="945" y="3959"/>
                    <a:pt x="698" y="4000"/>
                    <a:pt x="664" y="4134"/>
                  </a:cubicBezTo>
                  <a:cubicBezTo>
                    <a:pt x="534" y="4688"/>
                    <a:pt x="1586" y="4951"/>
                    <a:pt x="2476" y="5122"/>
                  </a:cubicBezTo>
                  <a:cubicBezTo>
                    <a:pt x="2619" y="5138"/>
                    <a:pt x="2748" y="5146"/>
                    <a:pt x="2863" y="5146"/>
                  </a:cubicBezTo>
                  <a:cubicBezTo>
                    <a:pt x="3224" y="5146"/>
                    <a:pt x="3448" y="5064"/>
                    <a:pt x="3532" y="4882"/>
                  </a:cubicBezTo>
                  <a:cubicBezTo>
                    <a:pt x="3669" y="4687"/>
                    <a:pt x="3510" y="4383"/>
                    <a:pt x="3510" y="4383"/>
                  </a:cubicBezTo>
                  <a:cubicBezTo>
                    <a:pt x="3510" y="4383"/>
                    <a:pt x="4175" y="4036"/>
                    <a:pt x="3887" y="3308"/>
                  </a:cubicBezTo>
                  <a:cubicBezTo>
                    <a:pt x="3887" y="3308"/>
                    <a:pt x="4693" y="2690"/>
                    <a:pt x="4281" y="1995"/>
                  </a:cubicBezTo>
                  <a:cubicBezTo>
                    <a:pt x="4281" y="1995"/>
                    <a:pt x="5505" y="1192"/>
                    <a:pt x="3738" y="435"/>
                  </a:cubicBezTo>
                  <a:cubicBezTo>
                    <a:pt x="3738" y="435"/>
                    <a:pt x="2574" y="1"/>
                    <a:pt x="1852" y="1"/>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pic>
        <p:nvPicPr>
          <p:cNvPr id="1025" name="图片 11">
            <a:extLst>
              <a:ext uri="{FF2B5EF4-FFF2-40B4-BE49-F238E27FC236}">
                <a16:creationId xmlns:a16="http://schemas.microsoft.com/office/drawing/2014/main" id="{0A2B8154-C904-893C-DBAD-26846841EA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8327" y="500506"/>
            <a:ext cx="7894363" cy="6592599"/>
          </a:xfrm>
          <a:prstGeom prst="rect">
            <a:avLst/>
          </a:prstGeom>
        </p:spPr>
      </p:pic>
      <p:sp>
        <p:nvSpPr>
          <p:cNvPr id="1026" name="TextBox 1025">
            <a:extLst>
              <a:ext uri="{FF2B5EF4-FFF2-40B4-BE49-F238E27FC236}">
                <a16:creationId xmlns:a16="http://schemas.microsoft.com/office/drawing/2014/main" id="{B8F1C443-493C-28E2-2827-F685DB23BF33}"/>
              </a:ext>
            </a:extLst>
          </p:cNvPr>
          <p:cNvSpPr txBox="1"/>
          <p:nvPr/>
        </p:nvSpPr>
        <p:spPr>
          <a:xfrm>
            <a:off x="5246913" y="1845119"/>
            <a:ext cx="6062245" cy="3046988"/>
          </a:xfrm>
          <a:prstGeom prst="rect">
            <a:avLst/>
          </a:prstGeom>
          <a:noFill/>
        </p:spPr>
        <p:txBody>
          <a:bodyPr wrap="square">
            <a:spAutoFit/>
          </a:bodyPr>
          <a:lstStyle/>
          <a:p>
            <a:pPr algn="ctr"/>
            <a:r>
              <a:rPr lang="vi-VN" sz="4800" dirty="0">
                <a:latin typeface="+mj-lt"/>
              </a:rPr>
              <a:t>Làm thế nào để kể lại một câu chuyện tưởng tượng cho hấp dẫn, thu hút người nghe?</a:t>
            </a:r>
            <a:endParaRPr lang="en-SG" sz="9600" dirty="0">
              <a:solidFill>
                <a:schemeClr val="bg1">
                  <a:lumMod val="10000"/>
                </a:schemeClr>
              </a:solidFill>
              <a:latin typeface="+mj-lt"/>
            </a:endParaRPr>
          </a:p>
        </p:txBody>
      </p:sp>
    </p:spTree>
    <p:extLst>
      <p:ext uri="{BB962C8B-B14F-4D97-AF65-F5344CB8AC3E}">
        <p14:creationId xmlns:p14="http://schemas.microsoft.com/office/powerpoint/2010/main" val="2136317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5"/>
                                        </p:tgtEl>
                                        <p:attrNameLst>
                                          <p:attrName>style.visibility</p:attrName>
                                        </p:attrNameLst>
                                      </p:cBhvr>
                                      <p:to>
                                        <p:strVal val="visible"/>
                                      </p:to>
                                    </p:set>
                                    <p:animEffect transition="in" filter="barn(inVertical)">
                                      <p:cBhvr>
                                        <p:cTn id="14" dur="500"/>
                                        <p:tgtEl>
                                          <p:spTgt spid="102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44B59-482D-8075-A7A6-73F01C2B3E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E1D129-98CC-7403-CB38-DE4067DA718F}"/>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B854379-1128-374D-D2E6-51D172E8E200}"/>
              </a:ext>
            </a:extLst>
          </p:cNvPr>
          <p:cNvSpPr txBox="1"/>
          <p:nvPr/>
        </p:nvSpPr>
        <p:spPr>
          <a:xfrm>
            <a:off x="2795428" y="101174"/>
            <a:ext cx="7529189" cy="58477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US" sz="3200" b="1" dirty="0">
                <a:solidFill>
                  <a:srgbClr val="191919"/>
                </a:solidFill>
                <a:latin typeface="Times New Roman" panose="02020603050405020304" pitchFamily="18" charset="0"/>
                <a:ea typeface="Calibri" panose="020F0502020204030204" pitchFamily="34" charset="0"/>
              </a:rPr>
              <a:t>GỢI Ý</a:t>
            </a:r>
            <a:endParaRPr kumimoji="0" lang="en-SG" sz="3200" b="0"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endParaRPr>
          </a:p>
        </p:txBody>
      </p:sp>
      <p:sp>
        <p:nvSpPr>
          <p:cNvPr id="7" name="Freeform: Shape 6">
            <a:extLst>
              <a:ext uri="{FF2B5EF4-FFF2-40B4-BE49-F238E27FC236}">
                <a16:creationId xmlns:a16="http://schemas.microsoft.com/office/drawing/2014/main" id="{46FD79EF-F700-53B6-4BBC-3C6574961765}"/>
              </a:ext>
            </a:extLst>
          </p:cNvPr>
          <p:cNvSpPr/>
          <p:nvPr/>
        </p:nvSpPr>
        <p:spPr>
          <a:xfrm>
            <a:off x="97503" y="846520"/>
            <a:ext cx="1554486"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a:solidFill>
            <a:srgbClr val="DBEEF4"/>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344" tIns="85344" rIns="85344" bIns="348525" numCol="1" spcCol="1270" anchor="t" anchorCtr="0">
            <a:noAutofit/>
          </a:bodyPr>
          <a:lstStyle/>
          <a:p>
            <a:pPr lvl="0" algn="just" defTabSz="533400">
              <a:lnSpc>
                <a:spcPct val="90000"/>
              </a:lnSpc>
              <a:spcBef>
                <a:spcPct val="0"/>
              </a:spcBef>
              <a:spcAft>
                <a:spcPct val="35000"/>
              </a:spcAft>
            </a:pPr>
            <a:r>
              <a:rPr lang="vi-VN" sz="2400" b="1" dirty="0">
                <a:solidFill>
                  <a:schemeClr val="tx1"/>
                </a:solidFill>
                <a:latin typeface="+mj-lt"/>
              </a:rPr>
              <a:t>Xây dựng một thế giới tưởng tượng độc đáo</a:t>
            </a:r>
            <a:endParaRPr lang="en-SG" sz="3200" b="1" kern="1200" dirty="0">
              <a:solidFill>
                <a:schemeClr val="tx1"/>
              </a:solidFill>
              <a:latin typeface="+mj-lt"/>
            </a:endParaRPr>
          </a:p>
        </p:txBody>
      </p:sp>
      <p:sp>
        <p:nvSpPr>
          <p:cNvPr id="8" name="Freeform: Shape 7">
            <a:extLst>
              <a:ext uri="{FF2B5EF4-FFF2-40B4-BE49-F238E27FC236}">
                <a16:creationId xmlns:a16="http://schemas.microsoft.com/office/drawing/2014/main" id="{769D4FC6-C4A0-D086-45C9-97419F288CDF}"/>
              </a:ext>
            </a:extLst>
          </p:cNvPr>
          <p:cNvSpPr/>
          <p:nvPr/>
        </p:nvSpPr>
        <p:spPr>
          <a:xfrm>
            <a:off x="344775" y="2663688"/>
            <a:ext cx="1554486" cy="4093138"/>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marL="0" lvl="1" algn="just" defTabSz="533400">
              <a:lnSpc>
                <a:spcPct val="90000"/>
              </a:lnSpc>
              <a:spcBef>
                <a:spcPct val="0"/>
              </a:spcBef>
              <a:spcAft>
                <a:spcPct val="15000"/>
              </a:spcAft>
            </a:pPr>
            <a:r>
              <a:rPr lang="vi-VN" sz="2400" dirty="0">
                <a:solidFill>
                  <a:schemeClr val="tx1"/>
                </a:solidFill>
                <a:latin typeface="+mj-lt"/>
              </a:rPr>
              <a:t>Điều này sẽ thu hút sự tò mò của người nghe.</a:t>
            </a:r>
            <a:endParaRPr lang="en-SG" sz="3200" kern="1200" dirty="0">
              <a:solidFill>
                <a:schemeClr val="tx1"/>
              </a:solidFill>
              <a:latin typeface="+mj-lt"/>
              <a:cs typeface="Times New Roman" panose="02020603050405020304" pitchFamily="18" charset="0"/>
            </a:endParaRPr>
          </a:p>
        </p:txBody>
      </p:sp>
      <p:sp>
        <p:nvSpPr>
          <p:cNvPr id="9" name="Freeform: Shape 8">
            <a:extLst>
              <a:ext uri="{FF2B5EF4-FFF2-40B4-BE49-F238E27FC236}">
                <a16:creationId xmlns:a16="http://schemas.microsoft.com/office/drawing/2014/main" id="{39330912-DB93-B994-7082-63A1AA45EBF3}"/>
              </a:ext>
            </a:extLst>
          </p:cNvPr>
          <p:cNvSpPr/>
          <p:nvPr/>
        </p:nvSpPr>
        <p:spPr>
          <a:xfrm>
            <a:off x="1711524" y="955815"/>
            <a:ext cx="450324" cy="372726"/>
          </a:xfrm>
          <a:custGeom>
            <a:avLst/>
            <a:gdLst>
              <a:gd name="connsiteX0" fmla="*/ 0 w 499587"/>
              <a:gd name="connsiteY0" fmla="*/ 77404 h 387022"/>
              <a:gd name="connsiteX1" fmla="*/ 306076 w 499587"/>
              <a:gd name="connsiteY1" fmla="*/ 77404 h 387022"/>
              <a:gd name="connsiteX2" fmla="*/ 306076 w 499587"/>
              <a:gd name="connsiteY2" fmla="*/ 0 h 387022"/>
              <a:gd name="connsiteX3" fmla="*/ 499587 w 499587"/>
              <a:gd name="connsiteY3" fmla="*/ 193511 h 387022"/>
              <a:gd name="connsiteX4" fmla="*/ 306076 w 499587"/>
              <a:gd name="connsiteY4" fmla="*/ 387022 h 387022"/>
              <a:gd name="connsiteX5" fmla="*/ 306076 w 499587"/>
              <a:gd name="connsiteY5" fmla="*/ 309618 h 387022"/>
              <a:gd name="connsiteX6" fmla="*/ 0 w 499587"/>
              <a:gd name="connsiteY6" fmla="*/ 309618 h 387022"/>
              <a:gd name="connsiteX7" fmla="*/ 0 w 499587"/>
              <a:gd name="connsiteY7" fmla="*/ 77404 h 38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87" h="387022">
                <a:moveTo>
                  <a:pt x="0" y="77404"/>
                </a:moveTo>
                <a:lnTo>
                  <a:pt x="306076" y="77404"/>
                </a:lnTo>
                <a:lnTo>
                  <a:pt x="306076" y="0"/>
                </a:lnTo>
                <a:lnTo>
                  <a:pt x="499587" y="193511"/>
                </a:lnTo>
                <a:lnTo>
                  <a:pt x="306076" y="387022"/>
                </a:lnTo>
                <a:lnTo>
                  <a:pt x="306076" y="309618"/>
                </a:lnTo>
                <a:lnTo>
                  <a:pt x="0" y="309618"/>
                </a:lnTo>
                <a:lnTo>
                  <a:pt x="0" y="77404"/>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77404" rIns="116107" bIns="77404"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0" name="Freeform: Shape 9">
            <a:extLst>
              <a:ext uri="{FF2B5EF4-FFF2-40B4-BE49-F238E27FC236}">
                <a16:creationId xmlns:a16="http://schemas.microsoft.com/office/drawing/2014/main" id="{9E5A3EF1-FD25-82A7-0010-91772F747C6B}"/>
              </a:ext>
            </a:extLst>
          </p:cNvPr>
          <p:cNvSpPr/>
          <p:nvPr/>
        </p:nvSpPr>
        <p:spPr>
          <a:xfrm>
            <a:off x="2153532" y="846520"/>
            <a:ext cx="1502220"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a:solidFill>
            <a:srgbClr val="E7F4D8"/>
          </a:solidFill>
        </p:spPr>
        <p:style>
          <a:lnRef idx="2">
            <a:schemeClr val="lt1">
              <a:hueOff val="0"/>
              <a:satOff val="0"/>
              <a:lumOff val="0"/>
              <a:alphaOff val="0"/>
            </a:schemeClr>
          </a:lnRef>
          <a:fillRef idx="1">
            <a:schemeClr val="accent2">
              <a:hueOff val="-2283277"/>
              <a:satOff val="4846"/>
              <a:lumOff val="9265"/>
              <a:alphaOff val="0"/>
            </a:schemeClr>
          </a:fillRef>
          <a:effectRef idx="0">
            <a:schemeClr val="accent2">
              <a:hueOff val="-2283277"/>
              <a:satOff val="4846"/>
              <a:lumOff val="9265"/>
              <a:alphaOff val="0"/>
            </a:schemeClr>
          </a:effectRef>
          <a:fontRef idx="minor">
            <a:schemeClr val="lt1"/>
          </a:fontRef>
        </p:style>
        <p:txBody>
          <a:bodyPr spcFirstLastPara="0" vert="horz" wrap="square" lIns="85344" tIns="85344" rIns="85344" bIns="348525" numCol="1" spcCol="1270" anchor="t" anchorCtr="0">
            <a:noAutofit/>
          </a:bodyPr>
          <a:lstStyle/>
          <a:p>
            <a:pPr lvl="0" algn="just" defTabSz="533400">
              <a:lnSpc>
                <a:spcPct val="90000"/>
              </a:lnSpc>
              <a:spcBef>
                <a:spcPct val="0"/>
              </a:spcBef>
              <a:spcAft>
                <a:spcPct val="35000"/>
              </a:spcAft>
            </a:pPr>
            <a:r>
              <a:rPr lang="vi-VN" sz="2400" b="1" dirty="0">
                <a:solidFill>
                  <a:schemeClr val="tx1"/>
                </a:solidFill>
                <a:latin typeface="+mj-lt"/>
              </a:rPr>
              <a:t>Tạo nhân vật độc đáo và đa chiều</a:t>
            </a:r>
            <a:endParaRPr lang="en-SG" sz="3200" b="1" kern="1200" dirty="0">
              <a:solidFill>
                <a:schemeClr val="tx1"/>
              </a:solidFill>
              <a:latin typeface="+mj-lt"/>
            </a:endParaRPr>
          </a:p>
        </p:txBody>
      </p:sp>
      <p:sp>
        <p:nvSpPr>
          <p:cNvPr id="11" name="Freeform: Shape 10">
            <a:extLst>
              <a:ext uri="{FF2B5EF4-FFF2-40B4-BE49-F238E27FC236}">
                <a16:creationId xmlns:a16="http://schemas.microsoft.com/office/drawing/2014/main" id="{D7BD6EB4-9835-2375-B5F8-7E282A3CF499}"/>
              </a:ext>
            </a:extLst>
          </p:cNvPr>
          <p:cNvSpPr/>
          <p:nvPr/>
        </p:nvSpPr>
        <p:spPr>
          <a:xfrm>
            <a:off x="2332953" y="2672583"/>
            <a:ext cx="1624786" cy="4093138"/>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a:ln>
            <a:solidFill>
              <a:srgbClr val="92D050"/>
            </a:solidFill>
          </a:ln>
        </p:spPr>
        <p:style>
          <a:lnRef idx="2">
            <a:schemeClr val="accent2">
              <a:hueOff val="-2283277"/>
              <a:satOff val="4846"/>
              <a:lumOff val="92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marL="0" lvl="1" algn="just" defTabSz="533400">
              <a:lnSpc>
                <a:spcPct val="90000"/>
              </a:lnSpc>
              <a:spcBef>
                <a:spcPct val="0"/>
              </a:spcBef>
              <a:spcAft>
                <a:spcPct val="15000"/>
              </a:spcAft>
            </a:pPr>
            <a:r>
              <a:rPr lang="vi-VN" sz="2400" dirty="0">
                <a:solidFill>
                  <a:schemeClr val="tx1"/>
                </a:solidFill>
                <a:latin typeface="+mj-lt"/>
              </a:rPr>
              <a:t>Hãy đảm bảo rằng người nghe có thể đồng cảm và quan tâm đến hành trình của nhân vật chính.</a:t>
            </a:r>
            <a:endParaRPr lang="en-SG" sz="2400" dirty="0">
              <a:solidFill>
                <a:schemeClr val="tx1"/>
              </a:solidFill>
              <a:latin typeface="+mj-lt"/>
            </a:endParaRPr>
          </a:p>
          <a:p>
            <a:pPr marL="0" lvl="1" algn="just" defTabSz="533400">
              <a:lnSpc>
                <a:spcPct val="90000"/>
              </a:lnSpc>
              <a:spcBef>
                <a:spcPct val="0"/>
              </a:spcBef>
              <a:spcAft>
                <a:spcPct val="15000"/>
              </a:spcAft>
            </a:pPr>
            <a:endParaRPr lang="en-SG" sz="3200" kern="1200" dirty="0">
              <a:solidFill>
                <a:schemeClr val="tx1"/>
              </a:solidFill>
              <a:latin typeface="+mj-lt"/>
              <a:cs typeface="Times New Roman" panose="02020603050405020304" pitchFamily="18" charset="0"/>
            </a:endParaRPr>
          </a:p>
        </p:txBody>
      </p:sp>
      <p:sp>
        <p:nvSpPr>
          <p:cNvPr id="12" name="Freeform: Shape 11">
            <a:extLst>
              <a:ext uri="{FF2B5EF4-FFF2-40B4-BE49-F238E27FC236}">
                <a16:creationId xmlns:a16="http://schemas.microsoft.com/office/drawing/2014/main" id="{54DBCFAA-0107-325C-20D5-D1FA9C62DB51}"/>
              </a:ext>
            </a:extLst>
          </p:cNvPr>
          <p:cNvSpPr/>
          <p:nvPr/>
        </p:nvSpPr>
        <p:spPr>
          <a:xfrm>
            <a:off x="3724348" y="955815"/>
            <a:ext cx="367378" cy="387022"/>
          </a:xfrm>
          <a:custGeom>
            <a:avLst/>
            <a:gdLst>
              <a:gd name="connsiteX0" fmla="*/ 0 w 499587"/>
              <a:gd name="connsiteY0" fmla="*/ 77404 h 387022"/>
              <a:gd name="connsiteX1" fmla="*/ 306076 w 499587"/>
              <a:gd name="connsiteY1" fmla="*/ 77404 h 387022"/>
              <a:gd name="connsiteX2" fmla="*/ 306076 w 499587"/>
              <a:gd name="connsiteY2" fmla="*/ 0 h 387022"/>
              <a:gd name="connsiteX3" fmla="*/ 499587 w 499587"/>
              <a:gd name="connsiteY3" fmla="*/ 193511 h 387022"/>
              <a:gd name="connsiteX4" fmla="*/ 306076 w 499587"/>
              <a:gd name="connsiteY4" fmla="*/ 387022 h 387022"/>
              <a:gd name="connsiteX5" fmla="*/ 306076 w 499587"/>
              <a:gd name="connsiteY5" fmla="*/ 309618 h 387022"/>
              <a:gd name="connsiteX6" fmla="*/ 0 w 499587"/>
              <a:gd name="connsiteY6" fmla="*/ 309618 h 387022"/>
              <a:gd name="connsiteX7" fmla="*/ 0 w 499587"/>
              <a:gd name="connsiteY7" fmla="*/ 77404 h 38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87" h="387022">
                <a:moveTo>
                  <a:pt x="0" y="77404"/>
                </a:moveTo>
                <a:lnTo>
                  <a:pt x="306076" y="77404"/>
                </a:lnTo>
                <a:lnTo>
                  <a:pt x="306076" y="0"/>
                </a:lnTo>
                <a:lnTo>
                  <a:pt x="499587" y="193511"/>
                </a:lnTo>
                <a:lnTo>
                  <a:pt x="306076" y="387022"/>
                </a:lnTo>
                <a:lnTo>
                  <a:pt x="306076" y="309618"/>
                </a:lnTo>
                <a:lnTo>
                  <a:pt x="0" y="309618"/>
                </a:lnTo>
                <a:lnTo>
                  <a:pt x="0" y="77404"/>
                </a:lnTo>
                <a:close/>
              </a:path>
            </a:pathLst>
          </a:custGeom>
          <a:solidFill>
            <a:srgbClr val="92D050"/>
          </a:solidFill>
        </p:spPr>
        <p:style>
          <a:lnRef idx="0">
            <a:schemeClr val="lt1">
              <a:hueOff val="0"/>
              <a:satOff val="0"/>
              <a:lumOff val="0"/>
              <a:alphaOff val="0"/>
            </a:schemeClr>
          </a:lnRef>
          <a:fillRef idx="1">
            <a:schemeClr val="accent2">
              <a:hueOff val="-3044369"/>
              <a:satOff val="6461"/>
              <a:lumOff val="12353"/>
              <a:alphaOff val="0"/>
            </a:schemeClr>
          </a:fillRef>
          <a:effectRef idx="0">
            <a:schemeClr val="accent2">
              <a:hueOff val="-3044369"/>
              <a:satOff val="6461"/>
              <a:lumOff val="12353"/>
              <a:alphaOff val="0"/>
            </a:schemeClr>
          </a:effectRef>
          <a:fontRef idx="minor">
            <a:schemeClr val="lt1"/>
          </a:fontRef>
        </p:style>
        <p:txBody>
          <a:bodyPr spcFirstLastPara="0" vert="horz" wrap="square" lIns="0" tIns="77404" rIns="116107" bIns="77404"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3" name="Freeform: Shape 12">
            <a:extLst>
              <a:ext uri="{FF2B5EF4-FFF2-40B4-BE49-F238E27FC236}">
                <a16:creationId xmlns:a16="http://schemas.microsoft.com/office/drawing/2014/main" id="{B4FC140D-D6E4-1E4B-4AAC-7487F71424C0}"/>
              </a:ext>
            </a:extLst>
          </p:cNvPr>
          <p:cNvSpPr/>
          <p:nvPr/>
        </p:nvSpPr>
        <p:spPr>
          <a:xfrm>
            <a:off x="4176091" y="846520"/>
            <a:ext cx="1554486"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a:solidFill>
            <a:srgbClr val="EDE2F6"/>
          </a:solidFill>
        </p:spPr>
        <p:style>
          <a:lnRef idx="2">
            <a:schemeClr val="lt1">
              <a:hueOff val="0"/>
              <a:satOff val="0"/>
              <a:lumOff val="0"/>
              <a:alphaOff val="0"/>
            </a:schemeClr>
          </a:lnRef>
          <a:fillRef idx="1">
            <a:schemeClr val="accent2">
              <a:hueOff val="-4566554"/>
              <a:satOff val="9692"/>
              <a:lumOff val="18529"/>
              <a:alphaOff val="0"/>
            </a:schemeClr>
          </a:fillRef>
          <a:effectRef idx="0">
            <a:schemeClr val="accent2">
              <a:hueOff val="-4566554"/>
              <a:satOff val="9692"/>
              <a:lumOff val="18529"/>
              <a:alphaOff val="0"/>
            </a:schemeClr>
          </a:effectRef>
          <a:fontRef idx="minor">
            <a:schemeClr val="lt1"/>
          </a:fontRef>
        </p:style>
        <p:txBody>
          <a:bodyPr spcFirstLastPara="0" vert="horz" wrap="square" lIns="85344" tIns="85344" rIns="85344" bIns="348525" numCol="1" spcCol="1270" anchor="t" anchorCtr="0">
            <a:noAutofit/>
          </a:bodyPr>
          <a:lstStyle/>
          <a:p>
            <a:pPr lvl="0" algn="just" defTabSz="533400">
              <a:lnSpc>
                <a:spcPct val="90000"/>
              </a:lnSpc>
              <a:spcBef>
                <a:spcPct val="0"/>
              </a:spcBef>
              <a:spcAft>
                <a:spcPct val="35000"/>
              </a:spcAft>
            </a:pPr>
            <a:r>
              <a:rPr lang="vi-VN" sz="2400" b="1" dirty="0">
                <a:solidFill>
                  <a:schemeClr val="tx1"/>
                </a:solidFill>
                <a:latin typeface="+mj-lt"/>
              </a:rPr>
              <a:t>Xây dựng một câu chuyện có cấu trúc rõ ràng</a:t>
            </a:r>
            <a:endParaRPr lang="en-SG" sz="3200" b="1" kern="1200" dirty="0">
              <a:solidFill>
                <a:schemeClr val="tx1"/>
              </a:solidFill>
              <a:latin typeface="+mj-lt"/>
            </a:endParaRPr>
          </a:p>
        </p:txBody>
      </p:sp>
      <p:sp>
        <p:nvSpPr>
          <p:cNvPr id="14" name="Freeform: Shape 13">
            <a:extLst>
              <a:ext uri="{FF2B5EF4-FFF2-40B4-BE49-F238E27FC236}">
                <a16:creationId xmlns:a16="http://schemas.microsoft.com/office/drawing/2014/main" id="{40A3F501-4E7B-1F66-0DFB-40FC0BD1EDCF}"/>
              </a:ext>
            </a:extLst>
          </p:cNvPr>
          <p:cNvSpPr/>
          <p:nvPr/>
        </p:nvSpPr>
        <p:spPr>
          <a:xfrm>
            <a:off x="4278378" y="2663688"/>
            <a:ext cx="2776740" cy="4093138"/>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a:ln>
            <a:solidFill>
              <a:srgbClr val="7030A0"/>
            </a:solidFill>
          </a:ln>
        </p:spPr>
        <p:style>
          <a:lnRef idx="2">
            <a:schemeClr val="accent2">
              <a:hueOff val="-4566554"/>
              <a:satOff val="9692"/>
              <a:lumOff val="1852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marL="0" lvl="1" algn="just" defTabSz="533400">
              <a:lnSpc>
                <a:spcPct val="90000"/>
              </a:lnSpc>
              <a:spcBef>
                <a:spcPct val="0"/>
              </a:spcBef>
              <a:spcAft>
                <a:spcPct val="15000"/>
              </a:spcAft>
            </a:pPr>
            <a:r>
              <a:rPr lang="vi-VN" sz="2400" dirty="0">
                <a:solidFill>
                  <a:schemeClr val="tx1"/>
                </a:solidFill>
                <a:latin typeface="+mj-lt"/>
              </a:rPr>
              <a:t>Bắt đầu từ một tình huống khó khăn hoặc một sự kiện quan trọng, sau đó phát triển câu chuyện thông qua các mốc quan trọng và đạt đến một đỉnh cao hấp dẫn. Cuối cùng, đưa ra một kết thúc thỏa đáng và gây ấn tượng.</a:t>
            </a:r>
            <a:endParaRPr lang="en-SG" sz="2400" dirty="0">
              <a:solidFill>
                <a:schemeClr val="tx1"/>
              </a:solidFill>
              <a:latin typeface="+mj-lt"/>
            </a:endParaRPr>
          </a:p>
          <a:p>
            <a:pPr marL="0" lvl="1" algn="just" defTabSz="533400">
              <a:lnSpc>
                <a:spcPct val="90000"/>
              </a:lnSpc>
              <a:spcBef>
                <a:spcPct val="0"/>
              </a:spcBef>
              <a:spcAft>
                <a:spcPct val="15000"/>
              </a:spcAft>
            </a:pPr>
            <a:endParaRPr lang="en-SG" sz="3200" kern="1200" dirty="0">
              <a:solidFill>
                <a:schemeClr val="tx1"/>
              </a:solidFill>
              <a:latin typeface="+mj-lt"/>
              <a:cs typeface="Times New Roman" panose="02020603050405020304" pitchFamily="18" charset="0"/>
            </a:endParaRPr>
          </a:p>
        </p:txBody>
      </p:sp>
      <p:sp>
        <p:nvSpPr>
          <p:cNvPr id="15" name="Freeform: Shape 14">
            <a:extLst>
              <a:ext uri="{FF2B5EF4-FFF2-40B4-BE49-F238E27FC236}">
                <a16:creationId xmlns:a16="http://schemas.microsoft.com/office/drawing/2014/main" id="{BDD44213-36FC-7FAC-1A43-D13A6573D461}"/>
              </a:ext>
            </a:extLst>
          </p:cNvPr>
          <p:cNvSpPr/>
          <p:nvPr/>
        </p:nvSpPr>
        <p:spPr>
          <a:xfrm>
            <a:off x="6312442" y="941519"/>
            <a:ext cx="499587" cy="387022"/>
          </a:xfrm>
          <a:custGeom>
            <a:avLst/>
            <a:gdLst>
              <a:gd name="connsiteX0" fmla="*/ 0 w 499587"/>
              <a:gd name="connsiteY0" fmla="*/ 77404 h 387022"/>
              <a:gd name="connsiteX1" fmla="*/ 306076 w 499587"/>
              <a:gd name="connsiteY1" fmla="*/ 77404 h 387022"/>
              <a:gd name="connsiteX2" fmla="*/ 306076 w 499587"/>
              <a:gd name="connsiteY2" fmla="*/ 0 h 387022"/>
              <a:gd name="connsiteX3" fmla="*/ 499587 w 499587"/>
              <a:gd name="connsiteY3" fmla="*/ 193511 h 387022"/>
              <a:gd name="connsiteX4" fmla="*/ 306076 w 499587"/>
              <a:gd name="connsiteY4" fmla="*/ 387022 h 387022"/>
              <a:gd name="connsiteX5" fmla="*/ 306076 w 499587"/>
              <a:gd name="connsiteY5" fmla="*/ 309618 h 387022"/>
              <a:gd name="connsiteX6" fmla="*/ 0 w 499587"/>
              <a:gd name="connsiteY6" fmla="*/ 309618 h 387022"/>
              <a:gd name="connsiteX7" fmla="*/ 0 w 499587"/>
              <a:gd name="connsiteY7" fmla="*/ 77404 h 38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87" h="387022">
                <a:moveTo>
                  <a:pt x="0" y="77404"/>
                </a:moveTo>
                <a:lnTo>
                  <a:pt x="306076" y="77404"/>
                </a:lnTo>
                <a:lnTo>
                  <a:pt x="306076" y="0"/>
                </a:lnTo>
                <a:lnTo>
                  <a:pt x="499587" y="193511"/>
                </a:lnTo>
                <a:lnTo>
                  <a:pt x="306076" y="387022"/>
                </a:lnTo>
                <a:lnTo>
                  <a:pt x="306076" y="309618"/>
                </a:lnTo>
                <a:lnTo>
                  <a:pt x="0" y="309618"/>
                </a:lnTo>
                <a:lnTo>
                  <a:pt x="0" y="77404"/>
                </a:lnTo>
                <a:close/>
              </a:path>
            </a:pathLst>
          </a:custGeom>
          <a:solidFill>
            <a:srgbClr val="7030A0"/>
          </a:solidFill>
        </p:spPr>
        <p:style>
          <a:lnRef idx="0">
            <a:schemeClr val="lt1">
              <a:hueOff val="0"/>
              <a:satOff val="0"/>
              <a:lumOff val="0"/>
              <a:alphaOff val="0"/>
            </a:schemeClr>
          </a:lnRef>
          <a:fillRef idx="1">
            <a:schemeClr val="accent2">
              <a:hueOff val="-6088738"/>
              <a:satOff val="12923"/>
              <a:lumOff val="24706"/>
              <a:alphaOff val="0"/>
            </a:schemeClr>
          </a:fillRef>
          <a:effectRef idx="0">
            <a:schemeClr val="accent2">
              <a:hueOff val="-6088738"/>
              <a:satOff val="12923"/>
              <a:lumOff val="24706"/>
              <a:alphaOff val="0"/>
            </a:schemeClr>
          </a:effectRef>
          <a:fontRef idx="minor">
            <a:schemeClr val="lt1"/>
          </a:fontRef>
        </p:style>
        <p:txBody>
          <a:bodyPr spcFirstLastPara="0" vert="horz" wrap="square" lIns="0" tIns="77404" rIns="116107" bIns="77404"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6" name="Freeform: Shape 15">
            <a:extLst>
              <a:ext uri="{FF2B5EF4-FFF2-40B4-BE49-F238E27FC236}">
                <a16:creationId xmlns:a16="http://schemas.microsoft.com/office/drawing/2014/main" id="{703AA446-D8EF-9FC5-E6DF-B3B236F27DE0}"/>
              </a:ext>
            </a:extLst>
          </p:cNvPr>
          <p:cNvSpPr/>
          <p:nvPr/>
        </p:nvSpPr>
        <p:spPr>
          <a:xfrm>
            <a:off x="7116434" y="846520"/>
            <a:ext cx="1730961"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a:solidFill>
            <a:srgbClr val="FFF5ED"/>
          </a:solidFill>
        </p:spPr>
        <p:style>
          <a:lnRef idx="2">
            <a:schemeClr val="lt1">
              <a:hueOff val="0"/>
              <a:satOff val="0"/>
              <a:lumOff val="0"/>
              <a:alphaOff val="0"/>
            </a:schemeClr>
          </a:lnRef>
          <a:fillRef idx="1">
            <a:schemeClr val="accent2">
              <a:hueOff val="-6849831"/>
              <a:satOff val="14538"/>
              <a:lumOff val="27794"/>
              <a:alphaOff val="0"/>
            </a:schemeClr>
          </a:fillRef>
          <a:effectRef idx="0">
            <a:schemeClr val="accent2">
              <a:hueOff val="-6849831"/>
              <a:satOff val="14538"/>
              <a:lumOff val="27794"/>
              <a:alphaOff val="0"/>
            </a:schemeClr>
          </a:effectRef>
          <a:fontRef idx="minor">
            <a:schemeClr val="lt1"/>
          </a:fontRef>
        </p:style>
        <p:txBody>
          <a:bodyPr spcFirstLastPara="0" vert="horz" wrap="square" lIns="85344" tIns="85344" rIns="85344" bIns="348525" numCol="1" spcCol="1270" anchor="t" anchorCtr="0">
            <a:noAutofit/>
          </a:bodyPr>
          <a:lstStyle/>
          <a:p>
            <a:pPr lvl="0" algn="just" defTabSz="533400">
              <a:lnSpc>
                <a:spcPct val="90000"/>
              </a:lnSpc>
              <a:spcBef>
                <a:spcPct val="0"/>
              </a:spcBef>
              <a:spcAft>
                <a:spcPct val="35000"/>
              </a:spcAft>
            </a:pPr>
            <a:r>
              <a:rPr lang="vi-VN" sz="2400" b="1" dirty="0">
                <a:solidFill>
                  <a:schemeClr val="tx1"/>
                </a:solidFill>
                <a:latin typeface="+mj-lt"/>
              </a:rPr>
              <a:t>Sử dụng ngôn ngữ hấp dẫn và mô tả sống động</a:t>
            </a:r>
            <a:endParaRPr lang="en-SG" sz="3200" b="1" kern="1200" dirty="0">
              <a:solidFill>
                <a:schemeClr val="tx1"/>
              </a:solidFill>
              <a:latin typeface="+mj-lt"/>
            </a:endParaRPr>
          </a:p>
        </p:txBody>
      </p:sp>
      <p:sp>
        <p:nvSpPr>
          <p:cNvPr id="17" name="Freeform: Shape 16">
            <a:extLst>
              <a:ext uri="{FF2B5EF4-FFF2-40B4-BE49-F238E27FC236}">
                <a16:creationId xmlns:a16="http://schemas.microsoft.com/office/drawing/2014/main" id="{D0A712EC-BB85-167F-C734-F5A8869A6EDF}"/>
              </a:ext>
            </a:extLst>
          </p:cNvPr>
          <p:cNvSpPr/>
          <p:nvPr/>
        </p:nvSpPr>
        <p:spPr>
          <a:xfrm>
            <a:off x="7375757" y="2646078"/>
            <a:ext cx="2189301" cy="4093138"/>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a:ln>
            <a:solidFill>
              <a:schemeClr val="accent3">
                <a:lumMod val="75000"/>
              </a:schemeClr>
            </a:solidFill>
          </a:ln>
        </p:spPr>
        <p:style>
          <a:lnRef idx="2">
            <a:schemeClr val="accent2">
              <a:hueOff val="-6849831"/>
              <a:satOff val="14538"/>
              <a:lumOff val="2779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marL="0" lvl="1" algn="just" defTabSz="533400">
              <a:lnSpc>
                <a:spcPct val="90000"/>
              </a:lnSpc>
              <a:spcBef>
                <a:spcPct val="0"/>
              </a:spcBef>
              <a:spcAft>
                <a:spcPct val="15000"/>
              </a:spcAft>
            </a:pPr>
            <a:r>
              <a:rPr lang="vi-VN" sz="2400" dirty="0">
                <a:solidFill>
                  <a:schemeClr val="tx1"/>
                </a:solidFill>
                <a:latin typeface="+mj-lt"/>
              </a:rPr>
              <a:t>để tạo ra hình ảnh mạnh mẽ và sống động trong tâm trí người nghe. Điều này giúp họ hòa mình vào câu chuyện và tưởng tượng được những cảnh vật và cảm xúc</a:t>
            </a:r>
            <a:endParaRPr lang="en-SG" sz="3200" kern="1200" dirty="0">
              <a:solidFill>
                <a:schemeClr val="tx1"/>
              </a:solidFill>
              <a:latin typeface="+mj-lt"/>
              <a:cs typeface="Times New Roman" panose="02020603050405020304" pitchFamily="18" charset="0"/>
            </a:endParaRPr>
          </a:p>
        </p:txBody>
      </p:sp>
      <p:sp>
        <p:nvSpPr>
          <p:cNvPr id="18" name="Freeform: Shape 17">
            <a:extLst>
              <a:ext uri="{FF2B5EF4-FFF2-40B4-BE49-F238E27FC236}">
                <a16:creationId xmlns:a16="http://schemas.microsoft.com/office/drawing/2014/main" id="{C410098B-AD4C-F0D5-A979-DEC6C8C32B9F}"/>
              </a:ext>
            </a:extLst>
          </p:cNvPr>
          <p:cNvSpPr/>
          <p:nvPr/>
        </p:nvSpPr>
        <p:spPr>
          <a:xfrm>
            <a:off x="8986230" y="955815"/>
            <a:ext cx="499587" cy="387022"/>
          </a:xfrm>
          <a:custGeom>
            <a:avLst/>
            <a:gdLst>
              <a:gd name="connsiteX0" fmla="*/ 0 w 499587"/>
              <a:gd name="connsiteY0" fmla="*/ 77404 h 387022"/>
              <a:gd name="connsiteX1" fmla="*/ 306076 w 499587"/>
              <a:gd name="connsiteY1" fmla="*/ 77404 h 387022"/>
              <a:gd name="connsiteX2" fmla="*/ 306076 w 499587"/>
              <a:gd name="connsiteY2" fmla="*/ 0 h 387022"/>
              <a:gd name="connsiteX3" fmla="*/ 499587 w 499587"/>
              <a:gd name="connsiteY3" fmla="*/ 193511 h 387022"/>
              <a:gd name="connsiteX4" fmla="*/ 306076 w 499587"/>
              <a:gd name="connsiteY4" fmla="*/ 387022 h 387022"/>
              <a:gd name="connsiteX5" fmla="*/ 306076 w 499587"/>
              <a:gd name="connsiteY5" fmla="*/ 309618 h 387022"/>
              <a:gd name="connsiteX6" fmla="*/ 0 w 499587"/>
              <a:gd name="connsiteY6" fmla="*/ 309618 h 387022"/>
              <a:gd name="connsiteX7" fmla="*/ 0 w 499587"/>
              <a:gd name="connsiteY7" fmla="*/ 77404 h 38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87" h="387022">
                <a:moveTo>
                  <a:pt x="0" y="77404"/>
                </a:moveTo>
                <a:lnTo>
                  <a:pt x="306076" y="77404"/>
                </a:lnTo>
                <a:lnTo>
                  <a:pt x="306076" y="0"/>
                </a:lnTo>
                <a:lnTo>
                  <a:pt x="499587" y="193511"/>
                </a:lnTo>
                <a:lnTo>
                  <a:pt x="306076" y="387022"/>
                </a:lnTo>
                <a:lnTo>
                  <a:pt x="306076" y="309618"/>
                </a:lnTo>
                <a:lnTo>
                  <a:pt x="0" y="309618"/>
                </a:lnTo>
                <a:lnTo>
                  <a:pt x="0" y="77404"/>
                </a:lnTo>
                <a:close/>
              </a:path>
            </a:pathLst>
          </a:custGeom>
        </p:spPr>
        <p:style>
          <a:lnRef idx="0">
            <a:schemeClr val="lt1">
              <a:hueOff val="0"/>
              <a:satOff val="0"/>
              <a:lumOff val="0"/>
              <a:alphaOff val="0"/>
            </a:schemeClr>
          </a:lnRef>
          <a:fillRef idx="1">
            <a:schemeClr val="accent2">
              <a:hueOff val="-9133108"/>
              <a:satOff val="19384"/>
              <a:lumOff val="37059"/>
              <a:alphaOff val="0"/>
            </a:schemeClr>
          </a:fillRef>
          <a:effectRef idx="0">
            <a:schemeClr val="accent2">
              <a:hueOff val="-9133108"/>
              <a:satOff val="19384"/>
              <a:lumOff val="37059"/>
              <a:alphaOff val="0"/>
            </a:schemeClr>
          </a:effectRef>
          <a:fontRef idx="minor">
            <a:schemeClr val="lt1"/>
          </a:fontRef>
        </p:style>
        <p:txBody>
          <a:bodyPr spcFirstLastPara="0" vert="horz" wrap="square" lIns="0" tIns="77404" rIns="116107" bIns="77404"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9" name="Freeform: Shape 18">
            <a:extLst>
              <a:ext uri="{FF2B5EF4-FFF2-40B4-BE49-F238E27FC236}">
                <a16:creationId xmlns:a16="http://schemas.microsoft.com/office/drawing/2014/main" id="{2492C021-C3CE-75ED-5B70-798A0E9DF6FC}"/>
              </a:ext>
            </a:extLst>
          </p:cNvPr>
          <p:cNvSpPr/>
          <p:nvPr/>
        </p:nvSpPr>
        <p:spPr>
          <a:xfrm>
            <a:off x="9725363" y="846520"/>
            <a:ext cx="1730961"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p:spPr>
        <p:style>
          <a:lnRef idx="2">
            <a:schemeClr val="lt1">
              <a:hueOff val="0"/>
              <a:satOff val="0"/>
              <a:lumOff val="0"/>
              <a:alphaOff val="0"/>
            </a:schemeClr>
          </a:lnRef>
          <a:fillRef idx="1">
            <a:schemeClr val="accent2">
              <a:hueOff val="-9133108"/>
              <a:satOff val="19384"/>
              <a:lumOff val="37059"/>
              <a:alphaOff val="0"/>
            </a:schemeClr>
          </a:fillRef>
          <a:effectRef idx="0">
            <a:schemeClr val="accent2">
              <a:hueOff val="-9133108"/>
              <a:satOff val="19384"/>
              <a:lumOff val="37059"/>
              <a:alphaOff val="0"/>
            </a:schemeClr>
          </a:effectRef>
          <a:fontRef idx="minor">
            <a:schemeClr val="lt1"/>
          </a:fontRef>
        </p:style>
        <p:txBody>
          <a:bodyPr spcFirstLastPara="0" vert="horz" wrap="square" lIns="85344" tIns="85344" rIns="85344" bIns="348525" numCol="1" spcCol="1270" anchor="t" anchorCtr="0">
            <a:noAutofit/>
          </a:bodyPr>
          <a:lstStyle/>
          <a:p>
            <a:pPr lvl="0" algn="just" defTabSz="533400">
              <a:lnSpc>
                <a:spcPct val="90000"/>
              </a:lnSpc>
              <a:spcBef>
                <a:spcPct val="0"/>
              </a:spcBef>
              <a:spcAft>
                <a:spcPct val="35000"/>
              </a:spcAft>
            </a:pPr>
            <a:r>
              <a:rPr lang="vi-VN" sz="2400" b="1" dirty="0">
                <a:solidFill>
                  <a:schemeClr val="tx1"/>
                </a:solidFill>
                <a:latin typeface="+mj-lt"/>
              </a:rPr>
              <a:t>Tạo bất ngờ và kích thích trí tưởng tượng</a:t>
            </a:r>
            <a:endParaRPr lang="en-SG" sz="3200" b="1" kern="1200" dirty="0">
              <a:solidFill>
                <a:schemeClr val="tx1"/>
              </a:solidFill>
              <a:latin typeface="+mj-lt"/>
            </a:endParaRPr>
          </a:p>
        </p:txBody>
      </p:sp>
      <p:sp>
        <p:nvSpPr>
          <p:cNvPr id="20" name="Freeform: Shape 19">
            <a:extLst>
              <a:ext uri="{FF2B5EF4-FFF2-40B4-BE49-F238E27FC236}">
                <a16:creationId xmlns:a16="http://schemas.microsoft.com/office/drawing/2014/main" id="{C62E6668-A2F6-01F9-4E84-A78BD9979C9A}"/>
              </a:ext>
            </a:extLst>
          </p:cNvPr>
          <p:cNvSpPr/>
          <p:nvPr/>
        </p:nvSpPr>
        <p:spPr>
          <a:xfrm>
            <a:off x="9859047" y="2663688"/>
            <a:ext cx="2295088" cy="4093138"/>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p:spPr>
        <p:style>
          <a:lnRef idx="2">
            <a:schemeClr val="accent2">
              <a:hueOff val="-9133108"/>
              <a:satOff val="19384"/>
              <a:lumOff val="3705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marL="0" lvl="1" algn="just" defTabSz="533400">
              <a:lnSpc>
                <a:spcPct val="90000"/>
              </a:lnSpc>
              <a:spcBef>
                <a:spcPct val="0"/>
              </a:spcBef>
              <a:spcAft>
                <a:spcPct val="15000"/>
              </a:spcAft>
            </a:pPr>
            <a:r>
              <a:rPr lang="vi-VN" sz="2400" dirty="0">
                <a:solidFill>
                  <a:schemeClr val="tx1"/>
                </a:solidFill>
                <a:latin typeface="+mj-lt"/>
              </a:rPr>
              <a:t>Đặt nhân vật chính vào những tình huống đầy thách thức và đối mặt với những khó khăn không ngờ. Điều này giúp tạo ra sự kích thích và tò mò cho người nghe.</a:t>
            </a:r>
            <a:endParaRPr lang="en-SG" sz="2400" dirty="0">
              <a:solidFill>
                <a:schemeClr val="tx1"/>
              </a:solidFill>
              <a:latin typeface="+mj-lt"/>
            </a:endParaRPr>
          </a:p>
          <a:p>
            <a:pPr marL="0" lvl="1" algn="just" defTabSz="533400">
              <a:lnSpc>
                <a:spcPct val="90000"/>
              </a:lnSpc>
              <a:spcBef>
                <a:spcPct val="0"/>
              </a:spcBef>
              <a:spcAft>
                <a:spcPct val="15000"/>
              </a:spcAft>
            </a:pPr>
            <a:endParaRPr lang="en-SG" sz="3200" kern="1200" dirty="0">
              <a:solidFill>
                <a:schemeClr val="tx1"/>
              </a:solidFill>
              <a:latin typeface="+mj-lt"/>
              <a:cs typeface="Times New Roman" panose="02020603050405020304" pitchFamily="18" charset="0"/>
            </a:endParaRPr>
          </a:p>
        </p:txBody>
      </p:sp>
    </p:spTree>
    <p:extLst>
      <p:ext uri="{BB962C8B-B14F-4D97-AF65-F5344CB8AC3E}">
        <p14:creationId xmlns:p14="http://schemas.microsoft.com/office/powerpoint/2010/main" val="2740520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1A37B-3733-1A0E-B7A9-3329E0CD64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9854F2-63F8-F7FD-9484-537C03871A75}"/>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F9774848-91E0-1F67-279B-D1353A8AC862}"/>
              </a:ext>
            </a:extLst>
          </p:cNvPr>
          <p:cNvSpPr txBox="1">
            <a:spLocks noGrp="1"/>
          </p:cNvSpPr>
          <p:nvPr/>
        </p:nvSpPr>
        <p:spPr>
          <a:xfrm>
            <a:off x="6047011" y="2927600"/>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marR="0" lvl="0" indent="0" algn="ctr" defTabSz="914400" rtl="0" eaLnBrk="1" fontAlgn="auto" latinLnBrk="0" hangingPunct="1">
              <a:lnSpc>
                <a:spcPct val="115000"/>
              </a:lnSpc>
              <a:spcBef>
                <a:spcPts val="0"/>
              </a:spcBef>
              <a:spcAft>
                <a:spcPts val="0"/>
              </a:spcAft>
              <a:buClr>
                <a:prstClr val="black"/>
              </a:buClr>
              <a:buSzPts val="1500"/>
              <a:buFont typeface="Poppins Medium"/>
              <a:buNone/>
              <a:tabLst/>
              <a:defRPr/>
            </a:pPr>
            <a:r>
              <a:rPr kumimoji="0" lang="en-US" sz="13800" b="1" i="0" u="none" strike="noStrike" kern="1200" cap="none" spc="0" normalizeH="0" baseline="0" noProof="0" dirty="0">
                <a:ln>
                  <a:noFill/>
                </a:ln>
                <a:solidFill>
                  <a:prstClr val="black"/>
                </a:solidFill>
                <a:effectLst/>
                <a:uLnTx/>
                <a:uFillTx/>
                <a:latin typeface="Times New Roman" panose="02020603050405020304" pitchFamily="18" charset="0"/>
                <a:cs typeface="Poppins Medium"/>
                <a:sym typeface="Poppins Medium"/>
              </a:rPr>
              <a:t>CÂU 5</a:t>
            </a:r>
            <a:endParaRPr kumimoji="0" lang="en-SG" sz="13800" b="0" i="0" u="none" strike="noStrike" kern="1200" cap="none" spc="0" normalizeH="0" baseline="0" noProof="0" dirty="0">
              <a:ln>
                <a:noFill/>
              </a:ln>
              <a:solidFill>
                <a:prstClr val="black"/>
              </a:solidFill>
              <a:effectLst/>
              <a:uLnTx/>
              <a:uFillTx/>
              <a:latin typeface="Aptos Display" panose="02110004020202020204"/>
              <a:cs typeface="Poppins Medium"/>
              <a:sym typeface="Poppins Medium"/>
            </a:endParaRPr>
          </a:p>
        </p:txBody>
      </p:sp>
      <p:sp>
        <p:nvSpPr>
          <p:cNvPr id="4" name="Google Shape;1161;p38">
            <a:extLst>
              <a:ext uri="{FF2B5EF4-FFF2-40B4-BE49-F238E27FC236}">
                <a16:creationId xmlns:a16="http://schemas.microsoft.com/office/drawing/2014/main" id="{E6D74F44-1149-E750-44D1-1D1A963463B5}"/>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C961278A-AFCE-B980-F3BE-D635CC75DBCE}"/>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38965D"/>
              </a:buClr>
              <a:buSzPts val="6000"/>
              <a:buFont typeface="Arial"/>
              <a:buNone/>
              <a:tabLst/>
              <a:defRPr/>
            </a:pPr>
            <a:r>
              <a:rPr kumimoji="0" lang="en-US"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5</a:t>
            </a:r>
            <a:endParaRPr kumimoji="0" sz="96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903282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59644CF3-EE8D-6907-A713-7B4D4746FC43}"/>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E11A55D1-ACE4-8555-EB3E-7848295E62FB}"/>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49E79C25-86D1-0B8B-288A-67EE653BF6DE}"/>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0E4C2B41-03DF-A9EE-C36D-C6A438085E5D}"/>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B99EF214-898D-53E2-0FF9-244CE58CB3CD}"/>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4F8992A3-B524-1AB2-5775-D184CB280654}"/>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617C7532-CE49-3F00-B046-82A508802EA2}"/>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5</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EE0BA4C3-E4EB-EAFF-7D79-4B9D217070ED}"/>
              </a:ext>
            </a:extLst>
          </p:cNvPr>
          <p:cNvPicPr>
            <a:picLocks noChangeAspect="1"/>
          </p:cNvPicPr>
          <p:nvPr/>
        </p:nvPicPr>
        <p:blipFill>
          <a:blip r:embed="rId6">
            <a:clrChange>
              <a:clrFrom>
                <a:srgbClr val="FFF4EA"/>
              </a:clrFrom>
              <a:clrTo>
                <a:srgbClr val="FFF4EA">
                  <a:alpha val="0"/>
                </a:srgbClr>
              </a:clrTo>
            </a:clrChange>
            <a:extLst>
              <a:ext uri="{BEBA8EAE-BF5A-486C-A8C5-ECC9F3942E4B}">
                <a14:imgProps xmlns:a14="http://schemas.microsoft.com/office/drawing/2010/main">
                  <a14:imgLayer r:embed="rId7">
                    <a14:imgEffect>
                      <a14:backgroundRemoval t="25732" b="76220" l="65366" r="97805">
                        <a14:foregroundMark x1="73740" y1="55854" x2="76016" y2="67317"/>
                        <a14:foregroundMark x1="77886" y1="70610" x2="69268" y2="71463"/>
                        <a14:foregroundMark x1="69106" y1="67561" x2="78049" y2="71585"/>
                        <a14:foregroundMark x1="83333" y1="74512" x2="78455" y2="65854"/>
                        <a14:foregroundMark x1="67236" y1="66341" x2="69106" y2="76707"/>
                        <a14:foregroundMark x1="65772" y1="74512" x2="65528" y2="72317"/>
                        <a14:foregroundMark x1="65610" y1="71463" x2="65610" y2="71463"/>
                        <a14:foregroundMark x1="65772" y1="70732" x2="66016" y2="69756"/>
                        <a14:foregroundMark x1="88699" y1="25732" x2="91382" y2="27195"/>
                        <a14:foregroundMark x1="93577" y1="56951" x2="94228" y2="59268"/>
                        <a14:foregroundMark x1="96585" y1="52073" x2="96341" y2="65732"/>
                        <a14:foregroundMark x1="97561" y1="63659" x2="97805" y2="57805"/>
                        <a14:foregroundMark x1="97805" y1="56585" x2="97724" y2="54878"/>
                        <a14:foregroundMark x1="89268" y1="52073" x2="87886" y2="65488"/>
                        <a14:foregroundMark x1="91626" y1="59268" x2="86423" y2="45976"/>
                        <a14:foregroundMark x1="83984" y1="55854" x2="95935" y2="53659"/>
                        <a14:foregroundMark x1="93171" y1="52195" x2="84228" y2="52195"/>
                        <a14:foregroundMark x1="82033" y1="52073" x2="81626" y2="51829"/>
                      </a14:backgroundRemoval>
                    </a14:imgEffect>
                  </a14:imgLayer>
                </a14:imgProps>
              </a:ext>
            </a:extLst>
          </a:blip>
          <a:srcRect l="65384" t="24152" b="24388"/>
          <a:stretch/>
        </p:blipFill>
        <p:spPr>
          <a:xfrm>
            <a:off x="711232" y="3228619"/>
            <a:ext cx="3560947" cy="3529111"/>
          </a:xfrm>
          <a:prstGeom prst="rect">
            <a:avLst/>
          </a:prstGeom>
        </p:spPr>
      </p:pic>
      <p:grpSp>
        <p:nvGrpSpPr>
          <p:cNvPr id="3" name="组合 1">
            <a:extLst>
              <a:ext uri="{FF2B5EF4-FFF2-40B4-BE49-F238E27FC236}">
                <a16:creationId xmlns:a16="http://schemas.microsoft.com/office/drawing/2014/main" id="{30A29609-314E-5FF7-8CD1-716620D9D247}"/>
              </a:ext>
            </a:extLst>
          </p:cNvPr>
          <p:cNvGrpSpPr/>
          <p:nvPr/>
        </p:nvGrpSpPr>
        <p:grpSpPr>
          <a:xfrm>
            <a:off x="4192874" y="1255249"/>
            <a:ext cx="8407279" cy="4814259"/>
            <a:chOff x="1274762" y="4119138"/>
            <a:chExt cx="6737209" cy="2269485"/>
          </a:xfrm>
        </p:grpSpPr>
        <p:grpSp>
          <p:nvGrpSpPr>
            <p:cNvPr id="4" name="组合 6">
              <a:extLst>
                <a:ext uri="{FF2B5EF4-FFF2-40B4-BE49-F238E27FC236}">
                  <a16:creationId xmlns:a16="http://schemas.microsoft.com/office/drawing/2014/main" id="{556CC994-4E9A-35C1-FAE8-2CB332BE4135}"/>
                </a:ext>
              </a:extLst>
            </p:cNvPr>
            <p:cNvGrpSpPr/>
            <p:nvPr/>
          </p:nvGrpSpPr>
          <p:grpSpPr>
            <a:xfrm>
              <a:off x="1274762" y="4119138"/>
              <a:ext cx="6737209" cy="2269485"/>
              <a:chOff x="1019174" y="2105954"/>
              <a:chExt cx="6737209" cy="2269485"/>
            </a:xfrm>
          </p:grpSpPr>
          <p:pic>
            <p:nvPicPr>
              <p:cNvPr id="6" name="图片 3">
                <a:extLst>
                  <a:ext uri="{FF2B5EF4-FFF2-40B4-BE49-F238E27FC236}">
                    <a16:creationId xmlns:a16="http://schemas.microsoft.com/office/drawing/2014/main" id="{DFF962CE-10EC-C75B-7519-6D30F461B6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9174" y="2134556"/>
                <a:ext cx="5881688" cy="2240883"/>
              </a:xfrm>
              <a:prstGeom prst="rect">
                <a:avLst/>
              </a:prstGeom>
            </p:spPr>
          </p:pic>
          <p:pic>
            <p:nvPicPr>
              <p:cNvPr id="9" name="图片 5">
                <a:extLst>
                  <a:ext uri="{FF2B5EF4-FFF2-40B4-BE49-F238E27FC236}">
                    <a16:creationId xmlns:a16="http://schemas.microsoft.com/office/drawing/2014/main" id="{12822FAB-5ACD-6620-2549-2BE58E3B00C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119012" y="2105954"/>
                <a:ext cx="1637371" cy="1252380"/>
              </a:xfrm>
              <a:prstGeom prst="rect">
                <a:avLst/>
              </a:prstGeom>
            </p:spPr>
          </p:pic>
        </p:grpSp>
        <p:sp>
          <p:nvSpPr>
            <p:cNvPr id="5" name="文本框 10">
              <a:extLst>
                <a:ext uri="{FF2B5EF4-FFF2-40B4-BE49-F238E27FC236}">
                  <a16:creationId xmlns:a16="http://schemas.microsoft.com/office/drawing/2014/main" id="{B3BE6D37-1E47-25E6-F6A5-98A5EDB4B866}"/>
                </a:ext>
              </a:extLst>
            </p:cNvPr>
            <p:cNvSpPr txBox="1"/>
            <p:nvPr/>
          </p:nvSpPr>
          <p:spPr>
            <a:xfrm>
              <a:off x="1338180" y="4795079"/>
              <a:ext cx="5267667" cy="10881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Ghi lại một số kinh nghiệm về kĩ năng đặt câu hỏi phỏng vấn.</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0" name="Rectangle 9"/>
          <p:cNvSpPr/>
          <p:nvPr/>
        </p:nvSpPr>
        <p:spPr>
          <a:xfrm>
            <a:off x="1144874" y="1409609"/>
            <a:ext cx="2920689" cy="646331"/>
          </a:xfrm>
          <a:prstGeom prst="rect">
            <a:avLst/>
          </a:prstGeom>
        </p:spPr>
        <p:txBody>
          <a:bodyPr wrap="square">
            <a:spAutoFit/>
          </a:bodyPr>
          <a:lstStyle/>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0981.713.891.359</a:t>
            </a:r>
          </a:p>
        </p:txBody>
      </p:sp>
    </p:spTree>
    <p:extLst>
      <p:ext uri="{BB962C8B-B14F-4D97-AF65-F5344CB8AC3E}">
        <p14:creationId xmlns:p14="http://schemas.microsoft.com/office/powerpoint/2010/main" val="2407978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89F44-954A-9CBC-3993-F97BD0B009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4729E24-F46B-9BF3-488E-EB3D725D9DD1}"/>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5349D15-E6EB-64EF-2EE4-3708AA2A82FC}"/>
              </a:ext>
            </a:extLst>
          </p:cNvPr>
          <p:cNvSpPr txBox="1"/>
          <p:nvPr/>
        </p:nvSpPr>
        <p:spPr>
          <a:xfrm>
            <a:off x="2795428" y="101174"/>
            <a:ext cx="7529189" cy="58477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3200" b="1"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rPr>
              <a:t>GỢI Ý</a:t>
            </a:r>
            <a:endParaRPr kumimoji="0" lang="en-SG" sz="3200" b="0"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endParaRPr>
          </a:p>
        </p:txBody>
      </p:sp>
      <p:sp>
        <p:nvSpPr>
          <p:cNvPr id="7" name="Freeform: Shape 6">
            <a:extLst>
              <a:ext uri="{FF2B5EF4-FFF2-40B4-BE49-F238E27FC236}">
                <a16:creationId xmlns:a16="http://schemas.microsoft.com/office/drawing/2014/main" id="{C2D8DE40-ECF0-880C-EAD3-94CBD1487315}"/>
              </a:ext>
            </a:extLst>
          </p:cNvPr>
          <p:cNvSpPr/>
          <p:nvPr/>
        </p:nvSpPr>
        <p:spPr>
          <a:xfrm>
            <a:off x="83466" y="774716"/>
            <a:ext cx="1554486"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a:solidFill>
            <a:srgbClr val="DBEEF4"/>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344" tIns="85344" rIns="85344" bIns="348525" numCol="1" spcCol="1270" anchor="t" anchorCtr="0">
            <a:noAutofit/>
          </a:bodyPr>
          <a:lstStyle/>
          <a:p>
            <a:pPr lvl="0" algn="ctr" defTabSz="533400">
              <a:lnSpc>
                <a:spcPct val="90000"/>
              </a:lnSpc>
              <a:spcBef>
                <a:spcPct val="0"/>
              </a:spcBef>
              <a:spcAft>
                <a:spcPct val="35000"/>
              </a:spcAft>
            </a:pPr>
            <a:r>
              <a:rPr lang="vi-VN" sz="2400" b="1" dirty="0">
                <a:solidFill>
                  <a:schemeClr val="tx1"/>
                </a:solidFill>
                <a:latin typeface="+mj-lt"/>
              </a:rPr>
              <a:t>Chuẩn bị trước</a:t>
            </a:r>
            <a:endParaRPr kumimoji="0" lang="en-SG" sz="4000" b="1" i="0" u="none" strike="noStrike" kern="1200" cap="none" spc="0" normalizeH="0" baseline="0" noProof="0" dirty="0">
              <a:ln>
                <a:noFill/>
              </a:ln>
              <a:solidFill>
                <a:schemeClr val="tx1"/>
              </a:solidFill>
              <a:effectLst/>
              <a:uLnTx/>
              <a:uFillTx/>
              <a:latin typeface="+mj-lt"/>
            </a:endParaRPr>
          </a:p>
        </p:txBody>
      </p:sp>
      <p:sp>
        <p:nvSpPr>
          <p:cNvPr id="8" name="Freeform: Shape 7">
            <a:extLst>
              <a:ext uri="{FF2B5EF4-FFF2-40B4-BE49-F238E27FC236}">
                <a16:creationId xmlns:a16="http://schemas.microsoft.com/office/drawing/2014/main" id="{2F9A8F42-74D7-4C66-B5B7-7D87AB2CA5F2}"/>
              </a:ext>
            </a:extLst>
          </p:cNvPr>
          <p:cNvSpPr/>
          <p:nvPr/>
        </p:nvSpPr>
        <p:spPr>
          <a:xfrm>
            <a:off x="232011" y="1910684"/>
            <a:ext cx="1724330" cy="4858606"/>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algn="just"/>
            <a:r>
              <a:rPr lang="vi-VN" sz="2400" dirty="0">
                <a:latin typeface="+mj-lt"/>
              </a:rPr>
              <a:t>Nghiên cứu về người được phỏng vấn và chủ đề của cuộc phỏng vấn để có kiến thức cơ bản.</a:t>
            </a:r>
            <a:endParaRPr lang="en-SG" sz="2400" dirty="0">
              <a:latin typeface="+mj-lt"/>
            </a:endParaRPr>
          </a:p>
        </p:txBody>
      </p:sp>
      <p:sp>
        <p:nvSpPr>
          <p:cNvPr id="9" name="Freeform: Shape 8">
            <a:extLst>
              <a:ext uri="{FF2B5EF4-FFF2-40B4-BE49-F238E27FC236}">
                <a16:creationId xmlns:a16="http://schemas.microsoft.com/office/drawing/2014/main" id="{28D7DAF7-E9F7-E199-0B3A-A796177E4382}"/>
              </a:ext>
            </a:extLst>
          </p:cNvPr>
          <p:cNvSpPr/>
          <p:nvPr/>
        </p:nvSpPr>
        <p:spPr>
          <a:xfrm>
            <a:off x="1694207" y="883359"/>
            <a:ext cx="384109" cy="387673"/>
          </a:xfrm>
          <a:custGeom>
            <a:avLst/>
            <a:gdLst>
              <a:gd name="connsiteX0" fmla="*/ 0 w 499587"/>
              <a:gd name="connsiteY0" fmla="*/ 77404 h 387022"/>
              <a:gd name="connsiteX1" fmla="*/ 306076 w 499587"/>
              <a:gd name="connsiteY1" fmla="*/ 77404 h 387022"/>
              <a:gd name="connsiteX2" fmla="*/ 306076 w 499587"/>
              <a:gd name="connsiteY2" fmla="*/ 0 h 387022"/>
              <a:gd name="connsiteX3" fmla="*/ 499587 w 499587"/>
              <a:gd name="connsiteY3" fmla="*/ 193511 h 387022"/>
              <a:gd name="connsiteX4" fmla="*/ 306076 w 499587"/>
              <a:gd name="connsiteY4" fmla="*/ 387022 h 387022"/>
              <a:gd name="connsiteX5" fmla="*/ 306076 w 499587"/>
              <a:gd name="connsiteY5" fmla="*/ 309618 h 387022"/>
              <a:gd name="connsiteX6" fmla="*/ 0 w 499587"/>
              <a:gd name="connsiteY6" fmla="*/ 309618 h 387022"/>
              <a:gd name="connsiteX7" fmla="*/ 0 w 499587"/>
              <a:gd name="connsiteY7" fmla="*/ 77404 h 38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87" h="387022">
                <a:moveTo>
                  <a:pt x="0" y="77404"/>
                </a:moveTo>
                <a:lnTo>
                  <a:pt x="306076" y="77404"/>
                </a:lnTo>
                <a:lnTo>
                  <a:pt x="306076" y="0"/>
                </a:lnTo>
                <a:lnTo>
                  <a:pt x="499587" y="193511"/>
                </a:lnTo>
                <a:lnTo>
                  <a:pt x="306076" y="387022"/>
                </a:lnTo>
                <a:lnTo>
                  <a:pt x="306076" y="309618"/>
                </a:lnTo>
                <a:lnTo>
                  <a:pt x="0" y="309618"/>
                </a:lnTo>
                <a:lnTo>
                  <a:pt x="0" y="77404"/>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77404" rIns="116107" bIns="77404"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SG" sz="1000" b="0" i="0" u="none" strike="noStrike" kern="1200" cap="none" spc="0" normalizeH="0" baseline="0" noProof="0">
              <a:ln>
                <a:noFill/>
              </a:ln>
              <a:solidFill>
                <a:srgbClr val="FFFFFF"/>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CCE5A716-5BB9-2FB9-FEEC-385788E9030A}"/>
              </a:ext>
            </a:extLst>
          </p:cNvPr>
          <p:cNvSpPr/>
          <p:nvPr/>
        </p:nvSpPr>
        <p:spPr>
          <a:xfrm>
            <a:off x="2169041" y="774716"/>
            <a:ext cx="1624786"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a:solidFill>
            <a:srgbClr val="E7F4D8"/>
          </a:solidFill>
        </p:spPr>
        <p:style>
          <a:lnRef idx="2">
            <a:schemeClr val="lt1">
              <a:hueOff val="0"/>
              <a:satOff val="0"/>
              <a:lumOff val="0"/>
              <a:alphaOff val="0"/>
            </a:schemeClr>
          </a:lnRef>
          <a:fillRef idx="1">
            <a:schemeClr val="accent2">
              <a:hueOff val="-2283277"/>
              <a:satOff val="4846"/>
              <a:lumOff val="9265"/>
              <a:alphaOff val="0"/>
            </a:schemeClr>
          </a:fillRef>
          <a:effectRef idx="0">
            <a:schemeClr val="accent2">
              <a:hueOff val="-2283277"/>
              <a:satOff val="4846"/>
              <a:lumOff val="9265"/>
              <a:alphaOff val="0"/>
            </a:schemeClr>
          </a:effectRef>
          <a:fontRef idx="minor">
            <a:schemeClr val="lt1"/>
          </a:fontRef>
        </p:style>
        <p:txBody>
          <a:bodyPr spcFirstLastPara="0" vert="horz" wrap="square" lIns="85344" tIns="85344" rIns="85344" bIns="348525" numCol="1" spcCol="1270" anchor="t" anchorCtr="0">
            <a:noAutofit/>
          </a:bodyPr>
          <a:lstStyle/>
          <a:p>
            <a:pPr lvl="0" algn="ctr" defTabSz="533400">
              <a:lnSpc>
                <a:spcPct val="90000"/>
              </a:lnSpc>
              <a:spcBef>
                <a:spcPct val="0"/>
              </a:spcBef>
              <a:spcAft>
                <a:spcPct val="35000"/>
              </a:spcAft>
            </a:pPr>
            <a:r>
              <a:rPr lang="vi-VN" sz="2400" b="1" dirty="0">
                <a:solidFill>
                  <a:schemeClr val="tx1"/>
                </a:solidFill>
                <a:latin typeface="+mj-lt"/>
              </a:rPr>
              <a:t>Đặt câu hỏi mở</a:t>
            </a:r>
            <a:endParaRPr kumimoji="0" lang="en-SG" sz="4000" b="1" i="0" u="none" strike="noStrike" kern="1200" cap="none" spc="0" normalizeH="0" baseline="0" noProof="0" dirty="0">
              <a:ln>
                <a:noFill/>
              </a:ln>
              <a:solidFill>
                <a:schemeClr val="tx1"/>
              </a:solidFill>
              <a:effectLst/>
              <a:uLnTx/>
              <a:uFillTx/>
              <a:latin typeface="+mj-lt"/>
            </a:endParaRPr>
          </a:p>
        </p:txBody>
      </p:sp>
      <p:sp>
        <p:nvSpPr>
          <p:cNvPr id="11" name="Freeform: Shape 10">
            <a:extLst>
              <a:ext uri="{FF2B5EF4-FFF2-40B4-BE49-F238E27FC236}">
                <a16:creationId xmlns:a16="http://schemas.microsoft.com/office/drawing/2014/main" id="{8CAD251A-B3EB-9D1C-9927-1BDCED3104E2}"/>
              </a:ext>
            </a:extLst>
          </p:cNvPr>
          <p:cNvSpPr/>
          <p:nvPr/>
        </p:nvSpPr>
        <p:spPr>
          <a:xfrm>
            <a:off x="2293328" y="1910684"/>
            <a:ext cx="2118695" cy="4858606"/>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a:ln>
            <a:solidFill>
              <a:srgbClr val="92D050"/>
            </a:solidFill>
          </a:ln>
        </p:spPr>
        <p:style>
          <a:lnRef idx="2">
            <a:schemeClr val="accent2">
              <a:hueOff val="-2283277"/>
              <a:satOff val="4846"/>
              <a:lumOff val="92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algn="just"/>
            <a:r>
              <a:rPr lang="vi-VN" sz="2400" dirty="0">
                <a:latin typeface="+mj-lt"/>
              </a:rPr>
              <a:t>Sử dụng câu hỏi mở để khám phá ý kiến và suy nghĩ của người được phỏng vấn. Ví dụ: “Bạn có thể chia sẻ về kinh nghiệm làm việc của mình không?”</a:t>
            </a:r>
            <a:endParaRPr lang="en-SG" sz="2400" dirty="0">
              <a:latin typeface="+mj-lt"/>
            </a:endParaRPr>
          </a:p>
        </p:txBody>
      </p:sp>
      <p:sp>
        <p:nvSpPr>
          <p:cNvPr id="12" name="Freeform: Shape 11">
            <a:extLst>
              <a:ext uri="{FF2B5EF4-FFF2-40B4-BE49-F238E27FC236}">
                <a16:creationId xmlns:a16="http://schemas.microsoft.com/office/drawing/2014/main" id="{6D197F03-D61F-1720-93A3-1C64F99471DC}"/>
              </a:ext>
            </a:extLst>
          </p:cNvPr>
          <p:cNvSpPr/>
          <p:nvPr/>
        </p:nvSpPr>
        <p:spPr>
          <a:xfrm>
            <a:off x="3933220" y="884010"/>
            <a:ext cx="499587" cy="387022"/>
          </a:xfrm>
          <a:custGeom>
            <a:avLst/>
            <a:gdLst>
              <a:gd name="connsiteX0" fmla="*/ 0 w 499587"/>
              <a:gd name="connsiteY0" fmla="*/ 77404 h 387022"/>
              <a:gd name="connsiteX1" fmla="*/ 306076 w 499587"/>
              <a:gd name="connsiteY1" fmla="*/ 77404 h 387022"/>
              <a:gd name="connsiteX2" fmla="*/ 306076 w 499587"/>
              <a:gd name="connsiteY2" fmla="*/ 0 h 387022"/>
              <a:gd name="connsiteX3" fmla="*/ 499587 w 499587"/>
              <a:gd name="connsiteY3" fmla="*/ 193511 h 387022"/>
              <a:gd name="connsiteX4" fmla="*/ 306076 w 499587"/>
              <a:gd name="connsiteY4" fmla="*/ 387022 h 387022"/>
              <a:gd name="connsiteX5" fmla="*/ 306076 w 499587"/>
              <a:gd name="connsiteY5" fmla="*/ 309618 h 387022"/>
              <a:gd name="connsiteX6" fmla="*/ 0 w 499587"/>
              <a:gd name="connsiteY6" fmla="*/ 309618 h 387022"/>
              <a:gd name="connsiteX7" fmla="*/ 0 w 499587"/>
              <a:gd name="connsiteY7" fmla="*/ 77404 h 38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87" h="387022">
                <a:moveTo>
                  <a:pt x="0" y="77404"/>
                </a:moveTo>
                <a:lnTo>
                  <a:pt x="306076" y="77404"/>
                </a:lnTo>
                <a:lnTo>
                  <a:pt x="306076" y="0"/>
                </a:lnTo>
                <a:lnTo>
                  <a:pt x="499587" y="193511"/>
                </a:lnTo>
                <a:lnTo>
                  <a:pt x="306076" y="387022"/>
                </a:lnTo>
                <a:lnTo>
                  <a:pt x="306076" y="309618"/>
                </a:lnTo>
                <a:lnTo>
                  <a:pt x="0" y="309618"/>
                </a:lnTo>
                <a:lnTo>
                  <a:pt x="0" y="77404"/>
                </a:lnTo>
                <a:close/>
              </a:path>
            </a:pathLst>
          </a:custGeom>
          <a:solidFill>
            <a:srgbClr val="92D050"/>
          </a:solidFill>
        </p:spPr>
        <p:style>
          <a:lnRef idx="0">
            <a:schemeClr val="lt1">
              <a:hueOff val="0"/>
              <a:satOff val="0"/>
              <a:lumOff val="0"/>
              <a:alphaOff val="0"/>
            </a:schemeClr>
          </a:lnRef>
          <a:fillRef idx="1">
            <a:schemeClr val="accent2">
              <a:hueOff val="-3044369"/>
              <a:satOff val="6461"/>
              <a:lumOff val="12353"/>
              <a:alphaOff val="0"/>
            </a:schemeClr>
          </a:fillRef>
          <a:effectRef idx="0">
            <a:schemeClr val="accent2">
              <a:hueOff val="-3044369"/>
              <a:satOff val="6461"/>
              <a:lumOff val="12353"/>
              <a:alphaOff val="0"/>
            </a:schemeClr>
          </a:effectRef>
          <a:fontRef idx="minor">
            <a:schemeClr val="lt1"/>
          </a:fontRef>
        </p:style>
        <p:txBody>
          <a:bodyPr spcFirstLastPara="0" vert="horz" wrap="square" lIns="0" tIns="77404" rIns="116107" bIns="77404"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SG" sz="1000" b="0" i="0" u="none" strike="noStrike" kern="1200" cap="none" spc="0" normalizeH="0" baseline="0" noProof="0">
              <a:ln>
                <a:noFill/>
              </a:ln>
              <a:solidFill>
                <a:srgbClr val="FFFFFF"/>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F2246431-B6CB-871D-3AE5-715EDA9EEEF8}"/>
              </a:ext>
            </a:extLst>
          </p:cNvPr>
          <p:cNvSpPr/>
          <p:nvPr/>
        </p:nvSpPr>
        <p:spPr>
          <a:xfrm>
            <a:off x="4552580" y="774716"/>
            <a:ext cx="1554486"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a:solidFill>
            <a:srgbClr val="EDE2F6"/>
          </a:solidFill>
        </p:spPr>
        <p:style>
          <a:lnRef idx="2">
            <a:schemeClr val="lt1">
              <a:hueOff val="0"/>
              <a:satOff val="0"/>
              <a:lumOff val="0"/>
              <a:alphaOff val="0"/>
            </a:schemeClr>
          </a:lnRef>
          <a:fillRef idx="1">
            <a:schemeClr val="accent2">
              <a:hueOff val="-4566554"/>
              <a:satOff val="9692"/>
              <a:lumOff val="18529"/>
              <a:alphaOff val="0"/>
            </a:schemeClr>
          </a:fillRef>
          <a:effectRef idx="0">
            <a:schemeClr val="accent2">
              <a:hueOff val="-4566554"/>
              <a:satOff val="9692"/>
              <a:lumOff val="18529"/>
              <a:alphaOff val="0"/>
            </a:schemeClr>
          </a:effectRef>
          <a:fontRef idx="minor">
            <a:schemeClr val="lt1"/>
          </a:fontRef>
        </p:style>
        <p:txBody>
          <a:bodyPr spcFirstLastPara="0" vert="horz" wrap="square" lIns="85344" tIns="85344" rIns="85344" bIns="348525" numCol="1" spcCol="1270" anchor="t" anchorCtr="0">
            <a:noAutofit/>
          </a:bodyPr>
          <a:lstStyle/>
          <a:p>
            <a:pPr lvl="0" algn="ctr" defTabSz="533400">
              <a:lnSpc>
                <a:spcPct val="90000"/>
              </a:lnSpc>
              <a:spcBef>
                <a:spcPct val="0"/>
              </a:spcBef>
              <a:spcAft>
                <a:spcPct val="35000"/>
              </a:spcAft>
            </a:pPr>
            <a:r>
              <a:rPr lang="vi-VN" sz="2400" b="1" dirty="0">
                <a:solidFill>
                  <a:schemeClr val="tx1"/>
                </a:solidFill>
                <a:latin typeface="+mj-lt"/>
              </a:rPr>
              <a:t>Tránh câu hỏi đơn giản</a:t>
            </a:r>
            <a:endParaRPr kumimoji="0" lang="en-SG" sz="4000" b="1" i="0" u="none" strike="noStrike" kern="1200" cap="none" spc="0" normalizeH="0" baseline="0" noProof="0" dirty="0">
              <a:ln>
                <a:noFill/>
              </a:ln>
              <a:solidFill>
                <a:schemeClr val="tx1"/>
              </a:solidFill>
              <a:effectLst/>
              <a:uLnTx/>
              <a:uFillTx/>
              <a:latin typeface="+mj-lt"/>
            </a:endParaRPr>
          </a:p>
        </p:txBody>
      </p:sp>
      <p:sp>
        <p:nvSpPr>
          <p:cNvPr id="14" name="Freeform: Shape 13">
            <a:extLst>
              <a:ext uri="{FF2B5EF4-FFF2-40B4-BE49-F238E27FC236}">
                <a16:creationId xmlns:a16="http://schemas.microsoft.com/office/drawing/2014/main" id="{18F2A4AF-A9A3-A885-47DF-761530D2E6D5}"/>
              </a:ext>
            </a:extLst>
          </p:cNvPr>
          <p:cNvSpPr/>
          <p:nvPr/>
        </p:nvSpPr>
        <p:spPr>
          <a:xfrm>
            <a:off x="4742940" y="1910684"/>
            <a:ext cx="2483026" cy="4858606"/>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a:ln>
            <a:solidFill>
              <a:srgbClr val="7030A0"/>
            </a:solidFill>
          </a:ln>
        </p:spPr>
        <p:style>
          <a:lnRef idx="2">
            <a:schemeClr val="accent2">
              <a:hueOff val="-4566554"/>
              <a:satOff val="9692"/>
              <a:lumOff val="1852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algn="just"/>
            <a:r>
              <a:rPr lang="vi-VN" sz="2400" dirty="0">
                <a:latin typeface="+mj-lt"/>
              </a:rPr>
              <a:t>Đặt câu hỏi mà người được phỏng vấn không thể trả lời bằng “có” hoặc “không”. Thay vào đó, hãy tạo ra những câu hỏi mở để khám phá sâu hơn về ý kiến và suy nghĩ của họ.</a:t>
            </a:r>
            <a:endParaRPr lang="en-SG" sz="2400" dirty="0">
              <a:latin typeface="+mj-lt"/>
            </a:endParaRPr>
          </a:p>
          <a:p>
            <a:pPr marL="114300" marR="0" lvl="1" indent="-114300" algn="just" defTabSz="533400" rtl="0" eaLnBrk="1" fontAlgn="auto" latinLnBrk="0" hangingPunct="1">
              <a:lnSpc>
                <a:spcPct val="90000"/>
              </a:lnSpc>
              <a:spcBef>
                <a:spcPct val="0"/>
              </a:spcBef>
              <a:spcAft>
                <a:spcPct val="15000"/>
              </a:spcAft>
              <a:buClrTx/>
              <a:buSzTx/>
              <a:buFontTx/>
              <a:buChar char="•"/>
              <a:tabLst/>
              <a:defRPr/>
            </a:pPr>
            <a:endParaRPr kumimoji="0" lang="en-SG" sz="2400" b="0" i="0" u="none" strike="noStrike" kern="1200" cap="none" spc="0" normalizeH="0" baseline="0" noProof="0" dirty="0">
              <a:ln>
                <a:noFill/>
              </a:ln>
              <a:solidFill>
                <a:srgbClr val="191919">
                  <a:hueOff val="0"/>
                  <a:satOff val="0"/>
                  <a:lumOff val="0"/>
                  <a:alphaOff val="0"/>
                </a:srgbClr>
              </a:solidFill>
              <a:effectLst/>
              <a:uLnTx/>
              <a:uFillTx/>
              <a:latin typeface="+mj-lt"/>
              <a:cs typeface="Times New Roman" panose="02020603050405020304" pitchFamily="18" charset="0"/>
            </a:endParaRPr>
          </a:p>
        </p:txBody>
      </p:sp>
      <p:sp>
        <p:nvSpPr>
          <p:cNvPr id="15" name="Freeform: Shape 14">
            <a:extLst>
              <a:ext uri="{FF2B5EF4-FFF2-40B4-BE49-F238E27FC236}">
                <a16:creationId xmlns:a16="http://schemas.microsoft.com/office/drawing/2014/main" id="{FF1ECFDE-2EC3-7B08-224D-A507CCF95591}"/>
              </a:ext>
            </a:extLst>
          </p:cNvPr>
          <p:cNvSpPr/>
          <p:nvPr/>
        </p:nvSpPr>
        <p:spPr>
          <a:xfrm>
            <a:off x="6530700" y="884011"/>
            <a:ext cx="499587" cy="387022"/>
          </a:xfrm>
          <a:custGeom>
            <a:avLst/>
            <a:gdLst>
              <a:gd name="connsiteX0" fmla="*/ 0 w 499587"/>
              <a:gd name="connsiteY0" fmla="*/ 77404 h 387022"/>
              <a:gd name="connsiteX1" fmla="*/ 306076 w 499587"/>
              <a:gd name="connsiteY1" fmla="*/ 77404 h 387022"/>
              <a:gd name="connsiteX2" fmla="*/ 306076 w 499587"/>
              <a:gd name="connsiteY2" fmla="*/ 0 h 387022"/>
              <a:gd name="connsiteX3" fmla="*/ 499587 w 499587"/>
              <a:gd name="connsiteY3" fmla="*/ 193511 h 387022"/>
              <a:gd name="connsiteX4" fmla="*/ 306076 w 499587"/>
              <a:gd name="connsiteY4" fmla="*/ 387022 h 387022"/>
              <a:gd name="connsiteX5" fmla="*/ 306076 w 499587"/>
              <a:gd name="connsiteY5" fmla="*/ 309618 h 387022"/>
              <a:gd name="connsiteX6" fmla="*/ 0 w 499587"/>
              <a:gd name="connsiteY6" fmla="*/ 309618 h 387022"/>
              <a:gd name="connsiteX7" fmla="*/ 0 w 499587"/>
              <a:gd name="connsiteY7" fmla="*/ 77404 h 38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87" h="387022">
                <a:moveTo>
                  <a:pt x="0" y="77404"/>
                </a:moveTo>
                <a:lnTo>
                  <a:pt x="306076" y="77404"/>
                </a:lnTo>
                <a:lnTo>
                  <a:pt x="306076" y="0"/>
                </a:lnTo>
                <a:lnTo>
                  <a:pt x="499587" y="193511"/>
                </a:lnTo>
                <a:lnTo>
                  <a:pt x="306076" y="387022"/>
                </a:lnTo>
                <a:lnTo>
                  <a:pt x="306076" y="309618"/>
                </a:lnTo>
                <a:lnTo>
                  <a:pt x="0" y="309618"/>
                </a:lnTo>
                <a:lnTo>
                  <a:pt x="0" y="77404"/>
                </a:lnTo>
                <a:close/>
              </a:path>
            </a:pathLst>
          </a:custGeom>
          <a:solidFill>
            <a:srgbClr val="7030A0"/>
          </a:solidFill>
        </p:spPr>
        <p:style>
          <a:lnRef idx="0">
            <a:schemeClr val="lt1">
              <a:hueOff val="0"/>
              <a:satOff val="0"/>
              <a:lumOff val="0"/>
              <a:alphaOff val="0"/>
            </a:schemeClr>
          </a:lnRef>
          <a:fillRef idx="1">
            <a:schemeClr val="accent2">
              <a:hueOff val="-6088738"/>
              <a:satOff val="12923"/>
              <a:lumOff val="24706"/>
              <a:alphaOff val="0"/>
            </a:schemeClr>
          </a:fillRef>
          <a:effectRef idx="0">
            <a:schemeClr val="accent2">
              <a:hueOff val="-6088738"/>
              <a:satOff val="12923"/>
              <a:lumOff val="24706"/>
              <a:alphaOff val="0"/>
            </a:schemeClr>
          </a:effectRef>
          <a:fontRef idx="minor">
            <a:schemeClr val="lt1"/>
          </a:fontRef>
        </p:style>
        <p:txBody>
          <a:bodyPr spcFirstLastPara="0" vert="horz" wrap="square" lIns="0" tIns="77404" rIns="116107" bIns="77404"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SG" sz="1000" b="0" i="0" u="none" strike="noStrike" kern="1200" cap="none" spc="0" normalizeH="0" baseline="0" noProof="0">
              <a:ln>
                <a:noFill/>
              </a:ln>
              <a:solidFill>
                <a:srgbClr val="FFFFFF"/>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2C6B87C1-259C-BCC0-5B23-7BA9BC2A6D67}"/>
              </a:ext>
            </a:extLst>
          </p:cNvPr>
          <p:cNvSpPr/>
          <p:nvPr/>
        </p:nvSpPr>
        <p:spPr>
          <a:xfrm>
            <a:off x="7370338" y="774716"/>
            <a:ext cx="1730961"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a:solidFill>
            <a:srgbClr val="FFF5ED"/>
          </a:solidFill>
        </p:spPr>
        <p:style>
          <a:lnRef idx="2">
            <a:schemeClr val="lt1">
              <a:hueOff val="0"/>
              <a:satOff val="0"/>
              <a:lumOff val="0"/>
              <a:alphaOff val="0"/>
            </a:schemeClr>
          </a:lnRef>
          <a:fillRef idx="1">
            <a:schemeClr val="accent2">
              <a:hueOff val="-6849831"/>
              <a:satOff val="14538"/>
              <a:lumOff val="27794"/>
              <a:alphaOff val="0"/>
            </a:schemeClr>
          </a:fillRef>
          <a:effectRef idx="0">
            <a:schemeClr val="accent2">
              <a:hueOff val="-6849831"/>
              <a:satOff val="14538"/>
              <a:lumOff val="27794"/>
              <a:alphaOff val="0"/>
            </a:schemeClr>
          </a:effectRef>
          <a:fontRef idx="minor">
            <a:schemeClr val="lt1"/>
          </a:fontRef>
        </p:style>
        <p:txBody>
          <a:bodyPr spcFirstLastPara="0" vert="horz" wrap="square" lIns="85344" tIns="85344" rIns="85344" bIns="348525" numCol="1" spcCol="1270" anchor="t" anchorCtr="0">
            <a:noAutofit/>
          </a:bodyPr>
          <a:lstStyle/>
          <a:p>
            <a:pPr lvl="0" algn="ctr" defTabSz="533400">
              <a:lnSpc>
                <a:spcPct val="90000"/>
              </a:lnSpc>
              <a:spcBef>
                <a:spcPct val="0"/>
              </a:spcBef>
              <a:spcAft>
                <a:spcPct val="35000"/>
              </a:spcAft>
            </a:pPr>
            <a:r>
              <a:rPr lang="vi-VN" sz="2400" b="1" dirty="0">
                <a:solidFill>
                  <a:schemeClr val="tx1"/>
                </a:solidFill>
                <a:latin typeface="+mj-lt"/>
              </a:rPr>
              <a:t>Lắng nghe chân thành</a:t>
            </a:r>
            <a:endParaRPr kumimoji="0" lang="en-SG" sz="4000" b="1" i="0" u="none" strike="noStrike" kern="1200" cap="none" spc="0" normalizeH="0" baseline="0" noProof="0" dirty="0">
              <a:ln>
                <a:noFill/>
              </a:ln>
              <a:solidFill>
                <a:schemeClr val="tx1"/>
              </a:solidFill>
              <a:effectLst/>
              <a:uLnTx/>
              <a:uFillTx/>
              <a:latin typeface="+mj-lt"/>
            </a:endParaRPr>
          </a:p>
        </p:txBody>
      </p:sp>
      <p:sp>
        <p:nvSpPr>
          <p:cNvPr id="17" name="Freeform: Shape 16">
            <a:extLst>
              <a:ext uri="{FF2B5EF4-FFF2-40B4-BE49-F238E27FC236}">
                <a16:creationId xmlns:a16="http://schemas.microsoft.com/office/drawing/2014/main" id="{0CDF2D6F-B21F-68E2-130B-36B2921DF19B}"/>
              </a:ext>
            </a:extLst>
          </p:cNvPr>
          <p:cNvSpPr/>
          <p:nvPr/>
        </p:nvSpPr>
        <p:spPr>
          <a:xfrm>
            <a:off x="7535693" y="1893074"/>
            <a:ext cx="2223703" cy="4858606"/>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a:ln>
            <a:solidFill>
              <a:schemeClr val="accent3">
                <a:lumMod val="75000"/>
              </a:schemeClr>
            </a:solidFill>
          </a:ln>
        </p:spPr>
        <p:style>
          <a:lnRef idx="2">
            <a:schemeClr val="accent2">
              <a:hueOff val="-6849831"/>
              <a:satOff val="14538"/>
              <a:lumOff val="2779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algn="just"/>
            <a:r>
              <a:rPr lang="vi-VN" sz="2400" dirty="0">
                <a:latin typeface="+mj-lt"/>
              </a:rPr>
              <a:t>Hãy lắng nghe kỹ và tạo không gian cho người được phỏng vấn để chia sẻ ý kiến của mình một cách tự do.</a:t>
            </a:r>
            <a:endParaRPr lang="en-SG" sz="2400" dirty="0">
              <a:latin typeface="+mj-lt"/>
            </a:endParaRPr>
          </a:p>
        </p:txBody>
      </p:sp>
      <p:sp>
        <p:nvSpPr>
          <p:cNvPr id="18" name="Freeform: Shape 17">
            <a:extLst>
              <a:ext uri="{FF2B5EF4-FFF2-40B4-BE49-F238E27FC236}">
                <a16:creationId xmlns:a16="http://schemas.microsoft.com/office/drawing/2014/main" id="{147C7331-4EB4-D172-EF79-CA195400C722}"/>
              </a:ext>
            </a:extLst>
          </p:cNvPr>
          <p:cNvSpPr/>
          <p:nvPr/>
        </p:nvSpPr>
        <p:spPr>
          <a:xfrm>
            <a:off x="9238162" y="884011"/>
            <a:ext cx="499587" cy="387022"/>
          </a:xfrm>
          <a:custGeom>
            <a:avLst/>
            <a:gdLst>
              <a:gd name="connsiteX0" fmla="*/ 0 w 499587"/>
              <a:gd name="connsiteY0" fmla="*/ 77404 h 387022"/>
              <a:gd name="connsiteX1" fmla="*/ 306076 w 499587"/>
              <a:gd name="connsiteY1" fmla="*/ 77404 h 387022"/>
              <a:gd name="connsiteX2" fmla="*/ 306076 w 499587"/>
              <a:gd name="connsiteY2" fmla="*/ 0 h 387022"/>
              <a:gd name="connsiteX3" fmla="*/ 499587 w 499587"/>
              <a:gd name="connsiteY3" fmla="*/ 193511 h 387022"/>
              <a:gd name="connsiteX4" fmla="*/ 306076 w 499587"/>
              <a:gd name="connsiteY4" fmla="*/ 387022 h 387022"/>
              <a:gd name="connsiteX5" fmla="*/ 306076 w 499587"/>
              <a:gd name="connsiteY5" fmla="*/ 309618 h 387022"/>
              <a:gd name="connsiteX6" fmla="*/ 0 w 499587"/>
              <a:gd name="connsiteY6" fmla="*/ 309618 h 387022"/>
              <a:gd name="connsiteX7" fmla="*/ 0 w 499587"/>
              <a:gd name="connsiteY7" fmla="*/ 77404 h 38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587" h="387022">
                <a:moveTo>
                  <a:pt x="0" y="77404"/>
                </a:moveTo>
                <a:lnTo>
                  <a:pt x="306076" y="77404"/>
                </a:lnTo>
                <a:lnTo>
                  <a:pt x="306076" y="0"/>
                </a:lnTo>
                <a:lnTo>
                  <a:pt x="499587" y="193511"/>
                </a:lnTo>
                <a:lnTo>
                  <a:pt x="306076" y="387022"/>
                </a:lnTo>
                <a:lnTo>
                  <a:pt x="306076" y="309618"/>
                </a:lnTo>
                <a:lnTo>
                  <a:pt x="0" y="309618"/>
                </a:lnTo>
                <a:lnTo>
                  <a:pt x="0" y="77404"/>
                </a:lnTo>
                <a:close/>
              </a:path>
            </a:pathLst>
          </a:custGeom>
        </p:spPr>
        <p:style>
          <a:lnRef idx="0">
            <a:schemeClr val="lt1">
              <a:hueOff val="0"/>
              <a:satOff val="0"/>
              <a:lumOff val="0"/>
              <a:alphaOff val="0"/>
            </a:schemeClr>
          </a:lnRef>
          <a:fillRef idx="1">
            <a:schemeClr val="accent2">
              <a:hueOff val="-9133108"/>
              <a:satOff val="19384"/>
              <a:lumOff val="37059"/>
              <a:alphaOff val="0"/>
            </a:schemeClr>
          </a:fillRef>
          <a:effectRef idx="0">
            <a:schemeClr val="accent2">
              <a:hueOff val="-9133108"/>
              <a:satOff val="19384"/>
              <a:lumOff val="37059"/>
              <a:alphaOff val="0"/>
            </a:schemeClr>
          </a:effectRef>
          <a:fontRef idx="minor">
            <a:schemeClr val="lt1"/>
          </a:fontRef>
        </p:style>
        <p:txBody>
          <a:bodyPr spcFirstLastPara="0" vert="horz" wrap="square" lIns="0" tIns="77404" rIns="116107" bIns="77404"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SG" sz="1000" b="0" i="0" u="none" strike="noStrike" kern="1200" cap="none" spc="0" normalizeH="0" baseline="0" noProof="0">
              <a:ln>
                <a:noFill/>
              </a:ln>
              <a:solidFill>
                <a:srgbClr val="FFFFFF"/>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87DAD253-2E42-E4F0-8159-EF484D09CFC3}"/>
              </a:ext>
            </a:extLst>
          </p:cNvPr>
          <p:cNvSpPr/>
          <p:nvPr/>
        </p:nvSpPr>
        <p:spPr>
          <a:xfrm>
            <a:off x="9977295" y="774716"/>
            <a:ext cx="1730961" cy="2350618"/>
          </a:xfrm>
          <a:custGeom>
            <a:avLst/>
            <a:gdLst>
              <a:gd name="connsiteX0" fmla="*/ 0 w 1554486"/>
              <a:gd name="connsiteY0" fmla="*/ 90842 h 908416"/>
              <a:gd name="connsiteX1" fmla="*/ 90842 w 1554486"/>
              <a:gd name="connsiteY1" fmla="*/ 0 h 908416"/>
              <a:gd name="connsiteX2" fmla="*/ 1463644 w 1554486"/>
              <a:gd name="connsiteY2" fmla="*/ 0 h 908416"/>
              <a:gd name="connsiteX3" fmla="*/ 1554486 w 1554486"/>
              <a:gd name="connsiteY3" fmla="*/ 90842 h 908416"/>
              <a:gd name="connsiteX4" fmla="*/ 1554486 w 1554486"/>
              <a:gd name="connsiteY4" fmla="*/ 817574 h 908416"/>
              <a:gd name="connsiteX5" fmla="*/ 1463644 w 1554486"/>
              <a:gd name="connsiteY5" fmla="*/ 908416 h 908416"/>
              <a:gd name="connsiteX6" fmla="*/ 90842 w 1554486"/>
              <a:gd name="connsiteY6" fmla="*/ 908416 h 908416"/>
              <a:gd name="connsiteX7" fmla="*/ 0 w 1554486"/>
              <a:gd name="connsiteY7" fmla="*/ 817574 h 908416"/>
              <a:gd name="connsiteX8" fmla="*/ 0 w 1554486"/>
              <a:gd name="connsiteY8" fmla="*/ 90842 h 90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908416">
                <a:moveTo>
                  <a:pt x="0" y="90842"/>
                </a:moveTo>
                <a:cubicBezTo>
                  <a:pt x="0" y="40671"/>
                  <a:pt x="40671" y="0"/>
                  <a:pt x="90842" y="0"/>
                </a:cubicBezTo>
                <a:lnTo>
                  <a:pt x="1463644" y="0"/>
                </a:lnTo>
                <a:cubicBezTo>
                  <a:pt x="1513815" y="0"/>
                  <a:pt x="1554486" y="40671"/>
                  <a:pt x="1554486" y="90842"/>
                </a:cubicBezTo>
                <a:lnTo>
                  <a:pt x="1554486" y="817574"/>
                </a:lnTo>
                <a:cubicBezTo>
                  <a:pt x="1554486" y="867745"/>
                  <a:pt x="1513815" y="908416"/>
                  <a:pt x="1463644" y="908416"/>
                </a:cubicBezTo>
                <a:lnTo>
                  <a:pt x="90842" y="908416"/>
                </a:lnTo>
                <a:cubicBezTo>
                  <a:pt x="40671" y="908416"/>
                  <a:pt x="0" y="867745"/>
                  <a:pt x="0" y="817574"/>
                </a:cubicBezTo>
                <a:lnTo>
                  <a:pt x="0" y="90842"/>
                </a:lnTo>
                <a:close/>
              </a:path>
            </a:pathLst>
          </a:custGeom>
        </p:spPr>
        <p:style>
          <a:lnRef idx="2">
            <a:schemeClr val="lt1">
              <a:hueOff val="0"/>
              <a:satOff val="0"/>
              <a:lumOff val="0"/>
              <a:alphaOff val="0"/>
            </a:schemeClr>
          </a:lnRef>
          <a:fillRef idx="1">
            <a:schemeClr val="accent2">
              <a:hueOff val="-9133108"/>
              <a:satOff val="19384"/>
              <a:lumOff val="37059"/>
              <a:alphaOff val="0"/>
            </a:schemeClr>
          </a:fillRef>
          <a:effectRef idx="0">
            <a:schemeClr val="accent2">
              <a:hueOff val="-9133108"/>
              <a:satOff val="19384"/>
              <a:lumOff val="37059"/>
              <a:alphaOff val="0"/>
            </a:schemeClr>
          </a:effectRef>
          <a:fontRef idx="minor">
            <a:schemeClr val="lt1"/>
          </a:fontRef>
        </p:style>
        <p:txBody>
          <a:bodyPr spcFirstLastPara="0" vert="horz" wrap="square" lIns="85344" tIns="85344" rIns="85344" bIns="348525" numCol="1" spcCol="1270" anchor="t" anchorCtr="0">
            <a:noAutofit/>
          </a:bodyPr>
          <a:lstStyle/>
          <a:p>
            <a:pPr lvl="0" algn="ctr" defTabSz="533400">
              <a:lnSpc>
                <a:spcPct val="90000"/>
              </a:lnSpc>
              <a:spcBef>
                <a:spcPct val="0"/>
              </a:spcBef>
              <a:spcAft>
                <a:spcPct val="35000"/>
              </a:spcAft>
              <a:defRPr/>
            </a:pPr>
            <a:r>
              <a:rPr lang="vi-VN" sz="2400" b="1" dirty="0">
                <a:solidFill>
                  <a:schemeClr val="tx1"/>
                </a:solidFill>
                <a:latin typeface="+mj-lt"/>
              </a:rPr>
              <a:t>Đặt câu hỏi phụ</a:t>
            </a:r>
            <a:endParaRPr lang="en-SG" sz="4000" b="1" dirty="0">
              <a:solidFill>
                <a:schemeClr val="tx1"/>
              </a:solidFill>
              <a:latin typeface="+mj-lt"/>
            </a:endParaRPr>
          </a:p>
        </p:txBody>
      </p:sp>
      <p:sp>
        <p:nvSpPr>
          <p:cNvPr id="20" name="Freeform: Shape 19">
            <a:extLst>
              <a:ext uri="{FF2B5EF4-FFF2-40B4-BE49-F238E27FC236}">
                <a16:creationId xmlns:a16="http://schemas.microsoft.com/office/drawing/2014/main" id="{F2FB8A36-5CD3-A133-0549-B06962ABC203}"/>
              </a:ext>
            </a:extLst>
          </p:cNvPr>
          <p:cNvSpPr/>
          <p:nvPr/>
        </p:nvSpPr>
        <p:spPr>
          <a:xfrm>
            <a:off x="10153770" y="1910684"/>
            <a:ext cx="1872875" cy="4858606"/>
          </a:xfrm>
          <a:custGeom>
            <a:avLst/>
            <a:gdLst>
              <a:gd name="connsiteX0" fmla="*/ 0 w 1554486"/>
              <a:gd name="connsiteY0" fmla="*/ 155449 h 1857600"/>
              <a:gd name="connsiteX1" fmla="*/ 155449 w 1554486"/>
              <a:gd name="connsiteY1" fmla="*/ 0 h 1857600"/>
              <a:gd name="connsiteX2" fmla="*/ 1399037 w 1554486"/>
              <a:gd name="connsiteY2" fmla="*/ 0 h 1857600"/>
              <a:gd name="connsiteX3" fmla="*/ 1554486 w 1554486"/>
              <a:gd name="connsiteY3" fmla="*/ 155449 h 1857600"/>
              <a:gd name="connsiteX4" fmla="*/ 1554486 w 1554486"/>
              <a:gd name="connsiteY4" fmla="*/ 1702151 h 1857600"/>
              <a:gd name="connsiteX5" fmla="*/ 1399037 w 1554486"/>
              <a:gd name="connsiteY5" fmla="*/ 1857600 h 1857600"/>
              <a:gd name="connsiteX6" fmla="*/ 155449 w 1554486"/>
              <a:gd name="connsiteY6" fmla="*/ 1857600 h 1857600"/>
              <a:gd name="connsiteX7" fmla="*/ 0 w 1554486"/>
              <a:gd name="connsiteY7" fmla="*/ 1702151 h 1857600"/>
              <a:gd name="connsiteX8" fmla="*/ 0 w 1554486"/>
              <a:gd name="connsiteY8" fmla="*/ 155449 h 18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6" h="1857600">
                <a:moveTo>
                  <a:pt x="0" y="155449"/>
                </a:moveTo>
                <a:cubicBezTo>
                  <a:pt x="0" y="69597"/>
                  <a:pt x="69597" y="0"/>
                  <a:pt x="155449" y="0"/>
                </a:cubicBezTo>
                <a:lnTo>
                  <a:pt x="1399037" y="0"/>
                </a:lnTo>
                <a:cubicBezTo>
                  <a:pt x="1484889" y="0"/>
                  <a:pt x="1554486" y="69597"/>
                  <a:pt x="1554486" y="155449"/>
                </a:cubicBezTo>
                <a:lnTo>
                  <a:pt x="1554486" y="1702151"/>
                </a:lnTo>
                <a:cubicBezTo>
                  <a:pt x="1554486" y="1788003"/>
                  <a:pt x="1484889" y="1857600"/>
                  <a:pt x="1399037" y="1857600"/>
                </a:cubicBezTo>
                <a:lnTo>
                  <a:pt x="155449" y="1857600"/>
                </a:lnTo>
                <a:cubicBezTo>
                  <a:pt x="69597" y="1857600"/>
                  <a:pt x="0" y="1788003"/>
                  <a:pt x="0" y="1702151"/>
                </a:cubicBezTo>
                <a:lnTo>
                  <a:pt x="0" y="155449"/>
                </a:lnTo>
                <a:close/>
              </a:path>
            </a:pathLst>
          </a:custGeom>
        </p:spPr>
        <p:style>
          <a:lnRef idx="2">
            <a:schemeClr val="accent2">
              <a:hueOff val="-9133108"/>
              <a:satOff val="19384"/>
              <a:lumOff val="3705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0873" tIns="130873" rIns="130873" bIns="130873" numCol="1" spcCol="1270" anchor="t" anchorCtr="0">
            <a:noAutofit/>
          </a:bodyPr>
          <a:lstStyle/>
          <a:p>
            <a:pPr lvl="0" algn="just"/>
            <a:r>
              <a:rPr lang="vi-VN" sz="2400" dirty="0">
                <a:latin typeface="+mj-lt"/>
              </a:rPr>
              <a:t>Sau khi người được phỏng vấn trả lời một câu hỏi, bạn có thể đặt câu hỏi phụ để yêu cầu giải thích hoặc mở rộng ý kiến của họ.</a:t>
            </a:r>
            <a:endParaRPr kumimoji="0" lang="en-SG" sz="2400" b="0" i="0" u="none" strike="noStrike" kern="1200" cap="none" spc="0" normalizeH="0" baseline="0" noProof="0" dirty="0">
              <a:ln>
                <a:noFill/>
              </a:ln>
              <a:solidFill>
                <a:srgbClr val="191919">
                  <a:hueOff val="0"/>
                  <a:satOff val="0"/>
                  <a:lumOff val="0"/>
                  <a:alphaOff val="0"/>
                </a:srgbClr>
              </a:solidFill>
              <a:effectLst/>
              <a:uLnTx/>
              <a:uFillTx/>
              <a:latin typeface="+mj-lt"/>
            </a:endParaRPr>
          </a:p>
        </p:txBody>
      </p:sp>
    </p:spTree>
    <p:extLst>
      <p:ext uri="{BB962C8B-B14F-4D97-AF65-F5344CB8AC3E}">
        <p14:creationId xmlns:p14="http://schemas.microsoft.com/office/powerpoint/2010/main" val="2682293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459110" y="1720840"/>
            <a:ext cx="7990113" cy="341632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HOẠT ĐỘNG</a:t>
            </a:r>
            <a:r>
              <a:rPr kumimoji="0" lang="vi-VN" sz="7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vi-VN" sz="7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LUYỆN TẬP</a:t>
            </a:r>
            <a:r>
              <a:rPr kumimoji="0" lang="en-US" sz="7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 VẬN DỤNG</a:t>
            </a:r>
            <a:endParaRPr kumimoji="0" lang="en-SG" sz="7200" b="0" i="0" u="none" strike="noStrike" kern="0" cap="none" spc="0" normalizeH="0" baseline="0" noProof="0" dirty="0">
              <a:ln>
                <a:noFill/>
              </a:ln>
              <a:solidFill>
                <a:srgbClr val="000000"/>
              </a:solidFill>
              <a:effectLst/>
              <a:uLnTx/>
              <a:uFillTx/>
              <a:latin typeface="Aptos Display" panose="02110004020202020204"/>
              <a:ea typeface="+mn-ea"/>
              <a:cs typeface="Arial"/>
              <a:sym typeface="Arial"/>
            </a:endParaRPr>
          </a:p>
        </p:txBody>
      </p:sp>
    </p:spTree>
    <p:extLst>
      <p:ext uri="{BB962C8B-B14F-4D97-AF65-F5344CB8AC3E}">
        <p14:creationId xmlns:p14="http://schemas.microsoft.com/office/powerpoint/2010/main" val="354065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6A07B-191E-F8C0-A253-F386229746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11D58FD-F0F5-4696-2DF7-71D35C78A3D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06EDDBA-D936-31B2-E4D7-37933DFDF57A}"/>
              </a:ext>
            </a:extLst>
          </p:cNvPr>
          <p:cNvSpPr txBox="1"/>
          <p:nvPr/>
        </p:nvSpPr>
        <p:spPr>
          <a:xfrm>
            <a:off x="6097930" y="1070165"/>
            <a:ext cx="5881867" cy="4832092"/>
          </a:xfrm>
          <a:prstGeom prst="rect">
            <a:avLst/>
          </a:prstGeom>
          <a:noFill/>
        </p:spPr>
        <p:txBody>
          <a:bodyPr wrap="square">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Câu 1: Xác định thể thơ của văn bản?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Câu 2:</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Trong bài thơ hình ảnh “ hoa” tượng trưng cho điều gì?</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Câu 3: Ý nghĩa của câu "Có hoa nào qua mùa không héo" là gì?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Câu 4:</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Giải thích câu cuối của bài thơ ‘ Mắt em bỏ túi, vắng lòng đem soi”’</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4EACF08-CFE2-C9C1-607B-4DAB577A101F}"/>
              </a:ext>
            </a:extLst>
          </p:cNvPr>
          <p:cNvSpPr txBox="1"/>
          <p:nvPr/>
        </p:nvSpPr>
        <p:spPr>
          <a:xfrm>
            <a:off x="212203" y="1112695"/>
            <a:ext cx="5486848" cy="5468164"/>
          </a:xfrm>
          <a:prstGeom prst="rect">
            <a:avLst/>
          </a:prstGeom>
          <a:solidFill>
            <a:srgbClr val="FFF8ED"/>
          </a:solidFill>
        </p:spPr>
        <p:txBody>
          <a:bodyPr wrap="square">
            <a:spAutoFit/>
          </a:bodyPr>
          <a:lstStyle/>
          <a:p>
            <a:pPr algn="ctr">
              <a:spcAft>
                <a:spcPts val="800"/>
              </a:spcAft>
            </a:pPr>
            <a:r>
              <a:rPr lang="vi-VN" sz="2800" b="1" i="1" dirty="0">
                <a:effectLst/>
                <a:latin typeface="Times New Roman" panose="02020603050405020304" pitchFamily="18" charset="0"/>
                <a:ea typeface="Calibri" panose="020F0502020204030204" pitchFamily="34" charset="0"/>
                <a:cs typeface="Times New Roman" panose="02020603050405020304" pitchFamily="18" charset="0"/>
              </a:rPr>
              <a:t>Bài thơ Đôi Mắt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Có hoa nào qua mùa không héo?</a:t>
            </a:r>
            <a:br>
              <a:rPr lang="vi-VN" sz="28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  Có tiếng nào giàu đẹp hơn không?</a:t>
            </a:r>
            <a:br>
              <a:rPr lang="vi-VN" sz="28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Mắt em là một dòng sông</a:t>
            </a:r>
            <a:br>
              <a:rPr lang="vi-VN" sz="28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Thuyền anh bơi lội giữa dòng mắt em.</a:t>
            </a:r>
            <a:br>
              <a:rPr lang="vi-VN" sz="28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   Đàn “nguyệt dạ” hương đêm bay lạc</a:t>
            </a:r>
            <a:br>
              <a:rPr lang="vi-VN" sz="28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Gì buồn hơn tiếng vạc lưng chừng?</a:t>
            </a:r>
            <a:br>
              <a:rPr lang="vi-VN" sz="28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 Phép gì khỏi nhớ đừng trông</a:t>
            </a:r>
            <a:br>
              <a:rPr lang="vi-VN" sz="28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Mắt em bỏ túi, vắng lòng đem soi.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             (Tác giả: Lưu Trọng Lư)</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726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E23F649F-C666-A6C6-636B-15034F294EDC}"/>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F9557498-2D05-445E-71E5-D546FED36109}"/>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CED3FCBA-14ED-BC69-6346-CAC6EF50A8AC}"/>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7B4061EF-429B-9516-62BB-0C53C51A8ABF}"/>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27B40A77-72C0-726D-F73F-F365A387DA40}"/>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F5DF89A6-7042-C6F7-75E5-F045940020AA}"/>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7"/>
            <a:stretch>
              <a:fillRect/>
            </a:stretch>
          </a:blipFill>
        </p:spPr>
        <p:txBody>
          <a:bodyPr/>
          <a:lstStyle/>
          <a:p>
            <a:endParaRPr lang="en-SG"/>
          </a:p>
        </p:txBody>
      </p:sp>
      <p:sp>
        <p:nvSpPr>
          <p:cNvPr id="7" name="TextBox 6">
            <a:extLst>
              <a:ext uri="{FF2B5EF4-FFF2-40B4-BE49-F238E27FC236}">
                <a16:creationId xmlns:a16="http://schemas.microsoft.com/office/drawing/2014/main" id="{EFCCFE33-435E-7BA2-F57B-AC2DA54B9A73}"/>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1</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5" name="组合 2">
            <a:extLst>
              <a:ext uri="{FF2B5EF4-FFF2-40B4-BE49-F238E27FC236}">
                <a16:creationId xmlns:a16="http://schemas.microsoft.com/office/drawing/2014/main" id="{87C1A0F7-40C0-4675-6949-566FED0B67ED}"/>
              </a:ext>
            </a:extLst>
          </p:cNvPr>
          <p:cNvGrpSpPr/>
          <p:nvPr/>
        </p:nvGrpSpPr>
        <p:grpSpPr>
          <a:xfrm>
            <a:off x="509848" y="1359323"/>
            <a:ext cx="3874177" cy="2732777"/>
            <a:chOff x="200956" y="1803400"/>
            <a:chExt cx="3874177" cy="2732777"/>
          </a:xfrm>
        </p:grpSpPr>
        <p:pic>
          <p:nvPicPr>
            <p:cNvPr id="6" name="图片 9">
              <a:extLst>
                <a:ext uri="{FF2B5EF4-FFF2-40B4-BE49-F238E27FC236}">
                  <a16:creationId xmlns:a16="http://schemas.microsoft.com/office/drawing/2014/main" id="{A023BDA8-CA22-409C-F966-C3B2C3B83F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96975" y="1803400"/>
              <a:ext cx="2209800" cy="2209800"/>
            </a:xfrm>
            <a:prstGeom prst="rect">
              <a:avLst/>
            </a:prstGeom>
          </p:spPr>
        </p:pic>
        <p:sp>
          <p:nvSpPr>
            <p:cNvPr id="9" name="文本框 11">
              <a:extLst>
                <a:ext uri="{FF2B5EF4-FFF2-40B4-BE49-F238E27FC236}">
                  <a16:creationId xmlns:a16="http://schemas.microsoft.com/office/drawing/2014/main" id="{C0A4ADE4-4F57-FBC5-D374-0CB2B95FDDA7}"/>
                </a:ext>
              </a:extLst>
            </p:cNvPr>
            <p:cNvSpPr txBox="1"/>
            <p:nvPr/>
          </p:nvSpPr>
          <p:spPr>
            <a:xfrm>
              <a:off x="1458595" y="2795834"/>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E7E6E6">
                      <a:lumMod val="10000"/>
                    </a:srgbClr>
                  </a:solidFill>
                  <a:effectLst/>
                  <a:uLnTx/>
                  <a:uFillTx/>
                  <a:latin typeface="+mj-lt"/>
                  <a:ea typeface="等线" panose="02010600030101010101" pitchFamily="2" charset="-122"/>
                  <a:cs typeface="Times New Roman" panose="02020603050405020304" pitchFamily="18" charset="0"/>
                  <a:sym typeface="+mn-lt"/>
                </a:rPr>
                <a:t>01</a:t>
              </a:r>
              <a:endParaRPr kumimoji="0" lang="zh-CN" altLang="en-US" sz="3200" b="0" i="0" u="none" strike="noStrike" kern="1200" cap="none" spc="0" normalizeH="0" baseline="0" noProof="0" dirty="0">
                <a:ln>
                  <a:noFill/>
                </a:ln>
                <a:solidFill>
                  <a:srgbClr val="E7E6E6">
                    <a:lumMod val="10000"/>
                  </a:srgbClr>
                </a:solidFill>
                <a:effectLst/>
                <a:uLnTx/>
                <a:uFillTx/>
                <a:latin typeface="+mj-lt"/>
                <a:ea typeface="等线" panose="02010600030101010101" pitchFamily="2" charset="-122"/>
                <a:cs typeface="Times New Roman" panose="02020603050405020304" pitchFamily="18" charset="0"/>
                <a:sym typeface="+mn-lt"/>
              </a:endParaRPr>
            </a:p>
          </p:txBody>
        </p:sp>
        <p:sp>
          <p:nvSpPr>
            <p:cNvPr id="10" name="MH_Text_1">
              <a:extLst>
                <a:ext uri="{FF2B5EF4-FFF2-40B4-BE49-F238E27FC236}">
                  <a16:creationId xmlns:a16="http://schemas.microsoft.com/office/drawing/2014/main" id="{F1CC72C7-CD78-3AC6-A3BE-5970EBDB49A3}"/>
                </a:ext>
              </a:extLst>
            </p:cNvPr>
            <p:cNvSpPr txBox="1">
              <a:spLocks noChangeArrowheads="1"/>
            </p:cNvSpPr>
            <p:nvPr>
              <p:custDataLst>
                <p:tags r:id="rId2"/>
              </p:custDataLst>
            </p:nvPr>
          </p:nvSpPr>
          <p:spPr bwMode="auto">
            <a:xfrm>
              <a:off x="200956" y="3490222"/>
              <a:ext cx="3874177" cy="104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vi-VN" sz="5400" dirty="0">
                  <a:effectLst/>
                  <a:latin typeface="+mj-lt"/>
                  <a:ea typeface="Calibri" panose="020F0502020204030204" pitchFamily="34" charset="0"/>
                  <a:cs typeface="Times New Roman" panose="02020603050405020304" pitchFamily="18" charset="0"/>
                </a:rPr>
                <a:t>Ngôn ngữ thơ có những đặc điểm gì? </a:t>
              </a:r>
              <a:endParaRPr lang="en-SG" sz="41300" dirty="0">
                <a:solidFill>
                  <a:schemeClr val="bg1">
                    <a:lumMod val="10000"/>
                  </a:schemeClr>
                </a:solidFill>
                <a:effectLst/>
                <a:latin typeface="+mj-lt"/>
                <a:ea typeface="Calibri" panose="020F0502020204030204" pitchFamily="34" charset="0"/>
                <a:cs typeface="Times New Roman" panose="02020603050405020304" pitchFamily="18" charset="0"/>
              </a:endParaRPr>
            </a:p>
          </p:txBody>
        </p:sp>
      </p:grpSp>
      <p:grpSp>
        <p:nvGrpSpPr>
          <p:cNvPr id="11" name="组合 4">
            <a:extLst>
              <a:ext uri="{FF2B5EF4-FFF2-40B4-BE49-F238E27FC236}">
                <a16:creationId xmlns:a16="http://schemas.microsoft.com/office/drawing/2014/main" id="{8FB3BC9F-DC9E-2495-8FDF-1B0461A3531E}"/>
              </a:ext>
            </a:extLst>
          </p:cNvPr>
          <p:cNvGrpSpPr/>
          <p:nvPr/>
        </p:nvGrpSpPr>
        <p:grpSpPr>
          <a:xfrm>
            <a:off x="7330295" y="1062469"/>
            <a:ext cx="4597393" cy="2683073"/>
            <a:chOff x="2630173" y="1803400"/>
            <a:chExt cx="4597393" cy="2683073"/>
          </a:xfrm>
        </p:grpSpPr>
        <p:pic>
          <p:nvPicPr>
            <p:cNvPr id="12" name="图片 13">
              <a:extLst>
                <a:ext uri="{FF2B5EF4-FFF2-40B4-BE49-F238E27FC236}">
                  <a16:creationId xmlns:a16="http://schemas.microsoft.com/office/drawing/2014/main" id="{A493F0E2-40E8-786F-CDBB-D4A11B7877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4" name="MH_Text_1">
              <a:extLst>
                <a:ext uri="{FF2B5EF4-FFF2-40B4-BE49-F238E27FC236}">
                  <a16:creationId xmlns:a16="http://schemas.microsoft.com/office/drawing/2014/main" id="{97E167D2-E32A-8002-CE20-4E84890BFF0F}"/>
                </a:ext>
              </a:extLst>
            </p:cNvPr>
            <p:cNvSpPr txBox="1">
              <a:spLocks noChangeArrowheads="1"/>
            </p:cNvSpPr>
            <p:nvPr>
              <p:custDataLst>
                <p:tags r:id="rId1"/>
              </p:custDataLst>
            </p:nvPr>
          </p:nvSpPr>
          <p:spPr bwMode="auto">
            <a:xfrm>
              <a:off x="2630173" y="3539926"/>
              <a:ext cx="4597393"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vi-VN" sz="5400" dirty="0">
                  <a:solidFill>
                    <a:schemeClr val="tx1"/>
                  </a:solidFill>
                  <a:effectLst/>
                  <a:latin typeface="+mj-lt"/>
                  <a:ea typeface="Calibri" panose="020F0502020204030204" pitchFamily="34" charset="0"/>
                  <a:cs typeface="Times New Roman" panose="02020603050405020304" pitchFamily="18" charset="0"/>
                </a:rPr>
                <a:t>Vì sao khi đọc thơ, cần đọc thành tiếng/đọc diễn cảm?</a:t>
              </a:r>
              <a:endParaRPr lang="en-SG" sz="5400" dirty="0">
                <a:solidFill>
                  <a:schemeClr val="tx1"/>
                </a:solidFill>
                <a:effectLst/>
                <a:latin typeface="+mj-lt"/>
                <a:ea typeface="Calibri" panose="020F0502020204030204" pitchFamily="34" charset="0"/>
                <a:cs typeface="Times New Roman" panose="02020603050405020304" pitchFamily="18" charset="0"/>
              </a:endParaRPr>
            </a:p>
          </p:txBody>
        </p:sp>
        <p:sp>
          <p:nvSpPr>
            <p:cNvPr id="15" name="文本框 24">
              <a:extLst>
                <a:ext uri="{FF2B5EF4-FFF2-40B4-BE49-F238E27FC236}">
                  <a16:creationId xmlns:a16="http://schemas.microsoft.com/office/drawing/2014/main" id="{76A50F9F-0627-2B3A-0482-EF3111C9EF73}"/>
                </a:ext>
              </a:extLst>
            </p:cNvPr>
            <p:cNvSpPr txBox="1"/>
            <p:nvPr/>
          </p:nvSpPr>
          <p:spPr>
            <a:xfrm>
              <a:off x="4001601" y="2785328"/>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E7E6E6">
                      <a:lumMod val="10000"/>
                    </a:srgbClr>
                  </a:solidFill>
                  <a:effectLst/>
                  <a:uLnTx/>
                  <a:uFillTx/>
                  <a:latin typeface="+mj-lt"/>
                  <a:ea typeface="等线" panose="02010600030101010101" pitchFamily="2" charset="-122"/>
                  <a:cs typeface="Times New Roman" panose="02020603050405020304" pitchFamily="18" charset="0"/>
                  <a:sym typeface="+mn-lt"/>
                </a:rPr>
                <a:t>02</a:t>
              </a:r>
              <a:endParaRPr kumimoji="0" lang="zh-CN" altLang="en-US" sz="3200" b="0" i="0" u="none" strike="noStrike" kern="1200" cap="none" spc="0" normalizeH="0" baseline="0" noProof="0" dirty="0">
                <a:ln>
                  <a:noFill/>
                </a:ln>
                <a:solidFill>
                  <a:srgbClr val="E7E6E6">
                    <a:lumMod val="10000"/>
                  </a:srgbClr>
                </a:solidFill>
                <a:effectLst/>
                <a:uLnTx/>
                <a:uFillTx/>
                <a:latin typeface="+mj-lt"/>
                <a:ea typeface="等线" panose="02010600030101010101" pitchFamily="2" charset="-122"/>
                <a:cs typeface="Times New Roman" panose="02020603050405020304" pitchFamily="18" charset="0"/>
                <a:sym typeface="+mn-lt"/>
              </a:endParaRPr>
            </a:p>
          </p:txBody>
        </p:sp>
      </p:grpSp>
      <p:grpSp>
        <p:nvGrpSpPr>
          <p:cNvPr id="16" name="Group 15">
            <a:extLst>
              <a:ext uri="{FF2B5EF4-FFF2-40B4-BE49-F238E27FC236}">
                <a16:creationId xmlns:a16="http://schemas.microsoft.com/office/drawing/2014/main" id="{A896885B-5EC8-792C-E9B5-4E7D460793B3}"/>
              </a:ext>
            </a:extLst>
          </p:cNvPr>
          <p:cNvGrpSpPr/>
          <p:nvPr/>
        </p:nvGrpSpPr>
        <p:grpSpPr>
          <a:xfrm>
            <a:off x="4574076" y="2764690"/>
            <a:ext cx="3188282" cy="3861597"/>
            <a:chOff x="11148319" y="839607"/>
            <a:chExt cx="6765764" cy="8177673"/>
          </a:xfrm>
        </p:grpSpPr>
        <p:sp>
          <p:nvSpPr>
            <p:cNvPr id="17" name="Freeform 16">
              <a:extLst>
                <a:ext uri="{FF2B5EF4-FFF2-40B4-BE49-F238E27FC236}">
                  <a16:creationId xmlns:a16="http://schemas.microsoft.com/office/drawing/2014/main" id="{AAAA6F1C-9ADC-8800-A9FF-A5EB8C452E08}"/>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sp>
          <p:nvSpPr>
            <p:cNvPr id="18" name="Freeform 17">
              <a:extLst>
                <a:ext uri="{FF2B5EF4-FFF2-40B4-BE49-F238E27FC236}">
                  <a16:creationId xmlns:a16="http://schemas.microsoft.com/office/drawing/2014/main" id="{F4F86FE8-F918-8D18-78C1-9CCB05E2D84F}"/>
                </a:ext>
              </a:extLst>
            </p:cNvPr>
            <p:cNvSpPr/>
            <p:nvPr/>
          </p:nvSpPr>
          <p:spPr>
            <a:xfrm rot="20709433">
              <a:off x="11148319" y="4472984"/>
              <a:ext cx="3946268"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sp>
          <p:nvSpPr>
            <p:cNvPr id="19" name="Freeform 18">
              <a:extLst>
                <a:ext uri="{FF2B5EF4-FFF2-40B4-BE49-F238E27FC236}">
                  <a16:creationId xmlns:a16="http://schemas.microsoft.com/office/drawing/2014/main" id="{52E0811E-0226-BAF3-5227-6A4560CB7D90}"/>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grpSp>
    </p:spTree>
    <p:extLst>
      <p:ext uri="{BB962C8B-B14F-4D97-AF65-F5344CB8AC3E}">
        <p14:creationId xmlns:p14="http://schemas.microsoft.com/office/powerpoint/2010/main" val="346338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DB6D06-3DA6-A077-CAE6-2CE13884DCD0}"/>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9BF4EC4-208A-532A-84BD-5BEADCC4EBD4}"/>
              </a:ext>
            </a:extLst>
          </p:cNvPr>
          <p:cNvSpPr txBox="1"/>
          <p:nvPr/>
        </p:nvSpPr>
        <p:spPr>
          <a:xfrm>
            <a:off x="199664" y="1019680"/>
            <a:ext cx="2373416" cy="5365571"/>
          </a:xfrm>
          <a:prstGeom prst="rect">
            <a:avLst/>
          </a:prstGeom>
          <a:noFill/>
        </p:spPr>
        <p:txBody>
          <a:bodyPr wrap="square">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1 </a:t>
            </a:r>
            <a:r>
              <a:rPr lang="vi-VN" sz="2400" b="1" i="1" dirty="0">
                <a:effectLst/>
                <a:latin typeface="Times New Roman" panose="02020603050405020304" pitchFamily="18" charset="0"/>
                <a:ea typeface="Calibri" panose="020F0502020204030204" pitchFamily="34" charset="0"/>
                <a:cs typeface="Times New Roman" panose="02020603050405020304" pitchFamily="18" charset="0"/>
              </a:rPr>
              <a:t>(2.0 điểm)</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Dựa trên bài thơ "Đôi Mắt" của Lưu Trọng Lư, hãy viết một bài nghị luận xã hội khoảng 600 - 800 chữ về vai trò và ý nghĩa của ánh nhìn trong việc kết nối, thấu hiểu và cảm thông giữa con người với nhau.</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D7761D5-6FD3-67FC-6CA1-949935A209C6}"/>
              </a:ext>
            </a:extLst>
          </p:cNvPr>
          <p:cNvSpPr txBox="1"/>
          <p:nvPr/>
        </p:nvSpPr>
        <p:spPr>
          <a:xfrm>
            <a:off x="2772744" y="1019680"/>
            <a:ext cx="8243113" cy="461665"/>
          </a:xfrm>
          <a:prstGeom prst="rect">
            <a:avLst/>
          </a:prstGeom>
          <a:noFill/>
        </p:spPr>
        <p:txBody>
          <a:bodyPr wrap="square">
            <a:spAutoFit/>
          </a:bodyPr>
          <a:lstStyle/>
          <a:p>
            <a:pP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2 </a:t>
            </a:r>
            <a:r>
              <a:rPr lang="vi-VN" sz="2400" b="1" i="1" dirty="0">
                <a:effectLst/>
                <a:latin typeface="Times New Roman" panose="02020603050405020304" pitchFamily="18" charset="0"/>
                <a:ea typeface="Calibri" panose="020F0502020204030204" pitchFamily="34" charset="0"/>
                <a:cs typeface="Times New Roman" panose="02020603050405020304" pitchFamily="18" charset="0"/>
              </a:rPr>
              <a:t>(4.0 điểm)</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Phân tích đoạn thơ sau.</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DA0B701-CF3E-04BB-0B76-7613038BD971}"/>
              </a:ext>
            </a:extLst>
          </p:cNvPr>
          <p:cNvSpPr txBox="1"/>
          <p:nvPr/>
        </p:nvSpPr>
        <p:spPr>
          <a:xfrm>
            <a:off x="2541713" y="1481345"/>
            <a:ext cx="4748148" cy="4093428"/>
          </a:xfrm>
          <a:prstGeom prst="rect">
            <a:avLst/>
          </a:prstGeom>
          <a:noFill/>
        </p:spPr>
        <p:txBody>
          <a:bodyPr wrap="square">
            <a:spAutoFit/>
          </a:bodyPr>
          <a:lstStyle/>
          <a:p>
            <a:pPr algn="ctr">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“Dạo hiên vắng thầm gieo từng bước, </a:t>
            </a:r>
            <a:br>
              <a:rPr lang="vi-VN" sz="20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Ngồi rèm thưa rủ thác đòi phen.</a:t>
            </a:r>
            <a:br>
              <a:rPr lang="vi-VN" sz="20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Ngoài rèm thước chẳng mách tin,</a:t>
            </a:r>
            <a:br>
              <a:rPr lang="vi-VN" sz="20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Trong rèm, dường đã có đèn biết chăng ?</a:t>
            </a:r>
            <a:br>
              <a:rPr lang="vi-VN" sz="20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Đèn có biết dường bằng chẳng biết,</a:t>
            </a:r>
            <a:br>
              <a:rPr lang="vi-VN" sz="20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Lòng thiếp riêng bi thiết mà thôi.</a:t>
            </a:r>
            <a:br>
              <a:rPr lang="vi-VN" sz="20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000" i="1"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Buồn</a:t>
            </a: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 rầu nói chẳng nên lời,</a:t>
            </a:r>
            <a:br>
              <a:rPr lang="vi-VN" sz="20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Hoa đèn kia với bóng người khá thương.</a:t>
            </a:r>
            <a:br>
              <a:rPr lang="vi-VN" sz="20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Gà eo óc gáy sương năm trống,</a:t>
            </a:r>
            <a:br>
              <a:rPr lang="vi-VN" sz="20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Hoè phất phơ rủ bóng bốn bên.</a:t>
            </a:r>
            <a:br>
              <a:rPr lang="vi-VN" sz="20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Khắc giờ đằng đẳng như niên,</a:t>
            </a:r>
            <a:br>
              <a:rPr lang="vi-VN" sz="20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Mối sầu dằng dặc tựa miền biển xa.</a:t>
            </a:r>
            <a:br>
              <a:rPr lang="vi-VN" sz="2000" i="1" dirty="0">
                <a:effectLst/>
                <a:latin typeface="Times New Roman" panose="02020603050405020304" pitchFamily="18" charset="0"/>
                <a:ea typeface="Calibri" panose="020F0502020204030204" pitchFamily="34" charset="0"/>
                <a:cs typeface="Times New Roman" panose="02020603050405020304" pitchFamily="18" charset="0"/>
              </a:rPr>
            </a:br>
            <a:endParaRPr lang="en-SG" sz="20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AEBA6D0-1286-E907-7139-593643770987}"/>
              </a:ext>
            </a:extLst>
          </p:cNvPr>
          <p:cNvSpPr txBox="1"/>
          <p:nvPr/>
        </p:nvSpPr>
        <p:spPr>
          <a:xfrm>
            <a:off x="6807105" y="1943010"/>
            <a:ext cx="5484727" cy="4811574"/>
          </a:xfrm>
          <a:prstGeom prst="rect">
            <a:avLst/>
          </a:prstGeom>
          <a:noFill/>
        </p:spPr>
        <p:txBody>
          <a:bodyPr wrap="square">
            <a:spAutoFit/>
          </a:bodyPr>
          <a:lstStyle/>
          <a:p>
            <a:pPr marL="0" marR="0" lvl="0" indent="0" algn="ctr" defTabSz="914400" rtl="0" eaLnBrk="1" fontAlgn="auto" latinLnBrk="0" hangingPunct="1">
              <a:spcBef>
                <a:spcPts val="0"/>
              </a:spcBef>
              <a:spcAft>
                <a:spcPts val="800"/>
              </a:spcAft>
              <a:buClrTx/>
              <a:buSzTx/>
              <a:buFontTx/>
              <a:buNone/>
              <a:tabLst/>
              <a:defRPr/>
            </a:pP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Hương gượng đốt hồn đà mê mải,</a:t>
            </a:r>
            <a:b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Gương gượng soi lệ lại châu chan. </a:t>
            </a:r>
            <a:b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Sắt cầm gượng gảy ngón đàn, </a:t>
            </a:r>
            <a:b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Dây uyên kinh đứt phím loan ngại chùng.</a:t>
            </a:r>
            <a:b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Lòng này gửi gió đông có tiện? </a:t>
            </a:r>
            <a:b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Nghìn vàng xin gửi đến non Yên Non </a:t>
            </a:r>
            <a:b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Non Yên dù chẳng tới miền,</a:t>
            </a:r>
            <a:b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 chàng thăm thẳm đường lên bằng trời. </a:t>
            </a:r>
            <a:b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Cành cây sương đượm tiếng trùng mưa phun.</a:t>
            </a:r>
            <a:b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Trời thăm thẳm xa vời khôn thấu, </a:t>
            </a:r>
            <a:b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Nỗi nhớ chàng đau đáu nào xong.</a:t>
            </a:r>
            <a:b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Cảnh buồn người thiết tha lòng, </a:t>
            </a:r>
            <a:b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Cành cây sương đượm tiếng trùng mưa phun.”</a:t>
            </a:r>
            <a:endParaRPr kumimoji="0" lang="en-SG"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spcBef>
                <a:spcPts val="0"/>
              </a:spcBef>
              <a:spcAft>
                <a:spcPts val="80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(Tác giả: Đoàn Thị Điểm -Tình cảnh lẻ loi của người chinh phụ)</a:t>
            </a:r>
            <a:endParaRPr kumimoji="0" lang="en-SG" sz="2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F6DF16B7-C46B-5FC1-BE64-C4F5D3704B2E}"/>
              </a:ext>
            </a:extLst>
          </p:cNvPr>
          <p:cNvPicPr>
            <a:picLocks noChangeAspect="1"/>
          </p:cNvPicPr>
          <p:nvPr/>
        </p:nvPicPr>
        <p:blipFill rotWithShape="1">
          <a:blip r:embed="rId5"/>
          <a:srcRect l="37691" t="1121"/>
          <a:stretch/>
        </p:blipFill>
        <p:spPr>
          <a:xfrm>
            <a:off x="4644775" y="5133585"/>
            <a:ext cx="2020888" cy="1805706"/>
          </a:xfrm>
          <a:prstGeom prst="rect">
            <a:avLst/>
          </a:prstGeom>
        </p:spPr>
      </p:pic>
      <p:pic>
        <p:nvPicPr>
          <p:cNvPr id="17" name="Picture 16">
            <a:extLst>
              <a:ext uri="{FF2B5EF4-FFF2-40B4-BE49-F238E27FC236}">
                <a16:creationId xmlns:a16="http://schemas.microsoft.com/office/drawing/2014/main" id="{3B0AC9E8-8883-A76F-F476-37C9B3A868D8}"/>
              </a:ext>
            </a:extLst>
          </p:cNvPr>
          <p:cNvPicPr>
            <a:picLocks noChangeAspect="1"/>
          </p:cNvPicPr>
          <p:nvPr/>
        </p:nvPicPr>
        <p:blipFill rotWithShape="1">
          <a:blip r:embed="rId5"/>
          <a:srcRect l="2816" t="17523" r="62082"/>
          <a:stretch/>
        </p:blipFill>
        <p:spPr>
          <a:xfrm>
            <a:off x="2573081" y="4652506"/>
            <a:ext cx="1658678" cy="2194410"/>
          </a:xfrm>
          <a:prstGeom prst="rect">
            <a:avLst/>
          </a:prstGeom>
        </p:spPr>
      </p:pic>
    </p:spTree>
    <p:extLst>
      <p:ext uri="{BB962C8B-B14F-4D97-AF65-F5344CB8AC3E}">
        <p14:creationId xmlns:p14="http://schemas.microsoft.com/office/powerpoint/2010/main" val="80377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9">
          <a:extLst>
            <a:ext uri="{FF2B5EF4-FFF2-40B4-BE49-F238E27FC236}">
              <a16:creationId xmlns:a16="http://schemas.microsoft.com/office/drawing/2014/main" id="{B6FD8D88-04E9-9137-1C9E-F7D82121020D}"/>
            </a:ext>
          </a:extLst>
        </p:cNvPr>
        <p:cNvGrpSpPr/>
        <p:nvPr/>
      </p:nvGrpSpPr>
      <p:grpSpPr>
        <a:xfrm>
          <a:off x="0" y="0"/>
          <a:ext cx="0" cy="0"/>
          <a:chOff x="0" y="0"/>
          <a:chExt cx="0" cy="0"/>
        </a:xfrm>
      </p:grpSpPr>
      <p:grpSp>
        <p:nvGrpSpPr>
          <p:cNvPr id="1022" name="Google Shape;1022;p21">
            <a:extLst>
              <a:ext uri="{FF2B5EF4-FFF2-40B4-BE49-F238E27FC236}">
                <a16:creationId xmlns:a16="http://schemas.microsoft.com/office/drawing/2014/main" id="{70E6F258-38B7-5F80-AC38-C313CEDC3846}"/>
              </a:ext>
            </a:extLst>
          </p:cNvPr>
          <p:cNvGrpSpPr/>
          <p:nvPr/>
        </p:nvGrpSpPr>
        <p:grpSpPr>
          <a:xfrm rot="-5400000">
            <a:off x="11572047" y="296049"/>
            <a:ext cx="711283" cy="343075"/>
            <a:chOff x="3372600" y="1183575"/>
            <a:chExt cx="533462" cy="257306"/>
          </a:xfrm>
        </p:grpSpPr>
        <p:sp>
          <p:nvSpPr>
            <p:cNvPr id="1023" name="Google Shape;1023;p21">
              <a:extLst>
                <a:ext uri="{FF2B5EF4-FFF2-40B4-BE49-F238E27FC236}">
                  <a16:creationId xmlns:a16="http://schemas.microsoft.com/office/drawing/2014/main" id="{EB430D84-EE18-B4D8-E6F0-FBD8BCA1510F}"/>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21">
              <a:extLst>
                <a:ext uri="{FF2B5EF4-FFF2-40B4-BE49-F238E27FC236}">
                  <a16:creationId xmlns:a16="http://schemas.microsoft.com/office/drawing/2014/main" id="{342CF5A8-72F7-9271-E7DE-C28001989F84}"/>
                </a:ext>
              </a:extLst>
            </p:cNvPr>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Freeform 18">
            <a:extLst>
              <a:ext uri="{FF2B5EF4-FFF2-40B4-BE49-F238E27FC236}">
                <a16:creationId xmlns:a16="http://schemas.microsoft.com/office/drawing/2014/main" id="{ADCAB6AA-3D76-13C9-C5A2-E516F53985CC}"/>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Freeform 12">
            <a:extLst>
              <a:ext uri="{FF2B5EF4-FFF2-40B4-BE49-F238E27FC236}">
                <a16:creationId xmlns:a16="http://schemas.microsoft.com/office/drawing/2014/main" id="{C03A211C-D268-3173-9E10-5D03D743D954}"/>
              </a:ext>
            </a:extLst>
          </p:cNvPr>
          <p:cNvSpPr/>
          <p:nvPr/>
        </p:nvSpPr>
        <p:spPr>
          <a:xfrm>
            <a:off x="3217762" y="237821"/>
            <a:ext cx="5775767" cy="666786"/>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5"/>
            <a:stretch>
              <a:fillRect/>
            </a:stretch>
          </a:blipFill>
        </p:spPr>
        <p:txBody>
          <a:bodyPr/>
          <a:lstStyle/>
          <a:p>
            <a:endParaRPr lang="en-SG"/>
          </a:p>
        </p:txBody>
      </p:sp>
      <p:sp>
        <p:nvSpPr>
          <p:cNvPr id="7" name="TextBox 6">
            <a:extLst>
              <a:ext uri="{FF2B5EF4-FFF2-40B4-BE49-F238E27FC236}">
                <a16:creationId xmlns:a16="http://schemas.microsoft.com/office/drawing/2014/main" id="{447E78BD-C544-30A9-85F8-F46F122D7AAB}"/>
              </a:ext>
            </a:extLst>
          </p:cNvPr>
          <p:cNvSpPr txBox="1"/>
          <p:nvPr/>
        </p:nvSpPr>
        <p:spPr>
          <a:xfrm>
            <a:off x="3795486" y="237821"/>
            <a:ext cx="460102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1</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sp>
        <p:nvSpPr>
          <p:cNvPr id="2" name="Freeform 5">
            <a:extLst>
              <a:ext uri="{FF2B5EF4-FFF2-40B4-BE49-F238E27FC236}">
                <a16:creationId xmlns:a16="http://schemas.microsoft.com/office/drawing/2014/main" id="{61D7D86F-0D50-3F9E-6F15-ED13C634EA2D}"/>
              </a:ext>
            </a:extLst>
          </p:cNvPr>
          <p:cNvSpPr/>
          <p:nvPr/>
        </p:nvSpPr>
        <p:spPr>
          <a:xfrm flipH="1">
            <a:off x="-192018" y="3585994"/>
            <a:ext cx="3624892" cy="3397151"/>
          </a:xfrm>
          <a:custGeom>
            <a:avLst/>
            <a:gdLst/>
            <a:ahLst/>
            <a:cxnLst/>
            <a:rect l="l" t="t" r="r" b="b"/>
            <a:pathLst>
              <a:path w="6768342" h="11569816">
                <a:moveTo>
                  <a:pt x="0" y="0"/>
                </a:moveTo>
                <a:lnTo>
                  <a:pt x="6768343" y="0"/>
                </a:lnTo>
                <a:lnTo>
                  <a:pt x="6768343" y="11569816"/>
                </a:lnTo>
                <a:lnTo>
                  <a:pt x="0" y="11569816"/>
                </a:lnTo>
                <a:lnTo>
                  <a:pt x="0" y="0"/>
                </a:lnTo>
                <a:close/>
              </a:path>
            </a:pathLst>
          </a:custGeom>
          <a:blipFill>
            <a:blip r:embed="rId6">
              <a:extLst>
                <a:ext uri="{96DAC541-7B7A-43D3-8B79-37D633B846F1}">
                  <asvg:svgBlip xmlns:asvg="http://schemas.microsoft.com/office/drawing/2016/SVG/main" r:embed="rId7"/>
                </a:ext>
              </a:extLst>
            </a:blip>
            <a:stretch>
              <a:fillRect r="4276" b="-81316"/>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646B96"/>
              </a:solidFill>
              <a:effectLst/>
              <a:uLnTx/>
              <a:uFillTx/>
              <a:latin typeface="Arial"/>
              <a:ea typeface="+mn-ea"/>
              <a:cs typeface="Arial"/>
              <a:sym typeface="Arial"/>
            </a:endParaRPr>
          </a:p>
        </p:txBody>
      </p:sp>
      <p:pic>
        <p:nvPicPr>
          <p:cNvPr id="3" name="图片 40">
            <a:extLst>
              <a:ext uri="{FF2B5EF4-FFF2-40B4-BE49-F238E27FC236}">
                <a16:creationId xmlns:a16="http://schemas.microsoft.com/office/drawing/2014/main" id="{F871DC8B-9D3C-0C5F-086A-E33CE63241D4}"/>
              </a:ext>
            </a:extLst>
          </p:cNvPr>
          <p:cNvPicPr>
            <a:picLocks noChangeAspect="1"/>
          </p:cNvPicPr>
          <p:nvPr/>
        </p:nvPicPr>
        <p:blipFill>
          <a:blip r:embed="rId8" cstate="hqprint">
            <a:extLst>
              <a:ext uri="{28A0092B-C50C-407E-A947-70E740481C1C}">
                <a14:useLocalDpi xmlns:a14="http://schemas.microsoft.com/office/drawing/2010/main" val="0"/>
              </a:ext>
            </a:extLst>
          </a:blip>
          <a:srcRect t="8219" r="79378" b="59187"/>
          <a:stretch>
            <a:fillRect/>
          </a:stretch>
        </p:blipFill>
        <p:spPr>
          <a:xfrm>
            <a:off x="3604539" y="1362300"/>
            <a:ext cx="2258532" cy="1699791"/>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4" name="TextBox 3">
            <a:extLst>
              <a:ext uri="{FF2B5EF4-FFF2-40B4-BE49-F238E27FC236}">
                <a16:creationId xmlns:a16="http://schemas.microsoft.com/office/drawing/2014/main" id="{3C8C5C8E-2BD1-0DAF-64F6-BA609FE2C51A}"/>
              </a:ext>
            </a:extLst>
          </p:cNvPr>
          <p:cNvSpPr txBox="1"/>
          <p:nvPr/>
        </p:nvSpPr>
        <p:spPr>
          <a:xfrm>
            <a:off x="6034735" y="1482982"/>
            <a:ext cx="5619747" cy="2308324"/>
          </a:xfrm>
          <a:prstGeom prst="rect">
            <a:avLst/>
          </a:prstGeom>
          <a:noFill/>
        </p:spPr>
        <p:txBody>
          <a:bodyPr wrap="square">
            <a:spAutoFit/>
          </a:bodyPr>
          <a:lstStyle/>
          <a:p>
            <a:pPr lvl="0" algn="just">
              <a:defRPr/>
            </a:pP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dậy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nhịp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endParaRPr kumimoji="0" lang="en-SG" sz="199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endParaRPr>
          </a:p>
        </p:txBody>
      </p:sp>
      <p:pic>
        <p:nvPicPr>
          <p:cNvPr id="20" name="图片 40">
            <a:extLst>
              <a:ext uri="{FF2B5EF4-FFF2-40B4-BE49-F238E27FC236}">
                <a16:creationId xmlns:a16="http://schemas.microsoft.com/office/drawing/2014/main" id="{7AF9A118-18FA-B569-E13F-E62467E179A7}"/>
              </a:ext>
            </a:extLst>
          </p:cNvPr>
          <p:cNvPicPr>
            <a:picLocks noChangeAspect="1"/>
          </p:cNvPicPr>
          <p:nvPr/>
        </p:nvPicPr>
        <p:blipFill>
          <a:blip r:embed="rId8" cstate="hqprint">
            <a:extLst>
              <a:ext uri="{28A0092B-C50C-407E-A947-70E740481C1C}">
                <a14:useLocalDpi xmlns:a14="http://schemas.microsoft.com/office/drawing/2010/main" val="0"/>
              </a:ext>
            </a:extLst>
          </a:blip>
          <a:srcRect t="8219" r="79378" b="59187"/>
          <a:stretch>
            <a:fillRect/>
          </a:stretch>
        </p:blipFill>
        <p:spPr>
          <a:xfrm>
            <a:off x="2784475" y="3873317"/>
            <a:ext cx="2258532" cy="1699791"/>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21" name="TextBox 20">
            <a:extLst>
              <a:ext uri="{FF2B5EF4-FFF2-40B4-BE49-F238E27FC236}">
                <a16:creationId xmlns:a16="http://schemas.microsoft.com/office/drawing/2014/main" id="{28C8231E-D772-3679-4E4D-12B5122DE399}"/>
              </a:ext>
            </a:extLst>
          </p:cNvPr>
          <p:cNvSpPr txBox="1"/>
          <p:nvPr/>
        </p:nvSpPr>
        <p:spPr>
          <a:xfrm>
            <a:off x="5235025" y="4220856"/>
            <a:ext cx="6096000" cy="2308324"/>
          </a:xfrm>
          <a:prstGeom prst="rect">
            <a:avLst/>
          </a:prstGeom>
          <a:noFill/>
        </p:spPr>
        <p:txBody>
          <a:bodyPr wrap="square">
            <a:spAutoFit/>
          </a:bodyPr>
          <a:lstStyle/>
          <a:p>
            <a:pPr algn="just"/>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qua </a:t>
            </a:r>
            <a:r>
              <a:rPr lang="en-US" sz="3600" dirty="0" err="1">
                <a:latin typeface="Times New Roman" panose="02020603050405020304" pitchFamily="18" charset="0"/>
                <a:cs typeface="Times New Roman" panose="02020603050405020304" pitchFamily="18" charset="0"/>
              </a:rPr>
              <a:t>ngôn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endParaRPr lang="en-SG" sz="66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2" name="Freeform 20">
            <a:extLst>
              <a:ext uri="{FF2B5EF4-FFF2-40B4-BE49-F238E27FC236}">
                <a16:creationId xmlns:a16="http://schemas.microsoft.com/office/drawing/2014/main" id="{CA0B5539-1BA9-0AE7-C135-57CD61A3F6D0}"/>
              </a:ext>
            </a:extLst>
          </p:cNvPr>
          <p:cNvSpPr/>
          <p:nvPr/>
        </p:nvSpPr>
        <p:spPr>
          <a:xfrm>
            <a:off x="636608" y="1284892"/>
            <a:ext cx="3275634" cy="2719949"/>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nchor="t"/>
          <a:lstStyle/>
          <a:p>
            <a:pPr lvl="0" algn="just" defTabSz="914377">
              <a:buClr>
                <a:srgbClr val="000000"/>
              </a:buClr>
              <a:defRPr/>
            </a:pPr>
            <a:r>
              <a:rPr lang="en-US" sz="3600" dirty="0">
                <a:latin typeface="Times New Roman" panose="02020603050405020304" pitchFamily="18" charset="0"/>
                <a:cs typeface="Times New Roman" panose="02020603050405020304" pitchFamily="18" charset="0"/>
              </a:rPr>
              <a:t>Khi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endParaRPr kumimoji="0" lang="en-SG" sz="6000" b="1" i="0" u="none" strike="noStrike" kern="0" cap="none" spc="0" normalizeH="0" baseline="0" noProof="0" dirty="0">
              <a:ln>
                <a:noFill/>
              </a:ln>
              <a:solidFill>
                <a:srgbClr val="FAFAFA">
                  <a:lumMod val="10000"/>
                </a:srgb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663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578</TotalTime>
  <Words>6680</Words>
  <Application>Microsoft Office PowerPoint</Application>
  <PresentationFormat>Widescreen</PresentationFormat>
  <Paragraphs>554</Paragraphs>
  <Slides>80</Slides>
  <Notes>32</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80</vt:i4>
      </vt:variant>
    </vt:vector>
  </HeadingPairs>
  <TitlesOfParts>
    <vt:vector size="106" baseType="lpstr">
      <vt:lpstr>Anaheim</vt:lpstr>
      <vt:lpstr>Aptos</vt:lpstr>
      <vt:lpstr>Aptos Display</vt:lpstr>
      <vt:lpstr>Arial</vt:lpstr>
      <vt:lpstr>Arial Black</vt:lpstr>
      <vt:lpstr>Atma</vt:lpstr>
      <vt:lpstr>Bebas Neue</vt:lpstr>
      <vt:lpstr>Calibri</vt:lpstr>
      <vt:lpstr>Calibri Light</vt:lpstr>
      <vt:lpstr>Eastman Grotesque Bold</vt:lpstr>
      <vt:lpstr>Fredoka</vt:lpstr>
      <vt:lpstr>Josefin Sans</vt:lpstr>
      <vt:lpstr>Montserrat</vt:lpstr>
      <vt:lpstr>Nunito Light</vt:lpstr>
      <vt:lpstr>Poppins Medium</vt:lpstr>
      <vt:lpstr>Roboto Condensed Light</vt:lpstr>
      <vt:lpstr>Times New Roman</vt:lpstr>
      <vt:lpstr>Wingdings</vt:lpstr>
      <vt:lpstr>字魂73号-江南手书</vt:lpstr>
      <vt:lpstr>思源黑体 CN</vt:lpstr>
      <vt:lpstr>1_Office Theme</vt:lpstr>
      <vt:lpstr>Career Day for Elementary Students Infographics by Slidesgo</vt:lpstr>
      <vt:lpstr>2_Office Theme</vt:lpstr>
      <vt:lpstr>1_Career Day for Elementary Students Infographics by Slidesgo</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22</cp:revision>
  <dcterms:created xsi:type="dcterms:W3CDTF">2024-11-02T07:49:33Z</dcterms:created>
  <dcterms:modified xsi:type="dcterms:W3CDTF">2025-04-29T23:23:48Z</dcterms:modified>
</cp:coreProperties>
</file>