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notesSlides/notesSlide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0.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7.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5.xml" ContentType="application/vnd.openxmlformats-officedocument.presentationml.tags+xml"/>
  <Override PartName="/ppt/notesSlides/notesSlide22.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15" r:id="rId3"/>
    <p:sldMasterId id="2147483727" r:id="rId4"/>
    <p:sldMasterId id="2147483779" r:id="rId5"/>
    <p:sldMasterId id="2147483791" r:id="rId6"/>
    <p:sldMasterId id="2147483844" r:id="rId7"/>
  </p:sldMasterIdLst>
  <p:notesMasterIdLst>
    <p:notesMasterId r:id="rId72"/>
  </p:notesMasterIdLst>
  <p:handoutMasterIdLst>
    <p:handoutMasterId r:id="rId73"/>
  </p:handoutMasterIdLst>
  <p:sldIdLst>
    <p:sldId id="2007578996" r:id="rId8"/>
    <p:sldId id="257" r:id="rId9"/>
    <p:sldId id="2007578989" r:id="rId10"/>
    <p:sldId id="2007578993" r:id="rId11"/>
    <p:sldId id="2007578992" r:id="rId12"/>
    <p:sldId id="2007578995" r:id="rId13"/>
    <p:sldId id="2007578451" r:id="rId14"/>
    <p:sldId id="2007579001" r:id="rId15"/>
    <p:sldId id="2007579002" r:id="rId16"/>
    <p:sldId id="2007579003" r:id="rId17"/>
    <p:sldId id="2007579000" r:id="rId18"/>
    <p:sldId id="2007578283" r:id="rId19"/>
    <p:sldId id="2007578999" r:id="rId20"/>
    <p:sldId id="2007579004" r:id="rId21"/>
    <p:sldId id="2007579008" r:id="rId22"/>
    <p:sldId id="2007578998" r:id="rId23"/>
    <p:sldId id="2007579011" r:id="rId24"/>
    <p:sldId id="2007578991" r:id="rId25"/>
    <p:sldId id="2007578990" r:id="rId26"/>
    <p:sldId id="2007579005" r:id="rId27"/>
    <p:sldId id="2007579018" r:id="rId28"/>
    <p:sldId id="2007579017" r:id="rId29"/>
    <p:sldId id="2007579013" r:id="rId30"/>
    <p:sldId id="2007579019" r:id="rId31"/>
    <p:sldId id="2007579007" r:id="rId32"/>
    <p:sldId id="513" r:id="rId33"/>
    <p:sldId id="2007579021" r:id="rId34"/>
    <p:sldId id="2007579014" r:id="rId35"/>
    <p:sldId id="2007579012" r:id="rId36"/>
    <p:sldId id="2007579022" r:id="rId37"/>
    <p:sldId id="2007579070" r:id="rId38"/>
    <p:sldId id="2007579071" r:id="rId39"/>
    <p:sldId id="2007579015" r:id="rId40"/>
    <p:sldId id="2007579072" r:id="rId41"/>
    <p:sldId id="2007579006" r:id="rId42"/>
    <p:sldId id="2007579075" r:id="rId43"/>
    <p:sldId id="2007579016" r:id="rId44"/>
    <p:sldId id="2007579073" r:id="rId45"/>
    <p:sldId id="2007579074" r:id="rId46"/>
    <p:sldId id="2007579082" r:id="rId47"/>
    <p:sldId id="2007579083" r:id="rId48"/>
    <p:sldId id="2007579084" r:id="rId49"/>
    <p:sldId id="2007579184" r:id="rId50"/>
    <p:sldId id="2007579009" r:id="rId51"/>
    <p:sldId id="2007579173" r:id="rId52"/>
    <p:sldId id="2007579171" r:id="rId53"/>
    <p:sldId id="2007579172" r:id="rId54"/>
    <p:sldId id="2007578994" r:id="rId55"/>
    <p:sldId id="264" r:id="rId56"/>
    <p:sldId id="256" r:id="rId57"/>
    <p:sldId id="2007579175" r:id="rId58"/>
    <p:sldId id="2007579080" r:id="rId59"/>
    <p:sldId id="2007579183" r:id="rId60"/>
    <p:sldId id="2007579180" r:id="rId61"/>
    <p:sldId id="2007579077" r:id="rId62"/>
    <p:sldId id="2007579176" r:id="rId63"/>
    <p:sldId id="2007579178" r:id="rId64"/>
    <p:sldId id="2007579181" r:id="rId65"/>
    <p:sldId id="2007579182" r:id="rId66"/>
    <p:sldId id="2007579177" r:id="rId67"/>
    <p:sldId id="2007579076" r:id="rId68"/>
    <p:sldId id="2007579179" r:id="rId69"/>
    <p:sldId id="2007578997" r:id="rId70"/>
    <p:sldId id="2007579174" r:id="rId71"/>
  </p:sldIdLst>
  <p:sldSz cx="12192000" cy="6858000"/>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2" userDrawn="1">
          <p15:clr>
            <a:srgbClr val="A4A3A4"/>
          </p15:clr>
        </p15:guide>
        <p15:guide id="2" pos="3831"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FFFFFF"/>
    <a:srgbClr val="F8E4C2"/>
    <a:srgbClr val="DEF1ED"/>
    <a:srgbClr val="FDEFE9"/>
    <a:srgbClr val="F8F1DF"/>
    <a:srgbClr val="498470"/>
    <a:srgbClr val="FCCE93"/>
    <a:srgbClr val="479688"/>
    <a:srgbClr val="6BB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94280" autoAdjust="0"/>
  </p:normalViewPr>
  <p:slideViewPr>
    <p:cSldViewPr snapToGrid="0" showGuides="1">
      <p:cViewPr>
        <p:scale>
          <a:sx n="64" d="100"/>
          <a:sy n="64" d="100"/>
        </p:scale>
        <p:origin x="-132" y="-216"/>
      </p:cViewPr>
      <p:guideLst>
        <p:guide orient="horz" pos="2132"/>
        <p:guide pos="383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思源黑体 CN Bold" panose="020B08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思源黑体 CN Bold" panose="020B0800000000000000" charset="-122"/>
              </a:rPr>
              <a:t>2024/10/6</a:t>
            </a:fld>
            <a:endParaRPr lang="zh-CN" altLang="en-US">
              <a:ea typeface="思源黑体 CN Bold" panose="020B08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思源黑体 CN Bold" panose="020B08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思源黑体 CN Bold" panose="020B0800000000000000" charset="-122"/>
              </a:rPr>
              <a:t>‹#›</a:t>
            </a:fld>
            <a:endParaRPr lang="zh-CN" altLang="en-US">
              <a:ea typeface="思源黑体 CN Bold" panose="020B08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思源黑体 CN Bold" panose="020B08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思源黑体 CN Bold" panose="020B0800000000000000" charset="-122"/>
              </a:defRPr>
            </a:lvl1pPr>
          </a:lstStyle>
          <a:p>
            <a:fld id="{D2A48B96-639E-45A3-A0BA-2464DFDB1FAA}" type="datetimeFigureOut">
              <a:rPr lang="zh-CN" altLang="en-US" smtClean="0"/>
              <a:t>2024/10/6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思源黑体 CN Bold" panose="020B08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思源黑体 CN Bold" panose="020B08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4179271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思源黑体 CN Bold" panose="020B0800000000000000" charset="-122"/>
        <a:cs typeface="+mn-cs"/>
      </a:defRPr>
    </a:lvl1pPr>
    <a:lvl2pPr marL="457200" algn="l" defTabSz="914400" rtl="0" eaLnBrk="1" latinLnBrk="0" hangingPunct="1">
      <a:defRPr sz="1200" kern="1200">
        <a:solidFill>
          <a:schemeClr val="tx1"/>
        </a:solidFill>
        <a:latin typeface="+mn-lt"/>
        <a:ea typeface="思源黑体 CN Bold" panose="020B0800000000000000" charset="-122"/>
        <a:cs typeface="+mn-cs"/>
      </a:defRPr>
    </a:lvl2pPr>
    <a:lvl3pPr marL="914400" algn="l" defTabSz="914400" rtl="0" eaLnBrk="1" latinLnBrk="0" hangingPunct="1">
      <a:defRPr sz="1200" kern="1200">
        <a:solidFill>
          <a:schemeClr val="tx1"/>
        </a:solidFill>
        <a:latin typeface="+mn-lt"/>
        <a:ea typeface="思源黑体 CN Bold" panose="020B0800000000000000" charset="-122"/>
        <a:cs typeface="+mn-cs"/>
      </a:defRPr>
    </a:lvl3pPr>
    <a:lvl4pPr marL="1371600" algn="l" defTabSz="914400" rtl="0" eaLnBrk="1" latinLnBrk="0" hangingPunct="1">
      <a:defRPr sz="1200" kern="1200">
        <a:solidFill>
          <a:schemeClr val="tx1"/>
        </a:solidFill>
        <a:latin typeface="+mn-lt"/>
        <a:ea typeface="思源黑体 CN Bold" panose="020B0800000000000000" charset="-122"/>
        <a:cs typeface="+mn-cs"/>
      </a:defRPr>
    </a:lvl4pPr>
    <a:lvl5pPr marL="1828800" algn="l" defTabSz="914400" rtl="0" eaLnBrk="1" latinLnBrk="0" hangingPunct="1">
      <a:defRPr sz="1200" kern="1200">
        <a:solidFill>
          <a:schemeClr val="tx1"/>
        </a:solidFill>
        <a:latin typeface="+mn-lt"/>
        <a:ea typeface="思源黑体 CN Bold" panose="020B08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思源黑体 CN Bold" panose="020B08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思源黑体 CN Bold" panose="020B0800000000000000" charset="-122"/>
              <a:cs typeface="+mn-cs"/>
            </a:endParaRPr>
          </a:p>
        </p:txBody>
      </p:sp>
    </p:spTree>
    <p:extLst>
      <p:ext uri="{BB962C8B-B14F-4D97-AF65-F5344CB8AC3E}">
        <p14:creationId xmlns:p14="http://schemas.microsoft.com/office/powerpoint/2010/main" val="1262528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242465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2969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269868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思源黑体 CN Bold" panose="020B08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思源黑体 CN Bold" panose="020B0800000000000000" charset="-122"/>
              <a:cs typeface="+mn-cs"/>
            </a:endParaRPr>
          </a:p>
        </p:txBody>
      </p:sp>
    </p:spTree>
    <p:extLst>
      <p:ext uri="{BB962C8B-B14F-4D97-AF65-F5344CB8AC3E}">
        <p14:creationId xmlns:p14="http://schemas.microsoft.com/office/powerpoint/2010/main" val="1830976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033336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33</a:t>
            </a:fld>
            <a:endParaRPr lang="zh-CN" altLang="en-US"/>
          </a:p>
        </p:txBody>
      </p:sp>
    </p:spTree>
    <p:extLst>
      <p:ext uri="{BB962C8B-B14F-4D97-AF65-F5344CB8AC3E}">
        <p14:creationId xmlns:p14="http://schemas.microsoft.com/office/powerpoint/2010/main" val="1983038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思源黑体 CN Bold" panose="020B08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思源黑体 CN Bold" panose="020B0800000000000000" charset="-122"/>
              <a:cs typeface="+mn-cs"/>
            </a:endParaRPr>
          </a:p>
        </p:txBody>
      </p:sp>
    </p:spTree>
    <p:extLst>
      <p:ext uri="{BB962C8B-B14F-4D97-AF65-F5344CB8AC3E}">
        <p14:creationId xmlns:p14="http://schemas.microsoft.com/office/powerpoint/2010/main" val="953503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思源黑体 CN Bold" panose="020B08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思源黑体 CN Bold" panose="020B0800000000000000" charset="-122"/>
              <a:cs typeface="+mn-cs"/>
            </a:endParaRPr>
          </a:p>
        </p:txBody>
      </p:sp>
    </p:spTree>
    <p:extLst>
      <p:ext uri="{BB962C8B-B14F-4D97-AF65-F5344CB8AC3E}">
        <p14:creationId xmlns:p14="http://schemas.microsoft.com/office/powerpoint/2010/main" val="187608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37</a:t>
            </a:fld>
            <a:endParaRPr lang="zh-CN" altLang="en-US"/>
          </a:p>
        </p:txBody>
      </p:sp>
    </p:spTree>
    <p:extLst>
      <p:ext uri="{BB962C8B-B14F-4D97-AF65-F5344CB8AC3E}">
        <p14:creationId xmlns:p14="http://schemas.microsoft.com/office/powerpoint/2010/main" val="288794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solidFill>
                  <a:srgbClr val="0070C0"/>
                </a:solidFill>
                <a:latin typeface="Times New Roman" panose="02020603050405020304" pitchFamily="18" charset="0"/>
                <a:cs typeface="Times New Roman" panose="02020603050405020304" pitchFamily="18" charset="0"/>
              </a:rPr>
              <a:t>Nguyễn</a:t>
            </a:r>
            <a:r>
              <a:rPr lang="en-US" sz="1200" b="1" dirty="0" smtClean="0">
                <a:solidFill>
                  <a:srgbClr val="0070C0"/>
                </a:solidFill>
                <a:latin typeface="Times New Roman" panose="02020603050405020304" pitchFamily="18" charset="0"/>
                <a:cs typeface="Times New Roman" panose="02020603050405020304" pitchFamily="18" charset="0"/>
              </a:rPr>
              <a:t> Nhâm-0981.713.891</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52196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358781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2381876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44</a:t>
            </a:fld>
            <a:endParaRPr lang="zh-CN" altLang="en-US"/>
          </a:p>
        </p:txBody>
      </p:sp>
    </p:spTree>
    <p:extLst>
      <p:ext uri="{BB962C8B-B14F-4D97-AF65-F5344CB8AC3E}">
        <p14:creationId xmlns:p14="http://schemas.microsoft.com/office/powerpoint/2010/main" val="255922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155207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1CD95-CB8D-4B0C-9DCD-62C57452E38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558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1CD95-CB8D-4B0C-9DCD-62C57452E38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9141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1CD95-CB8D-4B0C-9DCD-62C57452E38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7201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1CD95-CB8D-4B0C-9DCD-62C57452E388}"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368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84146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1262528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hyperlink" Target="http://www.1ppt.com/moban/" TargetMode="External"/><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1.xml"/><Relationship Id="rId5" Type="http://schemas.openxmlformats.org/officeDocument/2006/relationships/tags" Target="../tags/tag61.xml"/><Relationship Id="rId4" Type="http://schemas.openxmlformats.org/officeDocument/2006/relationships/tags" Target="../tags/tag6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1.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TextBox 5"/>
          <p:cNvSpPr txBox="1"/>
          <p:nvPr userDrawn="1"/>
        </p:nvSpPr>
        <p:spPr>
          <a:xfrm>
            <a:off x="11442230" y="0"/>
            <a:ext cx="540060" cy="118430"/>
          </a:xfrm>
          <a:prstGeom prst="rect">
            <a:avLst/>
          </a:prstGeom>
          <a:noFill/>
        </p:spPr>
        <p:txBody>
          <a:bodyPr wrap="square" rtlCol="0">
            <a:spAutoFit/>
          </a:bodyPr>
          <a:lstStyle/>
          <a:p>
            <a:pPr>
              <a:lnSpc>
                <a:spcPct val="200000"/>
              </a:lnSpc>
            </a:pPr>
            <a:r>
              <a:rPr lang="en-US" altLang="zh-CN" sz="100" dirty="0">
                <a:latin typeface="微软雅黑" panose="020B0503020204020204" pitchFamily="34" charset="-122"/>
                <a:ea typeface="微软雅黑" panose="020B0503020204020204" pitchFamily="34" charset="-122"/>
                <a:hlinkClick r:id="rId6"/>
              </a:rPr>
              <a:t>PPT</a:t>
            </a:r>
            <a:r>
              <a:rPr lang="zh-CN" altLang="en-US" sz="100" dirty="0">
                <a:latin typeface="微软雅黑" panose="020B0503020204020204" pitchFamily="34" charset="-122"/>
                <a:ea typeface="微软雅黑" panose="020B0503020204020204" pitchFamily="34" charset="-122"/>
                <a:hlinkClick r:id="rId6"/>
              </a:rPr>
              <a:t>模板</a:t>
            </a:r>
            <a:r>
              <a:rPr lang="zh-CN" altLang="en-US" sz="100" dirty="0">
                <a:latin typeface="微软雅黑" panose="020B0503020204020204" pitchFamily="34" charset="-122"/>
                <a:ea typeface="微软雅黑" panose="020B0503020204020204" pitchFamily="34" charset="-122"/>
              </a:rPr>
              <a:t> </a:t>
            </a:r>
            <a:r>
              <a:rPr lang="en-US" altLang="zh-CN" sz="100" dirty="0">
                <a:latin typeface="微软雅黑" panose="020B0503020204020204" pitchFamily="34" charset="-122"/>
                <a:ea typeface="微软雅黑" panose="020B0503020204020204" pitchFamily="34" charset="-122"/>
              </a:rPr>
              <a:t>http://www.1ppt.com/moban/</a:t>
            </a:r>
            <a:r>
              <a:rPr lang="zh-CN" altLang="en-US" sz="100" dirty="0">
                <a:latin typeface="微软雅黑" panose="020B0503020204020204" pitchFamily="34" charset="-122"/>
                <a:ea typeface="微软雅黑" panose="020B0503020204020204" pitchFamily="34" charset="-122"/>
              </a:rPr>
              <a:t> </a:t>
            </a:r>
            <a:endParaRPr lang="en-US" altLang="zh-CN" sz="1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2024/10/6</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8615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2024/10/6</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25952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866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3510822"/>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内容占位符 2"/>
          <p:cNvSpPr>
            <a:spLocks noGrp="1"/>
          </p:cNvSpPr>
          <p:nvPr>
            <p:ph idx="1"/>
          </p:nvPr>
        </p:nvSpPr>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2209921"/>
      </p:ext>
    </p:extLst>
  </p:cSld>
  <p:clrMapOvr>
    <a:masterClrMapping/>
  </p:clrMapOvr>
  <p:transition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1562044"/>
      </p:ext>
    </p:extLst>
  </p:cSld>
  <p:clrMapOvr>
    <a:masterClrMapping/>
  </p:clrMapOvr>
  <p:transition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4314401"/>
      </p:ext>
    </p:extLst>
  </p:cSld>
  <p:clrMapOvr>
    <a:masterClrMapping/>
  </p:clrMapOvr>
  <p:transition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en-US" altLang="en-US"/>
              <a:t>Click here to edit master header styles</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 text</a:t>
            </a:r>
            <a:endParaRPr lang="zh-CN" altLang="en-US"/>
          </a:p>
        </p:txBody>
      </p:sp>
      <p:sp>
        <p:nvSpPr>
          <p:cNvPr id="4" name="内容占位符 3"/>
          <p:cNvSpPr>
            <a:spLocks noGrp="1"/>
          </p:cNvSpPr>
          <p:nvPr>
            <p:ph sz="half" idx="2"/>
          </p:nvPr>
        </p:nvSpPr>
        <p:spPr>
          <a:xfrm>
            <a:off x="839788" y="2505075"/>
            <a:ext cx="5157787" cy="368458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 text</a:t>
            </a:r>
            <a:endParaRPr lang="zh-CN" altLang="en-US"/>
          </a:p>
        </p:txBody>
      </p:sp>
      <p:sp>
        <p:nvSpPr>
          <p:cNvPr id="6" name="内容占位符 5"/>
          <p:cNvSpPr>
            <a:spLocks noGrp="1"/>
          </p:cNvSpPr>
          <p:nvPr>
            <p:ph sz="quarter" idx="4"/>
          </p:nvPr>
        </p:nvSpPr>
        <p:spPr>
          <a:xfrm>
            <a:off x="6172200" y="2505075"/>
            <a:ext cx="5183188" cy="368458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3422332"/>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7617391"/>
      </p:ext>
    </p:extLst>
  </p:cSld>
  <p:clrMapOvr>
    <a:masterClrMapping/>
  </p:clrMapOvr>
  <p:transition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752160"/>
      </p:ext>
    </p:extLst>
  </p:cSld>
  <p:clrMapOvr>
    <a:masterClrMapping/>
  </p:clrMapOvr>
  <p:transition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 text</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1096357"/>
      </p:ext>
    </p:extLst>
  </p:cSld>
  <p:clrMapOvr>
    <a:masterClrMapping/>
  </p:clrMapOvr>
  <p:transition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 text</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3345942"/>
      </p:ext>
    </p:extLst>
  </p:cSld>
  <p:clrMapOvr>
    <a:masterClrMapping/>
  </p:clrMapOvr>
  <p:transition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竖排文字占位符 2"/>
          <p:cNvSpPr>
            <a:spLocks noGrp="1"/>
          </p:cNvSpPr>
          <p:nvPr>
            <p:ph type="body" orient="vert" idx="1"/>
          </p:nvPr>
        </p:nvSpPr>
        <p:spPr/>
        <p:txBody>
          <a:bodyPr vert="vert">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3560174"/>
      </p:ext>
    </p:extLst>
  </p:cSld>
  <p:clrMapOvr>
    <a:masterClrMapping/>
  </p:clrMapOvr>
  <p:transition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980428"/>
      </p:ext>
    </p:extLst>
  </p:cSld>
  <p:clrMapOvr>
    <a:masterClrMapping/>
  </p:clrMapOvr>
  <p:transition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4"/>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单击此处添加副标题</a:t>
            </a:r>
          </a:p>
        </p:txBody>
      </p:sp>
    </p:spTree>
    <p:extLst>
      <p:ext uri="{BB962C8B-B14F-4D97-AF65-F5344CB8AC3E}">
        <p14:creationId xmlns:p14="http://schemas.microsoft.com/office/powerpoint/2010/main" val="31280651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82237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9"/>
            <a:ext cx="7321551" cy="647555"/>
          </a:xfr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13049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715149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350687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0"/>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846601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472616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2" y="766354"/>
            <a:ext cx="5817375" cy="509444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651827" y="2057401"/>
            <a:ext cx="4165200" cy="3811588"/>
          </a:xfrm>
        </p:spPr>
        <p:txBody>
          <a:bodyPr>
            <a:normAutofit/>
          </a:bodyPr>
          <a:lstStyle>
            <a:lvl1pPr marL="0" indent="0">
              <a:lnSpc>
                <a:spcPct val="150000"/>
              </a:lnSpc>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2024/10/6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791055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5" y="365126"/>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1" y="365126"/>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247935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803029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851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530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6576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07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155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651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814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1052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206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8522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1725565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433458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2890554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2199849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t>06/10/2024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742269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t>06/10/2024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99309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t>06/10/2024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2870818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3169528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418609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2297571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0D3A97-CF50-4079-9344-E4CA4E728CCC}" type="slidenum">
              <a:rPr lang="en-US" smtClean="0"/>
              <a:t>‹#›</a:t>
            </a:fld>
            <a:endParaRPr lang="en-US"/>
          </a:p>
        </p:txBody>
      </p:sp>
    </p:spTree>
    <p:extLst>
      <p:ext uri="{BB962C8B-B14F-4D97-AF65-F5344CB8AC3E}">
        <p14:creationId xmlns:p14="http://schemas.microsoft.com/office/powerpoint/2010/main" val="3682946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6981671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34926109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335177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63151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27571799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2024/10/6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19200" cy="10800"/>
          </a:xfrm>
        </p:grpSpPr>
        <p:pic>
          <p:nvPicPr>
            <p:cNvPr id="13" name="图片 12" descr="E:\PPT\包图网\审核中\组 1.png组 1"/>
            <p:cNvPicPr>
              <a:picLocks noChangeAspect="1"/>
            </p:cNvPicPr>
            <p:nvPr>
              <p:custDataLst>
                <p:tags r:id="rId14"/>
              </p:custDataLst>
            </p:nvPr>
          </p:nvPicPr>
          <p:blipFill>
            <a:blip r:embed="rId17"/>
            <a:srcRect b="1250"/>
            <a:stretch>
              <a:fillRect/>
            </a:stretch>
          </p:blipFill>
          <p:spPr>
            <a:xfrm>
              <a:off x="0" y="0"/>
              <a:ext cx="19200" cy="10800"/>
            </a:xfrm>
            <a:prstGeom prst="rect">
              <a:avLst/>
            </a:prstGeom>
          </p:spPr>
        </p:pic>
        <p:sp>
          <p:nvSpPr>
            <p:cNvPr id="3" name="矩形: 圆角 13"/>
            <p:cNvSpPr/>
            <p:nvPr userDrawn="1">
              <p:custDataLst>
                <p:tags r:id="rId15"/>
              </p:custDataLst>
            </p:nvPr>
          </p:nvSpPr>
          <p:spPr>
            <a:xfrm>
              <a:off x="439" y="407"/>
              <a:ext cx="18322" cy="9987"/>
            </a:xfrm>
            <a:prstGeom prst="roundRect">
              <a:avLst>
                <a:gd name="adj" fmla="val 0"/>
              </a:avLst>
            </a:prstGeom>
            <a:solidFill>
              <a:schemeClr val="bg1"/>
            </a:solidFill>
            <a:ln w="9525" cap="flat" cmpd="sng" algn="ctr">
              <a:noFill/>
              <a:prstDash val="solid"/>
              <a:miter lim="800000"/>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Light" panose="020B0300000000000000" charset="-122"/>
                <a:ea typeface="思源黑体 CN Light" panose="020B0300000000000000" charset="-122"/>
              </a:endParaRPr>
            </a:p>
          </p:txBody>
        </p:sp>
        <p:pic>
          <p:nvPicPr>
            <p:cNvPr id="4" name="图片 3" descr="组 6"/>
            <p:cNvPicPr>
              <a:picLocks noChangeAspect="1"/>
            </p:cNvPicPr>
            <p:nvPr>
              <p:custDataLst>
                <p:tags r:id="rId16"/>
              </p:custDataLst>
            </p:nvPr>
          </p:nvPicPr>
          <p:blipFill>
            <a:blip r:embed="rId18"/>
            <a:stretch>
              <a:fillRect/>
            </a:stretch>
          </p:blipFill>
          <p:spPr>
            <a:xfrm>
              <a:off x="439" y="7288"/>
              <a:ext cx="18322" cy="3106"/>
            </a:xfrm>
            <a:prstGeom prst="rect">
              <a:avLst/>
            </a:prstGeom>
          </p:spPr>
        </p:pic>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108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9E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038179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5108464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77"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395094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8D78A31-B58C-4F22-8C52-A961D950D026}" type="datetimeFigureOut">
              <a:rPr lang="en-US" smtClean="0"/>
              <a:t>06/10/2024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0D3A97-CF50-4079-9344-E4CA4E728CCC}" type="slidenum">
              <a:rPr lang="en-US" smtClean="0"/>
              <a:t>‹#›</a:t>
            </a:fld>
            <a:endParaRPr lang="en-US"/>
          </a:p>
        </p:txBody>
      </p:sp>
    </p:spTree>
    <p:extLst>
      <p:ext uri="{BB962C8B-B14F-4D97-AF65-F5344CB8AC3E}">
        <p14:creationId xmlns:p14="http://schemas.microsoft.com/office/powerpoint/2010/main" val="415326908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662373603"/>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png"/><Relationship Id="rId3" Type="http://schemas.openxmlformats.org/officeDocument/2006/relationships/tags" Target="../tags/tag73.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35.png"/><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40.sv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6.xml"/><Relationship Id="rId7" Type="http://schemas.openxmlformats.org/officeDocument/2006/relationships/image" Target="../media/image22.png"/><Relationship Id="rId12" Type="http://schemas.openxmlformats.org/officeDocument/2006/relationships/image" Target="../media/image37.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slideLayout" Target="../slideLayouts/slideLayout16.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9.xml"/><Relationship Id="rId7" Type="http://schemas.openxmlformats.org/officeDocument/2006/relationships/image" Target="../media/image22.png"/><Relationship Id="rId12" Type="http://schemas.openxmlformats.org/officeDocument/2006/relationships/image" Target="../media/image38.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slideLayout" Target="../slideLayouts/slideLayout16.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0.png"/><Relationship Id="rId3" Type="http://schemas.openxmlformats.org/officeDocument/2006/relationships/tags" Target="../tags/tag82.xml"/><Relationship Id="rId7" Type="http://schemas.openxmlformats.org/officeDocument/2006/relationships/image" Target="../media/image22.png"/><Relationship Id="rId12" Type="http://schemas.openxmlformats.org/officeDocument/2006/relationships/image" Target="../media/image39.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slideLayout" Target="../slideLayouts/slideLayout16.xml"/><Relationship Id="rId9" Type="http://schemas.openxmlformats.org/officeDocument/2006/relationships/image" Target="../media/image11.png"/><Relationship Id="rId1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3" Type="http://schemas.openxmlformats.org/officeDocument/2006/relationships/tags" Target="../tags/tag86.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6.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26" Type="http://schemas.openxmlformats.org/officeDocument/2006/relationships/image" Target="../media/image19.png"/><Relationship Id="rId3" Type="http://schemas.openxmlformats.org/officeDocument/2006/relationships/tags" Target="../tags/tag89.xml"/><Relationship Id="rId21" Type="http://schemas.openxmlformats.org/officeDocument/2006/relationships/tags" Target="../tags/tag107.xml"/><Relationship Id="rId34" Type="http://schemas.openxmlformats.org/officeDocument/2006/relationships/image" Target="../media/image46.png"/><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slideLayout" Target="../slideLayouts/slideLayout16.xml"/><Relationship Id="rId33" Type="http://schemas.openxmlformats.org/officeDocument/2006/relationships/image" Target="../media/image45.png"/><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tags" Target="../tags/tag106.xml"/><Relationship Id="rId29" Type="http://schemas.openxmlformats.org/officeDocument/2006/relationships/image" Target="../media/image23.png"/><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24" Type="http://schemas.openxmlformats.org/officeDocument/2006/relationships/tags" Target="../tags/tag110.xml"/><Relationship Id="rId32" Type="http://schemas.openxmlformats.org/officeDocument/2006/relationships/image" Target="../media/image25.png"/><Relationship Id="rId5" Type="http://schemas.openxmlformats.org/officeDocument/2006/relationships/tags" Target="../tags/tag91.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image" Target="../media/image22.png"/><Relationship Id="rId10" Type="http://schemas.openxmlformats.org/officeDocument/2006/relationships/tags" Target="../tags/tag96.xml"/><Relationship Id="rId19" Type="http://schemas.openxmlformats.org/officeDocument/2006/relationships/tags" Target="../tags/tag105.xml"/><Relationship Id="rId31" Type="http://schemas.openxmlformats.org/officeDocument/2006/relationships/image" Target="../media/image24.png"/><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image" Target="../media/image20.png"/><Relationship Id="rId30"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7.png"/><Relationship Id="rId3" Type="http://schemas.openxmlformats.org/officeDocument/2006/relationships/tags" Target="../tags/tag113.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116.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tags" Target="../tags/tag115.xml"/><Relationship Id="rId16" Type="http://schemas.openxmlformats.org/officeDocument/2006/relationships/image" Target="../media/image56.svg"/><Relationship Id="rId1" Type="http://schemas.openxmlformats.org/officeDocument/2006/relationships/tags" Target="../tags/tag114.xm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notesSlide" Target="../notesSlides/notesSlide11.xml"/><Relationship Id="rId15" Type="http://schemas.openxmlformats.org/officeDocument/2006/relationships/image" Target="../media/image48.png"/><Relationship Id="rId10" Type="http://schemas.openxmlformats.org/officeDocument/2006/relationships/image" Target="../media/image23.png"/><Relationship Id="rId4" Type="http://schemas.openxmlformats.org/officeDocument/2006/relationships/slideLayout" Target="../slideLayouts/slideLayout16.xml"/><Relationship Id="rId9" Type="http://schemas.openxmlformats.org/officeDocument/2006/relationships/image" Target="../media/image22.pn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0.png"/><Relationship Id="rId1" Type="http://schemas.openxmlformats.org/officeDocument/2006/relationships/slideLayout" Target="../slideLayouts/slideLayout42.xml"/><Relationship Id="rId6" Type="http://schemas.openxmlformats.org/officeDocument/2006/relationships/image" Target="../media/image52.png"/><Relationship Id="rId5" Type="http://schemas.openxmlformats.org/officeDocument/2006/relationships/image" Target="../media/image61.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66.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svg"/><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tags" Target="../tags/tag119.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19.png"/><Relationship Id="rId11" Type="http://schemas.openxmlformats.org/officeDocument/2006/relationships/image" Target="../media/image11.png"/><Relationship Id="rId5" Type="http://schemas.openxmlformats.org/officeDocument/2006/relationships/notesSlide" Target="../notesSlides/notesSlide13.xml"/><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slideLayout" Target="../slideLayouts/slideLayout16.xml"/><Relationship Id="rId9" Type="http://schemas.openxmlformats.org/officeDocument/2006/relationships/image" Target="../media/image22.png"/><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1.png"/><Relationship Id="rId3" Type="http://schemas.openxmlformats.org/officeDocument/2006/relationships/tags" Target="../tags/tag12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17.xml"/><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tags" Target="../tags/tag130.xml"/><Relationship Id="rId3" Type="http://schemas.openxmlformats.org/officeDocument/2006/relationships/tags" Target="../tags/tag125.xml"/><Relationship Id="rId7" Type="http://schemas.openxmlformats.org/officeDocument/2006/relationships/tags" Target="../tags/tag12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10" Type="http://schemas.openxmlformats.org/officeDocument/2006/relationships/image" Target="../media/image57.png"/><Relationship Id="rId4" Type="http://schemas.openxmlformats.org/officeDocument/2006/relationships/tags" Target="../tags/tag126.xml"/><Relationship Id="rId9"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8.png"/><Relationship Id="rId18" Type="http://schemas.openxmlformats.org/officeDocument/2006/relationships/image" Target="../media/image62.png"/><Relationship Id="rId3" Type="http://schemas.openxmlformats.org/officeDocument/2006/relationships/tags" Target="../tags/tag133.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61.png"/><Relationship Id="rId2" Type="http://schemas.openxmlformats.org/officeDocument/2006/relationships/tags" Target="../tags/tag132.xml"/><Relationship Id="rId16" Type="http://schemas.openxmlformats.org/officeDocument/2006/relationships/image" Target="../media/image60.png"/><Relationship Id="rId20" Type="http://schemas.openxmlformats.org/officeDocument/2006/relationships/image" Target="../media/image21.png"/><Relationship Id="rId1" Type="http://schemas.openxmlformats.org/officeDocument/2006/relationships/tags" Target="../tags/tag13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18.xml"/><Relationship Id="rId15" Type="http://schemas.microsoft.com/office/2007/relationships/hdphoto" Target="../media/hdphoto6.wdp"/><Relationship Id="rId10" Type="http://schemas.openxmlformats.org/officeDocument/2006/relationships/image" Target="../media/image11.png"/><Relationship Id="rId19" Type="http://schemas.openxmlformats.org/officeDocument/2006/relationships/image" Target="../media/image63.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3.png"/><Relationship Id="rId3" Type="http://schemas.openxmlformats.org/officeDocument/2006/relationships/tags" Target="../tags/tag136.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tags" Target="../tags/tag154.xml"/><Relationship Id="rId26" Type="http://schemas.openxmlformats.org/officeDocument/2006/relationships/slideLayout" Target="../slideLayouts/slideLayout16.xml"/><Relationship Id="rId39" Type="http://schemas.microsoft.com/office/2007/relationships/hdphoto" Target="../media/hdphoto4.wdp"/><Relationship Id="rId3" Type="http://schemas.openxmlformats.org/officeDocument/2006/relationships/tags" Target="../tags/tag139.xml"/><Relationship Id="rId21" Type="http://schemas.openxmlformats.org/officeDocument/2006/relationships/tags" Target="../tags/tag157.xml"/><Relationship Id="rId34" Type="http://schemas.openxmlformats.org/officeDocument/2006/relationships/image" Target="../media/image21.png"/><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tags" Target="../tags/tag153.xml"/><Relationship Id="rId25" Type="http://schemas.openxmlformats.org/officeDocument/2006/relationships/tags" Target="../tags/tag161.xml"/><Relationship Id="rId33" Type="http://schemas.openxmlformats.org/officeDocument/2006/relationships/image" Target="../media/image63.png"/><Relationship Id="rId38" Type="http://schemas.openxmlformats.org/officeDocument/2006/relationships/image" Target="../media/image17.png"/><Relationship Id="rId2" Type="http://schemas.openxmlformats.org/officeDocument/2006/relationships/tags" Target="../tags/tag138.xml"/><Relationship Id="rId16" Type="http://schemas.openxmlformats.org/officeDocument/2006/relationships/tags" Target="../tags/tag152.xml"/><Relationship Id="rId20" Type="http://schemas.openxmlformats.org/officeDocument/2006/relationships/tags" Target="../tags/tag156.xml"/><Relationship Id="rId29" Type="http://schemas.openxmlformats.org/officeDocument/2006/relationships/image" Target="../media/image23.png"/><Relationship Id="rId41" Type="http://schemas.microsoft.com/office/2007/relationships/hdphoto" Target="../media/hdphoto7.wdp"/><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24" Type="http://schemas.openxmlformats.org/officeDocument/2006/relationships/tags" Target="../tags/tag160.xml"/><Relationship Id="rId32" Type="http://schemas.openxmlformats.org/officeDocument/2006/relationships/image" Target="../media/image20.png"/><Relationship Id="rId37" Type="http://schemas.openxmlformats.org/officeDocument/2006/relationships/image" Target="../media/image12.png"/><Relationship Id="rId40" Type="http://schemas.openxmlformats.org/officeDocument/2006/relationships/image" Target="../media/image65.png"/><Relationship Id="rId5" Type="http://schemas.openxmlformats.org/officeDocument/2006/relationships/tags" Target="../tags/tag141.xml"/><Relationship Id="rId15" Type="http://schemas.openxmlformats.org/officeDocument/2006/relationships/tags" Target="../tags/tag151.xml"/><Relationship Id="rId23" Type="http://schemas.openxmlformats.org/officeDocument/2006/relationships/tags" Target="../tags/tag159.xml"/><Relationship Id="rId28" Type="http://schemas.openxmlformats.org/officeDocument/2006/relationships/image" Target="../media/image22.png"/><Relationship Id="rId36" Type="http://schemas.microsoft.com/office/2007/relationships/hdphoto" Target="../media/hdphoto3.wdp"/><Relationship Id="rId10" Type="http://schemas.openxmlformats.org/officeDocument/2006/relationships/tags" Target="../tags/tag146.xml"/><Relationship Id="rId19" Type="http://schemas.openxmlformats.org/officeDocument/2006/relationships/tags" Target="../tags/tag155.xml"/><Relationship Id="rId31" Type="http://schemas.openxmlformats.org/officeDocument/2006/relationships/image" Target="../media/image24.png"/><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tags" Target="../tags/tag158.xml"/><Relationship Id="rId27" Type="http://schemas.openxmlformats.org/officeDocument/2006/relationships/image" Target="../media/image19.png"/><Relationship Id="rId30" Type="http://schemas.openxmlformats.org/officeDocument/2006/relationships/image" Target="../media/image11.png"/><Relationship Id="rId35"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6.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3" Type="http://schemas.openxmlformats.org/officeDocument/2006/relationships/tags" Target="../tags/tag164.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65.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4.png"/><Relationship Id="rId3" Type="http://schemas.openxmlformats.org/officeDocument/2006/relationships/tags" Target="../tags/tag168.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47.xml"/><Relationship Id="rId7"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slide" Target="slide50.xml"/><Relationship Id="rId4" Type="http://schemas.openxmlformats.org/officeDocument/2006/relationships/image" Target="../media/image67.jpe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tags" Target="../tags/tag70.xml"/><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4.svg"/><Relationship Id="rId2" Type="http://schemas.openxmlformats.org/officeDocument/2006/relationships/tags" Target="../tags/tag69.xml"/><Relationship Id="rId16" Type="http://schemas.openxmlformats.org/officeDocument/2006/relationships/image" Target="../media/image31.png"/><Relationship Id="rId1" Type="http://schemas.openxmlformats.org/officeDocument/2006/relationships/tags" Target="../tags/tag68.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32.svg"/><Relationship Id="rId10" Type="http://schemas.openxmlformats.org/officeDocument/2006/relationships/image" Target="../media/image11.png"/><Relationship Id="rId19" Type="http://schemas.openxmlformats.org/officeDocument/2006/relationships/image" Target="../media/image36.svg"/><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30.png"/></Relationships>
</file>

<file path=ppt/slides/_rels/slide6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6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8.png"/><Relationship Id="rId3" Type="http://schemas.openxmlformats.org/officeDocument/2006/relationships/slideLayout" Target="../slideLayouts/slideLayout47.xml"/><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9.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75.png"/></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0.svg"/><Relationship Id="rId18" Type="http://schemas.openxmlformats.org/officeDocument/2006/relationships/image" Target="../media/image17.png"/><Relationship Id="rId3" Type="http://schemas.openxmlformats.org/officeDocument/2006/relationships/tags" Target="../tags/tag171.xml"/><Relationship Id="rId21" Type="http://schemas.microsoft.com/office/2007/relationships/hdphoto" Target="../media/hdphoto7.wdp"/><Relationship Id="rId7" Type="http://schemas.openxmlformats.org/officeDocument/2006/relationships/image" Target="../media/image21.png"/><Relationship Id="rId12" Type="http://schemas.openxmlformats.org/officeDocument/2006/relationships/image" Target="../media/image79.png"/><Relationship Id="rId17" Type="http://schemas.openxmlformats.org/officeDocument/2006/relationships/image" Target="../media/image12.png"/><Relationship Id="rId2" Type="http://schemas.openxmlformats.org/officeDocument/2006/relationships/tags" Target="../tags/tag170.xml"/><Relationship Id="rId16" Type="http://schemas.microsoft.com/office/2007/relationships/hdphoto" Target="../media/hdphoto3.wdp"/><Relationship Id="rId20" Type="http://schemas.openxmlformats.org/officeDocument/2006/relationships/image" Target="../media/image65.png"/><Relationship Id="rId1" Type="http://schemas.openxmlformats.org/officeDocument/2006/relationships/tags" Target="../tags/tag169.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16.png"/><Relationship Id="rId10" Type="http://schemas.openxmlformats.org/officeDocument/2006/relationships/image" Target="../media/image11.png"/><Relationship Id="rId19" Type="http://schemas.microsoft.com/office/2007/relationships/hdphoto" Target="../media/hdphoto4.wdp"/><Relationship Id="rId4" Type="http://schemas.openxmlformats.org/officeDocument/2006/relationships/slideLayout" Target="../slideLayouts/slideLayout16.xml"/><Relationship Id="rId9" Type="http://schemas.openxmlformats.org/officeDocument/2006/relationships/image" Target="../media/image23.png"/><Relationship Id="rId1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132A0B-1906-4D4F-F9BB-8077754C6DC1}"/>
              </a:ext>
            </a:extLst>
          </p:cNvPr>
          <p:cNvPicPr>
            <a:picLocks noChangeAspect="1"/>
          </p:cNvPicPr>
          <p:nvPr/>
        </p:nvPicPr>
        <p:blipFill>
          <a:blip r:embed="rId5"/>
          <a:stretch>
            <a:fillRect/>
          </a:stretch>
        </p:blipFill>
        <p:spPr>
          <a:xfrm>
            <a:off x="0" y="0"/>
            <a:ext cx="12192000" cy="6858000"/>
          </a:xfrm>
          <a:prstGeom prst="rect">
            <a:avLst/>
          </a:prstGeom>
        </p:spPr>
      </p:pic>
      <p:grpSp>
        <p:nvGrpSpPr>
          <p:cNvPr id="23" name="组合 52">
            <a:extLst>
              <a:ext uri="{FF2B5EF4-FFF2-40B4-BE49-F238E27FC236}">
                <a16:creationId xmlns:a16="http://schemas.microsoft.com/office/drawing/2014/main" xmlns="" id="{B54AACEB-97B1-F2CB-B727-A3FD0D9FBA13}"/>
              </a:ext>
            </a:extLst>
          </p:cNvPr>
          <p:cNvGrpSpPr/>
          <p:nvPr/>
        </p:nvGrpSpPr>
        <p:grpSpPr>
          <a:xfrm>
            <a:off x="3821283" y="3765884"/>
            <a:ext cx="4549434" cy="1124222"/>
            <a:chOff x="5537" y="7711"/>
            <a:chExt cx="3634" cy="1371"/>
          </a:xfrm>
        </p:grpSpPr>
        <p:pic>
          <p:nvPicPr>
            <p:cNvPr id="24" name="图片 53" descr="组 2 拷贝">
              <a:extLst>
                <a:ext uri="{FF2B5EF4-FFF2-40B4-BE49-F238E27FC236}">
                  <a16:creationId xmlns:a16="http://schemas.microsoft.com/office/drawing/2014/main" xmlns="" id="{76C697EA-2E61-2773-04FB-F7AD82EA52CA}"/>
                </a:ext>
              </a:extLst>
            </p:cNvPr>
            <p:cNvPicPr>
              <a:picLocks noChangeAspect="1"/>
            </p:cNvPicPr>
            <p:nvPr>
              <p:custDataLst>
                <p:tags r:id="rId1"/>
              </p:custDataLst>
            </p:nvPr>
          </p:nvPicPr>
          <p:blipFill>
            <a:blip r:embed="rId6"/>
            <a:stretch>
              <a:fillRect/>
            </a:stretch>
          </p:blipFill>
          <p:spPr>
            <a:xfrm>
              <a:off x="5537" y="7711"/>
              <a:ext cx="3634" cy="1371"/>
            </a:xfrm>
            <a:prstGeom prst="rect">
              <a:avLst/>
            </a:prstGeom>
          </p:spPr>
        </p:pic>
        <p:sp>
          <p:nvSpPr>
            <p:cNvPr id="31" name="文本框 54">
              <a:extLst>
                <a:ext uri="{FF2B5EF4-FFF2-40B4-BE49-F238E27FC236}">
                  <a16:creationId xmlns:a16="http://schemas.microsoft.com/office/drawing/2014/main" xmlns="" id="{DC084C93-9DFA-5A4C-33F9-F961B9841F33}"/>
                </a:ext>
              </a:extLst>
            </p:cNvPr>
            <p:cNvSpPr txBox="1"/>
            <p:nvPr>
              <p:custDataLst>
                <p:tags r:id="rId2"/>
              </p:custDataLst>
            </p:nvPr>
          </p:nvSpPr>
          <p:spPr>
            <a:xfrm>
              <a:off x="5915" y="7841"/>
              <a:ext cx="2910" cy="1086"/>
            </a:xfrm>
            <a:prstGeom prst="rect">
              <a:avLst/>
            </a:prstGeom>
            <a:noFill/>
          </p:spPr>
          <p:txBody>
            <a:bodyPr wrap="square" rtlCol="0">
              <a:spAutoFit/>
            </a:bodyPr>
            <a:lstStyle/>
            <a:p>
              <a:pPr algn="ctr"/>
              <a:r>
                <a:rPr lang="en-US" altLang="zh-CN" sz="2800" b="1" dirty="0">
                  <a:gradFill>
                    <a:gsLst>
                      <a:gs pos="66000">
                        <a:schemeClr val="accent1">
                          <a:lumMod val="5000"/>
                          <a:lumOff val="95000"/>
                        </a:schemeClr>
                      </a:gs>
                      <a:gs pos="100000">
                        <a:srgbClr val="F0CC95"/>
                      </a:gs>
                    </a:gsLst>
                    <a:lin ang="5400000" scaled="0"/>
                  </a:gradFill>
                  <a:latin typeface="Arial"/>
                  <a:ea typeface="微软雅黑"/>
                  <a:sym typeface="Arial"/>
                </a:rPr>
                <a:t>NGƯ GIA CHÍ DỊ </a:t>
              </a:r>
            </a:p>
            <a:p>
              <a:pPr algn="ctr"/>
              <a:r>
                <a:rPr lang="en-US" altLang="zh-CN" sz="2800" b="1" dirty="0">
                  <a:gradFill>
                    <a:gsLst>
                      <a:gs pos="66000">
                        <a:schemeClr val="accent1">
                          <a:lumMod val="5000"/>
                          <a:lumOff val="95000"/>
                        </a:schemeClr>
                      </a:gs>
                      <a:gs pos="100000">
                        <a:srgbClr val="F0CC95"/>
                      </a:gs>
                    </a:gsLst>
                    <a:lin ang="5400000" scaled="0"/>
                  </a:gradFill>
                  <a:latin typeface="Arial"/>
                  <a:ea typeface="微软雅黑"/>
                  <a:sym typeface="Arial"/>
                </a:rPr>
                <a:t>_LÊ THÁNH TÔNG_</a:t>
              </a:r>
            </a:p>
          </p:txBody>
        </p:sp>
      </p:grpSp>
      <p:pic>
        <p:nvPicPr>
          <p:cNvPr id="5" name="图片 6">
            <a:extLst>
              <a:ext uri="{FF2B5EF4-FFF2-40B4-BE49-F238E27FC236}">
                <a16:creationId xmlns:a16="http://schemas.microsoft.com/office/drawing/2014/main" xmlns="" id="{E5DD6588-4F23-BFD1-A4E7-7315595273B0}"/>
              </a:ext>
            </a:extLst>
          </p:cNvPr>
          <p:cNvPicPr>
            <a:picLocks noChangeAspect="1"/>
          </p:cNvPicPr>
          <p:nvPr/>
        </p:nvPicPr>
        <p:blipFill rotWithShape="1">
          <a:blip r:embed="rId7">
            <a:extLst>
              <a:ext uri="{28A0092B-C50C-407E-A947-70E740481C1C}">
                <a14:useLocalDpi xmlns:a14="http://schemas.microsoft.com/office/drawing/2010/main" val="0"/>
              </a:ext>
            </a:extLst>
          </a:blip>
          <a:srcRect l="913" t="3303" r="50619" b="64296"/>
          <a:stretch/>
        </p:blipFill>
        <p:spPr>
          <a:xfrm>
            <a:off x="315448" y="2676751"/>
            <a:ext cx="3643053" cy="1504497"/>
          </a:xfrm>
          <a:prstGeom prst="rect">
            <a:avLst/>
          </a:prstGeom>
        </p:spPr>
      </p:pic>
      <p:pic>
        <p:nvPicPr>
          <p:cNvPr id="4" name="Picture 3">
            <a:extLst>
              <a:ext uri="{FF2B5EF4-FFF2-40B4-BE49-F238E27FC236}">
                <a16:creationId xmlns:a16="http://schemas.microsoft.com/office/drawing/2014/main" xmlns="" id="{BAF9F433-165E-2310-79FA-FE24D5B4FA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4427">
                        <a14:foregroundMark x1="69063" y1="27222" x2="69063" y2="27222"/>
                        <a14:foregroundMark x1="66823" y1="31759" x2="66823" y2="31759"/>
                        <a14:foregroundMark x1="74427" y1="55278" x2="74427" y2="55278"/>
                        <a14:foregroundMark x1="61771" y1="49630" x2="61771" y2="49630"/>
                        <a14:foregroundMark x1="19219" y1="49259" x2="19219" y2="49259"/>
                        <a14:foregroundMark x1="94427" y1="45833" x2="94427" y2="45833"/>
                        <a14:foregroundMark x1="58125" y1="53519" x2="58125" y2="53519"/>
                        <a14:foregroundMark x1="72813" y1="50000" x2="72813" y2="50000"/>
                        <a14:foregroundMark x1="51406" y1="27870" x2="51406" y2="27870"/>
                        <a14:foregroundMark x1="52917" y1="27222" x2="52917" y2="27222"/>
                      </a14:backgroundRemoval>
                    </a14:imgEffect>
                  </a14:imgLayer>
                </a14:imgProps>
              </a:ext>
            </a:extLst>
          </a:blip>
          <a:srcRect l="449" t="-641" r="-9395" b="-2207"/>
          <a:stretch/>
        </p:blipFill>
        <p:spPr>
          <a:xfrm>
            <a:off x="1360716" y="216670"/>
            <a:ext cx="9862456" cy="5237073"/>
          </a:xfrm>
          <a:prstGeom prst="rect">
            <a:avLst/>
          </a:prstGeom>
        </p:spPr>
      </p:pic>
    </p:spTree>
    <p:extLst>
      <p:ext uri="{BB962C8B-B14F-4D97-AF65-F5344CB8AC3E}">
        <p14:creationId xmlns:p14="http://schemas.microsoft.com/office/powerpoint/2010/main" val="327139174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23" name="Group 23"/>
          <p:cNvGrpSpPr/>
          <p:nvPr/>
        </p:nvGrpSpPr>
        <p:grpSpPr>
          <a:xfrm>
            <a:off x="2791327" y="-21145"/>
            <a:ext cx="6946231" cy="751196"/>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6" name="Freeform 26"/>
          <p:cNvSpPr/>
          <p:nvPr/>
        </p:nvSpPr>
        <p:spPr>
          <a:xfrm rot="-3085816">
            <a:off x="10846250" y="34615"/>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662989" y="59634"/>
            <a:ext cx="7074569"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THẺ CHỈ DẪN</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33" name="Google Shape;1888;p60">
            <a:extLst>
              <a:ext uri="{FF2B5EF4-FFF2-40B4-BE49-F238E27FC236}">
                <a16:creationId xmlns:a16="http://schemas.microsoft.com/office/drawing/2014/main" xmlns="" id="{14C0AB64-4F61-BF51-C8B5-C718DF5CB275}"/>
              </a:ext>
            </a:extLst>
          </p:cNvPr>
          <p:cNvGrpSpPr/>
          <p:nvPr/>
        </p:nvGrpSpPr>
        <p:grpSpPr>
          <a:xfrm rot="10800000">
            <a:off x="11652726" y="471407"/>
            <a:ext cx="520380" cy="777304"/>
            <a:chOff x="6316225" y="3717575"/>
            <a:chExt cx="251400" cy="421100"/>
          </a:xfrm>
        </p:grpSpPr>
        <p:sp>
          <p:nvSpPr>
            <p:cNvPr id="34" name="Google Shape;1889;p60">
              <a:extLst>
                <a:ext uri="{FF2B5EF4-FFF2-40B4-BE49-F238E27FC236}">
                  <a16:creationId xmlns:a16="http://schemas.microsoft.com/office/drawing/2014/main" xmlns=""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xmlns=""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xmlns=""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xmlns=""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xmlns=""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xmlns=""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xmlns=""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xmlns=""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xmlns="" id="{E8EA5C2F-A4D4-776D-EDC7-FCE9A18AB39A}"/>
              </a:ext>
            </a:extLst>
          </p:cNvPr>
          <p:cNvGraphicFramePr>
            <a:graphicFrameLocks noGrp="1"/>
          </p:cNvGraphicFramePr>
          <p:nvPr>
            <p:extLst>
              <p:ext uri="{D42A27DB-BD31-4B8C-83A1-F6EECF244321}">
                <p14:modId xmlns:p14="http://schemas.microsoft.com/office/powerpoint/2010/main" val="3412923083"/>
              </p:ext>
            </p:extLst>
          </p:nvPr>
        </p:nvGraphicFramePr>
        <p:xfrm>
          <a:off x="138794" y="1109531"/>
          <a:ext cx="11914412" cy="5520973"/>
        </p:xfrm>
        <a:graphic>
          <a:graphicData uri="http://schemas.openxmlformats.org/drawingml/2006/table">
            <a:tbl>
              <a:tblPr firstRow="1" firstCol="1" bandRow="1">
                <a:tableStyleId>{10A1B5D5-9B99-4C35-A422-299274C87663}</a:tableStyleId>
              </a:tblPr>
              <a:tblGrid>
                <a:gridCol w="4481332">
                  <a:extLst>
                    <a:ext uri="{9D8B030D-6E8A-4147-A177-3AD203B41FA5}">
                      <a16:colId xmlns:a16="http://schemas.microsoft.com/office/drawing/2014/main" xmlns="" val="4020652581"/>
                    </a:ext>
                  </a:extLst>
                </a:gridCol>
                <a:gridCol w="7433080">
                  <a:extLst>
                    <a:ext uri="{9D8B030D-6E8A-4147-A177-3AD203B41FA5}">
                      <a16:colId xmlns:a16="http://schemas.microsoft.com/office/drawing/2014/main" xmlns="" val="4028066762"/>
                    </a:ext>
                  </a:extLst>
                </a:gridCol>
              </a:tblGrid>
              <a:tr h="1077321">
                <a:tc>
                  <a:txBody>
                    <a:bodyPr/>
                    <a:lstStyle/>
                    <a:p>
                      <a:pPr algn="just">
                        <a:lnSpc>
                          <a:spcPct val="100000"/>
                        </a:lnSpc>
                        <a:spcAft>
                          <a:spcPts val="800"/>
                        </a:spcAft>
                      </a:pPr>
                      <a:r>
                        <a:rPr lang="vi-VN" sz="4000" dirty="0">
                          <a:solidFill>
                            <a:schemeClr val="tx1"/>
                          </a:solidFill>
                          <a:effectLst/>
                          <a:latin typeface="+mj-lt"/>
                        </a:rPr>
                        <a:t>Câu hỏi/ Kĩ năng đọc</a:t>
                      </a:r>
                      <a:endParaRPr lang="en-SG" sz="40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lnSpc>
                          <a:spcPct val="100000"/>
                        </a:lnSpc>
                        <a:spcAft>
                          <a:spcPts val="800"/>
                        </a:spcAft>
                      </a:pPr>
                      <a:r>
                        <a:rPr lang="vi-VN" sz="4000" dirty="0">
                          <a:solidFill>
                            <a:schemeClr val="tx1"/>
                          </a:solidFill>
                          <a:effectLst/>
                          <a:latin typeface="+mj-lt"/>
                        </a:rPr>
                        <a:t>Câu trả lời</a:t>
                      </a:r>
                      <a:endParaRPr lang="en-SG" sz="40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744372691"/>
                  </a:ext>
                </a:extLst>
              </a:tr>
              <a:tr h="4301773">
                <a:tc>
                  <a:txBody>
                    <a:bodyPr/>
                    <a:lstStyle/>
                    <a:p>
                      <a:pPr algn="just"/>
                      <a:r>
                        <a:rPr lang="vi-VN" sz="4000" b="1" i="1" kern="1200" dirty="0">
                          <a:solidFill>
                            <a:schemeClr val="dk1"/>
                          </a:solidFill>
                          <a:effectLst/>
                          <a:latin typeface="+mj-lt"/>
                          <a:ea typeface="+mn-ea"/>
                          <a:cs typeface="+mn-cs"/>
                        </a:rPr>
                        <a:t>4. Suy luận:Việc làm và lời nói, lời hát của Ngọa Vân trong đoạn 4 cho thấy nàng là người như thế nào?</a:t>
                      </a:r>
                      <a:endParaRPr lang="en-SG" sz="4000" b="1"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endParaRPr lang="en-SG" sz="4000"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29921515"/>
                  </a:ext>
                </a:extLst>
              </a:tr>
            </a:tbl>
          </a:graphicData>
        </a:graphic>
      </p:graphicFrame>
      <p:sp>
        <p:nvSpPr>
          <p:cNvPr id="15" name="TextBox 14">
            <a:extLst>
              <a:ext uri="{FF2B5EF4-FFF2-40B4-BE49-F238E27FC236}">
                <a16:creationId xmlns:a16="http://schemas.microsoft.com/office/drawing/2014/main" xmlns="" id="{1BE811A8-6501-0E8E-E31A-78F972DA6800}"/>
              </a:ext>
            </a:extLst>
          </p:cNvPr>
          <p:cNvSpPr txBox="1"/>
          <p:nvPr/>
        </p:nvSpPr>
        <p:spPr>
          <a:xfrm>
            <a:off x="4710356" y="2538987"/>
            <a:ext cx="7237800" cy="378565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Tiếng khóc của Ngọa Vân, một điểm rãi gửi lại cho chồng trước lúc hóa rồng bay về phương Tây Bắc cũng thể hiện tình nghĩa sâu nặng của Ngọa Vân, người vợ hiền thảo thủy chung.</a:t>
            </a: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1749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3361516" y="34198"/>
            <a:ext cx="5787555" cy="759571"/>
            <a:chOff x="5826" y="7791"/>
            <a:chExt cx="3510" cy="917"/>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996" y="7853"/>
              <a:ext cx="3210" cy="85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2.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Tìm</a:t>
              </a: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hiểu</a:t>
              </a: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chung</a:t>
              </a:r>
              <a:endParaRPr lang="zh-CN" altLang="en-US"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2342912" y="118417"/>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189085" y="-16604"/>
            <a:ext cx="922421" cy="904163"/>
          </a:xfrm>
          <a:prstGeom prst="rect">
            <a:avLst/>
          </a:prstGeom>
        </p:spPr>
      </p:pic>
      <p:sp>
        <p:nvSpPr>
          <p:cNvPr id="3" name="Freeform 7">
            <a:extLst>
              <a:ext uri="{FF2B5EF4-FFF2-40B4-BE49-F238E27FC236}">
                <a16:creationId xmlns:a16="http://schemas.microsoft.com/office/drawing/2014/main" xmlns="" id="{422FFF51-B2B0-F75D-E722-7331DACFB94F}"/>
              </a:ext>
            </a:extLst>
          </p:cNvPr>
          <p:cNvSpPr/>
          <p:nvPr/>
        </p:nvSpPr>
        <p:spPr>
          <a:xfrm flipH="1">
            <a:off x="4691743" y="1513114"/>
            <a:ext cx="6324600" cy="4719692"/>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4" name="TextBox 3">
            <a:extLst>
              <a:ext uri="{FF2B5EF4-FFF2-40B4-BE49-F238E27FC236}">
                <a16:creationId xmlns:a16="http://schemas.microsoft.com/office/drawing/2014/main" xmlns="" id="{F20F2A48-9463-4FDB-9994-1BE3640C60AC}"/>
              </a:ext>
            </a:extLst>
          </p:cNvPr>
          <p:cNvSpPr txBox="1"/>
          <p:nvPr/>
        </p:nvSpPr>
        <p:spPr>
          <a:xfrm>
            <a:off x="5572124" y="2466246"/>
            <a:ext cx="4772025" cy="2800767"/>
          </a:xfrm>
          <a:prstGeom prst="rect">
            <a:avLst/>
          </a:prstGeom>
          <a:noFill/>
        </p:spPr>
        <p:txBody>
          <a:bodyPr wrap="square">
            <a:spAutoFit/>
          </a:bodyPr>
          <a:lstStyle/>
          <a:p>
            <a:pPr algn="ctr"/>
            <a:r>
              <a:rPr lang="vi-VN" sz="4400" dirty="0">
                <a:latin typeface="+mj-lt"/>
              </a:rPr>
              <a:t>Em hãy giới thiệu vài nét về tác giả, tác phẩm theo PHT số </a:t>
            </a:r>
            <a:r>
              <a:rPr lang="vi-VN" sz="4400" dirty="0" smtClean="0">
                <a:latin typeface="+mj-lt"/>
              </a:rPr>
              <a:t>4</a:t>
            </a:r>
            <a:r>
              <a:rPr lang="en-US" sz="4400" dirty="0" smtClean="0">
                <a:latin typeface="+mj-lt"/>
              </a:rPr>
              <a:t>.</a:t>
            </a:r>
            <a:endParaRPr lang="en-SG" sz="4400" dirty="0">
              <a:latin typeface="+mj-lt"/>
            </a:endParaRPr>
          </a:p>
        </p:txBody>
      </p:sp>
      <p:pic>
        <p:nvPicPr>
          <p:cNvPr id="14" name="Picture 13" descr="A person writing on a piece of paper&#10;&#10;Description automatically generated">
            <a:extLst>
              <a:ext uri="{FF2B5EF4-FFF2-40B4-BE49-F238E27FC236}">
                <a16:creationId xmlns:a16="http://schemas.microsoft.com/office/drawing/2014/main" xmlns="" id="{B5F1A544-C258-151E-D670-4AE322D087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10814289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35D714-DAF4-221C-3B4F-87731976DA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55440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342541"/>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1" name="图片 10" descr="端午插图-03"/>
          <p:cNvPicPr>
            <a:picLocks noChangeAspect="1"/>
          </p:cNvPicPr>
          <p:nvPr/>
        </p:nvPicPr>
        <p:blipFill>
          <a:blip r:embed="rId7"/>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8"/>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3361516" y="11000"/>
            <a:ext cx="5787555" cy="768682"/>
            <a:chOff x="5826" y="7763"/>
            <a:chExt cx="3510" cy="928"/>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9"/>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996" y="7763"/>
              <a:ext cx="3210" cy="85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a.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Tác</a:t>
              </a: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giả</a:t>
              </a:r>
              <a:endParaRPr lang="zh-CN" altLang="en-US"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0"/>
          <a:srcRect l="10204" t="10278" r="55630" b="61806"/>
          <a:stretch>
            <a:fillRect/>
          </a:stretch>
        </p:blipFill>
        <p:spPr>
          <a:xfrm>
            <a:off x="2342912" y="118417"/>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1"/>
          <a:srcRect l="50824" t="45972" r="7231" b="12917"/>
          <a:stretch>
            <a:fillRect/>
          </a:stretch>
        </p:blipFill>
        <p:spPr>
          <a:xfrm>
            <a:off x="9189085" y="-16604"/>
            <a:ext cx="922421" cy="904163"/>
          </a:xfrm>
          <a:prstGeom prst="rect">
            <a:avLst/>
          </a:prstGeom>
        </p:spPr>
      </p:pic>
      <p:sp>
        <p:nvSpPr>
          <p:cNvPr id="3" name="弧形 24">
            <a:extLst>
              <a:ext uri="{FF2B5EF4-FFF2-40B4-BE49-F238E27FC236}">
                <a16:creationId xmlns:a16="http://schemas.microsoft.com/office/drawing/2014/main" xmlns="" id="{D7ABEDB5-0E1A-1CDD-5EBF-09ACBA80A1BD}"/>
              </a:ext>
            </a:extLst>
          </p:cNvPr>
          <p:cNvSpPr/>
          <p:nvPr/>
        </p:nvSpPr>
        <p:spPr>
          <a:xfrm>
            <a:off x="1052758" y="1762475"/>
            <a:ext cx="3240187" cy="3656396"/>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panose="02010600030101010101" pitchFamily="2" charset="-122"/>
              <a:cs typeface="+mn-cs"/>
            </a:endParaRPr>
          </a:p>
        </p:txBody>
      </p:sp>
      <p:grpSp>
        <p:nvGrpSpPr>
          <p:cNvPr id="4" name="组合 5">
            <a:extLst>
              <a:ext uri="{FF2B5EF4-FFF2-40B4-BE49-F238E27FC236}">
                <a16:creationId xmlns:a16="http://schemas.microsoft.com/office/drawing/2014/main" xmlns="" id="{666B3428-ADC1-CE53-3B1E-F596AB081199}"/>
              </a:ext>
            </a:extLst>
          </p:cNvPr>
          <p:cNvGrpSpPr/>
          <p:nvPr/>
        </p:nvGrpSpPr>
        <p:grpSpPr>
          <a:xfrm>
            <a:off x="2650878" y="947457"/>
            <a:ext cx="8916219" cy="1569660"/>
            <a:chOff x="4271284" y="732134"/>
            <a:chExt cx="8916219" cy="1569660"/>
          </a:xfrm>
        </p:grpSpPr>
        <p:sp>
          <p:nvSpPr>
            <p:cNvPr id="14" name="椭圆 1">
              <a:extLst>
                <a:ext uri="{FF2B5EF4-FFF2-40B4-BE49-F238E27FC236}">
                  <a16:creationId xmlns:a16="http://schemas.microsoft.com/office/drawing/2014/main" xmlns="" id="{4860D159-FAEB-90D5-5642-9CF92E563D6A}"/>
                </a:ext>
              </a:extLst>
            </p:cNvPr>
            <p:cNvSpPr/>
            <p:nvPr/>
          </p:nvSpPr>
          <p:spPr>
            <a:xfrm>
              <a:off x="4271284" y="989786"/>
              <a:ext cx="735522" cy="690863"/>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3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6" name="文本框 2">
              <a:extLst>
                <a:ext uri="{FF2B5EF4-FFF2-40B4-BE49-F238E27FC236}">
                  <a16:creationId xmlns:a16="http://schemas.microsoft.com/office/drawing/2014/main" xmlns="" id="{ECDD3474-B75E-17B1-7D6F-AF56FD4B902B}"/>
                </a:ext>
              </a:extLst>
            </p:cNvPr>
            <p:cNvSpPr txBox="1"/>
            <p:nvPr/>
          </p:nvSpPr>
          <p:spPr>
            <a:xfrm>
              <a:off x="5338119" y="732134"/>
              <a:ext cx="784938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3200" dirty="0">
                  <a:effectLst/>
                  <a:latin typeface="Times New Roman" panose="02020603050405020304" pitchFamily="18" charset="0"/>
                  <a:ea typeface="Calibri" panose="020F0502020204030204" pitchFamily="34" charset="0"/>
                </a:rPr>
                <a:t>Lê Thánh Tông (1442 – 1497) tên là Tư Thành, hiệu là Thiên Nam động chủ, con trai thứ tư của Lê Thái Tông.</a:t>
              </a:r>
              <a:endParaRPr kumimoji="0" lang="en-SG" sz="5400" b="0" i="0" u="none" strike="noStrike" kern="1200" cap="none" spc="0" normalizeH="0" baseline="0" noProof="0" dirty="0">
                <a:ln>
                  <a:noFill/>
                </a:ln>
                <a:solidFill>
                  <a:srgbClr val="211E23"/>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7" name="组合 6">
            <a:extLst>
              <a:ext uri="{FF2B5EF4-FFF2-40B4-BE49-F238E27FC236}">
                <a16:creationId xmlns:a16="http://schemas.microsoft.com/office/drawing/2014/main" xmlns="" id="{4C79FDE2-BF78-0B06-025E-79F60AA10626}"/>
              </a:ext>
            </a:extLst>
          </p:cNvPr>
          <p:cNvGrpSpPr/>
          <p:nvPr/>
        </p:nvGrpSpPr>
        <p:grpSpPr>
          <a:xfrm>
            <a:off x="3830830" y="2589606"/>
            <a:ext cx="8024504" cy="2062103"/>
            <a:chOff x="4202657" y="773155"/>
            <a:chExt cx="8024504" cy="2062103"/>
          </a:xfrm>
        </p:grpSpPr>
        <p:sp>
          <p:nvSpPr>
            <p:cNvPr id="18" name="椭圆 7">
              <a:extLst>
                <a:ext uri="{FF2B5EF4-FFF2-40B4-BE49-F238E27FC236}">
                  <a16:creationId xmlns:a16="http://schemas.microsoft.com/office/drawing/2014/main" xmlns="" id="{07F87A31-2126-872F-EA31-CF89FDB143F7}"/>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9" name="文本框 9">
              <a:extLst>
                <a:ext uri="{FF2B5EF4-FFF2-40B4-BE49-F238E27FC236}">
                  <a16:creationId xmlns:a16="http://schemas.microsoft.com/office/drawing/2014/main" xmlns="" id="{B8E84831-D76A-61E9-AAA7-BC22B78DBE44}"/>
                </a:ext>
              </a:extLst>
            </p:cNvPr>
            <p:cNvSpPr txBox="1"/>
            <p:nvPr/>
          </p:nvSpPr>
          <p:spPr>
            <a:xfrm>
              <a:off x="5054979" y="773155"/>
              <a:ext cx="7172182" cy="2062103"/>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Ngài là một vị vua trị vì lâu nhất của nhà Hậu Lê, tên tuổi và sự nghiệp gắn liền với giai đoạn cường thịnh của đất nước nửa sau thế kỉ XV.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组合 6">
            <a:extLst>
              <a:ext uri="{FF2B5EF4-FFF2-40B4-BE49-F238E27FC236}">
                <a16:creationId xmlns:a16="http://schemas.microsoft.com/office/drawing/2014/main" xmlns="" id="{A737033E-9116-96DF-15CE-C08227156570}"/>
              </a:ext>
            </a:extLst>
          </p:cNvPr>
          <p:cNvGrpSpPr/>
          <p:nvPr/>
        </p:nvGrpSpPr>
        <p:grpSpPr>
          <a:xfrm>
            <a:off x="3336575" y="4685446"/>
            <a:ext cx="8139043" cy="2062103"/>
            <a:chOff x="4202657" y="989376"/>
            <a:chExt cx="8139043" cy="2062103"/>
          </a:xfrm>
        </p:grpSpPr>
        <p:sp>
          <p:nvSpPr>
            <p:cNvPr id="21" name="椭圆 7">
              <a:extLst>
                <a:ext uri="{FF2B5EF4-FFF2-40B4-BE49-F238E27FC236}">
                  <a16:creationId xmlns:a16="http://schemas.microsoft.com/office/drawing/2014/main" xmlns="" id="{833A6236-72DF-E60B-86C7-A1D365A0FEF1}"/>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2" name="文本框 9">
              <a:extLst>
                <a:ext uri="{FF2B5EF4-FFF2-40B4-BE49-F238E27FC236}">
                  <a16:creationId xmlns:a16="http://schemas.microsoft.com/office/drawing/2014/main" xmlns="" id="{D1BE2324-C051-60B1-82CC-F91E039EC958}"/>
                </a:ext>
              </a:extLst>
            </p:cNvPr>
            <p:cNvSpPr txBox="1"/>
            <p:nvPr/>
          </p:nvSpPr>
          <p:spPr>
            <a:xfrm>
              <a:off x="5169518" y="989376"/>
              <a:ext cx="7172182" cy="2062103"/>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Không chỉ là một vị vua anh minh, Lê Thánh Tông còn là một nhà thơ lớn với nhiều tác phẩm phong phú cả về đề tài và thể loại, cả chữ Hán và chữ Nôm.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 name="Picture 22">
            <a:extLst>
              <a:ext uri="{FF2B5EF4-FFF2-40B4-BE49-F238E27FC236}">
                <a16:creationId xmlns:a16="http://schemas.microsoft.com/office/drawing/2014/main" xmlns="" id="{0BAC26C9-BCEF-CDDA-A1B7-75D96681F2AF}"/>
              </a:ext>
            </a:extLst>
          </p:cNvPr>
          <p:cNvPicPr>
            <a:picLocks noChangeAspect="1"/>
          </p:cNvPicPr>
          <p:nvPr/>
        </p:nvPicPr>
        <p:blipFill>
          <a:blip r:embed="rId12"/>
          <a:stretch>
            <a:fillRect/>
          </a:stretch>
        </p:blipFill>
        <p:spPr>
          <a:xfrm>
            <a:off x="337742" y="1977141"/>
            <a:ext cx="2851258" cy="38309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058679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1" name="图片 10" descr="端午插图-03"/>
          <p:cNvPicPr>
            <a:picLocks noChangeAspect="1"/>
          </p:cNvPicPr>
          <p:nvPr/>
        </p:nvPicPr>
        <p:blipFill>
          <a:blip r:embed="rId7"/>
          <a:stretch>
            <a:fillRect/>
          </a:stretch>
        </p:blipFill>
        <p:spPr>
          <a:xfrm>
            <a:off x="10365873" y="101107"/>
            <a:ext cx="2079809" cy="1217513"/>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8"/>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3361516" y="34196"/>
            <a:ext cx="5787555" cy="747146"/>
            <a:chOff x="5826" y="7791"/>
            <a:chExt cx="3510" cy="902"/>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9"/>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996" y="7838"/>
              <a:ext cx="3210" cy="85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b.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Tác</a:t>
              </a: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phẩm</a:t>
              </a: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 </a:t>
              </a:r>
              <a:endParaRPr lang="zh-CN" altLang="en-US"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0"/>
          <a:srcRect l="10204" t="10278" r="55630" b="61806"/>
          <a:stretch>
            <a:fillRect/>
          </a:stretch>
        </p:blipFill>
        <p:spPr>
          <a:xfrm>
            <a:off x="2342912" y="118417"/>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1"/>
          <a:srcRect l="50824" t="45972" r="7231" b="12917"/>
          <a:stretch>
            <a:fillRect/>
          </a:stretch>
        </p:blipFill>
        <p:spPr>
          <a:xfrm>
            <a:off x="9189085" y="-16604"/>
            <a:ext cx="922421" cy="904163"/>
          </a:xfrm>
          <a:prstGeom prst="rect">
            <a:avLst/>
          </a:prstGeom>
        </p:spPr>
      </p:pic>
      <p:sp>
        <p:nvSpPr>
          <p:cNvPr id="3" name="矩形 96">
            <a:extLst>
              <a:ext uri="{FF2B5EF4-FFF2-40B4-BE49-F238E27FC236}">
                <a16:creationId xmlns:a16="http://schemas.microsoft.com/office/drawing/2014/main" xmlns="" id="{815A2055-0239-AB5D-91AF-DDA2E9BEB759}"/>
              </a:ext>
            </a:extLst>
          </p:cNvPr>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 name="矩形 97">
            <a:extLst>
              <a:ext uri="{FF2B5EF4-FFF2-40B4-BE49-F238E27FC236}">
                <a16:creationId xmlns:a16="http://schemas.microsoft.com/office/drawing/2014/main" xmlns="" id="{C85903DD-41C3-F021-3BA7-42336815B43F}"/>
              </a:ext>
            </a:extLst>
          </p:cNvPr>
          <p:cNvSpPr/>
          <p:nvPr/>
        </p:nvSpPr>
        <p:spPr>
          <a:xfrm>
            <a:off x="3884930" y="3986426"/>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4" name="矩形 98">
            <a:extLst>
              <a:ext uri="{FF2B5EF4-FFF2-40B4-BE49-F238E27FC236}">
                <a16:creationId xmlns:a16="http://schemas.microsoft.com/office/drawing/2014/main" xmlns="" id="{080031B7-172F-4C9A-E5F3-17EDAAB4AABD}"/>
              </a:ext>
            </a:extLst>
          </p:cNvPr>
          <p:cNvSpPr/>
          <p:nvPr/>
        </p:nvSpPr>
        <p:spPr>
          <a:xfrm>
            <a:off x="6024881" y="3986426"/>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6" name="矩形 99">
            <a:extLst>
              <a:ext uri="{FF2B5EF4-FFF2-40B4-BE49-F238E27FC236}">
                <a16:creationId xmlns:a16="http://schemas.microsoft.com/office/drawing/2014/main" xmlns="" id="{72EA3105-9EC7-3D5D-F61D-C4C043D6931A}"/>
              </a:ext>
            </a:extLst>
          </p:cNvPr>
          <p:cNvSpPr/>
          <p:nvPr/>
        </p:nvSpPr>
        <p:spPr>
          <a:xfrm>
            <a:off x="8148321" y="3999126"/>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7" name="文本框 101">
            <a:extLst>
              <a:ext uri="{FF2B5EF4-FFF2-40B4-BE49-F238E27FC236}">
                <a16:creationId xmlns:a16="http://schemas.microsoft.com/office/drawing/2014/main" xmlns="" id="{6BE58EFD-DBD5-456A-9238-C7639088E77D}"/>
              </a:ext>
            </a:extLst>
          </p:cNvPr>
          <p:cNvSpPr txBox="1"/>
          <p:nvPr/>
        </p:nvSpPr>
        <p:spPr>
          <a:xfrm>
            <a:off x="1756411"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8" name="文本框 102">
            <a:extLst>
              <a:ext uri="{FF2B5EF4-FFF2-40B4-BE49-F238E27FC236}">
                <a16:creationId xmlns:a16="http://schemas.microsoft.com/office/drawing/2014/main" xmlns="" id="{D2D65D4D-80C0-33FC-B42F-A477BB8630C1}"/>
              </a:ext>
            </a:extLst>
          </p:cNvPr>
          <p:cNvSpPr txBox="1"/>
          <p:nvPr/>
        </p:nvSpPr>
        <p:spPr>
          <a:xfrm>
            <a:off x="5766791" y="447325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9" name="文本框 103">
            <a:extLst>
              <a:ext uri="{FF2B5EF4-FFF2-40B4-BE49-F238E27FC236}">
                <a16:creationId xmlns:a16="http://schemas.microsoft.com/office/drawing/2014/main" xmlns="" id="{15457DA0-FF55-50E6-25CE-04F70F2A1459}"/>
              </a:ext>
            </a:extLst>
          </p:cNvPr>
          <p:cNvSpPr txBox="1"/>
          <p:nvPr/>
        </p:nvSpPr>
        <p:spPr>
          <a:xfrm>
            <a:off x="6464300"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20" name="文本框 104">
            <a:extLst>
              <a:ext uri="{FF2B5EF4-FFF2-40B4-BE49-F238E27FC236}">
                <a16:creationId xmlns:a16="http://schemas.microsoft.com/office/drawing/2014/main" xmlns="" id="{2B5EFD02-7FB2-8728-936D-3163E70D1A25}"/>
              </a:ext>
            </a:extLst>
          </p:cNvPr>
          <p:cNvSpPr txBox="1"/>
          <p:nvPr/>
        </p:nvSpPr>
        <p:spPr>
          <a:xfrm>
            <a:off x="8821420"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21" name="Google Shape;798;p26">
            <a:extLst>
              <a:ext uri="{FF2B5EF4-FFF2-40B4-BE49-F238E27FC236}">
                <a16:creationId xmlns:a16="http://schemas.microsoft.com/office/drawing/2014/main" xmlns="" id="{10E6088B-45AC-A35D-E887-79F01A3A1F3A}"/>
              </a:ext>
            </a:extLst>
          </p:cNvPr>
          <p:cNvSpPr/>
          <p:nvPr/>
        </p:nvSpPr>
        <p:spPr>
          <a:xfrm>
            <a:off x="2835505" y="1704386"/>
            <a:ext cx="2003307" cy="634143"/>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22" name="Google Shape;799;p26">
            <a:extLst>
              <a:ext uri="{FF2B5EF4-FFF2-40B4-BE49-F238E27FC236}">
                <a16:creationId xmlns:a16="http://schemas.microsoft.com/office/drawing/2014/main" xmlns="" id="{74B61BD2-6088-CF8B-2D2B-A64BD80BFD61}"/>
              </a:ext>
            </a:extLst>
          </p:cNvPr>
          <p:cNvSpPr/>
          <p:nvPr/>
        </p:nvSpPr>
        <p:spPr>
          <a:xfrm>
            <a:off x="4193642" y="4854119"/>
            <a:ext cx="1613993"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23" name="Google Shape;800;p26">
            <a:extLst>
              <a:ext uri="{FF2B5EF4-FFF2-40B4-BE49-F238E27FC236}">
                <a16:creationId xmlns:a16="http://schemas.microsoft.com/office/drawing/2014/main" xmlns="" id="{743FB775-383E-D36A-DC93-48328464D15F}"/>
              </a:ext>
            </a:extLst>
          </p:cNvPr>
          <p:cNvSpPr/>
          <p:nvPr/>
        </p:nvSpPr>
        <p:spPr>
          <a:xfrm>
            <a:off x="1362711" y="2994034"/>
            <a:ext cx="7061953" cy="76379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10">
              <a:buClr>
                <a:srgbClr val="000000"/>
              </a:buClr>
              <a:defRPr/>
            </a:pPr>
            <a:r>
              <a:rPr lang="en-US" sz="3600" b="1" dirty="0" err="1">
                <a:solidFill>
                  <a:prstClr val="black"/>
                </a:solidFill>
                <a:latin typeface="Times New Roman" panose="02020603050405020304" pitchFamily="18" charset="0"/>
                <a:ea typeface="微软雅黑"/>
                <a:cs typeface="Times New Roman" panose="02020603050405020304" pitchFamily="18" charset="0"/>
                <a:sym typeface="Arial"/>
              </a:rPr>
              <a:t>Thánh</a:t>
            </a:r>
            <a:r>
              <a:rPr lang="en-US" sz="3600" b="1" dirty="0">
                <a:solidFill>
                  <a:prstClr val="black"/>
                </a:solidFill>
                <a:latin typeface="Times New Roman" panose="02020603050405020304" pitchFamily="18" charset="0"/>
                <a:ea typeface="微软雅黑"/>
                <a:cs typeface="Times New Roman" panose="02020603050405020304" pitchFamily="18" charset="0"/>
                <a:sym typeface="Arial"/>
              </a:rPr>
              <a:t> </a:t>
            </a:r>
            <a:r>
              <a:rPr lang="en-US" sz="3600" b="1" dirty="0" err="1">
                <a:solidFill>
                  <a:prstClr val="black"/>
                </a:solidFill>
                <a:latin typeface="Times New Roman" panose="02020603050405020304" pitchFamily="18" charset="0"/>
                <a:ea typeface="微软雅黑"/>
                <a:cs typeface="Times New Roman" panose="02020603050405020304" pitchFamily="18" charset="0"/>
                <a:sym typeface="Arial"/>
              </a:rPr>
              <a:t>Tông</a:t>
            </a:r>
            <a:r>
              <a:rPr lang="en-US" sz="3600" b="1" dirty="0">
                <a:solidFill>
                  <a:prstClr val="black"/>
                </a:solidFill>
                <a:latin typeface="Times New Roman" panose="02020603050405020304" pitchFamily="18" charset="0"/>
                <a:ea typeface="微软雅黑"/>
                <a:cs typeface="Times New Roman" panose="02020603050405020304" pitchFamily="18" charset="0"/>
                <a:sym typeface="Arial"/>
              </a:rPr>
              <a:t> di </a:t>
            </a:r>
            <a:r>
              <a:rPr lang="en-US" sz="3600" b="1" dirty="0" err="1">
                <a:solidFill>
                  <a:prstClr val="black"/>
                </a:solidFill>
                <a:latin typeface="Times New Roman" panose="02020603050405020304" pitchFamily="18" charset="0"/>
                <a:ea typeface="微软雅黑"/>
                <a:cs typeface="Times New Roman" panose="02020603050405020304" pitchFamily="18" charset="0"/>
                <a:sym typeface="Arial"/>
              </a:rPr>
              <a:t>thảo</a:t>
            </a:r>
            <a:endParaRPr lang="en-SG" sz="36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24" name="Google Shape;853;p26">
            <a:extLst>
              <a:ext uri="{FF2B5EF4-FFF2-40B4-BE49-F238E27FC236}">
                <a16:creationId xmlns:a16="http://schemas.microsoft.com/office/drawing/2014/main" xmlns="" id="{5FECFC93-1BC2-EEBC-ECA9-851983479246}"/>
              </a:ext>
            </a:extLst>
          </p:cNvPr>
          <p:cNvSpPr txBox="1"/>
          <p:nvPr/>
        </p:nvSpPr>
        <p:spPr>
          <a:xfrm>
            <a:off x="5695942" y="1618030"/>
            <a:ext cx="5978461" cy="812000"/>
          </a:xfrm>
          <a:prstGeom prst="rect">
            <a:avLst/>
          </a:prstGeom>
          <a:noFill/>
          <a:ln>
            <a:noFill/>
          </a:ln>
        </p:spPr>
        <p:txBody>
          <a:bodyPr spcFirstLastPara="1" wrap="square" lIns="121900" tIns="121900" rIns="121900" bIns="121900" anchor="ctr" anchorCtr="0">
            <a:noAutofit/>
          </a:bodyPr>
          <a:lstStyle/>
          <a:p>
            <a:pPr algn="just" defTabSz="914377"/>
            <a:r>
              <a:rPr lang="en-US" sz="3600" dirty="0">
                <a:latin typeface="+mj-lt"/>
              </a:rPr>
              <a:t>Đ</a:t>
            </a:r>
            <a:r>
              <a:rPr lang="vi-VN" sz="3600" dirty="0" smtClean="0">
                <a:latin typeface="+mj-lt"/>
              </a:rPr>
              <a:t>ược </a:t>
            </a:r>
            <a:r>
              <a:rPr lang="vi-VN" sz="3600" dirty="0">
                <a:latin typeface="+mj-lt"/>
              </a:rPr>
              <a:t>tương truyền là của Lê Thánh Tông, là tập văn xuôi chữ Hán</a:t>
            </a:r>
            <a:endParaRPr lang="en-SG" sz="16600" dirty="0">
              <a:solidFill>
                <a:prstClr val="black"/>
              </a:solidFill>
              <a:latin typeface="+mj-lt"/>
              <a:ea typeface="微软雅黑"/>
              <a:cs typeface="Times New Roman" panose="02020603050405020304" pitchFamily="18" charset="0"/>
              <a:sym typeface="Arial"/>
            </a:endParaRPr>
          </a:p>
        </p:txBody>
      </p:sp>
      <p:sp>
        <p:nvSpPr>
          <p:cNvPr id="27" name="Google Shape;854;p26">
            <a:extLst>
              <a:ext uri="{FF2B5EF4-FFF2-40B4-BE49-F238E27FC236}">
                <a16:creationId xmlns:a16="http://schemas.microsoft.com/office/drawing/2014/main" xmlns="" id="{18410526-894E-DC97-0487-A8CE6B1AE823}"/>
              </a:ext>
            </a:extLst>
          </p:cNvPr>
          <p:cNvSpPr txBox="1"/>
          <p:nvPr/>
        </p:nvSpPr>
        <p:spPr>
          <a:xfrm>
            <a:off x="6591834" y="4767000"/>
            <a:ext cx="4715093" cy="812000"/>
          </a:xfrm>
          <a:prstGeom prst="rect">
            <a:avLst/>
          </a:prstGeom>
          <a:noFill/>
          <a:ln>
            <a:noFill/>
          </a:ln>
        </p:spPr>
        <p:txBody>
          <a:bodyPr spcFirstLastPara="1" wrap="square" lIns="121900" tIns="121900" rIns="121900" bIns="121900" anchor="ctr" anchorCtr="0">
            <a:noAutofit/>
          </a:bodyPr>
          <a:lstStyle/>
          <a:p>
            <a:pPr algn="just" defTabSz="914377"/>
            <a:r>
              <a:rPr lang="en-US" sz="3600" dirty="0" smtClean="0">
                <a:latin typeface="+mj-lt"/>
              </a:rPr>
              <a:t>G</a:t>
            </a:r>
            <a:r>
              <a:rPr lang="vi-VN" sz="3600" dirty="0" smtClean="0">
                <a:latin typeface="+mj-lt"/>
              </a:rPr>
              <a:t>ồm </a:t>
            </a:r>
            <a:r>
              <a:rPr lang="vi-VN" sz="3600" dirty="0">
                <a:latin typeface="+mj-lt"/>
              </a:rPr>
              <a:t>hai quyền: quyền Thượng 13 truyện, quyển Hạ 6 truyện và phần “phụ chép" Truyện con tằm vàng</a:t>
            </a:r>
            <a:endParaRPr lang="en-SG" sz="8000" dirty="0">
              <a:solidFill>
                <a:prstClr val="black"/>
              </a:solidFill>
              <a:latin typeface="+mj-lt"/>
              <a:ea typeface="微软雅黑"/>
              <a:cs typeface="Times New Roman" panose="02020603050405020304" pitchFamily="18" charset="0"/>
              <a:sym typeface="Arial"/>
            </a:endParaRPr>
          </a:p>
        </p:txBody>
      </p:sp>
      <p:cxnSp>
        <p:nvCxnSpPr>
          <p:cNvPr id="28" name="Google Shape;855;p26">
            <a:extLst>
              <a:ext uri="{FF2B5EF4-FFF2-40B4-BE49-F238E27FC236}">
                <a16:creationId xmlns:a16="http://schemas.microsoft.com/office/drawing/2014/main" xmlns="" id="{BDE31543-5280-A46F-4FA8-1A7B674F68F7}"/>
              </a:ext>
            </a:extLst>
          </p:cNvPr>
          <p:cNvCxnSpPr>
            <a:cxnSpLocks/>
            <a:stCxn id="21" idx="3"/>
            <a:endCxn id="24" idx="1"/>
          </p:cNvCxnSpPr>
          <p:nvPr/>
        </p:nvCxnSpPr>
        <p:spPr>
          <a:xfrm>
            <a:off x="4838811" y="2021457"/>
            <a:ext cx="857131" cy="2573"/>
          </a:xfrm>
          <a:prstGeom prst="straightConnector1">
            <a:avLst/>
          </a:prstGeom>
          <a:noFill/>
          <a:ln w="9525" cap="flat" cmpd="sng">
            <a:solidFill>
              <a:srgbClr val="666666"/>
            </a:solidFill>
            <a:prstDash val="solid"/>
            <a:round/>
            <a:headEnd type="none" w="med" len="med"/>
            <a:tailEnd type="oval" w="med" len="med"/>
          </a:ln>
        </p:spPr>
      </p:cxnSp>
      <p:cxnSp>
        <p:nvCxnSpPr>
          <p:cNvPr id="29" name="Google Shape;856;p26">
            <a:extLst>
              <a:ext uri="{FF2B5EF4-FFF2-40B4-BE49-F238E27FC236}">
                <a16:creationId xmlns:a16="http://schemas.microsoft.com/office/drawing/2014/main" xmlns="" id="{4D816904-9AE8-3B12-6D77-9264F10A6113}"/>
              </a:ext>
            </a:extLst>
          </p:cNvPr>
          <p:cNvCxnSpPr>
            <a:cxnSpLocks/>
            <a:stCxn id="22" idx="3"/>
            <a:endCxn id="27" idx="1"/>
          </p:cNvCxnSpPr>
          <p:nvPr/>
        </p:nvCxnSpPr>
        <p:spPr>
          <a:xfrm flipV="1">
            <a:off x="5807635" y="5173001"/>
            <a:ext cx="784199" cy="119"/>
          </a:xfrm>
          <a:prstGeom prst="straightConnector1">
            <a:avLst/>
          </a:prstGeom>
          <a:noFill/>
          <a:ln w="9525" cap="flat" cmpd="sng">
            <a:solidFill>
              <a:srgbClr val="666666"/>
            </a:solidFill>
            <a:prstDash val="solid"/>
            <a:round/>
            <a:headEnd type="none" w="med" len="med"/>
            <a:tailEnd type="oval" w="med" len="med"/>
          </a:ln>
        </p:spPr>
      </p:cxnSp>
      <p:grpSp>
        <p:nvGrpSpPr>
          <p:cNvPr id="30" name="Google Shape;857;p26">
            <a:extLst>
              <a:ext uri="{FF2B5EF4-FFF2-40B4-BE49-F238E27FC236}">
                <a16:creationId xmlns:a16="http://schemas.microsoft.com/office/drawing/2014/main" xmlns="" id="{438ACAA5-0D60-0008-B224-E36CC890120E}"/>
              </a:ext>
            </a:extLst>
          </p:cNvPr>
          <p:cNvGrpSpPr/>
          <p:nvPr/>
        </p:nvGrpSpPr>
        <p:grpSpPr>
          <a:xfrm>
            <a:off x="4965759" y="1534300"/>
            <a:ext cx="496828" cy="439180"/>
            <a:chOff x="3199454" y="2306991"/>
            <a:chExt cx="372621" cy="329385"/>
          </a:xfrm>
        </p:grpSpPr>
        <p:sp>
          <p:nvSpPr>
            <p:cNvPr id="31" name="Google Shape;858;p26">
              <a:extLst>
                <a:ext uri="{FF2B5EF4-FFF2-40B4-BE49-F238E27FC236}">
                  <a16:creationId xmlns:a16="http://schemas.microsoft.com/office/drawing/2014/main" xmlns="" id="{A5B66850-0330-4A36-986B-145227644C0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2" name="Google Shape;859;p26">
              <a:extLst>
                <a:ext uri="{FF2B5EF4-FFF2-40B4-BE49-F238E27FC236}">
                  <a16:creationId xmlns:a16="http://schemas.microsoft.com/office/drawing/2014/main" xmlns="" id="{206A32D4-51D9-3412-6487-11D5F2CCD255}"/>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33" name="Google Shape;860;p26">
            <a:extLst>
              <a:ext uri="{FF2B5EF4-FFF2-40B4-BE49-F238E27FC236}">
                <a16:creationId xmlns:a16="http://schemas.microsoft.com/office/drawing/2014/main" xmlns="" id="{9EB9BCCA-CDA6-714E-88F7-66EEA62317D3}"/>
              </a:ext>
            </a:extLst>
          </p:cNvPr>
          <p:cNvGrpSpPr/>
          <p:nvPr/>
        </p:nvGrpSpPr>
        <p:grpSpPr>
          <a:xfrm>
            <a:off x="5905898" y="4430069"/>
            <a:ext cx="494637" cy="481583"/>
            <a:chOff x="3204349" y="4054012"/>
            <a:chExt cx="370978" cy="361187"/>
          </a:xfrm>
        </p:grpSpPr>
        <p:sp>
          <p:nvSpPr>
            <p:cNvPr id="34" name="Google Shape;861;p26">
              <a:extLst>
                <a:ext uri="{FF2B5EF4-FFF2-40B4-BE49-F238E27FC236}">
                  <a16:creationId xmlns:a16="http://schemas.microsoft.com/office/drawing/2014/main" xmlns="" id="{B76792CD-02AC-85E5-3EDF-9ACB18A84E93}"/>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5" name="Google Shape;862;p26">
              <a:extLst>
                <a:ext uri="{FF2B5EF4-FFF2-40B4-BE49-F238E27FC236}">
                  <a16:creationId xmlns:a16="http://schemas.microsoft.com/office/drawing/2014/main" xmlns="" id="{A78EE759-7D7F-AF7A-1F14-10DBC440B4AD}"/>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6" name="Google Shape;863;p26">
              <a:extLst>
                <a:ext uri="{FF2B5EF4-FFF2-40B4-BE49-F238E27FC236}">
                  <a16:creationId xmlns:a16="http://schemas.microsoft.com/office/drawing/2014/main" xmlns="" id="{E17C7B0F-A11B-0BE4-9EEB-623BCC03A377}"/>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7" name="Google Shape;864;p26">
              <a:extLst>
                <a:ext uri="{FF2B5EF4-FFF2-40B4-BE49-F238E27FC236}">
                  <a16:creationId xmlns:a16="http://schemas.microsoft.com/office/drawing/2014/main" xmlns="" id="{35C1BACB-9867-A6A1-0AAA-6BE332269E59}"/>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pic>
        <p:nvPicPr>
          <p:cNvPr id="38" name="Picture 37">
            <a:extLst>
              <a:ext uri="{FF2B5EF4-FFF2-40B4-BE49-F238E27FC236}">
                <a16:creationId xmlns:a16="http://schemas.microsoft.com/office/drawing/2014/main" xmlns="" id="{1E30768D-AD3E-A33A-2555-F33F94A5887C}"/>
              </a:ext>
            </a:extLst>
          </p:cNvPr>
          <p:cNvPicPr>
            <a:picLocks noChangeAspect="1"/>
          </p:cNvPicPr>
          <p:nvPr/>
        </p:nvPicPr>
        <p:blipFill>
          <a:blip r:embed="rId12"/>
          <a:stretch>
            <a:fillRect/>
          </a:stretch>
        </p:blipFill>
        <p:spPr>
          <a:xfrm>
            <a:off x="566955" y="1867630"/>
            <a:ext cx="2995347" cy="43641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75757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1" name="图片 10" descr="端午插图-03"/>
          <p:cNvPicPr>
            <a:picLocks noChangeAspect="1"/>
          </p:cNvPicPr>
          <p:nvPr/>
        </p:nvPicPr>
        <p:blipFill>
          <a:blip r:embed="rId7"/>
          <a:stretch>
            <a:fillRect/>
          </a:stretch>
        </p:blipFill>
        <p:spPr>
          <a:xfrm>
            <a:off x="10365873" y="101107"/>
            <a:ext cx="2079809" cy="1217513"/>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8"/>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3361516" y="34196"/>
            <a:ext cx="5787555" cy="747146"/>
            <a:chOff x="5826" y="7791"/>
            <a:chExt cx="3510" cy="902"/>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9"/>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996" y="7838"/>
              <a:ext cx="3210" cy="85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b.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Tác</a:t>
              </a: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phẩm</a:t>
              </a: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 </a:t>
              </a:r>
              <a:endParaRPr lang="zh-CN" altLang="en-US"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0"/>
          <a:srcRect l="10204" t="10278" r="55630" b="61806"/>
          <a:stretch>
            <a:fillRect/>
          </a:stretch>
        </p:blipFill>
        <p:spPr>
          <a:xfrm>
            <a:off x="2342912" y="118417"/>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1"/>
          <a:srcRect l="50824" t="45972" r="7231" b="12917"/>
          <a:stretch>
            <a:fillRect/>
          </a:stretch>
        </p:blipFill>
        <p:spPr>
          <a:xfrm>
            <a:off x="9189085" y="-16604"/>
            <a:ext cx="922421" cy="904163"/>
          </a:xfrm>
          <a:prstGeom prst="rect">
            <a:avLst/>
          </a:prstGeom>
        </p:spPr>
      </p:pic>
      <p:grpSp>
        <p:nvGrpSpPr>
          <p:cNvPr id="10" name="Group 9">
            <a:extLst>
              <a:ext uri="{FF2B5EF4-FFF2-40B4-BE49-F238E27FC236}">
                <a16:creationId xmlns:a16="http://schemas.microsoft.com/office/drawing/2014/main" xmlns="" id="{2B89323C-7F94-C6F3-7FAE-0FDD92D2A3A4}"/>
              </a:ext>
            </a:extLst>
          </p:cNvPr>
          <p:cNvGrpSpPr/>
          <p:nvPr/>
        </p:nvGrpSpPr>
        <p:grpSpPr>
          <a:xfrm>
            <a:off x="5396300" y="878363"/>
            <a:ext cx="6056636" cy="5391041"/>
            <a:chOff x="5359078" y="1200436"/>
            <a:chExt cx="5812058" cy="4917497"/>
          </a:xfrm>
        </p:grpSpPr>
        <p:pic>
          <p:nvPicPr>
            <p:cNvPr id="39" name="图片 10245" descr="22">
              <a:extLst>
                <a:ext uri="{FF2B5EF4-FFF2-40B4-BE49-F238E27FC236}">
                  <a16:creationId xmlns:a16="http://schemas.microsoft.com/office/drawing/2014/main" xmlns="" id="{DB23F3CC-7592-A680-20CA-EF7E85EA6E05}"/>
                </a:ext>
              </a:extLst>
            </p:cNvPr>
            <p:cNvPicPr>
              <a:picLocks noChangeAspect="1"/>
            </p:cNvPicPr>
            <p:nvPr/>
          </p:nvPicPr>
          <p:blipFill>
            <a:blip r:embed="rId12"/>
            <a:stretch>
              <a:fillRect/>
            </a:stretch>
          </p:blipFill>
          <p:spPr>
            <a:xfrm>
              <a:off x="5359078" y="1200436"/>
              <a:ext cx="5812058" cy="4917497"/>
            </a:xfrm>
            <a:prstGeom prst="rect">
              <a:avLst/>
            </a:prstGeom>
            <a:noFill/>
            <a:ln w="9525">
              <a:noFill/>
            </a:ln>
          </p:spPr>
        </p:pic>
        <p:sp>
          <p:nvSpPr>
            <p:cNvPr id="40" name="TextBox 39">
              <a:extLst>
                <a:ext uri="{FF2B5EF4-FFF2-40B4-BE49-F238E27FC236}">
                  <a16:creationId xmlns:a16="http://schemas.microsoft.com/office/drawing/2014/main" xmlns="" id="{D5271D04-9F26-4CE5-7F21-2BB54F870622}"/>
                </a:ext>
              </a:extLst>
            </p:cNvPr>
            <p:cNvSpPr txBox="1"/>
            <p:nvPr/>
          </p:nvSpPr>
          <p:spPr>
            <a:xfrm>
              <a:off x="5812766" y="2816579"/>
              <a:ext cx="4904681" cy="23301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4000" dirty="0">
                  <a:effectLst/>
                  <a:latin typeface="+mj-lt"/>
                  <a:ea typeface="Calibri" panose="020F0502020204030204" pitchFamily="34" charset="0"/>
                </a:rPr>
                <a:t>là một trong số những truyện của Thánh Tông Di Thảo do Nguyễn Đình Ngô dịch</a:t>
              </a:r>
              <a:endParaRPr kumimoji="0" lang="en-SG" sz="8000" b="0" i="0" u="none" strike="noStrike" kern="1200" cap="none" spc="0" normalizeH="0" baseline="0" noProof="0" dirty="0">
                <a:ln>
                  <a:noFill/>
                </a:ln>
                <a:solidFill>
                  <a:srgbClr val="211E23"/>
                </a:solidFill>
                <a:effectLst/>
                <a:uLnTx/>
                <a:uFillTx/>
                <a:latin typeface="+mj-lt"/>
                <a:ea typeface="Calibri" panose="020F0502020204030204" pitchFamily="34" charset="0"/>
                <a:cs typeface="Times New Roman" panose="02020603050405020304" pitchFamily="18" charset="0"/>
              </a:endParaRPr>
            </a:p>
          </p:txBody>
        </p:sp>
      </p:grpSp>
      <p:sp>
        <p:nvSpPr>
          <p:cNvPr id="41" name="Freeform 20">
            <a:extLst>
              <a:ext uri="{FF2B5EF4-FFF2-40B4-BE49-F238E27FC236}">
                <a16:creationId xmlns:a16="http://schemas.microsoft.com/office/drawing/2014/main" xmlns="" id="{0886F634-29A8-5F14-FF3C-07D092606CF1}"/>
              </a:ext>
            </a:extLst>
          </p:cNvPr>
          <p:cNvSpPr/>
          <p:nvPr/>
        </p:nvSpPr>
        <p:spPr>
          <a:xfrm>
            <a:off x="601580" y="1748954"/>
            <a:ext cx="3386036" cy="1772621"/>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lvl="0" algn="ctr" defTabSz="914377"/>
            <a:r>
              <a:rPr lang="vi-VN" sz="3600" b="1" dirty="0">
                <a:latin typeface="+mj-lt"/>
              </a:rPr>
              <a:t>Truyện lạ nhà thuyền chài </a:t>
            </a:r>
            <a:endParaRPr kumimoji="0" lang="en-SG" sz="6000" b="1" i="0" u="none" strike="noStrike" kern="1200" cap="none" spc="0" normalizeH="0" baseline="0" noProof="0" dirty="0">
              <a:ln>
                <a:noFill/>
              </a:ln>
              <a:solidFill>
                <a:srgbClr val="FFFFFF"/>
              </a:solidFill>
              <a:effectLst/>
              <a:uLnTx/>
              <a:uFillTx/>
              <a:latin typeface="+mj-lt"/>
              <a:cs typeface="Times New Roman" panose="02020603050405020304" pitchFamily="18" charset="0"/>
              <a:sym typeface="Arial"/>
            </a:endParaRPr>
          </a:p>
        </p:txBody>
      </p:sp>
      <p:pic>
        <p:nvPicPr>
          <p:cNvPr id="42" name="图片 18" descr="组 3">
            <a:extLst>
              <a:ext uri="{FF2B5EF4-FFF2-40B4-BE49-F238E27FC236}">
                <a16:creationId xmlns:a16="http://schemas.microsoft.com/office/drawing/2014/main" xmlns="" id="{0801DA21-0123-EEAC-CBC7-75F878BA8BFD}"/>
              </a:ext>
            </a:extLst>
          </p:cNvPr>
          <p:cNvPicPr>
            <a:picLocks noChangeAspect="1"/>
          </p:cNvPicPr>
          <p:nvPr/>
        </p:nvPicPr>
        <p:blipFill>
          <a:blip r:embed="rId8"/>
          <a:srcRect l="-6104" t="69945" r="73784" b="605"/>
          <a:stretch/>
        </p:blipFill>
        <p:spPr>
          <a:xfrm>
            <a:off x="-763940" y="3195110"/>
            <a:ext cx="7207366" cy="3693920"/>
          </a:xfrm>
          <a:prstGeom prst="rect">
            <a:avLst/>
          </a:prstGeom>
        </p:spPr>
      </p:pic>
    </p:spTree>
    <p:extLst>
      <p:ext uri="{BB962C8B-B14F-4D97-AF65-F5344CB8AC3E}">
        <p14:creationId xmlns:p14="http://schemas.microsoft.com/office/powerpoint/2010/main" val="28676187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780556-A34D-EB8E-C2C5-B7C1338951D0}"/>
              </a:ext>
            </a:extLst>
          </p:cNvPr>
          <p:cNvPicPr>
            <a:picLocks noChangeAspect="1"/>
          </p:cNvPicPr>
          <p:nvPr/>
        </p:nvPicPr>
        <p:blipFill>
          <a:blip r:embed="rId4"/>
          <a:stretch>
            <a:fillRect/>
          </a:stretch>
        </p:blipFill>
        <p:spPr>
          <a:xfrm>
            <a:off x="0" y="0"/>
            <a:ext cx="12192000" cy="6858000"/>
          </a:xfrm>
          <a:prstGeom prst="rect">
            <a:avLst/>
          </a:prstGeom>
        </p:spPr>
      </p:pic>
      <p:sp>
        <p:nvSpPr>
          <p:cNvPr id="4" name="圆角矩形 7">
            <a:extLst>
              <a:ext uri="{FF2B5EF4-FFF2-40B4-BE49-F238E27FC236}">
                <a16:creationId xmlns:a16="http://schemas.microsoft.com/office/drawing/2014/main" xmlns="" id="{50A5689A-3DA2-5E86-9362-09C9F1F9C611}"/>
              </a:ext>
            </a:extLst>
          </p:cNvPr>
          <p:cNvSpPr/>
          <p:nvPr/>
        </p:nvSpPr>
        <p:spPr>
          <a:xfrm>
            <a:off x="5231493" y="941219"/>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7" name="TextBox 6">
            <a:extLst>
              <a:ext uri="{FF2B5EF4-FFF2-40B4-BE49-F238E27FC236}">
                <a16:creationId xmlns:a16="http://schemas.microsoft.com/office/drawing/2014/main" xmlns="" id="{29311BBE-B900-0494-A47C-2ED0077FF91F}"/>
              </a:ext>
            </a:extLst>
          </p:cNvPr>
          <p:cNvSpPr txBox="1"/>
          <p:nvPr/>
        </p:nvSpPr>
        <p:spPr>
          <a:xfrm>
            <a:off x="2455056" y="2513797"/>
            <a:ext cx="7061200" cy="2308324"/>
          </a:xfrm>
          <a:prstGeom prst="rect">
            <a:avLst/>
          </a:prstGeom>
          <a:noFill/>
        </p:spPr>
        <p:txBody>
          <a:bodyPr wrap="square">
            <a:spAutoFit/>
          </a:bodyPr>
          <a:lstStyle/>
          <a:p>
            <a:pPr algn="ctr"/>
            <a:r>
              <a:rPr lang="en-US" sz="7200" b="1" dirty="0" err="1">
                <a:solidFill>
                  <a:schemeClr val="bg1"/>
                </a:solidFill>
                <a:latin typeface="Times New Roman" panose="02020603050405020304" pitchFamily="18" charset="0"/>
              </a:rPr>
              <a:t>Suy</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ngẫm</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và</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phản</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hồi</a:t>
            </a:r>
            <a:endParaRPr lang="en-SG" sz="49600" dirty="0">
              <a:solidFill>
                <a:schemeClr val="bg1"/>
              </a:solidFill>
              <a:cs typeface="Times New Roman" panose="02020603050405020304" pitchFamily="18" charset="0"/>
            </a:endParaRPr>
          </a:p>
        </p:txBody>
      </p:sp>
    </p:spTree>
    <p:custDataLst>
      <p:tags r:id="rId1"/>
    </p:custDataLst>
    <p:extLst>
      <p:ext uri="{BB962C8B-B14F-4D97-AF65-F5344CB8AC3E}">
        <p14:creationId xmlns:p14="http://schemas.microsoft.com/office/powerpoint/2010/main" val="36757392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50714624-B955-EB5C-B5FB-078D055B9F50}"/>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oogle Shape;1225;p41">
            <a:extLst>
              <a:ext uri="{FF2B5EF4-FFF2-40B4-BE49-F238E27FC236}">
                <a16:creationId xmlns:a16="http://schemas.microsoft.com/office/drawing/2014/main" xmlns="" id="{F7E2BDD9-1C9D-0417-D593-67B5A06A9C4D}"/>
              </a:ext>
            </a:extLst>
          </p:cNvPr>
          <p:cNvGrpSpPr/>
          <p:nvPr/>
        </p:nvGrpSpPr>
        <p:grpSpPr>
          <a:xfrm>
            <a:off x="5277852" y="871458"/>
            <a:ext cx="1636295" cy="1557256"/>
            <a:chOff x="6351724" y="1733334"/>
            <a:chExt cx="1168679" cy="1216176"/>
          </a:xfrm>
        </p:grpSpPr>
        <p:sp>
          <p:nvSpPr>
            <p:cNvPr id="4" name="Google Shape;1226;p41">
              <a:extLst>
                <a:ext uri="{FF2B5EF4-FFF2-40B4-BE49-F238E27FC236}">
                  <a16:creationId xmlns:a16="http://schemas.microsoft.com/office/drawing/2014/main" xmlns="" id="{016C1A70-1A8E-BBCA-1613-1C65261A45D1}"/>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xmlns="" id="{4E25A54F-2F14-0AB2-DF8B-6A99B40CE116}"/>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xmlns="" id="{F47D9751-961A-2E69-7511-C936A8585EA5}"/>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xmlns="" id="{0F97C1CA-5360-ECE2-0633-222DE873BD22}"/>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xmlns="" id="{570A075D-8578-1FAF-BB5D-7C59AB1F67B1}"/>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31;p41">
              <a:extLst>
                <a:ext uri="{FF2B5EF4-FFF2-40B4-BE49-F238E27FC236}">
                  <a16:creationId xmlns:a16="http://schemas.microsoft.com/office/drawing/2014/main" xmlns="" id="{48EFE5F0-7BBE-D4E0-CB66-09C5F75020C7}"/>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1</a:t>
              </a:r>
              <a:endParaRPr kumimoji="0" sz="6600" b="1"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1232;p41">
              <a:extLst>
                <a:ext uri="{FF2B5EF4-FFF2-40B4-BE49-F238E27FC236}">
                  <a16:creationId xmlns:a16="http://schemas.microsoft.com/office/drawing/2014/main" xmlns="" id="{D46D1647-8561-1DB6-C165-4AA6BA234D8B}"/>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33;p41">
              <a:extLst>
                <a:ext uri="{FF2B5EF4-FFF2-40B4-BE49-F238E27FC236}">
                  <a16:creationId xmlns:a16="http://schemas.microsoft.com/office/drawing/2014/main" xmlns="" id="{AD9C9009-89A5-2FF1-9499-54D72274ED23}"/>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34;p41">
              <a:extLst>
                <a:ext uri="{FF2B5EF4-FFF2-40B4-BE49-F238E27FC236}">
                  <a16:creationId xmlns:a16="http://schemas.microsoft.com/office/drawing/2014/main" xmlns="" id="{7DDE5495-B214-E612-D35E-B27DB6A4C9F7}"/>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35;p41">
              <a:extLst>
                <a:ext uri="{FF2B5EF4-FFF2-40B4-BE49-F238E27FC236}">
                  <a16:creationId xmlns:a16="http://schemas.microsoft.com/office/drawing/2014/main" xmlns="" id="{7B7F701A-504B-5113-285B-5A5DF095854C}"/>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36;p41">
              <a:extLst>
                <a:ext uri="{FF2B5EF4-FFF2-40B4-BE49-F238E27FC236}">
                  <a16:creationId xmlns:a16="http://schemas.microsoft.com/office/drawing/2014/main" xmlns="" id="{C315A43B-FBC5-3B75-4D27-C038B7D62F8A}"/>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37;p41">
              <a:extLst>
                <a:ext uri="{FF2B5EF4-FFF2-40B4-BE49-F238E27FC236}">
                  <a16:creationId xmlns:a16="http://schemas.microsoft.com/office/drawing/2014/main" xmlns="" id="{FDD93E3A-DD64-D261-4F6E-998717758EEC}"/>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38;p41">
              <a:extLst>
                <a:ext uri="{FF2B5EF4-FFF2-40B4-BE49-F238E27FC236}">
                  <a16:creationId xmlns:a16="http://schemas.microsoft.com/office/drawing/2014/main" xmlns="" id="{6A1CE9BE-BF56-B7A3-B5D5-F1352A5EF003}"/>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012;p37">
            <a:extLst>
              <a:ext uri="{FF2B5EF4-FFF2-40B4-BE49-F238E27FC236}">
                <a16:creationId xmlns:a16="http://schemas.microsoft.com/office/drawing/2014/main" xmlns="" id="{97F58B1E-A7ED-FE9B-5DD6-D81C195A2F7A}"/>
              </a:ext>
            </a:extLst>
          </p:cNvPr>
          <p:cNvSpPr txBox="1">
            <a:spLocks/>
          </p:cNvSpPr>
          <p:nvPr/>
        </p:nvSpPr>
        <p:spPr>
          <a:xfrm>
            <a:off x="2077179" y="2258122"/>
            <a:ext cx="7981079"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b="1" dirty="0">
                <a:solidFill>
                  <a:schemeClr val="bg1"/>
                </a:solidFill>
                <a:latin typeface="+mj-lt"/>
              </a:rPr>
              <a:t>Tìm hiểu nội dung câu chuyện, không gian, thời gian và nhân vật trong truyện</a:t>
            </a:r>
            <a:endParaRPr lang="en-SG" sz="4800" dirty="0">
              <a:solidFill>
                <a:schemeClr val="bg1"/>
              </a:solidFill>
              <a:latin typeface="+mj-lt"/>
            </a:endParaRPr>
          </a:p>
        </p:txBody>
      </p:sp>
      <p:grpSp>
        <p:nvGrpSpPr>
          <p:cNvPr id="2" name="Group 1">
            <a:extLst>
              <a:ext uri="{FF2B5EF4-FFF2-40B4-BE49-F238E27FC236}">
                <a16:creationId xmlns:a16="http://schemas.microsoft.com/office/drawing/2014/main" xmlns="" id="{0D973474-E6DB-9B91-DE86-B95FF7E4C15B}"/>
              </a:ext>
            </a:extLst>
          </p:cNvPr>
          <p:cNvGrpSpPr/>
          <p:nvPr/>
        </p:nvGrpSpPr>
        <p:grpSpPr>
          <a:xfrm flipH="1">
            <a:off x="9613312" y="91895"/>
            <a:ext cx="2664632" cy="2895600"/>
            <a:chOff x="1020901" y="416757"/>
            <a:chExt cx="4151917" cy="4795908"/>
          </a:xfrm>
        </p:grpSpPr>
        <p:pic>
          <p:nvPicPr>
            <p:cNvPr id="18" name="Picture 17">
              <a:extLst>
                <a:ext uri="{FF2B5EF4-FFF2-40B4-BE49-F238E27FC236}">
                  <a16:creationId xmlns:a16="http://schemas.microsoft.com/office/drawing/2014/main" xmlns="" id="{92F2069C-B7B8-3556-430E-6498AE2B814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19" name="图片 6">
              <a:extLst>
                <a:ext uri="{FF2B5EF4-FFF2-40B4-BE49-F238E27FC236}">
                  <a16:creationId xmlns:a16="http://schemas.microsoft.com/office/drawing/2014/main" xmlns="" id="{CC9FC0CF-A304-5ECA-B250-49862B1E97EC}"/>
                </a:ext>
              </a:extLst>
            </p:cNvPr>
            <p:cNvPicPr>
              <a:picLocks noChangeAspect="1"/>
            </p:cNvPicPr>
            <p:nvPr/>
          </p:nvPicPr>
          <p:blipFill rotWithShape="1">
            <a:blip r:embed="rId5">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20" name="Picture 19">
              <a:extLst>
                <a:ext uri="{FF2B5EF4-FFF2-40B4-BE49-F238E27FC236}">
                  <a16:creationId xmlns:a16="http://schemas.microsoft.com/office/drawing/2014/main" xmlns="" id="{322528EE-ED04-3A21-1650-83FF026A23D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21" name="Picture 20" descr="A cartoon of a person in a yellow dress&#10;&#10;Description automatically generated">
              <a:extLst>
                <a:ext uri="{FF2B5EF4-FFF2-40B4-BE49-F238E27FC236}">
                  <a16:creationId xmlns:a16="http://schemas.microsoft.com/office/drawing/2014/main" xmlns="" id="{1437C4DD-7203-CFBD-BCE4-D98EC3DD1DE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22" name="图片 6">
              <a:extLst>
                <a:ext uri="{FF2B5EF4-FFF2-40B4-BE49-F238E27FC236}">
                  <a16:creationId xmlns:a16="http://schemas.microsoft.com/office/drawing/2014/main" xmlns="" id="{B7CB50B7-8608-BD1B-7FB9-2ACFBC252FF4}"/>
                </a:ext>
              </a:extLst>
            </p:cNvPr>
            <p:cNvPicPr>
              <a:picLocks noChangeAspect="1"/>
            </p:cNvPicPr>
            <p:nvPr/>
          </p:nvPicPr>
          <p:blipFill rotWithShape="1">
            <a:blip r:embed="rId5">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Tree>
    <p:extLst>
      <p:ext uri="{BB962C8B-B14F-4D97-AF65-F5344CB8AC3E}">
        <p14:creationId xmlns:p14="http://schemas.microsoft.com/office/powerpoint/2010/main" val="40956580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F7CA951-D8A9-9248-FB2B-E9563E5C5517}"/>
              </a:ext>
            </a:extLst>
          </p:cNvPr>
          <p:cNvPicPr>
            <a:picLocks noChangeAspect="1"/>
          </p:cNvPicPr>
          <p:nvPr/>
        </p:nvPicPr>
        <p:blipFill>
          <a:blip r:embed="rId3"/>
          <a:stretch>
            <a:fillRect/>
          </a:stretch>
        </p:blipFill>
        <p:spPr>
          <a:xfrm>
            <a:off x="14516" y="0"/>
            <a:ext cx="12192000" cy="6857999"/>
          </a:xfrm>
          <a:prstGeom prst="rect">
            <a:avLst/>
          </a:prstGeom>
        </p:spPr>
      </p:pic>
      <p:sp>
        <p:nvSpPr>
          <p:cNvPr id="22" name="Google Shape;1012;p37">
            <a:extLst>
              <a:ext uri="{FF2B5EF4-FFF2-40B4-BE49-F238E27FC236}">
                <a16:creationId xmlns:a16="http://schemas.microsoft.com/office/drawing/2014/main" xmlns="" id="{68EBF732-8693-C248-04F5-DB0FEA69125A}"/>
              </a:ext>
            </a:extLst>
          </p:cNvPr>
          <p:cNvSpPr txBox="1">
            <a:spLocks/>
          </p:cNvSpPr>
          <p:nvPr/>
        </p:nvSpPr>
        <p:spPr>
          <a:xfrm>
            <a:off x="2003760" y="2508245"/>
            <a:ext cx="7981079"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a:solidFill>
                  <a:schemeClr val="bg1"/>
                </a:solidFill>
                <a:latin typeface="+mj-lt"/>
              </a:rPr>
              <a:t>Tìm hiểu nội dung câu chuyện, không gian, thời gian trong truyện</a:t>
            </a:r>
            <a:endParaRPr lang="en-SG" sz="5400" dirty="0">
              <a:solidFill>
                <a:schemeClr val="bg1"/>
              </a:solidFill>
              <a:latin typeface="+mj-lt"/>
            </a:endParaRPr>
          </a:p>
        </p:txBody>
      </p:sp>
      <p:sp>
        <p:nvSpPr>
          <p:cNvPr id="10" name="矩形 15">
            <a:extLst>
              <a:ext uri="{FF2B5EF4-FFF2-40B4-BE49-F238E27FC236}">
                <a16:creationId xmlns:a16="http://schemas.microsoft.com/office/drawing/2014/main" xmlns="" id="{1A031937-28B2-3F73-DDC9-D2420E62C671}"/>
              </a:ext>
            </a:extLst>
          </p:cNvPr>
          <p:cNvSpPr/>
          <p:nvPr/>
        </p:nvSpPr>
        <p:spPr>
          <a:xfrm>
            <a:off x="5395977" y="812141"/>
            <a:ext cx="1429079" cy="1225081"/>
          </a:xfrm>
          <a:prstGeom prst="rect">
            <a:avLst/>
          </a:prstGeom>
          <a:solidFill>
            <a:schemeClr val="accent4">
              <a:lumMod val="20000"/>
              <a:lumOff val="80000"/>
            </a:schemeClr>
          </a:solidFill>
          <a:ln w="25400" cap="flat" cmpd="sng" algn="ctr">
            <a:noFill/>
            <a:prstDash val="solid"/>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r>
              <a:rPr lang="en-US" altLang="zh-CN" sz="6600" b="1" kern="0" dirty="0">
                <a:latin typeface="Times New Roman" panose="02020603050405020304" pitchFamily="18" charset="0"/>
                <a:ea typeface="微软雅黑"/>
                <a:cs typeface="Times New Roman" panose="02020603050405020304" pitchFamily="18" charset="0"/>
                <a:sym typeface="Arial"/>
              </a:rPr>
              <a:t>1.1</a:t>
            </a:r>
            <a:endParaRPr kumimoji="0" lang="zh-CN" altLang="en-US" sz="6600" b="1"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Arial"/>
            </a:endParaRPr>
          </a:p>
        </p:txBody>
      </p:sp>
    </p:spTree>
    <p:extLst>
      <p:ext uri="{BB962C8B-B14F-4D97-AF65-F5344CB8AC3E}">
        <p14:creationId xmlns:p14="http://schemas.microsoft.com/office/powerpoint/2010/main" val="1345643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983" y="312821"/>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598567" y="34200"/>
            <a:ext cx="7221231" cy="1116243"/>
            <a:chOff x="5826" y="7791"/>
            <a:chExt cx="3510"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6105" y="7845"/>
              <a:ext cx="3074" cy="769"/>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nội dung câu chuyện, không gian, thời gian trong truyện</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778345" y="80296"/>
            <a:ext cx="922421" cy="904163"/>
          </a:xfrm>
          <a:prstGeom prst="rect">
            <a:avLst/>
          </a:prstGeom>
        </p:spPr>
      </p:pic>
      <p:pic>
        <p:nvPicPr>
          <p:cNvPr id="3" name="图片 3">
            <a:extLst>
              <a:ext uri="{FF2B5EF4-FFF2-40B4-BE49-F238E27FC236}">
                <a16:creationId xmlns:a16="http://schemas.microsoft.com/office/drawing/2014/main" xmlns="" id="{8478ED60-ED27-B883-3EB6-7A6E937BD4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37693" y="1517690"/>
            <a:ext cx="6029091" cy="4852908"/>
          </a:xfrm>
          <a:prstGeom prst="rect">
            <a:avLst/>
          </a:prstGeom>
        </p:spPr>
      </p:pic>
      <p:sp>
        <p:nvSpPr>
          <p:cNvPr id="4" name="TextBox 3">
            <a:extLst>
              <a:ext uri="{FF2B5EF4-FFF2-40B4-BE49-F238E27FC236}">
                <a16:creationId xmlns:a16="http://schemas.microsoft.com/office/drawing/2014/main" xmlns="" id="{F4E43910-75F4-98EF-BC69-71632290E65E}"/>
              </a:ext>
            </a:extLst>
          </p:cNvPr>
          <p:cNvSpPr txBox="1"/>
          <p:nvPr/>
        </p:nvSpPr>
        <p:spPr>
          <a:xfrm>
            <a:off x="5749778" y="2833338"/>
            <a:ext cx="4458007" cy="1938992"/>
          </a:xfrm>
          <a:prstGeom prst="rect">
            <a:avLst/>
          </a:prstGeom>
          <a:noFill/>
        </p:spPr>
        <p:txBody>
          <a:bodyPr wrap="square">
            <a:spAutoFit/>
          </a:bodyPr>
          <a:lstStyle/>
          <a:p>
            <a:pPr algn="ctr"/>
            <a:r>
              <a:rPr lang="vi-VN" sz="4000" dirty="0">
                <a:latin typeface="+mj-lt"/>
              </a:rPr>
              <a:t>Nhóm 4 - 6 HS trả lời câu 1 trong SGK theo </a:t>
            </a:r>
            <a:r>
              <a:rPr lang="vi-VN" sz="4000" b="1" dirty="0">
                <a:latin typeface="+mj-lt"/>
              </a:rPr>
              <a:t>PHT số 2</a:t>
            </a:r>
            <a:endParaRPr lang="en-SG" sz="4000" dirty="0">
              <a:latin typeface="+mj-lt"/>
            </a:endParaRPr>
          </a:p>
        </p:txBody>
      </p:sp>
      <p:pic>
        <p:nvPicPr>
          <p:cNvPr id="16" name="Picture 15" descr="A cartoon of two people sitting on the ground&#10;&#10;Description automatically generated">
            <a:extLst>
              <a:ext uri="{FF2B5EF4-FFF2-40B4-BE49-F238E27FC236}">
                <a16:creationId xmlns:a16="http://schemas.microsoft.com/office/drawing/2014/main" xmlns="" id="{34397115-A251-9E93-64AF-ECA4410CA7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83745" y="3317306"/>
            <a:ext cx="4068405" cy="3460397"/>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spTree>
    <p:extLst>
      <p:ext uri="{BB962C8B-B14F-4D97-AF65-F5344CB8AC3E}">
        <p14:creationId xmlns:p14="http://schemas.microsoft.com/office/powerpoint/2010/main" val="31101026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50714624-B955-EB5C-B5FB-078D055B9F5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B3D8E46-3EF4-2FAA-BF7D-DAA268F837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667" y1="28611" x2="26667" y2="28611"/>
                        <a14:foregroundMark x1="31406" y1="26296" x2="31406" y2="26296"/>
                        <a14:foregroundMark x1="39948" y1="29167" x2="39948" y2="29167"/>
                        <a14:foregroundMark x1="46458" y1="27407" x2="46458" y2="27407"/>
                        <a14:foregroundMark x1="58906" y1="27407" x2="58906" y2="27407"/>
                        <a14:foregroundMark x1="54375" y1="27500" x2="54375" y2="27500"/>
                        <a14:foregroundMark x1="67969" y1="28426" x2="67969" y2="28426"/>
                        <a14:foregroundMark x1="72917" y1="27222" x2="72917" y2="27222"/>
                        <a14:foregroundMark x1="66094" y1="26296" x2="72656" y2="28241"/>
                        <a14:foregroundMark x1="36823" y1="48056" x2="36823" y2="48056"/>
                        <a14:foregroundMark x1="55052" y1="46481" x2="55052" y2="46481"/>
                      </a14:backgroundRemoval>
                    </a14:imgEffect>
                  </a14:imgLayer>
                </a14:imgProps>
              </a:ext>
            </a:extLst>
          </a:blip>
          <a:stretch>
            <a:fillRect/>
          </a:stretch>
        </p:blipFill>
        <p:spPr>
          <a:xfrm>
            <a:off x="-201865" y="372979"/>
            <a:ext cx="12790907" cy="7194885"/>
          </a:xfrm>
          <a:prstGeom prst="rect">
            <a:avLst/>
          </a:prstGeom>
        </p:spPr>
      </p:pic>
      <p:grpSp>
        <p:nvGrpSpPr>
          <p:cNvPr id="2" name="Group 1">
            <a:extLst>
              <a:ext uri="{FF2B5EF4-FFF2-40B4-BE49-F238E27FC236}">
                <a16:creationId xmlns:a16="http://schemas.microsoft.com/office/drawing/2014/main" xmlns="" id="{0C46826B-AA7E-9BB5-6535-ECF6D4BE73D8}"/>
              </a:ext>
            </a:extLst>
          </p:cNvPr>
          <p:cNvGrpSpPr/>
          <p:nvPr/>
        </p:nvGrpSpPr>
        <p:grpSpPr>
          <a:xfrm flipH="1">
            <a:off x="9613312" y="91895"/>
            <a:ext cx="2664632" cy="2895600"/>
            <a:chOff x="1020901" y="416757"/>
            <a:chExt cx="4151917" cy="4795908"/>
          </a:xfrm>
        </p:grpSpPr>
        <p:pic>
          <p:nvPicPr>
            <p:cNvPr id="3" name="Picture 2">
              <a:extLst>
                <a:ext uri="{FF2B5EF4-FFF2-40B4-BE49-F238E27FC236}">
                  <a16:creationId xmlns:a16="http://schemas.microsoft.com/office/drawing/2014/main" xmlns="" id="{6391E3D1-2185-34D9-0D2A-9AC59403ED2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4" name="图片 6">
              <a:extLst>
                <a:ext uri="{FF2B5EF4-FFF2-40B4-BE49-F238E27FC236}">
                  <a16:creationId xmlns:a16="http://schemas.microsoft.com/office/drawing/2014/main" xmlns="" id="{7BCAD5B1-7E03-5C9C-0909-E0375A628673}"/>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6" name="Picture 5">
              <a:extLst>
                <a:ext uri="{FF2B5EF4-FFF2-40B4-BE49-F238E27FC236}">
                  <a16:creationId xmlns:a16="http://schemas.microsoft.com/office/drawing/2014/main" xmlns="" id="{3C0AEB68-1865-B17F-5FBA-CF593F4A1A4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7" name="Picture 6" descr="A cartoon of a person in a yellow dress&#10;&#10;Description automatically generated">
              <a:extLst>
                <a:ext uri="{FF2B5EF4-FFF2-40B4-BE49-F238E27FC236}">
                  <a16:creationId xmlns:a16="http://schemas.microsoft.com/office/drawing/2014/main" xmlns="" id="{3746E473-47E7-1F76-54AC-DB9FE654EE8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8" name="图片 6">
              <a:extLst>
                <a:ext uri="{FF2B5EF4-FFF2-40B4-BE49-F238E27FC236}">
                  <a16:creationId xmlns:a16="http://schemas.microsoft.com/office/drawing/2014/main" xmlns="" id="{7288BC94-264A-085E-4EE1-74ECBCA7A03B}"/>
                </a:ext>
              </a:extLst>
            </p:cNvPr>
            <p:cNvPicPr>
              <a:picLocks noChangeAspect="1"/>
            </p:cNvPicPr>
            <p:nvPr/>
          </p:nvPicPr>
          <p:blipFill rotWithShape="1">
            <a:blip r:embed="rId7">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18BBB7-8D1F-5464-5C1D-31441B71DD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8351410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26"/>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2032" y="312821"/>
            <a:ext cx="12191999" cy="6444072"/>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27"/>
          <a:srcRect l="59456" t="12857" r="6671" b="17889"/>
          <a:stretch>
            <a:fillRect/>
          </a:stretch>
        </p:blipFill>
        <p:spPr>
          <a:xfrm>
            <a:off x="11195089" y="5630271"/>
            <a:ext cx="1504276" cy="1227729"/>
          </a:xfrm>
          <a:prstGeom prst="rect">
            <a:avLst/>
          </a:prstGeom>
        </p:spPr>
      </p:pic>
      <p:pic>
        <p:nvPicPr>
          <p:cNvPr id="11" name="图片 10" descr="端午插图-03"/>
          <p:cNvPicPr>
            <a:picLocks noChangeAspect="1"/>
          </p:cNvPicPr>
          <p:nvPr/>
        </p:nvPicPr>
        <p:blipFill>
          <a:blip r:embed="rId28"/>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2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722425" y="48128"/>
            <a:ext cx="6810128" cy="675663"/>
            <a:chOff x="5826" y="7791"/>
            <a:chExt cx="3510"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3"/>
              </p:custDataLst>
            </p:nvPr>
          </p:nvPicPr>
          <p:blipFill>
            <a:blip r:embed="rId3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24"/>
              </p:custDataLst>
            </p:nvPr>
          </p:nvSpPr>
          <p:spPr>
            <a:xfrm>
              <a:off x="6197" y="7845"/>
              <a:ext cx="3074" cy="471"/>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spcAft>
                  <a:spcPts val="800"/>
                </a:spcAft>
              </a:pP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*TÓM TẮT CỐT TRUYỆN</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3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32"/>
          <a:srcRect l="50824" t="45972" r="7231" b="12917"/>
          <a:stretch>
            <a:fillRect/>
          </a:stretch>
        </p:blipFill>
        <p:spPr>
          <a:xfrm>
            <a:off x="9778345" y="80296"/>
            <a:ext cx="922421" cy="904163"/>
          </a:xfrm>
          <a:prstGeom prst="rect">
            <a:avLst/>
          </a:prstGeom>
        </p:spPr>
      </p:pic>
      <p:pic>
        <p:nvPicPr>
          <p:cNvPr id="8" name="图片 7" descr="端午插图-05"/>
          <p:cNvPicPr>
            <a:picLocks noChangeAspect="1"/>
          </p:cNvPicPr>
          <p:nvPr/>
        </p:nvPicPr>
        <p:blipFill>
          <a:blip r:embed="rId27"/>
          <a:srcRect l="7396" t="12135" r="49234" b="10034"/>
          <a:stretch>
            <a:fillRect/>
          </a:stretch>
        </p:blipFill>
        <p:spPr>
          <a:xfrm>
            <a:off x="1" y="5740738"/>
            <a:ext cx="1588168" cy="1137581"/>
          </a:xfrm>
          <a:prstGeom prst="rect">
            <a:avLst/>
          </a:prstGeom>
        </p:spPr>
      </p:pic>
      <p:grpSp>
        <p:nvGrpSpPr>
          <p:cNvPr id="3" name="组合 13">
            <a:extLst>
              <a:ext uri="{FF2B5EF4-FFF2-40B4-BE49-F238E27FC236}">
                <a16:creationId xmlns:a16="http://schemas.microsoft.com/office/drawing/2014/main" xmlns="" id="{ABE5C5F8-E2E1-5469-D619-913DEC23AB28}"/>
              </a:ext>
            </a:extLst>
          </p:cNvPr>
          <p:cNvGrpSpPr/>
          <p:nvPr/>
        </p:nvGrpSpPr>
        <p:grpSpPr>
          <a:xfrm>
            <a:off x="86950" y="848238"/>
            <a:ext cx="1263083" cy="4634865"/>
            <a:chOff x="1541" y="3227"/>
            <a:chExt cx="3647" cy="7299"/>
          </a:xfrm>
        </p:grpSpPr>
        <p:sp>
          <p:nvSpPr>
            <p:cNvPr id="4" name="圆角矩形 7">
              <a:extLst>
                <a:ext uri="{FF2B5EF4-FFF2-40B4-BE49-F238E27FC236}">
                  <a16:creationId xmlns:a16="http://schemas.microsoft.com/office/drawing/2014/main" xmlns="" id="{61C2A499-0165-39D1-F2DB-FE3E7EADC021}"/>
                </a:ext>
              </a:extLst>
            </p:cNvPr>
            <p:cNvSpPr/>
            <p:nvPr>
              <p:custDataLst>
                <p:tags r:id="rId20"/>
              </p:custDataLst>
            </p:nvPr>
          </p:nvSpPr>
          <p:spPr>
            <a:xfrm>
              <a:off x="1541" y="3797"/>
              <a:ext cx="3647" cy="6729"/>
            </a:xfrm>
            <a:prstGeom prst="roundRect">
              <a:avLst>
                <a:gd name="adj" fmla="val 9053"/>
              </a:avLst>
            </a:prstGeom>
            <a:noFill/>
            <a:ln w="19050" cap="flat" cmpd="sng" algn="ctr">
              <a:gradFill>
                <a:gsLst>
                  <a:gs pos="0">
                    <a:srgbClr val="FCCE93"/>
                  </a:gs>
                  <a:gs pos="100000">
                    <a:sysClr val="window" lastClr="FFFFFF"/>
                  </a:gs>
                </a:gsLst>
                <a:lin ang="5400000" scaled="1"/>
              </a:gra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just"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cs typeface="+mn-cs"/>
                <a:sym typeface="Arial"/>
              </a:endParaRPr>
            </a:p>
          </p:txBody>
        </p:sp>
        <p:sp>
          <p:nvSpPr>
            <p:cNvPr id="14" name="文本框 8">
              <a:extLst>
                <a:ext uri="{FF2B5EF4-FFF2-40B4-BE49-F238E27FC236}">
                  <a16:creationId xmlns:a16="http://schemas.microsoft.com/office/drawing/2014/main" xmlns="" id="{D19F78AA-C428-4BBB-BEA4-B1C8100FCCBC}"/>
                </a:ext>
              </a:extLst>
            </p:cNvPr>
            <p:cNvSpPr txBox="1"/>
            <p:nvPr>
              <p:custDataLst>
                <p:tags r:id="rId21"/>
              </p:custDataLst>
            </p:nvPr>
          </p:nvSpPr>
          <p:spPr>
            <a:xfrm>
              <a:off x="1690" y="4564"/>
              <a:ext cx="3350" cy="5962"/>
            </a:xfrm>
            <a:prstGeom prst="rect">
              <a:avLst/>
            </a:prstGeom>
            <a:solidFill>
              <a:schemeClr val="accent2">
                <a:alpha val="0"/>
              </a:schemeClr>
            </a:solidFill>
          </p:spPr>
          <p:txBody>
            <a:bodyPr wrap="square" rtlCol="0" anchor="t">
              <a:spAutoFit/>
            </a:bodyPr>
            <a:lstStyle/>
            <a:p>
              <a:pPr algn="just">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 hiếm muộn, 60 tuổi vợ chồng lão đánh cá mới sinh được cậu con trai đặt tên là Thúc Ngư</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椭圆 10">
              <a:extLst>
                <a:ext uri="{FF2B5EF4-FFF2-40B4-BE49-F238E27FC236}">
                  <a16:creationId xmlns:a16="http://schemas.microsoft.com/office/drawing/2014/main" xmlns="" id="{665678F0-6507-5400-9AA0-2A9EEDE74992}"/>
                </a:ext>
              </a:extLst>
            </p:cNvPr>
            <p:cNvSpPr/>
            <p:nvPr>
              <p:custDataLst>
                <p:tags r:id="rId22"/>
              </p:custDataLst>
            </p:nvPr>
          </p:nvSpPr>
          <p:spPr>
            <a:xfrm>
              <a:off x="2452" y="3227"/>
              <a:ext cx="1679" cy="1037"/>
            </a:xfrm>
            <a:prstGeom prst="ellipse">
              <a:avLst/>
            </a:prstGeom>
            <a:gradFill>
              <a:gsLst>
                <a:gs pos="0">
                  <a:srgbClr val="6BB3A5"/>
                </a:gs>
                <a:gs pos="63000">
                  <a:srgbClr val="498470"/>
                </a:gs>
              </a:gsLst>
              <a:lin ang="19200000" scaled="0"/>
            </a:gradFill>
            <a:ln w="19050" cap="flat" cmpd="sng" algn="ctr">
              <a:solidFill>
                <a:srgbClr val="FCCE93"/>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kumimoji="0" lang="en-US" altLang="zh-CN" sz="2400" b="0" i="0" u="none" strike="noStrike" kern="0" cap="none" spc="0" normalizeH="0" baseline="0" noProof="0" dirty="0">
                  <a:ln>
                    <a:noFill/>
                  </a:ln>
                  <a:blipFill>
                    <a:blip r:embed="rId33"/>
                    <a:stretch>
                      <a:fillRect/>
                    </a:stretch>
                  </a:blipFill>
                  <a:effectLst/>
                  <a:uLnTx/>
                  <a:uFillTx/>
                  <a:latin typeface="Arial"/>
                  <a:cs typeface="+mn-cs"/>
                  <a:sym typeface="Arial"/>
                </a:rPr>
                <a:t>1</a:t>
              </a:r>
              <a:endParaRPr kumimoji="0" lang="zh-CN" altLang="en-US" sz="2400" b="0" i="0" u="none" strike="noStrike" kern="0" cap="none" spc="-150" normalizeH="0" baseline="0" noProof="0" dirty="0">
                <a:ln>
                  <a:noFill/>
                </a:ln>
                <a:blipFill>
                  <a:blip r:embed="rId33"/>
                  <a:stretch>
                    <a:fillRect/>
                  </a:stretch>
                </a:blipFill>
                <a:effectLst/>
                <a:uLnTx/>
                <a:uFillTx/>
                <a:latin typeface="Arial"/>
                <a:cs typeface="思源宋体 CN Light" panose="02020300000000000000" charset="-122"/>
                <a:sym typeface="Arial"/>
              </a:endParaRPr>
            </a:p>
          </p:txBody>
        </p:sp>
      </p:grpSp>
      <p:grpSp>
        <p:nvGrpSpPr>
          <p:cNvPr id="17" name="组合 1">
            <a:extLst>
              <a:ext uri="{FF2B5EF4-FFF2-40B4-BE49-F238E27FC236}">
                <a16:creationId xmlns:a16="http://schemas.microsoft.com/office/drawing/2014/main" xmlns="" id="{DCFCFD43-89A4-58F6-6DB0-862B0F2C0BCD}"/>
              </a:ext>
            </a:extLst>
          </p:cNvPr>
          <p:cNvGrpSpPr/>
          <p:nvPr/>
        </p:nvGrpSpPr>
        <p:grpSpPr>
          <a:xfrm>
            <a:off x="1490511" y="1353064"/>
            <a:ext cx="1844767" cy="5250180"/>
            <a:chOff x="1541" y="3227"/>
            <a:chExt cx="3647" cy="8268"/>
          </a:xfrm>
        </p:grpSpPr>
        <p:sp>
          <p:nvSpPr>
            <p:cNvPr id="18" name="圆角矩形 2">
              <a:extLst>
                <a:ext uri="{FF2B5EF4-FFF2-40B4-BE49-F238E27FC236}">
                  <a16:creationId xmlns:a16="http://schemas.microsoft.com/office/drawing/2014/main" xmlns="" id="{C51D2844-E8BA-3A89-DF4E-1479DF18DB1F}"/>
                </a:ext>
              </a:extLst>
            </p:cNvPr>
            <p:cNvSpPr/>
            <p:nvPr>
              <p:custDataLst>
                <p:tags r:id="rId17"/>
              </p:custDataLst>
            </p:nvPr>
          </p:nvSpPr>
          <p:spPr>
            <a:xfrm>
              <a:off x="1541" y="3797"/>
              <a:ext cx="3647" cy="7698"/>
            </a:xfrm>
            <a:prstGeom prst="roundRect">
              <a:avLst>
                <a:gd name="adj" fmla="val 9053"/>
              </a:avLst>
            </a:prstGeom>
            <a:noFill/>
            <a:ln w="19050" cap="flat" cmpd="sng" algn="ctr">
              <a:gradFill>
                <a:gsLst>
                  <a:gs pos="0">
                    <a:srgbClr val="498470"/>
                  </a:gs>
                  <a:gs pos="100000">
                    <a:sysClr val="window" lastClr="FFFFFF"/>
                  </a:gs>
                </a:gsLst>
                <a:lin ang="5400000" scaled="1"/>
              </a:gra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just"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sym typeface="Arial"/>
              </a:endParaRPr>
            </a:p>
          </p:txBody>
        </p:sp>
        <p:sp>
          <p:nvSpPr>
            <p:cNvPr id="19" name="文本框 3">
              <a:extLst>
                <a:ext uri="{FF2B5EF4-FFF2-40B4-BE49-F238E27FC236}">
                  <a16:creationId xmlns:a16="http://schemas.microsoft.com/office/drawing/2014/main" xmlns="" id="{2BB48FCF-E5EF-A510-9B9C-381F3DF3AA59}"/>
                </a:ext>
              </a:extLst>
            </p:cNvPr>
            <p:cNvSpPr txBox="1"/>
            <p:nvPr>
              <p:custDataLst>
                <p:tags r:id="rId18"/>
              </p:custDataLst>
            </p:nvPr>
          </p:nvSpPr>
          <p:spPr>
            <a:xfrm>
              <a:off x="1690" y="4564"/>
              <a:ext cx="3494" cy="6931"/>
            </a:xfrm>
            <a:prstGeom prst="rect">
              <a:avLst/>
            </a:prstGeom>
            <a:solidFill>
              <a:srgbClr val="000000">
                <a:alpha val="0"/>
              </a:srgbClr>
            </a:solidFill>
          </p:spPr>
          <p:txBody>
            <a:bodyPr wrap="square" rtlCol="0" anchor="t">
              <a:spAutoFit/>
            </a:bodyPr>
            <a:lstStyle/>
            <a:p>
              <a:pPr algn="just">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Thúc Ngư 15 tuổi, người cha muốn cho con đi học nhưng Thúc Ngư không chịu cho rằng kiến thức trong sách không có ích nên không học, cha mẹ thương con, nên không ép buộc.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椭圆 4">
              <a:extLst>
                <a:ext uri="{FF2B5EF4-FFF2-40B4-BE49-F238E27FC236}">
                  <a16:creationId xmlns:a16="http://schemas.microsoft.com/office/drawing/2014/main" xmlns="" id="{AC7FD159-1BB1-666D-D565-492EE325E768}"/>
                </a:ext>
              </a:extLst>
            </p:cNvPr>
            <p:cNvSpPr/>
            <p:nvPr>
              <p:custDataLst>
                <p:tags r:id="rId19"/>
              </p:custDataLst>
            </p:nvPr>
          </p:nvSpPr>
          <p:spPr>
            <a:xfrm>
              <a:off x="2670" y="3227"/>
              <a:ext cx="1348" cy="1037"/>
            </a:xfrm>
            <a:prstGeom prst="ellipse">
              <a:avLst/>
            </a:prstGeom>
            <a:solidFill>
              <a:srgbClr val="FCCE93"/>
            </a:solidFill>
            <a:ln w="19050" cap="flat" cmpd="sng" algn="ctr">
              <a:solidFill>
                <a:srgbClr val="498470"/>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98470"/>
                  </a:solidFill>
                  <a:effectLst/>
                  <a:uLnTx/>
                  <a:uFillTx/>
                  <a:latin typeface="Arial"/>
                  <a:cs typeface="+mn-cs"/>
                  <a:sym typeface="Arial"/>
                </a:rPr>
                <a:t>2</a:t>
              </a:r>
              <a:endParaRPr kumimoji="0" lang="zh-CN" altLang="en-US" sz="2400" b="0" i="0" u="none" strike="noStrike" kern="0" cap="none" spc="-150" normalizeH="0" baseline="0" noProof="0" dirty="0">
                <a:ln>
                  <a:noFill/>
                </a:ln>
                <a:solidFill>
                  <a:srgbClr val="498470"/>
                </a:solidFill>
                <a:effectLst/>
                <a:uLnTx/>
                <a:uFillTx/>
                <a:latin typeface="Arial"/>
                <a:cs typeface="思源宋体 CN Light" panose="02020300000000000000" charset="-122"/>
                <a:sym typeface="Arial"/>
              </a:endParaRPr>
            </a:p>
          </p:txBody>
        </p:sp>
      </p:grpSp>
      <p:grpSp>
        <p:nvGrpSpPr>
          <p:cNvPr id="21" name="组合 9">
            <a:extLst>
              <a:ext uri="{FF2B5EF4-FFF2-40B4-BE49-F238E27FC236}">
                <a16:creationId xmlns:a16="http://schemas.microsoft.com/office/drawing/2014/main" xmlns="" id="{665F1699-E08C-1E96-C17A-1FE714400D3F}"/>
              </a:ext>
            </a:extLst>
          </p:cNvPr>
          <p:cNvGrpSpPr/>
          <p:nvPr/>
        </p:nvGrpSpPr>
        <p:grpSpPr>
          <a:xfrm>
            <a:off x="3449461" y="824128"/>
            <a:ext cx="2142651" cy="5721350"/>
            <a:chOff x="1541" y="3227"/>
            <a:chExt cx="3647" cy="9010"/>
          </a:xfrm>
        </p:grpSpPr>
        <p:sp>
          <p:nvSpPr>
            <p:cNvPr id="22" name="圆角矩形 11">
              <a:extLst>
                <a:ext uri="{FF2B5EF4-FFF2-40B4-BE49-F238E27FC236}">
                  <a16:creationId xmlns:a16="http://schemas.microsoft.com/office/drawing/2014/main" xmlns="" id="{D384C9BB-5A3A-85E0-E2F7-A6692C4DE93A}"/>
                </a:ext>
              </a:extLst>
            </p:cNvPr>
            <p:cNvSpPr/>
            <p:nvPr>
              <p:custDataLst>
                <p:tags r:id="rId14"/>
              </p:custDataLst>
            </p:nvPr>
          </p:nvSpPr>
          <p:spPr>
            <a:xfrm>
              <a:off x="1541" y="3797"/>
              <a:ext cx="3647" cy="8440"/>
            </a:xfrm>
            <a:prstGeom prst="roundRect">
              <a:avLst>
                <a:gd name="adj" fmla="val 9053"/>
              </a:avLst>
            </a:prstGeom>
            <a:noFill/>
            <a:ln w="19050" cap="flat" cmpd="sng" algn="ctr">
              <a:gradFill>
                <a:gsLst>
                  <a:gs pos="0">
                    <a:srgbClr val="FCCE93"/>
                  </a:gs>
                  <a:gs pos="100000">
                    <a:sysClr val="window" lastClr="FFFFFF"/>
                  </a:gs>
                </a:gsLst>
                <a:lin ang="5400000" scaled="1"/>
              </a:gra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just"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sym typeface="Arial"/>
              </a:endParaRPr>
            </a:p>
          </p:txBody>
        </p:sp>
        <p:sp>
          <p:nvSpPr>
            <p:cNvPr id="23" name="文本框 12">
              <a:extLst>
                <a:ext uri="{FF2B5EF4-FFF2-40B4-BE49-F238E27FC236}">
                  <a16:creationId xmlns:a16="http://schemas.microsoft.com/office/drawing/2014/main" xmlns="" id="{C105487C-3608-D04D-0D23-78A68D33CBE4}"/>
                </a:ext>
              </a:extLst>
            </p:cNvPr>
            <p:cNvSpPr txBox="1"/>
            <p:nvPr>
              <p:custDataLst>
                <p:tags r:id="rId15"/>
              </p:custDataLst>
            </p:nvPr>
          </p:nvSpPr>
          <p:spPr>
            <a:xfrm>
              <a:off x="1665" y="4299"/>
              <a:ext cx="3350" cy="7900"/>
            </a:xfrm>
            <a:prstGeom prst="rect">
              <a:avLst/>
            </a:prstGeom>
            <a:solidFill>
              <a:srgbClr val="000000">
                <a:alpha val="0"/>
              </a:srgbClr>
            </a:solidFill>
          </p:spPr>
          <p:txBody>
            <a:bodyPr wrap="square" rtlCol="0" anchor="t">
              <a:spAutoFit/>
            </a:bodyPr>
            <a:lstStyle/>
            <a:p>
              <a:pPr algn="just">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 ba năm trời, Thúc Ngư thường bỏ nhà đi chơi xa. Có lần đến hai ba hôm mới về nhà. Cậu ta đi tìm vợ, tìm vợ tận “đảo ấp” cách xa nhà cậu chừng một dặm. Vợ là dòng dõi “hải tiên”, con nhà giàu sang, tên Ngoạ Vân, rất xinh đẹp, có phép rút đường.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椭圆 19">
              <a:extLst>
                <a:ext uri="{FF2B5EF4-FFF2-40B4-BE49-F238E27FC236}">
                  <a16:creationId xmlns:a16="http://schemas.microsoft.com/office/drawing/2014/main" xmlns="" id="{5E4EBC30-BE4E-1CB9-0571-CB7667F42B7D}"/>
                </a:ext>
              </a:extLst>
            </p:cNvPr>
            <p:cNvSpPr/>
            <p:nvPr>
              <p:custDataLst>
                <p:tags r:id="rId16"/>
              </p:custDataLst>
            </p:nvPr>
          </p:nvSpPr>
          <p:spPr>
            <a:xfrm>
              <a:off x="2847" y="3227"/>
              <a:ext cx="1037" cy="1037"/>
            </a:xfrm>
            <a:prstGeom prst="ellipse">
              <a:avLst/>
            </a:prstGeom>
            <a:gradFill>
              <a:gsLst>
                <a:gs pos="0">
                  <a:srgbClr val="6BB3A5"/>
                </a:gs>
                <a:gs pos="63000">
                  <a:srgbClr val="498470"/>
                </a:gs>
              </a:gsLst>
              <a:lin ang="19200000" scaled="0"/>
            </a:gradFill>
            <a:ln w="19050" cap="flat" cmpd="sng" algn="ctr">
              <a:solidFill>
                <a:srgbClr val="FCCE93"/>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kumimoji="0" lang="en-US" altLang="zh-CN" sz="2400" b="0" i="0" u="none" strike="noStrike" kern="0" cap="none" spc="0" normalizeH="0" baseline="0" noProof="0" dirty="0">
                  <a:ln>
                    <a:noFill/>
                  </a:ln>
                  <a:blipFill>
                    <a:blip r:embed="rId33"/>
                    <a:stretch>
                      <a:fillRect/>
                    </a:stretch>
                  </a:blipFill>
                  <a:effectLst/>
                  <a:uLnTx/>
                  <a:uFillTx/>
                  <a:latin typeface="Arial"/>
                  <a:cs typeface="+mn-cs"/>
                  <a:sym typeface="Arial"/>
                </a:rPr>
                <a:t>3</a:t>
              </a:r>
              <a:endParaRPr kumimoji="0" lang="zh-CN" altLang="en-US" sz="2400" b="0" i="0" u="none" strike="noStrike" kern="0" cap="none" spc="-150" normalizeH="0" baseline="0" noProof="0" dirty="0">
                <a:ln>
                  <a:noFill/>
                </a:ln>
                <a:blipFill>
                  <a:blip r:embed="rId33"/>
                  <a:stretch>
                    <a:fillRect/>
                  </a:stretch>
                </a:blipFill>
                <a:effectLst/>
                <a:uLnTx/>
                <a:uFillTx/>
                <a:latin typeface="Arial"/>
                <a:cs typeface="思源宋体 CN Light" panose="02020300000000000000" charset="-122"/>
                <a:sym typeface="Arial"/>
              </a:endParaRPr>
            </a:p>
          </p:txBody>
        </p:sp>
      </p:grpSp>
      <p:grpSp>
        <p:nvGrpSpPr>
          <p:cNvPr id="27" name="组合 26">
            <a:extLst>
              <a:ext uri="{FF2B5EF4-FFF2-40B4-BE49-F238E27FC236}">
                <a16:creationId xmlns:a16="http://schemas.microsoft.com/office/drawing/2014/main" xmlns="" id="{3AD2B875-4BFF-00E2-E20E-1393E4F2E935}"/>
              </a:ext>
            </a:extLst>
          </p:cNvPr>
          <p:cNvGrpSpPr/>
          <p:nvPr/>
        </p:nvGrpSpPr>
        <p:grpSpPr>
          <a:xfrm>
            <a:off x="5720345" y="1353064"/>
            <a:ext cx="1130194" cy="5250180"/>
            <a:chOff x="1541" y="3227"/>
            <a:chExt cx="3647" cy="8268"/>
          </a:xfrm>
        </p:grpSpPr>
        <p:sp>
          <p:nvSpPr>
            <p:cNvPr id="28" name="圆角矩形 27">
              <a:extLst>
                <a:ext uri="{FF2B5EF4-FFF2-40B4-BE49-F238E27FC236}">
                  <a16:creationId xmlns:a16="http://schemas.microsoft.com/office/drawing/2014/main" xmlns="" id="{93C543AA-EE41-2CCA-018C-0BE283FDC89B}"/>
                </a:ext>
              </a:extLst>
            </p:cNvPr>
            <p:cNvSpPr/>
            <p:nvPr>
              <p:custDataLst>
                <p:tags r:id="rId11"/>
              </p:custDataLst>
            </p:nvPr>
          </p:nvSpPr>
          <p:spPr>
            <a:xfrm>
              <a:off x="1541" y="3797"/>
              <a:ext cx="3647" cy="7607"/>
            </a:xfrm>
            <a:prstGeom prst="roundRect">
              <a:avLst>
                <a:gd name="adj" fmla="val 9053"/>
              </a:avLst>
            </a:prstGeom>
            <a:noFill/>
            <a:ln w="19050" cap="flat" cmpd="sng" algn="ctr">
              <a:gradFill>
                <a:gsLst>
                  <a:gs pos="0">
                    <a:srgbClr val="498470"/>
                  </a:gs>
                  <a:gs pos="100000">
                    <a:sysClr val="window" lastClr="FFFFFF"/>
                  </a:gs>
                </a:gsLst>
                <a:lin ang="5400000" scaled="1"/>
              </a:gra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just"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cs typeface="+mn-cs"/>
                <a:sym typeface="Arial"/>
              </a:endParaRPr>
            </a:p>
          </p:txBody>
        </p:sp>
        <p:sp>
          <p:nvSpPr>
            <p:cNvPr id="29" name="文本框 28">
              <a:extLst>
                <a:ext uri="{FF2B5EF4-FFF2-40B4-BE49-F238E27FC236}">
                  <a16:creationId xmlns:a16="http://schemas.microsoft.com/office/drawing/2014/main" xmlns="" id="{5E35D106-3BA6-9796-7A0D-DC7F7204B15F}"/>
                </a:ext>
              </a:extLst>
            </p:cNvPr>
            <p:cNvSpPr txBox="1"/>
            <p:nvPr>
              <p:custDataLst>
                <p:tags r:id="rId12"/>
              </p:custDataLst>
            </p:nvPr>
          </p:nvSpPr>
          <p:spPr>
            <a:xfrm>
              <a:off x="1690" y="4564"/>
              <a:ext cx="3350" cy="6931"/>
            </a:xfrm>
            <a:prstGeom prst="rect">
              <a:avLst/>
            </a:prstGeom>
            <a:solidFill>
              <a:srgbClr val="000000">
                <a:alpha val="0"/>
              </a:srgbClr>
            </a:solidFill>
          </p:spPr>
          <p:txBody>
            <a:bodyPr wrap="square" rtlCol="0" anchor="t">
              <a:spAutoFit/>
            </a:bodyPr>
            <a:lstStyle/>
            <a:p>
              <a:pPr marL="0" marR="0" lvl="0" indent="0" algn="just" defTabSz="914400" eaLnBrk="1" fontAlgn="auto" latinLnBrk="0" hangingPunct="1">
                <a:spcBef>
                  <a:spcPts val="0"/>
                </a:spcBef>
                <a:spcAft>
                  <a:spcPts val="0"/>
                </a:spcAft>
                <a:buClrTx/>
                <a:buSzTx/>
                <a:buFontTx/>
                <a:buNone/>
                <a:tabLst/>
                <a:defRPr/>
              </a:pPr>
              <a:r>
                <a:rPr lang="vi-VN" sz="2000" dirty="0">
                  <a:solidFill>
                    <a:srgbClr val="000000"/>
                  </a:solidFill>
                  <a:effectLst/>
                  <a:latin typeface="Times New Roman" panose="02020603050405020304" pitchFamily="18" charset="0"/>
                  <a:ea typeface="Times New Roman" panose="02020603050405020304" pitchFamily="18" charset="0"/>
                </a:rPr>
                <a:t>Nhờ vậy, nhà Thúc Ngư giàu có nhanh chóng do đánh bắt được nhiều cá ngon mỗi khi ra khơi</a:t>
              </a:r>
              <a:endParaRPr kumimoji="0" lang="zh-CN" altLang="en-US" b="0" i="0" u="none" strike="noStrike" kern="0" cap="none" spc="0" normalizeH="0" baseline="0" noProof="0" dirty="0">
                <a:ln>
                  <a:noFill/>
                </a:ln>
                <a:solidFill>
                  <a:prstClr val="black"/>
                </a:solidFill>
                <a:effectLst/>
                <a:uLnTx/>
                <a:uFillTx/>
                <a:latin typeface="Arial"/>
                <a:cs typeface="思源宋体 CN Light" panose="02020300000000000000" charset="-122"/>
                <a:sym typeface="Arial"/>
              </a:endParaRPr>
            </a:p>
          </p:txBody>
        </p:sp>
        <p:sp>
          <p:nvSpPr>
            <p:cNvPr id="30" name="椭圆 30">
              <a:extLst>
                <a:ext uri="{FF2B5EF4-FFF2-40B4-BE49-F238E27FC236}">
                  <a16:creationId xmlns:a16="http://schemas.microsoft.com/office/drawing/2014/main" xmlns="" id="{EFE71754-3164-A8AA-8329-7458E5E3043C}"/>
                </a:ext>
              </a:extLst>
            </p:cNvPr>
            <p:cNvSpPr/>
            <p:nvPr>
              <p:custDataLst>
                <p:tags r:id="rId13"/>
              </p:custDataLst>
            </p:nvPr>
          </p:nvSpPr>
          <p:spPr>
            <a:xfrm>
              <a:off x="2404" y="3227"/>
              <a:ext cx="1972" cy="1037"/>
            </a:xfrm>
            <a:prstGeom prst="ellipse">
              <a:avLst/>
            </a:prstGeom>
            <a:solidFill>
              <a:srgbClr val="FCCE93"/>
            </a:solidFill>
            <a:ln w="19050" cap="flat" cmpd="sng" algn="ctr">
              <a:solidFill>
                <a:srgbClr val="498470"/>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498470"/>
                  </a:solidFill>
                  <a:effectLst/>
                  <a:uLnTx/>
                  <a:uFillTx/>
                  <a:latin typeface="Arial"/>
                  <a:cs typeface="+mn-cs"/>
                  <a:sym typeface="Arial"/>
                </a:rPr>
                <a:t>4</a:t>
              </a:r>
              <a:endParaRPr kumimoji="0" lang="zh-CN" altLang="en-US" sz="2400" b="0" i="0" u="none" strike="noStrike" kern="0" cap="none" spc="-150" normalizeH="0" baseline="0" noProof="0" dirty="0">
                <a:ln>
                  <a:noFill/>
                </a:ln>
                <a:solidFill>
                  <a:srgbClr val="498470"/>
                </a:solidFill>
                <a:effectLst/>
                <a:uLnTx/>
                <a:uFillTx/>
                <a:latin typeface="Arial"/>
                <a:cs typeface="思源宋体 CN Light" panose="02020300000000000000" charset="-122"/>
                <a:sym typeface="Arial"/>
              </a:endParaRPr>
            </a:p>
          </p:txBody>
        </p:sp>
      </p:grpSp>
      <p:grpSp>
        <p:nvGrpSpPr>
          <p:cNvPr id="31" name="组合 13">
            <a:extLst>
              <a:ext uri="{FF2B5EF4-FFF2-40B4-BE49-F238E27FC236}">
                <a16:creationId xmlns:a16="http://schemas.microsoft.com/office/drawing/2014/main" xmlns="" id="{01F89EF3-438E-84FE-619E-9E3472CB58FD}"/>
              </a:ext>
            </a:extLst>
          </p:cNvPr>
          <p:cNvGrpSpPr/>
          <p:nvPr/>
        </p:nvGrpSpPr>
        <p:grpSpPr>
          <a:xfrm>
            <a:off x="6965085" y="815502"/>
            <a:ext cx="2253407" cy="5706110"/>
            <a:chOff x="1541" y="3227"/>
            <a:chExt cx="3647" cy="8986"/>
          </a:xfrm>
        </p:grpSpPr>
        <p:sp>
          <p:nvSpPr>
            <p:cNvPr id="32" name="圆角矩形 7">
              <a:extLst>
                <a:ext uri="{FF2B5EF4-FFF2-40B4-BE49-F238E27FC236}">
                  <a16:creationId xmlns:a16="http://schemas.microsoft.com/office/drawing/2014/main" xmlns="" id="{0F9FA00C-DE4A-0C34-C358-B34BE8FE6501}"/>
                </a:ext>
              </a:extLst>
            </p:cNvPr>
            <p:cNvSpPr/>
            <p:nvPr>
              <p:custDataLst>
                <p:tags r:id="rId8"/>
              </p:custDataLst>
            </p:nvPr>
          </p:nvSpPr>
          <p:spPr>
            <a:xfrm>
              <a:off x="1541" y="3797"/>
              <a:ext cx="3647" cy="8416"/>
            </a:xfrm>
            <a:prstGeom prst="roundRect">
              <a:avLst>
                <a:gd name="adj" fmla="val 9053"/>
              </a:avLst>
            </a:prstGeom>
            <a:noFill/>
            <a:ln w="19050" cap="flat" cmpd="sng" algn="ctr">
              <a:gradFill>
                <a:gsLst>
                  <a:gs pos="0">
                    <a:srgbClr val="FCCE93"/>
                  </a:gs>
                  <a:gs pos="100000">
                    <a:sysClr val="window" lastClr="FFFFFF"/>
                  </a:gs>
                </a:gsLst>
                <a:lin ang="5400000" scaled="1"/>
              </a:gra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just"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cs typeface="+mn-cs"/>
                <a:sym typeface="Arial"/>
              </a:endParaRPr>
            </a:p>
          </p:txBody>
        </p:sp>
        <p:sp>
          <p:nvSpPr>
            <p:cNvPr id="33" name="文本框 8">
              <a:extLst>
                <a:ext uri="{FF2B5EF4-FFF2-40B4-BE49-F238E27FC236}">
                  <a16:creationId xmlns:a16="http://schemas.microsoft.com/office/drawing/2014/main" xmlns="" id="{C4667DDB-3FC6-CDA3-0BF1-98E5C712CCCA}"/>
                </a:ext>
              </a:extLst>
            </p:cNvPr>
            <p:cNvSpPr txBox="1"/>
            <p:nvPr>
              <p:custDataLst>
                <p:tags r:id="rId9"/>
              </p:custDataLst>
            </p:nvPr>
          </p:nvSpPr>
          <p:spPr>
            <a:xfrm>
              <a:off x="1690" y="4564"/>
              <a:ext cx="3350" cy="6446"/>
            </a:xfrm>
            <a:prstGeom prst="rect">
              <a:avLst/>
            </a:prstGeom>
            <a:solidFill>
              <a:srgbClr val="000000">
                <a:alpha val="0"/>
              </a:srgbClr>
            </a:solidFill>
          </p:spPr>
          <p:txBody>
            <a:bodyPr wrap="square" rtlCol="0" anchor="t">
              <a:spAutoFit/>
            </a:bodyPr>
            <a:lstStyle/>
            <a:p>
              <a:pPr algn="just">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 sống hạnh phúc, nhưng cơn bão biển ập tới, khiến Ngoạ Vân phải hiện nguyên hình cứu gia đình chồng. Vì thiên cơ đã tiết lộ, nàng không thể nào chung sống cùng gia đình chồng được nữa bèn nói lời tạm biệt.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椭圆 10">
              <a:extLst>
                <a:ext uri="{FF2B5EF4-FFF2-40B4-BE49-F238E27FC236}">
                  <a16:creationId xmlns:a16="http://schemas.microsoft.com/office/drawing/2014/main" xmlns="" id="{C23AF9BE-7984-464E-75F6-A18CAF55268A}"/>
                </a:ext>
              </a:extLst>
            </p:cNvPr>
            <p:cNvSpPr/>
            <p:nvPr>
              <p:custDataLst>
                <p:tags r:id="rId10"/>
              </p:custDataLst>
            </p:nvPr>
          </p:nvSpPr>
          <p:spPr>
            <a:xfrm>
              <a:off x="2759" y="3227"/>
              <a:ext cx="1125" cy="1037"/>
            </a:xfrm>
            <a:prstGeom prst="ellipse">
              <a:avLst/>
            </a:prstGeom>
            <a:gradFill>
              <a:gsLst>
                <a:gs pos="0">
                  <a:srgbClr val="6BB3A5"/>
                </a:gs>
                <a:gs pos="63000">
                  <a:srgbClr val="498470"/>
                </a:gs>
              </a:gsLst>
              <a:lin ang="19200000" scaled="0"/>
            </a:gradFill>
            <a:ln w="19050" cap="flat" cmpd="sng" algn="ctr">
              <a:solidFill>
                <a:srgbClr val="FCCE93"/>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lang="en-US" altLang="zh-CN" sz="2400" kern="0" dirty="0">
                  <a:blipFill>
                    <a:blip r:embed="rId33"/>
                    <a:stretch>
                      <a:fillRect/>
                    </a:stretch>
                  </a:blipFill>
                  <a:latin typeface="Arial"/>
                  <a:sym typeface="Arial"/>
                </a:rPr>
                <a:t>5</a:t>
              </a:r>
              <a:endParaRPr kumimoji="0" lang="zh-CN" altLang="en-US" sz="2400" b="0" i="0" u="none" strike="noStrike" kern="0" cap="none" spc="-150" normalizeH="0" baseline="0" noProof="0" dirty="0">
                <a:ln>
                  <a:noFill/>
                </a:ln>
                <a:blipFill>
                  <a:blip r:embed="rId33"/>
                  <a:stretch>
                    <a:fillRect/>
                  </a:stretch>
                </a:blipFill>
                <a:effectLst/>
                <a:uLnTx/>
                <a:uFillTx/>
                <a:latin typeface="Arial"/>
                <a:cs typeface="思源宋体 CN Light" panose="02020300000000000000" charset="-122"/>
                <a:sym typeface="Arial"/>
              </a:endParaRPr>
            </a:p>
          </p:txBody>
        </p:sp>
      </p:grpSp>
      <p:grpSp>
        <p:nvGrpSpPr>
          <p:cNvPr id="35" name="组合 1">
            <a:extLst>
              <a:ext uri="{FF2B5EF4-FFF2-40B4-BE49-F238E27FC236}">
                <a16:creationId xmlns:a16="http://schemas.microsoft.com/office/drawing/2014/main" xmlns="" id="{A1094E6D-FE5F-623E-8B16-FC4DB67A1FBE}"/>
              </a:ext>
            </a:extLst>
          </p:cNvPr>
          <p:cNvGrpSpPr/>
          <p:nvPr/>
        </p:nvGrpSpPr>
        <p:grpSpPr>
          <a:xfrm>
            <a:off x="9372791" y="1344657"/>
            <a:ext cx="1674636" cy="5389245"/>
            <a:chOff x="1541" y="3227"/>
            <a:chExt cx="3647" cy="8487"/>
          </a:xfrm>
        </p:grpSpPr>
        <p:sp>
          <p:nvSpPr>
            <p:cNvPr id="36" name="圆角矩形 2">
              <a:extLst>
                <a:ext uri="{FF2B5EF4-FFF2-40B4-BE49-F238E27FC236}">
                  <a16:creationId xmlns:a16="http://schemas.microsoft.com/office/drawing/2014/main" xmlns="" id="{FF635AA0-F868-5CC9-6D5B-61C1B30421CF}"/>
                </a:ext>
              </a:extLst>
            </p:cNvPr>
            <p:cNvSpPr/>
            <p:nvPr>
              <p:custDataLst>
                <p:tags r:id="rId5"/>
              </p:custDataLst>
            </p:nvPr>
          </p:nvSpPr>
          <p:spPr>
            <a:xfrm>
              <a:off x="1541" y="3797"/>
              <a:ext cx="3647" cy="7711"/>
            </a:xfrm>
            <a:prstGeom prst="roundRect">
              <a:avLst>
                <a:gd name="adj" fmla="val 9053"/>
              </a:avLst>
            </a:prstGeom>
            <a:noFill/>
            <a:ln w="19050" cap="flat" cmpd="sng" algn="ctr">
              <a:gradFill>
                <a:gsLst>
                  <a:gs pos="0">
                    <a:srgbClr val="498470"/>
                  </a:gs>
                  <a:gs pos="100000">
                    <a:sysClr val="window" lastClr="FFFFFF"/>
                  </a:gs>
                </a:gsLst>
                <a:lin ang="5400000" scaled="1"/>
              </a:gra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just"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cs typeface="+mn-cs"/>
                <a:sym typeface="Arial"/>
              </a:endParaRPr>
            </a:p>
          </p:txBody>
        </p:sp>
        <p:sp>
          <p:nvSpPr>
            <p:cNvPr id="37" name="文本框 3">
              <a:extLst>
                <a:ext uri="{FF2B5EF4-FFF2-40B4-BE49-F238E27FC236}">
                  <a16:creationId xmlns:a16="http://schemas.microsoft.com/office/drawing/2014/main" xmlns="" id="{CFCFABBD-40E2-CDF0-E8F6-FDFF059C02F3}"/>
                </a:ext>
              </a:extLst>
            </p:cNvPr>
            <p:cNvSpPr txBox="1"/>
            <p:nvPr>
              <p:custDataLst>
                <p:tags r:id="rId6"/>
              </p:custDataLst>
            </p:nvPr>
          </p:nvSpPr>
          <p:spPr>
            <a:xfrm>
              <a:off x="1653" y="4298"/>
              <a:ext cx="3535" cy="7416"/>
            </a:xfrm>
            <a:prstGeom prst="rect">
              <a:avLst/>
            </a:prstGeom>
            <a:solidFill>
              <a:srgbClr val="000000">
                <a:alpha val="0"/>
              </a:srgbClr>
            </a:solidFill>
          </p:spPr>
          <p:txBody>
            <a:bodyPr wrap="square" rtlCol="0" anchor="t">
              <a:spAutoFit/>
            </a:bodyPr>
            <a:lstStyle/>
            <a:p>
              <a:pPr algn="just">
                <a:spcAft>
                  <a:spcPts val="800"/>
                </a:spcAft>
              </a:pPr>
              <a:r>
                <a:rPr lang="vi-VN" sz="2000" dirty="0">
                  <a:solidFill>
                    <a:srgbClr val="000000"/>
                  </a:solidFill>
                  <a:effectLst/>
                  <a:latin typeface="Times New Roman" panose="02020603050405020304" pitchFamily="18" charset="0"/>
                  <a:ea typeface="Times New Roman" panose="02020603050405020304" pitchFamily="18" charset="0"/>
                </a:rPr>
                <a:t>Trước lúc tạm biệt, Ngoạ Vân đã nhổ ra một điểm rãi trắng trao cho Thúc Ngư và dặn đem hoà với nước thì sẽ không bị chìm, nói xong hoá thành rồng bay về phương Tây Bắc.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椭圆 4">
              <a:extLst>
                <a:ext uri="{FF2B5EF4-FFF2-40B4-BE49-F238E27FC236}">
                  <a16:creationId xmlns:a16="http://schemas.microsoft.com/office/drawing/2014/main" xmlns="" id="{E911204B-33DE-8F15-900B-F1798ACA516C}"/>
                </a:ext>
              </a:extLst>
            </p:cNvPr>
            <p:cNvSpPr/>
            <p:nvPr>
              <p:custDataLst>
                <p:tags r:id="rId7"/>
              </p:custDataLst>
            </p:nvPr>
          </p:nvSpPr>
          <p:spPr>
            <a:xfrm>
              <a:off x="2605" y="3227"/>
              <a:ext cx="1350" cy="1037"/>
            </a:xfrm>
            <a:prstGeom prst="ellipse">
              <a:avLst/>
            </a:prstGeom>
            <a:solidFill>
              <a:srgbClr val="FCCE93"/>
            </a:solidFill>
            <a:ln w="19050" cap="flat" cmpd="sng" algn="ctr">
              <a:solidFill>
                <a:srgbClr val="498470"/>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lang="en-US" altLang="zh-CN" sz="2400" kern="0" dirty="0">
                  <a:solidFill>
                    <a:srgbClr val="498470"/>
                  </a:solidFill>
                  <a:latin typeface="Arial"/>
                  <a:sym typeface="Arial"/>
                </a:rPr>
                <a:t>6</a:t>
              </a:r>
              <a:endParaRPr kumimoji="0" lang="zh-CN" altLang="en-US" sz="2400" b="0" i="0" u="none" strike="noStrike" kern="0" cap="none" spc="-150" normalizeH="0" baseline="0" noProof="0" dirty="0">
                <a:ln>
                  <a:noFill/>
                </a:ln>
                <a:solidFill>
                  <a:srgbClr val="498470"/>
                </a:solidFill>
                <a:effectLst/>
                <a:uLnTx/>
                <a:uFillTx/>
                <a:latin typeface="Arial"/>
                <a:cs typeface="思源宋体 CN Light" panose="02020300000000000000" charset="-122"/>
                <a:sym typeface="Arial"/>
              </a:endParaRPr>
            </a:p>
          </p:txBody>
        </p:sp>
      </p:grpSp>
      <p:grpSp>
        <p:nvGrpSpPr>
          <p:cNvPr id="39" name="组合 13">
            <a:extLst>
              <a:ext uri="{FF2B5EF4-FFF2-40B4-BE49-F238E27FC236}">
                <a16:creationId xmlns:a16="http://schemas.microsoft.com/office/drawing/2014/main" xmlns="" id="{07CB1C9B-62E6-8AAC-9A58-A30D5633FBCA}"/>
              </a:ext>
            </a:extLst>
          </p:cNvPr>
          <p:cNvGrpSpPr/>
          <p:nvPr/>
        </p:nvGrpSpPr>
        <p:grpSpPr>
          <a:xfrm>
            <a:off x="11183397" y="1142635"/>
            <a:ext cx="868818" cy="4572635"/>
            <a:chOff x="1541" y="3227"/>
            <a:chExt cx="3647" cy="7201"/>
          </a:xfrm>
        </p:grpSpPr>
        <p:sp>
          <p:nvSpPr>
            <p:cNvPr id="40" name="圆角矩形 7">
              <a:extLst>
                <a:ext uri="{FF2B5EF4-FFF2-40B4-BE49-F238E27FC236}">
                  <a16:creationId xmlns:a16="http://schemas.microsoft.com/office/drawing/2014/main" xmlns="" id="{2C2B9E2E-0881-9350-CF97-19448F714B2F}"/>
                </a:ext>
              </a:extLst>
            </p:cNvPr>
            <p:cNvSpPr/>
            <p:nvPr>
              <p:custDataLst>
                <p:tags r:id="rId2"/>
              </p:custDataLst>
            </p:nvPr>
          </p:nvSpPr>
          <p:spPr>
            <a:xfrm>
              <a:off x="1541" y="3797"/>
              <a:ext cx="3647" cy="6631"/>
            </a:xfrm>
            <a:prstGeom prst="roundRect">
              <a:avLst>
                <a:gd name="adj" fmla="val 9053"/>
              </a:avLst>
            </a:prstGeom>
            <a:noFill/>
            <a:ln w="19050" cap="flat" cmpd="sng" algn="ctr">
              <a:gradFill>
                <a:gsLst>
                  <a:gs pos="0">
                    <a:srgbClr val="FCCE93"/>
                  </a:gs>
                  <a:gs pos="100000">
                    <a:sysClr val="window" lastClr="FFFFFF"/>
                  </a:gs>
                </a:gsLst>
                <a:lin ang="5400000" scaled="1"/>
              </a:gradFill>
              <a:prstDash val="solid"/>
              <a:miter lim="800000"/>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just" defTabSz="914400" eaLnBrk="1" fontAlgn="auto" latinLnBrk="0" hangingPunct="1">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cs typeface="+mn-cs"/>
                <a:sym typeface="Arial"/>
              </a:endParaRPr>
            </a:p>
          </p:txBody>
        </p:sp>
        <p:sp>
          <p:nvSpPr>
            <p:cNvPr id="41" name="文本框 8">
              <a:extLst>
                <a:ext uri="{FF2B5EF4-FFF2-40B4-BE49-F238E27FC236}">
                  <a16:creationId xmlns:a16="http://schemas.microsoft.com/office/drawing/2014/main" xmlns="" id="{5C55EBCE-BD4C-CF5C-7142-F95F92284EF6}"/>
                </a:ext>
              </a:extLst>
            </p:cNvPr>
            <p:cNvSpPr txBox="1"/>
            <p:nvPr>
              <p:custDataLst>
                <p:tags r:id="rId3"/>
              </p:custDataLst>
            </p:nvPr>
          </p:nvSpPr>
          <p:spPr>
            <a:xfrm>
              <a:off x="1690" y="4564"/>
              <a:ext cx="3498" cy="4023"/>
            </a:xfrm>
            <a:prstGeom prst="rect">
              <a:avLst/>
            </a:prstGeom>
            <a:solidFill>
              <a:srgbClr val="000000">
                <a:alpha val="0"/>
              </a:srgbClr>
            </a:solidFill>
          </p:spPr>
          <p:txBody>
            <a:bodyPr wrap="square" rtlCol="0" anchor="t">
              <a:spAutoFit/>
            </a:bodyPr>
            <a:lstStyle/>
            <a:p>
              <a:pPr algn="just">
                <a:spcAft>
                  <a:spcPts val="800"/>
                </a:spcAft>
              </a:pPr>
              <a:r>
                <a:rPr lang="vi-VN" sz="2000" dirty="0">
                  <a:effectLst/>
                  <a:latin typeface="Times New Roman" panose="02020603050405020304" pitchFamily="18" charset="0"/>
                  <a:ea typeface="Calibri" panose="020F0502020204030204" pitchFamily="34" charset="0"/>
                </a:rPr>
                <a:t>Cuối truyện là lời bàn của Sơn Nam Trúc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椭圆 10">
              <a:extLst>
                <a:ext uri="{FF2B5EF4-FFF2-40B4-BE49-F238E27FC236}">
                  <a16:creationId xmlns:a16="http://schemas.microsoft.com/office/drawing/2014/main" xmlns="" id="{810AC268-0A19-F241-0559-047D94BB7F21}"/>
                </a:ext>
              </a:extLst>
            </p:cNvPr>
            <p:cNvSpPr/>
            <p:nvPr>
              <p:custDataLst>
                <p:tags r:id="rId4"/>
              </p:custDataLst>
            </p:nvPr>
          </p:nvSpPr>
          <p:spPr>
            <a:xfrm>
              <a:off x="2174" y="3227"/>
              <a:ext cx="2537" cy="1037"/>
            </a:xfrm>
            <a:prstGeom prst="ellipse">
              <a:avLst/>
            </a:prstGeom>
            <a:gradFill>
              <a:gsLst>
                <a:gs pos="0">
                  <a:srgbClr val="6BB3A5"/>
                </a:gs>
                <a:gs pos="63000">
                  <a:srgbClr val="498470"/>
                </a:gs>
              </a:gsLst>
              <a:lin ang="19200000" scaled="0"/>
            </a:gradFill>
            <a:ln w="19050" cap="flat" cmpd="sng" algn="ctr">
              <a:solidFill>
                <a:srgbClr val="FCCE93"/>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lang="en-US" altLang="zh-CN" sz="2400" kern="0" dirty="0">
                  <a:blipFill>
                    <a:blip r:embed="rId33"/>
                    <a:stretch>
                      <a:fillRect/>
                    </a:stretch>
                  </a:blipFill>
                  <a:latin typeface="Arial"/>
                  <a:sym typeface="Arial"/>
                </a:rPr>
                <a:t>7</a:t>
              </a:r>
              <a:endParaRPr kumimoji="0" lang="zh-CN" altLang="en-US" sz="2400" b="0" i="0" u="none" strike="noStrike" kern="0" cap="none" spc="-150" normalizeH="0" baseline="0" noProof="0" dirty="0">
                <a:ln>
                  <a:noFill/>
                </a:ln>
                <a:blipFill>
                  <a:blip r:embed="rId33"/>
                  <a:stretch>
                    <a:fillRect/>
                  </a:stretch>
                </a:blipFill>
                <a:effectLst/>
                <a:uLnTx/>
                <a:uFillTx/>
                <a:latin typeface="Arial"/>
                <a:cs typeface="思源宋体 CN Light" panose="02020300000000000000" charset="-122"/>
                <a:sym typeface="Arial"/>
              </a:endParaRPr>
            </a:p>
          </p:txBody>
        </p:sp>
      </p:grpSp>
      <p:pic>
        <p:nvPicPr>
          <p:cNvPr id="43" name="Picture 42" descr="A person pointing at something&#10;&#10;Description automatically generated">
            <a:extLst>
              <a:ext uri="{FF2B5EF4-FFF2-40B4-BE49-F238E27FC236}">
                <a16:creationId xmlns:a16="http://schemas.microsoft.com/office/drawing/2014/main" xmlns="" id="{658C2073-D6BC-9EB3-CC6B-6E7F0B822B6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936411" y="4343450"/>
            <a:ext cx="1603621" cy="2554605"/>
          </a:xfrm>
          <a:prstGeom prst="rect">
            <a:avLst/>
          </a:prstGeom>
        </p:spPr>
      </p:pic>
    </p:spTree>
    <p:extLst>
      <p:ext uri="{BB962C8B-B14F-4D97-AF65-F5344CB8AC3E}">
        <p14:creationId xmlns:p14="http://schemas.microsoft.com/office/powerpoint/2010/main" val="1235674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598567" y="34200"/>
            <a:ext cx="7221231" cy="1116243"/>
            <a:chOff x="5826" y="7791"/>
            <a:chExt cx="3510"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6105" y="7845"/>
              <a:ext cx="3074" cy="769"/>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nội dung câu chuyện, không gian, thời gian trong truyện</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778345" y="80296"/>
            <a:ext cx="922421" cy="904163"/>
          </a:xfrm>
          <a:prstGeom prst="rect">
            <a:avLst/>
          </a:prstGeom>
        </p:spPr>
      </p:pic>
      <p:grpSp>
        <p:nvGrpSpPr>
          <p:cNvPr id="29" name="组合 3">
            <a:extLst>
              <a:ext uri="{FF2B5EF4-FFF2-40B4-BE49-F238E27FC236}">
                <a16:creationId xmlns:a16="http://schemas.microsoft.com/office/drawing/2014/main" xmlns="" id="{DA065A83-F1B1-9D5F-94DD-C89A6B4B9E78}"/>
              </a:ext>
            </a:extLst>
          </p:cNvPr>
          <p:cNvGrpSpPr/>
          <p:nvPr/>
        </p:nvGrpSpPr>
        <p:grpSpPr>
          <a:xfrm>
            <a:off x="1501139" y="1774287"/>
            <a:ext cx="2131060" cy="2128520"/>
            <a:chOff x="2364" y="2442"/>
            <a:chExt cx="3356" cy="3874"/>
          </a:xfrm>
        </p:grpSpPr>
        <p:sp>
          <p:nvSpPr>
            <p:cNvPr id="30" name="椭圆 1">
              <a:extLst>
                <a:ext uri="{FF2B5EF4-FFF2-40B4-BE49-F238E27FC236}">
                  <a16:creationId xmlns:a16="http://schemas.microsoft.com/office/drawing/2014/main" xmlns="" id="{59835D10-8E78-3C91-14A3-5C01970A48A8}"/>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14377"/>
              <a:r>
                <a:rPr lang="en-US" altLang="en-US" sz="3200" b="1" dirty="0" err="1">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Arial"/>
                </a:rPr>
                <a:t>Thời</a:t>
              </a:r>
              <a:r>
                <a:rPr lang="en-US" altLang="en-US" sz="3200" b="1" dirty="0">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Arial"/>
                </a:rPr>
                <a:t> </a:t>
              </a:r>
              <a:r>
                <a:rPr lang="en-US" altLang="en-US" sz="3200" b="1" dirty="0" err="1">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Arial"/>
                </a:rPr>
                <a:t>gian</a:t>
              </a:r>
              <a:endParaRPr lang="en-US" altLang="en-US" sz="3200" b="1" dirty="0">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Arial"/>
              </a:endParaRPr>
            </a:p>
          </p:txBody>
        </p:sp>
        <p:sp>
          <p:nvSpPr>
            <p:cNvPr id="31" name="椭圆 2">
              <a:extLst>
                <a:ext uri="{FF2B5EF4-FFF2-40B4-BE49-F238E27FC236}">
                  <a16:creationId xmlns:a16="http://schemas.microsoft.com/office/drawing/2014/main" xmlns="" id="{74E9226F-97BD-DC94-765C-DBA0F9B0FE5C}"/>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200" b="1">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Arial"/>
              </a:endParaRPr>
            </a:p>
          </p:txBody>
        </p:sp>
      </p:grpSp>
      <p:grpSp>
        <p:nvGrpSpPr>
          <p:cNvPr id="32" name="组合 12">
            <a:extLst>
              <a:ext uri="{FF2B5EF4-FFF2-40B4-BE49-F238E27FC236}">
                <a16:creationId xmlns:a16="http://schemas.microsoft.com/office/drawing/2014/main" xmlns="" id="{314B2CA2-BB6D-9ACC-AD95-FF001A3241C2}"/>
              </a:ext>
            </a:extLst>
          </p:cNvPr>
          <p:cNvGrpSpPr/>
          <p:nvPr/>
        </p:nvGrpSpPr>
        <p:grpSpPr>
          <a:xfrm>
            <a:off x="5030470" y="2011909"/>
            <a:ext cx="2131060" cy="2128520"/>
            <a:chOff x="2364" y="2442"/>
            <a:chExt cx="3356" cy="3874"/>
          </a:xfrm>
        </p:grpSpPr>
        <p:sp>
          <p:nvSpPr>
            <p:cNvPr id="33" name="椭圆 13">
              <a:extLst>
                <a:ext uri="{FF2B5EF4-FFF2-40B4-BE49-F238E27FC236}">
                  <a16:creationId xmlns:a16="http://schemas.microsoft.com/office/drawing/2014/main" xmlns="" id="{B3C12BC7-2AD0-A9C0-9944-E3DF66DC0304}"/>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思源宋体 CN Light"/>
                <a:ea typeface="黑体" panose="02010609060101010101" pitchFamily="49" charset="-122"/>
                <a:cs typeface="Arial"/>
                <a:sym typeface="Arial"/>
              </a:endParaRPr>
            </a:p>
          </p:txBody>
        </p:sp>
        <p:sp>
          <p:nvSpPr>
            <p:cNvPr id="34" name="椭圆 14">
              <a:extLst>
                <a:ext uri="{FF2B5EF4-FFF2-40B4-BE49-F238E27FC236}">
                  <a16:creationId xmlns:a16="http://schemas.microsoft.com/office/drawing/2014/main" xmlns="" id="{B25D8F5B-BE30-8475-A94E-96EFF764E9EC}"/>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思源宋体 CN Light"/>
                <a:ea typeface="黑体" panose="02010609060101010101" pitchFamily="49" charset="-122"/>
                <a:cs typeface="Arial"/>
                <a:sym typeface="Arial"/>
              </a:endParaRPr>
            </a:p>
          </p:txBody>
        </p:sp>
      </p:grpSp>
      <p:grpSp>
        <p:nvGrpSpPr>
          <p:cNvPr id="35" name="组合 21">
            <a:extLst>
              <a:ext uri="{FF2B5EF4-FFF2-40B4-BE49-F238E27FC236}">
                <a16:creationId xmlns:a16="http://schemas.microsoft.com/office/drawing/2014/main" xmlns="" id="{82351F52-1758-DC0E-73C3-083EA42DDE63}"/>
              </a:ext>
            </a:extLst>
          </p:cNvPr>
          <p:cNvGrpSpPr/>
          <p:nvPr/>
        </p:nvGrpSpPr>
        <p:grpSpPr>
          <a:xfrm>
            <a:off x="8559798" y="1774287"/>
            <a:ext cx="2244559" cy="2128520"/>
            <a:chOff x="2364" y="2442"/>
            <a:chExt cx="3356" cy="3874"/>
          </a:xfrm>
        </p:grpSpPr>
        <p:sp>
          <p:nvSpPr>
            <p:cNvPr id="36" name="椭圆 22">
              <a:extLst>
                <a:ext uri="{FF2B5EF4-FFF2-40B4-BE49-F238E27FC236}">
                  <a16:creationId xmlns:a16="http://schemas.microsoft.com/office/drawing/2014/main" xmlns="" id="{8A0AD684-B154-F82A-6CB9-83020894F750}"/>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14377"/>
              <a:r>
                <a:rPr lang="en-US" altLang="en-US" sz="3200" b="1" dirty="0" err="1">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mn-ea"/>
                </a:rPr>
                <a:t>Không</a:t>
              </a:r>
              <a:r>
                <a:rPr lang="en-US" altLang="en-US" sz="3200" b="1" dirty="0">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mn-ea"/>
                </a:rPr>
                <a:t> </a:t>
              </a:r>
              <a:r>
                <a:rPr lang="en-US" altLang="en-US" sz="3200" b="1" dirty="0" err="1">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mn-ea"/>
                </a:rPr>
                <a:t>gian</a:t>
              </a:r>
              <a:endParaRPr lang="en-US" altLang="en-US" sz="3200" b="1" dirty="0">
                <a:solidFill>
                  <a:prstClr val="white"/>
                </a:solidFill>
                <a:latin typeface="Times New Roman" panose="02020603050405020304" pitchFamily="18" charset="0"/>
                <a:ea typeface="思源宋体 CN Heavy" panose="02020900000000000000" charset="-122"/>
                <a:cs typeface="Times New Roman" panose="02020603050405020304" pitchFamily="18" charset="0"/>
                <a:sym typeface="+mn-ea"/>
              </a:endParaRPr>
            </a:p>
          </p:txBody>
        </p:sp>
        <p:sp>
          <p:nvSpPr>
            <p:cNvPr id="37" name="椭圆 23">
              <a:extLst>
                <a:ext uri="{FF2B5EF4-FFF2-40B4-BE49-F238E27FC236}">
                  <a16:creationId xmlns:a16="http://schemas.microsoft.com/office/drawing/2014/main" xmlns="" id="{CEE2A4E2-4A5A-4C72-253B-15B673FAD78E}"/>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200" b="1">
                <a:solidFill>
                  <a:prstClr val="black"/>
                </a:solidFill>
                <a:latin typeface="Times New Roman" panose="02020603050405020304" pitchFamily="18" charset="0"/>
                <a:ea typeface="黑体" panose="02010609060101010101" pitchFamily="49" charset="-122"/>
                <a:cs typeface="Times New Roman" panose="02020603050405020304" pitchFamily="18" charset="0"/>
                <a:sym typeface="Arial"/>
              </a:endParaRPr>
            </a:p>
          </p:txBody>
        </p:sp>
      </p:grpSp>
      <p:sp>
        <p:nvSpPr>
          <p:cNvPr id="38" name="TextBox 37">
            <a:extLst>
              <a:ext uri="{FF2B5EF4-FFF2-40B4-BE49-F238E27FC236}">
                <a16:creationId xmlns:a16="http://schemas.microsoft.com/office/drawing/2014/main" xmlns="" id="{78BDC416-9816-6C97-D1F2-9F04B4232065}"/>
              </a:ext>
            </a:extLst>
          </p:cNvPr>
          <p:cNvSpPr txBox="1"/>
          <p:nvPr/>
        </p:nvSpPr>
        <p:spPr>
          <a:xfrm>
            <a:off x="472206" y="3928603"/>
            <a:ext cx="4066849" cy="2554545"/>
          </a:xfrm>
          <a:prstGeom prst="rect">
            <a:avLst/>
          </a:prstGeom>
          <a:noFill/>
        </p:spPr>
        <p:txBody>
          <a:bodyPr wrap="square">
            <a:spAutoFit/>
          </a:bodyPr>
          <a:lstStyle/>
          <a:p>
            <a:pPr algn="ctr" defTabSz="1219170">
              <a:buClr>
                <a:srgbClr val="000000"/>
              </a:buClr>
            </a:pP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t</a:t>
            </a:r>
            <a:r>
              <a:rPr lang="vi-VN" sz="3200" dirty="0">
                <a:latin typeface="Times New Roman" panose="02020603050405020304" pitchFamily="18" charset="0"/>
                <a:cs typeface="Times New Roman" panose="02020603050405020304" pitchFamily="18" charset="0"/>
              </a:rPr>
              <a:t>rật tự tuyến tính (chuyện gì xảy ra trước kể trước).</a:t>
            </a:r>
            <a:endParaRPr lang="en-SG"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9" name="TextBox 38">
            <a:extLst>
              <a:ext uri="{FF2B5EF4-FFF2-40B4-BE49-F238E27FC236}">
                <a16:creationId xmlns:a16="http://schemas.microsoft.com/office/drawing/2014/main" xmlns="" id="{5B489B12-3578-DE92-C86E-CA93D788AB74}"/>
              </a:ext>
            </a:extLst>
          </p:cNvPr>
          <p:cNvSpPr txBox="1"/>
          <p:nvPr/>
        </p:nvSpPr>
        <p:spPr>
          <a:xfrm>
            <a:off x="8284968" y="4075837"/>
            <a:ext cx="3069660" cy="1569660"/>
          </a:xfrm>
          <a:prstGeom prst="rect">
            <a:avLst/>
          </a:prstGeom>
          <a:noFill/>
        </p:spPr>
        <p:txBody>
          <a:bodyPr wrap="square">
            <a:spAutoFit/>
          </a:bodyPr>
          <a:lstStyle/>
          <a:p>
            <a:pPr algn="ctr" defTabSz="1219170">
              <a:spcAft>
                <a:spcPts val="1067"/>
              </a:spcAft>
              <a:buClr>
                <a:srgbClr val="000000"/>
              </a:buClr>
            </a:pP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ảo</a:t>
            </a:r>
            <a:r>
              <a:rPr lang="en-US" sz="3200" dirty="0">
                <a:latin typeface="Times New Roman" panose="02020603050405020304" pitchFamily="18" charset="0"/>
                <a:cs typeface="Times New Roman" panose="02020603050405020304" pitchFamily="18" charset="0"/>
              </a:rPr>
              <a:t>.</a:t>
            </a:r>
            <a:endParaRPr lang="en-SG" sz="32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63D4A4FC-B4A3-5D46-ABE1-2394A35DB403}"/>
              </a:ext>
            </a:extLst>
          </p:cNvPr>
          <p:cNvPicPr>
            <a:picLocks noChangeAspect="1"/>
          </p:cNvPicPr>
          <p:nvPr/>
        </p:nvPicPr>
        <p:blipFill>
          <a:blip r:embed="rId13"/>
          <a:stretch>
            <a:fillRect/>
          </a:stretch>
        </p:blipFill>
        <p:spPr>
          <a:xfrm>
            <a:off x="4675494" y="1456510"/>
            <a:ext cx="3225064" cy="3749365"/>
          </a:xfrm>
          <a:prstGeom prst="rect">
            <a:avLst/>
          </a:prstGeom>
        </p:spPr>
      </p:pic>
    </p:spTree>
    <p:extLst>
      <p:ext uri="{BB962C8B-B14F-4D97-AF65-F5344CB8AC3E}">
        <p14:creationId xmlns:p14="http://schemas.microsoft.com/office/powerpoint/2010/main" val="38320724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BC3B7B3-399A-393B-1BF9-B0CB65A1B0BC}"/>
              </a:ext>
            </a:extLst>
          </p:cNvPr>
          <p:cNvPicPr>
            <a:picLocks noChangeAspect="1"/>
          </p:cNvPicPr>
          <p:nvPr/>
        </p:nvPicPr>
        <p:blipFill>
          <a:blip r:embed="rId3"/>
          <a:stretch>
            <a:fillRect/>
          </a:stretch>
        </p:blipFill>
        <p:spPr>
          <a:xfrm>
            <a:off x="14516" y="0"/>
            <a:ext cx="12192000" cy="6857999"/>
          </a:xfrm>
          <a:prstGeom prst="rect">
            <a:avLst/>
          </a:prstGeom>
        </p:spPr>
      </p:pic>
      <p:sp>
        <p:nvSpPr>
          <p:cNvPr id="22" name="Google Shape;1012;p37">
            <a:extLst>
              <a:ext uri="{FF2B5EF4-FFF2-40B4-BE49-F238E27FC236}">
                <a16:creationId xmlns:a16="http://schemas.microsoft.com/office/drawing/2014/main" xmlns="" id="{68EBF732-8693-C248-04F5-DB0FEA69125A}"/>
              </a:ext>
            </a:extLst>
          </p:cNvPr>
          <p:cNvSpPr txBox="1">
            <a:spLocks/>
          </p:cNvSpPr>
          <p:nvPr/>
        </p:nvSpPr>
        <p:spPr>
          <a:xfrm>
            <a:off x="2003760" y="2724813"/>
            <a:ext cx="7981079"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7200" b="1" dirty="0">
                <a:solidFill>
                  <a:schemeClr val="bg1"/>
                </a:solidFill>
                <a:latin typeface="+mj-lt"/>
              </a:rPr>
              <a:t>Tìm hiểu nhân vật trong truyện</a:t>
            </a:r>
            <a:endParaRPr lang="en-SG" sz="41300" dirty="0">
              <a:solidFill>
                <a:schemeClr val="bg1"/>
              </a:solidFill>
              <a:latin typeface="+mj-lt"/>
            </a:endParaRPr>
          </a:p>
        </p:txBody>
      </p:sp>
      <p:sp>
        <p:nvSpPr>
          <p:cNvPr id="10" name="矩形 15">
            <a:extLst>
              <a:ext uri="{FF2B5EF4-FFF2-40B4-BE49-F238E27FC236}">
                <a16:creationId xmlns:a16="http://schemas.microsoft.com/office/drawing/2014/main" xmlns="" id="{1A031937-28B2-3F73-DDC9-D2420E62C671}"/>
              </a:ext>
            </a:extLst>
          </p:cNvPr>
          <p:cNvSpPr/>
          <p:nvPr/>
        </p:nvSpPr>
        <p:spPr>
          <a:xfrm>
            <a:off x="5279759" y="920425"/>
            <a:ext cx="1429079" cy="1225081"/>
          </a:xfrm>
          <a:prstGeom prst="rect">
            <a:avLst/>
          </a:prstGeom>
          <a:solidFill>
            <a:schemeClr val="accent4">
              <a:lumMod val="20000"/>
              <a:lumOff val="80000"/>
            </a:schemeClr>
          </a:solidFill>
          <a:ln w="25400" cap="flat" cmpd="sng" algn="ctr">
            <a:noFill/>
            <a:prstDash val="solid"/>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r>
              <a:rPr lang="en-US" altLang="zh-CN" sz="6600" b="1" kern="0" dirty="0">
                <a:latin typeface="Times New Roman" panose="02020603050405020304" pitchFamily="18" charset="0"/>
                <a:ea typeface="微软雅黑"/>
                <a:cs typeface="Times New Roman" panose="02020603050405020304" pitchFamily="18" charset="0"/>
                <a:sym typeface="Arial"/>
              </a:rPr>
              <a:t>1.2</a:t>
            </a:r>
            <a:endParaRPr kumimoji="0" lang="zh-CN" altLang="en-US" sz="6600" b="1"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Arial"/>
            </a:endParaRPr>
          </a:p>
        </p:txBody>
      </p:sp>
    </p:spTree>
    <p:extLst>
      <p:ext uri="{BB962C8B-B14F-4D97-AF65-F5344CB8AC3E}">
        <p14:creationId xmlns:p14="http://schemas.microsoft.com/office/powerpoint/2010/main" val="37778308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6"/>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7"/>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8"/>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9"/>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7"/>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10"/>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598567" y="122200"/>
            <a:ext cx="7221231" cy="862259"/>
            <a:chOff x="5826" y="7740"/>
            <a:chExt cx="3510" cy="951"/>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1"/>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995" y="7740"/>
              <a:ext cx="3308" cy="606"/>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ct val="150000"/>
                </a:lnSpc>
                <a:spcAft>
                  <a:spcPts val="800"/>
                </a:spcAft>
              </a:pP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nhân vật trong truyện</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2"/>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3"/>
          <a:srcRect l="50824" t="45972" r="7231" b="12917"/>
          <a:stretch>
            <a:fillRect/>
          </a:stretch>
        </p:blipFill>
        <p:spPr>
          <a:xfrm>
            <a:off x="9778345" y="80296"/>
            <a:ext cx="922421" cy="904163"/>
          </a:xfrm>
          <a:prstGeom prst="rect">
            <a:avLst/>
          </a:prstGeom>
        </p:spPr>
      </p:pic>
      <p:grpSp>
        <p:nvGrpSpPr>
          <p:cNvPr id="3" name="Group 2">
            <a:extLst>
              <a:ext uri="{FF2B5EF4-FFF2-40B4-BE49-F238E27FC236}">
                <a16:creationId xmlns:a16="http://schemas.microsoft.com/office/drawing/2014/main" xmlns="" id="{96E9FA26-5A93-D7A3-8C28-8B6DAAEB4231}"/>
              </a:ext>
            </a:extLst>
          </p:cNvPr>
          <p:cNvGrpSpPr/>
          <p:nvPr/>
        </p:nvGrpSpPr>
        <p:grpSpPr>
          <a:xfrm>
            <a:off x="5276714" y="1070409"/>
            <a:ext cx="6009692" cy="4936819"/>
            <a:chOff x="4911317" y="825483"/>
            <a:chExt cx="5812058" cy="4917497"/>
          </a:xfrm>
        </p:grpSpPr>
        <p:pic>
          <p:nvPicPr>
            <p:cNvPr id="4" name="图片 10245" descr="22">
              <a:extLst>
                <a:ext uri="{FF2B5EF4-FFF2-40B4-BE49-F238E27FC236}">
                  <a16:creationId xmlns:a16="http://schemas.microsoft.com/office/drawing/2014/main" xmlns="" id="{F28F20B2-701E-6748-F9BB-C19B51DE7C99}"/>
                </a:ext>
              </a:extLst>
            </p:cNvPr>
            <p:cNvPicPr>
              <a:picLocks noChangeAspect="1"/>
            </p:cNvPicPr>
            <p:nvPr/>
          </p:nvPicPr>
          <p:blipFill>
            <a:blip r:embed="rId14"/>
            <a:stretch>
              <a:fillRect/>
            </a:stretch>
          </p:blipFill>
          <p:spPr>
            <a:xfrm>
              <a:off x="4911317" y="825483"/>
              <a:ext cx="5812058" cy="4917497"/>
            </a:xfrm>
            <a:prstGeom prst="rect">
              <a:avLst/>
            </a:prstGeom>
            <a:noFill/>
            <a:ln w="9525">
              <a:noFill/>
            </a:ln>
          </p:spPr>
        </p:pic>
        <p:sp>
          <p:nvSpPr>
            <p:cNvPr id="14" name="TextBox 13">
              <a:extLst>
                <a:ext uri="{FF2B5EF4-FFF2-40B4-BE49-F238E27FC236}">
                  <a16:creationId xmlns:a16="http://schemas.microsoft.com/office/drawing/2014/main" xmlns="" id="{A0523742-BAAB-7247-233D-6F2B0D7B85F0}"/>
                </a:ext>
              </a:extLst>
            </p:cNvPr>
            <p:cNvSpPr txBox="1"/>
            <p:nvPr/>
          </p:nvSpPr>
          <p:spPr>
            <a:xfrm>
              <a:off x="5527597" y="2426257"/>
              <a:ext cx="4679799" cy="3035063"/>
            </a:xfrm>
            <a:prstGeom prst="rect">
              <a:avLst/>
            </a:prstGeom>
            <a:noFill/>
          </p:spPr>
          <p:txBody>
            <a:bodyPr wrap="square">
              <a:spAutoFit/>
            </a:bodyPr>
            <a:lstStyle/>
            <a:p>
              <a:pPr algn="just">
                <a:spcAft>
                  <a:spcPts val="800"/>
                </a:spcAft>
              </a:pPr>
              <a:r>
                <a:rPr lang="vi-VN" sz="4800" dirty="0">
                  <a:effectLst/>
                  <a:latin typeface="Times New Roman" panose="02020603050405020304" pitchFamily="18" charset="0"/>
                  <a:ea typeface="Calibri" panose="020F0502020204030204" pitchFamily="34" charset="0"/>
                </a:rPr>
                <a:t>Nhóm 4 - 6 HS trả lời câu 2 và 3 trong SGK theo </a:t>
              </a:r>
              <a:r>
                <a:rPr lang="vi-VN" sz="4800" b="1" dirty="0">
                  <a:effectLst/>
                  <a:latin typeface="Times New Roman" panose="02020603050405020304" pitchFamily="18" charset="0"/>
                  <a:ea typeface="Calibri" panose="020F0502020204030204" pitchFamily="34" charset="0"/>
                </a:rPr>
                <a:t>PHT số 3</a:t>
              </a:r>
              <a:endParaRPr lang="en-SG" sz="13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6" name="Freeform 21">
            <a:extLst>
              <a:ext uri="{FF2B5EF4-FFF2-40B4-BE49-F238E27FC236}">
                <a16:creationId xmlns:a16="http://schemas.microsoft.com/office/drawing/2014/main" xmlns="" id="{D35F51EC-7C43-0AD2-8321-750EF6881744}"/>
              </a:ext>
            </a:extLst>
          </p:cNvPr>
          <p:cNvSpPr/>
          <p:nvPr/>
        </p:nvSpPr>
        <p:spPr>
          <a:xfrm>
            <a:off x="137392" y="3496830"/>
            <a:ext cx="4190633" cy="335369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15">
              <a:extLst>
                <a:ext uri="{96DAC541-7B7A-43D3-8B79-37D633B846F1}">
                  <asvg:svgBlip xmlns:asvg="http://schemas.microsoft.com/office/drawing/2016/SVG/main" xmlns="" r:embed="rId16"/>
                </a:ext>
              </a:extLst>
            </a:blip>
            <a:stretch>
              <a:fillRect r="-69273" b="-52568"/>
            </a:stretch>
          </a:blipFill>
          <a:ln cap="sq">
            <a:noFill/>
            <a:prstDash val="solid"/>
            <a:miter/>
          </a:ln>
        </p:spPr>
        <p:txBody>
          <a:bodyPr/>
          <a:lstStyle/>
          <a:p>
            <a:pPr defTabSz="1219139"/>
            <a:endParaRPr lang="en-SG" sz="24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2078532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F273C0-7364-450F-C5A5-1AA32A0057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9018435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a16="http://schemas.microsoft.com/office/drawing/2014/main" xmlns="" id="{FBEDA0F8-C3E2-8B08-11E4-933B1A2F6C7C}"/>
              </a:ext>
            </a:extLst>
          </p:cNvPr>
          <p:cNvSpPr/>
          <p:nvPr/>
        </p:nvSpPr>
        <p:spPr>
          <a:xfrm>
            <a:off x="830444" y="435545"/>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xmlns="" id="{9BAAA285-39B2-4D4A-BDE0-80216805AE5A}"/>
              </a:ext>
            </a:extLst>
          </p:cNvPr>
          <p:cNvSpPr/>
          <p:nvPr/>
        </p:nvSpPr>
        <p:spPr>
          <a:xfrm>
            <a:off x="2213811" y="61439"/>
            <a:ext cx="7904747" cy="59676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a:lnSpc>
                <a:spcPct val="150000"/>
              </a:lnSpc>
              <a:spcAft>
                <a:spcPts val="800"/>
              </a:spcAft>
            </a:pPr>
            <a:r>
              <a:rPr lang="vi-VN" sz="2800" b="1" dirty="0">
                <a:solidFill>
                  <a:schemeClr val="accent6">
                    <a:lumMod val="75000"/>
                  </a:schemeClr>
                </a:solidFill>
                <a:effectLst/>
                <a:latin typeface="+mj-lt"/>
              </a:rPr>
              <a:t>TÌM HIỂU NHÂN VẬT TRONG VĂN BẢN</a:t>
            </a:r>
            <a:endParaRPr lang="en-SG" sz="2400" b="1" dirty="0">
              <a:solidFill>
                <a:schemeClr val="accent6">
                  <a:lumMod val="75000"/>
                </a:schemeClr>
              </a:solidFill>
              <a:effectLst/>
              <a:latin typeface="+mj-lt"/>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xmlns="" id="{6F42855D-8EEA-3ED2-1384-5D06368634E4}"/>
              </a:ext>
            </a:extLst>
          </p:cNvPr>
          <p:cNvSpPr/>
          <p:nvPr/>
        </p:nvSpPr>
        <p:spPr>
          <a:xfrm>
            <a:off x="138370" y="0"/>
            <a:ext cx="950202" cy="59676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8">
            <a:extLst>
              <a:ext uri="{FF2B5EF4-FFF2-40B4-BE49-F238E27FC236}">
                <a16:creationId xmlns:a16="http://schemas.microsoft.com/office/drawing/2014/main" xmlns="" id="{DF4A488D-7E3F-2B95-B8E6-BEE289E2724B}"/>
              </a:ext>
            </a:extLst>
          </p:cNvPr>
          <p:cNvSpPr/>
          <p:nvPr/>
        </p:nvSpPr>
        <p:spPr>
          <a:xfrm rot="20719017">
            <a:off x="11327159" y="12266"/>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graphicFrame>
        <p:nvGraphicFramePr>
          <p:cNvPr id="3" name="Table 2">
            <a:extLst>
              <a:ext uri="{FF2B5EF4-FFF2-40B4-BE49-F238E27FC236}">
                <a16:creationId xmlns:a16="http://schemas.microsoft.com/office/drawing/2014/main" xmlns="" id="{FDC52019-6490-CD9D-D752-26DADB901ED8}"/>
              </a:ext>
            </a:extLst>
          </p:cNvPr>
          <p:cNvGraphicFramePr>
            <a:graphicFrameLocks noGrp="1"/>
          </p:cNvGraphicFramePr>
          <p:nvPr>
            <p:extLst>
              <p:ext uri="{D42A27DB-BD31-4B8C-83A1-F6EECF244321}">
                <p14:modId xmlns:p14="http://schemas.microsoft.com/office/powerpoint/2010/main" val="4091523289"/>
              </p:ext>
            </p:extLst>
          </p:nvPr>
        </p:nvGraphicFramePr>
        <p:xfrm>
          <a:off x="138370" y="742260"/>
          <a:ext cx="11891809" cy="5994400"/>
        </p:xfrm>
        <a:graphic>
          <a:graphicData uri="http://schemas.openxmlformats.org/drawingml/2006/table">
            <a:tbl>
              <a:tblPr firstRow="1" firstCol="1" bandRow="1">
                <a:tableStyleId>{10A1B5D5-9B99-4C35-A422-299274C87663}</a:tableStyleId>
              </a:tblPr>
              <a:tblGrid>
                <a:gridCol w="11891809">
                  <a:extLst>
                    <a:ext uri="{9D8B030D-6E8A-4147-A177-3AD203B41FA5}">
                      <a16:colId xmlns:a16="http://schemas.microsoft.com/office/drawing/2014/main" xmlns="" val="3249652632"/>
                    </a:ext>
                  </a:extLst>
                </a:gridCol>
              </a:tblGrid>
              <a:tr h="184725">
                <a:tc>
                  <a:txBody>
                    <a:bodyPr/>
                    <a:lstStyle/>
                    <a:p>
                      <a:pPr algn="ctr">
                        <a:lnSpc>
                          <a:spcPct val="100000"/>
                        </a:lnSpc>
                        <a:spcAft>
                          <a:spcPts val="800"/>
                        </a:spcAft>
                      </a:pPr>
                      <a:r>
                        <a:rPr lang="vi-VN" sz="2400" b="1" dirty="0">
                          <a:solidFill>
                            <a:schemeClr val="tx1"/>
                          </a:solidFill>
                          <a:effectLst/>
                          <a:latin typeface="+mj-lt"/>
                        </a:rPr>
                        <a:t>Việc chọn nghề của Thúc Ngư</a:t>
                      </a:r>
                      <a:endParaRPr lang="en-SG" sz="2000" b="1" dirty="0">
                        <a:solidFill>
                          <a:schemeClr val="tx1"/>
                        </a:solidFill>
                        <a:effectLst/>
                        <a:latin typeface="+mj-lt"/>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749749834"/>
                  </a:ext>
                </a:extLst>
              </a:tr>
              <a:tr h="2692805">
                <a:tc>
                  <a:txBody>
                    <a:bodyPr/>
                    <a:lstStyle/>
                    <a:p>
                      <a:pPr algn="just">
                        <a:lnSpc>
                          <a:spcPct val="100000"/>
                        </a:lnSpc>
                        <a:spcAft>
                          <a:spcPts val="800"/>
                        </a:spcAft>
                      </a:pPr>
                      <a:r>
                        <a:rPr lang="vi-VN" sz="2400" b="1" dirty="0">
                          <a:solidFill>
                            <a:srgbClr val="FDEFE9"/>
                          </a:solidFill>
                          <a:effectLst/>
                          <a:latin typeface="+mj-lt"/>
                        </a:rPr>
                        <a:t>Đồng tình/ không đồng tình: </a:t>
                      </a:r>
                      <a:r>
                        <a:rPr lang="vi-VN" sz="2400" b="0" dirty="0">
                          <a:solidFill>
                            <a:srgbClr val="FDEFE9"/>
                          </a:solidFill>
                          <a:effectLst/>
                          <a:latin typeface="+mj-lt"/>
                        </a:rPr>
                        <a:t>Không đồng tình với quan niệm về việc học của Thúc Ngư được thể hiện qua lời thoại.</a:t>
                      </a:r>
                      <a:endParaRPr lang="en-SG" sz="2000" b="0" dirty="0">
                        <a:solidFill>
                          <a:srgbClr val="FDEFE9"/>
                        </a:solidFill>
                        <a:effectLst/>
                        <a:latin typeface="+mj-lt"/>
                      </a:endParaRPr>
                    </a:p>
                    <a:p>
                      <a:pPr algn="just">
                        <a:lnSpc>
                          <a:spcPct val="100000"/>
                        </a:lnSpc>
                        <a:spcAft>
                          <a:spcPts val="800"/>
                        </a:spcAft>
                      </a:pPr>
                      <a:r>
                        <a:rPr lang="vi-VN" sz="2400" b="0" dirty="0">
                          <a:solidFill>
                            <a:srgbClr val="FDEFE9"/>
                          </a:solidFill>
                          <a:effectLst/>
                          <a:latin typeface="+mj-lt"/>
                        </a:rPr>
                        <a:t>+ Trong sách có cá không?</a:t>
                      </a:r>
                      <a:endParaRPr lang="en-SG" sz="2000" b="0" dirty="0">
                        <a:solidFill>
                          <a:srgbClr val="FDEFE9"/>
                        </a:solidFill>
                        <a:effectLst/>
                        <a:latin typeface="+mj-lt"/>
                      </a:endParaRPr>
                    </a:p>
                    <a:p>
                      <a:pPr algn="just">
                        <a:lnSpc>
                          <a:spcPct val="100000"/>
                        </a:lnSpc>
                        <a:spcAft>
                          <a:spcPts val="800"/>
                        </a:spcAft>
                      </a:pPr>
                      <a:r>
                        <a:rPr lang="vi-VN" sz="2400" b="0" dirty="0">
                          <a:solidFill>
                            <a:srgbClr val="FDEFE9"/>
                          </a:solidFill>
                          <a:effectLst/>
                          <a:latin typeface="+mj-lt"/>
                        </a:rPr>
                        <a:t>+ Lấy lời nói và việc làm của thánh hiền mà đánh cá có được không? </a:t>
                      </a:r>
                      <a:endParaRPr lang="en-SG" sz="2000" b="0" dirty="0">
                        <a:solidFill>
                          <a:srgbClr val="FDEFE9"/>
                        </a:solidFill>
                        <a:effectLst/>
                        <a:latin typeface="+mj-lt"/>
                      </a:endParaRPr>
                    </a:p>
                    <a:p>
                      <a:pPr algn="just">
                        <a:lnSpc>
                          <a:spcPct val="100000"/>
                        </a:lnSpc>
                        <a:spcAft>
                          <a:spcPts val="800"/>
                        </a:spcAft>
                      </a:pPr>
                      <a:r>
                        <a:rPr lang="vi-VN" sz="2400" b="0" dirty="0">
                          <a:solidFill>
                            <a:srgbClr val="FDEFE9"/>
                          </a:solidFill>
                          <a:effectLst/>
                          <a:latin typeface="+mj-lt"/>
                        </a:rPr>
                        <a:t>+ Trong sách đã không có cá, lòi nói lại không thể đem đánh được cá, con học làm gì?</a:t>
                      </a:r>
                      <a:endParaRPr lang="en-SG" sz="2000" b="0" dirty="0">
                        <a:solidFill>
                          <a:srgbClr val="FDEFE9"/>
                        </a:solidFill>
                        <a:effectLst/>
                        <a:latin typeface="+mj-lt"/>
                      </a:endParaRPr>
                    </a:p>
                    <a:p>
                      <a:pPr algn="just">
                        <a:lnSpc>
                          <a:spcPct val="100000"/>
                        </a:lnSpc>
                        <a:spcAft>
                          <a:spcPts val="800"/>
                        </a:spcAft>
                      </a:pPr>
                      <a:r>
                        <a:rPr lang="vi-VN" sz="2400" b="0" dirty="0">
                          <a:solidFill>
                            <a:srgbClr val="FDEFE9"/>
                          </a:solidFill>
                          <a:effectLst/>
                          <a:latin typeface="+mj-lt"/>
                        </a:rPr>
                        <a:t>=&gt; Ba lượt thoại trên thể hiện rõ quan niệm đơn sơ của Thúc Ngư: Phải lấy động cơ, hiệu quả thực tế, thực dụng (giúp cha mẹ đánh được nhiều cá, bớt lam lũ vất vả) làm mục đích để quyết định có đi học hay không. Mục đích của việc học là để giúp cha mẹ kiếm sống bằng nghề cá thuận lợi hơn. </a:t>
                      </a:r>
                      <a:endParaRPr lang="en-SG" sz="2000" b="0" dirty="0">
                        <a:solidFill>
                          <a:srgbClr val="FDEFE9"/>
                        </a:solidFill>
                        <a:effectLst/>
                        <a:latin typeface="+mj-lt"/>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73112700"/>
                  </a:ext>
                </a:extLst>
              </a:tr>
              <a:tr h="1386664">
                <a:tc>
                  <a:txBody>
                    <a:bodyPr/>
                    <a:lstStyle/>
                    <a:p>
                      <a:pPr algn="just">
                        <a:lnSpc>
                          <a:spcPct val="100000"/>
                        </a:lnSpc>
                        <a:spcAft>
                          <a:spcPts val="800"/>
                        </a:spcAft>
                      </a:pPr>
                      <a:r>
                        <a:rPr lang="vi-VN" sz="2400" b="1" dirty="0">
                          <a:solidFill>
                            <a:srgbClr val="FFFFFF"/>
                          </a:solidFill>
                          <a:effectLst/>
                          <a:latin typeface="+mj-lt"/>
                        </a:rPr>
                        <a:t>Lí giải ý kiến của em:</a:t>
                      </a:r>
                      <a:endParaRPr lang="en-SG" sz="2000" b="1" dirty="0">
                        <a:solidFill>
                          <a:srgbClr val="FFFFFF"/>
                        </a:solidFill>
                        <a:effectLst/>
                        <a:latin typeface="+mj-lt"/>
                      </a:endParaRPr>
                    </a:p>
                    <a:p>
                      <a:pPr algn="just">
                        <a:lnSpc>
                          <a:spcPct val="100000"/>
                        </a:lnSpc>
                        <a:spcAft>
                          <a:spcPts val="800"/>
                        </a:spcAft>
                      </a:pPr>
                      <a:r>
                        <a:rPr lang="vi-VN" sz="2400" b="0" dirty="0">
                          <a:solidFill>
                            <a:srgbClr val="FFFFFF"/>
                          </a:solidFill>
                          <a:effectLst/>
                          <a:latin typeface="+mj-lt"/>
                        </a:rPr>
                        <a:t>Thúc Ngư cảm thấy việc học không áp dụng được cho việc đánh cá, mưu sinh nên cảm thấy vô ích. Quan niệm của Thúc Ngư về việc học là quan niệm hẹp hòi, thực dụng, bản chất cốt lõi của việc học là học đạo lí làm người, rèn luyện đạo đức, học tri thức – lao động trí óc nhưng lại quy đổi ra việc đánh cá – lao động chân tay.  Đây là một quan niệm rất sai lầm và thiển cận.</a:t>
                      </a:r>
                      <a:endParaRPr lang="en-SG" sz="2000" b="0" dirty="0">
                        <a:solidFill>
                          <a:srgbClr val="FFFFFF"/>
                        </a:solidFill>
                        <a:effectLst/>
                        <a:latin typeface="+mj-lt"/>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47062210"/>
                  </a:ext>
                </a:extLst>
              </a:tr>
            </a:tbl>
          </a:graphicData>
        </a:graphic>
      </p:graphicFrame>
      <p:sp>
        <p:nvSpPr>
          <p:cNvPr id="7" name="TextBox 6">
            <a:extLst>
              <a:ext uri="{FF2B5EF4-FFF2-40B4-BE49-F238E27FC236}">
                <a16:creationId xmlns:a16="http://schemas.microsoft.com/office/drawing/2014/main" xmlns="" id="{0AB2CDEB-68E1-7CF3-877F-89E4A7B075D8}"/>
              </a:ext>
            </a:extLst>
          </p:cNvPr>
          <p:cNvSpPr txBox="1"/>
          <p:nvPr/>
        </p:nvSpPr>
        <p:spPr>
          <a:xfrm>
            <a:off x="102842" y="1072807"/>
            <a:ext cx="11891808" cy="382668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Đồng tình/ không đồng tình: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Không đồng tình với quan niệm về việc học của Thúc Ngư được thể hiện qua lời thoại.</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sách có cá không?</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Lấy lời nói và việc làm của thánh hiền mà đánh cá có được không? </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sách đã không có cá, lòi nói lại không thể đem đánh được cá, con học làm gì?</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=&gt; Ba lượt thoại trên thể hiện rõ quan niệm đơn sơ của Thúc Ngư: Phải lấy động cơ, hiệu quả thực tế, thực dụng (giúp cha mẹ đánh được nhiều cá, bớt lam lũ vất vả) làm mục đích để quyết định có đi học hay không. Mục đích của việc học là để giúp cha mẹ kiếm sống bằng nghề cá thuận lợi hơn. </a:t>
            </a:r>
            <a:endParaRPr kumimoji="0" lang="en-SG"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2E62BD03-AE88-B125-EC1E-B1DCD4FA4757}"/>
              </a:ext>
            </a:extLst>
          </p:cNvPr>
          <p:cNvSpPr txBox="1"/>
          <p:nvPr/>
        </p:nvSpPr>
        <p:spPr>
          <a:xfrm>
            <a:off x="67312" y="4825196"/>
            <a:ext cx="11891807" cy="46166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Lí giải ý kiến của em:</a:t>
            </a:r>
            <a:endParaRPr kumimoji="0" lang="en-SG"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2EA826CC-350D-CB0A-A368-9D2FE3023F07}"/>
              </a:ext>
            </a:extLst>
          </p:cNvPr>
          <p:cNvSpPr txBox="1"/>
          <p:nvPr/>
        </p:nvSpPr>
        <p:spPr>
          <a:xfrm>
            <a:off x="89083" y="5204270"/>
            <a:ext cx="11962866"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Thúc Ngư cảm thấy việc học không áp dụng được cho việc đánh cá, mưu sinh nên cảm thấy vô ích. Quan niệm của Thúc Ngư về việc học là quan niệm hẹp hòi, thực dụng, bản chất cốt lõi của việc học là học đạo lí làm người, rèn luyện đạo đức, học tri thức – lao động trí óc nhưng lại quy đổi ra việc đánh cá – lao động chân tay.  Đây là một quan niệm rất sai lầm và thiển cận.</a:t>
            </a:r>
            <a:endParaRPr kumimoji="0" lang="en-SG"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3" name="Picture 12" descr="A person in a wooden boat&#10;&#10;Description automatically generated">
            <a:extLst>
              <a:ext uri="{FF2B5EF4-FFF2-40B4-BE49-F238E27FC236}">
                <a16:creationId xmlns:a16="http://schemas.microsoft.com/office/drawing/2014/main" xmlns="" id="{43F58418-359E-E7B4-CB1C-4682582651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13411" y="835391"/>
            <a:ext cx="3087825" cy="24341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56B5D67-36F0-4A5C-7959-D85060C36DA8}"/>
              </a:ext>
            </a:extLst>
          </p:cNvPr>
          <p:cNvGraphicFramePr>
            <a:graphicFrameLocks noGrp="1"/>
          </p:cNvGraphicFramePr>
          <p:nvPr>
            <p:extLst>
              <p:ext uri="{D42A27DB-BD31-4B8C-83A1-F6EECF244321}">
                <p14:modId xmlns:p14="http://schemas.microsoft.com/office/powerpoint/2010/main" val="2104580979"/>
              </p:ext>
            </p:extLst>
          </p:nvPr>
        </p:nvGraphicFramePr>
        <p:xfrm>
          <a:off x="0" y="0"/>
          <a:ext cx="12192000" cy="7025464"/>
        </p:xfrm>
        <a:graphic>
          <a:graphicData uri="http://schemas.openxmlformats.org/drawingml/2006/table">
            <a:tbl>
              <a:tblPr firstRow="1" firstCol="1" bandRow="1">
                <a:tableStyleId>{1E171933-4619-4E11-9A3F-F7608DF75F80}</a:tableStyleId>
              </a:tblPr>
              <a:tblGrid>
                <a:gridCol w="4102768">
                  <a:extLst>
                    <a:ext uri="{9D8B030D-6E8A-4147-A177-3AD203B41FA5}">
                      <a16:colId xmlns:a16="http://schemas.microsoft.com/office/drawing/2014/main" xmlns="" val="1304821694"/>
                    </a:ext>
                  </a:extLst>
                </a:gridCol>
                <a:gridCol w="8089232">
                  <a:extLst>
                    <a:ext uri="{9D8B030D-6E8A-4147-A177-3AD203B41FA5}">
                      <a16:colId xmlns:a16="http://schemas.microsoft.com/office/drawing/2014/main" xmlns="" val="177205490"/>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a:solidFill>
                            <a:schemeClr val="tx1"/>
                          </a:solidFill>
                          <a:effectLst/>
                          <a:latin typeface="Times New Roman" panose="02020603050405020304" pitchFamily="18" charset="0"/>
                          <a:cs typeface="Times New Roman" panose="02020603050405020304" pitchFamily="18" charset="0"/>
                        </a:rPr>
                        <a:t>NHÂN VẬT NGỌA VÂN</a:t>
                      </a:r>
                      <a:endParaRPr lang="en-SG"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SG"/>
                    </a:p>
                  </a:txBody>
                  <a:tcPr/>
                </a:tc>
                <a:extLst>
                  <a:ext uri="{0D108BD9-81ED-4DB2-BD59-A6C34878D82A}">
                    <a16:rowId xmlns:a16="http://schemas.microsoft.com/office/drawing/2014/main" xmlns="" val="2328703335"/>
                  </a:ext>
                </a:extLst>
              </a:tr>
              <a:tr h="89448">
                <a:tc>
                  <a:txBody>
                    <a:bodyPr/>
                    <a:lstStyle/>
                    <a:p>
                      <a:pPr algn="ctr">
                        <a:lnSpc>
                          <a:spcPct val="100000"/>
                        </a:lnSpc>
                        <a:spcAft>
                          <a:spcPts val="800"/>
                        </a:spcAft>
                      </a:pPr>
                      <a:r>
                        <a:rPr lang="vi-VN" sz="2600" b="1" dirty="0">
                          <a:solidFill>
                            <a:schemeClr val="tx1"/>
                          </a:solidFill>
                          <a:effectLst/>
                          <a:latin typeface="Times New Roman" panose="02020603050405020304" pitchFamily="18" charset="0"/>
                          <a:cs typeface="Times New Roman" panose="02020603050405020304" pitchFamily="18" charset="0"/>
                        </a:rPr>
                        <a:t>Tính cách</a:t>
                      </a:r>
                      <a:endParaRPr lang="en-SG"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00000"/>
                        </a:lnSpc>
                        <a:spcAft>
                          <a:spcPts val="800"/>
                        </a:spcAft>
                      </a:pPr>
                      <a:r>
                        <a:rPr lang="vi-VN" sz="2600" b="1" dirty="0">
                          <a:solidFill>
                            <a:schemeClr val="tx1"/>
                          </a:solidFill>
                          <a:effectLst/>
                          <a:latin typeface="Times New Roman" panose="02020603050405020304" pitchFamily="18" charset="0"/>
                          <a:cs typeface="Times New Roman" panose="02020603050405020304" pitchFamily="18" charset="0"/>
                        </a:rPr>
                        <a:t>Biểu hiện</a:t>
                      </a:r>
                      <a:endParaRPr lang="en-SG"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773112700"/>
                  </a:ext>
                </a:extLst>
              </a:tr>
              <a:tr h="1258106">
                <a:tc>
                  <a:txBody>
                    <a:bodyPr/>
                    <a:lstStyle/>
                    <a:p>
                      <a:pPr algn="just">
                        <a:lnSpc>
                          <a:spcPct val="100000"/>
                        </a:lnSpc>
                        <a:spcAft>
                          <a:spcPts val="800"/>
                        </a:spcAft>
                      </a:pPr>
                      <a:endParaRPr lang="en-SG"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b="0" dirty="0">
                          <a:solidFill>
                            <a:srgbClr val="FFFFFF"/>
                          </a:solidFill>
                          <a:effectLst/>
                          <a:latin typeface="Times New Roman" panose="02020603050405020304" pitchFamily="18" charset="0"/>
                          <a:cs typeface="Times New Roman" panose="02020603050405020304" pitchFamily="18" charset="0"/>
                        </a:rPr>
                        <a:t>“ngồi lễ bốn lạy” khi mới gặp vợ chồng thuyền chài; sắp xếp hai gã bán kinh đưa họ về nhà an toàn; trong bốn năm làm dâu, chăm chỉ chung sức gây dựng cơ đồ nhà chồng và là chỗ dựa vững chắc cho công việc đánh cá, giúp nhà chồng giàu có lên.</a:t>
                      </a:r>
                      <a:endParaRPr lang="en-SG" sz="2600" b="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84961834"/>
                  </a:ext>
                </a:extLst>
              </a:tr>
              <a:tr h="965366">
                <a:tc>
                  <a:txBody>
                    <a:bodyPr/>
                    <a:lstStyle/>
                    <a:p>
                      <a:pPr algn="just">
                        <a:lnSpc>
                          <a:spcPct val="100000"/>
                        </a:lnSpc>
                        <a:spcAft>
                          <a:spcPts val="800"/>
                        </a:spcAft>
                      </a:pPr>
                      <a:endParaRPr lang="en-SG"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600" b="0" dirty="0">
                          <a:solidFill>
                            <a:srgbClr val="FFF4E7"/>
                          </a:solidFill>
                          <a:effectLst/>
                          <a:latin typeface="Times New Roman" panose="02020603050405020304" pitchFamily="18" charset="0"/>
                          <a:cs typeface="Times New Roman" panose="02020603050405020304" pitchFamily="18" charset="0"/>
                        </a:rPr>
                        <a:t>Khi tai hoạ xảy ra, nàng đã hết lòng và xả thân cứu sống cả gia đình nhà chồng cùng gia sản của họ bằng cách lộ nguyên hình, biến thành con cá to chắn nước để cả nhà được an toàn qua cơn lũ.</a:t>
                      </a:r>
                      <a:endParaRPr lang="en-SG" sz="2600" b="0" dirty="0">
                        <a:solidFill>
                          <a:srgbClr val="FFF4E7"/>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10671130"/>
                  </a:ext>
                </a:extLst>
              </a:tr>
              <a:tr h="379885">
                <a:tc>
                  <a:txBody>
                    <a:bodyPr/>
                    <a:lstStyle/>
                    <a:p>
                      <a:pPr algn="just">
                        <a:lnSpc>
                          <a:spcPct val="100000"/>
                        </a:lnSpc>
                        <a:spcAft>
                          <a:spcPts val="800"/>
                        </a:spcAft>
                      </a:pPr>
                      <a:r>
                        <a:rPr lang="vi-VN" sz="2600" b="0" dirty="0">
                          <a:solidFill>
                            <a:srgbClr val="FFFFFF"/>
                          </a:solidFill>
                          <a:effectLst/>
                          <a:latin typeface="Times New Roman" panose="02020603050405020304" pitchFamily="18" charset="0"/>
                          <a:cs typeface="Times New Roman" panose="02020603050405020304" pitchFamily="18" charset="0"/>
                        </a:rPr>
                        <a:t>Thể hiện tình nghĩa vẹn toàn chu đáo khi bắt buộc phải từ giã gia đình nhà chồng.</a:t>
                      </a:r>
                      <a:endParaRPr lang="en-SG" sz="2600" b="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54434844"/>
                  </a:ext>
                </a:extLst>
              </a:tr>
              <a:tr h="1386664">
                <a:tc gridSpan="2">
                  <a:txBody>
                    <a:bodyPr/>
                    <a:lstStyle/>
                    <a:p>
                      <a:pPr algn="just">
                        <a:lnSpc>
                          <a:spcPct val="100000"/>
                        </a:lnSpc>
                        <a:spcAft>
                          <a:spcPts val="800"/>
                        </a:spcAft>
                      </a:pPr>
                      <a:r>
                        <a:rPr lang="vi-VN" sz="2600" b="1" dirty="0">
                          <a:solidFill>
                            <a:schemeClr val="tx1"/>
                          </a:solidFill>
                          <a:effectLst/>
                          <a:latin typeface="Times New Roman" panose="02020603050405020304" pitchFamily="18" charset="0"/>
                          <a:cs typeface="Times New Roman" panose="02020603050405020304" pitchFamily="18" charset="0"/>
                        </a:rPr>
                        <a:t>Nhận xét:</a:t>
                      </a:r>
                      <a:endParaRPr lang="en-SG" sz="2600" b="1" dirty="0">
                        <a:solidFill>
                          <a:schemeClr val="tx1"/>
                        </a:solidFill>
                        <a:effectLst/>
                        <a:latin typeface="Times New Roman" panose="02020603050405020304" pitchFamily="18" charset="0"/>
                        <a:cs typeface="Times New Roman" panose="02020603050405020304" pitchFamily="18" charset="0"/>
                      </a:endParaRPr>
                    </a:p>
                  </a:txBody>
                  <a:tcPr marL="20910" marR="209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extLst>
                  <a:ext uri="{0D108BD9-81ED-4DB2-BD59-A6C34878D82A}">
                    <a16:rowId xmlns:a16="http://schemas.microsoft.com/office/drawing/2014/main" xmlns="" val="3347062210"/>
                  </a:ext>
                </a:extLst>
              </a:tr>
            </a:tbl>
          </a:graphicData>
        </a:graphic>
      </p:graphicFrame>
      <p:sp>
        <p:nvSpPr>
          <p:cNvPr id="4" name="TextBox 3">
            <a:extLst>
              <a:ext uri="{FF2B5EF4-FFF2-40B4-BE49-F238E27FC236}">
                <a16:creationId xmlns:a16="http://schemas.microsoft.com/office/drawing/2014/main" xmlns="" id="{7CE38401-92C4-F006-E329-8B57C736541B}"/>
              </a:ext>
            </a:extLst>
          </p:cNvPr>
          <p:cNvSpPr txBox="1"/>
          <p:nvPr/>
        </p:nvSpPr>
        <p:spPr>
          <a:xfrm>
            <a:off x="0" y="864121"/>
            <a:ext cx="4071257" cy="8925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Thuỳ mị, nết na nhưng tháo vát, giỏi giang.</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53571418-53F4-FA29-7FCA-9E887EB249B4}"/>
              </a:ext>
            </a:extLst>
          </p:cNvPr>
          <p:cNvSpPr txBox="1"/>
          <p:nvPr/>
        </p:nvSpPr>
        <p:spPr>
          <a:xfrm>
            <a:off x="4071256" y="853235"/>
            <a:ext cx="8120743"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“ngồi lễ bốn lạy” khi mới gặp vợ chồng thuyền chài; sắp xếp hai gã bán kinh đưa họ về nhà an toàn; trong bốn năm làm dâu, chăm chỉ chung sức gây dựng cơ đồ nhà chồng và là chỗ dựa vững chắc cho công việc đánh cá, giúp nhà chồng giàu có lên.</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1AAE8C0A-7061-9EE7-C037-CFE30ED5690B}"/>
              </a:ext>
            </a:extLst>
          </p:cNvPr>
          <p:cNvSpPr txBox="1"/>
          <p:nvPr/>
        </p:nvSpPr>
        <p:spPr>
          <a:xfrm>
            <a:off x="-32654" y="2819438"/>
            <a:ext cx="4180111"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Có đức hi sinh, lòng vị tha, yêu thương chồng và gia đình nhà chồng.</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5F0A3366-3746-E5BB-EDB4-8FF677B873FC}"/>
              </a:ext>
            </a:extLst>
          </p:cNvPr>
          <p:cNvSpPr txBox="1"/>
          <p:nvPr/>
        </p:nvSpPr>
        <p:spPr>
          <a:xfrm>
            <a:off x="4071255" y="2819438"/>
            <a:ext cx="8120742"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Khi tai hoạ xảy ra, nàng đã hết lòng và xả thân cứu sống cả gia đình nhà chồng cùng gia sản của họ bằng cách lộ nguyên hình, biến thành con cá to chắn nước để cả nhà được an toàn qua cơn lũ.</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7CA4F721-4E1E-0B33-BEDB-D51D216B0EBF}"/>
              </a:ext>
            </a:extLst>
          </p:cNvPr>
          <p:cNvSpPr txBox="1"/>
          <p:nvPr/>
        </p:nvSpPr>
        <p:spPr>
          <a:xfrm>
            <a:off x="-59868" y="4408236"/>
            <a:ext cx="4196436"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Thể hiện tình nghĩa vẹn toàn chu đáo khi bắt buộc phải từ giã gia đình nhà chồng.</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698F9E8A-B058-BDE0-74E2-D12248E267F5}"/>
              </a:ext>
            </a:extLst>
          </p:cNvPr>
          <p:cNvSpPr txBox="1"/>
          <p:nvPr/>
        </p:nvSpPr>
        <p:spPr>
          <a:xfrm>
            <a:off x="4120239" y="4739568"/>
            <a:ext cx="8022774"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chỉ cách cho Thúc Ngư thoát khỏi nạn chết đuối</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5888C041-82FC-078D-98C7-18F964A85468}"/>
              </a:ext>
            </a:extLst>
          </p:cNvPr>
          <p:cNvSpPr txBox="1"/>
          <p:nvPr/>
        </p:nvSpPr>
        <p:spPr>
          <a:xfrm>
            <a:off x="-59869" y="6028938"/>
            <a:ext cx="10948563" cy="8925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rPr>
              <a:t>Thể hiện phẩm chất tốt đẹp của người phụ nữ Việt Nam truyền thống qua từng lời nói, hành vi ứng xử của nàng.</a:t>
            </a:r>
            <a:endParaRPr kumimoji="0" lang="en-SG"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descr="A cartoon of a person&#10;&#10;Description automatically generated">
            <a:extLst>
              <a:ext uri="{FF2B5EF4-FFF2-40B4-BE49-F238E27FC236}">
                <a16:creationId xmlns:a16="http://schemas.microsoft.com/office/drawing/2014/main" xmlns="" id="{C4F65D43-D9AF-C050-669A-C05C39F922B0}"/>
              </a:ext>
            </a:extLst>
          </p:cNvPr>
          <p:cNvPicPr>
            <a:picLocks noChangeAspect="1"/>
          </p:cNvPicPr>
          <p:nvPr/>
        </p:nvPicPr>
        <p:blipFill>
          <a:blip r:embed="rId2">
            <a:extLst>
              <a:ext uri="{28A0092B-C50C-407E-A947-70E740481C1C}">
                <a14:useLocalDpi xmlns:a14="http://schemas.microsoft.com/office/drawing/2010/main" val="0"/>
              </a:ext>
            </a:extLst>
          </a:blip>
          <a:srcRect b="19954"/>
          <a:stretch/>
        </p:blipFill>
        <p:spPr>
          <a:xfrm flipH="1">
            <a:off x="10888695" y="4408236"/>
            <a:ext cx="1428486" cy="2617228"/>
          </a:xfrm>
          <a:prstGeom prst="rect">
            <a:avLst/>
          </a:prstGeom>
        </p:spPr>
      </p:pic>
    </p:spTree>
    <p:extLst>
      <p:ext uri="{BB962C8B-B14F-4D97-AF65-F5344CB8AC3E}">
        <p14:creationId xmlns:p14="http://schemas.microsoft.com/office/powerpoint/2010/main" val="1905797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50714624-B955-EB5C-B5FB-078D055B9F50}"/>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oogle Shape;1225;p41">
            <a:extLst>
              <a:ext uri="{FF2B5EF4-FFF2-40B4-BE49-F238E27FC236}">
                <a16:creationId xmlns:a16="http://schemas.microsoft.com/office/drawing/2014/main" xmlns="" id="{F7E2BDD9-1C9D-0417-D593-67B5A06A9C4D}"/>
              </a:ext>
            </a:extLst>
          </p:cNvPr>
          <p:cNvGrpSpPr/>
          <p:nvPr/>
        </p:nvGrpSpPr>
        <p:grpSpPr>
          <a:xfrm>
            <a:off x="5277852" y="871458"/>
            <a:ext cx="1636295" cy="1557256"/>
            <a:chOff x="6351724" y="1733334"/>
            <a:chExt cx="1168679" cy="1216176"/>
          </a:xfrm>
        </p:grpSpPr>
        <p:sp>
          <p:nvSpPr>
            <p:cNvPr id="4" name="Google Shape;1226;p41">
              <a:extLst>
                <a:ext uri="{FF2B5EF4-FFF2-40B4-BE49-F238E27FC236}">
                  <a16:creationId xmlns:a16="http://schemas.microsoft.com/office/drawing/2014/main" xmlns="" id="{016C1A70-1A8E-BBCA-1613-1C65261A45D1}"/>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xmlns="" id="{4E25A54F-2F14-0AB2-DF8B-6A99B40CE116}"/>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xmlns="" id="{F47D9751-961A-2E69-7511-C936A8585EA5}"/>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xmlns="" id="{0F97C1CA-5360-ECE2-0633-222DE873BD22}"/>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xmlns="" id="{570A075D-8578-1FAF-BB5D-7C59AB1F67B1}"/>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31;p41">
              <a:extLst>
                <a:ext uri="{FF2B5EF4-FFF2-40B4-BE49-F238E27FC236}">
                  <a16:creationId xmlns:a16="http://schemas.microsoft.com/office/drawing/2014/main" xmlns="" id="{48EFE5F0-7BBE-D4E0-CB66-09C5F75020C7}"/>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2</a:t>
              </a:r>
              <a:endParaRPr kumimoji="0" sz="6600" b="1"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1232;p41">
              <a:extLst>
                <a:ext uri="{FF2B5EF4-FFF2-40B4-BE49-F238E27FC236}">
                  <a16:creationId xmlns:a16="http://schemas.microsoft.com/office/drawing/2014/main" xmlns="" id="{D46D1647-8561-1DB6-C165-4AA6BA234D8B}"/>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33;p41">
              <a:extLst>
                <a:ext uri="{FF2B5EF4-FFF2-40B4-BE49-F238E27FC236}">
                  <a16:creationId xmlns:a16="http://schemas.microsoft.com/office/drawing/2014/main" xmlns="" id="{AD9C9009-89A5-2FF1-9499-54D72274ED23}"/>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34;p41">
              <a:extLst>
                <a:ext uri="{FF2B5EF4-FFF2-40B4-BE49-F238E27FC236}">
                  <a16:creationId xmlns:a16="http://schemas.microsoft.com/office/drawing/2014/main" xmlns="" id="{7DDE5495-B214-E612-D35E-B27DB6A4C9F7}"/>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35;p41">
              <a:extLst>
                <a:ext uri="{FF2B5EF4-FFF2-40B4-BE49-F238E27FC236}">
                  <a16:creationId xmlns:a16="http://schemas.microsoft.com/office/drawing/2014/main" xmlns="" id="{7B7F701A-504B-5113-285B-5A5DF095854C}"/>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36;p41">
              <a:extLst>
                <a:ext uri="{FF2B5EF4-FFF2-40B4-BE49-F238E27FC236}">
                  <a16:creationId xmlns:a16="http://schemas.microsoft.com/office/drawing/2014/main" xmlns="" id="{C315A43B-FBC5-3B75-4D27-C038B7D62F8A}"/>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37;p41">
              <a:extLst>
                <a:ext uri="{FF2B5EF4-FFF2-40B4-BE49-F238E27FC236}">
                  <a16:creationId xmlns:a16="http://schemas.microsoft.com/office/drawing/2014/main" xmlns="" id="{FDD93E3A-DD64-D261-4F6E-998717758EEC}"/>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38;p41">
              <a:extLst>
                <a:ext uri="{FF2B5EF4-FFF2-40B4-BE49-F238E27FC236}">
                  <a16:creationId xmlns:a16="http://schemas.microsoft.com/office/drawing/2014/main" xmlns="" id="{6A1CE9BE-BF56-B7A3-B5D5-F1352A5EF003}"/>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012;p37">
            <a:extLst>
              <a:ext uri="{FF2B5EF4-FFF2-40B4-BE49-F238E27FC236}">
                <a16:creationId xmlns:a16="http://schemas.microsoft.com/office/drawing/2014/main" xmlns="" id="{97F58B1E-A7ED-FE9B-5DD6-D81C195A2F7A}"/>
              </a:ext>
            </a:extLst>
          </p:cNvPr>
          <p:cNvSpPr txBox="1">
            <a:spLocks/>
          </p:cNvSpPr>
          <p:nvPr/>
        </p:nvSpPr>
        <p:spPr>
          <a:xfrm>
            <a:off x="2063453" y="2249976"/>
            <a:ext cx="7981079"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dirty="0" err="1">
                <a:solidFill>
                  <a:schemeClr val="bg1"/>
                </a:solidFill>
                <a:latin typeface="Times New Roman" panose="02020603050405020304" pitchFamily="18" charset="0"/>
                <a:cs typeface="Times New Roman" panose="02020603050405020304" pitchFamily="18" charset="0"/>
              </a:rPr>
              <a:t>Tìm</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hiểu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yếu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tố</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kì</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ảo</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và</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ngôn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ngữ</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của</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văn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bản</a:t>
            </a:r>
            <a:endParaRPr lang="en-SG" sz="5400" dirty="0">
              <a:solidFill>
                <a:schemeClr val="bg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48DF645B-0D58-DEC6-BC6A-6A491FEDDD58}"/>
              </a:ext>
            </a:extLst>
          </p:cNvPr>
          <p:cNvGrpSpPr/>
          <p:nvPr/>
        </p:nvGrpSpPr>
        <p:grpSpPr>
          <a:xfrm flipH="1">
            <a:off x="9613312" y="91895"/>
            <a:ext cx="2664632" cy="2895600"/>
            <a:chOff x="1020901" y="416757"/>
            <a:chExt cx="4151917" cy="4795908"/>
          </a:xfrm>
        </p:grpSpPr>
        <p:pic>
          <p:nvPicPr>
            <p:cNvPr id="18" name="Picture 17">
              <a:extLst>
                <a:ext uri="{FF2B5EF4-FFF2-40B4-BE49-F238E27FC236}">
                  <a16:creationId xmlns:a16="http://schemas.microsoft.com/office/drawing/2014/main" xmlns="" id="{0094F559-6ECF-0ED1-4D34-DEB72CE5B27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19" name="图片 6">
              <a:extLst>
                <a:ext uri="{FF2B5EF4-FFF2-40B4-BE49-F238E27FC236}">
                  <a16:creationId xmlns:a16="http://schemas.microsoft.com/office/drawing/2014/main" xmlns="" id="{53E4267F-C9C1-6FAA-E4B5-23FF23F54A13}"/>
                </a:ext>
              </a:extLst>
            </p:cNvPr>
            <p:cNvPicPr>
              <a:picLocks noChangeAspect="1"/>
            </p:cNvPicPr>
            <p:nvPr/>
          </p:nvPicPr>
          <p:blipFill rotWithShape="1">
            <a:blip r:embed="rId5">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20" name="Picture 19">
              <a:extLst>
                <a:ext uri="{FF2B5EF4-FFF2-40B4-BE49-F238E27FC236}">
                  <a16:creationId xmlns:a16="http://schemas.microsoft.com/office/drawing/2014/main" xmlns="" id="{04734315-9241-453F-43A9-B280BDF492D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21" name="Picture 20" descr="A cartoon of a person in a yellow dress&#10;&#10;Description automatically generated">
              <a:extLst>
                <a:ext uri="{FF2B5EF4-FFF2-40B4-BE49-F238E27FC236}">
                  <a16:creationId xmlns:a16="http://schemas.microsoft.com/office/drawing/2014/main" xmlns="" id="{8230707A-AFA3-EB05-4EA1-3A704BB7926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22" name="图片 6">
              <a:extLst>
                <a:ext uri="{FF2B5EF4-FFF2-40B4-BE49-F238E27FC236}">
                  <a16:creationId xmlns:a16="http://schemas.microsoft.com/office/drawing/2014/main" xmlns="" id="{3DE1D0BE-71D9-E7B5-CD88-8AAF5177BD30}"/>
                </a:ext>
              </a:extLst>
            </p:cNvPr>
            <p:cNvPicPr>
              <a:picLocks noChangeAspect="1"/>
            </p:cNvPicPr>
            <p:nvPr/>
          </p:nvPicPr>
          <p:blipFill rotWithShape="1">
            <a:blip r:embed="rId5">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Tree>
    <p:extLst>
      <p:ext uri="{BB962C8B-B14F-4D97-AF65-F5344CB8AC3E}">
        <p14:creationId xmlns:p14="http://schemas.microsoft.com/office/powerpoint/2010/main" val="24232384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46A7A27-54D6-88FC-E4DB-F2658F8EE56A}"/>
              </a:ext>
            </a:extLst>
          </p:cNvPr>
          <p:cNvPicPr>
            <a:picLocks noChangeAspect="1"/>
          </p:cNvPicPr>
          <p:nvPr/>
        </p:nvPicPr>
        <p:blipFill>
          <a:blip r:embed="rId3"/>
          <a:stretch>
            <a:fillRect/>
          </a:stretch>
        </p:blipFill>
        <p:spPr>
          <a:xfrm>
            <a:off x="14516" y="0"/>
            <a:ext cx="12192000" cy="6857999"/>
          </a:xfrm>
          <a:prstGeom prst="rect">
            <a:avLst/>
          </a:prstGeom>
        </p:spPr>
      </p:pic>
      <p:sp>
        <p:nvSpPr>
          <p:cNvPr id="22" name="Google Shape;1012;p37">
            <a:extLst>
              <a:ext uri="{FF2B5EF4-FFF2-40B4-BE49-F238E27FC236}">
                <a16:creationId xmlns:a16="http://schemas.microsoft.com/office/drawing/2014/main" xmlns="" id="{68EBF732-8693-C248-04F5-DB0FEA69125A}"/>
              </a:ext>
            </a:extLst>
          </p:cNvPr>
          <p:cNvSpPr txBox="1">
            <a:spLocks/>
          </p:cNvSpPr>
          <p:nvPr/>
        </p:nvSpPr>
        <p:spPr>
          <a:xfrm>
            <a:off x="2003760" y="2508245"/>
            <a:ext cx="7981079"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9600" b="1" dirty="0">
                <a:solidFill>
                  <a:schemeClr val="bg1"/>
                </a:solidFill>
                <a:latin typeface="+mj-lt"/>
              </a:rPr>
              <a:t>Yếu tố kì ảo</a:t>
            </a:r>
            <a:endParaRPr lang="en-SG" sz="71400" dirty="0">
              <a:solidFill>
                <a:schemeClr val="bg1"/>
              </a:solidFill>
              <a:latin typeface="+mj-lt"/>
            </a:endParaRPr>
          </a:p>
        </p:txBody>
      </p:sp>
      <p:sp>
        <p:nvSpPr>
          <p:cNvPr id="10" name="矩形 15">
            <a:extLst>
              <a:ext uri="{FF2B5EF4-FFF2-40B4-BE49-F238E27FC236}">
                <a16:creationId xmlns:a16="http://schemas.microsoft.com/office/drawing/2014/main" xmlns="" id="{1A031937-28B2-3F73-DDC9-D2420E62C671}"/>
              </a:ext>
            </a:extLst>
          </p:cNvPr>
          <p:cNvSpPr/>
          <p:nvPr/>
        </p:nvSpPr>
        <p:spPr>
          <a:xfrm>
            <a:off x="5395977" y="812141"/>
            <a:ext cx="1429079" cy="1225081"/>
          </a:xfrm>
          <a:prstGeom prst="rect">
            <a:avLst/>
          </a:prstGeom>
          <a:solidFill>
            <a:schemeClr val="accent4">
              <a:lumMod val="20000"/>
              <a:lumOff val="80000"/>
            </a:schemeClr>
          </a:solidFill>
          <a:ln w="25400" cap="flat" cmpd="sng" algn="ctr">
            <a:noFill/>
            <a:prstDash val="solid"/>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r>
              <a:rPr lang="en-US" altLang="zh-CN" sz="6600" b="1" kern="0" dirty="0">
                <a:latin typeface="Times New Roman" panose="02020603050405020304" pitchFamily="18" charset="0"/>
                <a:ea typeface="微软雅黑"/>
                <a:cs typeface="Times New Roman" panose="02020603050405020304" pitchFamily="18" charset="0"/>
                <a:sym typeface="Arial"/>
              </a:rPr>
              <a:t>2.1</a:t>
            </a:r>
            <a:endParaRPr kumimoji="0" lang="zh-CN" altLang="en-US" sz="6600" b="1"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Arial"/>
            </a:endParaRPr>
          </a:p>
        </p:txBody>
      </p:sp>
    </p:spTree>
    <p:extLst>
      <p:ext uri="{BB962C8B-B14F-4D97-AF65-F5344CB8AC3E}">
        <p14:creationId xmlns:p14="http://schemas.microsoft.com/office/powerpoint/2010/main" val="28966196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3361516" y="34193"/>
            <a:ext cx="5812288" cy="745489"/>
            <a:chOff x="5826" y="7791"/>
            <a:chExt cx="3525"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6141" y="7888"/>
              <a:ext cx="3210" cy="70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CN" sz="32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HOẠT ĐỘNG MỞ ĐẦU</a:t>
              </a:r>
              <a:endParaRPr lang="zh-CN" altLang="en-US" sz="32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2342912" y="118417"/>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189085" y="-16604"/>
            <a:ext cx="922421" cy="904163"/>
          </a:xfrm>
          <a:prstGeom prst="rect">
            <a:avLst/>
          </a:prstGeom>
        </p:spPr>
      </p:pic>
      <p:grpSp>
        <p:nvGrpSpPr>
          <p:cNvPr id="3" name="组合 48">
            <a:extLst>
              <a:ext uri="{FF2B5EF4-FFF2-40B4-BE49-F238E27FC236}">
                <a16:creationId xmlns:a16="http://schemas.microsoft.com/office/drawing/2014/main" xmlns="" id="{31580F79-F5E8-626D-045B-D0439296FCD9}"/>
              </a:ext>
            </a:extLst>
          </p:cNvPr>
          <p:cNvGrpSpPr/>
          <p:nvPr/>
        </p:nvGrpSpPr>
        <p:grpSpPr>
          <a:xfrm>
            <a:off x="541421" y="1075617"/>
            <a:ext cx="10894922" cy="5211493"/>
            <a:chOff x="2900496" y="1028113"/>
            <a:chExt cx="6336001" cy="3420001"/>
          </a:xfrm>
          <a:solidFill>
            <a:srgbClr val="FFFFFF">
              <a:lumMod val="20000"/>
              <a:lumOff val="80000"/>
            </a:srgbClr>
          </a:solidFill>
        </p:grpSpPr>
        <p:sp>
          <p:nvSpPr>
            <p:cNvPr id="4" name="任意多边形: 形状 45">
              <a:extLst>
                <a:ext uri="{FF2B5EF4-FFF2-40B4-BE49-F238E27FC236}">
                  <a16:creationId xmlns:a16="http://schemas.microsoft.com/office/drawing/2014/main" xmlns="" id="{B94BBFF1-80F6-1261-AC97-BE510B4F02AE}"/>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algn="ctr" defTabSz="914354">
                <a:defRPr/>
              </a:pPr>
              <a:endParaRPr lang="zh-CN" altLang="en-US">
                <a:solidFill>
                  <a:prstClr val="white"/>
                </a:solidFill>
                <a:latin typeface="Calibri"/>
                <a:ea typeface="宋体" panose="02010600030101010101" pitchFamily="2" charset="-122"/>
                <a:cs typeface="Arial"/>
                <a:sym typeface="Arial"/>
              </a:endParaRPr>
            </a:p>
          </p:txBody>
        </p:sp>
        <p:sp>
          <p:nvSpPr>
            <p:cNvPr id="14" name="任意多边形: 形状 44">
              <a:extLst>
                <a:ext uri="{FF2B5EF4-FFF2-40B4-BE49-F238E27FC236}">
                  <a16:creationId xmlns:a16="http://schemas.microsoft.com/office/drawing/2014/main" xmlns="" id="{A2C8AC6F-F2B4-83F4-38AB-B8AC06C97253}"/>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914354">
                <a:defRPr/>
              </a:pPr>
              <a:endParaRPr lang="zh-CN" altLang="en-US">
                <a:solidFill>
                  <a:prstClr val="white"/>
                </a:solidFill>
                <a:latin typeface="Calibri"/>
                <a:ea typeface="宋体" panose="02010600030101010101" pitchFamily="2" charset="-122"/>
                <a:cs typeface="Arial"/>
                <a:sym typeface="Arial"/>
              </a:endParaRPr>
            </a:p>
          </p:txBody>
        </p:sp>
      </p:grpSp>
      <p:pic>
        <p:nvPicPr>
          <p:cNvPr id="16" name="图片 74">
            <a:extLst>
              <a:ext uri="{FF2B5EF4-FFF2-40B4-BE49-F238E27FC236}">
                <a16:creationId xmlns:a16="http://schemas.microsoft.com/office/drawing/2014/main" xmlns="" id="{B289DBCE-4A4B-5B03-D663-7537CB264CA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631" t="33683" r="31300" b="42531"/>
          <a:stretch/>
        </p:blipFill>
        <p:spPr>
          <a:xfrm>
            <a:off x="210068" y="4655895"/>
            <a:ext cx="2062184" cy="1631215"/>
          </a:xfrm>
          <a:prstGeom prst="rect">
            <a:avLst/>
          </a:prstGeom>
        </p:spPr>
      </p:pic>
      <p:sp>
        <p:nvSpPr>
          <p:cNvPr id="17" name="TextBox 16">
            <a:extLst>
              <a:ext uri="{FF2B5EF4-FFF2-40B4-BE49-F238E27FC236}">
                <a16:creationId xmlns:a16="http://schemas.microsoft.com/office/drawing/2014/main" xmlns="" id="{F0F7535C-CA7F-7387-FDBD-B11CFB381D2A}"/>
              </a:ext>
            </a:extLst>
          </p:cNvPr>
          <p:cNvSpPr txBox="1"/>
          <p:nvPr/>
        </p:nvSpPr>
        <p:spPr>
          <a:xfrm>
            <a:off x="1465460" y="1808523"/>
            <a:ext cx="9419706" cy="3970318"/>
          </a:xfrm>
          <a:prstGeom prst="rect">
            <a:avLst/>
          </a:prstGeom>
          <a:noFill/>
        </p:spPr>
        <p:txBody>
          <a:bodyPr wrap="square">
            <a:spAutoFit/>
          </a:bodyPr>
          <a:lstStyle/>
          <a:p>
            <a:pPr algn="ctr"/>
            <a:r>
              <a:rPr lang="vi-VN" sz="3600" dirty="0">
                <a:latin typeface="+mj-lt"/>
              </a:rPr>
              <a:t>Văn học dân gian Việt Nam có </a:t>
            </a:r>
            <a:endParaRPr lang="en-US" sz="3600" dirty="0">
              <a:latin typeface="+mj-lt"/>
            </a:endParaRPr>
          </a:p>
          <a:p>
            <a:pPr algn="ctr"/>
            <a:r>
              <a:rPr lang="vi-VN" sz="3600" dirty="0">
                <a:latin typeface="+mj-lt"/>
              </a:rPr>
              <a:t>nhiều tác phẩm đề cao phẩm chất cao đẹp (như sống thủy chung, tình nghĩa, vị tha,...) của con người Việt Nam, nhất là người phụ nữ. Hãy </a:t>
            </a:r>
            <a:endParaRPr lang="en-US" sz="3600" dirty="0">
              <a:latin typeface="+mj-lt"/>
            </a:endParaRPr>
          </a:p>
          <a:p>
            <a:pPr algn="ctr"/>
            <a:r>
              <a:rPr lang="vi-VN" sz="3600" dirty="0">
                <a:latin typeface="+mj-lt"/>
              </a:rPr>
              <a:t>chia sẻ bới bạn bè về một nhân vật </a:t>
            </a:r>
            <a:endParaRPr lang="en-US" sz="3600" dirty="0">
              <a:latin typeface="+mj-lt"/>
            </a:endParaRPr>
          </a:p>
          <a:p>
            <a:pPr algn="ctr"/>
            <a:r>
              <a:rPr lang="vi-VN" sz="3600" dirty="0">
                <a:latin typeface="+mj-lt"/>
              </a:rPr>
              <a:t>phụ nữ trong tác phẩm mà em </a:t>
            </a:r>
            <a:endParaRPr lang="en-US" sz="3600" dirty="0">
              <a:latin typeface="+mj-lt"/>
            </a:endParaRPr>
          </a:p>
          <a:p>
            <a:pPr algn="ctr"/>
            <a:r>
              <a:rPr lang="vi-VN" sz="3600" dirty="0">
                <a:latin typeface="+mj-lt"/>
              </a:rPr>
              <a:t>đã đọc và trân trọng.</a:t>
            </a:r>
            <a:endParaRPr lang="en-SG" sz="3600" dirty="0">
              <a:latin typeface="+mj-lt"/>
            </a:endParaRPr>
          </a:p>
        </p:txBody>
      </p:sp>
      <p:sp>
        <p:nvSpPr>
          <p:cNvPr id="18" name="Freeform 4">
            <a:extLst>
              <a:ext uri="{FF2B5EF4-FFF2-40B4-BE49-F238E27FC236}">
                <a16:creationId xmlns:a16="http://schemas.microsoft.com/office/drawing/2014/main" xmlns="" id="{F6389FB6-9C6A-7590-32F3-5BD5B96C9E95}"/>
              </a:ext>
            </a:extLst>
          </p:cNvPr>
          <p:cNvSpPr/>
          <p:nvPr/>
        </p:nvSpPr>
        <p:spPr>
          <a:xfrm>
            <a:off x="9078289" y="3576467"/>
            <a:ext cx="3027813" cy="328153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15">
              <a:defRPr/>
            </a:pPr>
            <a:endParaRPr lang="en-SG" sz="1200" dirty="0">
              <a:solidFill>
                <a:prstClr val="black"/>
              </a:solidFill>
              <a:latin typeface="Calibri"/>
              <a:cs typeface="Arial"/>
              <a:sym typeface="Arial"/>
            </a:endParaRPr>
          </a:p>
        </p:txBody>
      </p:sp>
    </p:spTree>
    <p:extLst>
      <p:ext uri="{BB962C8B-B14F-4D97-AF65-F5344CB8AC3E}">
        <p14:creationId xmlns:p14="http://schemas.microsoft.com/office/powerpoint/2010/main" val="37675474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strVal val="4/3*#ppt_w"/>
                                          </p:val>
                                        </p:tav>
                                        <p:tav tm="100000">
                                          <p:val>
                                            <p:strVal val="#ppt_w"/>
                                          </p:val>
                                        </p:tav>
                                      </p:tavLst>
                                    </p:anim>
                                    <p:anim calcmode="lin" valueType="num">
                                      <p:cBhvr>
                                        <p:cTn id="12" dur="750" fill="hold"/>
                                        <p:tgtEl>
                                          <p:spTgt spid="3"/>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righ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6"/>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9" name="图片 8" descr="端午插图-05"/>
          <p:cNvPicPr>
            <a:picLocks noChangeAspect="1"/>
          </p:cNvPicPr>
          <p:nvPr/>
        </p:nvPicPr>
        <p:blipFill>
          <a:blip r:embed="rId7"/>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8"/>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9"/>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10"/>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3125691" y="-48908"/>
            <a:ext cx="6398971" cy="826192"/>
            <a:chOff x="5826" y="7677"/>
            <a:chExt cx="3922" cy="1014"/>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1"/>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6440" y="7677"/>
              <a:ext cx="3308" cy="82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ảo</a:t>
              </a:r>
              <a:endParaRPr kumimoji="0" lang="en-SG"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2"/>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3"/>
          <a:srcRect l="50824" t="45972" r="7231" b="12917"/>
          <a:stretch>
            <a:fillRect/>
          </a:stretch>
        </p:blipFill>
        <p:spPr>
          <a:xfrm>
            <a:off x="9778345" y="80296"/>
            <a:ext cx="922421" cy="904163"/>
          </a:xfrm>
          <a:prstGeom prst="rect">
            <a:avLst/>
          </a:prstGeom>
        </p:spPr>
      </p:pic>
      <p:sp>
        <p:nvSpPr>
          <p:cNvPr id="17" name="Freeform 11">
            <a:extLst>
              <a:ext uri="{FF2B5EF4-FFF2-40B4-BE49-F238E27FC236}">
                <a16:creationId xmlns:a16="http://schemas.microsoft.com/office/drawing/2014/main" xmlns="" id="{B8C6B961-4F0F-654D-93D7-E41482F761D7}"/>
              </a:ext>
            </a:extLst>
          </p:cNvPr>
          <p:cNvSpPr/>
          <p:nvPr/>
        </p:nvSpPr>
        <p:spPr>
          <a:xfrm flipH="1">
            <a:off x="4273701" y="1167557"/>
            <a:ext cx="7482870" cy="4601872"/>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8" name="TextBox 17">
            <a:extLst>
              <a:ext uri="{FF2B5EF4-FFF2-40B4-BE49-F238E27FC236}">
                <a16:creationId xmlns:a16="http://schemas.microsoft.com/office/drawing/2014/main" xmlns="" id="{8FEAACEC-6247-06F6-DBE9-270EAC2B730B}"/>
              </a:ext>
            </a:extLst>
          </p:cNvPr>
          <p:cNvSpPr txBox="1"/>
          <p:nvPr/>
        </p:nvSpPr>
        <p:spPr>
          <a:xfrm>
            <a:off x="5048834" y="2283910"/>
            <a:ext cx="5932603" cy="4632037"/>
          </a:xfrm>
          <a:prstGeom prst="rect">
            <a:avLst/>
          </a:prstGeom>
          <a:noFill/>
        </p:spPr>
        <p:txBody>
          <a:bodyPr wrap="square">
            <a:spAutoFit/>
          </a:bodyPr>
          <a:lstStyle/>
          <a:p>
            <a:pPr algn="ctr"/>
            <a:r>
              <a:rPr lang="en-US" sz="6000" dirty="0" err="1">
                <a:latin typeface="Times New Roman" panose="02020603050405020304" pitchFamily="18" charset="0"/>
                <a:cs typeface="Times New Roman" panose="02020603050405020304" pitchFamily="18" charset="0"/>
              </a:rPr>
              <a:t>Nhóm</a:t>
            </a:r>
            <a:r>
              <a:rPr lang="en-US" sz="6000" dirty="0">
                <a:latin typeface="Times New Roman" panose="02020603050405020304" pitchFamily="18" charset="0"/>
                <a:cs typeface="Times New Roman" panose="02020603050405020304" pitchFamily="18" charset="0"/>
              </a:rPr>
              <a:t> 5 HS </a:t>
            </a:r>
            <a:r>
              <a:rPr lang="en-US" sz="6000" dirty="0" err="1">
                <a:latin typeface="Times New Roman" panose="02020603050405020304" pitchFamily="18" charset="0"/>
                <a:cs typeface="Times New Roman" panose="02020603050405020304" pitchFamily="18" charset="0"/>
              </a:rPr>
              <a:t>thực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hiện</a:t>
            </a:r>
            <a:r>
              <a:rPr lang="en-US" sz="6000" dirty="0">
                <a:latin typeface="Times New Roman" panose="02020603050405020304" pitchFamily="18" charset="0"/>
                <a:cs typeface="Times New Roman" panose="02020603050405020304" pitchFamily="18" charset="0"/>
              </a:rPr>
              <a:t> </a:t>
            </a:r>
            <a:r>
              <a:rPr lang="en-US" sz="6000" b="1" dirty="0">
                <a:latin typeface="Times New Roman" panose="02020603050405020304" pitchFamily="18" charset="0"/>
                <a:cs typeface="Times New Roman" panose="02020603050405020304" pitchFamily="18" charset="0"/>
              </a:rPr>
              <a:t>PHT </a:t>
            </a:r>
            <a:r>
              <a:rPr lang="en-US" sz="6000" b="1" dirty="0" err="1">
                <a:latin typeface="Times New Roman" panose="02020603050405020304" pitchFamily="18" charset="0"/>
                <a:cs typeface="Times New Roman" panose="02020603050405020304" pitchFamily="18" charset="0"/>
              </a:rPr>
              <a:t>số</a:t>
            </a:r>
            <a:r>
              <a:rPr lang="en-US" sz="6000" b="1" dirty="0">
                <a:latin typeface="Times New Roman" panose="02020603050405020304" pitchFamily="18" charset="0"/>
                <a:cs typeface="Times New Roman" panose="02020603050405020304" pitchFamily="18" charset="0"/>
              </a:rPr>
              <a:t> 4</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câu</a:t>
            </a:r>
            <a:r>
              <a:rPr lang="en-US" sz="6000" dirty="0">
                <a:latin typeface="Times New Roman" panose="02020603050405020304" pitchFamily="18" charset="0"/>
                <a:cs typeface="Times New Roman" panose="02020603050405020304" pitchFamily="18" charset="0"/>
              </a:rPr>
              <a:t> 4).</a:t>
            </a:r>
            <a:endParaRPr lang="en-SG" sz="6000" dirty="0">
              <a:latin typeface="Times New Roman" panose="02020603050405020304" pitchFamily="18" charset="0"/>
              <a:cs typeface="Times New Roman" panose="02020603050405020304" pitchFamily="18" charset="0"/>
            </a:endParaRPr>
          </a:p>
          <a:p>
            <a:pPr algn="ctr"/>
            <a:endParaRPr lang="en-SG" sz="11500" dirty="0">
              <a:latin typeface="Times New Roman" panose="02020603050405020304" pitchFamily="18" charset="0"/>
              <a:cs typeface="Times New Roman" panose="02020603050405020304" pitchFamily="18" charset="0"/>
            </a:endParaRPr>
          </a:p>
        </p:txBody>
      </p:sp>
      <p:pic>
        <p:nvPicPr>
          <p:cNvPr id="19" name="Picture 18" descr="A cartoon of two people sitting on the ground&#10;&#10;Description automatically generated">
            <a:extLst>
              <a:ext uri="{FF2B5EF4-FFF2-40B4-BE49-F238E27FC236}">
                <a16:creationId xmlns:a16="http://schemas.microsoft.com/office/drawing/2014/main" xmlns="" id="{3256FE2E-5C4D-2990-3400-8B844B0B84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12701" y="3429000"/>
            <a:ext cx="3890709" cy="3309256"/>
          </a:xfrm>
          <a:prstGeom prst="rect">
            <a:avLst/>
          </a:prstGeom>
        </p:spPr>
      </p:pic>
      <p:pic>
        <p:nvPicPr>
          <p:cNvPr id="8" name="图片 7" descr="端午插图-05"/>
          <p:cNvPicPr>
            <a:picLocks noChangeAspect="1"/>
          </p:cNvPicPr>
          <p:nvPr/>
        </p:nvPicPr>
        <p:blipFill>
          <a:blip r:embed="rId7"/>
          <a:srcRect l="7396" t="12135" r="49234" b="10034"/>
          <a:stretch>
            <a:fillRect/>
          </a:stretch>
        </p:blipFill>
        <p:spPr>
          <a:xfrm>
            <a:off x="1" y="5740738"/>
            <a:ext cx="1588168" cy="1137581"/>
          </a:xfrm>
          <a:prstGeom prst="rect">
            <a:avLst/>
          </a:prstGeom>
        </p:spPr>
      </p:pic>
    </p:spTree>
    <p:extLst>
      <p:ext uri="{BB962C8B-B14F-4D97-AF65-F5344CB8AC3E}">
        <p14:creationId xmlns:p14="http://schemas.microsoft.com/office/powerpoint/2010/main" val="10826011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a:t>
            </a:r>
            <a:r>
              <a:rPr lang="en-US" sz="3200" b="1" dirty="0">
                <a:solidFill>
                  <a:srgbClr val="ED7D31">
                    <a:lumMod val="10000"/>
                  </a:srgbClr>
                </a:solidFill>
                <a:latin typeface="Times New Roman" panose="02020603050405020304" pitchFamily="18" charset="0"/>
                <a:ea typeface="Calibri" panose="020F0502020204030204" pitchFamily="34" charset="0"/>
              </a:rPr>
              <a:t>4</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xmlns="" id="{16EBDC44-5AD9-8C10-FFA4-D00845112141}"/>
              </a:ext>
            </a:extLst>
          </p:cNvPr>
          <p:cNvGraphicFramePr>
            <a:graphicFrameLocks noGrp="1"/>
          </p:cNvGraphicFramePr>
          <p:nvPr>
            <p:extLst>
              <p:ext uri="{D42A27DB-BD31-4B8C-83A1-F6EECF244321}">
                <p14:modId xmlns:p14="http://schemas.microsoft.com/office/powerpoint/2010/main" val="1141596003"/>
              </p:ext>
            </p:extLst>
          </p:nvPr>
        </p:nvGraphicFramePr>
        <p:xfrm>
          <a:off x="99044" y="911226"/>
          <a:ext cx="11951441" cy="5867262"/>
        </p:xfrm>
        <a:graphic>
          <a:graphicData uri="http://schemas.openxmlformats.org/drawingml/2006/table">
            <a:tbl>
              <a:tblPr firstRow="1" firstCol="1" bandRow="1">
                <a:tableStyleId>{1E171933-4619-4E11-9A3F-F7608DF75F80}</a:tableStyleId>
              </a:tblPr>
              <a:tblGrid>
                <a:gridCol w="6955176">
                  <a:extLst>
                    <a:ext uri="{9D8B030D-6E8A-4147-A177-3AD203B41FA5}">
                      <a16:colId xmlns:a16="http://schemas.microsoft.com/office/drawing/2014/main" xmlns="" val="2499323489"/>
                    </a:ext>
                  </a:extLst>
                </a:gridCol>
                <a:gridCol w="2367668">
                  <a:extLst>
                    <a:ext uri="{9D8B030D-6E8A-4147-A177-3AD203B41FA5}">
                      <a16:colId xmlns:a16="http://schemas.microsoft.com/office/drawing/2014/main" xmlns="" val="4199799817"/>
                    </a:ext>
                  </a:extLst>
                </a:gridCol>
                <a:gridCol w="2628597">
                  <a:extLst>
                    <a:ext uri="{9D8B030D-6E8A-4147-A177-3AD203B41FA5}">
                      <a16:colId xmlns:a16="http://schemas.microsoft.com/office/drawing/2014/main" xmlns="" val="2070108552"/>
                    </a:ext>
                  </a:extLst>
                </a:gridCol>
              </a:tblGrid>
              <a:tr h="1428618">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Chi tiết/ yếu tố kì ảo</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Tác dụng khắc hoạ nhân vật</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Tác dụng thể hiện chủ đề</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xmlns="" val="2359113061"/>
                  </a:ext>
                </a:extLst>
              </a:tr>
              <a:tr h="2381029">
                <a:tc>
                  <a:txBody>
                    <a:bodyPr/>
                    <a:lstStyle/>
                    <a:p>
                      <a:pPr algn="just">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00000"/>
                        </a:lnSpc>
                        <a:spcAft>
                          <a:spcPts val="800"/>
                        </a:spcAft>
                      </a:pP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56685299"/>
                  </a:ext>
                </a:extLst>
              </a:tr>
              <a:tr h="2057615">
                <a:tc>
                  <a:txBody>
                    <a:bodyPr/>
                    <a:lstStyle/>
                    <a:p>
                      <a:pPr algn="just">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vMerge="1">
                  <a:txBody>
                    <a:bodyPr/>
                    <a:lstStyle/>
                    <a:p>
                      <a:endParaRPr lang="en-SG"/>
                    </a:p>
                  </a:txBody>
                  <a:tcPr/>
                </a:tc>
                <a:extLst>
                  <a:ext uri="{0D108BD9-81ED-4DB2-BD59-A6C34878D82A}">
                    <a16:rowId xmlns:a16="http://schemas.microsoft.com/office/drawing/2014/main" xmlns="" val="2502112050"/>
                  </a:ext>
                </a:extLst>
              </a:tr>
            </a:tbl>
          </a:graphicData>
        </a:graphic>
      </p:graphicFrame>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a:t>
            </a:r>
            <a:r>
              <a:rPr lang="en-US" sz="3200" b="1" dirty="0">
                <a:solidFill>
                  <a:srgbClr val="ED7D31">
                    <a:lumMod val="10000"/>
                  </a:srgbClr>
                </a:solidFill>
                <a:latin typeface="Times New Roman" panose="02020603050405020304" pitchFamily="18" charset="0"/>
                <a:ea typeface="Calibri" panose="020F0502020204030204" pitchFamily="34" charset="0"/>
              </a:rPr>
              <a:t>4</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xmlns="" id="{16EBDC44-5AD9-8C10-FFA4-D00845112141}"/>
              </a:ext>
            </a:extLst>
          </p:cNvPr>
          <p:cNvGraphicFramePr>
            <a:graphicFrameLocks noGrp="1"/>
          </p:cNvGraphicFramePr>
          <p:nvPr>
            <p:extLst>
              <p:ext uri="{D42A27DB-BD31-4B8C-83A1-F6EECF244321}">
                <p14:modId xmlns:p14="http://schemas.microsoft.com/office/powerpoint/2010/main" val="4262317222"/>
              </p:ext>
            </p:extLst>
          </p:nvPr>
        </p:nvGraphicFramePr>
        <p:xfrm>
          <a:off x="99044" y="911226"/>
          <a:ext cx="11951441" cy="5867262"/>
        </p:xfrm>
        <a:graphic>
          <a:graphicData uri="http://schemas.openxmlformats.org/drawingml/2006/table">
            <a:tbl>
              <a:tblPr firstRow="1" firstCol="1" bandRow="1">
                <a:tableStyleId>{1E171933-4619-4E11-9A3F-F7608DF75F80}</a:tableStyleId>
              </a:tblPr>
              <a:tblGrid>
                <a:gridCol w="6955176">
                  <a:extLst>
                    <a:ext uri="{9D8B030D-6E8A-4147-A177-3AD203B41FA5}">
                      <a16:colId xmlns:a16="http://schemas.microsoft.com/office/drawing/2014/main" xmlns="" val="2499323489"/>
                    </a:ext>
                  </a:extLst>
                </a:gridCol>
                <a:gridCol w="2367668">
                  <a:extLst>
                    <a:ext uri="{9D8B030D-6E8A-4147-A177-3AD203B41FA5}">
                      <a16:colId xmlns:a16="http://schemas.microsoft.com/office/drawing/2014/main" xmlns="" val="4199799817"/>
                    </a:ext>
                  </a:extLst>
                </a:gridCol>
                <a:gridCol w="2628597">
                  <a:extLst>
                    <a:ext uri="{9D8B030D-6E8A-4147-A177-3AD203B41FA5}">
                      <a16:colId xmlns:a16="http://schemas.microsoft.com/office/drawing/2014/main" xmlns="" val="2070108552"/>
                    </a:ext>
                  </a:extLst>
                </a:gridCol>
              </a:tblGrid>
              <a:tr h="1428618">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Chi tiết/ yếu tố kì ảo</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Tác dụng khắc hoạ nhân vật</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900" b="1" dirty="0">
                          <a:solidFill>
                            <a:schemeClr val="tx1"/>
                          </a:solidFill>
                          <a:effectLst/>
                          <a:latin typeface="Times New Roman" panose="02020603050405020304" pitchFamily="18" charset="0"/>
                          <a:cs typeface="Times New Roman" panose="02020603050405020304" pitchFamily="18" charset="0"/>
                        </a:rPr>
                        <a:t>Tác dụng thể hiện chủ đề</a:t>
                      </a: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xmlns="" val="2359113061"/>
                  </a:ext>
                </a:extLst>
              </a:tr>
              <a:tr h="2381029">
                <a:tc>
                  <a:txBody>
                    <a:bodyPr/>
                    <a:lstStyle/>
                    <a:p>
                      <a:pPr algn="just">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00000"/>
                        </a:lnSpc>
                        <a:spcAft>
                          <a:spcPts val="800"/>
                        </a:spcAft>
                      </a:pPr>
                      <a:endParaRPr lang="en-SG" sz="29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56685299"/>
                  </a:ext>
                </a:extLst>
              </a:tr>
              <a:tr h="2057615">
                <a:tc>
                  <a:txBody>
                    <a:bodyPr/>
                    <a:lstStyle/>
                    <a:p>
                      <a:pPr algn="just">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0921" marR="409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vMerge="1">
                  <a:txBody>
                    <a:bodyPr/>
                    <a:lstStyle/>
                    <a:p>
                      <a:endParaRPr lang="en-SG"/>
                    </a:p>
                  </a:txBody>
                  <a:tcPr/>
                </a:tc>
                <a:extLst>
                  <a:ext uri="{0D108BD9-81ED-4DB2-BD59-A6C34878D82A}">
                    <a16:rowId xmlns:a16="http://schemas.microsoft.com/office/drawing/2014/main" xmlns="" val="2502112050"/>
                  </a:ext>
                </a:extLst>
              </a:tr>
            </a:tbl>
          </a:graphicData>
        </a:graphic>
      </p:graphicFrame>
      <p:sp>
        <p:nvSpPr>
          <p:cNvPr id="4" name="TextBox 3">
            <a:extLst>
              <a:ext uri="{FF2B5EF4-FFF2-40B4-BE49-F238E27FC236}">
                <a16:creationId xmlns:a16="http://schemas.microsoft.com/office/drawing/2014/main" xmlns="" id="{70C77C90-F8A9-BBC7-7521-06E4F3CEB53D}"/>
              </a:ext>
            </a:extLst>
          </p:cNvPr>
          <p:cNvSpPr txBox="1"/>
          <p:nvPr/>
        </p:nvSpPr>
        <p:spPr>
          <a:xfrm>
            <a:off x="141514" y="2392330"/>
            <a:ext cx="6857999" cy="2323713"/>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và thế giới kì ảo: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Ngoạ Vân, cha mẹ Ngoạ Vân, "gã bán kinh"; cuộc gặp gỡ kì lạ ở không gian biển khơi, đảo ấp; yếu tố "thiên cơ" và những luật lệ khác ở trần gian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A814E6ED-DDA9-7C16-11E4-9C5A3678878A}"/>
              </a:ext>
            </a:extLst>
          </p:cNvPr>
          <p:cNvSpPr txBox="1"/>
          <p:nvPr/>
        </p:nvSpPr>
        <p:spPr>
          <a:xfrm>
            <a:off x="141514" y="4808547"/>
            <a:ext cx="6857998" cy="143116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Hành động kì ảo: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việc gã bán kinh đưa cha mẹ Thúc Ngư về nhà, thuật rẽ nước và phép thuật chống lại sóng dữ của Ngoạ Vân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17A90169-02F5-FACE-1887-A5C44B260B53}"/>
              </a:ext>
            </a:extLst>
          </p:cNvPr>
          <p:cNvSpPr txBox="1"/>
          <p:nvPr/>
        </p:nvSpPr>
        <p:spPr>
          <a:xfrm>
            <a:off x="7041982" y="2392330"/>
            <a:ext cx="2341503" cy="4108817"/>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Thể hiện nét đặc biệt của nhân vật kì ảo (có sức mạnh siêu nhiên), đồng thời thể hiện hình ảnh, tính cách của con người</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E652EC28-AB33-FB2B-D03D-71ACD1FFA52E}"/>
              </a:ext>
            </a:extLst>
          </p:cNvPr>
          <p:cNvSpPr txBox="1"/>
          <p:nvPr/>
        </p:nvSpPr>
        <p:spPr>
          <a:xfrm>
            <a:off x="9399814" y="2392330"/>
            <a:ext cx="2650672" cy="4108817"/>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Làm rõ chủ đề</a:t>
            </a: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ngợi sự hiếu nghĩa của người phụ nữ Việt Nam qua câu chuyện tình kì ảo giữa con người và thần linh</a:t>
            </a:r>
            <a:endParaRPr kumimoji="0" lang="en-SG" sz="29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0201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613E8C8-B073-1023-0F44-A0A2D15D2FCE}"/>
              </a:ext>
            </a:extLst>
          </p:cNvPr>
          <p:cNvPicPr>
            <a:picLocks noChangeAspect="1"/>
          </p:cNvPicPr>
          <p:nvPr/>
        </p:nvPicPr>
        <p:blipFill>
          <a:blip r:embed="rId3"/>
          <a:stretch>
            <a:fillRect/>
          </a:stretch>
        </p:blipFill>
        <p:spPr>
          <a:xfrm>
            <a:off x="14516" y="0"/>
            <a:ext cx="12192000" cy="6857999"/>
          </a:xfrm>
          <a:prstGeom prst="rect">
            <a:avLst/>
          </a:prstGeom>
        </p:spPr>
      </p:pic>
      <p:sp>
        <p:nvSpPr>
          <p:cNvPr id="22" name="Google Shape;1012;p37">
            <a:extLst>
              <a:ext uri="{FF2B5EF4-FFF2-40B4-BE49-F238E27FC236}">
                <a16:creationId xmlns:a16="http://schemas.microsoft.com/office/drawing/2014/main" xmlns="" id="{68EBF732-8693-C248-04F5-DB0FEA69125A}"/>
              </a:ext>
            </a:extLst>
          </p:cNvPr>
          <p:cNvSpPr txBox="1">
            <a:spLocks/>
          </p:cNvSpPr>
          <p:nvPr/>
        </p:nvSpPr>
        <p:spPr>
          <a:xfrm>
            <a:off x="2003760" y="2508245"/>
            <a:ext cx="7981079"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b="1" dirty="0" err="1">
                <a:solidFill>
                  <a:schemeClr val="bg1"/>
                </a:solidFill>
                <a:latin typeface="Times New Roman" panose="02020603050405020304" pitchFamily="18" charset="0"/>
                <a:cs typeface="Times New Roman" panose="02020603050405020304" pitchFamily="18" charset="0"/>
              </a:rPr>
              <a:t>Tìm</a:t>
            </a:r>
            <a:r>
              <a:rPr lang="vi-VN" sz="6600" b="1" dirty="0">
                <a:solidFill>
                  <a:schemeClr val="bg1"/>
                </a:solidFill>
                <a:latin typeface="Times New Roman" panose="02020603050405020304" pitchFamily="18" charset="0"/>
                <a:cs typeface="Times New Roman" panose="02020603050405020304" pitchFamily="18" charset="0"/>
              </a:rPr>
              <a:t> hiểu về lời thơ, lời hát trong văn bản</a:t>
            </a:r>
            <a:endParaRPr lang="en-SG" sz="400000" dirty="0">
              <a:solidFill>
                <a:schemeClr val="bg1"/>
              </a:solidFill>
              <a:latin typeface="Times New Roman" panose="02020603050405020304" pitchFamily="18" charset="0"/>
              <a:cs typeface="Times New Roman" panose="02020603050405020304" pitchFamily="18" charset="0"/>
            </a:endParaRPr>
          </a:p>
        </p:txBody>
      </p:sp>
      <p:sp>
        <p:nvSpPr>
          <p:cNvPr id="10" name="矩形 15">
            <a:extLst>
              <a:ext uri="{FF2B5EF4-FFF2-40B4-BE49-F238E27FC236}">
                <a16:creationId xmlns:a16="http://schemas.microsoft.com/office/drawing/2014/main" xmlns="" id="{1A031937-28B2-3F73-DDC9-D2420E62C671}"/>
              </a:ext>
            </a:extLst>
          </p:cNvPr>
          <p:cNvSpPr/>
          <p:nvPr/>
        </p:nvSpPr>
        <p:spPr>
          <a:xfrm>
            <a:off x="5395977" y="812141"/>
            <a:ext cx="1429079" cy="1225081"/>
          </a:xfrm>
          <a:prstGeom prst="rect">
            <a:avLst/>
          </a:prstGeom>
          <a:solidFill>
            <a:schemeClr val="accent4">
              <a:lumMod val="20000"/>
              <a:lumOff val="80000"/>
            </a:schemeClr>
          </a:solidFill>
          <a:ln w="25400" cap="flat" cmpd="sng" algn="ctr">
            <a:noFill/>
            <a:prstDash val="solid"/>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r>
              <a:rPr lang="en-US" altLang="zh-CN" sz="6600" b="1" kern="0" dirty="0">
                <a:latin typeface="Times New Roman" panose="02020603050405020304" pitchFamily="18" charset="0"/>
                <a:ea typeface="微软雅黑"/>
                <a:cs typeface="Times New Roman" panose="02020603050405020304" pitchFamily="18" charset="0"/>
                <a:sym typeface="Arial"/>
              </a:rPr>
              <a:t>2.2</a:t>
            </a:r>
            <a:endParaRPr kumimoji="0" lang="zh-CN" altLang="en-US" sz="6600" b="1"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Arial"/>
            </a:endParaRPr>
          </a:p>
        </p:txBody>
      </p:sp>
    </p:spTree>
    <p:extLst>
      <p:ext uri="{BB962C8B-B14F-4D97-AF65-F5344CB8AC3E}">
        <p14:creationId xmlns:p14="http://schemas.microsoft.com/office/powerpoint/2010/main" val="67538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6"/>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9" name="图片 8" descr="端午插图-05"/>
          <p:cNvPicPr>
            <a:picLocks noChangeAspect="1"/>
          </p:cNvPicPr>
          <p:nvPr/>
        </p:nvPicPr>
        <p:blipFill>
          <a:blip r:embed="rId7"/>
          <a:srcRect l="59456" t="12857" r="6671" b="17889"/>
          <a:stretch>
            <a:fillRect/>
          </a:stretch>
        </p:blipFill>
        <p:spPr>
          <a:xfrm>
            <a:off x="10948737" y="5429209"/>
            <a:ext cx="1750628" cy="142879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7"/>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368241" y="168442"/>
            <a:ext cx="7643221" cy="816018"/>
            <a:chOff x="5826" y="7791"/>
            <a:chExt cx="3602"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896" y="7791"/>
              <a:ext cx="3532" cy="73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ct val="150000"/>
                </a:lnSpc>
                <a:spcAft>
                  <a:spcPts val="800"/>
                </a:spcAft>
              </a:pP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2.2.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hiểu về lời thơ, lời hát trong văn bản</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778345" y="80296"/>
            <a:ext cx="922421" cy="904163"/>
          </a:xfrm>
          <a:prstGeom prst="rect">
            <a:avLst/>
          </a:prstGeom>
        </p:spPr>
      </p:pic>
      <p:sp>
        <p:nvSpPr>
          <p:cNvPr id="17" name="矩形 96">
            <a:extLst>
              <a:ext uri="{FF2B5EF4-FFF2-40B4-BE49-F238E27FC236}">
                <a16:creationId xmlns:a16="http://schemas.microsoft.com/office/drawing/2014/main" xmlns="" id="{1E268AE7-84B4-5394-A4E7-601677292186}"/>
              </a:ext>
            </a:extLst>
          </p:cNvPr>
          <p:cNvSpPr/>
          <p:nvPr/>
        </p:nvSpPr>
        <p:spPr>
          <a:xfrm>
            <a:off x="1340939" y="4276904"/>
            <a:ext cx="2438400" cy="369332"/>
          </a:xfrm>
          <a:prstGeom prst="rect">
            <a:avLst/>
          </a:prstGeom>
          <a:noFill/>
        </p:spPr>
        <p:txBody>
          <a:bodyPr wrap="square" rtlCol="0">
            <a:spAutoFit/>
          </a:bodyPr>
          <a:lstStyle/>
          <a:p>
            <a:pPr algn="ctr" defTabSz="914377">
              <a:defRPr/>
            </a:pPr>
            <a:endParaRPr>
              <a:solidFill>
                <a:prstClr val="black"/>
              </a:solidFill>
              <a:latin typeface="Arial"/>
              <a:sym typeface="Arial"/>
            </a:endParaRPr>
          </a:p>
        </p:txBody>
      </p:sp>
      <p:sp>
        <p:nvSpPr>
          <p:cNvPr id="18" name="矩形 97">
            <a:extLst>
              <a:ext uri="{FF2B5EF4-FFF2-40B4-BE49-F238E27FC236}">
                <a16:creationId xmlns:a16="http://schemas.microsoft.com/office/drawing/2014/main" xmlns="" id="{78AD61EB-A751-6350-43E1-3956C38C9CA6}"/>
              </a:ext>
            </a:extLst>
          </p:cNvPr>
          <p:cNvSpPr/>
          <p:nvPr/>
        </p:nvSpPr>
        <p:spPr>
          <a:xfrm>
            <a:off x="3863158" y="4276904"/>
            <a:ext cx="2495551" cy="369332"/>
          </a:xfrm>
          <a:prstGeom prst="rect">
            <a:avLst/>
          </a:prstGeom>
          <a:noFill/>
        </p:spPr>
        <p:txBody>
          <a:bodyPr wrap="square" rtlCol="0">
            <a:spAutoFit/>
          </a:bodyPr>
          <a:lstStyle/>
          <a:p>
            <a:pPr algn="ctr" defTabSz="914377">
              <a:defRPr/>
            </a:pPr>
            <a:endParaRPr>
              <a:solidFill>
                <a:prstClr val="black"/>
              </a:solidFill>
              <a:latin typeface="Arial"/>
              <a:sym typeface="Arial"/>
            </a:endParaRPr>
          </a:p>
        </p:txBody>
      </p:sp>
      <p:sp>
        <p:nvSpPr>
          <p:cNvPr id="19" name="矩形 98">
            <a:extLst>
              <a:ext uri="{FF2B5EF4-FFF2-40B4-BE49-F238E27FC236}">
                <a16:creationId xmlns:a16="http://schemas.microsoft.com/office/drawing/2014/main" xmlns="" id="{6BB2614D-2046-9E9E-DDAF-1A41BDD4B443}"/>
              </a:ext>
            </a:extLst>
          </p:cNvPr>
          <p:cNvSpPr/>
          <p:nvPr/>
        </p:nvSpPr>
        <p:spPr>
          <a:xfrm>
            <a:off x="6003109" y="4276904"/>
            <a:ext cx="2755900" cy="369332"/>
          </a:xfrm>
          <a:prstGeom prst="rect">
            <a:avLst/>
          </a:prstGeom>
          <a:noFill/>
        </p:spPr>
        <p:txBody>
          <a:bodyPr wrap="square" rtlCol="0">
            <a:spAutoFit/>
          </a:bodyPr>
          <a:lstStyle/>
          <a:p>
            <a:pPr algn="ctr" defTabSz="914377">
              <a:defRPr/>
            </a:pPr>
            <a:endParaRPr>
              <a:solidFill>
                <a:prstClr val="black"/>
              </a:solidFill>
              <a:latin typeface="Arial"/>
              <a:sym typeface="Arial"/>
            </a:endParaRPr>
          </a:p>
        </p:txBody>
      </p:sp>
      <p:sp>
        <p:nvSpPr>
          <p:cNvPr id="20" name="矩形 99">
            <a:extLst>
              <a:ext uri="{FF2B5EF4-FFF2-40B4-BE49-F238E27FC236}">
                <a16:creationId xmlns:a16="http://schemas.microsoft.com/office/drawing/2014/main" xmlns="" id="{7C8A33B5-B9F5-E954-DFF7-BC2937C8514E}"/>
              </a:ext>
            </a:extLst>
          </p:cNvPr>
          <p:cNvSpPr/>
          <p:nvPr/>
        </p:nvSpPr>
        <p:spPr>
          <a:xfrm>
            <a:off x="8126549" y="4289604"/>
            <a:ext cx="3009900" cy="369332"/>
          </a:xfrm>
          <a:prstGeom prst="rect">
            <a:avLst/>
          </a:prstGeom>
          <a:noFill/>
        </p:spPr>
        <p:txBody>
          <a:bodyPr wrap="square" rtlCol="0">
            <a:spAutoFit/>
          </a:bodyPr>
          <a:lstStyle/>
          <a:p>
            <a:pPr algn="ctr" defTabSz="914377">
              <a:defRPr/>
            </a:pPr>
            <a:endParaRPr>
              <a:solidFill>
                <a:prstClr val="black"/>
              </a:solidFill>
              <a:latin typeface="Arial"/>
              <a:sym typeface="Arial"/>
            </a:endParaRPr>
          </a:p>
        </p:txBody>
      </p:sp>
      <p:sp>
        <p:nvSpPr>
          <p:cNvPr id="21" name="文本框 101">
            <a:extLst>
              <a:ext uri="{FF2B5EF4-FFF2-40B4-BE49-F238E27FC236}">
                <a16:creationId xmlns:a16="http://schemas.microsoft.com/office/drawing/2014/main" xmlns="" id="{42F344F7-8298-A476-2340-50471C58C4C8}"/>
              </a:ext>
            </a:extLst>
          </p:cNvPr>
          <p:cNvSpPr txBox="1"/>
          <p:nvPr/>
        </p:nvSpPr>
        <p:spPr>
          <a:xfrm>
            <a:off x="1734639" y="4737278"/>
            <a:ext cx="1802765" cy="369332"/>
          </a:xfrm>
          <a:prstGeom prst="rect">
            <a:avLst/>
          </a:prstGeom>
          <a:noFill/>
        </p:spPr>
        <p:txBody>
          <a:bodyPr wrap="square" rtlCol="0" anchor="t">
            <a:spAutoFit/>
          </a:bodyPr>
          <a:lstStyle/>
          <a:p>
            <a:pPr algn="ctr" defTabSz="914377">
              <a:defRPr/>
            </a:pPr>
            <a:endParaRPr>
              <a:solidFill>
                <a:prstClr val="black"/>
              </a:solidFill>
              <a:latin typeface="Arial"/>
              <a:sym typeface="Arial"/>
            </a:endParaRPr>
          </a:p>
        </p:txBody>
      </p:sp>
      <p:sp>
        <p:nvSpPr>
          <p:cNvPr id="22" name="文本框 102">
            <a:extLst>
              <a:ext uri="{FF2B5EF4-FFF2-40B4-BE49-F238E27FC236}">
                <a16:creationId xmlns:a16="http://schemas.microsoft.com/office/drawing/2014/main" xmlns="" id="{FDDD9184-770C-6D78-8859-FC04B1B1B27F}"/>
              </a:ext>
            </a:extLst>
          </p:cNvPr>
          <p:cNvSpPr txBox="1"/>
          <p:nvPr/>
        </p:nvSpPr>
        <p:spPr>
          <a:xfrm>
            <a:off x="4158434" y="4737278"/>
            <a:ext cx="1802765" cy="369332"/>
          </a:xfrm>
          <a:prstGeom prst="rect">
            <a:avLst/>
          </a:prstGeom>
          <a:noFill/>
        </p:spPr>
        <p:txBody>
          <a:bodyPr wrap="square" rtlCol="0" anchor="t">
            <a:spAutoFit/>
          </a:bodyPr>
          <a:lstStyle/>
          <a:p>
            <a:pPr algn="ctr" defTabSz="914377">
              <a:defRPr/>
            </a:pPr>
            <a:endParaRPr>
              <a:solidFill>
                <a:prstClr val="black"/>
              </a:solidFill>
              <a:latin typeface="Arial"/>
              <a:sym typeface="Arial"/>
            </a:endParaRPr>
          </a:p>
        </p:txBody>
      </p:sp>
      <p:sp>
        <p:nvSpPr>
          <p:cNvPr id="23" name="文本框 103">
            <a:extLst>
              <a:ext uri="{FF2B5EF4-FFF2-40B4-BE49-F238E27FC236}">
                <a16:creationId xmlns:a16="http://schemas.microsoft.com/office/drawing/2014/main" xmlns="" id="{00CBFAF3-AAAC-2C71-C8DE-EA61D9D74185}"/>
              </a:ext>
            </a:extLst>
          </p:cNvPr>
          <p:cNvSpPr txBox="1"/>
          <p:nvPr/>
        </p:nvSpPr>
        <p:spPr>
          <a:xfrm>
            <a:off x="6442528" y="4737278"/>
            <a:ext cx="1802765" cy="369332"/>
          </a:xfrm>
          <a:prstGeom prst="rect">
            <a:avLst/>
          </a:prstGeom>
          <a:noFill/>
        </p:spPr>
        <p:txBody>
          <a:bodyPr wrap="square" rtlCol="0" anchor="t">
            <a:spAutoFit/>
          </a:bodyPr>
          <a:lstStyle/>
          <a:p>
            <a:pPr algn="ctr" defTabSz="914377">
              <a:defRPr/>
            </a:pPr>
            <a:endParaRPr>
              <a:solidFill>
                <a:prstClr val="black"/>
              </a:solidFill>
              <a:latin typeface="Arial"/>
              <a:sym typeface="Arial"/>
            </a:endParaRPr>
          </a:p>
        </p:txBody>
      </p:sp>
      <p:sp>
        <p:nvSpPr>
          <p:cNvPr id="24" name="文本框 104">
            <a:extLst>
              <a:ext uri="{FF2B5EF4-FFF2-40B4-BE49-F238E27FC236}">
                <a16:creationId xmlns:a16="http://schemas.microsoft.com/office/drawing/2014/main" xmlns="" id="{C8CED40F-ED08-1F80-DB7F-575464345843}"/>
              </a:ext>
            </a:extLst>
          </p:cNvPr>
          <p:cNvSpPr txBox="1"/>
          <p:nvPr/>
        </p:nvSpPr>
        <p:spPr>
          <a:xfrm>
            <a:off x="8799648" y="4737278"/>
            <a:ext cx="1802765" cy="369332"/>
          </a:xfrm>
          <a:prstGeom prst="rect">
            <a:avLst/>
          </a:prstGeom>
          <a:noFill/>
        </p:spPr>
        <p:txBody>
          <a:bodyPr wrap="square" rtlCol="0" anchor="t">
            <a:spAutoFit/>
          </a:bodyPr>
          <a:lstStyle/>
          <a:p>
            <a:pPr algn="ctr" defTabSz="914377">
              <a:defRPr/>
            </a:pPr>
            <a:endParaRPr>
              <a:solidFill>
                <a:prstClr val="black"/>
              </a:solidFill>
              <a:latin typeface="Arial"/>
              <a:sym typeface="Arial"/>
            </a:endParaRPr>
          </a:p>
        </p:txBody>
      </p:sp>
      <p:sp>
        <p:nvSpPr>
          <p:cNvPr id="27" name="文本框 90">
            <a:extLst>
              <a:ext uri="{FF2B5EF4-FFF2-40B4-BE49-F238E27FC236}">
                <a16:creationId xmlns:a16="http://schemas.microsoft.com/office/drawing/2014/main" xmlns="" id="{6B3375C8-2BCB-E7F9-EA4C-D73E1FAE1B2B}"/>
              </a:ext>
            </a:extLst>
          </p:cNvPr>
          <p:cNvSpPr txBox="1"/>
          <p:nvPr/>
        </p:nvSpPr>
        <p:spPr>
          <a:xfrm>
            <a:off x="4796233" y="983960"/>
            <a:ext cx="2283460" cy="861774"/>
          </a:xfrm>
          <a:prstGeom prst="rect">
            <a:avLst/>
          </a:prstGeom>
          <a:noFill/>
          <a:ln>
            <a:noFill/>
          </a:ln>
          <a:effectLst/>
        </p:spPr>
        <p:txBody>
          <a:bodyPr wrap="square">
            <a:spAutoFit/>
          </a:bodyPr>
          <a:lstStyle/>
          <a:p>
            <a:pPr algn="dist" defTabSz="914377">
              <a:defRPr/>
            </a:pPr>
            <a:endParaRPr>
              <a:solidFill>
                <a:prstClr val="black"/>
              </a:solidFill>
              <a:latin typeface="Arial"/>
              <a:sym typeface="Arial"/>
            </a:endParaRPr>
          </a:p>
          <a:p>
            <a:pPr algn="just" defTabSz="914377">
              <a:defRPr/>
            </a:pPr>
            <a:endParaRPr lang="en-US" altLang="zh-CN" sz="3200" b="1" i="1" dirty="0">
              <a:solidFill>
                <a:srgbClr val="6DAE8F"/>
              </a:solidFill>
              <a:latin typeface="思源宋体 CN Heavy" panose="02020900000000000000" charset="-122"/>
              <a:ea typeface="思源宋体 CN Heavy" panose="02020900000000000000" charset="-122"/>
              <a:sym typeface="思源黑体 CN Light" panose="020B0300000000000000" pitchFamily="34" charset="-122"/>
            </a:endParaRPr>
          </a:p>
        </p:txBody>
      </p:sp>
      <p:sp>
        <p:nvSpPr>
          <p:cNvPr id="28" name="Google Shape;4441;p53">
            <a:extLst>
              <a:ext uri="{FF2B5EF4-FFF2-40B4-BE49-F238E27FC236}">
                <a16:creationId xmlns:a16="http://schemas.microsoft.com/office/drawing/2014/main" xmlns="" id="{15DF60AA-E75C-4BA1-2C27-5292ECCA30E0}"/>
              </a:ext>
            </a:extLst>
          </p:cNvPr>
          <p:cNvSpPr txBox="1"/>
          <p:nvPr/>
        </p:nvSpPr>
        <p:spPr>
          <a:xfrm>
            <a:off x="50783" y="3791479"/>
            <a:ext cx="5339806" cy="817200"/>
          </a:xfrm>
          <a:prstGeom prst="rect">
            <a:avLst/>
          </a:prstGeom>
          <a:noFill/>
          <a:ln>
            <a:noFill/>
          </a:ln>
        </p:spPr>
        <p:txBody>
          <a:bodyPr spcFirstLastPara="1" wrap="square" lIns="121900" tIns="121900" rIns="121900" bIns="121900" anchor="t" anchorCtr="0">
            <a:noAutofit/>
          </a:bodyPr>
          <a:lstStyle/>
          <a:p>
            <a:pPr algn="ctr"/>
            <a:r>
              <a:rPr lang="vi-VN" sz="2800" dirty="0">
                <a:latin typeface="+mj-lt"/>
              </a:rPr>
              <a:t>a. Phần lời thơ ở đoạn 1 là tự sự, miêu tả hay biểu cảm? Phần lời hát ở đoạn 4 là đối thoại hay độc thoại/ độc thoại nội tâm? Những dấu hiệu nào trong văn bản giúp em nhận biết điều đó?</a:t>
            </a:r>
            <a:endParaRPr lang="en-SG" sz="2800" dirty="0">
              <a:latin typeface="+mj-lt"/>
            </a:endParaRPr>
          </a:p>
        </p:txBody>
      </p:sp>
      <p:grpSp>
        <p:nvGrpSpPr>
          <p:cNvPr id="29" name="Google Shape;4443;p53">
            <a:extLst>
              <a:ext uri="{FF2B5EF4-FFF2-40B4-BE49-F238E27FC236}">
                <a16:creationId xmlns:a16="http://schemas.microsoft.com/office/drawing/2014/main" xmlns="" id="{A65CACB5-20BA-B029-1FC4-00D224A6445B}"/>
              </a:ext>
            </a:extLst>
          </p:cNvPr>
          <p:cNvGrpSpPr/>
          <p:nvPr/>
        </p:nvGrpSpPr>
        <p:grpSpPr>
          <a:xfrm>
            <a:off x="1555185" y="2963780"/>
            <a:ext cx="878536" cy="872939"/>
            <a:chOff x="5775400" y="680525"/>
            <a:chExt cx="659100" cy="654900"/>
          </a:xfrm>
        </p:grpSpPr>
        <p:sp>
          <p:nvSpPr>
            <p:cNvPr id="30" name="Google Shape;4444;p53">
              <a:extLst>
                <a:ext uri="{FF2B5EF4-FFF2-40B4-BE49-F238E27FC236}">
                  <a16:creationId xmlns:a16="http://schemas.microsoft.com/office/drawing/2014/main" xmlns="" id="{B0DD5877-C884-B86E-EB6D-8AD7D350F1F8}"/>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algn="ctr" defTabSz="1219110">
                <a:defRPr/>
              </a:pPr>
              <a:endParaRPr sz="3600" kern="0">
                <a:solidFill>
                  <a:sysClr val="windowText" lastClr="000000"/>
                </a:solidFill>
                <a:latin typeface="等线 Light" panose="020F0302020204030204"/>
                <a:ea typeface="等线" panose="020F0502020204030204"/>
                <a:sym typeface="Arial"/>
              </a:endParaRPr>
            </a:p>
          </p:txBody>
        </p:sp>
        <p:sp>
          <p:nvSpPr>
            <p:cNvPr id="31" name="Google Shape;4445;p53">
              <a:extLst>
                <a:ext uri="{FF2B5EF4-FFF2-40B4-BE49-F238E27FC236}">
                  <a16:creationId xmlns:a16="http://schemas.microsoft.com/office/drawing/2014/main" xmlns="" id="{3646B4B2-82BF-E016-2DF3-918182D443FA}"/>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110">
                <a:defRPr/>
              </a:pPr>
              <a:endParaRPr sz="3600" b="1" kern="0">
                <a:solidFill>
                  <a:srgbClr val="3C3C3C"/>
                </a:solidFill>
                <a:latin typeface="等线 Light" panose="020F0302020204030204"/>
                <a:ea typeface="Viga"/>
                <a:cs typeface="Viga"/>
                <a:sym typeface="Viga"/>
              </a:endParaRPr>
            </a:p>
          </p:txBody>
        </p:sp>
      </p:grpSp>
      <p:sp>
        <p:nvSpPr>
          <p:cNvPr id="32" name="Google Shape;4448;p53">
            <a:extLst>
              <a:ext uri="{FF2B5EF4-FFF2-40B4-BE49-F238E27FC236}">
                <a16:creationId xmlns:a16="http://schemas.microsoft.com/office/drawing/2014/main" xmlns="" id="{E92BE077-77A2-2A41-FD59-FBC174BE4AAA}"/>
              </a:ext>
            </a:extLst>
          </p:cNvPr>
          <p:cNvSpPr txBox="1"/>
          <p:nvPr/>
        </p:nvSpPr>
        <p:spPr>
          <a:xfrm>
            <a:off x="1938702" y="2030538"/>
            <a:ext cx="8581621" cy="1018977"/>
          </a:xfrm>
          <a:prstGeom prst="rect">
            <a:avLst/>
          </a:prstGeom>
          <a:solidFill>
            <a:srgbClr val="4472C4">
              <a:lumMod val="20000"/>
              <a:lumOff val="80000"/>
            </a:srgbClr>
          </a:solidFill>
          <a:ln>
            <a:noFill/>
          </a:ln>
        </p:spPr>
        <p:txBody>
          <a:bodyPr spcFirstLastPara="1" wrap="square" lIns="121900" tIns="121900" rIns="121900" bIns="121900" anchor="ctr" anchorCtr="0">
            <a:noAutofit/>
          </a:bodyPr>
          <a:lstStyle/>
          <a:p>
            <a:pPr marR="61593" lvl="0" algn="ctr" defTabSz="914377">
              <a:spcAft>
                <a:spcPts val="800"/>
              </a:spcAft>
            </a:pP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5</a:t>
            </a:r>
            <a:r>
              <a:rPr lang="vi-VN" sz="2800" dirty="0">
                <a:latin typeface="Times New Roman" panose="02020603050405020304" pitchFamily="18" charset="0"/>
                <a:cs typeface="Times New Roman" panose="02020603050405020304" pitchFamily="18" charset="0"/>
              </a:rPr>
              <a:t>: Đọc kĩ lời thơ (ngữ liệu 1) ở đoạn 1, lời hát (ngữ liệu 2) ở đoạn 4 và cho biết: </a:t>
            </a:r>
            <a:endParaRPr kumimoji="0" lang="en-SG" sz="6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33" name="Google Shape;4449;p53">
            <a:extLst>
              <a:ext uri="{FF2B5EF4-FFF2-40B4-BE49-F238E27FC236}">
                <a16:creationId xmlns:a16="http://schemas.microsoft.com/office/drawing/2014/main" xmlns="" id="{5D1E57D0-30B4-712A-4033-6020020DE6D3}"/>
              </a:ext>
            </a:extLst>
          </p:cNvPr>
          <p:cNvGrpSpPr/>
          <p:nvPr/>
        </p:nvGrpSpPr>
        <p:grpSpPr>
          <a:xfrm>
            <a:off x="5742309" y="1141024"/>
            <a:ext cx="878536" cy="872939"/>
            <a:chOff x="5775400" y="680525"/>
            <a:chExt cx="659100" cy="654900"/>
          </a:xfrm>
        </p:grpSpPr>
        <p:sp>
          <p:nvSpPr>
            <p:cNvPr id="34" name="Google Shape;4450;p53">
              <a:extLst>
                <a:ext uri="{FF2B5EF4-FFF2-40B4-BE49-F238E27FC236}">
                  <a16:creationId xmlns:a16="http://schemas.microsoft.com/office/drawing/2014/main" xmlns="" id="{30BD0849-5D84-7A4F-9683-2A143503E1DD}"/>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35" name="Google Shape;4451;p53">
              <a:extLst>
                <a:ext uri="{FF2B5EF4-FFF2-40B4-BE49-F238E27FC236}">
                  <a16:creationId xmlns:a16="http://schemas.microsoft.com/office/drawing/2014/main" xmlns="" id="{522798C0-D250-96E4-95AE-E6A11F3F6B7A}"/>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110">
                <a:defRPr/>
              </a:pPr>
              <a:endParaRPr sz="2400" b="1" kern="0">
                <a:solidFill>
                  <a:srgbClr val="3C3C3C"/>
                </a:solidFill>
                <a:latin typeface="Viga"/>
                <a:ea typeface="Viga"/>
                <a:cs typeface="Viga"/>
                <a:sym typeface="Viga"/>
              </a:endParaRPr>
            </a:p>
          </p:txBody>
        </p:sp>
      </p:grpSp>
      <p:sp>
        <p:nvSpPr>
          <p:cNvPr id="36" name="Google Shape;4453;p53">
            <a:extLst>
              <a:ext uri="{FF2B5EF4-FFF2-40B4-BE49-F238E27FC236}">
                <a16:creationId xmlns:a16="http://schemas.microsoft.com/office/drawing/2014/main" xmlns="" id="{07908BB4-9D7E-3CB1-5E26-D84E764EB896}"/>
              </a:ext>
            </a:extLst>
          </p:cNvPr>
          <p:cNvSpPr txBox="1"/>
          <p:nvPr/>
        </p:nvSpPr>
        <p:spPr>
          <a:xfrm>
            <a:off x="8016502" y="3919688"/>
            <a:ext cx="3146901" cy="817200"/>
          </a:xfrm>
          <a:prstGeom prst="rect">
            <a:avLst/>
          </a:prstGeom>
          <a:noFill/>
          <a:ln>
            <a:noFill/>
          </a:ln>
        </p:spPr>
        <p:txBody>
          <a:bodyPr spcFirstLastPara="1" wrap="square" lIns="121900" tIns="121900" rIns="121900" bIns="121900" anchor="t" anchorCtr="0">
            <a:noAutofit/>
          </a:bodyPr>
          <a:lstStyle/>
          <a:p>
            <a:pPr algn="ctr"/>
            <a:r>
              <a:rPr lang="vi-VN" sz="2800" dirty="0">
                <a:latin typeface="+mj-lt"/>
              </a:rPr>
              <a:t>b. Tác dụng của việc dùng lời thơ, lời hát trong văn bản.</a:t>
            </a:r>
            <a:endParaRPr lang="en-SG" sz="2800" dirty="0">
              <a:latin typeface="+mj-lt"/>
            </a:endParaRPr>
          </a:p>
        </p:txBody>
      </p:sp>
      <p:grpSp>
        <p:nvGrpSpPr>
          <p:cNvPr id="37" name="Google Shape;4455;p53">
            <a:extLst>
              <a:ext uri="{FF2B5EF4-FFF2-40B4-BE49-F238E27FC236}">
                <a16:creationId xmlns:a16="http://schemas.microsoft.com/office/drawing/2014/main" xmlns="" id="{292CAFAF-14FD-FAFC-E5F6-81CCDB0607F9}"/>
              </a:ext>
            </a:extLst>
          </p:cNvPr>
          <p:cNvGrpSpPr/>
          <p:nvPr/>
        </p:nvGrpSpPr>
        <p:grpSpPr>
          <a:xfrm>
            <a:off x="8753711" y="2963780"/>
            <a:ext cx="878536" cy="872939"/>
            <a:chOff x="5775400" y="680525"/>
            <a:chExt cx="659100" cy="654900"/>
          </a:xfrm>
        </p:grpSpPr>
        <p:sp>
          <p:nvSpPr>
            <p:cNvPr id="38" name="Google Shape;4456;p53">
              <a:extLst>
                <a:ext uri="{FF2B5EF4-FFF2-40B4-BE49-F238E27FC236}">
                  <a16:creationId xmlns:a16="http://schemas.microsoft.com/office/drawing/2014/main" xmlns="" id="{A7528CA9-C9FA-E19A-8684-50C10CD6E53B}"/>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algn="ctr" defTabSz="1219110">
                <a:defRPr/>
              </a:pPr>
              <a:endParaRPr sz="3600" kern="0">
                <a:solidFill>
                  <a:sysClr val="windowText" lastClr="000000"/>
                </a:solidFill>
                <a:latin typeface="等线 Light" panose="020F0302020204030204"/>
                <a:ea typeface="等线" panose="020F0502020204030204"/>
                <a:sym typeface="Arial"/>
              </a:endParaRPr>
            </a:p>
          </p:txBody>
        </p:sp>
        <p:sp>
          <p:nvSpPr>
            <p:cNvPr id="39" name="Google Shape;4457;p53">
              <a:extLst>
                <a:ext uri="{FF2B5EF4-FFF2-40B4-BE49-F238E27FC236}">
                  <a16:creationId xmlns:a16="http://schemas.microsoft.com/office/drawing/2014/main" xmlns="" id="{46F64372-A066-1529-9D38-23B5F762698D}"/>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110">
                <a:defRPr/>
              </a:pPr>
              <a:endParaRPr sz="3600" b="1" kern="0">
                <a:solidFill>
                  <a:srgbClr val="3C3C3C"/>
                </a:solidFill>
                <a:latin typeface="等线 Light" panose="020F0302020204030204"/>
                <a:ea typeface="Viga"/>
                <a:cs typeface="Viga"/>
                <a:sym typeface="Viga"/>
              </a:endParaRPr>
            </a:p>
          </p:txBody>
        </p:sp>
      </p:grpSp>
      <p:cxnSp>
        <p:nvCxnSpPr>
          <p:cNvPr id="40" name="Google Shape;4458;p53">
            <a:extLst>
              <a:ext uri="{FF2B5EF4-FFF2-40B4-BE49-F238E27FC236}">
                <a16:creationId xmlns:a16="http://schemas.microsoft.com/office/drawing/2014/main" xmlns="" id="{1F2937BA-C27E-423A-F98B-1B3421A00864}"/>
              </a:ext>
            </a:extLst>
          </p:cNvPr>
          <p:cNvCxnSpPr>
            <a:cxnSpLocks/>
          </p:cNvCxnSpPr>
          <p:nvPr/>
        </p:nvCxnSpPr>
        <p:spPr>
          <a:xfrm rot="10800000">
            <a:off x="2460042" y="3370321"/>
            <a:ext cx="3960513" cy="43808"/>
          </a:xfrm>
          <a:prstGeom prst="bentConnector3">
            <a:avLst>
              <a:gd name="adj1" fmla="val 1992"/>
            </a:avLst>
          </a:prstGeom>
          <a:noFill/>
          <a:ln w="38100" cap="flat" cmpd="sng">
            <a:solidFill>
              <a:srgbClr val="44546A"/>
            </a:solidFill>
            <a:prstDash val="solid"/>
            <a:round/>
            <a:headEnd type="none" w="med" len="med"/>
            <a:tailEnd type="diamond" w="med" len="med"/>
          </a:ln>
        </p:spPr>
      </p:cxnSp>
      <p:cxnSp>
        <p:nvCxnSpPr>
          <p:cNvPr id="41" name="Google Shape;4459;p53">
            <a:extLst>
              <a:ext uri="{FF2B5EF4-FFF2-40B4-BE49-F238E27FC236}">
                <a16:creationId xmlns:a16="http://schemas.microsoft.com/office/drawing/2014/main" xmlns="" id="{4859A99E-D817-CA26-E69E-489ADE1EEF02}"/>
              </a:ext>
            </a:extLst>
          </p:cNvPr>
          <p:cNvCxnSpPr>
            <a:cxnSpLocks/>
          </p:cNvCxnSpPr>
          <p:nvPr/>
        </p:nvCxnSpPr>
        <p:spPr>
          <a:xfrm flipV="1">
            <a:off x="6380771" y="3372087"/>
            <a:ext cx="2372941" cy="11927"/>
          </a:xfrm>
          <a:prstGeom prst="bentConnector3">
            <a:avLst>
              <a:gd name="adj1" fmla="val -83797"/>
            </a:avLst>
          </a:prstGeom>
          <a:noFill/>
          <a:ln w="38100" cap="flat" cmpd="sng">
            <a:solidFill>
              <a:srgbClr val="44546A"/>
            </a:solidFill>
            <a:prstDash val="solid"/>
            <a:round/>
            <a:headEnd type="none" w="med" len="med"/>
            <a:tailEnd type="diamond" w="med" len="med"/>
          </a:ln>
        </p:spPr>
      </p:cxnSp>
      <p:cxnSp>
        <p:nvCxnSpPr>
          <p:cNvPr id="42" name="Google Shape;4460;p53">
            <a:extLst>
              <a:ext uri="{FF2B5EF4-FFF2-40B4-BE49-F238E27FC236}">
                <a16:creationId xmlns:a16="http://schemas.microsoft.com/office/drawing/2014/main" xmlns="" id="{B19E6AC9-1E1A-9697-C6C3-7E41901C41DB}"/>
              </a:ext>
            </a:extLst>
          </p:cNvPr>
          <p:cNvCxnSpPr>
            <a:cxnSpLocks/>
            <a:stCxn id="34" idx="1"/>
            <a:endCxn id="30" idx="1"/>
          </p:cNvCxnSpPr>
          <p:nvPr/>
        </p:nvCxnSpPr>
        <p:spPr>
          <a:xfrm rot="10800000" flipV="1">
            <a:off x="1555187" y="1577492"/>
            <a:ext cx="4187124" cy="1822756"/>
          </a:xfrm>
          <a:prstGeom prst="bentConnector3">
            <a:avLst>
              <a:gd name="adj1" fmla="val 107279"/>
            </a:avLst>
          </a:prstGeom>
          <a:noFill/>
          <a:ln w="38100" cap="flat" cmpd="sng">
            <a:solidFill>
              <a:srgbClr val="44546A"/>
            </a:solidFill>
            <a:prstDash val="solid"/>
            <a:round/>
            <a:headEnd type="none" w="med" len="med"/>
            <a:tailEnd type="diamond" w="med" len="med"/>
          </a:ln>
        </p:spPr>
      </p:cxnSp>
      <p:cxnSp>
        <p:nvCxnSpPr>
          <p:cNvPr id="43" name="Google Shape;4461;p53">
            <a:extLst>
              <a:ext uri="{FF2B5EF4-FFF2-40B4-BE49-F238E27FC236}">
                <a16:creationId xmlns:a16="http://schemas.microsoft.com/office/drawing/2014/main" xmlns="" id="{49D9CEDA-79B4-16FD-26FB-0E6080791264}"/>
              </a:ext>
            </a:extLst>
          </p:cNvPr>
          <p:cNvCxnSpPr>
            <a:stCxn id="34" idx="3"/>
            <a:endCxn id="38" idx="3"/>
          </p:cNvCxnSpPr>
          <p:nvPr/>
        </p:nvCxnSpPr>
        <p:spPr>
          <a:xfrm>
            <a:off x="6620846" y="1577494"/>
            <a:ext cx="3011401" cy="1822756"/>
          </a:xfrm>
          <a:prstGeom prst="bentConnector3">
            <a:avLst>
              <a:gd name="adj1" fmla="val 148198"/>
            </a:avLst>
          </a:prstGeom>
          <a:noFill/>
          <a:ln w="38100" cap="flat" cmpd="sng">
            <a:solidFill>
              <a:srgbClr val="44546A"/>
            </a:solidFill>
            <a:prstDash val="solid"/>
            <a:round/>
            <a:headEnd type="none" w="med" len="med"/>
            <a:tailEnd type="diamond" w="med" len="med"/>
          </a:ln>
        </p:spPr>
      </p:cxnSp>
      <p:sp>
        <p:nvSpPr>
          <p:cNvPr id="44" name="Google Shape;4463;p53">
            <a:extLst>
              <a:ext uri="{FF2B5EF4-FFF2-40B4-BE49-F238E27FC236}">
                <a16:creationId xmlns:a16="http://schemas.microsoft.com/office/drawing/2014/main" xmlns="" id="{DDB143CA-B241-FE36-B08C-0190745FFC50}"/>
              </a:ext>
            </a:extLst>
          </p:cNvPr>
          <p:cNvSpPr/>
          <p:nvPr/>
        </p:nvSpPr>
        <p:spPr>
          <a:xfrm>
            <a:off x="6119684" y="1345331"/>
            <a:ext cx="221901" cy="464325"/>
          </a:xfrm>
          <a:custGeom>
            <a:avLst/>
            <a:gdLst/>
            <a:ahLst/>
            <a:cxnLst/>
            <a:rect l="l" t="t" r="r" b="b"/>
            <a:pathLst>
              <a:path w="8996" h="18824" extrusionOk="0">
                <a:moveTo>
                  <a:pt x="5646" y="6345"/>
                </a:moveTo>
                <a:cubicBezTo>
                  <a:pt x="5856" y="6345"/>
                  <a:pt x="6055" y="6428"/>
                  <a:pt x="6199" y="6582"/>
                </a:cubicBezTo>
                <a:cubicBezTo>
                  <a:pt x="6346" y="6734"/>
                  <a:pt x="6422" y="6934"/>
                  <a:pt x="6413" y="7146"/>
                </a:cubicBezTo>
                <a:cubicBezTo>
                  <a:pt x="6408" y="7243"/>
                  <a:pt x="6402" y="7359"/>
                  <a:pt x="6398" y="7487"/>
                </a:cubicBezTo>
                <a:cubicBezTo>
                  <a:pt x="6392" y="7541"/>
                  <a:pt x="6387" y="7596"/>
                  <a:pt x="6390" y="7650"/>
                </a:cubicBezTo>
                <a:cubicBezTo>
                  <a:pt x="6325" y="8901"/>
                  <a:pt x="6159" y="11145"/>
                  <a:pt x="5645" y="11145"/>
                </a:cubicBezTo>
                <a:cubicBezTo>
                  <a:pt x="5454" y="11145"/>
                  <a:pt x="5317" y="10775"/>
                  <a:pt x="5235" y="10464"/>
                </a:cubicBezTo>
                <a:cubicBezTo>
                  <a:pt x="5066" y="9827"/>
                  <a:pt x="4951" y="8740"/>
                  <a:pt x="4880" y="7146"/>
                </a:cubicBezTo>
                <a:cubicBezTo>
                  <a:pt x="4871" y="6936"/>
                  <a:pt x="4945" y="6734"/>
                  <a:pt x="5093" y="6582"/>
                </a:cubicBezTo>
                <a:cubicBezTo>
                  <a:pt x="5238" y="6428"/>
                  <a:pt x="5436" y="6345"/>
                  <a:pt x="5646" y="6345"/>
                </a:cubicBezTo>
                <a:close/>
                <a:moveTo>
                  <a:pt x="3532" y="6346"/>
                </a:moveTo>
                <a:cubicBezTo>
                  <a:pt x="3743" y="6346"/>
                  <a:pt x="3940" y="6430"/>
                  <a:pt x="4086" y="6584"/>
                </a:cubicBezTo>
                <a:cubicBezTo>
                  <a:pt x="4231" y="6736"/>
                  <a:pt x="4307" y="6936"/>
                  <a:pt x="4298" y="7149"/>
                </a:cubicBezTo>
                <a:cubicBezTo>
                  <a:pt x="4256" y="8136"/>
                  <a:pt x="4125" y="11148"/>
                  <a:pt x="3530" y="11148"/>
                </a:cubicBezTo>
                <a:cubicBezTo>
                  <a:pt x="3339" y="11148"/>
                  <a:pt x="3202" y="10777"/>
                  <a:pt x="3120" y="10468"/>
                </a:cubicBezTo>
                <a:cubicBezTo>
                  <a:pt x="2953" y="9828"/>
                  <a:pt x="2837" y="8744"/>
                  <a:pt x="2767" y="7149"/>
                </a:cubicBezTo>
                <a:cubicBezTo>
                  <a:pt x="2758" y="6937"/>
                  <a:pt x="2832" y="6736"/>
                  <a:pt x="2978" y="6584"/>
                </a:cubicBezTo>
                <a:cubicBezTo>
                  <a:pt x="3125" y="6430"/>
                  <a:pt x="3321" y="6346"/>
                  <a:pt x="3532" y="6346"/>
                </a:cubicBezTo>
                <a:close/>
                <a:moveTo>
                  <a:pt x="7585" y="6988"/>
                </a:moveTo>
                <a:cubicBezTo>
                  <a:pt x="7762" y="6988"/>
                  <a:pt x="7926" y="7059"/>
                  <a:pt x="8049" y="7186"/>
                </a:cubicBezTo>
                <a:cubicBezTo>
                  <a:pt x="8172" y="7314"/>
                  <a:pt x="8235" y="7481"/>
                  <a:pt x="8227" y="7659"/>
                </a:cubicBezTo>
                <a:cubicBezTo>
                  <a:pt x="8099" y="10543"/>
                  <a:pt x="7805" y="11148"/>
                  <a:pt x="7582" y="11148"/>
                </a:cubicBezTo>
                <a:cubicBezTo>
                  <a:pt x="7400" y="11148"/>
                  <a:pt x="7076" y="10695"/>
                  <a:pt x="6942" y="7659"/>
                </a:cubicBezTo>
                <a:lnTo>
                  <a:pt x="6942" y="7644"/>
                </a:lnTo>
                <a:cubicBezTo>
                  <a:pt x="6944" y="7614"/>
                  <a:pt x="6945" y="7583"/>
                  <a:pt x="6948" y="7551"/>
                </a:cubicBezTo>
                <a:cubicBezTo>
                  <a:pt x="6964" y="7414"/>
                  <a:pt x="7024" y="7286"/>
                  <a:pt x="7121" y="7186"/>
                </a:cubicBezTo>
                <a:cubicBezTo>
                  <a:pt x="7243" y="7056"/>
                  <a:pt x="7407" y="6988"/>
                  <a:pt x="7585" y="6988"/>
                </a:cubicBezTo>
                <a:close/>
                <a:moveTo>
                  <a:pt x="1188" y="0"/>
                </a:moveTo>
                <a:cubicBezTo>
                  <a:pt x="405" y="0"/>
                  <a:pt x="157" y="1114"/>
                  <a:pt x="13" y="2915"/>
                </a:cubicBezTo>
                <a:cubicBezTo>
                  <a:pt x="1" y="3067"/>
                  <a:pt x="114" y="3200"/>
                  <a:pt x="266" y="3211"/>
                </a:cubicBezTo>
                <a:cubicBezTo>
                  <a:pt x="274" y="3211"/>
                  <a:pt x="281" y="3211"/>
                  <a:pt x="288" y="3211"/>
                </a:cubicBezTo>
                <a:cubicBezTo>
                  <a:pt x="432" y="3211"/>
                  <a:pt x="553" y="3103"/>
                  <a:pt x="563" y="2957"/>
                </a:cubicBezTo>
                <a:cubicBezTo>
                  <a:pt x="731" y="862"/>
                  <a:pt x="1027" y="552"/>
                  <a:pt x="1188" y="552"/>
                </a:cubicBezTo>
                <a:cubicBezTo>
                  <a:pt x="1866" y="552"/>
                  <a:pt x="1935" y="4984"/>
                  <a:pt x="1961" y="6652"/>
                </a:cubicBezTo>
                <a:cubicBezTo>
                  <a:pt x="1964" y="6868"/>
                  <a:pt x="2058" y="7071"/>
                  <a:pt x="2216" y="7214"/>
                </a:cubicBezTo>
                <a:cubicBezTo>
                  <a:pt x="2237" y="7653"/>
                  <a:pt x="2260" y="8052"/>
                  <a:pt x="2285" y="8413"/>
                </a:cubicBezTo>
                <a:lnTo>
                  <a:pt x="2038" y="8413"/>
                </a:lnTo>
                <a:cubicBezTo>
                  <a:pt x="1824" y="8413"/>
                  <a:pt x="1651" y="8586"/>
                  <a:pt x="1651" y="8799"/>
                </a:cubicBezTo>
                <a:lnTo>
                  <a:pt x="1651" y="15695"/>
                </a:lnTo>
                <a:cubicBezTo>
                  <a:pt x="1651" y="15906"/>
                  <a:pt x="1824" y="16079"/>
                  <a:pt x="2038" y="16079"/>
                </a:cubicBezTo>
                <a:lnTo>
                  <a:pt x="6718" y="16079"/>
                </a:lnTo>
                <a:cubicBezTo>
                  <a:pt x="6930" y="16079"/>
                  <a:pt x="7103" y="15906"/>
                  <a:pt x="7103" y="15695"/>
                </a:cubicBezTo>
                <a:lnTo>
                  <a:pt x="7103" y="12468"/>
                </a:lnTo>
                <a:cubicBezTo>
                  <a:pt x="7103" y="12314"/>
                  <a:pt x="6981" y="12192"/>
                  <a:pt x="6827" y="12192"/>
                </a:cubicBezTo>
                <a:cubicBezTo>
                  <a:pt x="6675" y="12192"/>
                  <a:pt x="6551" y="12314"/>
                  <a:pt x="6551" y="12468"/>
                </a:cubicBezTo>
                <a:lnTo>
                  <a:pt x="6551" y="15529"/>
                </a:lnTo>
                <a:lnTo>
                  <a:pt x="2203" y="15529"/>
                </a:lnTo>
                <a:lnTo>
                  <a:pt x="2203" y="8965"/>
                </a:lnTo>
                <a:lnTo>
                  <a:pt x="2330" y="8965"/>
                </a:lnTo>
                <a:cubicBezTo>
                  <a:pt x="2397" y="9670"/>
                  <a:pt x="2480" y="10207"/>
                  <a:pt x="2585" y="10607"/>
                </a:cubicBezTo>
                <a:cubicBezTo>
                  <a:pt x="2709" y="11077"/>
                  <a:pt x="2940" y="11700"/>
                  <a:pt x="3529" y="11700"/>
                </a:cubicBezTo>
                <a:cubicBezTo>
                  <a:pt x="4124" y="11700"/>
                  <a:pt x="4355" y="11088"/>
                  <a:pt x="4477" y="10628"/>
                </a:cubicBezTo>
                <a:cubicBezTo>
                  <a:pt x="4519" y="10473"/>
                  <a:pt x="4556" y="10298"/>
                  <a:pt x="4590" y="10098"/>
                </a:cubicBezTo>
                <a:cubicBezTo>
                  <a:pt x="4625" y="10286"/>
                  <a:pt x="4661" y="10455"/>
                  <a:pt x="4699" y="10604"/>
                </a:cubicBezTo>
                <a:cubicBezTo>
                  <a:pt x="4822" y="11072"/>
                  <a:pt x="5053" y="11695"/>
                  <a:pt x="5642" y="11695"/>
                </a:cubicBezTo>
                <a:cubicBezTo>
                  <a:pt x="6237" y="11695"/>
                  <a:pt x="6468" y="11084"/>
                  <a:pt x="6589" y="10626"/>
                </a:cubicBezTo>
                <a:cubicBezTo>
                  <a:pt x="6608" y="10555"/>
                  <a:pt x="6626" y="10479"/>
                  <a:pt x="6644" y="10398"/>
                </a:cubicBezTo>
                <a:cubicBezTo>
                  <a:pt x="6666" y="10513"/>
                  <a:pt x="6690" y="10619"/>
                  <a:pt x="6714" y="10714"/>
                </a:cubicBezTo>
                <a:cubicBezTo>
                  <a:pt x="6826" y="11136"/>
                  <a:pt x="7036" y="11700"/>
                  <a:pt x="7577" y="11700"/>
                </a:cubicBezTo>
                <a:cubicBezTo>
                  <a:pt x="8116" y="11700"/>
                  <a:pt x="8329" y="11162"/>
                  <a:pt x="8441" y="10747"/>
                </a:cubicBezTo>
                <a:lnTo>
                  <a:pt x="8441" y="11139"/>
                </a:lnTo>
                <a:cubicBezTo>
                  <a:pt x="8441" y="11673"/>
                  <a:pt x="8315" y="12183"/>
                  <a:pt x="8071" y="12653"/>
                </a:cubicBezTo>
                <a:cubicBezTo>
                  <a:pt x="7767" y="13237"/>
                  <a:pt x="7606" y="13880"/>
                  <a:pt x="7606" y="14511"/>
                </a:cubicBezTo>
                <a:lnTo>
                  <a:pt x="7606" y="17936"/>
                </a:lnTo>
                <a:cubicBezTo>
                  <a:pt x="7606" y="18121"/>
                  <a:pt x="7454" y="18271"/>
                  <a:pt x="7270" y="18271"/>
                </a:cubicBezTo>
                <a:lnTo>
                  <a:pt x="6669" y="18271"/>
                </a:lnTo>
                <a:cubicBezTo>
                  <a:pt x="6517" y="18271"/>
                  <a:pt x="6393" y="18395"/>
                  <a:pt x="6393" y="18547"/>
                </a:cubicBezTo>
                <a:cubicBezTo>
                  <a:pt x="6393" y="18701"/>
                  <a:pt x="6517" y="18823"/>
                  <a:pt x="6669" y="18823"/>
                </a:cubicBezTo>
                <a:lnTo>
                  <a:pt x="7270" y="18823"/>
                </a:lnTo>
                <a:cubicBezTo>
                  <a:pt x="7759" y="18823"/>
                  <a:pt x="8159" y="18425"/>
                  <a:pt x="8159" y="17934"/>
                </a:cubicBezTo>
                <a:lnTo>
                  <a:pt x="8159" y="14509"/>
                </a:lnTo>
                <a:cubicBezTo>
                  <a:pt x="8159" y="13966"/>
                  <a:pt x="8299" y="13413"/>
                  <a:pt x="8561" y="12906"/>
                </a:cubicBezTo>
                <a:cubicBezTo>
                  <a:pt x="8843" y="12363"/>
                  <a:pt x="8992" y="11752"/>
                  <a:pt x="8992" y="11136"/>
                </a:cubicBezTo>
                <a:lnTo>
                  <a:pt x="8992" y="9269"/>
                </a:lnTo>
                <a:cubicBezTo>
                  <a:pt x="8993" y="9270"/>
                  <a:pt x="8994" y="9270"/>
                  <a:pt x="8994" y="9270"/>
                </a:cubicBezTo>
                <a:cubicBezTo>
                  <a:pt x="8995" y="9270"/>
                  <a:pt x="8995" y="9269"/>
                  <a:pt x="8995" y="9268"/>
                </a:cubicBezTo>
                <a:cubicBezTo>
                  <a:pt x="8995" y="8725"/>
                  <a:pt x="8918" y="8270"/>
                  <a:pt x="8767" y="7914"/>
                </a:cubicBezTo>
                <a:cubicBezTo>
                  <a:pt x="8770" y="7838"/>
                  <a:pt x="8773" y="7762"/>
                  <a:pt x="8778" y="7683"/>
                </a:cubicBezTo>
                <a:cubicBezTo>
                  <a:pt x="8793" y="7355"/>
                  <a:pt x="8675" y="7041"/>
                  <a:pt x="8447" y="6806"/>
                </a:cubicBezTo>
                <a:cubicBezTo>
                  <a:pt x="8219" y="6569"/>
                  <a:pt x="7913" y="6437"/>
                  <a:pt x="7583" y="6437"/>
                </a:cubicBezTo>
                <a:cubicBezTo>
                  <a:pt x="7328" y="6437"/>
                  <a:pt x="7087" y="6516"/>
                  <a:pt x="6885" y="6661"/>
                </a:cubicBezTo>
                <a:cubicBezTo>
                  <a:pt x="6824" y="6493"/>
                  <a:pt x="6727" y="6336"/>
                  <a:pt x="6599" y="6202"/>
                </a:cubicBezTo>
                <a:cubicBezTo>
                  <a:pt x="6347" y="5938"/>
                  <a:pt x="6010" y="5795"/>
                  <a:pt x="5646" y="5795"/>
                </a:cubicBezTo>
                <a:cubicBezTo>
                  <a:pt x="5282" y="5795"/>
                  <a:pt x="4945" y="5941"/>
                  <a:pt x="4693" y="6202"/>
                </a:cubicBezTo>
                <a:cubicBezTo>
                  <a:pt x="4656" y="6241"/>
                  <a:pt x="4622" y="6281"/>
                  <a:pt x="4589" y="6324"/>
                </a:cubicBezTo>
                <a:cubicBezTo>
                  <a:pt x="4558" y="6281"/>
                  <a:pt x="4522" y="6241"/>
                  <a:pt x="4485" y="6199"/>
                </a:cubicBezTo>
                <a:cubicBezTo>
                  <a:pt x="4233" y="5936"/>
                  <a:pt x="3896" y="5793"/>
                  <a:pt x="3532" y="5793"/>
                </a:cubicBezTo>
                <a:cubicBezTo>
                  <a:pt x="3169" y="5793"/>
                  <a:pt x="2831" y="5938"/>
                  <a:pt x="2580" y="6199"/>
                </a:cubicBezTo>
                <a:cubicBezTo>
                  <a:pt x="2553" y="6226"/>
                  <a:pt x="2530" y="6254"/>
                  <a:pt x="2507" y="6282"/>
                </a:cubicBezTo>
                <a:cubicBezTo>
                  <a:pt x="2464" y="3940"/>
                  <a:pt x="2366" y="2410"/>
                  <a:pt x="2197" y="1484"/>
                </a:cubicBezTo>
                <a:cubicBezTo>
                  <a:pt x="2066" y="749"/>
                  <a:pt x="1842" y="0"/>
                  <a:pt x="1188"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5" name="Google Shape;4464;p53">
            <a:extLst>
              <a:ext uri="{FF2B5EF4-FFF2-40B4-BE49-F238E27FC236}">
                <a16:creationId xmlns:a16="http://schemas.microsoft.com/office/drawing/2014/main" xmlns="" id="{6994AF19-B7ED-13CE-014B-475EF6C7DE2E}"/>
              </a:ext>
            </a:extLst>
          </p:cNvPr>
          <p:cNvSpPr/>
          <p:nvPr/>
        </p:nvSpPr>
        <p:spPr>
          <a:xfrm>
            <a:off x="6021708" y="1442813"/>
            <a:ext cx="238699" cy="366843"/>
          </a:xfrm>
          <a:custGeom>
            <a:avLst/>
            <a:gdLst/>
            <a:ahLst/>
            <a:cxnLst/>
            <a:rect l="l" t="t" r="r" b="b"/>
            <a:pathLst>
              <a:path w="9677" h="14872" extrusionOk="0">
                <a:moveTo>
                  <a:pt x="4182" y="1"/>
                </a:moveTo>
                <a:cubicBezTo>
                  <a:pt x="4035" y="1"/>
                  <a:pt x="3914" y="116"/>
                  <a:pt x="3907" y="264"/>
                </a:cubicBezTo>
                <a:cubicBezTo>
                  <a:pt x="3849" y="1521"/>
                  <a:pt x="3819" y="3164"/>
                  <a:pt x="3816" y="5289"/>
                </a:cubicBezTo>
                <a:lnTo>
                  <a:pt x="3816" y="5295"/>
                </a:lnTo>
                <a:lnTo>
                  <a:pt x="3816" y="5319"/>
                </a:lnTo>
                <a:lnTo>
                  <a:pt x="3816" y="6549"/>
                </a:lnTo>
                <a:cubicBezTo>
                  <a:pt x="2859" y="5122"/>
                  <a:pt x="1558" y="3904"/>
                  <a:pt x="726" y="3904"/>
                </a:cubicBezTo>
                <a:cubicBezTo>
                  <a:pt x="599" y="3904"/>
                  <a:pt x="484" y="3932"/>
                  <a:pt x="382" y="3992"/>
                </a:cubicBezTo>
                <a:cubicBezTo>
                  <a:pt x="285" y="4050"/>
                  <a:pt x="152" y="4165"/>
                  <a:pt x="84" y="4387"/>
                </a:cubicBezTo>
                <a:cubicBezTo>
                  <a:pt x="0" y="4661"/>
                  <a:pt x="46" y="4962"/>
                  <a:pt x="210" y="5213"/>
                </a:cubicBezTo>
                <a:cubicBezTo>
                  <a:pt x="301" y="5353"/>
                  <a:pt x="391" y="5495"/>
                  <a:pt x="476" y="5638"/>
                </a:cubicBezTo>
                <a:cubicBezTo>
                  <a:pt x="983" y="6498"/>
                  <a:pt x="1245" y="7172"/>
                  <a:pt x="1256" y="7637"/>
                </a:cubicBezTo>
                <a:cubicBezTo>
                  <a:pt x="1263" y="7971"/>
                  <a:pt x="1356" y="8295"/>
                  <a:pt x="1521" y="8577"/>
                </a:cubicBezTo>
                <a:lnTo>
                  <a:pt x="1539" y="8611"/>
                </a:lnTo>
                <a:cubicBezTo>
                  <a:pt x="2402" y="10077"/>
                  <a:pt x="3721" y="11401"/>
                  <a:pt x="4648" y="11765"/>
                </a:cubicBezTo>
                <a:lnTo>
                  <a:pt x="4648" y="13982"/>
                </a:lnTo>
                <a:cubicBezTo>
                  <a:pt x="4648" y="14473"/>
                  <a:pt x="5048" y="14871"/>
                  <a:pt x="5538" y="14871"/>
                </a:cubicBezTo>
                <a:lnTo>
                  <a:pt x="9400" y="14871"/>
                </a:lnTo>
                <a:cubicBezTo>
                  <a:pt x="9553" y="14871"/>
                  <a:pt x="9676" y="14749"/>
                  <a:pt x="9676" y="14597"/>
                </a:cubicBezTo>
                <a:cubicBezTo>
                  <a:pt x="9672" y="14445"/>
                  <a:pt x="9550" y="14322"/>
                  <a:pt x="9396" y="14322"/>
                </a:cubicBezTo>
                <a:lnTo>
                  <a:pt x="5534" y="14322"/>
                </a:lnTo>
                <a:cubicBezTo>
                  <a:pt x="5350" y="14322"/>
                  <a:pt x="5198" y="14172"/>
                  <a:pt x="5198" y="13987"/>
                </a:cubicBezTo>
                <a:lnTo>
                  <a:pt x="5198" y="11570"/>
                </a:lnTo>
                <a:cubicBezTo>
                  <a:pt x="5198" y="11443"/>
                  <a:pt x="5112" y="11331"/>
                  <a:pt x="4988" y="11301"/>
                </a:cubicBezTo>
                <a:cubicBezTo>
                  <a:pt x="4295" y="11133"/>
                  <a:pt x="2935" y="9901"/>
                  <a:pt x="2013" y="8335"/>
                </a:cubicBezTo>
                <a:lnTo>
                  <a:pt x="1994" y="8304"/>
                </a:lnTo>
                <a:cubicBezTo>
                  <a:pt x="1877" y="8103"/>
                  <a:pt x="1812" y="7869"/>
                  <a:pt x="1806" y="7629"/>
                </a:cubicBezTo>
                <a:cubicBezTo>
                  <a:pt x="1791" y="7060"/>
                  <a:pt x="1512" y="6318"/>
                  <a:pt x="948" y="5362"/>
                </a:cubicBezTo>
                <a:cubicBezTo>
                  <a:pt x="860" y="5213"/>
                  <a:pt x="767" y="5062"/>
                  <a:pt x="671" y="4915"/>
                </a:cubicBezTo>
                <a:cubicBezTo>
                  <a:pt x="597" y="4801"/>
                  <a:pt x="574" y="4670"/>
                  <a:pt x="611" y="4552"/>
                </a:cubicBezTo>
                <a:cubicBezTo>
                  <a:pt x="620" y="4524"/>
                  <a:pt x="637" y="4484"/>
                  <a:pt x="662" y="4470"/>
                </a:cubicBezTo>
                <a:cubicBezTo>
                  <a:pt x="679" y="4460"/>
                  <a:pt x="704" y="4455"/>
                  <a:pt x="736" y="4455"/>
                </a:cubicBezTo>
                <a:cubicBezTo>
                  <a:pt x="906" y="4455"/>
                  <a:pt x="1285" y="4610"/>
                  <a:pt x="1833" y="5086"/>
                </a:cubicBezTo>
                <a:cubicBezTo>
                  <a:pt x="2484" y="5654"/>
                  <a:pt x="3155" y="6483"/>
                  <a:pt x="3671" y="7359"/>
                </a:cubicBezTo>
                <a:lnTo>
                  <a:pt x="3683" y="7378"/>
                </a:lnTo>
                <a:cubicBezTo>
                  <a:pt x="3752" y="7495"/>
                  <a:pt x="3872" y="7561"/>
                  <a:pt x="3999" y="7561"/>
                </a:cubicBezTo>
                <a:cubicBezTo>
                  <a:pt x="4031" y="7561"/>
                  <a:pt x="4064" y="7557"/>
                  <a:pt x="4096" y="7548"/>
                </a:cubicBezTo>
                <a:cubicBezTo>
                  <a:pt x="4259" y="7503"/>
                  <a:pt x="4369" y="7360"/>
                  <a:pt x="4368" y="7192"/>
                </a:cubicBezTo>
                <a:lnTo>
                  <a:pt x="4368" y="5320"/>
                </a:lnTo>
                <a:lnTo>
                  <a:pt x="4368" y="5316"/>
                </a:lnTo>
                <a:lnTo>
                  <a:pt x="4368" y="5295"/>
                </a:lnTo>
                <a:cubicBezTo>
                  <a:pt x="4372" y="3176"/>
                  <a:pt x="4402" y="1537"/>
                  <a:pt x="4459" y="290"/>
                </a:cubicBezTo>
                <a:cubicBezTo>
                  <a:pt x="4466" y="137"/>
                  <a:pt x="4348" y="9"/>
                  <a:pt x="4196" y="1"/>
                </a:cubicBezTo>
                <a:cubicBezTo>
                  <a:pt x="4192" y="1"/>
                  <a:pt x="4187" y="1"/>
                  <a:pt x="4182"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6" name="Google Shape;4465;p53">
            <a:extLst>
              <a:ext uri="{FF2B5EF4-FFF2-40B4-BE49-F238E27FC236}">
                <a16:creationId xmlns:a16="http://schemas.microsoft.com/office/drawing/2014/main" xmlns="" id="{7A2A7FA4-17A5-EE31-F2BA-98BAF4397CD8}"/>
              </a:ext>
            </a:extLst>
          </p:cNvPr>
          <p:cNvSpPr/>
          <p:nvPr/>
        </p:nvSpPr>
        <p:spPr>
          <a:xfrm>
            <a:off x="6195313" y="1640642"/>
            <a:ext cx="68401" cy="13591"/>
          </a:xfrm>
          <a:custGeom>
            <a:avLst/>
            <a:gdLst/>
            <a:ahLst/>
            <a:cxnLst/>
            <a:rect l="l" t="t" r="r" b="b"/>
            <a:pathLst>
              <a:path w="2773" h="551" extrusionOk="0">
                <a:moveTo>
                  <a:pt x="276" y="1"/>
                </a:moveTo>
                <a:cubicBezTo>
                  <a:pt x="124" y="1"/>
                  <a:pt x="0" y="123"/>
                  <a:pt x="0" y="277"/>
                </a:cubicBezTo>
                <a:cubicBezTo>
                  <a:pt x="0" y="429"/>
                  <a:pt x="124" y="551"/>
                  <a:pt x="276" y="551"/>
                </a:cubicBezTo>
                <a:lnTo>
                  <a:pt x="2495" y="551"/>
                </a:lnTo>
                <a:cubicBezTo>
                  <a:pt x="2647" y="551"/>
                  <a:pt x="2771" y="429"/>
                  <a:pt x="2771" y="277"/>
                </a:cubicBezTo>
                <a:cubicBezTo>
                  <a:pt x="2773" y="123"/>
                  <a:pt x="2647" y="1"/>
                  <a:pt x="2495"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7" name="Google Shape;4466;p53">
            <a:extLst>
              <a:ext uri="{FF2B5EF4-FFF2-40B4-BE49-F238E27FC236}">
                <a16:creationId xmlns:a16="http://schemas.microsoft.com/office/drawing/2014/main" xmlns="" id="{FD65DB33-D980-1BF0-50FB-750776E44A8F}"/>
              </a:ext>
            </a:extLst>
          </p:cNvPr>
          <p:cNvSpPr/>
          <p:nvPr/>
        </p:nvSpPr>
        <p:spPr>
          <a:xfrm>
            <a:off x="6195335" y="1665506"/>
            <a:ext cx="68376" cy="13641"/>
          </a:xfrm>
          <a:custGeom>
            <a:avLst/>
            <a:gdLst/>
            <a:ahLst/>
            <a:cxnLst/>
            <a:rect l="l" t="t" r="r" b="b"/>
            <a:pathLst>
              <a:path w="2772" h="553" extrusionOk="0">
                <a:moveTo>
                  <a:pt x="277" y="1"/>
                </a:moveTo>
                <a:cubicBezTo>
                  <a:pt x="125" y="1"/>
                  <a:pt x="1" y="123"/>
                  <a:pt x="1" y="277"/>
                </a:cubicBezTo>
                <a:cubicBezTo>
                  <a:pt x="1" y="429"/>
                  <a:pt x="125" y="552"/>
                  <a:pt x="277" y="552"/>
                </a:cubicBezTo>
                <a:lnTo>
                  <a:pt x="2496" y="552"/>
                </a:lnTo>
                <a:cubicBezTo>
                  <a:pt x="2646" y="552"/>
                  <a:pt x="2772" y="429"/>
                  <a:pt x="2772" y="277"/>
                </a:cubicBezTo>
                <a:cubicBezTo>
                  <a:pt x="2772" y="123"/>
                  <a:pt x="2648" y="1"/>
                  <a:pt x="2496"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8" name="Google Shape;4467;p53">
            <a:extLst>
              <a:ext uri="{FF2B5EF4-FFF2-40B4-BE49-F238E27FC236}">
                <a16:creationId xmlns:a16="http://schemas.microsoft.com/office/drawing/2014/main" xmlns="" id="{AB30C93E-3D6A-431E-7456-0ABE43DD9CCE}"/>
              </a:ext>
            </a:extLst>
          </p:cNvPr>
          <p:cNvSpPr/>
          <p:nvPr/>
        </p:nvSpPr>
        <p:spPr>
          <a:xfrm>
            <a:off x="6195313" y="1690345"/>
            <a:ext cx="50345" cy="13641"/>
          </a:xfrm>
          <a:custGeom>
            <a:avLst/>
            <a:gdLst/>
            <a:ahLst/>
            <a:cxnLst/>
            <a:rect l="l" t="t" r="r" b="b"/>
            <a:pathLst>
              <a:path w="2041" h="553" extrusionOk="0">
                <a:moveTo>
                  <a:pt x="276" y="0"/>
                </a:moveTo>
                <a:cubicBezTo>
                  <a:pt x="124" y="0"/>
                  <a:pt x="0" y="123"/>
                  <a:pt x="0" y="276"/>
                </a:cubicBezTo>
                <a:cubicBezTo>
                  <a:pt x="0" y="428"/>
                  <a:pt x="124" y="552"/>
                  <a:pt x="276" y="552"/>
                </a:cubicBezTo>
                <a:lnTo>
                  <a:pt x="1765" y="552"/>
                </a:lnTo>
                <a:cubicBezTo>
                  <a:pt x="1917" y="552"/>
                  <a:pt x="2040" y="428"/>
                  <a:pt x="2040" y="276"/>
                </a:cubicBezTo>
                <a:cubicBezTo>
                  <a:pt x="2040" y="123"/>
                  <a:pt x="1917" y="0"/>
                  <a:pt x="1765"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9" name="Google Shape;4469;p53">
            <a:extLst>
              <a:ext uri="{FF2B5EF4-FFF2-40B4-BE49-F238E27FC236}">
                <a16:creationId xmlns:a16="http://schemas.microsoft.com/office/drawing/2014/main" xmlns="" id="{2A7EFDB7-DD11-B1E7-04E3-108A7AD774A9}"/>
              </a:ext>
            </a:extLst>
          </p:cNvPr>
          <p:cNvSpPr/>
          <p:nvPr/>
        </p:nvSpPr>
        <p:spPr>
          <a:xfrm>
            <a:off x="1824320" y="3168038"/>
            <a:ext cx="340425" cy="464424"/>
          </a:xfrm>
          <a:custGeom>
            <a:avLst/>
            <a:gdLst/>
            <a:ahLst/>
            <a:cxnLst/>
            <a:rect l="l" t="t" r="r" b="b"/>
            <a:pathLst>
              <a:path w="13801" h="18828" extrusionOk="0">
                <a:moveTo>
                  <a:pt x="8805" y="15098"/>
                </a:moveTo>
                <a:cubicBezTo>
                  <a:pt x="9219" y="15777"/>
                  <a:pt x="9372" y="16170"/>
                  <a:pt x="9372" y="16302"/>
                </a:cubicBezTo>
                <a:cubicBezTo>
                  <a:pt x="9372" y="16613"/>
                  <a:pt x="9115" y="16868"/>
                  <a:pt x="8805" y="16868"/>
                </a:cubicBezTo>
                <a:cubicBezTo>
                  <a:pt x="8493" y="16868"/>
                  <a:pt x="8238" y="16615"/>
                  <a:pt x="8238" y="16302"/>
                </a:cubicBezTo>
                <a:cubicBezTo>
                  <a:pt x="8238" y="16170"/>
                  <a:pt x="8389" y="15777"/>
                  <a:pt x="8805" y="15098"/>
                </a:cubicBezTo>
                <a:close/>
                <a:moveTo>
                  <a:pt x="12627" y="0"/>
                </a:moveTo>
                <a:cubicBezTo>
                  <a:pt x="12475" y="0"/>
                  <a:pt x="12351" y="122"/>
                  <a:pt x="12351" y="276"/>
                </a:cubicBezTo>
                <a:cubicBezTo>
                  <a:pt x="12351" y="428"/>
                  <a:pt x="12475" y="552"/>
                  <a:pt x="12627" y="552"/>
                </a:cubicBezTo>
                <a:lnTo>
                  <a:pt x="13094" y="552"/>
                </a:lnTo>
                <a:cubicBezTo>
                  <a:pt x="13177" y="552"/>
                  <a:pt x="13246" y="620"/>
                  <a:pt x="13246" y="704"/>
                </a:cubicBezTo>
                <a:lnTo>
                  <a:pt x="13246" y="15504"/>
                </a:lnTo>
                <a:cubicBezTo>
                  <a:pt x="13246" y="15589"/>
                  <a:pt x="13177" y="15657"/>
                  <a:pt x="13094" y="15657"/>
                </a:cubicBezTo>
                <a:lnTo>
                  <a:pt x="9737" y="15657"/>
                </a:lnTo>
                <a:cubicBezTo>
                  <a:pt x="9613" y="15382"/>
                  <a:pt x="9427" y="15048"/>
                  <a:pt x="9179" y="14657"/>
                </a:cubicBezTo>
                <a:cubicBezTo>
                  <a:pt x="9097" y="14526"/>
                  <a:pt x="8955" y="14448"/>
                  <a:pt x="8802" y="14448"/>
                </a:cubicBezTo>
                <a:cubicBezTo>
                  <a:pt x="8650" y="14448"/>
                  <a:pt x="8508" y="14526"/>
                  <a:pt x="8426" y="14657"/>
                </a:cubicBezTo>
                <a:cubicBezTo>
                  <a:pt x="7934" y="15437"/>
                  <a:pt x="7683" y="15990"/>
                  <a:pt x="7683" y="16300"/>
                </a:cubicBezTo>
                <a:cubicBezTo>
                  <a:pt x="7683" y="16917"/>
                  <a:pt x="8186" y="17418"/>
                  <a:pt x="8802" y="17418"/>
                </a:cubicBezTo>
                <a:cubicBezTo>
                  <a:pt x="9419" y="17418"/>
                  <a:pt x="9920" y="16917"/>
                  <a:pt x="9920" y="16300"/>
                </a:cubicBezTo>
                <a:cubicBezTo>
                  <a:pt x="9920" y="16272"/>
                  <a:pt x="9919" y="16240"/>
                  <a:pt x="9913" y="16209"/>
                </a:cubicBezTo>
                <a:lnTo>
                  <a:pt x="12366" y="16209"/>
                </a:lnTo>
                <a:cubicBezTo>
                  <a:pt x="12163" y="16509"/>
                  <a:pt x="12050" y="16865"/>
                  <a:pt x="12050" y="17240"/>
                </a:cubicBezTo>
                <a:cubicBezTo>
                  <a:pt x="12050" y="17612"/>
                  <a:pt x="12160" y="17969"/>
                  <a:pt x="12364" y="18270"/>
                </a:cubicBezTo>
                <a:lnTo>
                  <a:pt x="1583" y="18270"/>
                </a:lnTo>
                <a:cubicBezTo>
                  <a:pt x="1015" y="18270"/>
                  <a:pt x="553" y="17808"/>
                  <a:pt x="553" y="17240"/>
                </a:cubicBezTo>
                <a:cubicBezTo>
                  <a:pt x="553" y="16671"/>
                  <a:pt x="1015" y="16209"/>
                  <a:pt x="1583" y="16209"/>
                </a:cubicBezTo>
                <a:lnTo>
                  <a:pt x="6677" y="16209"/>
                </a:lnTo>
                <a:cubicBezTo>
                  <a:pt x="6831" y="16209"/>
                  <a:pt x="6953" y="16085"/>
                  <a:pt x="6953" y="15933"/>
                </a:cubicBezTo>
                <a:cubicBezTo>
                  <a:pt x="6953" y="15780"/>
                  <a:pt x="6831" y="15657"/>
                  <a:pt x="6677" y="15657"/>
                </a:cubicBezTo>
                <a:lnTo>
                  <a:pt x="2180" y="15657"/>
                </a:lnTo>
                <a:lnTo>
                  <a:pt x="2180" y="553"/>
                </a:lnTo>
                <a:lnTo>
                  <a:pt x="11268" y="553"/>
                </a:lnTo>
                <a:cubicBezTo>
                  <a:pt x="11422" y="553"/>
                  <a:pt x="11544" y="431"/>
                  <a:pt x="11544" y="277"/>
                </a:cubicBezTo>
                <a:cubicBezTo>
                  <a:pt x="11544" y="125"/>
                  <a:pt x="11422" y="2"/>
                  <a:pt x="11268" y="2"/>
                </a:cubicBezTo>
                <a:lnTo>
                  <a:pt x="1347" y="2"/>
                </a:lnTo>
                <a:cubicBezTo>
                  <a:pt x="605" y="2"/>
                  <a:pt x="1" y="605"/>
                  <a:pt x="1" y="1350"/>
                </a:cubicBezTo>
                <a:lnTo>
                  <a:pt x="1" y="4927"/>
                </a:lnTo>
                <a:cubicBezTo>
                  <a:pt x="1" y="5079"/>
                  <a:pt x="123" y="5203"/>
                  <a:pt x="277" y="5203"/>
                </a:cubicBezTo>
                <a:cubicBezTo>
                  <a:pt x="429" y="5203"/>
                  <a:pt x="553" y="5079"/>
                  <a:pt x="553" y="4927"/>
                </a:cubicBezTo>
                <a:lnTo>
                  <a:pt x="553" y="1350"/>
                </a:lnTo>
                <a:cubicBezTo>
                  <a:pt x="553" y="911"/>
                  <a:pt x="909" y="553"/>
                  <a:pt x="1347" y="553"/>
                </a:cubicBezTo>
                <a:lnTo>
                  <a:pt x="1628" y="553"/>
                </a:lnTo>
                <a:lnTo>
                  <a:pt x="1628" y="15659"/>
                </a:lnTo>
                <a:cubicBezTo>
                  <a:pt x="1619" y="15659"/>
                  <a:pt x="1610" y="15659"/>
                  <a:pt x="1601" y="15659"/>
                </a:cubicBezTo>
                <a:cubicBezTo>
                  <a:pt x="1234" y="15659"/>
                  <a:pt x="877" y="15778"/>
                  <a:pt x="590" y="16011"/>
                </a:cubicBezTo>
                <a:cubicBezTo>
                  <a:pt x="582" y="16017"/>
                  <a:pt x="574" y="16024"/>
                  <a:pt x="565" y="16032"/>
                </a:cubicBezTo>
                <a:cubicBezTo>
                  <a:pt x="562" y="16036"/>
                  <a:pt x="556" y="16039"/>
                  <a:pt x="553" y="16044"/>
                </a:cubicBezTo>
                <a:lnTo>
                  <a:pt x="553" y="6254"/>
                </a:lnTo>
                <a:cubicBezTo>
                  <a:pt x="553" y="6100"/>
                  <a:pt x="429" y="5978"/>
                  <a:pt x="277" y="5978"/>
                </a:cubicBezTo>
                <a:cubicBezTo>
                  <a:pt x="123" y="5978"/>
                  <a:pt x="1" y="6100"/>
                  <a:pt x="1" y="6254"/>
                </a:cubicBezTo>
                <a:lnTo>
                  <a:pt x="1" y="17244"/>
                </a:lnTo>
                <a:cubicBezTo>
                  <a:pt x="1" y="18116"/>
                  <a:pt x="711" y="18828"/>
                  <a:pt x="1585" y="18828"/>
                </a:cubicBezTo>
                <a:lnTo>
                  <a:pt x="12712" y="18828"/>
                </a:lnTo>
                <a:cubicBezTo>
                  <a:pt x="12870" y="18828"/>
                  <a:pt x="13013" y="18732"/>
                  <a:pt x="13073" y="18586"/>
                </a:cubicBezTo>
                <a:cubicBezTo>
                  <a:pt x="13134" y="18438"/>
                  <a:pt x="13099" y="18268"/>
                  <a:pt x="12985" y="18155"/>
                </a:cubicBezTo>
                <a:cubicBezTo>
                  <a:pt x="12742" y="17912"/>
                  <a:pt x="12604" y="17588"/>
                  <a:pt x="12604" y="17244"/>
                </a:cubicBezTo>
                <a:cubicBezTo>
                  <a:pt x="12604" y="16834"/>
                  <a:pt x="12798" y="16454"/>
                  <a:pt x="13125" y="16211"/>
                </a:cubicBezTo>
                <a:cubicBezTo>
                  <a:pt x="13499" y="16194"/>
                  <a:pt x="13797" y="15884"/>
                  <a:pt x="13797" y="15508"/>
                </a:cubicBezTo>
                <a:lnTo>
                  <a:pt x="13797" y="708"/>
                </a:lnTo>
                <a:cubicBezTo>
                  <a:pt x="13800" y="316"/>
                  <a:pt x="13483" y="0"/>
                  <a:pt x="13094"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0" name="Google Shape;4470;p53">
            <a:extLst>
              <a:ext uri="{FF2B5EF4-FFF2-40B4-BE49-F238E27FC236}">
                <a16:creationId xmlns:a16="http://schemas.microsoft.com/office/drawing/2014/main" xmlns="" id="{574D41C1-1697-4F1F-9DF9-193E1C6724AD}"/>
              </a:ext>
            </a:extLst>
          </p:cNvPr>
          <p:cNvSpPr/>
          <p:nvPr/>
        </p:nvSpPr>
        <p:spPr>
          <a:xfrm>
            <a:off x="1942398" y="3315004"/>
            <a:ext cx="28613" cy="28613"/>
          </a:xfrm>
          <a:custGeom>
            <a:avLst/>
            <a:gdLst/>
            <a:ahLst/>
            <a:cxnLst/>
            <a:rect l="l" t="t" r="r" b="b"/>
            <a:pathLst>
              <a:path w="1160" h="1160" extrusionOk="0">
                <a:moveTo>
                  <a:pt x="581" y="1"/>
                </a:moveTo>
                <a:cubicBezTo>
                  <a:pt x="260" y="1"/>
                  <a:pt x="1" y="260"/>
                  <a:pt x="1" y="581"/>
                </a:cubicBezTo>
                <a:cubicBezTo>
                  <a:pt x="1" y="900"/>
                  <a:pt x="260" y="1159"/>
                  <a:pt x="581" y="1159"/>
                </a:cubicBezTo>
                <a:cubicBezTo>
                  <a:pt x="900" y="1159"/>
                  <a:pt x="1159" y="900"/>
                  <a:pt x="1159" y="581"/>
                </a:cubicBezTo>
                <a:cubicBezTo>
                  <a:pt x="1159" y="260"/>
                  <a:pt x="900" y="1"/>
                  <a:pt x="581"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1" name="Google Shape;4471;p53">
            <a:extLst>
              <a:ext uri="{FF2B5EF4-FFF2-40B4-BE49-F238E27FC236}">
                <a16:creationId xmlns:a16="http://schemas.microsoft.com/office/drawing/2014/main" xmlns="" id="{C98051E8-1345-C957-1B06-B30B3BB61643}"/>
              </a:ext>
            </a:extLst>
          </p:cNvPr>
          <p:cNvSpPr/>
          <p:nvPr/>
        </p:nvSpPr>
        <p:spPr>
          <a:xfrm>
            <a:off x="2043063" y="3315004"/>
            <a:ext cx="28663" cy="28613"/>
          </a:xfrm>
          <a:custGeom>
            <a:avLst/>
            <a:gdLst/>
            <a:ahLst/>
            <a:cxnLst/>
            <a:rect l="l" t="t" r="r" b="b"/>
            <a:pathLst>
              <a:path w="1162" h="1160" extrusionOk="0">
                <a:moveTo>
                  <a:pt x="581" y="1"/>
                </a:moveTo>
                <a:cubicBezTo>
                  <a:pt x="260" y="1"/>
                  <a:pt x="1" y="260"/>
                  <a:pt x="1" y="581"/>
                </a:cubicBezTo>
                <a:cubicBezTo>
                  <a:pt x="1" y="900"/>
                  <a:pt x="260" y="1159"/>
                  <a:pt x="581" y="1159"/>
                </a:cubicBezTo>
                <a:cubicBezTo>
                  <a:pt x="902" y="1159"/>
                  <a:pt x="1161" y="900"/>
                  <a:pt x="1161" y="581"/>
                </a:cubicBezTo>
                <a:cubicBezTo>
                  <a:pt x="1161" y="260"/>
                  <a:pt x="902" y="1"/>
                  <a:pt x="581"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2" name="Google Shape;4472;p53">
            <a:extLst>
              <a:ext uri="{FF2B5EF4-FFF2-40B4-BE49-F238E27FC236}">
                <a16:creationId xmlns:a16="http://schemas.microsoft.com/office/drawing/2014/main" xmlns="" id="{82BE499B-D109-E26E-5BD7-52044ED9FF6D}"/>
              </a:ext>
            </a:extLst>
          </p:cNvPr>
          <p:cNvSpPr/>
          <p:nvPr/>
        </p:nvSpPr>
        <p:spPr>
          <a:xfrm>
            <a:off x="1886923" y="3469912"/>
            <a:ext cx="55204" cy="73335"/>
          </a:xfrm>
          <a:custGeom>
            <a:avLst/>
            <a:gdLst/>
            <a:ahLst/>
            <a:cxnLst/>
            <a:rect l="l" t="t" r="r" b="b"/>
            <a:pathLst>
              <a:path w="2238" h="2973" extrusionOk="0">
                <a:moveTo>
                  <a:pt x="1119" y="649"/>
                </a:moveTo>
                <a:cubicBezTo>
                  <a:pt x="1535" y="1327"/>
                  <a:pt x="1686" y="1721"/>
                  <a:pt x="1686" y="1854"/>
                </a:cubicBezTo>
                <a:cubicBezTo>
                  <a:pt x="1686" y="2167"/>
                  <a:pt x="1432" y="2420"/>
                  <a:pt x="1119" y="2420"/>
                </a:cubicBezTo>
                <a:cubicBezTo>
                  <a:pt x="809" y="2420"/>
                  <a:pt x="553" y="2167"/>
                  <a:pt x="553" y="1854"/>
                </a:cubicBezTo>
                <a:cubicBezTo>
                  <a:pt x="553" y="1721"/>
                  <a:pt x="705" y="1327"/>
                  <a:pt x="1119" y="649"/>
                </a:cubicBezTo>
                <a:close/>
                <a:moveTo>
                  <a:pt x="1119" y="0"/>
                </a:moveTo>
                <a:cubicBezTo>
                  <a:pt x="967" y="0"/>
                  <a:pt x="826" y="79"/>
                  <a:pt x="744" y="209"/>
                </a:cubicBezTo>
                <a:cubicBezTo>
                  <a:pt x="251" y="990"/>
                  <a:pt x="1" y="1544"/>
                  <a:pt x="1" y="1854"/>
                </a:cubicBezTo>
                <a:cubicBezTo>
                  <a:pt x="1" y="2471"/>
                  <a:pt x="503" y="2972"/>
                  <a:pt x="1119" y="2972"/>
                </a:cubicBezTo>
                <a:cubicBezTo>
                  <a:pt x="1737" y="2972"/>
                  <a:pt x="2238" y="2471"/>
                  <a:pt x="2238" y="1854"/>
                </a:cubicBezTo>
                <a:cubicBezTo>
                  <a:pt x="2238" y="1542"/>
                  <a:pt x="1989" y="989"/>
                  <a:pt x="1497" y="209"/>
                </a:cubicBezTo>
                <a:cubicBezTo>
                  <a:pt x="1415" y="79"/>
                  <a:pt x="1274" y="0"/>
                  <a:pt x="1119"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3" name="Google Shape;4473;p53">
            <a:extLst>
              <a:ext uri="{FF2B5EF4-FFF2-40B4-BE49-F238E27FC236}">
                <a16:creationId xmlns:a16="http://schemas.microsoft.com/office/drawing/2014/main" xmlns="" id="{618B34B3-C57D-974D-3402-1D1B4DA41722}"/>
              </a:ext>
            </a:extLst>
          </p:cNvPr>
          <p:cNvSpPr/>
          <p:nvPr/>
        </p:nvSpPr>
        <p:spPr>
          <a:xfrm>
            <a:off x="1913241" y="3389868"/>
            <a:ext cx="55179" cy="73335"/>
          </a:xfrm>
          <a:custGeom>
            <a:avLst/>
            <a:gdLst/>
            <a:ahLst/>
            <a:cxnLst/>
            <a:rect l="l" t="t" r="r" b="b"/>
            <a:pathLst>
              <a:path w="2237" h="2973" extrusionOk="0">
                <a:moveTo>
                  <a:pt x="1118" y="649"/>
                </a:moveTo>
                <a:cubicBezTo>
                  <a:pt x="1535" y="1327"/>
                  <a:pt x="1685" y="1721"/>
                  <a:pt x="1685" y="1852"/>
                </a:cubicBezTo>
                <a:cubicBezTo>
                  <a:pt x="1685" y="2167"/>
                  <a:pt x="1430" y="2421"/>
                  <a:pt x="1118" y="2421"/>
                </a:cubicBezTo>
                <a:cubicBezTo>
                  <a:pt x="808" y="2421"/>
                  <a:pt x="552" y="2167"/>
                  <a:pt x="552" y="1852"/>
                </a:cubicBezTo>
                <a:cubicBezTo>
                  <a:pt x="552" y="1721"/>
                  <a:pt x="704" y="1327"/>
                  <a:pt x="1118" y="649"/>
                </a:cubicBezTo>
                <a:close/>
                <a:moveTo>
                  <a:pt x="1118" y="0"/>
                </a:moveTo>
                <a:cubicBezTo>
                  <a:pt x="966" y="0"/>
                  <a:pt x="825" y="79"/>
                  <a:pt x="743" y="209"/>
                </a:cubicBezTo>
                <a:cubicBezTo>
                  <a:pt x="251" y="990"/>
                  <a:pt x="0" y="1544"/>
                  <a:pt x="0" y="1854"/>
                </a:cubicBezTo>
                <a:cubicBezTo>
                  <a:pt x="0" y="2470"/>
                  <a:pt x="503" y="2972"/>
                  <a:pt x="1118" y="2972"/>
                </a:cubicBezTo>
                <a:cubicBezTo>
                  <a:pt x="1119" y="2972"/>
                  <a:pt x="1120" y="2972"/>
                  <a:pt x="1121" y="2972"/>
                </a:cubicBezTo>
                <a:cubicBezTo>
                  <a:pt x="1737" y="2972"/>
                  <a:pt x="2237" y="2469"/>
                  <a:pt x="2237" y="1854"/>
                </a:cubicBezTo>
                <a:cubicBezTo>
                  <a:pt x="2237" y="1542"/>
                  <a:pt x="1988" y="989"/>
                  <a:pt x="1496" y="209"/>
                </a:cubicBezTo>
                <a:cubicBezTo>
                  <a:pt x="1414" y="79"/>
                  <a:pt x="1272" y="0"/>
                  <a:pt x="1118"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4" name="Google Shape;4474;p53">
            <a:extLst>
              <a:ext uri="{FF2B5EF4-FFF2-40B4-BE49-F238E27FC236}">
                <a16:creationId xmlns:a16="http://schemas.microsoft.com/office/drawing/2014/main" xmlns="" id="{A22BE132-99C0-6038-1D13-881D6C00A51E}"/>
              </a:ext>
            </a:extLst>
          </p:cNvPr>
          <p:cNvSpPr/>
          <p:nvPr/>
        </p:nvSpPr>
        <p:spPr>
          <a:xfrm>
            <a:off x="1983962" y="3362637"/>
            <a:ext cx="46225" cy="22249"/>
          </a:xfrm>
          <a:custGeom>
            <a:avLst/>
            <a:gdLst/>
            <a:ahLst/>
            <a:cxnLst/>
            <a:rect l="l" t="t" r="r" b="b"/>
            <a:pathLst>
              <a:path w="1874" h="902" extrusionOk="0">
                <a:moveTo>
                  <a:pt x="931" y="1"/>
                </a:moveTo>
                <a:cubicBezTo>
                  <a:pt x="591" y="1"/>
                  <a:pt x="277" y="168"/>
                  <a:pt x="86" y="450"/>
                </a:cubicBezTo>
                <a:cubicBezTo>
                  <a:pt x="1" y="576"/>
                  <a:pt x="33" y="748"/>
                  <a:pt x="160" y="834"/>
                </a:cubicBezTo>
                <a:cubicBezTo>
                  <a:pt x="208" y="866"/>
                  <a:pt x="262" y="882"/>
                  <a:pt x="315" y="882"/>
                </a:cubicBezTo>
                <a:cubicBezTo>
                  <a:pt x="404" y="882"/>
                  <a:pt x="491" y="839"/>
                  <a:pt x="545" y="760"/>
                </a:cubicBezTo>
                <a:cubicBezTo>
                  <a:pt x="631" y="630"/>
                  <a:pt x="776" y="554"/>
                  <a:pt x="930" y="554"/>
                </a:cubicBezTo>
                <a:cubicBezTo>
                  <a:pt x="1091" y="554"/>
                  <a:pt x="1238" y="636"/>
                  <a:pt x="1323" y="772"/>
                </a:cubicBezTo>
                <a:cubicBezTo>
                  <a:pt x="1376" y="857"/>
                  <a:pt x="1465" y="902"/>
                  <a:pt x="1559" y="902"/>
                </a:cubicBezTo>
                <a:cubicBezTo>
                  <a:pt x="1608" y="902"/>
                  <a:pt x="1659" y="888"/>
                  <a:pt x="1705" y="858"/>
                </a:cubicBezTo>
                <a:cubicBezTo>
                  <a:pt x="1835" y="776"/>
                  <a:pt x="1874" y="606"/>
                  <a:pt x="1792" y="478"/>
                </a:cubicBezTo>
                <a:cubicBezTo>
                  <a:pt x="1604" y="178"/>
                  <a:pt x="1282" y="1"/>
                  <a:pt x="931"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5" name="Google Shape;4476;p53">
            <a:extLst>
              <a:ext uri="{FF2B5EF4-FFF2-40B4-BE49-F238E27FC236}">
                <a16:creationId xmlns:a16="http://schemas.microsoft.com/office/drawing/2014/main" xmlns="" id="{BE84FE99-4409-9641-3368-247AFE7245B9}"/>
              </a:ext>
            </a:extLst>
          </p:cNvPr>
          <p:cNvSpPr/>
          <p:nvPr/>
        </p:nvSpPr>
        <p:spPr>
          <a:xfrm>
            <a:off x="8967211" y="3167982"/>
            <a:ext cx="451672" cy="464548"/>
          </a:xfrm>
          <a:custGeom>
            <a:avLst/>
            <a:gdLst/>
            <a:ahLst/>
            <a:cxnLst/>
            <a:rect l="l" t="t" r="r" b="b"/>
            <a:pathLst>
              <a:path w="18311" h="18833" extrusionOk="0">
                <a:moveTo>
                  <a:pt x="16593" y="6844"/>
                </a:moveTo>
                <a:lnTo>
                  <a:pt x="17323" y="7574"/>
                </a:lnTo>
                <a:lnTo>
                  <a:pt x="11994" y="12904"/>
                </a:lnTo>
                <a:cubicBezTo>
                  <a:pt x="11897" y="13001"/>
                  <a:pt x="11767" y="13054"/>
                  <a:pt x="11628" y="13054"/>
                </a:cubicBezTo>
                <a:cubicBezTo>
                  <a:pt x="11491" y="13054"/>
                  <a:pt x="11360" y="12999"/>
                  <a:pt x="11263" y="12904"/>
                </a:cubicBezTo>
                <a:cubicBezTo>
                  <a:pt x="11062" y="12702"/>
                  <a:pt x="11062" y="12373"/>
                  <a:pt x="11263" y="12173"/>
                </a:cubicBezTo>
                <a:lnTo>
                  <a:pt x="16593" y="6844"/>
                </a:lnTo>
                <a:close/>
                <a:moveTo>
                  <a:pt x="9339" y="10482"/>
                </a:moveTo>
                <a:cubicBezTo>
                  <a:pt x="10316" y="10482"/>
                  <a:pt x="11039" y="10859"/>
                  <a:pt x="11475" y="11175"/>
                </a:cubicBezTo>
                <a:lnTo>
                  <a:pt x="10869" y="11781"/>
                </a:lnTo>
                <a:cubicBezTo>
                  <a:pt x="10690" y="11960"/>
                  <a:pt x="10588" y="12186"/>
                  <a:pt x="10564" y="12422"/>
                </a:cubicBezTo>
                <a:lnTo>
                  <a:pt x="7900" y="12422"/>
                </a:lnTo>
                <a:cubicBezTo>
                  <a:pt x="7747" y="12422"/>
                  <a:pt x="7625" y="12546"/>
                  <a:pt x="7625" y="12698"/>
                </a:cubicBezTo>
                <a:cubicBezTo>
                  <a:pt x="7625" y="12852"/>
                  <a:pt x="7747" y="12974"/>
                  <a:pt x="7900" y="12974"/>
                </a:cubicBezTo>
                <a:lnTo>
                  <a:pt x="10650" y="12974"/>
                </a:lnTo>
                <a:cubicBezTo>
                  <a:pt x="10665" y="13007"/>
                  <a:pt x="10682" y="13039"/>
                  <a:pt x="10699" y="13072"/>
                </a:cubicBezTo>
                <a:lnTo>
                  <a:pt x="10355" y="13417"/>
                </a:lnTo>
                <a:cubicBezTo>
                  <a:pt x="10248" y="13526"/>
                  <a:pt x="10248" y="13701"/>
                  <a:pt x="10355" y="13807"/>
                </a:cubicBezTo>
                <a:cubicBezTo>
                  <a:pt x="10409" y="13861"/>
                  <a:pt x="10480" y="13888"/>
                  <a:pt x="10550" y="13888"/>
                </a:cubicBezTo>
                <a:cubicBezTo>
                  <a:pt x="10622" y="13888"/>
                  <a:pt x="10692" y="13861"/>
                  <a:pt x="10747" y="13807"/>
                </a:cubicBezTo>
                <a:lnTo>
                  <a:pt x="11092" y="13463"/>
                </a:lnTo>
                <a:cubicBezTo>
                  <a:pt x="11251" y="13555"/>
                  <a:pt x="11436" y="13606"/>
                  <a:pt x="11627" y="13606"/>
                </a:cubicBezTo>
                <a:cubicBezTo>
                  <a:pt x="11912" y="13606"/>
                  <a:pt x="12180" y="13494"/>
                  <a:pt x="12381" y="13293"/>
                </a:cubicBezTo>
                <a:lnTo>
                  <a:pt x="15191" y="10484"/>
                </a:lnTo>
                <a:cubicBezTo>
                  <a:pt x="16528" y="10506"/>
                  <a:pt x="17377" y="11222"/>
                  <a:pt x="17681" y="11533"/>
                </a:cubicBezTo>
                <a:cubicBezTo>
                  <a:pt x="17723" y="11577"/>
                  <a:pt x="17745" y="11633"/>
                  <a:pt x="17745" y="11697"/>
                </a:cubicBezTo>
                <a:lnTo>
                  <a:pt x="17750" y="18272"/>
                </a:lnTo>
                <a:cubicBezTo>
                  <a:pt x="17229" y="17851"/>
                  <a:pt x="16354" y="17352"/>
                  <a:pt x="15133" y="17352"/>
                </a:cubicBezTo>
                <a:cubicBezTo>
                  <a:pt x="14078" y="17352"/>
                  <a:pt x="13285" y="17737"/>
                  <a:pt x="12806" y="18057"/>
                </a:cubicBezTo>
                <a:cubicBezTo>
                  <a:pt x="12770" y="18082"/>
                  <a:pt x="12734" y="18090"/>
                  <a:pt x="12703" y="18090"/>
                </a:cubicBezTo>
                <a:cubicBezTo>
                  <a:pt x="12662" y="18090"/>
                  <a:pt x="12629" y="18076"/>
                  <a:pt x="12611" y="18068"/>
                </a:cubicBezTo>
                <a:cubicBezTo>
                  <a:pt x="12581" y="18053"/>
                  <a:pt x="12511" y="18005"/>
                  <a:pt x="12511" y="17904"/>
                </a:cubicBezTo>
                <a:lnTo>
                  <a:pt x="12511" y="14592"/>
                </a:lnTo>
                <a:cubicBezTo>
                  <a:pt x="12511" y="14438"/>
                  <a:pt x="12389" y="14316"/>
                  <a:pt x="12235" y="14316"/>
                </a:cubicBezTo>
                <a:cubicBezTo>
                  <a:pt x="12083" y="14316"/>
                  <a:pt x="11959" y="14438"/>
                  <a:pt x="11959" y="14592"/>
                </a:cubicBezTo>
                <a:lnTo>
                  <a:pt x="11959" y="17904"/>
                </a:lnTo>
                <a:cubicBezTo>
                  <a:pt x="11959" y="18005"/>
                  <a:pt x="11891" y="18051"/>
                  <a:pt x="11861" y="18068"/>
                </a:cubicBezTo>
                <a:cubicBezTo>
                  <a:pt x="11844" y="18078"/>
                  <a:pt x="11812" y="18091"/>
                  <a:pt x="11772" y="18091"/>
                </a:cubicBezTo>
                <a:cubicBezTo>
                  <a:pt x="11740" y="18091"/>
                  <a:pt x="11703" y="18082"/>
                  <a:pt x="11666" y="18057"/>
                </a:cubicBezTo>
                <a:cubicBezTo>
                  <a:pt x="11187" y="17737"/>
                  <a:pt x="10394" y="17352"/>
                  <a:pt x="9339" y="17352"/>
                </a:cubicBezTo>
                <a:cubicBezTo>
                  <a:pt x="8118" y="17352"/>
                  <a:pt x="7243" y="17851"/>
                  <a:pt x="6721" y="18272"/>
                </a:cubicBezTo>
                <a:lnTo>
                  <a:pt x="6721" y="11697"/>
                </a:lnTo>
                <a:cubicBezTo>
                  <a:pt x="6721" y="11636"/>
                  <a:pt x="6745" y="11578"/>
                  <a:pt x="6788" y="11533"/>
                </a:cubicBezTo>
                <a:cubicBezTo>
                  <a:pt x="7097" y="11216"/>
                  <a:pt x="7966" y="10482"/>
                  <a:pt x="9339" y="10482"/>
                </a:cubicBezTo>
                <a:close/>
                <a:moveTo>
                  <a:pt x="7250" y="1"/>
                </a:moveTo>
                <a:cubicBezTo>
                  <a:pt x="6548" y="1"/>
                  <a:pt x="5864" y="127"/>
                  <a:pt x="5213" y="375"/>
                </a:cubicBezTo>
                <a:cubicBezTo>
                  <a:pt x="5073" y="353"/>
                  <a:pt x="4929" y="340"/>
                  <a:pt x="4787" y="340"/>
                </a:cubicBezTo>
                <a:cubicBezTo>
                  <a:pt x="4773" y="340"/>
                  <a:pt x="4758" y="340"/>
                  <a:pt x="4744" y="341"/>
                </a:cubicBezTo>
                <a:cubicBezTo>
                  <a:pt x="4068" y="348"/>
                  <a:pt x="3418" y="604"/>
                  <a:pt x="2917" y="1064"/>
                </a:cubicBezTo>
                <a:cubicBezTo>
                  <a:pt x="2413" y="1522"/>
                  <a:pt x="2098" y="2146"/>
                  <a:pt x="2031" y="2817"/>
                </a:cubicBezTo>
                <a:cubicBezTo>
                  <a:pt x="2024" y="2899"/>
                  <a:pt x="2018" y="2983"/>
                  <a:pt x="2018" y="3066"/>
                </a:cubicBezTo>
                <a:cubicBezTo>
                  <a:pt x="2016" y="3260"/>
                  <a:pt x="1858" y="3423"/>
                  <a:pt x="1660" y="3432"/>
                </a:cubicBezTo>
                <a:lnTo>
                  <a:pt x="1639" y="3435"/>
                </a:lnTo>
                <a:cubicBezTo>
                  <a:pt x="743" y="3491"/>
                  <a:pt x="28" y="4240"/>
                  <a:pt x="11" y="5138"/>
                </a:cubicBezTo>
                <a:cubicBezTo>
                  <a:pt x="0" y="5619"/>
                  <a:pt x="182" y="6070"/>
                  <a:pt x="522" y="6407"/>
                </a:cubicBezTo>
                <a:cubicBezTo>
                  <a:pt x="577" y="6462"/>
                  <a:pt x="632" y="6510"/>
                  <a:pt x="692" y="6556"/>
                </a:cubicBezTo>
                <a:cubicBezTo>
                  <a:pt x="704" y="6787"/>
                  <a:pt x="750" y="7015"/>
                  <a:pt x="832" y="7233"/>
                </a:cubicBezTo>
                <a:cubicBezTo>
                  <a:pt x="1093" y="7925"/>
                  <a:pt x="1822" y="8363"/>
                  <a:pt x="2479" y="8484"/>
                </a:cubicBezTo>
                <a:cubicBezTo>
                  <a:pt x="2793" y="9975"/>
                  <a:pt x="3695" y="11116"/>
                  <a:pt x="5037" y="11706"/>
                </a:cubicBezTo>
                <a:cubicBezTo>
                  <a:pt x="5073" y="11723"/>
                  <a:pt x="5112" y="11730"/>
                  <a:pt x="5149" y="11730"/>
                </a:cubicBezTo>
                <a:cubicBezTo>
                  <a:pt x="5255" y="11730"/>
                  <a:pt x="5357" y="11669"/>
                  <a:pt x="5403" y="11566"/>
                </a:cubicBezTo>
                <a:cubicBezTo>
                  <a:pt x="5464" y="11427"/>
                  <a:pt x="5401" y="11265"/>
                  <a:pt x="5261" y="11204"/>
                </a:cubicBezTo>
                <a:cubicBezTo>
                  <a:pt x="4034" y="10661"/>
                  <a:pt x="3226" y="9590"/>
                  <a:pt x="2986" y="8192"/>
                </a:cubicBezTo>
                <a:cubicBezTo>
                  <a:pt x="2963" y="8066"/>
                  <a:pt x="2860" y="7972"/>
                  <a:pt x="2735" y="7963"/>
                </a:cubicBezTo>
                <a:cubicBezTo>
                  <a:pt x="2212" y="7923"/>
                  <a:pt x="1550" y="7567"/>
                  <a:pt x="1350" y="7040"/>
                </a:cubicBezTo>
                <a:cubicBezTo>
                  <a:pt x="1327" y="6981"/>
                  <a:pt x="1309" y="6920"/>
                  <a:pt x="1295" y="6858"/>
                </a:cubicBezTo>
                <a:lnTo>
                  <a:pt x="1295" y="6858"/>
                </a:lnTo>
                <a:cubicBezTo>
                  <a:pt x="1443" y="6899"/>
                  <a:pt x="1595" y="6920"/>
                  <a:pt x="1751" y="6920"/>
                </a:cubicBezTo>
                <a:cubicBezTo>
                  <a:pt x="1766" y="6920"/>
                  <a:pt x="1782" y="6920"/>
                  <a:pt x="1797" y="6920"/>
                </a:cubicBezTo>
                <a:cubicBezTo>
                  <a:pt x="2347" y="6906"/>
                  <a:pt x="2866" y="6627"/>
                  <a:pt x="3184" y="6173"/>
                </a:cubicBezTo>
                <a:cubicBezTo>
                  <a:pt x="3393" y="5874"/>
                  <a:pt x="3496" y="5504"/>
                  <a:pt x="3482" y="5106"/>
                </a:cubicBezTo>
                <a:cubicBezTo>
                  <a:pt x="3482" y="5079"/>
                  <a:pt x="3481" y="5056"/>
                  <a:pt x="3481" y="5030"/>
                </a:cubicBezTo>
                <a:cubicBezTo>
                  <a:pt x="3481" y="4550"/>
                  <a:pt x="3628" y="4091"/>
                  <a:pt x="3909" y="3703"/>
                </a:cubicBezTo>
                <a:cubicBezTo>
                  <a:pt x="3998" y="3579"/>
                  <a:pt x="3970" y="3406"/>
                  <a:pt x="3844" y="3317"/>
                </a:cubicBezTo>
                <a:cubicBezTo>
                  <a:pt x="3796" y="3282"/>
                  <a:pt x="3740" y="3265"/>
                  <a:pt x="3684" y="3265"/>
                </a:cubicBezTo>
                <a:cubicBezTo>
                  <a:pt x="3598" y="3265"/>
                  <a:pt x="3512" y="3305"/>
                  <a:pt x="3458" y="3380"/>
                </a:cubicBezTo>
                <a:cubicBezTo>
                  <a:pt x="3112" y="3863"/>
                  <a:pt x="2927" y="4434"/>
                  <a:pt x="2927" y="5030"/>
                </a:cubicBezTo>
                <a:cubicBezTo>
                  <a:pt x="2927" y="5062"/>
                  <a:pt x="2927" y="5093"/>
                  <a:pt x="2929" y="5124"/>
                </a:cubicBezTo>
                <a:cubicBezTo>
                  <a:pt x="2938" y="5403"/>
                  <a:pt x="2869" y="5657"/>
                  <a:pt x="2729" y="5855"/>
                </a:cubicBezTo>
                <a:cubicBezTo>
                  <a:pt x="2511" y="6167"/>
                  <a:pt x="2158" y="6359"/>
                  <a:pt x="1781" y="6368"/>
                </a:cubicBezTo>
                <a:cubicBezTo>
                  <a:pt x="1771" y="6368"/>
                  <a:pt x="1762" y="6368"/>
                  <a:pt x="1752" y="6368"/>
                </a:cubicBezTo>
                <a:cubicBezTo>
                  <a:pt x="1435" y="6368"/>
                  <a:pt x="1137" y="6246"/>
                  <a:pt x="913" y="6022"/>
                </a:cubicBezTo>
                <a:cubicBezTo>
                  <a:pt x="679" y="5791"/>
                  <a:pt x="556" y="5481"/>
                  <a:pt x="562" y="5153"/>
                </a:cubicBezTo>
                <a:cubicBezTo>
                  <a:pt x="574" y="4540"/>
                  <a:pt x="1063" y="4027"/>
                  <a:pt x="1673" y="3989"/>
                </a:cubicBezTo>
                <a:lnTo>
                  <a:pt x="1688" y="3989"/>
                </a:lnTo>
                <a:cubicBezTo>
                  <a:pt x="2176" y="3964"/>
                  <a:pt x="2564" y="3564"/>
                  <a:pt x="2569" y="3078"/>
                </a:cubicBezTo>
                <a:cubicBezTo>
                  <a:pt x="2569" y="3011"/>
                  <a:pt x="2572" y="2944"/>
                  <a:pt x="2580" y="2878"/>
                </a:cubicBezTo>
                <a:cubicBezTo>
                  <a:pt x="2692" y="1762"/>
                  <a:pt x="3624" y="910"/>
                  <a:pt x="4750" y="897"/>
                </a:cubicBezTo>
                <a:cubicBezTo>
                  <a:pt x="4757" y="897"/>
                  <a:pt x="4764" y="897"/>
                  <a:pt x="4772" y="897"/>
                </a:cubicBezTo>
                <a:cubicBezTo>
                  <a:pt x="4913" y="897"/>
                  <a:pt x="5054" y="910"/>
                  <a:pt x="5192" y="937"/>
                </a:cubicBezTo>
                <a:cubicBezTo>
                  <a:pt x="5210" y="940"/>
                  <a:pt x="5227" y="941"/>
                  <a:pt x="5244" y="941"/>
                </a:cubicBezTo>
                <a:cubicBezTo>
                  <a:pt x="5278" y="941"/>
                  <a:pt x="5312" y="935"/>
                  <a:pt x="5345" y="922"/>
                </a:cubicBezTo>
                <a:cubicBezTo>
                  <a:pt x="5953" y="680"/>
                  <a:pt x="6594" y="558"/>
                  <a:pt x="7252" y="558"/>
                </a:cubicBezTo>
                <a:cubicBezTo>
                  <a:pt x="7909" y="558"/>
                  <a:pt x="8554" y="680"/>
                  <a:pt x="9159" y="922"/>
                </a:cubicBezTo>
                <a:cubicBezTo>
                  <a:pt x="9192" y="934"/>
                  <a:pt x="9228" y="941"/>
                  <a:pt x="9264" y="941"/>
                </a:cubicBezTo>
                <a:cubicBezTo>
                  <a:pt x="9280" y="941"/>
                  <a:pt x="9296" y="940"/>
                  <a:pt x="9311" y="937"/>
                </a:cubicBezTo>
                <a:cubicBezTo>
                  <a:pt x="9450" y="910"/>
                  <a:pt x="9589" y="897"/>
                  <a:pt x="9729" y="897"/>
                </a:cubicBezTo>
                <a:cubicBezTo>
                  <a:pt x="9736" y="897"/>
                  <a:pt x="9744" y="897"/>
                  <a:pt x="9751" y="897"/>
                </a:cubicBezTo>
                <a:cubicBezTo>
                  <a:pt x="10875" y="910"/>
                  <a:pt x="11809" y="1760"/>
                  <a:pt x="11921" y="2878"/>
                </a:cubicBezTo>
                <a:cubicBezTo>
                  <a:pt x="11928" y="2946"/>
                  <a:pt x="11933" y="3013"/>
                  <a:pt x="11933" y="3078"/>
                </a:cubicBezTo>
                <a:cubicBezTo>
                  <a:pt x="11939" y="3563"/>
                  <a:pt x="12325" y="3964"/>
                  <a:pt x="12814" y="3989"/>
                </a:cubicBezTo>
                <a:lnTo>
                  <a:pt x="12829" y="3989"/>
                </a:lnTo>
                <a:cubicBezTo>
                  <a:pt x="13440" y="4028"/>
                  <a:pt x="13929" y="4540"/>
                  <a:pt x="13941" y="5153"/>
                </a:cubicBezTo>
                <a:cubicBezTo>
                  <a:pt x="13947" y="5481"/>
                  <a:pt x="13823" y="5788"/>
                  <a:pt x="13591" y="6022"/>
                </a:cubicBezTo>
                <a:cubicBezTo>
                  <a:pt x="13365" y="6248"/>
                  <a:pt x="13070" y="6368"/>
                  <a:pt x="12752" y="6368"/>
                </a:cubicBezTo>
                <a:cubicBezTo>
                  <a:pt x="12742" y="6368"/>
                  <a:pt x="12733" y="6368"/>
                  <a:pt x="12723" y="6368"/>
                </a:cubicBezTo>
                <a:cubicBezTo>
                  <a:pt x="12349" y="6359"/>
                  <a:pt x="11994" y="6168"/>
                  <a:pt x="11773" y="5855"/>
                </a:cubicBezTo>
                <a:cubicBezTo>
                  <a:pt x="11634" y="5657"/>
                  <a:pt x="11566" y="5403"/>
                  <a:pt x="11575" y="5124"/>
                </a:cubicBezTo>
                <a:cubicBezTo>
                  <a:pt x="11576" y="5093"/>
                  <a:pt x="11576" y="5062"/>
                  <a:pt x="11576" y="5030"/>
                </a:cubicBezTo>
                <a:cubicBezTo>
                  <a:pt x="11576" y="3469"/>
                  <a:pt x="10307" y="2201"/>
                  <a:pt x="8749" y="2201"/>
                </a:cubicBezTo>
                <a:cubicBezTo>
                  <a:pt x="8214" y="2201"/>
                  <a:pt x="7701" y="2349"/>
                  <a:pt x="7252" y="2631"/>
                </a:cubicBezTo>
                <a:cubicBezTo>
                  <a:pt x="6803" y="2349"/>
                  <a:pt x="6290" y="2201"/>
                  <a:pt x="5755" y="2201"/>
                </a:cubicBezTo>
                <a:cubicBezTo>
                  <a:pt x="5330" y="2201"/>
                  <a:pt x="4921" y="2294"/>
                  <a:pt x="4542" y="2476"/>
                </a:cubicBezTo>
                <a:cubicBezTo>
                  <a:pt x="4404" y="2541"/>
                  <a:pt x="4345" y="2707"/>
                  <a:pt x="4411" y="2843"/>
                </a:cubicBezTo>
                <a:cubicBezTo>
                  <a:pt x="4458" y="2943"/>
                  <a:pt x="4558" y="3001"/>
                  <a:pt x="4660" y="3001"/>
                </a:cubicBezTo>
                <a:cubicBezTo>
                  <a:pt x="4700" y="3001"/>
                  <a:pt x="4740" y="2992"/>
                  <a:pt x="4778" y="2974"/>
                </a:cubicBezTo>
                <a:cubicBezTo>
                  <a:pt x="5084" y="2828"/>
                  <a:pt x="5415" y="2753"/>
                  <a:pt x="5755" y="2753"/>
                </a:cubicBezTo>
                <a:cubicBezTo>
                  <a:pt x="6238" y="2753"/>
                  <a:pt x="6699" y="2902"/>
                  <a:pt x="7088" y="3186"/>
                </a:cubicBezTo>
                <a:cubicBezTo>
                  <a:pt x="7095" y="3192"/>
                  <a:pt x="7101" y="3196"/>
                  <a:pt x="7109" y="3201"/>
                </a:cubicBezTo>
                <a:cubicBezTo>
                  <a:pt x="7131" y="3214"/>
                  <a:pt x="7155" y="3226"/>
                  <a:pt x="7179" y="3230"/>
                </a:cubicBezTo>
                <a:cubicBezTo>
                  <a:pt x="7203" y="3237"/>
                  <a:pt x="7229" y="3241"/>
                  <a:pt x="7254" y="3241"/>
                </a:cubicBezTo>
                <a:cubicBezTo>
                  <a:pt x="7258" y="3241"/>
                  <a:pt x="7262" y="3241"/>
                  <a:pt x="7265" y="3241"/>
                </a:cubicBezTo>
                <a:cubicBezTo>
                  <a:pt x="7291" y="3238"/>
                  <a:pt x="7319" y="3233"/>
                  <a:pt x="7346" y="3223"/>
                </a:cubicBezTo>
                <a:cubicBezTo>
                  <a:pt x="7365" y="3215"/>
                  <a:pt x="7385" y="3207"/>
                  <a:pt x="7402" y="3193"/>
                </a:cubicBezTo>
                <a:cubicBezTo>
                  <a:pt x="7408" y="3190"/>
                  <a:pt x="7413" y="3189"/>
                  <a:pt x="7416" y="3184"/>
                </a:cubicBezTo>
                <a:cubicBezTo>
                  <a:pt x="7805" y="2902"/>
                  <a:pt x="8266" y="2753"/>
                  <a:pt x="8747" y="2753"/>
                </a:cubicBezTo>
                <a:cubicBezTo>
                  <a:pt x="10002" y="2753"/>
                  <a:pt x="11023" y="3775"/>
                  <a:pt x="11023" y="5030"/>
                </a:cubicBezTo>
                <a:cubicBezTo>
                  <a:pt x="11023" y="5056"/>
                  <a:pt x="11023" y="5079"/>
                  <a:pt x="11022" y="5106"/>
                </a:cubicBezTo>
                <a:cubicBezTo>
                  <a:pt x="11008" y="5504"/>
                  <a:pt x="11111" y="5874"/>
                  <a:pt x="11320" y="6173"/>
                </a:cubicBezTo>
                <a:cubicBezTo>
                  <a:pt x="11637" y="6627"/>
                  <a:pt x="12156" y="6906"/>
                  <a:pt x="12707" y="6920"/>
                </a:cubicBezTo>
                <a:lnTo>
                  <a:pt x="12748" y="6920"/>
                </a:lnTo>
                <a:cubicBezTo>
                  <a:pt x="12908" y="6920"/>
                  <a:pt x="13061" y="6899"/>
                  <a:pt x="13209" y="6858"/>
                </a:cubicBezTo>
                <a:lnTo>
                  <a:pt x="13209" y="6858"/>
                </a:lnTo>
                <a:cubicBezTo>
                  <a:pt x="13194" y="6920"/>
                  <a:pt x="13176" y="6981"/>
                  <a:pt x="13154" y="7040"/>
                </a:cubicBezTo>
                <a:cubicBezTo>
                  <a:pt x="12954" y="7570"/>
                  <a:pt x="12289" y="7926"/>
                  <a:pt x="11763" y="7965"/>
                </a:cubicBezTo>
                <a:cubicBezTo>
                  <a:pt x="11636" y="7975"/>
                  <a:pt x="11533" y="8069"/>
                  <a:pt x="11511" y="8195"/>
                </a:cubicBezTo>
                <a:cubicBezTo>
                  <a:pt x="11381" y="8955"/>
                  <a:pt x="11090" y="9611"/>
                  <a:pt x="10650" y="10144"/>
                </a:cubicBezTo>
                <a:cubicBezTo>
                  <a:pt x="10273" y="10021"/>
                  <a:pt x="9839" y="9938"/>
                  <a:pt x="9348" y="9938"/>
                </a:cubicBezTo>
                <a:cubicBezTo>
                  <a:pt x="7766" y="9938"/>
                  <a:pt x="6761" y="10789"/>
                  <a:pt x="6402" y="11155"/>
                </a:cubicBezTo>
                <a:cubicBezTo>
                  <a:pt x="6259" y="11302"/>
                  <a:pt x="6178" y="11498"/>
                  <a:pt x="6178" y="11705"/>
                </a:cubicBezTo>
                <a:lnTo>
                  <a:pt x="6178" y="18279"/>
                </a:lnTo>
                <a:cubicBezTo>
                  <a:pt x="6178" y="18493"/>
                  <a:pt x="6299" y="18685"/>
                  <a:pt x="6493" y="18779"/>
                </a:cubicBezTo>
                <a:cubicBezTo>
                  <a:pt x="6570" y="18816"/>
                  <a:pt x="6652" y="18833"/>
                  <a:pt x="6734" y="18833"/>
                </a:cubicBezTo>
                <a:cubicBezTo>
                  <a:pt x="6857" y="18833"/>
                  <a:pt x="6980" y="18791"/>
                  <a:pt x="7080" y="18709"/>
                </a:cubicBezTo>
                <a:cubicBezTo>
                  <a:pt x="7532" y="18347"/>
                  <a:pt x="8293" y="17914"/>
                  <a:pt x="9351" y="17914"/>
                </a:cubicBezTo>
                <a:cubicBezTo>
                  <a:pt x="10265" y="17914"/>
                  <a:pt x="10954" y="18245"/>
                  <a:pt x="11369" y="18525"/>
                </a:cubicBezTo>
                <a:cubicBezTo>
                  <a:pt x="11494" y="18609"/>
                  <a:pt x="11638" y="18651"/>
                  <a:pt x="11783" y="18651"/>
                </a:cubicBezTo>
                <a:cubicBezTo>
                  <a:pt x="11903" y="18651"/>
                  <a:pt x="12023" y="18622"/>
                  <a:pt x="12132" y="18564"/>
                </a:cubicBezTo>
                <a:cubicBezTo>
                  <a:pt x="12173" y="18542"/>
                  <a:pt x="12210" y="18518"/>
                  <a:pt x="12246" y="18488"/>
                </a:cubicBezTo>
                <a:cubicBezTo>
                  <a:pt x="12282" y="18515"/>
                  <a:pt x="12319" y="18542"/>
                  <a:pt x="12359" y="18564"/>
                </a:cubicBezTo>
                <a:cubicBezTo>
                  <a:pt x="12469" y="18622"/>
                  <a:pt x="12589" y="18651"/>
                  <a:pt x="12708" y="18651"/>
                </a:cubicBezTo>
                <a:cubicBezTo>
                  <a:pt x="12853" y="18651"/>
                  <a:pt x="12997" y="18609"/>
                  <a:pt x="13121" y="18525"/>
                </a:cubicBezTo>
                <a:cubicBezTo>
                  <a:pt x="13537" y="18247"/>
                  <a:pt x="14223" y="17914"/>
                  <a:pt x="15139" y="17914"/>
                </a:cubicBezTo>
                <a:cubicBezTo>
                  <a:pt x="16197" y="17914"/>
                  <a:pt x="16958" y="18347"/>
                  <a:pt x="17408" y="18709"/>
                </a:cubicBezTo>
                <a:cubicBezTo>
                  <a:pt x="17510" y="18791"/>
                  <a:pt x="17632" y="18833"/>
                  <a:pt x="17756" y="18833"/>
                </a:cubicBezTo>
                <a:cubicBezTo>
                  <a:pt x="17836" y="18833"/>
                  <a:pt x="17918" y="18813"/>
                  <a:pt x="17996" y="18779"/>
                </a:cubicBezTo>
                <a:cubicBezTo>
                  <a:pt x="18190" y="18685"/>
                  <a:pt x="18310" y="18496"/>
                  <a:pt x="18310" y="18279"/>
                </a:cubicBezTo>
                <a:lnTo>
                  <a:pt x="18310" y="11705"/>
                </a:lnTo>
                <a:cubicBezTo>
                  <a:pt x="18303" y="11490"/>
                  <a:pt x="18224" y="11296"/>
                  <a:pt x="18079" y="11147"/>
                </a:cubicBezTo>
                <a:cubicBezTo>
                  <a:pt x="17766" y="10828"/>
                  <a:pt x="16961" y="10139"/>
                  <a:pt x="15708" y="9969"/>
                </a:cubicBezTo>
                <a:lnTo>
                  <a:pt x="17751" y="7926"/>
                </a:lnTo>
                <a:cubicBezTo>
                  <a:pt x="17945" y="7732"/>
                  <a:pt x="17945" y="7416"/>
                  <a:pt x="17751" y="7222"/>
                </a:cubicBezTo>
                <a:lnTo>
                  <a:pt x="16946" y="6417"/>
                </a:lnTo>
                <a:cubicBezTo>
                  <a:pt x="16849" y="6320"/>
                  <a:pt x="16722" y="6272"/>
                  <a:pt x="16594" y="6272"/>
                </a:cubicBezTo>
                <a:cubicBezTo>
                  <a:pt x="16467" y="6272"/>
                  <a:pt x="16339" y="6320"/>
                  <a:pt x="16242" y="6417"/>
                </a:cubicBezTo>
                <a:lnTo>
                  <a:pt x="11874" y="10783"/>
                </a:lnTo>
                <a:cubicBezTo>
                  <a:pt x="11691" y="10646"/>
                  <a:pt x="11458" y="10492"/>
                  <a:pt x="11180" y="10355"/>
                </a:cubicBezTo>
                <a:cubicBezTo>
                  <a:pt x="11584" y="9821"/>
                  <a:pt x="11863" y="9195"/>
                  <a:pt x="12015" y="8484"/>
                </a:cubicBezTo>
                <a:cubicBezTo>
                  <a:pt x="12674" y="8366"/>
                  <a:pt x="13404" y="7926"/>
                  <a:pt x="13667" y="7231"/>
                </a:cubicBezTo>
                <a:cubicBezTo>
                  <a:pt x="13749" y="7012"/>
                  <a:pt x="13797" y="6785"/>
                  <a:pt x="13807" y="6554"/>
                </a:cubicBezTo>
                <a:cubicBezTo>
                  <a:pt x="13867" y="6510"/>
                  <a:pt x="13923" y="6459"/>
                  <a:pt x="13977" y="6405"/>
                </a:cubicBezTo>
                <a:cubicBezTo>
                  <a:pt x="14316" y="6067"/>
                  <a:pt x="14499" y="5615"/>
                  <a:pt x="14490" y="5136"/>
                </a:cubicBezTo>
                <a:cubicBezTo>
                  <a:pt x="14471" y="4237"/>
                  <a:pt x="13756" y="3490"/>
                  <a:pt x="12859" y="3432"/>
                </a:cubicBezTo>
                <a:lnTo>
                  <a:pt x="12839" y="3430"/>
                </a:lnTo>
                <a:cubicBezTo>
                  <a:pt x="12641" y="3420"/>
                  <a:pt x="12484" y="3259"/>
                  <a:pt x="12481" y="3065"/>
                </a:cubicBezTo>
                <a:cubicBezTo>
                  <a:pt x="12481" y="2983"/>
                  <a:pt x="12477" y="2899"/>
                  <a:pt x="12469" y="2817"/>
                </a:cubicBezTo>
                <a:cubicBezTo>
                  <a:pt x="12402" y="2145"/>
                  <a:pt x="12088" y="1522"/>
                  <a:pt x="11584" y="1064"/>
                </a:cubicBezTo>
                <a:cubicBezTo>
                  <a:pt x="11081" y="604"/>
                  <a:pt x="10431" y="348"/>
                  <a:pt x="9757" y="341"/>
                </a:cubicBezTo>
                <a:cubicBezTo>
                  <a:pt x="9741" y="340"/>
                  <a:pt x="9726" y="340"/>
                  <a:pt x="9710" y="340"/>
                </a:cubicBezTo>
                <a:cubicBezTo>
                  <a:pt x="9569" y="340"/>
                  <a:pt x="9427" y="352"/>
                  <a:pt x="9287" y="375"/>
                </a:cubicBezTo>
                <a:cubicBezTo>
                  <a:pt x="8637" y="127"/>
                  <a:pt x="7953" y="1"/>
                  <a:pt x="7250"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6" name="Google Shape;4477;p53">
            <a:extLst>
              <a:ext uri="{FF2B5EF4-FFF2-40B4-BE49-F238E27FC236}">
                <a16:creationId xmlns:a16="http://schemas.microsoft.com/office/drawing/2014/main" xmlns="" id="{BF1EF44A-EDD1-969D-63C5-8FD7C282F406}"/>
              </a:ext>
            </a:extLst>
          </p:cNvPr>
          <p:cNvSpPr/>
          <p:nvPr/>
        </p:nvSpPr>
        <p:spPr>
          <a:xfrm>
            <a:off x="9112449" y="3346449"/>
            <a:ext cx="66896" cy="27281"/>
          </a:xfrm>
          <a:custGeom>
            <a:avLst/>
            <a:gdLst/>
            <a:ahLst/>
            <a:cxnLst/>
            <a:rect l="l" t="t" r="r" b="b"/>
            <a:pathLst>
              <a:path w="2712" h="1106" extrusionOk="0">
                <a:moveTo>
                  <a:pt x="316" y="0"/>
                </a:moveTo>
                <a:cubicBezTo>
                  <a:pt x="263" y="0"/>
                  <a:pt x="208" y="16"/>
                  <a:pt x="160" y="48"/>
                </a:cubicBezTo>
                <a:cubicBezTo>
                  <a:pt x="34" y="133"/>
                  <a:pt x="1" y="305"/>
                  <a:pt x="87" y="432"/>
                </a:cubicBezTo>
                <a:cubicBezTo>
                  <a:pt x="374" y="854"/>
                  <a:pt x="848" y="1106"/>
                  <a:pt x="1356" y="1106"/>
                </a:cubicBezTo>
                <a:cubicBezTo>
                  <a:pt x="1358" y="1106"/>
                  <a:pt x="1359" y="1106"/>
                  <a:pt x="1361" y="1106"/>
                </a:cubicBezTo>
                <a:cubicBezTo>
                  <a:pt x="1868" y="1106"/>
                  <a:pt x="2341" y="854"/>
                  <a:pt x="2625" y="432"/>
                </a:cubicBezTo>
                <a:cubicBezTo>
                  <a:pt x="2712" y="305"/>
                  <a:pt x="2678" y="133"/>
                  <a:pt x="2554" y="48"/>
                </a:cubicBezTo>
                <a:cubicBezTo>
                  <a:pt x="2506" y="16"/>
                  <a:pt x="2452" y="1"/>
                  <a:pt x="2398" y="1"/>
                </a:cubicBezTo>
                <a:cubicBezTo>
                  <a:pt x="2310" y="1"/>
                  <a:pt x="2223" y="43"/>
                  <a:pt x="2169" y="122"/>
                </a:cubicBezTo>
                <a:cubicBezTo>
                  <a:pt x="1987" y="391"/>
                  <a:pt x="1681" y="554"/>
                  <a:pt x="1356" y="554"/>
                </a:cubicBezTo>
                <a:cubicBezTo>
                  <a:pt x="1033" y="554"/>
                  <a:pt x="727" y="391"/>
                  <a:pt x="544" y="122"/>
                </a:cubicBezTo>
                <a:cubicBezTo>
                  <a:pt x="491" y="43"/>
                  <a:pt x="404" y="0"/>
                  <a:pt x="316"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7" name="Google Shape;4478;p53">
            <a:extLst>
              <a:ext uri="{FF2B5EF4-FFF2-40B4-BE49-F238E27FC236}">
                <a16:creationId xmlns:a16="http://schemas.microsoft.com/office/drawing/2014/main" xmlns="" id="{29CCC8E6-CB68-145D-F039-E7AEB4036E26}"/>
              </a:ext>
            </a:extLst>
          </p:cNvPr>
          <p:cNvSpPr/>
          <p:nvPr/>
        </p:nvSpPr>
        <p:spPr>
          <a:xfrm>
            <a:off x="9072194" y="3286975"/>
            <a:ext cx="45807" cy="40453"/>
          </a:xfrm>
          <a:custGeom>
            <a:avLst/>
            <a:gdLst/>
            <a:ahLst/>
            <a:cxnLst/>
            <a:rect l="l" t="t" r="r" b="b"/>
            <a:pathLst>
              <a:path w="1857" h="1640" extrusionOk="0">
                <a:moveTo>
                  <a:pt x="276" y="0"/>
                </a:moveTo>
                <a:cubicBezTo>
                  <a:pt x="124" y="0"/>
                  <a:pt x="0" y="124"/>
                  <a:pt x="0" y="276"/>
                </a:cubicBezTo>
                <a:cubicBezTo>
                  <a:pt x="0" y="430"/>
                  <a:pt x="124" y="552"/>
                  <a:pt x="276" y="552"/>
                </a:cubicBezTo>
                <a:lnTo>
                  <a:pt x="714" y="552"/>
                </a:lnTo>
                <a:cubicBezTo>
                  <a:pt x="526" y="648"/>
                  <a:pt x="398" y="842"/>
                  <a:pt x="398" y="1065"/>
                </a:cubicBezTo>
                <a:cubicBezTo>
                  <a:pt x="398" y="1381"/>
                  <a:pt x="655" y="1639"/>
                  <a:pt x="972" y="1639"/>
                </a:cubicBezTo>
                <a:cubicBezTo>
                  <a:pt x="1288" y="1639"/>
                  <a:pt x="1546" y="1381"/>
                  <a:pt x="1546" y="1065"/>
                </a:cubicBezTo>
                <a:cubicBezTo>
                  <a:pt x="1546" y="840"/>
                  <a:pt x="1417" y="646"/>
                  <a:pt x="1229" y="552"/>
                </a:cubicBezTo>
                <a:lnTo>
                  <a:pt x="1585" y="552"/>
                </a:lnTo>
                <a:cubicBezTo>
                  <a:pt x="1734" y="552"/>
                  <a:pt x="1857" y="430"/>
                  <a:pt x="1857" y="276"/>
                </a:cubicBezTo>
                <a:cubicBezTo>
                  <a:pt x="1857" y="124"/>
                  <a:pt x="1734" y="0"/>
                  <a:pt x="1581"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8" name="Google Shape;4479;p53">
            <a:extLst>
              <a:ext uri="{FF2B5EF4-FFF2-40B4-BE49-F238E27FC236}">
                <a16:creationId xmlns:a16="http://schemas.microsoft.com/office/drawing/2014/main" xmlns="" id="{4FACD184-2451-251A-483E-2FF56F91E733}"/>
              </a:ext>
            </a:extLst>
          </p:cNvPr>
          <p:cNvSpPr/>
          <p:nvPr/>
        </p:nvSpPr>
        <p:spPr>
          <a:xfrm>
            <a:off x="9172785" y="3286975"/>
            <a:ext cx="45807" cy="40453"/>
          </a:xfrm>
          <a:custGeom>
            <a:avLst/>
            <a:gdLst/>
            <a:ahLst/>
            <a:cxnLst/>
            <a:rect l="l" t="t" r="r" b="b"/>
            <a:pathLst>
              <a:path w="1857" h="1640" extrusionOk="0">
                <a:moveTo>
                  <a:pt x="276" y="0"/>
                </a:moveTo>
                <a:cubicBezTo>
                  <a:pt x="124" y="0"/>
                  <a:pt x="0" y="124"/>
                  <a:pt x="0" y="276"/>
                </a:cubicBezTo>
                <a:cubicBezTo>
                  <a:pt x="0" y="430"/>
                  <a:pt x="124" y="552"/>
                  <a:pt x="276" y="552"/>
                </a:cubicBezTo>
                <a:lnTo>
                  <a:pt x="674" y="552"/>
                </a:lnTo>
                <a:cubicBezTo>
                  <a:pt x="485" y="648"/>
                  <a:pt x="357" y="842"/>
                  <a:pt x="357" y="1065"/>
                </a:cubicBezTo>
                <a:cubicBezTo>
                  <a:pt x="357" y="1381"/>
                  <a:pt x="615" y="1639"/>
                  <a:pt x="931" y="1639"/>
                </a:cubicBezTo>
                <a:cubicBezTo>
                  <a:pt x="1249" y="1639"/>
                  <a:pt x="1505" y="1381"/>
                  <a:pt x="1505" y="1065"/>
                </a:cubicBezTo>
                <a:cubicBezTo>
                  <a:pt x="1505" y="840"/>
                  <a:pt x="1377" y="646"/>
                  <a:pt x="1189" y="552"/>
                </a:cubicBezTo>
                <a:lnTo>
                  <a:pt x="1586" y="552"/>
                </a:lnTo>
                <a:cubicBezTo>
                  <a:pt x="1735" y="552"/>
                  <a:pt x="1857" y="430"/>
                  <a:pt x="1857" y="276"/>
                </a:cubicBezTo>
                <a:cubicBezTo>
                  <a:pt x="1857" y="124"/>
                  <a:pt x="1735" y="0"/>
                  <a:pt x="1581"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9" name="Google Shape;4480;p53">
            <a:extLst>
              <a:ext uri="{FF2B5EF4-FFF2-40B4-BE49-F238E27FC236}">
                <a16:creationId xmlns:a16="http://schemas.microsoft.com/office/drawing/2014/main" xmlns="" id="{7D31D2DB-77E7-3B89-1820-ED8E8BC18320}"/>
              </a:ext>
            </a:extLst>
          </p:cNvPr>
          <p:cNvSpPr/>
          <p:nvPr/>
        </p:nvSpPr>
        <p:spPr>
          <a:xfrm>
            <a:off x="9319183" y="3515684"/>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60" name="Google Shape;4481;p53">
            <a:extLst>
              <a:ext uri="{FF2B5EF4-FFF2-40B4-BE49-F238E27FC236}">
                <a16:creationId xmlns:a16="http://schemas.microsoft.com/office/drawing/2014/main" xmlns="" id="{8AFA3489-2E24-6E43-808D-44F1E48206AD}"/>
              </a:ext>
            </a:extLst>
          </p:cNvPr>
          <p:cNvSpPr/>
          <p:nvPr/>
        </p:nvSpPr>
        <p:spPr>
          <a:xfrm>
            <a:off x="9347871" y="3515684"/>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61" name="Google Shape;4482;p53">
            <a:extLst>
              <a:ext uri="{FF2B5EF4-FFF2-40B4-BE49-F238E27FC236}">
                <a16:creationId xmlns:a16="http://schemas.microsoft.com/office/drawing/2014/main" xmlns="" id="{B8E0CB4F-263D-36BF-0319-84EE912AACA6}"/>
              </a:ext>
            </a:extLst>
          </p:cNvPr>
          <p:cNvSpPr/>
          <p:nvPr/>
        </p:nvSpPr>
        <p:spPr>
          <a:xfrm>
            <a:off x="9155641" y="3503078"/>
            <a:ext cx="40035" cy="13616"/>
          </a:xfrm>
          <a:custGeom>
            <a:avLst/>
            <a:gdLst/>
            <a:ahLst/>
            <a:cxnLst/>
            <a:rect l="l" t="t" r="r" b="b"/>
            <a:pathLst>
              <a:path w="1623" h="552" extrusionOk="0">
                <a:moveTo>
                  <a:pt x="276" y="0"/>
                </a:moveTo>
                <a:cubicBezTo>
                  <a:pt x="124" y="0"/>
                  <a:pt x="1" y="124"/>
                  <a:pt x="1" y="276"/>
                </a:cubicBezTo>
                <a:cubicBezTo>
                  <a:pt x="1" y="430"/>
                  <a:pt x="123" y="552"/>
                  <a:pt x="276" y="552"/>
                </a:cubicBezTo>
                <a:lnTo>
                  <a:pt x="1346" y="552"/>
                </a:lnTo>
                <a:cubicBezTo>
                  <a:pt x="1499" y="552"/>
                  <a:pt x="1623" y="430"/>
                  <a:pt x="1623" y="276"/>
                </a:cubicBezTo>
                <a:cubicBezTo>
                  <a:pt x="1623" y="124"/>
                  <a:pt x="1499" y="0"/>
                  <a:pt x="1346"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62" name="Google Shape;4483;p53">
            <a:extLst>
              <a:ext uri="{FF2B5EF4-FFF2-40B4-BE49-F238E27FC236}">
                <a16:creationId xmlns:a16="http://schemas.microsoft.com/office/drawing/2014/main" xmlns="" id="{03DECAD6-D7E6-88B8-890E-A1E6CF8B377E}"/>
              </a:ext>
            </a:extLst>
          </p:cNvPr>
          <p:cNvSpPr/>
          <p:nvPr/>
        </p:nvSpPr>
        <p:spPr>
          <a:xfrm>
            <a:off x="9284153" y="3476662"/>
            <a:ext cx="112480" cy="103452"/>
          </a:xfrm>
          <a:custGeom>
            <a:avLst/>
            <a:gdLst/>
            <a:ahLst/>
            <a:cxnLst/>
            <a:rect l="l" t="t" r="r" b="b"/>
            <a:pathLst>
              <a:path w="4560" h="4194" extrusionOk="0">
                <a:moveTo>
                  <a:pt x="2284" y="742"/>
                </a:moveTo>
                <a:cubicBezTo>
                  <a:pt x="3001" y="742"/>
                  <a:pt x="3587" y="1392"/>
                  <a:pt x="3587" y="2191"/>
                </a:cubicBezTo>
                <a:cubicBezTo>
                  <a:pt x="3587" y="2992"/>
                  <a:pt x="3001" y="3642"/>
                  <a:pt x="2284" y="3642"/>
                </a:cubicBezTo>
                <a:cubicBezTo>
                  <a:pt x="1566" y="3642"/>
                  <a:pt x="980" y="2990"/>
                  <a:pt x="980" y="2191"/>
                </a:cubicBezTo>
                <a:cubicBezTo>
                  <a:pt x="980" y="1392"/>
                  <a:pt x="1566" y="742"/>
                  <a:pt x="2284" y="742"/>
                </a:cubicBezTo>
                <a:close/>
                <a:moveTo>
                  <a:pt x="2282" y="0"/>
                </a:moveTo>
                <a:cubicBezTo>
                  <a:pt x="2051" y="0"/>
                  <a:pt x="1829" y="45"/>
                  <a:pt x="1626" y="126"/>
                </a:cubicBezTo>
                <a:cubicBezTo>
                  <a:pt x="1574" y="117"/>
                  <a:pt x="1520" y="111"/>
                  <a:pt x="1464" y="111"/>
                </a:cubicBezTo>
                <a:cubicBezTo>
                  <a:pt x="1053" y="115"/>
                  <a:pt x="708" y="431"/>
                  <a:pt x="666" y="839"/>
                </a:cubicBezTo>
                <a:cubicBezTo>
                  <a:pt x="664" y="862"/>
                  <a:pt x="663" y="886"/>
                  <a:pt x="663" y="912"/>
                </a:cubicBezTo>
                <a:cubicBezTo>
                  <a:pt x="660" y="1023"/>
                  <a:pt x="570" y="1114"/>
                  <a:pt x="459" y="1120"/>
                </a:cubicBezTo>
                <a:lnTo>
                  <a:pt x="454" y="1120"/>
                </a:lnTo>
                <a:cubicBezTo>
                  <a:pt x="208" y="1135"/>
                  <a:pt x="11" y="1341"/>
                  <a:pt x="7" y="1587"/>
                </a:cubicBezTo>
                <a:cubicBezTo>
                  <a:pt x="1" y="1838"/>
                  <a:pt x="187" y="2045"/>
                  <a:pt x="429" y="2072"/>
                </a:cubicBezTo>
                <a:cubicBezTo>
                  <a:pt x="427" y="2111"/>
                  <a:pt x="426" y="2151"/>
                  <a:pt x="426" y="2190"/>
                </a:cubicBezTo>
                <a:cubicBezTo>
                  <a:pt x="426" y="3293"/>
                  <a:pt x="1256" y="4194"/>
                  <a:pt x="2281" y="4194"/>
                </a:cubicBezTo>
                <a:cubicBezTo>
                  <a:pt x="3304" y="4194"/>
                  <a:pt x="4134" y="3295"/>
                  <a:pt x="4134" y="2190"/>
                </a:cubicBezTo>
                <a:cubicBezTo>
                  <a:pt x="4134" y="2151"/>
                  <a:pt x="4133" y="2111"/>
                  <a:pt x="4131" y="2072"/>
                </a:cubicBezTo>
                <a:cubicBezTo>
                  <a:pt x="4371" y="2045"/>
                  <a:pt x="4559" y="1838"/>
                  <a:pt x="4555" y="1587"/>
                </a:cubicBezTo>
                <a:cubicBezTo>
                  <a:pt x="4552" y="1341"/>
                  <a:pt x="4356" y="1137"/>
                  <a:pt x="4110" y="1120"/>
                </a:cubicBezTo>
                <a:lnTo>
                  <a:pt x="4104" y="1120"/>
                </a:lnTo>
                <a:cubicBezTo>
                  <a:pt x="3993" y="1114"/>
                  <a:pt x="3903" y="1023"/>
                  <a:pt x="3902" y="912"/>
                </a:cubicBezTo>
                <a:cubicBezTo>
                  <a:pt x="3902" y="886"/>
                  <a:pt x="3900" y="862"/>
                  <a:pt x="3899" y="839"/>
                </a:cubicBezTo>
                <a:cubicBezTo>
                  <a:pt x="3857" y="430"/>
                  <a:pt x="3509" y="115"/>
                  <a:pt x="3099" y="111"/>
                </a:cubicBezTo>
                <a:cubicBezTo>
                  <a:pt x="3044" y="111"/>
                  <a:pt x="2991" y="115"/>
                  <a:pt x="2938" y="126"/>
                </a:cubicBezTo>
                <a:cubicBezTo>
                  <a:pt x="2734" y="45"/>
                  <a:pt x="2513" y="0"/>
                  <a:pt x="2282"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63" name="Google Shape;4484;p53">
            <a:extLst>
              <a:ext uri="{FF2B5EF4-FFF2-40B4-BE49-F238E27FC236}">
                <a16:creationId xmlns:a16="http://schemas.microsoft.com/office/drawing/2014/main" xmlns="" id="{E695FCF4-321C-F5D5-A7F4-244C664A07AA}"/>
              </a:ext>
            </a:extLst>
          </p:cNvPr>
          <p:cNvSpPr/>
          <p:nvPr/>
        </p:nvSpPr>
        <p:spPr>
          <a:xfrm>
            <a:off x="9322563" y="3538281"/>
            <a:ext cx="35915" cy="16305"/>
          </a:xfrm>
          <a:custGeom>
            <a:avLst/>
            <a:gdLst/>
            <a:ahLst/>
            <a:cxnLst/>
            <a:rect l="l" t="t" r="r" b="b"/>
            <a:pathLst>
              <a:path w="1456" h="661" extrusionOk="0">
                <a:moveTo>
                  <a:pt x="314" y="0"/>
                </a:moveTo>
                <a:cubicBezTo>
                  <a:pt x="220" y="0"/>
                  <a:pt x="130" y="48"/>
                  <a:pt x="78" y="133"/>
                </a:cubicBezTo>
                <a:cubicBezTo>
                  <a:pt x="1" y="264"/>
                  <a:pt x="41" y="434"/>
                  <a:pt x="171" y="512"/>
                </a:cubicBezTo>
                <a:cubicBezTo>
                  <a:pt x="333" y="609"/>
                  <a:pt x="525" y="661"/>
                  <a:pt x="727" y="661"/>
                </a:cubicBezTo>
                <a:cubicBezTo>
                  <a:pt x="928" y="661"/>
                  <a:pt x="1119" y="609"/>
                  <a:pt x="1283" y="512"/>
                </a:cubicBezTo>
                <a:cubicBezTo>
                  <a:pt x="1413" y="434"/>
                  <a:pt x="1456" y="264"/>
                  <a:pt x="1375" y="133"/>
                </a:cubicBezTo>
                <a:cubicBezTo>
                  <a:pt x="1324" y="48"/>
                  <a:pt x="1234" y="0"/>
                  <a:pt x="1140" y="0"/>
                </a:cubicBezTo>
                <a:cubicBezTo>
                  <a:pt x="1091" y="0"/>
                  <a:pt x="1042" y="13"/>
                  <a:pt x="997" y="40"/>
                </a:cubicBezTo>
                <a:cubicBezTo>
                  <a:pt x="922" y="85"/>
                  <a:pt x="825" y="111"/>
                  <a:pt x="727" y="111"/>
                </a:cubicBezTo>
                <a:cubicBezTo>
                  <a:pt x="628" y="111"/>
                  <a:pt x="533" y="87"/>
                  <a:pt x="457" y="40"/>
                </a:cubicBezTo>
                <a:cubicBezTo>
                  <a:pt x="412" y="13"/>
                  <a:pt x="362" y="0"/>
                  <a:pt x="314" y="0"/>
                </a:cubicBezTo>
                <a:close/>
              </a:path>
            </a:pathLst>
          </a:custGeom>
          <a:solidFill>
            <a:srgbClr val="B27B4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pic>
        <p:nvPicPr>
          <p:cNvPr id="10" name="图片 9" descr="C:/Users/Administrator/AppData/Local/Temp/picturecompress_20220310230719/output_1.pngoutput_1"/>
          <p:cNvPicPr>
            <a:picLocks noChangeAspect="1"/>
          </p:cNvPicPr>
          <p:nvPr/>
        </p:nvPicPr>
        <p:blipFill>
          <a:blip r:embed="rId13"/>
          <a:srcRect l="25592" t="91204" r="24530"/>
          <a:stretch>
            <a:fillRect/>
          </a:stretch>
        </p:blipFill>
        <p:spPr>
          <a:xfrm>
            <a:off x="5828030" y="6087978"/>
            <a:ext cx="3361055" cy="790341"/>
          </a:xfrm>
          <a:prstGeom prst="rect">
            <a:avLst/>
          </a:prstGeom>
        </p:spPr>
      </p:pic>
      <p:pic>
        <p:nvPicPr>
          <p:cNvPr id="3" name="Picture 2">
            <a:extLst>
              <a:ext uri="{FF2B5EF4-FFF2-40B4-BE49-F238E27FC236}">
                <a16:creationId xmlns:a16="http://schemas.microsoft.com/office/drawing/2014/main" xmlns="" id="{7A0B2F27-D5F7-C9DE-C405-A98A62F867F7}"/>
              </a:ext>
            </a:extLst>
          </p:cNvPr>
          <p:cNvPicPr>
            <a:picLocks noChangeAspect="1"/>
          </p:cNvPicPr>
          <p:nvPr/>
        </p:nvPicPr>
        <p:blipFill>
          <a:blip r:embed="rId14"/>
          <a:stretch>
            <a:fillRect/>
          </a:stretch>
        </p:blipFill>
        <p:spPr>
          <a:xfrm>
            <a:off x="5143552" y="3438315"/>
            <a:ext cx="3075030" cy="3342424"/>
          </a:xfrm>
          <a:prstGeom prst="rect">
            <a:avLst/>
          </a:prstGeom>
        </p:spPr>
      </p:pic>
    </p:spTree>
    <p:extLst>
      <p:ext uri="{BB962C8B-B14F-4D97-AF65-F5344CB8AC3E}">
        <p14:creationId xmlns:p14="http://schemas.microsoft.com/office/powerpoint/2010/main" val="23434419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par>
                                <p:cTn id="17" presetID="16" presetClass="entr" presetSubtype="2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par>
                                <p:cTn id="20" presetID="16" presetClass="entr" presetSubtype="21"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par>
                                <p:cTn id="26" presetID="16" presetClass="entr" presetSubtype="21"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par>
                                <p:cTn id="29" presetID="16" presetClass="entr" presetSubtype="21"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inVertical)">
                                      <p:cBhvr>
                                        <p:cTn id="43" dur="500"/>
                                        <p:tgtEl>
                                          <p:spTgt spid="4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barn(inVertical)">
                                      <p:cBhvr>
                                        <p:cTn id="49" dur="500"/>
                                        <p:tgtEl>
                                          <p:spTgt spid="4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barn(inVertical)">
                                      <p:cBhvr>
                                        <p:cTn id="55" dur="500"/>
                                        <p:tgtEl>
                                          <p:spTgt spid="5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arn(inVertical)">
                                      <p:cBhvr>
                                        <p:cTn id="58" dur="500"/>
                                        <p:tgtEl>
                                          <p:spTgt spid="5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barn(inVertical)">
                                      <p:cBhvr>
                                        <p:cTn id="61" dur="500"/>
                                        <p:tgtEl>
                                          <p:spTgt spid="5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barn(inVertical)">
                                      <p:cBhvr>
                                        <p:cTn id="64" dur="500"/>
                                        <p:tgtEl>
                                          <p:spTgt spid="5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arn(inVertical)">
                                      <p:cBhvr>
                                        <p:cTn id="67" dur="500"/>
                                        <p:tgtEl>
                                          <p:spTgt spid="5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barn(inVertical)">
                                      <p:cBhvr>
                                        <p:cTn id="70" dur="500"/>
                                        <p:tgtEl>
                                          <p:spTgt spid="5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barn(inVertical)">
                                      <p:cBhvr>
                                        <p:cTn id="73" dur="500"/>
                                        <p:tgtEl>
                                          <p:spTgt spid="5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barn(inVertical)">
                                      <p:cBhvr>
                                        <p:cTn id="76" dur="500"/>
                                        <p:tgtEl>
                                          <p:spTgt spid="5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barn(inVertical)">
                                      <p:cBhvr>
                                        <p:cTn id="79" dur="500"/>
                                        <p:tgtEl>
                                          <p:spTgt spid="58"/>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barn(inVertical)">
                                      <p:cBhvr>
                                        <p:cTn id="82" dur="500"/>
                                        <p:tgtEl>
                                          <p:spTgt spid="59"/>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barn(inVertical)">
                                      <p:cBhvr>
                                        <p:cTn id="85" dur="500"/>
                                        <p:tgtEl>
                                          <p:spTgt spid="6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barn(inVertical)">
                                      <p:cBhvr>
                                        <p:cTn id="88" dur="500"/>
                                        <p:tgtEl>
                                          <p:spTgt spid="6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barn(inVertical)">
                                      <p:cBhvr>
                                        <p:cTn id="91" dur="500"/>
                                        <p:tgtEl>
                                          <p:spTgt spid="6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barn(inVertical)">
                                      <p:cBhvr>
                                        <p:cTn id="94" dur="500"/>
                                        <p:tgtEl>
                                          <p:spTgt spid="63"/>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1000"/>
                                        <p:tgtEl>
                                          <p:spTgt spid="28"/>
                                        </p:tgtEl>
                                      </p:cBhvr>
                                    </p:animEffect>
                                    <p:anim calcmode="lin" valueType="num">
                                      <p:cBhvr>
                                        <p:cTn id="100" dur="1000" fill="hold"/>
                                        <p:tgtEl>
                                          <p:spTgt spid="28"/>
                                        </p:tgtEl>
                                        <p:attrNameLst>
                                          <p:attrName>ppt_x</p:attrName>
                                        </p:attrNameLst>
                                      </p:cBhvr>
                                      <p:tavLst>
                                        <p:tav tm="0">
                                          <p:val>
                                            <p:strVal val="#ppt_x"/>
                                          </p:val>
                                        </p:tav>
                                        <p:tav tm="100000">
                                          <p:val>
                                            <p:strVal val="#ppt_x"/>
                                          </p:val>
                                        </p:tav>
                                      </p:tavLst>
                                    </p:anim>
                                    <p:anim calcmode="lin" valueType="num">
                                      <p:cBhvr>
                                        <p:cTn id="10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1000"/>
                                        <p:tgtEl>
                                          <p:spTgt spid="36"/>
                                        </p:tgtEl>
                                      </p:cBhvr>
                                    </p:animEffect>
                                    <p:anim calcmode="lin" valueType="num">
                                      <p:cBhvr>
                                        <p:cTn id="107" dur="1000" fill="hold"/>
                                        <p:tgtEl>
                                          <p:spTgt spid="36"/>
                                        </p:tgtEl>
                                        <p:attrNameLst>
                                          <p:attrName>ppt_x</p:attrName>
                                        </p:attrNameLst>
                                      </p:cBhvr>
                                      <p:tavLst>
                                        <p:tav tm="0">
                                          <p:val>
                                            <p:strVal val="#ppt_x"/>
                                          </p:val>
                                        </p:tav>
                                        <p:tav tm="100000">
                                          <p:val>
                                            <p:strVal val="#ppt_x"/>
                                          </p:val>
                                        </p:tav>
                                      </p:tavLst>
                                    </p:anim>
                                    <p:anim calcmode="lin" valueType="num">
                                      <p:cBhvr>
                                        <p:cTn id="10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p:bldP spid="28" grpId="0"/>
      <p:bldP spid="32" grpId="0" animBg="1"/>
      <p:bldP spid="36" grpId="0"/>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160C3A9-7E47-B001-40C5-589286E6B8CA}"/>
              </a:ext>
            </a:extLst>
          </p:cNvPr>
          <p:cNvGraphicFramePr>
            <a:graphicFrameLocks noGrp="1"/>
          </p:cNvGraphicFramePr>
          <p:nvPr>
            <p:extLst>
              <p:ext uri="{D42A27DB-BD31-4B8C-83A1-F6EECF244321}">
                <p14:modId xmlns:p14="http://schemas.microsoft.com/office/powerpoint/2010/main" val="3040923051"/>
              </p:ext>
            </p:extLst>
          </p:nvPr>
        </p:nvGraphicFramePr>
        <p:xfrm>
          <a:off x="0" y="12032"/>
          <a:ext cx="12192000" cy="6833936"/>
        </p:xfrm>
        <a:graphic>
          <a:graphicData uri="http://schemas.openxmlformats.org/drawingml/2006/table">
            <a:tbl>
              <a:tblPr firstRow="1" firstCol="1" bandRow="1">
                <a:tableStyleId>{1E171933-4619-4E11-9A3F-F7608DF75F80}</a:tableStyleId>
              </a:tblPr>
              <a:tblGrid>
                <a:gridCol w="4617173">
                  <a:extLst>
                    <a:ext uri="{9D8B030D-6E8A-4147-A177-3AD203B41FA5}">
                      <a16:colId xmlns:a16="http://schemas.microsoft.com/office/drawing/2014/main" xmlns="" val="466337736"/>
                    </a:ext>
                  </a:extLst>
                </a:gridCol>
                <a:gridCol w="7574827">
                  <a:extLst>
                    <a:ext uri="{9D8B030D-6E8A-4147-A177-3AD203B41FA5}">
                      <a16:colId xmlns:a16="http://schemas.microsoft.com/office/drawing/2014/main" xmlns="" val="2039863225"/>
                    </a:ext>
                  </a:extLst>
                </a:gridCol>
              </a:tblGrid>
              <a:tr h="268248">
                <a:tc>
                  <a:txBody>
                    <a:bodyPr/>
                    <a:lstStyle/>
                    <a:p>
                      <a:pPr algn="ctr">
                        <a:lnSpc>
                          <a:spcPct val="100000"/>
                        </a:lnSpc>
                        <a:spcAft>
                          <a:spcPts val="800"/>
                        </a:spcAft>
                      </a:pPr>
                      <a:r>
                        <a:rPr lang="vi-VN" sz="1750">
                          <a:solidFill>
                            <a:schemeClr val="tx1"/>
                          </a:solidFill>
                          <a:effectLst/>
                          <a:latin typeface="+mj-lt"/>
                        </a:rPr>
                        <a:t>Ngữ liệu 1</a:t>
                      </a:r>
                      <a:endParaRPr lang="en-SG" sz="1750">
                        <a:solidFill>
                          <a:schemeClr val="tx1"/>
                        </a:solidFill>
                        <a:effectLst/>
                        <a:latin typeface="+mj-lt"/>
                        <a:ea typeface="Calibri" panose="020F0502020204030204" pitchFamily="34" charset="0"/>
                        <a:cs typeface="Times New Roman" panose="02020603050405020304" pitchFamily="18" charset="0"/>
                      </a:endParaRPr>
                    </a:p>
                  </a:txBody>
                  <a:tcPr marL="38111" marR="381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00000"/>
                        </a:lnSpc>
                        <a:spcAft>
                          <a:spcPts val="800"/>
                        </a:spcAft>
                      </a:pPr>
                      <a:r>
                        <a:rPr lang="vi-VN" sz="1750" dirty="0">
                          <a:solidFill>
                            <a:schemeClr val="tx1"/>
                          </a:solidFill>
                          <a:effectLst/>
                          <a:latin typeface="+mj-lt"/>
                        </a:rPr>
                        <a:t>Ngữ liệu 2</a:t>
                      </a:r>
                      <a:endParaRPr lang="en-SG" sz="1750" dirty="0">
                        <a:solidFill>
                          <a:schemeClr val="tx1"/>
                        </a:solidFill>
                        <a:effectLst/>
                        <a:latin typeface="+mj-lt"/>
                        <a:ea typeface="Calibri" panose="020F0502020204030204" pitchFamily="34" charset="0"/>
                        <a:cs typeface="Times New Roman" panose="02020603050405020304" pitchFamily="18" charset="0"/>
                      </a:endParaRPr>
                    </a:p>
                  </a:txBody>
                  <a:tcPr marL="38111" marR="381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3674178160"/>
                  </a:ext>
                </a:extLst>
              </a:tr>
              <a:tr h="6565688">
                <a:tc>
                  <a:txBody>
                    <a:bodyPr/>
                    <a:lstStyle/>
                    <a:p>
                      <a:pPr algn="just">
                        <a:lnSpc>
                          <a:spcPct val="100000"/>
                        </a:lnSpc>
                        <a:spcAft>
                          <a:spcPts val="800"/>
                        </a:spcAft>
                      </a:pPr>
                      <a:r>
                        <a:rPr lang="en-US" sz="1750" dirty="0" err="1">
                          <a:effectLst/>
                          <a:latin typeface="Times New Roman" panose="02020603050405020304" pitchFamily="18" charset="0"/>
                          <a:cs typeface="Times New Roman" panose="02020603050405020304" pitchFamily="18" charset="0"/>
                        </a:rPr>
                        <a:t>Lời</a:t>
                      </a:r>
                      <a:r>
                        <a:rPr lang="vi-VN" sz="1750" dirty="0">
                          <a:effectLst/>
                          <a:latin typeface="Times New Roman" panose="02020603050405020304" pitchFamily="18" charset="0"/>
                          <a:cs typeface="Times New Roman" panose="02020603050405020304" pitchFamily="18" charset="0"/>
                        </a:rPr>
                        <a:t> thơ</a:t>
                      </a:r>
                      <a:endParaRPr lang="en-SG" sz="1750" dirty="0">
                        <a:effectLst/>
                        <a:latin typeface="Times New Roman" panose="02020603050405020304" pitchFamily="18" charset="0"/>
                        <a:cs typeface="Times New Roman" panose="02020603050405020304" pitchFamily="18" charset="0"/>
                      </a:endParaRPr>
                    </a:p>
                    <a:p>
                      <a:pPr>
                        <a:lnSpc>
                          <a:spcPct val="100000"/>
                        </a:lnSpc>
                        <a:spcAft>
                          <a:spcPts val="800"/>
                        </a:spcAft>
                      </a:pPr>
                      <a:r>
                        <a:rPr lang="vi-VN" sz="1750" dirty="0">
                          <a:effectLst/>
                          <a:latin typeface="+mj-lt"/>
                        </a:rPr>
                        <a:t>- Chồng đem tấm lưới chặn dòng sâu,</a:t>
                      </a:r>
                      <a:endParaRPr lang="en-SG" sz="1750" dirty="0">
                        <a:effectLst/>
                        <a:latin typeface="+mj-lt"/>
                      </a:endParaRPr>
                    </a:p>
                    <a:p>
                      <a:pPr>
                        <a:lnSpc>
                          <a:spcPct val="100000"/>
                        </a:lnSpc>
                        <a:spcAft>
                          <a:spcPts val="800"/>
                        </a:spcAft>
                      </a:pPr>
                      <a:r>
                        <a:rPr lang="vi-VN" sz="1750" dirty="0">
                          <a:effectLst/>
                          <a:latin typeface="+mj-lt"/>
                        </a:rPr>
                        <a:t>Vợ vác cần dài tới bến câu</a:t>
                      </a:r>
                      <a:endParaRPr lang="en-SG" sz="1750" dirty="0">
                        <a:effectLst/>
                        <a:latin typeface="+mj-lt"/>
                      </a:endParaRPr>
                    </a:p>
                    <a:p>
                      <a:pPr>
                        <a:lnSpc>
                          <a:spcPct val="100000"/>
                        </a:lnSpc>
                        <a:spcAft>
                          <a:spcPts val="800"/>
                        </a:spcAft>
                      </a:pPr>
                      <a:r>
                        <a:rPr lang="vi-VN" sz="1750" dirty="0">
                          <a:effectLst/>
                          <a:latin typeface="+mj-lt"/>
                        </a:rPr>
                        <a:t>Gió sớm đi ra, chèo một mái</a:t>
                      </a:r>
                      <a:endParaRPr lang="en-SG" sz="1750" dirty="0">
                        <a:effectLst/>
                        <a:latin typeface="+mj-lt"/>
                      </a:endParaRPr>
                    </a:p>
                    <a:p>
                      <a:pPr>
                        <a:lnSpc>
                          <a:spcPct val="100000"/>
                        </a:lnSpc>
                        <a:spcAft>
                          <a:spcPts val="800"/>
                        </a:spcAft>
                      </a:pPr>
                      <a:r>
                        <a:rPr lang="vi-VN" sz="1750" dirty="0">
                          <a:effectLst/>
                          <a:latin typeface="+mj-lt"/>
                        </a:rPr>
                        <a:t>Trăng đêm trở lại cá từng xâu.</a:t>
                      </a:r>
                      <a:endParaRPr lang="en-SG" sz="1750" dirty="0">
                        <a:effectLst/>
                        <a:latin typeface="+mj-lt"/>
                      </a:endParaRPr>
                    </a:p>
                    <a:p>
                      <a:pPr>
                        <a:lnSpc>
                          <a:spcPct val="100000"/>
                        </a:lnSpc>
                        <a:spcAft>
                          <a:spcPts val="800"/>
                        </a:spcAft>
                      </a:pPr>
                      <a:r>
                        <a:rPr lang="vi-VN" sz="1750" dirty="0">
                          <a:effectLst/>
                          <a:latin typeface="+mj-lt"/>
                        </a:rPr>
                        <a:t>Khi sông sớm lúc biển chiều,</a:t>
                      </a:r>
                      <a:endParaRPr lang="en-SG" sz="1750" dirty="0">
                        <a:effectLst/>
                        <a:latin typeface="+mj-lt"/>
                      </a:endParaRPr>
                    </a:p>
                    <a:p>
                      <a:pPr algn="l">
                        <a:lnSpc>
                          <a:spcPct val="100000"/>
                        </a:lnSpc>
                        <a:spcAft>
                          <a:spcPts val="800"/>
                        </a:spcAft>
                      </a:pPr>
                      <a:r>
                        <a:rPr lang="vi-VN" sz="1750" dirty="0">
                          <a:effectLst/>
                          <a:latin typeface="+mj-lt"/>
                        </a:rPr>
                        <a:t>- Quên mình trong cảnh lao đao tối ngày,</a:t>
                      </a:r>
                      <a:endParaRPr lang="en-SG" sz="1750" dirty="0">
                        <a:effectLst/>
                        <a:latin typeface="+mj-lt"/>
                      </a:endParaRPr>
                    </a:p>
                    <a:p>
                      <a:pPr algn="l">
                        <a:lnSpc>
                          <a:spcPct val="100000"/>
                        </a:lnSpc>
                        <a:spcAft>
                          <a:spcPts val="800"/>
                        </a:spcAft>
                      </a:pPr>
                      <a:r>
                        <a:rPr lang="vi-VN" sz="1750" dirty="0">
                          <a:effectLst/>
                          <a:latin typeface="+mj-lt"/>
                        </a:rPr>
                        <a:t>Cá nhiều bán được tiền ngay,</a:t>
                      </a:r>
                      <a:endParaRPr lang="en-SG" sz="1750" dirty="0">
                        <a:effectLst/>
                        <a:latin typeface="+mj-lt"/>
                      </a:endParaRPr>
                    </a:p>
                    <a:p>
                      <a:pPr algn="l">
                        <a:lnSpc>
                          <a:spcPct val="100000"/>
                        </a:lnSpc>
                        <a:spcAft>
                          <a:spcPts val="800"/>
                        </a:spcAft>
                      </a:pPr>
                      <a:r>
                        <a:rPr lang="vi-VN" sz="1750" dirty="0">
                          <a:effectLst/>
                          <a:latin typeface="+mj-lt"/>
                        </a:rPr>
                        <a:t>Đêm về có bát cơm đầy phần con</a:t>
                      </a:r>
                      <a:endParaRPr lang="en-SG" sz="1750" dirty="0">
                        <a:effectLst/>
                        <a:latin typeface="+mj-lt"/>
                      </a:endParaRPr>
                    </a:p>
                    <a:p>
                      <a:pPr>
                        <a:lnSpc>
                          <a:spcPct val="100000"/>
                        </a:lnSpc>
                        <a:spcAft>
                          <a:spcPts val="800"/>
                        </a:spcAft>
                      </a:pPr>
                      <a:r>
                        <a:rPr lang="vi-VN" sz="1750" dirty="0">
                          <a:effectLst/>
                          <a:latin typeface="+mj-lt"/>
                        </a:rPr>
                        <a:t> </a:t>
                      </a:r>
                      <a:endParaRPr lang="en-SG" sz="1750" dirty="0">
                        <a:effectLst/>
                        <a:latin typeface="+mj-lt"/>
                        <a:ea typeface="Calibri" panose="020F0502020204030204" pitchFamily="34" charset="0"/>
                        <a:cs typeface="Times New Roman" panose="02020603050405020304" pitchFamily="18" charset="0"/>
                      </a:endParaRPr>
                    </a:p>
                  </a:txBody>
                  <a:tcPr marL="38111" marR="381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800"/>
                        </a:spcAft>
                      </a:pPr>
                      <a:r>
                        <a:rPr lang="vi-VN" sz="1750" dirty="0">
                          <a:effectLst/>
                          <a:latin typeface="+mj-lt"/>
                        </a:rPr>
                        <a:t>Lời hát:</a:t>
                      </a:r>
                      <a:endParaRPr lang="en-SG" sz="1750" dirty="0">
                        <a:effectLst/>
                        <a:latin typeface="+mj-lt"/>
                      </a:endParaRPr>
                    </a:p>
                    <a:p>
                      <a:pPr>
                        <a:lnSpc>
                          <a:spcPct val="100000"/>
                        </a:lnSpc>
                        <a:spcAft>
                          <a:spcPts val="800"/>
                        </a:spcAft>
                      </a:pPr>
                      <a:r>
                        <a:rPr lang="en-US" sz="1750" dirty="0" err="1">
                          <a:effectLst/>
                          <a:latin typeface="Times New Roman" panose="02020603050405020304" pitchFamily="18" charset="0"/>
                          <a:cs typeface="Times New Roman" panose="02020603050405020304" pitchFamily="18" charset="0"/>
                        </a:rPr>
                        <a:t>Từ</a:t>
                      </a:r>
                      <a:r>
                        <a:rPr lang="vi-VN" sz="1750" dirty="0">
                          <a:effectLst/>
                          <a:latin typeface="Times New Roman" panose="02020603050405020304" pitchFamily="18" charset="0"/>
                          <a:cs typeface="Times New Roman" panose="02020603050405020304" pitchFamily="18" charset="0"/>
                        </a:rPr>
                        <a:t> ngày thay áo lạy cô chương,</a:t>
                      </a:r>
                      <a:endParaRPr lang="en-SG" sz="1750" dirty="0">
                        <a:effectLst/>
                        <a:latin typeface="Times New Roman" panose="02020603050405020304" pitchFamily="18" charset="0"/>
                        <a:cs typeface="Times New Roman" panose="02020603050405020304" pitchFamily="18" charset="0"/>
                      </a:endParaRPr>
                    </a:p>
                    <a:p>
                      <a:pPr>
                        <a:lnSpc>
                          <a:spcPct val="100000"/>
                        </a:lnSpc>
                        <a:spcAft>
                          <a:spcPts val="800"/>
                        </a:spcAft>
                      </a:pPr>
                      <a:r>
                        <a:rPr lang="vi-VN" sz="1750" dirty="0">
                          <a:effectLst/>
                          <a:latin typeface="+mj-lt"/>
                        </a:rPr>
                        <a:t>Cách tháng về nhà chàng,</a:t>
                      </a:r>
                      <a:endParaRPr lang="en-SG" sz="1750" dirty="0">
                        <a:effectLst/>
                        <a:latin typeface="+mj-lt"/>
                      </a:endParaRPr>
                    </a:p>
                    <a:p>
                      <a:pPr>
                        <a:lnSpc>
                          <a:spcPct val="100000"/>
                        </a:lnSpc>
                        <a:spcAft>
                          <a:spcPts val="800"/>
                        </a:spcAft>
                      </a:pPr>
                      <a:r>
                        <a:rPr lang="vi-VN" sz="1750" dirty="0">
                          <a:effectLst/>
                          <a:latin typeface="+mj-lt"/>
                        </a:rPr>
                        <a:t>Trăm năm ân ái ngày còn trường,</a:t>
                      </a:r>
                      <a:endParaRPr lang="en-SG" sz="1750" dirty="0">
                        <a:effectLst/>
                        <a:latin typeface="+mj-lt"/>
                      </a:endParaRPr>
                    </a:p>
                    <a:p>
                      <a:pPr>
                        <a:lnSpc>
                          <a:spcPct val="100000"/>
                        </a:lnSpc>
                        <a:spcAft>
                          <a:spcPts val="800"/>
                        </a:spcAft>
                      </a:pPr>
                      <a:r>
                        <a:rPr lang="vi-VN" sz="1750" dirty="0">
                          <a:effectLst/>
                          <a:latin typeface="+mj-lt"/>
                        </a:rPr>
                        <a:t>Bỗng đâu cơn bão táp,</a:t>
                      </a:r>
                      <a:endParaRPr lang="en-SG" sz="1750" dirty="0">
                        <a:effectLst/>
                        <a:latin typeface="+mj-lt"/>
                      </a:endParaRPr>
                    </a:p>
                    <a:p>
                      <a:pPr>
                        <a:lnSpc>
                          <a:spcPct val="100000"/>
                        </a:lnSpc>
                        <a:spcAft>
                          <a:spcPts val="800"/>
                        </a:spcAft>
                      </a:pPr>
                      <a:r>
                        <a:rPr lang="vi-VN" sz="1750" dirty="0">
                          <a:effectLst/>
                          <a:latin typeface="+mj-lt"/>
                        </a:rPr>
                        <a:t>Biển cả sóng điên cuồng,</a:t>
                      </a:r>
                      <a:endParaRPr lang="en-SG" sz="1750" dirty="0">
                        <a:effectLst/>
                        <a:latin typeface="+mj-lt"/>
                      </a:endParaRPr>
                    </a:p>
                    <a:p>
                      <a:pPr>
                        <a:lnSpc>
                          <a:spcPct val="100000"/>
                        </a:lnSpc>
                        <a:spcAft>
                          <a:spcPts val="800"/>
                        </a:spcAft>
                      </a:pPr>
                      <a:r>
                        <a:rPr lang="vi-VN" sz="1750" dirty="0">
                          <a:effectLst/>
                          <a:latin typeface="+mj-lt"/>
                        </a:rPr>
                        <a:t>Rào rạt mênh mang.</a:t>
                      </a:r>
                      <a:endParaRPr lang="en-SG" sz="1750" dirty="0">
                        <a:effectLst/>
                        <a:latin typeface="+mj-lt"/>
                      </a:endParaRPr>
                    </a:p>
                    <a:p>
                      <a:pPr>
                        <a:lnSpc>
                          <a:spcPct val="100000"/>
                        </a:lnSpc>
                        <a:spcAft>
                          <a:spcPts val="800"/>
                        </a:spcAft>
                      </a:pPr>
                      <a:r>
                        <a:rPr lang="vi-VN" sz="1750" dirty="0">
                          <a:effectLst/>
                          <a:latin typeface="+mj-lt"/>
                        </a:rPr>
                        <a:t>Thời ấy, thế ấy,</a:t>
                      </a:r>
                      <a:endParaRPr lang="en-SG" sz="1750" dirty="0">
                        <a:effectLst/>
                        <a:latin typeface="+mj-lt"/>
                      </a:endParaRPr>
                    </a:p>
                    <a:p>
                      <a:pPr>
                        <a:lnSpc>
                          <a:spcPct val="100000"/>
                        </a:lnSpc>
                        <a:spcAft>
                          <a:spcPts val="800"/>
                        </a:spcAft>
                      </a:pPr>
                      <a:r>
                        <a:rPr lang="vi-VN" sz="1750" dirty="0">
                          <a:effectLst/>
                          <a:latin typeface="+mj-lt"/>
                        </a:rPr>
                        <a:t>Không lấy thân đương,</a:t>
                      </a:r>
                      <a:endParaRPr lang="en-SG" sz="1750" dirty="0">
                        <a:effectLst/>
                        <a:latin typeface="+mj-lt"/>
                      </a:endParaRPr>
                    </a:p>
                    <a:p>
                      <a:pPr>
                        <a:lnSpc>
                          <a:spcPct val="100000"/>
                        </a:lnSpc>
                        <a:spcAft>
                          <a:spcPts val="800"/>
                        </a:spcAft>
                      </a:pPr>
                      <a:r>
                        <a:rPr lang="vi-VN" sz="1750" dirty="0">
                          <a:effectLst/>
                          <a:latin typeface="+mj-lt"/>
                        </a:rPr>
                        <a:t>Thì cô chương, thì hiền lang,</a:t>
                      </a:r>
                      <a:endParaRPr lang="en-SG" sz="1750" dirty="0">
                        <a:effectLst/>
                        <a:latin typeface="+mj-lt"/>
                      </a:endParaRPr>
                    </a:p>
                    <a:p>
                      <a:pPr>
                        <a:lnSpc>
                          <a:spcPct val="100000"/>
                        </a:lnSpc>
                        <a:spcAft>
                          <a:spcPts val="800"/>
                        </a:spcAft>
                      </a:pPr>
                      <a:r>
                        <a:rPr lang="vi-VN" sz="1750" dirty="0">
                          <a:effectLst/>
                          <a:latin typeface="+mj-lt"/>
                        </a:rPr>
                        <a:t>Chôn trong bụng cá rất bi thương.</a:t>
                      </a:r>
                      <a:endParaRPr lang="en-SG" sz="1750" dirty="0">
                        <a:effectLst/>
                        <a:latin typeface="+mj-lt"/>
                      </a:endParaRPr>
                    </a:p>
                    <a:p>
                      <a:pPr>
                        <a:lnSpc>
                          <a:spcPct val="100000"/>
                        </a:lnSpc>
                        <a:spcAft>
                          <a:spcPts val="800"/>
                        </a:spcAft>
                      </a:pPr>
                      <a:r>
                        <a:rPr lang="vi-VN" sz="1750" dirty="0">
                          <a:effectLst/>
                          <a:latin typeface="+mj-lt"/>
                        </a:rPr>
                        <a:t>Thiên cơ đã lộ,</a:t>
                      </a:r>
                      <a:endParaRPr lang="en-SG" sz="1750" dirty="0">
                        <a:effectLst/>
                        <a:latin typeface="+mj-lt"/>
                      </a:endParaRPr>
                    </a:p>
                    <a:p>
                      <a:pPr>
                        <a:lnSpc>
                          <a:spcPct val="100000"/>
                        </a:lnSpc>
                        <a:spcAft>
                          <a:spcPts val="800"/>
                        </a:spcAft>
                      </a:pPr>
                      <a:r>
                        <a:rPr lang="vi-VN" sz="1750" dirty="0">
                          <a:effectLst/>
                          <a:latin typeface="+mj-lt"/>
                        </a:rPr>
                        <a:t>Lại e cha mẹ mắc tai ương,</a:t>
                      </a:r>
                      <a:endParaRPr lang="en-SG" sz="1750" dirty="0">
                        <a:effectLst/>
                        <a:latin typeface="+mj-lt"/>
                      </a:endParaRPr>
                    </a:p>
                    <a:p>
                      <a:pPr>
                        <a:lnSpc>
                          <a:spcPct val="100000"/>
                        </a:lnSpc>
                        <a:spcAft>
                          <a:spcPts val="800"/>
                        </a:spcAft>
                      </a:pPr>
                      <a:r>
                        <a:rPr lang="vi-VN" sz="1750" dirty="0">
                          <a:effectLst/>
                          <a:latin typeface="+mj-lt"/>
                        </a:rPr>
                        <a:t>Làm sao giữ được cảnh đồng sàng?</a:t>
                      </a:r>
                      <a:endParaRPr lang="en-SG" sz="1750" dirty="0">
                        <a:effectLst/>
                        <a:latin typeface="+mj-lt"/>
                      </a:endParaRPr>
                    </a:p>
                    <a:p>
                      <a:pPr>
                        <a:lnSpc>
                          <a:spcPct val="100000"/>
                        </a:lnSpc>
                        <a:spcAft>
                          <a:spcPts val="800"/>
                        </a:spcAft>
                      </a:pPr>
                      <a:r>
                        <a:rPr lang="vi-VN" sz="1750" dirty="0">
                          <a:effectLst/>
                          <a:latin typeface="+mj-lt"/>
                        </a:rPr>
                        <a:t>Thúc Ngư lang!</a:t>
                      </a:r>
                      <a:endParaRPr lang="en-SG" sz="1750" dirty="0">
                        <a:effectLst/>
                        <a:latin typeface="+mj-lt"/>
                      </a:endParaRPr>
                    </a:p>
                    <a:p>
                      <a:pPr>
                        <a:lnSpc>
                          <a:spcPct val="100000"/>
                        </a:lnSpc>
                        <a:spcAft>
                          <a:spcPts val="800"/>
                        </a:spcAft>
                      </a:pPr>
                      <a:r>
                        <a:rPr lang="vi-VN" sz="1750" dirty="0">
                          <a:effectLst/>
                          <a:latin typeface="+mj-lt"/>
                        </a:rPr>
                        <a:t>Ghi nhớ trong tâm trường: </a:t>
                      </a:r>
                      <a:endParaRPr lang="en-SG" sz="1750" dirty="0">
                        <a:effectLst/>
                        <a:latin typeface="+mj-lt"/>
                      </a:endParaRPr>
                    </a:p>
                    <a:p>
                      <a:pPr>
                        <a:lnSpc>
                          <a:spcPct val="100000"/>
                        </a:lnSpc>
                        <a:spcAft>
                          <a:spcPts val="800"/>
                        </a:spcAft>
                      </a:pPr>
                      <a:r>
                        <a:rPr lang="vi-VN" sz="1750" dirty="0">
                          <a:effectLst/>
                          <a:latin typeface="+mj-lt"/>
                        </a:rPr>
                        <a:t>Trước song chẳng quản trăng soi bóng,</a:t>
                      </a:r>
                      <a:endParaRPr lang="en-SG" sz="1750" dirty="0">
                        <a:effectLst/>
                        <a:latin typeface="+mj-lt"/>
                      </a:endParaRPr>
                    </a:p>
                    <a:p>
                      <a:pPr>
                        <a:lnSpc>
                          <a:spcPct val="100000"/>
                        </a:lnSpc>
                        <a:spcAft>
                          <a:spcPts val="800"/>
                        </a:spcAft>
                      </a:pPr>
                      <a:r>
                        <a:rPr lang="vi-VN" sz="1750" dirty="0">
                          <a:effectLst/>
                          <a:latin typeface="+mj-lt"/>
                        </a:rPr>
                        <a:t>Nhắn nhỉ hoa mai tự chủ trương. Ông xanh, ông xanh sao phũ phàng!</a:t>
                      </a:r>
                      <a:endParaRPr lang="en-SG" sz="1750" dirty="0">
                        <a:effectLst/>
                        <a:latin typeface="+mj-lt"/>
                        <a:ea typeface="Calibri" panose="020F0502020204030204" pitchFamily="34" charset="0"/>
                        <a:cs typeface="Times New Roman" panose="02020603050405020304" pitchFamily="18" charset="0"/>
                      </a:endParaRPr>
                    </a:p>
                  </a:txBody>
                  <a:tcPr marL="38111" marR="381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76479217"/>
                  </a:ext>
                </a:extLst>
              </a:tr>
            </a:tbl>
          </a:graphicData>
        </a:graphic>
      </p:graphicFrame>
      <p:sp>
        <p:nvSpPr>
          <p:cNvPr id="4" name="矩形 13">
            <a:extLst>
              <a:ext uri="{FF2B5EF4-FFF2-40B4-BE49-F238E27FC236}">
                <a16:creationId xmlns:a16="http://schemas.microsoft.com/office/drawing/2014/main" xmlns="" id="{99D3FA42-60A1-19F4-32AE-F3405069D117}"/>
              </a:ext>
            </a:extLst>
          </p:cNvPr>
          <p:cNvSpPr/>
          <p:nvPr>
            <p:custDataLst>
              <p:tags r:id="rId1"/>
            </p:custDataLst>
          </p:nvPr>
        </p:nvSpPr>
        <p:spPr>
          <a:xfrm>
            <a:off x="8070182" y="962661"/>
            <a:ext cx="3955682" cy="370649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solidFill>
                <a:schemeClr val="tx1"/>
              </a:solidFill>
              <a:latin typeface="Arial"/>
              <a:ea typeface="微软雅黑"/>
              <a:cs typeface="+mn-ea"/>
              <a:sym typeface="Arial"/>
            </a:endParaRPr>
          </a:p>
        </p:txBody>
      </p:sp>
      <p:sp>
        <p:nvSpPr>
          <p:cNvPr id="5" name="文本框 14">
            <a:extLst>
              <a:ext uri="{FF2B5EF4-FFF2-40B4-BE49-F238E27FC236}">
                <a16:creationId xmlns:a16="http://schemas.microsoft.com/office/drawing/2014/main" xmlns="" id="{22625C6B-0F2C-0393-67B0-21EC138474ED}"/>
              </a:ext>
            </a:extLst>
          </p:cNvPr>
          <p:cNvSpPr txBox="1"/>
          <p:nvPr>
            <p:custDataLst>
              <p:tags r:id="rId2"/>
            </p:custDataLst>
          </p:nvPr>
        </p:nvSpPr>
        <p:spPr>
          <a:xfrm>
            <a:off x="8193099" y="1391921"/>
            <a:ext cx="3709849" cy="3108325"/>
          </a:xfrm>
          <a:prstGeom prst="rect">
            <a:avLst/>
          </a:prstGeom>
          <a:solidFill>
            <a:srgbClr val="000000">
              <a:alpha val="0"/>
            </a:srgbClr>
          </a:solidFill>
        </p:spPr>
        <p:txBody>
          <a:bodyPr wrap="square" rtlCol="0" anchor="t">
            <a:spAutoFit/>
          </a:bodyPr>
          <a:lstStyle/>
          <a:p>
            <a:pPr algn="just">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缺角矩形 15">
            <a:extLst>
              <a:ext uri="{FF2B5EF4-FFF2-40B4-BE49-F238E27FC236}">
                <a16:creationId xmlns:a16="http://schemas.microsoft.com/office/drawing/2014/main" xmlns="" id="{0EB40A23-FC8D-0BDB-BD51-30503C2369AB}"/>
              </a:ext>
            </a:extLst>
          </p:cNvPr>
          <p:cNvSpPr/>
          <p:nvPr>
            <p:custDataLst>
              <p:tags r:id="rId3"/>
            </p:custDataLst>
          </p:nvPr>
        </p:nvSpPr>
        <p:spPr>
          <a:xfrm>
            <a:off x="8578610" y="708026"/>
            <a:ext cx="3092472" cy="567055"/>
          </a:xfrm>
          <a:prstGeom prst="plaque">
            <a:avLst/>
          </a:prstGeom>
          <a:gradFill>
            <a:gsLst>
              <a:gs pos="0">
                <a:srgbClr val="6BB3A5"/>
              </a:gs>
              <a:gs pos="63000">
                <a:srgbClr val="498470"/>
              </a:gs>
            </a:gsLst>
            <a:lin ang="19200000" scaled="0"/>
          </a:gradFill>
          <a:ln w="25400">
            <a:solidFill>
              <a:srgbClr val="F0C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solidFill>
                <a:schemeClr val="tx1"/>
              </a:solidFill>
              <a:latin typeface="Arial"/>
              <a:ea typeface="微软雅黑"/>
              <a:cs typeface="+mn-ea"/>
              <a:sym typeface="Arial"/>
            </a:endParaRPr>
          </a:p>
        </p:txBody>
      </p:sp>
      <p:sp>
        <p:nvSpPr>
          <p:cNvPr id="7" name="文本框 16">
            <a:extLst>
              <a:ext uri="{FF2B5EF4-FFF2-40B4-BE49-F238E27FC236}">
                <a16:creationId xmlns:a16="http://schemas.microsoft.com/office/drawing/2014/main" xmlns="" id="{9CEB46B1-EFEE-36B3-1C9D-FDE6D0D0723F}"/>
              </a:ext>
            </a:extLst>
          </p:cNvPr>
          <p:cNvSpPr txBox="1"/>
          <p:nvPr>
            <p:custDataLst>
              <p:tags r:id="rId4"/>
            </p:custDataLst>
          </p:nvPr>
        </p:nvSpPr>
        <p:spPr>
          <a:xfrm>
            <a:off x="8700596" y="588011"/>
            <a:ext cx="2695786" cy="661035"/>
          </a:xfrm>
          <a:prstGeom prst="rect">
            <a:avLst/>
          </a:prstGeom>
          <a:solidFill>
            <a:srgbClr val="000000">
              <a:alpha val="0"/>
            </a:srgbClr>
          </a:solidFill>
        </p:spPr>
        <p:txBody>
          <a:bodyPr wrap="square" rtlCol="0" anchor="t">
            <a:spAutoFit/>
          </a:bodyPr>
          <a:lstStyle/>
          <a:p>
            <a:pPr algn="ctr">
              <a:lnSpc>
                <a:spcPct val="150000"/>
              </a:lnSpc>
            </a:pPr>
            <a:r>
              <a:rPr lang="en-US" sz="2800" b="1" dirty="0" err="1">
                <a:solidFill>
                  <a:schemeClr val="bg1"/>
                </a:solidFill>
                <a:effectLst/>
                <a:latin typeface="Times New Roman" panose="02020603050405020304" pitchFamily="18" charset="0"/>
                <a:ea typeface="Times New Roman" panose="02020603050405020304" pitchFamily="18" charset="0"/>
              </a:rPr>
              <a:t>Lời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hát</a:t>
            </a:r>
            <a:r>
              <a:rPr lang="en-US" sz="2800" b="1" dirty="0">
                <a:solidFill>
                  <a:schemeClr val="bg1"/>
                </a:solidFill>
                <a:effectLst/>
                <a:latin typeface="Times New Roman" panose="02020603050405020304" pitchFamily="18" charset="0"/>
                <a:ea typeface="Times New Roman" panose="02020603050405020304" pitchFamily="18" charset="0"/>
              </a:rPr>
              <a:t> ở </a:t>
            </a:r>
            <a:r>
              <a:rPr lang="en-US" sz="2800" b="1" dirty="0" err="1">
                <a:solidFill>
                  <a:schemeClr val="bg1"/>
                </a:solidFill>
                <a:effectLst/>
                <a:latin typeface="Times New Roman" panose="02020603050405020304" pitchFamily="18" charset="0"/>
                <a:ea typeface="Times New Roman" panose="02020603050405020304" pitchFamily="18" charset="0"/>
              </a:rPr>
              <a:t>đoạn</a:t>
            </a:r>
            <a:r>
              <a:rPr lang="en-US" sz="2800" b="1" dirty="0">
                <a:solidFill>
                  <a:schemeClr val="bg1"/>
                </a:solidFill>
                <a:effectLst/>
                <a:latin typeface="Times New Roman" panose="02020603050405020304" pitchFamily="18" charset="0"/>
                <a:ea typeface="Times New Roman" panose="02020603050405020304" pitchFamily="18" charset="0"/>
              </a:rPr>
              <a:t> 4</a:t>
            </a:r>
            <a:endParaRPr lang="zh-CN" altLang="en-US" sz="3200" b="1" dirty="0">
              <a:solidFill>
                <a:schemeClr val="bg1"/>
              </a:solidFill>
              <a:latin typeface="Arial"/>
              <a:ea typeface="微软雅黑"/>
              <a:cs typeface="+mn-ea"/>
              <a:sym typeface="Arial"/>
            </a:endParaRPr>
          </a:p>
        </p:txBody>
      </p:sp>
      <p:sp>
        <p:nvSpPr>
          <p:cNvPr id="9" name="矩形 3">
            <a:extLst>
              <a:ext uri="{FF2B5EF4-FFF2-40B4-BE49-F238E27FC236}">
                <a16:creationId xmlns:a16="http://schemas.microsoft.com/office/drawing/2014/main" xmlns="" id="{8195FE4A-345D-101C-ACAF-D338DBB6369D}"/>
              </a:ext>
            </a:extLst>
          </p:cNvPr>
          <p:cNvSpPr/>
          <p:nvPr>
            <p:custDataLst>
              <p:tags r:id="rId5"/>
            </p:custDataLst>
          </p:nvPr>
        </p:nvSpPr>
        <p:spPr>
          <a:xfrm>
            <a:off x="81915" y="3861670"/>
            <a:ext cx="4358005" cy="2827655"/>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solidFill>
                <a:schemeClr val="tx1"/>
              </a:solidFill>
              <a:latin typeface="Arial"/>
              <a:ea typeface="微软雅黑"/>
              <a:cs typeface="+mn-ea"/>
              <a:sym typeface="Arial"/>
            </a:endParaRPr>
          </a:p>
        </p:txBody>
      </p:sp>
      <p:sp>
        <p:nvSpPr>
          <p:cNvPr id="10" name="文本框 4">
            <a:extLst>
              <a:ext uri="{FF2B5EF4-FFF2-40B4-BE49-F238E27FC236}">
                <a16:creationId xmlns:a16="http://schemas.microsoft.com/office/drawing/2014/main" xmlns="" id="{1BC46153-FDDC-2ED4-04DD-30FA820BE6EE}"/>
              </a:ext>
            </a:extLst>
          </p:cNvPr>
          <p:cNvSpPr txBox="1"/>
          <p:nvPr>
            <p:custDataLst>
              <p:tags r:id="rId6"/>
            </p:custDataLst>
          </p:nvPr>
        </p:nvSpPr>
        <p:spPr>
          <a:xfrm>
            <a:off x="295275" y="4356335"/>
            <a:ext cx="4011930" cy="2246630"/>
          </a:xfrm>
          <a:prstGeom prst="rect">
            <a:avLst/>
          </a:prstGeom>
          <a:solidFill>
            <a:srgbClr val="000000">
              <a:alpha val="0"/>
            </a:srgbClr>
          </a:solidFill>
        </p:spPr>
        <p:txBody>
          <a:bodyPr wrap="square" rtlCol="0" anchor="t">
            <a:spAutoFit/>
          </a:bodyPr>
          <a:lstStyle/>
          <a:p>
            <a:pPr algn="just">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缺角矩形 7">
            <a:extLst>
              <a:ext uri="{FF2B5EF4-FFF2-40B4-BE49-F238E27FC236}">
                <a16:creationId xmlns:a16="http://schemas.microsoft.com/office/drawing/2014/main" xmlns="" id="{BA647A52-AFC1-A971-C3CD-B2F73B5E9BB3}"/>
              </a:ext>
            </a:extLst>
          </p:cNvPr>
          <p:cNvSpPr/>
          <p:nvPr>
            <p:custDataLst>
              <p:tags r:id="rId7"/>
            </p:custDataLst>
          </p:nvPr>
        </p:nvSpPr>
        <p:spPr>
          <a:xfrm>
            <a:off x="818515" y="3632435"/>
            <a:ext cx="2802890" cy="567055"/>
          </a:xfrm>
          <a:prstGeom prst="plaque">
            <a:avLst/>
          </a:prstGeom>
          <a:solidFill>
            <a:srgbClr val="FCCE93"/>
          </a:solidFill>
          <a:ln w="25400">
            <a:solidFill>
              <a:srgbClr val="498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solidFill>
                <a:schemeClr val="tx1"/>
              </a:solidFill>
              <a:latin typeface="Arial"/>
              <a:ea typeface="微软雅黑"/>
              <a:cs typeface="+mn-ea"/>
              <a:sym typeface="Arial"/>
            </a:endParaRPr>
          </a:p>
        </p:txBody>
      </p:sp>
      <p:sp>
        <p:nvSpPr>
          <p:cNvPr id="12" name="文本框 8">
            <a:extLst>
              <a:ext uri="{FF2B5EF4-FFF2-40B4-BE49-F238E27FC236}">
                <a16:creationId xmlns:a16="http://schemas.microsoft.com/office/drawing/2014/main" xmlns="" id="{F0F52A08-585A-B0CD-265E-2C59BC58BA86}"/>
              </a:ext>
            </a:extLst>
          </p:cNvPr>
          <p:cNvSpPr txBox="1"/>
          <p:nvPr>
            <p:custDataLst>
              <p:tags r:id="rId8"/>
            </p:custDataLst>
          </p:nvPr>
        </p:nvSpPr>
        <p:spPr>
          <a:xfrm>
            <a:off x="711200" y="3519405"/>
            <a:ext cx="3017520" cy="661035"/>
          </a:xfrm>
          <a:prstGeom prst="rect">
            <a:avLst/>
          </a:prstGeom>
          <a:solidFill>
            <a:srgbClr val="000000">
              <a:alpha val="0"/>
            </a:srgbClr>
          </a:solidFill>
        </p:spPr>
        <p:txBody>
          <a:bodyPr wrap="square" rtlCol="0" anchor="t">
            <a:spAutoFit/>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Lời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thơ</a:t>
            </a:r>
            <a:r>
              <a:rPr lang="en-US" sz="2800" b="1" dirty="0">
                <a:solidFill>
                  <a:srgbClr val="000000"/>
                </a:solidFill>
                <a:effectLst/>
                <a:latin typeface="Times New Roman" panose="02020603050405020304" pitchFamily="18" charset="0"/>
                <a:ea typeface="Times New Roman" panose="02020603050405020304" pitchFamily="18" charset="0"/>
              </a:rPr>
              <a:t> ở </a:t>
            </a:r>
            <a:r>
              <a:rPr lang="en-US" sz="2800" b="1" dirty="0" err="1">
                <a:solidFill>
                  <a:srgbClr val="000000"/>
                </a:solidFill>
                <a:effectLst/>
                <a:latin typeface="Times New Roman" panose="02020603050405020304" pitchFamily="18" charset="0"/>
                <a:ea typeface="Times New Roman" panose="02020603050405020304" pitchFamily="18" charset="0"/>
              </a:rPr>
              <a:t>đoạn</a:t>
            </a:r>
            <a:r>
              <a:rPr lang="en-US" sz="2800" b="1" dirty="0">
                <a:solidFill>
                  <a:srgbClr val="000000"/>
                </a:solidFill>
                <a:effectLst/>
                <a:latin typeface="Times New Roman" panose="02020603050405020304" pitchFamily="18" charset="0"/>
                <a:ea typeface="Times New Roman" panose="02020603050405020304" pitchFamily="18" charset="0"/>
              </a:rPr>
              <a:t> 1</a:t>
            </a:r>
            <a:endParaRPr lang="zh-CN" altLang="en-US" sz="3200" b="1" dirty="0">
              <a:solidFill>
                <a:srgbClr val="498470"/>
              </a:solidFill>
              <a:latin typeface="Arial"/>
              <a:ea typeface="微软雅黑"/>
              <a:cs typeface="+mn-ea"/>
              <a:sym typeface="Arial"/>
            </a:endParaRPr>
          </a:p>
        </p:txBody>
      </p:sp>
      <p:pic>
        <p:nvPicPr>
          <p:cNvPr id="13" name="Picture 12" descr="A cartoon of two people sitting on the ground&#10;&#10;Description automatically generated">
            <a:extLst>
              <a:ext uri="{FF2B5EF4-FFF2-40B4-BE49-F238E27FC236}">
                <a16:creationId xmlns:a16="http://schemas.microsoft.com/office/drawing/2014/main" xmlns="" id="{ACAF8B86-322D-9B15-7621-D3873E2C7D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5999" y="5466080"/>
            <a:ext cx="1821773" cy="1549516"/>
          </a:xfrm>
          <a:prstGeom prst="rect">
            <a:avLst/>
          </a:prstGeom>
        </p:spPr>
      </p:pic>
    </p:spTree>
    <p:extLst>
      <p:ext uri="{BB962C8B-B14F-4D97-AF65-F5344CB8AC3E}">
        <p14:creationId xmlns:p14="http://schemas.microsoft.com/office/powerpoint/2010/main" val="27755804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6"/>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9" name="图片 8" descr="端午插图-05"/>
          <p:cNvPicPr>
            <a:picLocks noChangeAspect="1"/>
          </p:cNvPicPr>
          <p:nvPr/>
        </p:nvPicPr>
        <p:blipFill>
          <a:blip r:embed="rId7"/>
          <a:srcRect l="59456" t="12857" r="6671" b="17889"/>
          <a:stretch>
            <a:fillRect/>
          </a:stretch>
        </p:blipFill>
        <p:spPr>
          <a:xfrm>
            <a:off x="10948737" y="5429209"/>
            <a:ext cx="1750628" cy="142879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7"/>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368241" y="168442"/>
            <a:ext cx="7643221" cy="816018"/>
            <a:chOff x="5826" y="7791"/>
            <a:chExt cx="3602"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896" y="7791"/>
              <a:ext cx="3532" cy="73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ct val="150000"/>
                </a:lnSpc>
                <a:spcAft>
                  <a:spcPts val="800"/>
                </a:spcAft>
              </a:pP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2.2. </a:t>
              </a:r>
              <a:r>
                <a:rPr lang="en-US" sz="28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hiểu về lời thơ, lời hát trong văn bản</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778345" y="80296"/>
            <a:ext cx="922421" cy="904163"/>
          </a:xfrm>
          <a:prstGeom prst="rect">
            <a:avLst/>
          </a:prstGeom>
        </p:spPr>
      </p:pic>
      <p:sp>
        <p:nvSpPr>
          <p:cNvPr id="3" name="Google Shape;763;p46">
            <a:extLst>
              <a:ext uri="{FF2B5EF4-FFF2-40B4-BE49-F238E27FC236}">
                <a16:creationId xmlns:a16="http://schemas.microsoft.com/office/drawing/2014/main" xmlns="" id="{B07D16F9-5355-A46C-F415-AA5132258A29}"/>
              </a:ext>
            </a:extLst>
          </p:cNvPr>
          <p:cNvSpPr/>
          <p:nvPr/>
        </p:nvSpPr>
        <p:spPr>
          <a:xfrm>
            <a:off x="48343" y="6338795"/>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sym typeface="Arial"/>
            </a:endParaRPr>
          </a:p>
        </p:txBody>
      </p:sp>
      <p:sp>
        <p:nvSpPr>
          <p:cNvPr id="4" name="Freeform 2">
            <a:extLst>
              <a:ext uri="{FF2B5EF4-FFF2-40B4-BE49-F238E27FC236}">
                <a16:creationId xmlns:a16="http://schemas.microsoft.com/office/drawing/2014/main" xmlns="" id="{764CD35D-7D46-6340-A9B9-5151C76FFEE2}"/>
              </a:ext>
            </a:extLst>
          </p:cNvPr>
          <p:cNvSpPr/>
          <p:nvPr/>
        </p:nvSpPr>
        <p:spPr>
          <a:xfrm>
            <a:off x="8302995" y="1486977"/>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13"/>
            <a:stretch>
              <a:fillRect l="-16253" r="-30594" b="-9116"/>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a:ln>
                <a:noFill/>
              </a:ln>
              <a:solidFill>
                <a:prstClr val="black"/>
              </a:solidFill>
              <a:effectLst/>
              <a:uLnTx/>
              <a:uFillTx/>
            </a:endParaRPr>
          </a:p>
        </p:txBody>
      </p:sp>
      <p:sp>
        <p:nvSpPr>
          <p:cNvPr id="14" name="Freeform 7">
            <a:extLst>
              <a:ext uri="{FF2B5EF4-FFF2-40B4-BE49-F238E27FC236}">
                <a16:creationId xmlns:a16="http://schemas.microsoft.com/office/drawing/2014/main" xmlns="" id="{1C8F343F-6D61-8F87-DB32-7BF1732CA49A}"/>
              </a:ext>
            </a:extLst>
          </p:cNvPr>
          <p:cNvSpPr/>
          <p:nvPr/>
        </p:nvSpPr>
        <p:spPr>
          <a:xfrm flipH="1" flipV="1">
            <a:off x="541518" y="1483267"/>
            <a:ext cx="6309799" cy="1059955"/>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4">
              <a:extLst>
                <a:ext uri="{BEBA8EAE-BF5A-486C-A8C5-ECC9F3942E4B}">
                  <a14:imgProps xmlns:a14="http://schemas.microsoft.com/office/drawing/2010/main">
                    <a14:imgLayer r:embed="rId15">
                      <a14:imgEffect>
                        <a14:colorTemperature colorTemp="7200"/>
                      </a14:imgEffect>
                    </a14:imgLayer>
                  </a14:imgProps>
                </a:ext>
              </a:extLst>
            </a:blip>
            <a:stretch>
              <a:fillRect l="-15562" t="-18890" r="-37959" b="-998793"/>
            </a:stretch>
          </a:blipFill>
        </p:spPr>
        <p:txBody>
          <a:bodyPr/>
          <a:lstStyle/>
          <a:p>
            <a:pPr defTabSz="609630">
              <a:defRPr/>
            </a:pPr>
            <a:endParaRPr lang="en-SG" sz="2000">
              <a:solidFill>
                <a:prstClr val="black"/>
              </a:solidFill>
              <a:latin typeface="Arial"/>
            </a:endParaRPr>
          </a:p>
        </p:txBody>
      </p:sp>
      <p:sp>
        <p:nvSpPr>
          <p:cNvPr id="16" name="Freeform 9">
            <a:extLst>
              <a:ext uri="{FF2B5EF4-FFF2-40B4-BE49-F238E27FC236}">
                <a16:creationId xmlns:a16="http://schemas.microsoft.com/office/drawing/2014/main" xmlns="" id="{A61C78BE-7390-633F-8F29-4F43EF6E6B8C}"/>
              </a:ext>
            </a:extLst>
          </p:cNvPr>
          <p:cNvSpPr/>
          <p:nvPr/>
        </p:nvSpPr>
        <p:spPr>
          <a:xfrm flipH="1">
            <a:off x="522078" y="2768091"/>
            <a:ext cx="6309799" cy="150035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6">
              <a:extLst>
                <a:ext uri="{BEBA8EAE-BF5A-486C-A8C5-ECC9F3942E4B}">
                  <a14:imgProps xmlns:a14="http://schemas.microsoft.com/office/drawing/2010/main">
                    <a14:imgLayer r:embed="rId15">
                      <a14:imgEffect>
                        <a14:colorTemperature colorTemp="5300"/>
                      </a14:imgEffect>
                    </a14:imgLayer>
                  </a14:imgProps>
                </a:ext>
              </a:extLst>
            </a:blip>
            <a:stretch>
              <a:fillRect l="-7720" t="-33154" r="-45801" b="-984529"/>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a:ln>
                <a:noFill/>
              </a:ln>
              <a:solidFill>
                <a:prstClr val="black"/>
              </a:solidFill>
              <a:effectLst/>
              <a:uLnTx/>
              <a:uFillTx/>
            </a:endParaRPr>
          </a:p>
        </p:txBody>
      </p:sp>
      <p:sp>
        <p:nvSpPr>
          <p:cNvPr id="65" name="Freeform 10">
            <a:extLst>
              <a:ext uri="{FF2B5EF4-FFF2-40B4-BE49-F238E27FC236}">
                <a16:creationId xmlns:a16="http://schemas.microsoft.com/office/drawing/2014/main" xmlns="" id="{B0153BED-30F0-F00F-88D2-34E6FE7B02B4}"/>
              </a:ext>
            </a:extLst>
          </p:cNvPr>
          <p:cNvSpPr/>
          <p:nvPr/>
        </p:nvSpPr>
        <p:spPr>
          <a:xfrm flipH="1">
            <a:off x="522075" y="4632160"/>
            <a:ext cx="6309799" cy="1384995"/>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7">
              <a:extLst>
                <a:ext uri="{BEBA8EAE-BF5A-486C-A8C5-ECC9F3942E4B}">
                  <a14:imgProps xmlns:a14="http://schemas.microsoft.com/office/drawing/2010/main">
                    <a14:imgLayer r:embed="rId15">
                      <a14:imgEffect>
                        <a14:colorTemperature colorTemp="8800"/>
                      </a14:imgEffect>
                    </a14:imgLayer>
                  </a14:imgProps>
                </a:ext>
              </a:extLst>
            </a:blip>
            <a:stretch>
              <a:fillRect l="-33569" t="-40285" r="-19952" b="-977398"/>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dirty="0">
              <a:ln>
                <a:noFill/>
              </a:ln>
              <a:solidFill>
                <a:prstClr val="black"/>
              </a:solidFill>
              <a:effectLst/>
              <a:uLnTx/>
              <a:uFillTx/>
            </a:endParaRPr>
          </a:p>
        </p:txBody>
      </p:sp>
      <p:sp>
        <p:nvSpPr>
          <p:cNvPr id="66" name="Freeform 15">
            <a:extLst>
              <a:ext uri="{FF2B5EF4-FFF2-40B4-BE49-F238E27FC236}">
                <a16:creationId xmlns:a16="http://schemas.microsoft.com/office/drawing/2014/main" xmlns="" id="{9A3A1BE0-9984-80A4-BD2E-AB870ED9B61C}"/>
              </a:ext>
            </a:extLst>
          </p:cNvPr>
          <p:cNvSpPr/>
          <p:nvPr/>
        </p:nvSpPr>
        <p:spPr>
          <a:xfrm rot="-9082507" flipH="1">
            <a:off x="10780587" y="1328240"/>
            <a:ext cx="1333191" cy="461482"/>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8"/>
            <a:stretch>
              <a:fillRect l="-13287" t="-111098" r="-115216" b="-123704"/>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dirty="0">
              <a:ln>
                <a:noFill/>
              </a:ln>
              <a:solidFill>
                <a:prstClr val="black"/>
              </a:solidFill>
              <a:effectLst/>
              <a:uLnTx/>
              <a:uFillTx/>
            </a:endParaRPr>
          </a:p>
        </p:txBody>
      </p:sp>
      <p:sp>
        <p:nvSpPr>
          <p:cNvPr id="67" name="TextBox 66">
            <a:extLst>
              <a:ext uri="{FF2B5EF4-FFF2-40B4-BE49-F238E27FC236}">
                <a16:creationId xmlns:a16="http://schemas.microsoft.com/office/drawing/2014/main" xmlns="" id="{9759F5B0-E686-09EB-4E67-200E1BA5FF96}"/>
              </a:ext>
            </a:extLst>
          </p:cNvPr>
          <p:cNvSpPr txBox="1"/>
          <p:nvPr/>
        </p:nvSpPr>
        <p:spPr>
          <a:xfrm>
            <a:off x="550615" y="1616290"/>
            <a:ext cx="6281259" cy="523220"/>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endParaRPr lang="en-SG" sz="2800"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xmlns="" id="{B41A2056-A6C2-A949-0C24-FAC51CB6CF8C}"/>
              </a:ext>
            </a:extLst>
          </p:cNvPr>
          <p:cNvSpPr txBox="1"/>
          <p:nvPr/>
        </p:nvSpPr>
        <p:spPr>
          <a:xfrm>
            <a:off x="611665" y="2785201"/>
            <a:ext cx="6281259" cy="1384995"/>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a:t>
            </a:r>
            <a:r>
              <a:rPr lang="en-US" sz="28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xmlns="" id="{F7BB0C89-EE28-2393-E896-07F6CF8A59AE}"/>
              </a:ext>
            </a:extLst>
          </p:cNvPr>
          <p:cNvSpPr txBox="1"/>
          <p:nvPr/>
        </p:nvSpPr>
        <p:spPr>
          <a:xfrm>
            <a:off x="570060" y="4706076"/>
            <a:ext cx="6281259" cy="1384995"/>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a:t>
            </a:r>
            <a:r>
              <a:rPr lang="en-US" sz="2800" dirty="0">
                <a:latin typeface="Times New Roman" panose="02020603050405020304" pitchFamily="18" charset="0"/>
                <a:cs typeface="Times New Roman" panose="02020603050405020304" pitchFamily="18" charset="0"/>
              </a:rPr>
              <a:t> Vân. </a:t>
            </a:r>
            <a:endParaRPr lang="en-SG" sz="2800" dirty="0">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xmlns="" id="{4633650D-8D9E-3949-BA01-67694E139ACB}"/>
              </a:ext>
            </a:extLst>
          </p:cNvPr>
          <p:cNvSpPr txBox="1"/>
          <p:nvPr/>
        </p:nvSpPr>
        <p:spPr>
          <a:xfrm>
            <a:off x="8364042" y="1673280"/>
            <a:ext cx="3190013" cy="2062103"/>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hát</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4:</a:t>
            </a:r>
            <a:endParaRPr lang="en-SG" sz="3200" b="1" dirty="0">
              <a:latin typeface="Times New Roman" panose="02020603050405020304" pitchFamily="18" charset="0"/>
              <a:cs typeface="Times New Roman" panose="02020603050405020304" pitchFamily="18" charset="0"/>
            </a:endParaRPr>
          </a:p>
        </p:txBody>
      </p:sp>
      <p:pic>
        <p:nvPicPr>
          <p:cNvPr id="71" name="Picture 70" descr="A cartoon of a person sitting on a boat&#10;&#10;Description automatically generated">
            <a:extLst>
              <a:ext uri="{FF2B5EF4-FFF2-40B4-BE49-F238E27FC236}">
                <a16:creationId xmlns:a16="http://schemas.microsoft.com/office/drawing/2014/main" xmlns="" id="{252CBBBF-680A-F91E-9024-7419E710BA10}"/>
              </a:ext>
            </a:extLst>
          </p:cNvPr>
          <p:cNvPicPr>
            <a:picLocks noChangeAspect="1"/>
          </p:cNvPicPr>
          <p:nvPr/>
        </p:nvPicPr>
        <p:blipFill>
          <a:blip r:embed="rId19">
            <a:extLst>
              <a:ext uri="{28A0092B-C50C-407E-A947-70E740481C1C}">
                <a14:useLocalDpi xmlns:a14="http://schemas.microsoft.com/office/drawing/2010/main" val="0"/>
              </a:ext>
            </a:extLst>
          </a:blip>
          <a:srcRect t="1391" r="25112" b="-1"/>
          <a:stretch/>
        </p:blipFill>
        <p:spPr>
          <a:xfrm flipH="1">
            <a:off x="6831872" y="3806206"/>
            <a:ext cx="5449713" cy="3061954"/>
          </a:xfrm>
          <a:prstGeom prst="rect">
            <a:avLst/>
          </a:prstGeom>
        </p:spPr>
      </p:pic>
      <p:pic>
        <p:nvPicPr>
          <p:cNvPr id="10" name="图片 9" descr="C:/Users/Administrator/AppData/Local/Temp/picturecompress_20220310230719/output_1.pngoutput_1"/>
          <p:cNvPicPr>
            <a:picLocks noChangeAspect="1"/>
          </p:cNvPicPr>
          <p:nvPr/>
        </p:nvPicPr>
        <p:blipFill>
          <a:blip r:embed="rId20"/>
          <a:srcRect l="25592" t="91204" r="24530"/>
          <a:stretch>
            <a:fillRect/>
          </a:stretch>
        </p:blipFill>
        <p:spPr>
          <a:xfrm>
            <a:off x="4718978" y="5730579"/>
            <a:ext cx="4837750" cy="1137581"/>
          </a:xfrm>
          <a:prstGeom prst="rect">
            <a:avLst/>
          </a:prstGeom>
        </p:spPr>
      </p:pic>
    </p:spTree>
    <p:extLst>
      <p:ext uri="{BB962C8B-B14F-4D97-AF65-F5344CB8AC3E}">
        <p14:creationId xmlns:p14="http://schemas.microsoft.com/office/powerpoint/2010/main" val="18358007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barn(inVertical)">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barn(inVertical)">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barn(inVertical)">
                                      <p:cBhvr>
                                        <p:cTn id="31" dur="500"/>
                                        <p:tgtEl>
                                          <p:spTgt spid="6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fltVal val="0"/>
                                          </p:val>
                                        </p:tav>
                                        <p:tav tm="100000">
                                          <p:val>
                                            <p:strVal val="#ppt_w"/>
                                          </p:val>
                                        </p:tav>
                                      </p:tavLst>
                                    </p:anim>
                                    <p:anim calcmode="lin" valueType="num">
                                      <p:cBhvr>
                                        <p:cTn id="37" dur="500" fill="hold"/>
                                        <p:tgtEl>
                                          <p:spTgt spid="66"/>
                                        </p:tgtEl>
                                        <p:attrNameLst>
                                          <p:attrName>ppt_h</p:attrName>
                                        </p:attrNameLst>
                                      </p:cBhvr>
                                      <p:tavLst>
                                        <p:tav tm="0">
                                          <p:val>
                                            <p:fltVal val="0"/>
                                          </p:val>
                                        </p:tav>
                                        <p:tav tm="100000">
                                          <p:val>
                                            <p:strVal val="#ppt_h"/>
                                          </p:val>
                                        </p:tav>
                                      </p:tavLst>
                                    </p:anim>
                                    <p:animEffect transition="in" filter="fade">
                                      <p:cBhvr>
                                        <p:cTn id="3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6" grpId="0" animBg="1"/>
      <p:bldP spid="67" grpId="0"/>
      <p:bldP spid="68" grpId="0"/>
      <p:bldP spid="69" grpId="0"/>
      <p:bldP spid="7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AB08D1B-C0C9-81D6-3730-CF460190E375}"/>
              </a:ext>
            </a:extLst>
          </p:cNvPr>
          <p:cNvPicPr>
            <a:picLocks noChangeAspect="1"/>
          </p:cNvPicPr>
          <p:nvPr/>
        </p:nvPicPr>
        <p:blipFill>
          <a:blip r:embed="rId3"/>
          <a:stretch>
            <a:fillRect/>
          </a:stretch>
        </p:blipFill>
        <p:spPr>
          <a:xfrm>
            <a:off x="14516" y="0"/>
            <a:ext cx="12192000" cy="6857999"/>
          </a:xfrm>
          <a:prstGeom prst="rect">
            <a:avLst/>
          </a:prstGeom>
        </p:spPr>
      </p:pic>
      <p:sp>
        <p:nvSpPr>
          <p:cNvPr id="22" name="Google Shape;1012;p37">
            <a:extLst>
              <a:ext uri="{FF2B5EF4-FFF2-40B4-BE49-F238E27FC236}">
                <a16:creationId xmlns:a16="http://schemas.microsoft.com/office/drawing/2014/main" xmlns="" id="{68EBF732-8693-C248-04F5-DB0FEA69125A}"/>
              </a:ext>
            </a:extLst>
          </p:cNvPr>
          <p:cNvSpPr txBox="1">
            <a:spLocks/>
          </p:cNvSpPr>
          <p:nvPr/>
        </p:nvSpPr>
        <p:spPr>
          <a:xfrm>
            <a:off x="2003760" y="2508245"/>
            <a:ext cx="7981079"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a:solidFill>
                  <a:schemeClr val="bg1"/>
                </a:solidFill>
                <a:latin typeface="Times New Roman" panose="02020603050405020304" pitchFamily="18" charset="0"/>
                <a:cs typeface="Times New Roman" panose="02020603050405020304" pitchFamily="18" charset="0"/>
              </a:rPr>
              <a:t>Đặc điểm thể loại </a:t>
            </a:r>
            <a:endParaRPr lang="en-US" sz="5400" b="1" dirty="0">
              <a:solidFill>
                <a:schemeClr val="bg1"/>
              </a:solidFill>
              <a:latin typeface="Times New Roman" panose="02020603050405020304" pitchFamily="18" charset="0"/>
              <a:cs typeface="Times New Roman" panose="02020603050405020304" pitchFamily="18" charset="0"/>
            </a:endParaRPr>
          </a:p>
          <a:p>
            <a:pPr algn="ctr"/>
            <a:r>
              <a:rPr lang="vi-VN" sz="5400" b="1" dirty="0">
                <a:solidFill>
                  <a:schemeClr val="bg1"/>
                </a:solidFill>
                <a:latin typeface="Times New Roman" panose="02020603050405020304" pitchFamily="18" charset="0"/>
                <a:cs typeface="Times New Roman" panose="02020603050405020304" pitchFamily="18" charset="0"/>
              </a:rPr>
              <a:t>truyền kì trong “</a:t>
            </a:r>
            <a:r>
              <a:rPr lang="en-US" sz="5400" b="1" i="1" dirty="0" err="1">
                <a:solidFill>
                  <a:schemeClr val="bg1"/>
                </a:solidFill>
                <a:latin typeface="Times New Roman" panose="02020603050405020304" pitchFamily="18" charset="0"/>
                <a:cs typeface="Times New Roman" panose="02020603050405020304" pitchFamily="18" charset="0"/>
              </a:rPr>
              <a:t>Truyện</a:t>
            </a:r>
            <a:r>
              <a:rPr lang="en-US" sz="5400" b="1" i="1" dirty="0">
                <a:solidFill>
                  <a:schemeClr val="bg1"/>
                </a:solidFill>
                <a:latin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cs typeface="Times New Roman" panose="02020603050405020304" pitchFamily="18" charset="0"/>
              </a:rPr>
              <a:t>lạ</a:t>
            </a:r>
            <a:r>
              <a:rPr lang="en-US" sz="5400" b="1" i="1" dirty="0">
                <a:solidFill>
                  <a:schemeClr val="bg1"/>
                </a:solidFill>
                <a:latin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cs typeface="Times New Roman" panose="02020603050405020304" pitchFamily="18" charset="0"/>
              </a:rPr>
              <a:t>nhà</a:t>
            </a:r>
            <a:r>
              <a:rPr lang="en-US" sz="5400" b="1" i="1" dirty="0">
                <a:solidFill>
                  <a:schemeClr val="bg1"/>
                </a:solidFill>
                <a:latin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cs typeface="Times New Roman" panose="02020603050405020304" pitchFamily="18" charset="0"/>
              </a:rPr>
              <a:t>thuyền</a:t>
            </a:r>
            <a:r>
              <a:rPr lang="en-US" sz="5400" b="1" i="1" dirty="0">
                <a:solidFill>
                  <a:schemeClr val="bg1"/>
                </a:solidFill>
                <a:latin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cs typeface="Times New Roman" panose="02020603050405020304" pitchFamily="18" charset="0"/>
              </a:rPr>
              <a:t>chài</a:t>
            </a:r>
            <a:r>
              <a:rPr lang="vi-VN" sz="5400" b="1" i="1" dirty="0">
                <a:solidFill>
                  <a:schemeClr val="bg1"/>
                </a:solidFill>
                <a:latin typeface="Times New Roman" panose="02020603050405020304" pitchFamily="18" charset="0"/>
                <a:cs typeface="Times New Roman" panose="02020603050405020304" pitchFamily="18" charset="0"/>
              </a:rPr>
              <a:t>”</a:t>
            </a:r>
            <a:endParaRPr lang="en-SG" sz="400000" dirty="0">
              <a:solidFill>
                <a:schemeClr val="bg1"/>
              </a:solidFill>
              <a:latin typeface="Times New Roman" panose="02020603050405020304" pitchFamily="18" charset="0"/>
              <a:cs typeface="Times New Roman" panose="02020603050405020304" pitchFamily="18" charset="0"/>
            </a:endParaRPr>
          </a:p>
        </p:txBody>
      </p:sp>
      <p:sp>
        <p:nvSpPr>
          <p:cNvPr id="10" name="矩形 15">
            <a:extLst>
              <a:ext uri="{FF2B5EF4-FFF2-40B4-BE49-F238E27FC236}">
                <a16:creationId xmlns:a16="http://schemas.microsoft.com/office/drawing/2014/main" xmlns="" id="{1A031937-28B2-3F73-DDC9-D2420E62C671}"/>
              </a:ext>
            </a:extLst>
          </p:cNvPr>
          <p:cNvSpPr/>
          <p:nvPr/>
        </p:nvSpPr>
        <p:spPr>
          <a:xfrm>
            <a:off x="5395977" y="812141"/>
            <a:ext cx="1429079" cy="1225081"/>
          </a:xfrm>
          <a:prstGeom prst="rect">
            <a:avLst/>
          </a:prstGeom>
          <a:solidFill>
            <a:schemeClr val="accent4">
              <a:lumMod val="20000"/>
              <a:lumOff val="80000"/>
            </a:schemeClr>
          </a:solidFill>
          <a:ln w="25400" cap="flat" cmpd="sng" algn="ctr">
            <a:noFill/>
            <a:prstDash val="solid"/>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r>
              <a:rPr lang="en-US" altLang="zh-CN" sz="6600" b="1" kern="0" dirty="0">
                <a:latin typeface="Times New Roman" panose="02020603050405020304" pitchFamily="18" charset="0"/>
                <a:ea typeface="微软雅黑"/>
                <a:cs typeface="Times New Roman" panose="02020603050405020304" pitchFamily="18" charset="0"/>
                <a:sym typeface="Arial"/>
              </a:rPr>
              <a:t>2.3</a:t>
            </a:r>
            <a:endParaRPr kumimoji="0" lang="zh-CN" altLang="en-US" sz="6600" b="1" i="0" u="none" strike="noStrike" kern="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sym typeface="Arial"/>
            </a:endParaRPr>
          </a:p>
        </p:txBody>
      </p:sp>
    </p:spTree>
    <p:extLst>
      <p:ext uri="{BB962C8B-B14F-4D97-AF65-F5344CB8AC3E}">
        <p14:creationId xmlns:p14="http://schemas.microsoft.com/office/powerpoint/2010/main" val="11213227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983" y="312821"/>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598567" y="34200"/>
            <a:ext cx="7221231" cy="1116243"/>
            <a:chOff x="5826" y="7791"/>
            <a:chExt cx="3510"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986" y="7863"/>
              <a:ext cx="3074" cy="76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spcAft>
                  <a:spcPts val="800"/>
                </a:spcAft>
              </a:pP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2.3.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thể loại truyền kì trong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chài</a:t>
              </a:r>
              <a:r>
                <a:rPr lang="vi-VN"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778345" y="80296"/>
            <a:ext cx="922421" cy="904163"/>
          </a:xfrm>
          <a:prstGeom prst="rect">
            <a:avLst/>
          </a:prstGeom>
        </p:spPr>
      </p:pic>
      <p:pic>
        <p:nvPicPr>
          <p:cNvPr id="16" name="Picture 15" descr="A cartoon of two people sitting on the ground&#10;&#10;Description automatically generated">
            <a:extLst>
              <a:ext uri="{FF2B5EF4-FFF2-40B4-BE49-F238E27FC236}">
                <a16:creationId xmlns:a16="http://schemas.microsoft.com/office/drawing/2014/main" xmlns="" id="{34397115-A251-9E93-64AF-ECA4410CA7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83745" y="3317306"/>
            <a:ext cx="4068405" cy="3460397"/>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14" name="图片 12">
            <a:extLst>
              <a:ext uri="{FF2B5EF4-FFF2-40B4-BE49-F238E27FC236}">
                <a16:creationId xmlns:a16="http://schemas.microsoft.com/office/drawing/2014/main" xmlns="" id="{DF2A00B3-6538-3BF0-4B93-C5CBC3E5D860}"/>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t="11035"/>
          <a:stretch>
            <a:fillRect/>
          </a:stretch>
        </p:blipFill>
        <p:spPr>
          <a:xfrm>
            <a:off x="4117708" y="1077249"/>
            <a:ext cx="7161434" cy="5584192"/>
          </a:xfrm>
          <a:prstGeom prst="rect">
            <a:avLst/>
          </a:prstGeom>
        </p:spPr>
      </p:pic>
      <p:sp>
        <p:nvSpPr>
          <p:cNvPr id="17" name="TextBox 16">
            <a:extLst>
              <a:ext uri="{FF2B5EF4-FFF2-40B4-BE49-F238E27FC236}">
                <a16:creationId xmlns:a16="http://schemas.microsoft.com/office/drawing/2014/main" xmlns="" id="{863FE268-FC9A-98A8-EDAC-0867C5121738}"/>
              </a:ext>
            </a:extLst>
          </p:cNvPr>
          <p:cNvSpPr txBox="1"/>
          <p:nvPr/>
        </p:nvSpPr>
        <p:spPr>
          <a:xfrm>
            <a:off x="4721887" y="3425993"/>
            <a:ext cx="5811378" cy="2308324"/>
          </a:xfrm>
          <a:prstGeom prst="rect">
            <a:avLst/>
          </a:prstGeom>
          <a:noFill/>
        </p:spPr>
        <p:txBody>
          <a:bodyPr wrap="square">
            <a:spAutoFit/>
          </a:bodyPr>
          <a:lstStyle/>
          <a:p>
            <a:pPr algn="ctr"/>
            <a:r>
              <a:rPr lang="vi-VN" sz="3600" b="1" i="1" dirty="0">
                <a:latin typeface="+mj-lt"/>
              </a:rPr>
              <a:t>Truyện lạ nhà thuyền chài</a:t>
            </a:r>
            <a:r>
              <a:rPr lang="vi-VN" sz="3600" dirty="0">
                <a:latin typeface="+mj-lt"/>
              </a:rPr>
              <a:t> có phải là truyện truyền kì hay không? Dựa vào đâu để em khẳng định như vậy?</a:t>
            </a:r>
            <a:endParaRPr lang="en-SG" sz="3600" dirty="0">
              <a:latin typeface="+mj-lt"/>
            </a:endParaRPr>
          </a:p>
        </p:txBody>
      </p:sp>
    </p:spTree>
    <p:extLst>
      <p:ext uri="{BB962C8B-B14F-4D97-AF65-F5344CB8AC3E}">
        <p14:creationId xmlns:p14="http://schemas.microsoft.com/office/powerpoint/2010/main" val="3429187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27"/>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983" y="312821"/>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11" name="图片 10" descr="端午插图-03"/>
          <p:cNvPicPr>
            <a:picLocks noChangeAspect="1"/>
          </p:cNvPicPr>
          <p:nvPr/>
        </p:nvPicPr>
        <p:blipFill>
          <a:blip r:embed="rId28"/>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2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598567" y="34200"/>
            <a:ext cx="7221231" cy="1116243"/>
            <a:chOff x="5826" y="7791"/>
            <a:chExt cx="3510"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4"/>
              </p:custDataLst>
            </p:nvPr>
          </p:nvPicPr>
          <p:blipFill>
            <a:blip r:embed="rId3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25"/>
              </p:custDataLst>
            </p:nvPr>
          </p:nvSpPr>
          <p:spPr>
            <a:xfrm>
              <a:off x="5986" y="7863"/>
              <a:ext cx="3074" cy="76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spcAft>
                  <a:spcPts val="800"/>
                </a:spcAft>
              </a:pP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2.3. </a:t>
              </a:r>
              <a:r>
                <a:rPr lang="vi-VN"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thể loại truyền kì trong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chài</a:t>
              </a:r>
              <a:r>
                <a:rPr lang="vi-VN" sz="28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31"/>
          <a:srcRect l="10204" t="10278" r="55630" b="61806"/>
          <a:stretch>
            <a:fillRect/>
          </a:stretch>
        </p:blipFill>
        <p:spPr>
          <a:xfrm>
            <a:off x="1491234" y="171659"/>
            <a:ext cx="993663" cy="812800"/>
          </a:xfrm>
          <a:prstGeom prst="rect">
            <a:avLst/>
          </a:prstGeom>
        </p:spPr>
      </p:pic>
      <p:pic>
        <p:nvPicPr>
          <p:cNvPr id="8" name="图片 7" descr="端午插图-05"/>
          <p:cNvPicPr>
            <a:picLocks noChangeAspect="1"/>
          </p:cNvPicPr>
          <p:nvPr/>
        </p:nvPicPr>
        <p:blipFill>
          <a:blip r:embed="rId32"/>
          <a:srcRect l="7396" t="12135" r="49234" b="10034"/>
          <a:stretch>
            <a:fillRect/>
          </a:stretch>
        </p:blipFill>
        <p:spPr>
          <a:xfrm>
            <a:off x="1" y="5740738"/>
            <a:ext cx="1588168" cy="1137581"/>
          </a:xfrm>
          <a:prstGeom prst="rect">
            <a:avLst/>
          </a:prstGeom>
        </p:spPr>
      </p:pic>
      <p:grpSp>
        <p:nvGrpSpPr>
          <p:cNvPr id="19" name="组合 48">
            <a:extLst>
              <a:ext uri="{FF2B5EF4-FFF2-40B4-BE49-F238E27FC236}">
                <a16:creationId xmlns:a16="http://schemas.microsoft.com/office/drawing/2014/main" xmlns="" id="{0132E8E0-FDC0-958E-9A65-7F7BCB15D40B}"/>
              </a:ext>
            </a:extLst>
          </p:cNvPr>
          <p:cNvGrpSpPr/>
          <p:nvPr/>
        </p:nvGrpSpPr>
        <p:grpSpPr>
          <a:xfrm>
            <a:off x="3970378" y="2095506"/>
            <a:ext cx="4254286" cy="3120724"/>
            <a:chOff x="5784" y="2002"/>
            <a:chExt cx="5050" cy="3709"/>
          </a:xfrm>
        </p:grpSpPr>
        <p:sp>
          <p:nvSpPr>
            <p:cNvPr id="36" name="椭圆 12">
              <a:extLst>
                <a:ext uri="{FF2B5EF4-FFF2-40B4-BE49-F238E27FC236}">
                  <a16:creationId xmlns:a16="http://schemas.microsoft.com/office/drawing/2014/main" xmlns="" id="{0E8EEBBE-F18A-B73A-0862-21C3B6966BCC}"/>
                </a:ext>
              </a:extLst>
            </p:cNvPr>
            <p:cNvSpPr/>
            <p:nvPr>
              <p:custDataLst>
                <p:tags r:id="rId11"/>
              </p:custDataLst>
            </p:nvPr>
          </p:nvSpPr>
          <p:spPr>
            <a:xfrm>
              <a:off x="6373" y="2002"/>
              <a:ext cx="3709" cy="3709"/>
            </a:xfrm>
            <a:prstGeom prst="ellipse">
              <a:avLst/>
            </a:prstGeom>
            <a:noFill/>
            <a:ln w="38100">
              <a:solidFill>
                <a:srgbClr val="FCCE93"/>
              </a:solidFill>
            </a:ln>
            <a:extLst>
              <a:ext uri="{909E8E84-426E-40DD-AFC4-6F175D3DCCD1}">
                <a14:hiddenFill xmlns:a14="http://schemas.microsoft.com/office/drawing/2010/main">
                  <a:solidFill>
                    <a:srgbClr val="770D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grpSp>
          <p:nvGrpSpPr>
            <p:cNvPr id="37" name="组合 35">
              <a:extLst>
                <a:ext uri="{FF2B5EF4-FFF2-40B4-BE49-F238E27FC236}">
                  <a16:creationId xmlns:a16="http://schemas.microsoft.com/office/drawing/2014/main" xmlns="" id="{D03D30A9-06F7-4CBB-8DC4-E94AA42EC9F5}"/>
                </a:ext>
              </a:extLst>
            </p:cNvPr>
            <p:cNvGrpSpPr/>
            <p:nvPr/>
          </p:nvGrpSpPr>
          <p:grpSpPr>
            <a:xfrm>
              <a:off x="5784" y="2369"/>
              <a:ext cx="5050" cy="404"/>
              <a:chOff x="5784" y="2369"/>
              <a:chExt cx="5050" cy="404"/>
            </a:xfrm>
          </p:grpSpPr>
          <p:grpSp>
            <p:nvGrpSpPr>
              <p:cNvPr id="49" name="组合 17">
                <a:extLst>
                  <a:ext uri="{FF2B5EF4-FFF2-40B4-BE49-F238E27FC236}">
                    <a16:creationId xmlns:a16="http://schemas.microsoft.com/office/drawing/2014/main" xmlns="" id="{4B3E7123-F4DE-9519-1566-5809B0FE2149}"/>
                  </a:ext>
                </a:extLst>
              </p:cNvPr>
              <p:cNvGrpSpPr/>
              <p:nvPr/>
            </p:nvGrpSpPr>
            <p:grpSpPr>
              <a:xfrm>
                <a:off x="9466" y="2369"/>
                <a:ext cx="1369" cy="384"/>
                <a:chOff x="9466" y="2369"/>
                <a:chExt cx="1369" cy="384"/>
              </a:xfrm>
            </p:grpSpPr>
            <p:grpSp>
              <p:nvGrpSpPr>
                <p:cNvPr id="55" name="组合 13">
                  <a:extLst>
                    <a:ext uri="{FF2B5EF4-FFF2-40B4-BE49-F238E27FC236}">
                      <a16:creationId xmlns:a16="http://schemas.microsoft.com/office/drawing/2014/main" xmlns="" id="{E11577B8-2E89-6D8A-B86C-AB568DE38949}"/>
                    </a:ext>
                  </a:extLst>
                </p:cNvPr>
                <p:cNvGrpSpPr/>
                <p:nvPr/>
              </p:nvGrpSpPr>
              <p:grpSpPr>
                <a:xfrm>
                  <a:off x="9466" y="2369"/>
                  <a:ext cx="385" cy="385"/>
                  <a:chOff x="9998" y="2168"/>
                  <a:chExt cx="514" cy="514"/>
                </a:xfrm>
              </p:grpSpPr>
              <p:sp>
                <p:nvSpPr>
                  <p:cNvPr id="57" name="椭圆 14">
                    <a:extLst>
                      <a:ext uri="{FF2B5EF4-FFF2-40B4-BE49-F238E27FC236}">
                        <a16:creationId xmlns:a16="http://schemas.microsoft.com/office/drawing/2014/main" xmlns="" id="{05202D42-3C66-F999-7ED4-6B4B178CAE22}"/>
                      </a:ext>
                    </a:extLst>
                  </p:cNvPr>
                  <p:cNvSpPr/>
                  <p:nvPr>
                    <p:custDataLst>
                      <p:tags r:id="rId22"/>
                    </p:custDataLst>
                  </p:nvPr>
                </p:nvSpPr>
                <p:spPr>
                  <a:xfrm>
                    <a:off x="9998" y="2168"/>
                    <a:ext cx="514" cy="514"/>
                  </a:xfrm>
                  <a:prstGeom prst="ellipse">
                    <a:avLst/>
                  </a:prstGeom>
                  <a:solidFill>
                    <a:srgbClr val="FFBF68">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sp>
                <p:nvSpPr>
                  <p:cNvPr id="58" name="椭圆 18">
                    <a:extLst>
                      <a:ext uri="{FF2B5EF4-FFF2-40B4-BE49-F238E27FC236}">
                        <a16:creationId xmlns:a16="http://schemas.microsoft.com/office/drawing/2014/main" xmlns="" id="{91B9CA5C-7001-21EF-1F4C-63D95B941DBE}"/>
                      </a:ext>
                    </a:extLst>
                  </p:cNvPr>
                  <p:cNvSpPr/>
                  <p:nvPr>
                    <p:custDataLst>
                      <p:tags r:id="rId23"/>
                    </p:custDataLst>
                  </p:nvPr>
                </p:nvSpPr>
                <p:spPr>
                  <a:xfrm>
                    <a:off x="10114" y="2284"/>
                    <a:ext cx="283" cy="283"/>
                  </a:xfrm>
                  <a:prstGeom prst="ellipse">
                    <a:avLst/>
                  </a:prstGeom>
                  <a:gradFill>
                    <a:gsLst>
                      <a:gs pos="0">
                        <a:srgbClr val="6BB3A5"/>
                      </a:gs>
                      <a:gs pos="63000">
                        <a:srgbClr val="498470"/>
                      </a:gs>
                    </a:gsLst>
                    <a:lin ang="19200000" scaled="0"/>
                  </a:gra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grpSp>
            <p:cxnSp>
              <p:nvCxnSpPr>
                <p:cNvPr id="56" name="直接连接符 19">
                  <a:extLst>
                    <a:ext uri="{FF2B5EF4-FFF2-40B4-BE49-F238E27FC236}">
                      <a16:creationId xmlns:a16="http://schemas.microsoft.com/office/drawing/2014/main" xmlns="" id="{94A95D44-9F57-61E0-C805-E0D29100C77F}"/>
                    </a:ext>
                  </a:extLst>
                </p:cNvPr>
                <p:cNvCxnSpPr/>
                <p:nvPr>
                  <p:custDataLst>
                    <p:tags r:id="rId21"/>
                  </p:custDataLst>
                </p:nvPr>
              </p:nvCxnSpPr>
              <p:spPr>
                <a:xfrm>
                  <a:off x="9851" y="2561"/>
                  <a:ext cx="985" cy="0"/>
                </a:xfrm>
                <a:prstGeom prst="line">
                  <a:avLst/>
                </a:prstGeom>
                <a:ln w="57150">
                  <a:solidFill>
                    <a:srgbClr val="F8E4C2"/>
                  </a:solidFill>
                </a:ln>
              </p:spPr>
              <p:style>
                <a:lnRef idx="1">
                  <a:schemeClr val="accent1"/>
                </a:lnRef>
                <a:fillRef idx="0">
                  <a:schemeClr val="accent1"/>
                </a:fillRef>
                <a:effectRef idx="0">
                  <a:schemeClr val="accent1"/>
                </a:effectRef>
                <a:fontRef idx="minor">
                  <a:schemeClr val="tx1"/>
                </a:fontRef>
              </p:style>
            </p:cxnSp>
          </p:grpSp>
          <p:grpSp>
            <p:nvGrpSpPr>
              <p:cNvPr id="50" name="组合 15">
                <a:extLst>
                  <a:ext uri="{FF2B5EF4-FFF2-40B4-BE49-F238E27FC236}">
                    <a16:creationId xmlns:a16="http://schemas.microsoft.com/office/drawing/2014/main" xmlns="" id="{B6E073B4-A86D-CBCF-FE93-44A6A5420949}"/>
                  </a:ext>
                </a:extLst>
              </p:cNvPr>
              <p:cNvGrpSpPr/>
              <p:nvPr/>
            </p:nvGrpSpPr>
            <p:grpSpPr>
              <a:xfrm flipH="1">
                <a:off x="5784" y="2389"/>
                <a:ext cx="1369" cy="384"/>
                <a:chOff x="9466" y="2369"/>
                <a:chExt cx="1369" cy="384"/>
              </a:xfrm>
            </p:grpSpPr>
            <p:grpSp>
              <p:nvGrpSpPr>
                <p:cNvPr id="51" name="组合 16">
                  <a:extLst>
                    <a:ext uri="{FF2B5EF4-FFF2-40B4-BE49-F238E27FC236}">
                      <a16:creationId xmlns:a16="http://schemas.microsoft.com/office/drawing/2014/main" xmlns="" id="{F8A4F6F6-D819-ED7E-3B36-1AA0379D4AD0}"/>
                    </a:ext>
                  </a:extLst>
                </p:cNvPr>
                <p:cNvGrpSpPr/>
                <p:nvPr/>
              </p:nvGrpSpPr>
              <p:grpSpPr>
                <a:xfrm>
                  <a:off x="9466" y="2369"/>
                  <a:ext cx="385" cy="385"/>
                  <a:chOff x="9998" y="2168"/>
                  <a:chExt cx="514" cy="514"/>
                </a:xfrm>
              </p:grpSpPr>
              <p:sp>
                <p:nvSpPr>
                  <p:cNvPr id="53" name="椭圆 20">
                    <a:extLst>
                      <a:ext uri="{FF2B5EF4-FFF2-40B4-BE49-F238E27FC236}">
                        <a16:creationId xmlns:a16="http://schemas.microsoft.com/office/drawing/2014/main" xmlns="" id="{4BF44CC3-4192-BF18-0E22-9DF033619385}"/>
                      </a:ext>
                    </a:extLst>
                  </p:cNvPr>
                  <p:cNvSpPr/>
                  <p:nvPr>
                    <p:custDataLst>
                      <p:tags r:id="rId19"/>
                    </p:custDataLst>
                  </p:nvPr>
                </p:nvSpPr>
                <p:spPr>
                  <a:xfrm>
                    <a:off x="9998" y="2168"/>
                    <a:ext cx="514" cy="514"/>
                  </a:xfrm>
                  <a:prstGeom prst="ellipse">
                    <a:avLst/>
                  </a:prstGeom>
                  <a:solidFill>
                    <a:srgbClr val="FFBF68">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sp>
                <p:nvSpPr>
                  <p:cNvPr id="54" name="椭圆 21">
                    <a:extLst>
                      <a:ext uri="{FF2B5EF4-FFF2-40B4-BE49-F238E27FC236}">
                        <a16:creationId xmlns:a16="http://schemas.microsoft.com/office/drawing/2014/main" xmlns="" id="{786969E4-79A4-92E0-AC0C-716EE68E6DB5}"/>
                      </a:ext>
                    </a:extLst>
                  </p:cNvPr>
                  <p:cNvSpPr/>
                  <p:nvPr>
                    <p:custDataLst>
                      <p:tags r:id="rId20"/>
                    </p:custDataLst>
                  </p:nvPr>
                </p:nvSpPr>
                <p:spPr>
                  <a:xfrm>
                    <a:off x="10114" y="2284"/>
                    <a:ext cx="283" cy="283"/>
                  </a:xfrm>
                  <a:prstGeom prst="ellipse">
                    <a:avLst/>
                  </a:prstGeom>
                  <a:gradFill>
                    <a:gsLst>
                      <a:gs pos="0">
                        <a:srgbClr val="6BB3A5"/>
                      </a:gs>
                      <a:gs pos="63000">
                        <a:srgbClr val="498470"/>
                      </a:gs>
                    </a:gsLst>
                    <a:lin ang="19200000" scaled="0"/>
                  </a:gra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grpSp>
            <p:cxnSp>
              <p:nvCxnSpPr>
                <p:cNvPr id="52" name="直接连接符 34">
                  <a:extLst>
                    <a:ext uri="{FF2B5EF4-FFF2-40B4-BE49-F238E27FC236}">
                      <a16:creationId xmlns:a16="http://schemas.microsoft.com/office/drawing/2014/main" xmlns="" id="{0800D64A-F2B3-33BC-D01B-450FC507BC66}"/>
                    </a:ext>
                  </a:extLst>
                </p:cNvPr>
                <p:cNvCxnSpPr/>
                <p:nvPr>
                  <p:custDataLst>
                    <p:tags r:id="rId18"/>
                  </p:custDataLst>
                </p:nvPr>
              </p:nvCxnSpPr>
              <p:spPr>
                <a:xfrm>
                  <a:off x="9851" y="2561"/>
                  <a:ext cx="985" cy="0"/>
                </a:xfrm>
                <a:prstGeom prst="line">
                  <a:avLst/>
                </a:prstGeom>
                <a:ln w="57150">
                  <a:solidFill>
                    <a:srgbClr val="F8E4C2"/>
                  </a:solidFill>
                </a:ln>
              </p:spPr>
              <p:style>
                <a:lnRef idx="1">
                  <a:schemeClr val="accent1"/>
                </a:lnRef>
                <a:fillRef idx="0">
                  <a:schemeClr val="accent1"/>
                </a:fillRef>
                <a:effectRef idx="0">
                  <a:schemeClr val="accent1"/>
                </a:effectRef>
                <a:fontRef idx="minor">
                  <a:schemeClr val="tx1"/>
                </a:fontRef>
              </p:style>
            </p:cxnSp>
          </p:grpSp>
        </p:grpSp>
        <p:grpSp>
          <p:nvGrpSpPr>
            <p:cNvPr id="38" name="组合 22">
              <a:extLst>
                <a:ext uri="{FF2B5EF4-FFF2-40B4-BE49-F238E27FC236}">
                  <a16:creationId xmlns:a16="http://schemas.microsoft.com/office/drawing/2014/main" xmlns="" id="{A8CC6112-F4E4-8C4C-776A-9EF99571F110}"/>
                </a:ext>
              </a:extLst>
            </p:cNvPr>
            <p:cNvGrpSpPr/>
            <p:nvPr/>
          </p:nvGrpSpPr>
          <p:grpSpPr>
            <a:xfrm>
              <a:off x="5784" y="4930"/>
              <a:ext cx="5050" cy="404"/>
              <a:chOff x="5784" y="2369"/>
              <a:chExt cx="5050" cy="404"/>
            </a:xfrm>
          </p:grpSpPr>
          <p:grpSp>
            <p:nvGrpSpPr>
              <p:cNvPr id="39" name="组合 38">
                <a:extLst>
                  <a:ext uri="{FF2B5EF4-FFF2-40B4-BE49-F238E27FC236}">
                    <a16:creationId xmlns:a16="http://schemas.microsoft.com/office/drawing/2014/main" xmlns="" id="{63157DAB-9BCA-774D-E3D7-F66701E39116}"/>
                  </a:ext>
                </a:extLst>
              </p:cNvPr>
              <p:cNvGrpSpPr/>
              <p:nvPr/>
            </p:nvGrpSpPr>
            <p:grpSpPr>
              <a:xfrm>
                <a:off x="9466" y="2369"/>
                <a:ext cx="1369" cy="384"/>
                <a:chOff x="9466" y="2369"/>
                <a:chExt cx="1369" cy="384"/>
              </a:xfrm>
            </p:grpSpPr>
            <p:grpSp>
              <p:nvGrpSpPr>
                <p:cNvPr id="45" name="组合 39">
                  <a:extLst>
                    <a:ext uri="{FF2B5EF4-FFF2-40B4-BE49-F238E27FC236}">
                      <a16:creationId xmlns:a16="http://schemas.microsoft.com/office/drawing/2014/main" xmlns="" id="{B381D630-AC31-5FB0-BF7B-D82DC8EC80B0}"/>
                    </a:ext>
                  </a:extLst>
                </p:cNvPr>
                <p:cNvGrpSpPr/>
                <p:nvPr/>
              </p:nvGrpSpPr>
              <p:grpSpPr>
                <a:xfrm>
                  <a:off x="9466" y="2369"/>
                  <a:ext cx="385" cy="385"/>
                  <a:chOff x="9998" y="2168"/>
                  <a:chExt cx="514" cy="514"/>
                </a:xfrm>
              </p:grpSpPr>
              <p:sp>
                <p:nvSpPr>
                  <p:cNvPr id="47" name="椭圆 40">
                    <a:extLst>
                      <a:ext uri="{FF2B5EF4-FFF2-40B4-BE49-F238E27FC236}">
                        <a16:creationId xmlns:a16="http://schemas.microsoft.com/office/drawing/2014/main" xmlns="" id="{F4620823-3D22-9CB4-2513-1635A3E57208}"/>
                      </a:ext>
                    </a:extLst>
                  </p:cNvPr>
                  <p:cNvSpPr/>
                  <p:nvPr>
                    <p:custDataLst>
                      <p:tags r:id="rId16"/>
                    </p:custDataLst>
                  </p:nvPr>
                </p:nvSpPr>
                <p:spPr>
                  <a:xfrm>
                    <a:off x="9998" y="2168"/>
                    <a:ext cx="514" cy="514"/>
                  </a:xfrm>
                  <a:prstGeom prst="ellipse">
                    <a:avLst/>
                  </a:prstGeom>
                  <a:solidFill>
                    <a:srgbClr val="FFBF68">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sp>
                <p:nvSpPr>
                  <p:cNvPr id="48" name="椭圆 26">
                    <a:extLst>
                      <a:ext uri="{FF2B5EF4-FFF2-40B4-BE49-F238E27FC236}">
                        <a16:creationId xmlns:a16="http://schemas.microsoft.com/office/drawing/2014/main" xmlns="" id="{E7A66517-67A9-7E54-3AD7-83A6C94AB977}"/>
                      </a:ext>
                    </a:extLst>
                  </p:cNvPr>
                  <p:cNvSpPr/>
                  <p:nvPr>
                    <p:custDataLst>
                      <p:tags r:id="rId17"/>
                    </p:custDataLst>
                  </p:nvPr>
                </p:nvSpPr>
                <p:spPr>
                  <a:xfrm>
                    <a:off x="10114" y="2284"/>
                    <a:ext cx="283" cy="283"/>
                  </a:xfrm>
                  <a:prstGeom prst="ellipse">
                    <a:avLst/>
                  </a:prstGeom>
                  <a:gradFill>
                    <a:gsLst>
                      <a:gs pos="0">
                        <a:srgbClr val="6BB3A5"/>
                      </a:gs>
                      <a:gs pos="63000">
                        <a:srgbClr val="498470"/>
                      </a:gs>
                    </a:gsLst>
                    <a:lin ang="19200000" scaled="0"/>
                  </a:gra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grpSp>
            <p:cxnSp>
              <p:nvCxnSpPr>
                <p:cNvPr id="46" name="直接连接符 42">
                  <a:extLst>
                    <a:ext uri="{FF2B5EF4-FFF2-40B4-BE49-F238E27FC236}">
                      <a16:creationId xmlns:a16="http://schemas.microsoft.com/office/drawing/2014/main" xmlns="" id="{CED22E37-DCC0-9304-A87A-DE386DF7AEB4}"/>
                    </a:ext>
                  </a:extLst>
                </p:cNvPr>
                <p:cNvCxnSpPr/>
                <p:nvPr>
                  <p:custDataLst>
                    <p:tags r:id="rId15"/>
                  </p:custDataLst>
                </p:nvPr>
              </p:nvCxnSpPr>
              <p:spPr>
                <a:xfrm>
                  <a:off x="9851" y="2561"/>
                  <a:ext cx="985" cy="0"/>
                </a:xfrm>
                <a:prstGeom prst="line">
                  <a:avLst/>
                </a:prstGeom>
                <a:ln w="57150">
                  <a:solidFill>
                    <a:srgbClr val="F8E4C2"/>
                  </a:solidFill>
                </a:ln>
              </p:spPr>
              <p:style>
                <a:lnRef idx="1">
                  <a:schemeClr val="accent1"/>
                </a:lnRef>
                <a:fillRef idx="0">
                  <a:schemeClr val="accent1"/>
                </a:fillRef>
                <a:effectRef idx="0">
                  <a:schemeClr val="accent1"/>
                </a:effectRef>
                <a:fontRef idx="minor">
                  <a:schemeClr val="tx1"/>
                </a:fontRef>
              </p:style>
            </p:cxnSp>
          </p:grpSp>
          <p:grpSp>
            <p:nvGrpSpPr>
              <p:cNvPr id="40" name="组合 43">
                <a:extLst>
                  <a:ext uri="{FF2B5EF4-FFF2-40B4-BE49-F238E27FC236}">
                    <a16:creationId xmlns:a16="http://schemas.microsoft.com/office/drawing/2014/main" xmlns="" id="{3408D0B7-A749-D983-2FB9-A938681E87E3}"/>
                  </a:ext>
                </a:extLst>
              </p:cNvPr>
              <p:cNvGrpSpPr/>
              <p:nvPr/>
            </p:nvGrpSpPr>
            <p:grpSpPr>
              <a:xfrm flipH="1">
                <a:off x="5784" y="2389"/>
                <a:ext cx="1369" cy="384"/>
                <a:chOff x="9466" y="2369"/>
                <a:chExt cx="1369" cy="384"/>
              </a:xfrm>
            </p:grpSpPr>
            <p:grpSp>
              <p:nvGrpSpPr>
                <p:cNvPr id="41" name="组合 44">
                  <a:extLst>
                    <a:ext uri="{FF2B5EF4-FFF2-40B4-BE49-F238E27FC236}">
                      <a16:creationId xmlns:a16="http://schemas.microsoft.com/office/drawing/2014/main" xmlns="" id="{44789419-38D0-EE09-D68F-ED98462B55A2}"/>
                    </a:ext>
                  </a:extLst>
                </p:cNvPr>
                <p:cNvGrpSpPr/>
                <p:nvPr/>
              </p:nvGrpSpPr>
              <p:grpSpPr>
                <a:xfrm>
                  <a:off x="9466" y="2369"/>
                  <a:ext cx="385" cy="385"/>
                  <a:chOff x="9998" y="2168"/>
                  <a:chExt cx="514" cy="514"/>
                </a:xfrm>
              </p:grpSpPr>
              <p:sp>
                <p:nvSpPr>
                  <p:cNvPr id="43" name="椭圆 45">
                    <a:extLst>
                      <a:ext uri="{FF2B5EF4-FFF2-40B4-BE49-F238E27FC236}">
                        <a16:creationId xmlns:a16="http://schemas.microsoft.com/office/drawing/2014/main" xmlns="" id="{26D9679A-1F6E-6A40-C9E6-4F78B9DD5D8A}"/>
                      </a:ext>
                    </a:extLst>
                  </p:cNvPr>
                  <p:cNvSpPr/>
                  <p:nvPr>
                    <p:custDataLst>
                      <p:tags r:id="rId13"/>
                    </p:custDataLst>
                  </p:nvPr>
                </p:nvSpPr>
                <p:spPr>
                  <a:xfrm>
                    <a:off x="9998" y="2168"/>
                    <a:ext cx="514" cy="514"/>
                  </a:xfrm>
                  <a:prstGeom prst="ellipse">
                    <a:avLst/>
                  </a:prstGeom>
                  <a:solidFill>
                    <a:srgbClr val="FFBF68">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sp>
                <p:nvSpPr>
                  <p:cNvPr id="44" name="椭圆 46">
                    <a:extLst>
                      <a:ext uri="{FF2B5EF4-FFF2-40B4-BE49-F238E27FC236}">
                        <a16:creationId xmlns:a16="http://schemas.microsoft.com/office/drawing/2014/main" xmlns="" id="{C3C9C885-36E1-B828-4785-23251FA694C7}"/>
                      </a:ext>
                    </a:extLst>
                  </p:cNvPr>
                  <p:cNvSpPr/>
                  <p:nvPr>
                    <p:custDataLst>
                      <p:tags r:id="rId14"/>
                    </p:custDataLst>
                  </p:nvPr>
                </p:nvSpPr>
                <p:spPr>
                  <a:xfrm>
                    <a:off x="10114" y="2284"/>
                    <a:ext cx="283" cy="283"/>
                  </a:xfrm>
                  <a:prstGeom prst="ellipse">
                    <a:avLst/>
                  </a:prstGeom>
                  <a:gradFill>
                    <a:gsLst>
                      <a:gs pos="0">
                        <a:srgbClr val="6BB3A5"/>
                      </a:gs>
                      <a:gs pos="63000">
                        <a:srgbClr val="498470"/>
                      </a:gs>
                    </a:gsLst>
                    <a:lin ang="19200000" scaled="0"/>
                  </a:gra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a:ea typeface="微软雅黑"/>
                      <a:sym typeface="Arial"/>
                    </a:endParaRPr>
                  </a:p>
                </p:txBody>
              </p:sp>
            </p:grpSp>
            <p:cxnSp>
              <p:nvCxnSpPr>
                <p:cNvPr id="42" name="直接连接符 47">
                  <a:extLst>
                    <a:ext uri="{FF2B5EF4-FFF2-40B4-BE49-F238E27FC236}">
                      <a16:creationId xmlns:a16="http://schemas.microsoft.com/office/drawing/2014/main" xmlns="" id="{7C6FBD6A-6331-FDC0-6F1F-0E1F5DB1B63C}"/>
                    </a:ext>
                  </a:extLst>
                </p:cNvPr>
                <p:cNvCxnSpPr/>
                <p:nvPr>
                  <p:custDataLst>
                    <p:tags r:id="rId12"/>
                  </p:custDataLst>
                </p:nvPr>
              </p:nvCxnSpPr>
              <p:spPr>
                <a:xfrm>
                  <a:off x="9851" y="2561"/>
                  <a:ext cx="985" cy="0"/>
                </a:xfrm>
                <a:prstGeom prst="line">
                  <a:avLst/>
                </a:prstGeom>
                <a:ln w="57150">
                  <a:solidFill>
                    <a:srgbClr val="F8E4C2"/>
                  </a:solidFill>
                </a:ln>
              </p:spPr>
              <p:style>
                <a:lnRef idx="1">
                  <a:schemeClr val="accent1"/>
                </a:lnRef>
                <a:fillRef idx="0">
                  <a:schemeClr val="accent1"/>
                </a:fillRef>
                <a:effectRef idx="0">
                  <a:schemeClr val="accent1"/>
                </a:effectRef>
                <a:fontRef idx="minor">
                  <a:schemeClr val="tx1"/>
                </a:fontRef>
              </p:style>
            </p:cxnSp>
          </p:grpSp>
        </p:grpSp>
      </p:grpSp>
      <p:grpSp>
        <p:nvGrpSpPr>
          <p:cNvPr id="30" name="组合 67">
            <a:extLst>
              <a:ext uri="{FF2B5EF4-FFF2-40B4-BE49-F238E27FC236}">
                <a16:creationId xmlns:a16="http://schemas.microsoft.com/office/drawing/2014/main" xmlns="" id="{72CEB003-FD8C-9999-B0AC-6E101042AD4C}"/>
              </a:ext>
            </a:extLst>
          </p:cNvPr>
          <p:cNvGrpSpPr/>
          <p:nvPr/>
        </p:nvGrpSpPr>
        <p:grpSpPr>
          <a:xfrm>
            <a:off x="549461" y="2006646"/>
            <a:ext cx="3617855" cy="1076950"/>
            <a:chOff x="107" y="5192"/>
            <a:chExt cx="4758" cy="1418"/>
          </a:xfrm>
        </p:grpSpPr>
        <p:sp>
          <p:nvSpPr>
            <p:cNvPr id="34" name="矩形 65">
              <a:extLst>
                <a:ext uri="{FF2B5EF4-FFF2-40B4-BE49-F238E27FC236}">
                  <a16:creationId xmlns:a16="http://schemas.microsoft.com/office/drawing/2014/main" xmlns="" id="{5FE52B3D-6A32-7327-7999-C13672936243}"/>
                </a:ext>
              </a:extLst>
            </p:cNvPr>
            <p:cNvSpPr/>
            <p:nvPr>
              <p:custDataLst>
                <p:tags r:id="rId9"/>
              </p:custDataLst>
            </p:nvPr>
          </p:nvSpPr>
          <p:spPr>
            <a:xfrm>
              <a:off x="107" y="5759"/>
              <a:ext cx="4758" cy="851"/>
            </a:xfrm>
            <a:prstGeom prst="rect">
              <a:avLst/>
            </a:prstGeom>
          </p:spPr>
          <p:txBody>
            <a:bodyPr wrap="square">
              <a:spAutoFit/>
            </a:body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kì ảo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矩形 66">
              <a:extLst>
                <a:ext uri="{FF2B5EF4-FFF2-40B4-BE49-F238E27FC236}">
                  <a16:creationId xmlns:a16="http://schemas.microsoft.com/office/drawing/2014/main" xmlns="" id="{DFFD944C-FC08-89A7-621A-CA0C83FC858F}"/>
                </a:ext>
              </a:extLst>
            </p:cNvPr>
            <p:cNvSpPr/>
            <p:nvPr>
              <p:custDataLst>
                <p:tags r:id="rId10"/>
              </p:custDataLst>
            </p:nvPr>
          </p:nvSpPr>
          <p:spPr>
            <a:xfrm>
              <a:off x="2959" y="5192"/>
              <a:ext cx="842" cy="770"/>
            </a:xfrm>
            <a:prstGeom prst="rect">
              <a:avLst/>
            </a:prstGeom>
          </p:spPr>
          <p:txBody>
            <a:bodyPr wrap="none">
              <a:spAutoFit/>
            </a:bodyPr>
            <a:lstStyle/>
            <a:p>
              <a:pPr algn="l"/>
              <a:r>
                <a:rPr lang="en-US" altLang="zh-CN" sz="3200" b="1" dirty="0">
                  <a:solidFill>
                    <a:srgbClr val="498470"/>
                  </a:solidFill>
                  <a:latin typeface="Arial"/>
                  <a:ea typeface="微软雅黑"/>
                  <a:sym typeface="Arial"/>
                </a:rPr>
                <a:t>01</a:t>
              </a:r>
              <a:endParaRPr lang="zh-CN" altLang="en-US" sz="3200" b="1" dirty="0">
                <a:solidFill>
                  <a:srgbClr val="5F2311"/>
                </a:solidFill>
                <a:effectLst/>
                <a:latin typeface="Arial"/>
                <a:ea typeface="微软雅黑"/>
                <a:cs typeface="+mn-ea"/>
                <a:sym typeface="Arial"/>
              </a:endParaRPr>
            </a:p>
          </p:txBody>
        </p:sp>
      </p:grpSp>
      <p:grpSp>
        <p:nvGrpSpPr>
          <p:cNvPr id="31" name="组合 68">
            <a:extLst>
              <a:ext uri="{FF2B5EF4-FFF2-40B4-BE49-F238E27FC236}">
                <a16:creationId xmlns:a16="http://schemas.microsoft.com/office/drawing/2014/main" xmlns="" id="{ABAC018A-15C2-24FD-2120-BC810C2019DC}"/>
              </a:ext>
            </a:extLst>
          </p:cNvPr>
          <p:cNvGrpSpPr/>
          <p:nvPr/>
        </p:nvGrpSpPr>
        <p:grpSpPr>
          <a:xfrm>
            <a:off x="136578" y="4248645"/>
            <a:ext cx="4280900" cy="1208341"/>
            <a:chOff x="-436" y="5252"/>
            <a:chExt cx="5630" cy="1591"/>
          </a:xfrm>
        </p:grpSpPr>
        <p:sp>
          <p:nvSpPr>
            <p:cNvPr id="32" name="矩形 69">
              <a:extLst>
                <a:ext uri="{FF2B5EF4-FFF2-40B4-BE49-F238E27FC236}">
                  <a16:creationId xmlns:a16="http://schemas.microsoft.com/office/drawing/2014/main" xmlns="" id="{A48DD533-C0B9-6B60-45AE-6B09FED42E57}"/>
                </a:ext>
              </a:extLst>
            </p:cNvPr>
            <p:cNvSpPr/>
            <p:nvPr>
              <p:custDataLst>
                <p:tags r:id="rId7"/>
              </p:custDataLst>
            </p:nvPr>
          </p:nvSpPr>
          <p:spPr>
            <a:xfrm>
              <a:off x="-436" y="5992"/>
              <a:ext cx="5630" cy="851"/>
            </a:xfrm>
            <a:prstGeom prst="rect">
              <a:avLst/>
            </a:prstGeom>
          </p:spPr>
          <p:txBody>
            <a:bodyPr wrap="square">
              <a:spAutoFit/>
            </a:bodyPr>
            <a:lstStyle/>
            <a:p>
              <a:pPr algn="r"/>
              <a:r>
                <a:rPr lang="en-US" sz="3600" dirty="0" err="1">
                  <a:solidFill>
                    <a:srgbClr val="000000"/>
                  </a:solidFill>
                  <a:effectLst/>
                  <a:latin typeface="Times New Roman" panose="02020603050405020304" pitchFamily="18" charset="0"/>
                  <a:ea typeface="Times New Roman" panose="02020603050405020304" pitchFamily="18" charset="0"/>
                </a:rPr>
                <a:t>Cốt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a:t>
              </a:r>
              <a:r>
                <a:rPr lang="en-US" sz="3600" i="1" dirty="0" err="1">
                  <a:solidFill>
                    <a:srgbClr val="000000"/>
                  </a:solidFill>
                  <a:effectLst/>
                  <a:latin typeface="Times New Roman" panose="02020603050405020304" pitchFamily="18" charset="0"/>
                  <a:ea typeface="Times New Roman" panose="02020603050405020304" pitchFamily="18" charset="0"/>
                </a:rPr>
                <a:t>ruyện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truyền</a:t>
              </a:r>
              <a:r>
                <a:rPr lang="vi-VN" sz="3600" i="1" dirty="0">
                  <a:solidFill>
                    <a:srgbClr val="000000"/>
                  </a:solidFill>
                  <a:effectLst/>
                  <a:latin typeface="Times New Roman" panose="02020603050405020304" pitchFamily="18" charset="0"/>
                  <a:ea typeface="Times New Roman" panose="02020603050405020304" pitchFamily="18" charset="0"/>
                </a:rPr>
                <a:t> kì</a:t>
              </a:r>
              <a:endParaRPr lang="zh-CN" altLang="en-US" sz="3200" spc="100" dirty="0">
                <a:solidFill>
                  <a:schemeClr val="tx1"/>
                </a:solidFill>
                <a:latin typeface="Arial"/>
                <a:ea typeface="微软雅黑"/>
                <a:cs typeface="思源宋体 CN Light" panose="02020300000000000000" charset="-122"/>
                <a:sym typeface="Arial"/>
              </a:endParaRPr>
            </a:p>
          </p:txBody>
        </p:sp>
        <p:sp>
          <p:nvSpPr>
            <p:cNvPr id="33" name="矩形 70">
              <a:extLst>
                <a:ext uri="{FF2B5EF4-FFF2-40B4-BE49-F238E27FC236}">
                  <a16:creationId xmlns:a16="http://schemas.microsoft.com/office/drawing/2014/main" xmlns="" id="{DB8F3346-ECCF-651E-AFA6-003DF0AA840C}"/>
                </a:ext>
              </a:extLst>
            </p:cNvPr>
            <p:cNvSpPr/>
            <p:nvPr>
              <p:custDataLst>
                <p:tags r:id="rId8"/>
              </p:custDataLst>
            </p:nvPr>
          </p:nvSpPr>
          <p:spPr>
            <a:xfrm>
              <a:off x="2431" y="5252"/>
              <a:ext cx="842" cy="770"/>
            </a:xfrm>
            <a:prstGeom prst="rect">
              <a:avLst/>
            </a:prstGeom>
          </p:spPr>
          <p:txBody>
            <a:bodyPr wrap="none">
              <a:spAutoFit/>
            </a:bodyPr>
            <a:lstStyle/>
            <a:p>
              <a:pPr algn="l"/>
              <a:r>
                <a:rPr lang="en-US" altLang="zh-CN" sz="3200" b="1" dirty="0">
                  <a:solidFill>
                    <a:srgbClr val="498470"/>
                  </a:solidFill>
                  <a:latin typeface="Arial"/>
                  <a:ea typeface="微软雅黑"/>
                  <a:sym typeface="Arial"/>
                </a:rPr>
                <a:t>04</a:t>
              </a:r>
              <a:endParaRPr lang="zh-CN" altLang="en-US" sz="3200" b="1" dirty="0">
                <a:solidFill>
                  <a:schemeClr val="tx1"/>
                </a:solidFill>
                <a:effectLst/>
                <a:latin typeface="Arial"/>
                <a:ea typeface="微软雅黑"/>
                <a:cs typeface="+mn-ea"/>
                <a:sym typeface="Arial"/>
              </a:endParaRPr>
            </a:p>
          </p:txBody>
        </p:sp>
      </p:grpSp>
      <p:grpSp>
        <p:nvGrpSpPr>
          <p:cNvPr id="22" name="组合 73">
            <a:extLst>
              <a:ext uri="{FF2B5EF4-FFF2-40B4-BE49-F238E27FC236}">
                <a16:creationId xmlns:a16="http://schemas.microsoft.com/office/drawing/2014/main" xmlns="" id="{FEF781BA-CCEA-8C05-F0DA-FAB8280E2025}"/>
              </a:ext>
            </a:extLst>
          </p:cNvPr>
          <p:cNvGrpSpPr/>
          <p:nvPr/>
        </p:nvGrpSpPr>
        <p:grpSpPr>
          <a:xfrm>
            <a:off x="8422362" y="2052215"/>
            <a:ext cx="3617854" cy="1750613"/>
            <a:chOff x="-426" y="5252"/>
            <a:chExt cx="4758" cy="2305"/>
          </a:xfrm>
        </p:grpSpPr>
        <p:sp>
          <p:nvSpPr>
            <p:cNvPr id="28" name="矩形 74">
              <a:extLst>
                <a:ext uri="{FF2B5EF4-FFF2-40B4-BE49-F238E27FC236}">
                  <a16:creationId xmlns:a16="http://schemas.microsoft.com/office/drawing/2014/main" xmlns="" id="{4BC85D95-E1A4-6975-8AD3-7868D2E33963}"/>
                </a:ext>
              </a:extLst>
            </p:cNvPr>
            <p:cNvSpPr/>
            <p:nvPr>
              <p:custDataLst>
                <p:tags r:id="rId5"/>
              </p:custDataLst>
            </p:nvPr>
          </p:nvSpPr>
          <p:spPr>
            <a:xfrm>
              <a:off x="-426" y="5977"/>
              <a:ext cx="4758" cy="1580"/>
            </a:xfrm>
            <a:prstGeom prst="rect">
              <a:avLst/>
            </a:prstGeom>
          </p:spPr>
          <p:txBody>
            <a:bodyPr wrap="square">
              <a:spAutoFit/>
            </a:body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矩形 75">
              <a:extLst>
                <a:ext uri="{FF2B5EF4-FFF2-40B4-BE49-F238E27FC236}">
                  <a16:creationId xmlns:a16="http://schemas.microsoft.com/office/drawing/2014/main" xmlns="" id="{BF074482-E60A-2BE0-6788-C2123F305FD0}"/>
                </a:ext>
              </a:extLst>
            </p:cNvPr>
            <p:cNvSpPr/>
            <p:nvPr>
              <p:custDataLst>
                <p:tags r:id="rId6"/>
              </p:custDataLst>
            </p:nvPr>
          </p:nvSpPr>
          <p:spPr>
            <a:xfrm>
              <a:off x="-406" y="5252"/>
              <a:ext cx="842" cy="770"/>
            </a:xfrm>
            <a:prstGeom prst="rect">
              <a:avLst/>
            </a:prstGeom>
          </p:spPr>
          <p:txBody>
            <a:bodyPr wrap="none">
              <a:spAutoFit/>
            </a:bodyPr>
            <a:lstStyle/>
            <a:p>
              <a:pPr algn="l"/>
              <a:r>
                <a:rPr lang="en-US" altLang="zh-CN" sz="3200" b="1" dirty="0">
                  <a:solidFill>
                    <a:srgbClr val="498470"/>
                  </a:solidFill>
                  <a:latin typeface="Arial"/>
                  <a:ea typeface="微软雅黑"/>
                  <a:sym typeface="Arial"/>
                </a:rPr>
                <a:t>02</a:t>
              </a:r>
              <a:endParaRPr lang="zh-CN" altLang="en-US" sz="3200" b="1" dirty="0">
                <a:solidFill>
                  <a:schemeClr val="tx1"/>
                </a:solidFill>
                <a:effectLst/>
                <a:latin typeface="Arial"/>
                <a:ea typeface="微软雅黑"/>
                <a:cs typeface="+mn-ea"/>
                <a:sym typeface="Arial"/>
              </a:endParaRPr>
            </a:p>
          </p:txBody>
        </p:sp>
      </p:grpSp>
      <p:grpSp>
        <p:nvGrpSpPr>
          <p:cNvPr id="23" name="组合 76">
            <a:extLst>
              <a:ext uri="{FF2B5EF4-FFF2-40B4-BE49-F238E27FC236}">
                <a16:creationId xmlns:a16="http://schemas.microsoft.com/office/drawing/2014/main" xmlns="" id="{367C6A7B-689A-318B-386E-2825EBCC5F09}"/>
              </a:ext>
            </a:extLst>
          </p:cNvPr>
          <p:cNvGrpSpPr/>
          <p:nvPr/>
        </p:nvGrpSpPr>
        <p:grpSpPr>
          <a:xfrm>
            <a:off x="8437569" y="4248646"/>
            <a:ext cx="3245271" cy="1768840"/>
            <a:chOff x="-406" y="5252"/>
            <a:chExt cx="4268" cy="2329"/>
          </a:xfrm>
        </p:grpSpPr>
        <p:sp>
          <p:nvSpPr>
            <p:cNvPr id="24" name="矩形 77">
              <a:extLst>
                <a:ext uri="{FF2B5EF4-FFF2-40B4-BE49-F238E27FC236}">
                  <a16:creationId xmlns:a16="http://schemas.microsoft.com/office/drawing/2014/main" xmlns="" id="{4861CABD-46D0-5726-3B6D-14967032E0D4}"/>
                </a:ext>
              </a:extLst>
            </p:cNvPr>
            <p:cNvSpPr/>
            <p:nvPr>
              <p:custDataLst>
                <p:tags r:id="rId3"/>
              </p:custDataLst>
            </p:nvPr>
          </p:nvSpPr>
          <p:spPr>
            <a:xfrm>
              <a:off x="-384" y="6001"/>
              <a:ext cx="4246" cy="1580"/>
            </a:xfrm>
            <a:prstGeom prst="rect">
              <a:avLst/>
            </a:prstGeom>
          </p:spPr>
          <p:txBody>
            <a:bodyPr wrap="square">
              <a:spAutoFit/>
            </a:body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矩形 78">
              <a:extLst>
                <a:ext uri="{FF2B5EF4-FFF2-40B4-BE49-F238E27FC236}">
                  <a16:creationId xmlns:a16="http://schemas.microsoft.com/office/drawing/2014/main" xmlns="" id="{C28BBB7B-14F2-737D-FB3F-413FB2C033C4}"/>
                </a:ext>
              </a:extLst>
            </p:cNvPr>
            <p:cNvSpPr/>
            <p:nvPr>
              <p:custDataLst>
                <p:tags r:id="rId4"/>
              </p:custDataLst>
            </p:nvPr>
          </p:nvSpPr>
          <p:spPr>
            <a:xfrm>
              <a:off x="-406" y="5252"/>
              <a:ext cx="842" cy="770"/>
            </a:xfrm>
            <a:prstGeom prst="rect">
              <a:avLst/>
            </a:prstGeom>
          </p:spPr>
          <p:txBody>
            <a:bodyPr wrap="none">
              <a:spAutoFit/>
            </a:bodyPr>
            <a:lstStyle/>
            <a:p>
              <a:pPr algn="l"/>
              <a:r>
                <a:rPr lang="en-US" altLang="zh-CN" sz="3200" b="1" dirty="0">
                  <a:solidFill>
                    <a:srgbClr val="498470"/>
                  </a:solidFill>
                  <a:latin typeface="Arial"/>
                  <a:ea typeface="微软雅黑"/>
                  <a:sym typeface="Arial"/>
                </a:rPr>
                <a:t>03</a:t>
              </a:r>
              <a:endParaRPr lang="zh-CN" altLang="en-US" sz="3200" b="1" dirty="0">
                <a:solidFill>
                  <a:schemeClr val="tx1"/>
                </a:solidFill>
                <a:effectLst/>
                <a:latin typeface="Arial"/>
                <a:ea typeface="微软雅黑"/>
                <a:cs typeface="+mn-ea"/>
                <a:sym typeface="Arial"/>
              </a:endParaRPr>
            </a:p>
          </p:txBody>
        </p:sp>
      </p:grpSp>
      <p:sp>
        <p:nvSpPr>
          <p:cNvPr id="18" name="椭圆 28">
            <a:extLst>
              <a:ext uri="{FF2B5EF4-FFF2-40B4-BE49-F238E27FC236}">
                <a16:creationId xmlns:a16="http://schemas.microsoft.com/office/drawing/2014/main" xmlns="" id="{3EEB9170-71C9-4BE7-96D6-3AA2B016FE75}"/>
              </a:ext>
            </a:extLst>
          </p:cNvPr>
          <p:cNvSpPr/>
          <p:nvPr>
            <p:custDataLst>
              <p:tags r:id="rId2"/>
            </p:custDataLst>
          </p:nvPr>
        </p:nvSpPr>
        <p:spPr>
          <a:xfrm>
            <a:off x="4674484" y="2302086"/>
            <a:ext cx="2784486" cy="2697691"/>
          </a:xfrm>
          <a:prstGeom prst="ellipse">
            <a:avLst/>
          </a:prstGeom>
          <a:gradFill>
            <a:gsLst>
              <a:gs pos="0">
                <a:srgbClr val="6BB3A5"/>
              </a:gs>
              <a:gs pos="63000">
                <a:srgbClr val="498470"/>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effectLst/>
              <a:latin typeface="Arial"/>
              <a:ea typeface="微软雅黑"/>
              <a:cs typeface="+mn-ea"/>
              <a:sym typeface="Arial"/>
            </a:endParaRPr>
          </a:p>
        </p:txBody>
      </p:sp>
      <p:sp>
        <p:nvSpPr>
          <p:cNvPr id="60" name="TextBox 59">
            <a:extLst>
              <a:ext uri="{FF2B5EF4-FFF2-40B4-BE49-F238E27FC236}">
                <a16:creationId xmlns:a16="http://schemas.microsoft.com/office/drawing/2014/main" xmlns="" id="{46238183-31F6-977D-39CE-34A51BCE04A2}"/>
              </a:ext>
            </a:extLst>
          </p:cNvPr>
          <p:cNvSpPr txBox="1"/>
          <p:nvPr/>
        </p:nvSpPr>
        <p:spPr>
          <a:xfrm>
            <a:off x="4730931" y="2786700"/>
            <a:ext cx="2628042"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Truyện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lạ</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nhà</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thuyền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chài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một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truyện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truyền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Arial"/>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rPr>
              <a:t> </a:t>
            </a:r>
            <a:endParaRPr kumimoji="0" lang="zh-CN" altLang="en-US" sz="3600" b="1" i="0" u="none" strike="noStrike" kern="1200" cap="none" spc="0" normalizeH="0" baseline="0" noProof="0" dirty="0">
              <a:ln>
                <a:noFill/>
              </a:ln>
              <a:solidFill>
                <a:prstClr val="white"/>
              </a:solidFill>
              <a:effectLst/>
              <a:uLnTx/>
              <a:uFillTx/>
              <a:latin typeface="Arial"/>
              <a:ea typeface="微软雅黑"/>
              <a:cs typeface="+mn-ea"/>
              <a:sym typeface="Arial"/>
            </a:endParaRPr>
          </a:p>
        </p:txBody>
      </p:sp>
      <p:pic>
        <p:nvPicPr>
          <p:cNvPr id="61" name="Picture 60" descr="A cartoon of a person sitting on a boat&#10;&#10;Description automatically generated">
            <a:extLst>
              <a:ext uri="{FF2B5EF4-FFF2-40B4-BE49-F238E27FC236}">
                <a16:creationId xmlns:a16="http://schemas.microsoft.com/office/drawing/2014/main" xmlns="" id="{1F8A7B5A-5BCB-D369-B983-E692B883C0D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969535" y="4711504"/>
            <a:ext cx="5090273" cy="2172028"/>
          </a:xfrm>
          <a:prstGeom prst="rect">
            <a:avLst/>
          </a:prstGeom>
        </p:spPr>
      </p:pic>
      <p:pic>
        <p:nvPicPr>
          <p:cNvPr id="10" name="图片 9" descr="C:/Users/Administrator/AppData/Local/Temp/picturecompress_20220310230719/output_1.pngoutput_1"/>
          <p:cNvPicPr>
            <a:picLocks noChangeAspect="1"/>
          </p:cNvPicPr>
          <p:nvPr/>
        </p:nvPicPr>
        <p:blipFill>
          <a:blip r:embed="rId34"/>
          <a:srcRect l="25592" t="91204" r="24530"/>
          <a:stretch>
            <a:fillRect/>
          </a:stretch>
        </p:blipFill>
        <p:spPr>
          <a:xfrm>
            <a:off x="7102597" y="5780971"/>
            <a:ext cx="4580243" cy="1077029"/>
          </a:xfrm>
          <a:prstGeom prst="rect">
            <a:avLst/>
          </a:prstGeom>
        </p:spPr>
      </p:pic>
      <p:pic>
        <p:nvPicPr>
          <p:cNvPr id="9" name="图片 8" descr="端午插图-05"/>
          <p:cNvPicPr>
            <a:picLocks noChangeAspect="1"/>
          </p:cNvPicPr>
          <p:nvPr/>
        </p:nvPicPr>
        <p:blipFill>
          <a:blip r:embed="rId32"/>
          <a:srcRect l="59456" t="12857" r="6671" b="17889"/>
          <a:stretch>
            <a:fillRect/>
          </a:stretch>
        </p:blipFill>
        <p:spPr>
          <a:xfrm>
            <a:off x="2416688" y="6007225"/>
            <a:ext cx="1750628" cy="1428791"/>
          </a:xfrm>
          <a:prstGeom prst="rect">
            <a:avLst/>
          </a:prstGeom>
        </p:spPr>
      </p:pic>
      <p:grpSp>
        <p:nvGrpSpPr>
          <p:cNvPr id="3" name="Group 2">
            <a:extLst>
              <a:ext uri="{FF2B5EF4-FFF2-40B4-BE49-F238E27FC236}">
                <a16:creationId xmlns:a16="http://schemas.microsoft.com/office/drawing/2014/main" xmlns="" id="{A78DB317-7187-3A05-B2B3-CB0353153629}"/>
              </a:ext>
            </a:extLst>
          </p:cNvPr>
          <p:cNvGrpSpPr/>
          <p:nvPr/>
        </p:nvGrpSpPr>
        <p:grpSpPr>
          <a:xfrm flipH="1">
            <a:off x="9702383" y="91895"/>
            <a:ext cx="2447243" cy="2510947"/>
            <a:chOff x="1020901" y="416757"/>
            <a:chExt cx="4429815" cy="4795908"/>
          </a:xfrm>
        </p:grpSpPr>
        <p:pic>
          <p:nvPicPr>
            <p:cNvPr id="4" name="Picture 3">
              <a:extLst>
                <a:ext uri="{FF2B5EF4-FFF2-40B4-BE49-F238E27FC236}">
                  <a16:creationId xmlns:a16="http://schemas.microsoft.com/office/drawing/2014/main" xmlns="" id="{BD4A1E72-6DAE-7C8A-0BF4-5E9A7D2FFE0E}"/>
                </a:ext>
              </a:extLst>
            </p:cNvPr>
            <p:cNvPicPr>
              <a:picLocks noChangeAspect="1"/>
            </p:cNvPicPr>
            <p:nvPr/>
          </p:nvPicPr>
          <p:blipFill>
            <a:blip r:embed="rId35">
              <a:clrChange>
                <a:clrFrom>
                  <a:srgbClr val="FFFFFF"/>
                </a:clrFrom>
                <a:clrTo>
                  <a:srgbClr val="FFFFFF">
                    <a:alpha val="0"/>
                  </a:srgbClr>
                </a:clrTo>
              </a:clrChange>
              <a:extLst>
                <a:ext uri="{BEBA8EAE-BF5A-486C-A8C5-ECC9F3942E4B}">
                  <a14:imgProps xmlns:a14="http://schemas.microsoft.com/office/drawing/2010/main">
                    <a14:imgLayer r:embed="rId36">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14" name="图片 6">
              <a:extLst>
                <a:ext uri="{FF2B5EF4-FFF2-40B4-BE49-F238E27FC236}">
                  <a16:creationId xmlns:a16="http://schemas.microsoft.com/office/drawing/2014/main" xmlns="" id="{39DB1BFE-E523-7ED1-E621-3C13D1A7ABCB}"/>
                </a:ext>
              </a:extLst>
            </p:cNvPr>
            <p:cNvPicPr>
              <a:picLocks noChangeAspect="1"/>
            </p:cNvPicPr>
            <p:nvPr/>
          </p:nvPicPr>
          <p:blipFill rotWithShape="1">
            <a:blip r:embed="rId37">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15" name="Picture 14">
              <a:extLst>
                <a:ext uri="{FF2B5EF4-FFF2-40B4-BE49-F238E27FC236}">
                  <a16:creationId xmlns:a16="http://schemas.microsoft.com/office/drawing/2014/main" xmlns="" id="{3C45B4A2-2584-8F18-13BF-E40699281111}"/>
                </a:ext>
              </a:extLst>
            </p:cNvPr>
            <p:cNvPicPr>
              <a:picLocks noChangeAspect="1"/>
            </p:cNvPicPr>
            <p:nvPr/>
          </p:nvPicPr>
          <p:blipFill>
            <a:blip r:embed="rId38">
              <a:extLst>
                <a:ext uri="{BEBA8EAE-BF5A-486C-A8C5-ECC9F3942E4B}">
                  <a14:imgProps xmlns:a14="http://schemas.microsoft.com/office/drawing/2010/main">
                    <a14:imgLayer r:embed="rId39">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16" name="Picture 15" descr="A cartoon of a person in a yellow dress&#10;&#10;Description automatically generated">
              <a:extLst>
                <a:ext uri="{FF2B5EF4-FFF2-40B4-BE49-F238E27FC236}">
                  <a16:creationId xmlns:a16="http://schemas.microsoft.com/office/drawing/2014/main" xmlns="" id="{8CDBC26D-60F8-72EF-F1C8-8ED2173F446E}"/>
                </a:ext>
              </a:extLst>
            </p:cNvPr>
            <p:cNvPicPr>
              <a:picLocks noChangeAspect="1"/>
            </p:cNvPicPr>
            <p:nvPr/>
          </p:nvPicPr>
          <p:blipFill>
            <a:blip r:embed="rId40" cstate="print">
              <a:extLst>
                <a:ext uri="{BEBA8EAE-BF5A-486C-A8C5-ECC9F3942E4B}">
                  <a14:imgProps xmlns:a14="http://schemas.microsoft.com/office/drawing/2010/main">
                    <a14:imgLayer r:embed="rId41">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17" name="图片 6">
              <a:extLst>
                <a:ext uri="{FF2B5EF4-FFF2-40B4-BE49-F238E27FC236}">
                  <a16:creationId xmlns:a16="http://schemas.microsoft.com/office/drawing/2014/main" xmlns="" id="{67FC1721-E3BE-B51C-428C-303BECFC7C33}"/>
                </a:ext>
              </a:extLst>
            </p:cNvPr>
            <p:cNvPicPr>
              <a:picLocks noChangeAspect="1"/>
            </p:cNvPicPr>
            <p:nvPr/>
          </p:nvPicPr>
          <p:blipFill rotWithShape="1">
            <a:blip r:embed="rId37">
              <a:extLst>
                <a:ext uri="{28A0092B-C50C-407E-A947-70E740481C1C}">
                  <a14:useLocalDpi xmlns:a14="http://schemas.microsoft.com/office/drawing/2010/main" val="0"/>
                </a:ext>
              </a:extLst>
            </a:blip>
            <a:srcRect l="-1" t="2398" r="74878" b="65201"/>
            <a:stretch/>
          </p:blipFill>
          <p:spPr>
            <a:xfrm flipH="1">
              <a:off x="3021299" y="3262968"/>
              <a:ext cx="2429417" cy="1925585"/>
            </a:xfrm>
            <a:prstGeom prst="rect">
              <a:avLst/>
            </a:prstGeom>
          </p:spPr>
        </p:pic>
      </p:grpSp>
    </p:spTree>
    <p:extLst>
      <p:ext uri="{BB962C8B-B14F-4D97-AF65-F5344CB8AC3E}">
        <p14:creationId xmlns:p14="http://schemas.microsoft.com/office/powerpoint/2010/main" val="26802414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50714624-B955-EB5C-B5FB-078D055B9F5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DAD6A470-F260-60B2-E795-3444687745EA}"/>
              </a:ext>
            </a:extLst>
          </p:cNvPr>
          <p:cNvSpPr txBox="1"/>
          <p:nvPr/>
        </p:nvSpPr>
        <p:spPr>
          <a:xfrm>
            <a:off x="2671624" y="1612232"/>
            <a:ext cx="7170208" cy="2554545"/>
          </a:xfrm>
          <a:prstGeom prst="rect">
            <a:avLst/>
          </a:prstGeom>
          <a:noFill/>
        </p:spPr>
        <p:txBody>
          <a:bodyPr wrap="square">
            <a:spAutoFit/>
          </a:bodyPr>
          <a:lstStyle/>
          <a:p>
            <a:pPr algn="ctr"/>
            <a:r>
              <a:rPr lang="en-US" sz="8000" b="1" dirty="0">
                <a:solidFill>
                  <a:schemeClr val="bg1"/>
                </a:solidFill>
                <a:latin typeface="Times New Roman" panose="02020603050405020304" pitchFamily="18" charset="0"/>
              </a:rPr>
              <a:t>HÌNH THÀNH KIẾN THỨC</a:t>
            </a:r>
            <a:endParaRPr lang="en-SG" sz="59500" dirty="0">
              <a:solidFill>
                <a:schemeClr val="bg1"/>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4E012338-2885-7A33-5EB4-7DD973550000}"/>
              </a:ext>
            </a:extLst>
          </p:cNvPr>
          <p:cNvGrpSpPr/>
          <p:nvPr/>
        </p:nvGrpSpPr>
        <p:grpSpPr>
          <a:xfrm flipH="1">
            <a:off x="9613312" y="91895"/>
            <a:ext cx="2664632" cy="2895600"/>
            <a:chOff x="1020901" y="416757"/>
            <a:chExt cx="4151917" cy="4795908"/>
          </a:xfrm>
        </p:grpSpPr>
        <p:pic>
          <p:nvPicPr>
            <p:cNvPr id="4" name="Picture 3">
              <a:extLst>
                <a:ext uri="{FF2B5EF4-FFF2-40B4-BE49-F238E27FC236}">
                  <a16:creationId xmlns:a16="http://schemas.microsoft.com/office/drawing/2014/main" xmlns="" id="{1B845C8B-18F4-EB20-4D3A-9A08B822FC52}"/>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5" name="图片 6">
              <a:extLst>
                <a:ext uri="{FF2B5EF4-FFF2-40B4-BE49-F238E27FC236}">
                  <a16:creationId xmlns:a16="http://schemas.microsoft.com/office/drawing/2014/main" xmlns="" id="{33BCE820-3BF6-25CD-221C-4B0A01D3BD08}"/>
                </a:ext>
              </a:extLst>
            </p:cNvPr>
            <p:cNvPicPr>
              <a:picLocks noChangeAspect="1"/>
            </p:cNvPicPr>
            <p:nvPr/>
          </p:nvPicPr>
          <p:blipFill rotWithShape="1">
            <a:blip r:embed="rId6">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6" name="Picture 5">
              <a:extLst>
                <a:ext uri="{FF2B5EF4-FFF2-40B4-BE49-F238E27FC236}">
                  <a16:creationId xmlns:a16="http://schemas.microsoft.com/office/drawing/2014/main" xmlns="" id="{895EC040-10AF-3447-9D31-839A2D5AFE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7" name="Picture 6" descr="A cartoon of a person in a yellow dress&#10;&#10;Description automatically generated">
              <a:extLst>
                <a:ext uri="{FF2B5EF4-FFF2-40B4-BE49-F238E27FC236}">
                  <a16:creationId xmlns:a16="http://schemas.microsoft.com/office/drawing/2014/main" xmlns="" id="{628296C2-AB0B-46EB-8DAE-38FD3BEB2F6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8" name="图片 6">
              <a:extLst>
                <a:ext uri="{FF2B5EF4-FFF2-40B4-BE49-F238E27FC236}">
                  <a16:creationId xmlns:a16="http://schemas.microsoft.com/office/drawing/2014/main" xmlns="" id="{5EBD70A3-DE4D-8D26-F686-D36EEEA6E3A0}"/>
                </a:ext>
              </a:extLst>
            </p:cNvPr>
            <p:cNvPicPr>
              <a:picLocks noChangeAspect="1"/>
            </p:cNvPicPr>
            <p:nvPr/>
          </p:nvPicPr>
          <p:blipFill rotWithShape="1">
            <a:blip r:embed="rId6">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Tree>
    <p:extLst>
      <p:ext uri="{BB962C8B-B14F-4D97-AF65-F5344CB8AC3E}">
        <p14:creationId xmlns:p14="http://schemas.microsoft.com/office/powerpoint/2010/main" val="39117299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50714624-B955-EB5C-B5FB-078D055B9F50}"/>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oogle Shape;1225;p41">
            <a:extLst>
              <a:ext uri="{FF2B5EF4-FFF2-40B4-BE49-F238E27FC236}">
                <a16:creationId xmlns:a16="http://schemas.microsoft.com/office/drawing/2014/main" xmlns="" id="{F7E2BDD9-1C9D-0417-D593-67B5A06A9C4D}"/>
              </a:ext>
            </a:extLst>
          </p:cNvPr>
          <p:cNvGrpSpPr/>
          <p:nvPr/>
        </p:nvGrpSpPr>
        <p:grpSpPr>
          <a:xfrm>
            <a:off x="5277852" y="871458"/>
            <a:ext cx="1636295" cy="1557256"/>
            <a:chOff x="6351724" y="1733334"/>
            <a:chExt cx="1168679" cy="1216176"/>
          </a:xfrm>
        </p:grpSpPr>
        <p:sp>
          <p:nvSpPr>
            <p:cNvPr id="4" name="Google Shape;1226;p41">
              <a:extLst>
                <a:ext uri="{FF2B5EF4-FFF2-40B4-BE49-F238E27FC236}">
                  <a16:creationId xmlns:a16="http://schemas.microsoft.com/office/drawing/2014/main" xmlns="" id="{016C1A70-1A8E-BBCA-1613-1C65261A45D1}"/>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227;p41">
              <a:extLst>
                <a:ext uri="{FF2B5EF4-FFF2-40B4-BE49-F238E27FC236}">
                  <a16:creationId xmlns:a16="http://schemas.microsoft.com/office/drawing/2014/main" xmlns="" id="{4E25A54F-2F14-0AB2-DF8B-6A99B40CE116}"/>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8;p41">
              <a:extLst>
                <a:ext uri="{FF2B5EF4-FFF2-40B4-BE49-F238E27FC236}">
                  <a16:creationId xmlns:a16="http://schemas.microsoft.com/office/drawing/2014/main" xmlns="" id="{F47D9751-961A-2E69-7511-C936A8585EA5}"/>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9;p41">
              <a:extLst>
                <a:ext uri="{FF2B5EF4-FFF2-40B4-BE49-F238E27FC236}">
                  <a16:creationId xmlns:a16="http://schemas.microsoft.com/office/drawing/2014/main" xmlns="" id="{0F97C1CA-5360-ECE2-0633-222DE873BD22}"/>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1230;p41">
              <a:extLst>
                <a:ext uri="{FF2B5EF4-FFF2-40B4-BE49-F238E27FC236}">
                  <a16:creationId xmlns:a16="http://schemas.microsoft.com/office/drawing/2014/main" xmlns="" id="{570A075D-8578-1FAF-BB5D-7C59AB1F67B1}"/>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31;p41">
              <a:extLst>
                <a:ext uri="{FF2B5EF4-FFF2-40B4-BE49-F238E27FC236}">
                  <a16:creationId xmlns:a16="http://schemas.microsoft.com/office/drawing/2014/main" xmlns="" id="{48EFE5F0-7BBE-D4E0-CB66-09C5F75020C7}"/>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600" b="1" kern="0" dirty="0">
                  <a:latin typeface="Times New Roman" panose="02020603050405020304" pitchFamily="18" charset="0"/>
                </a:rPr>
                <a:t>3</a:t>
              </a:r>
              <a:endParaRPr kumimoji="0" sz="6600" b="1"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1232;p41">
              <a:extLst>
                <a:ext uri="{FF2B5EF4-FFF2-40B4-BE49-F238E27FC236}">
                  <a16:creationId xmlns:a16="http://schemas.microsoft.com/office/drawing/2014/main" xmlns="" id="{D46D1647-8561-1DB6-C165-4AA6BA234D8B}"/>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33;p41">
              <a:extLst>
                <a:ext uri="{FF2B5EF4-FFF2-40B4-BE49-F238E27FC236}">
                  <a16:creationId xmlns:a16="http://schemas.microsoft.com/office/drawing/2014/main" xmlns="" id="{AD9C9009-89A5-2FF1-9499-54D72274ED23}"/>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34;p41">
              <a:extLst>
                <a:ext uri="{FF2B5EF4-FFF2-40B4-BE49-F238E27FC236}">
                  <a16:creationId xmlns:a16="http://schemas.microsoft.com/office/drawing/2014/main" xmlns="" id="{7DDE5495-B214-E612-D35E-B27DB6A4C9F7}"/>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35;p41">
              <a:extLst>
                <a:ext uri="{FF2B5EF4-FFF2-40B4-BE49-F238E27FC236}">
                  <a16:creationId xmlns:a16="http://schemas.microsoft.com/office/drawing/2014/main" xmlns="" id="{7B7F701A-504B-5113-285B-5A5DF095854C}"/>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36;p41">
              <a:extLst>
                <a:ext uri="{FF2B5EF4-FFF2-40B4-BE49-F238E27FC236}">
                  <a16:creationId xmlns:a16="http://schemas.microsoft.com/office/drawing/2014/main" xmlns="" id="{C315A43B-FBC5-3B75-4D27-C038B7D62F8A}"/>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37;p41">
              <a:extLst>
                <a:ext uri="{FF2B5EF4-FFF2-40B4-BE49-F238E27FC236}">
                  <a16:creationId xmlns:a16="http://schemas.microsoft.com/office/drawing/2014/main" xmlns="" id="{FDD93E3A-DD64-D261-4F6E-998717758EEC}"/>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38;p41">
              <a:extLst>
                <a:ext uri="{FF2B5EF4-FFF2-40B4-BE49-F238E27FC236}">
                  <a16:creationId xmlns:a16="http://schemas.microsoft.com/office/drawing/2014/main" xmlns="" id="{6A1CE9BE-BF56-B7A3-B5D5-F1352A5EF003}"/>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 name="Google Shape;1012;p37">
            <a:extLst>
              <a:ext uri="{FF2B5EF4-FFF2-40B4-BE49-F238E27FC236}">
                <a16:creationId xmlns:a16="http://schemas.microsoft.com/office/drawing/2014/main" xmlns="" id="{97F58B1E-A7ED-FE9B-5DD6-D81C195A2F7A}"/>
              </a:ext>
            </a:extLst>
          </p:cNvPr>
          <p:cNvSpPr txBox="1">
            <a:spLocks/>
          </p:cNvSpPr>
          <p:nvPr/>
        </p:nvSpPr>
        <p:spPr>
          <a:xfrm>
            <a:off x="3360428" y="2543568"/>
            <a:ext cx="5445886" cy="26877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Liên</a:t>
            </a:r>
            <a:r>
              <a:rPr kumimoji="0" lang="en-US" sz="8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8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hệ</a:t>
            </a:r>
            <a:r>
              <a:rPr kumimoji="0" lang="en-US" sz="8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8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vận</a:t>
            </a:r>
            <a:r>
              <a:rPr kumimoji="0" lang="en-US" sz="80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80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dụng</a:t>
            </a:r>
            <a:endParaRPr kumimoji="0" lang="en-SG" sz="8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xmlns="" id="{48DF645B-0D58-DEC6-BC6A-6A491FEDDD58}"/>
              </a:ext>
            </a:extLst>
          </p:cNvPr>
          <p:cNvGrpSpPr/>
          <p:nvPr/>
        </p:nvGrpSpPr>
        <p:grpSpPr>
          <a:xfrm flipH="1">
            <a:off x="9613312" y="91895"/>
            <a:ext cx="2664632" cy="2895600"/>
            <a:chOff x="1020901" y="416757"/>
            <a:chExt cx="4151917" cy="4795908"/>
          </a:xfrm>
        </p:grpSpPr>
        <p:pic>
          <p:nvPicPr>
            <p:cNvPr id="18" name="Picture 17">
              <a:extLst>
                <a:ext uri="{FF2B5EF4-FFF2-40B4-BE49-F238E27FC236}">
                  <a16:creationId xmlns:a16="http://schemas.microsoft.com/office/drawing/2014/main" xmlns="" id="{0094F559-6ECF-0ED1-4D34-DEB72CE5B27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19" name="图片 6">
              <a:extLst>
                <a:ext uri="{FF2B5EF4-FFF2-40B4-BE49-F238E27FC236}">
                  <a16:creationId xmlns:a16="http://schemas.microsoft.com/office/drawing/2014/main" xmlns="" id="{53E4267F-C9C1-6FAA-E4B5-23FF23F54A13}"/>
                </a:ext>
              </a:extLst>
            </p:cNvPr>
            <p:cNvPicPr>
              <a:picLocks noChangeAspect="1"/>
            </p:cNvPicPr>
            <p:nvPr/>
          </p:nvPicPr>
          <p:blipFill rotWithShape="1">
            <a:blip r:embed="rId5">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20" name="Picture 19">
              <a:extLst>
                <a:ext uri="{FF2B5EF4-FFF2-40B4-BE49-F238E27FC236}">
                  <a16:creationId xmlns:a16="http://schemas.microsoft.com/office/drawing/2014/main" xmlns="" id="{04734315-9241-453F-43A9-B280BDF492D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21" name="Picture 20" descr="A cartoon of a person in a yellow dress&#10;&#10;Description automatically generated">
              <a:extLst>
                <a:ext uri="{FF2B5EF4-FFF2-40B4-BE49-F238E27FC236}">
                  <a16:creationId xmlns:a16="http://schemas.microsoft.com/office/drawing/2014/main" xmlns="" id="{8230707A-AFA3-EB05-4EA1-3A704BB7926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22" name="图片 6">
              <a:extLst>
                <a:ext uri="{FF2B5EF4-FFF2-40B4-BE49-F238E27FC236}">
                  <a16:creationId xmlns:a16="http://schemas.microsoft.com/office/drawing/2014/main" xmlns="" id="{3DE1D0BE-71D9-E7B5-CD88-8AAF5177BD30}"/>
                </a:ext>
              </a:extLst>
            </p:cNvPr>
            <p:cNvPicPr>
              <a:picLocks noChangeAspect="1"/>
            </p:cNvPicPr>
            <p:nvPr/>
          </p:nvPicPr>
          <p:blipFill rotWithShape="1">
            <a:blip r:embed="rId5">
              <a:extLst>
                <a:ext uri="{28A0092B-C50C-407E-A947-70E740481C1C}">
                  <a14:useLocalDpi xmlns:a14="http://schemas.microsoft.com/office/drawing/2010/main" val="0"/>
                </a:ext>
              </a:extLst>
            </a:blip>
            <a:srcRect l="-1" t="2398" r="74878" b="65201"/>
            <a:stretch/>
          </p:blipFill>
          <p:spPr>
            <a:xfrm flipH="1">
              <a:off x="2743401" y="3225160"/>
              <a:ext cx="2429417" cy="1925585"/>
            </a:xfrm>
            <a:prstGeom prst="rect">
              <a:avLst/>
            </a:prstGeom>
          </p:spPr>
        </p:pic>
      </p:grpSp>
    </p:spTree>
    <p:extLst>
      <p:ext uri="{BB962C8B-B14F-4D97-AF65-F5344CB8AC3E}">
        <p14:creationId xmlns:p14="http://schemas.microsoft.com/office/powerpoint/2010/main" val="2966471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983" y="312821"/>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862943" y="34200"/>
            <a:ext cx="6418991" cy="782229"/>
            <a:chOff x="5826" y="7791"/>
            <a:chExt cx="3516"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6268" y="7844"/>
              <a:ext cx="3074" cy="52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 Liên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778345" y="80296"/>
            <a:ext cx="922421" cy="904163"/>
          </a:xfrm>
          <a:prstGeom prst="rect">
            <a:avLst/>
          </a:prstGeom>
        </p:spPr>
      </p:pic>
      <p:pic>
        <p:nvPicPr>
          <p:cNvPr id="3" name="图片 3">
            <a:extLst>
              <a:ext uri="{FF2B5EF4-FFF2-40B4-BE49-F238E27FC236}">
                <a16:creationId xmlns:a16="http://schemas.microsoft.com/office/drawing/2014/main" xmlns="" id="{8478ED60-ED27-B883-3EB6-7A6E937BD4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37693" y="1517690"/>
            <a:ext cx="6029091" cy="4852908"/>
          </a:xfrm>
          <a:prstGeom prst="rect">
            <a:avLst/>
          </a:prstGeom>
        </p:spPr>
      </p:pic>
      <p:sp>
        <p:nvSpPr>
          <p:cNvPr id="4" name="TextBox 3">
            <a:extLst>
              <a:ext uri="{FF2B5EF4-FFF2-40B4-BE49-F238E27FC236}">
                <a16:creationId xmlns:a16="http://schemas.microsoft.com/office/drawing/2014/main" xmlns="" id="{F4E43910-75F4-98EF-BC69-71632290E65E}"/>
              </a:ext>
            </a:extLst>
          </p:cNvPr>
          <p:cNvSpPr txBox="1"/>
          <p:nvPr/>
        </p:nvSpPr>
        <p:spPr>
          <a:xfrm>
            <a:off x="5749778" y="2833338"/>
            <a:ext cx="4458007" cy="2123658"/>
          </a:xfrm>
          <a:prstGeom prst="rect">
            <a:avLst/>
          </a:prstGeom>
          <a:noFill/>
        </p:spPr>
        <p:txBody>
          <a:bodyPr wrap="square">
            <a:spAutoFit/>
          </a:bodyPr>
          <a:lstStyle/>
          <a:p>
            <a:pPr algn="ctr"/>
            <a:r>
              <a:rPr lang="vi-VN" sz="4400" dirty="0">
                <a:latin typeface="+mj-lt"/>
              </a:rPr>
              <a:t>Hs thảo luận câu hỏi số 7 theo </a:t>
            </a:r>
            <a:r>
              <a:rPr lang="vi-VN" sz="4400" b="1" dirty="0">
                <a:latin typeface="+mj-lt"/>
              </a:rPr>
              <a:t>PHT số 5</a:t>
            </a:r>
            <a:endParaRPr lang="en-SG" sz="4400" dirty="0">
              <a:latin typeface="+mj-lt"/>
            </a:endParaRPr>
          </a:p>
        </p:txBody>
      </p:sp>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14" name="Picture 13" descr="A cartoon of a person&#10;&#10;Description automatically generated">
            <a:extLst>
              <a:ext uri="{FF2B5EF4-FFF2-40B4-BE49-F238E27FC236}">
                <a16:creationId xmlns:a16="http://schemas.microsoft.com/office/drawing/2014/main" xmlns="" id="{FF9AD4CA-6F7F-F122-4855-B0084F7F6A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8199" y="2052216"/>
            <a:ext cx="2128129" cy="4871051"/>
          </a:xfrm>
          <a:prstGeom prst="rect">
            <a:avLst/>
          </a:prstGeom>
        </p:spPr>
      </p:pic>
    </p:spTree>
    <p:extLst>
      <p:ext uri="{BB962C8B-B14F-4D97-AF65-F5344CB8AC3E}">
        <p14:creationId xmlns:p14="http://schemas.microsoft.com/office/powerpoint/2010/main" val="22107502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5</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xmlns="" id="{100C174C-9A2C-77D4-2375-A5ED900B7716}"/>
              </a:ext>
            </a:extLst>
          </p:cNvPr>
          <p:cNvGraphicFramePr>
            <a:graphicFrameLocks noGrp="1"/>
          </p:cNvGraphicFramePr>
          <p:nvPr>
            <p:extLst>
              <p:ext uri="{D42A27DB-BD31-4B8C-83A1-F6EECF244321}">
                <p14:modId xmlns:p14="http://schemas.microsoft.com/office/powerpoint/2010/main" val="1860696976"/>
              </p:ext>
            </p:extLst>
          </p:nvPr>
        </p:nvGraphicFramePr>
        <p:xfrm>
          <a:off x="113715" y="965655"/>
          <a:ext cx="11904111" cy="5761718"/>
        </p:xfrm>
        <a:graphic>
          <a:graphicData uri="http://schemas.openxmlformats.org/drawingml/2006/table">
            <a:tbl>
              <a:tblPr firstRow="1" firstCol="1" bandRow="1">
                <a:tableStyleId>{1E171933-4619-4E11-9A3F-F7608DF75F80}</a:tableStyleId>
              </a:tblPr>
              <a:tblGrid>
                <a:gridCol w="6624542">
                  <a:extLst>
                    <a:ext uri="{9D8B030D-6E8A-4147-A177-3AD203B41FA5}">
                      <a16:colId xmlns:a16="http://schemas.microsoft.com/office/drawing/2014/main" xmlns="" val="4058673550"/>
                    </a:ext>
                  </a:extLst>
                </a:gridCol>
                <a:gridCol w="5279569">
                  <a:extLst>
                    <a:ext uri="{9D8B030D-6E8A-4147-A177-3AD203B41FA5}">
                      <a16:colId xmlns:a16="http://schemas.microsoft.com/office/drawing/2014/main" xmlns="" val="3419678919"/>
                    </a:ext>
                  </a:extLst>
                </a:gridCol>
              </a:tblGrid>
              <a:tr h="480143">
                <a:tc>
                  <a:txBody>
                    <a:bodyPr/>
                    <a:lstStyle/>
                    <a:p>
                      <a:pPr algn="ctr">
                        <a:lnSpc>
                          <a:spcPct val="100000"/>
                        </a:lnSpc>
                        <a:spcAft>
                          <a:spcPts val="800"/>
                        </a:spcAft>
                      </a:pPr>
                      <a:r>
                        <a:rPr lang="vi-VN" sz="3000" dirty="0">
                          <a:solidFill>
                            <a:schemeClr val="tx1">
                              <a:lumMod val="50000"/>
                            </a:schemeClr>
                          </a:solidFill>
                          <a:effectLst/>
                          <a:latin typeface="Times New Roman" panose="02020603050405020304" pitchFamily="18" charset="0"/>
                          <a:cs typeface="Times New Roman" panose="02020603050405020304" pitchFamily="18" charset="0"/>
                        </a:rPr>
                        <a:t>Câu hỏi</a:t>
                      </a:r>
                      <a:endParaRPr lang="en-SG" sz="3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3000" dirty="0">
                          <a:solidFill>
                            <a:schemeClr val="tx1">
                              <a:lumMod val="50000"/>
                            </a:schemeClr>
                          </a:solidFill>
                          <a:effectLst/>
                          <a:latin typeface="Times New Roman" panose="02020603050405020304" pitchFamily="18" charset="0"/>
                          <a:cs typeface="Times New Roman" panose="02020603050405020304" pitchFamily="18" charset="0"/>
                        </a:rPr>
                        <a:t>Câu trả lời</a:t>
                      </a:r>
                      <a:endParaRPr lang="en-SG" sz="3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61912720"/>
                  </a:ext>
                </a:extLst>
              </a:tr>
              <a:tr h="960286">
                <a:tc>
                  <a:txBody>
                    <a:bodyPr/>
                    <a:lstStyle/>
                    <a:p>
                      <a:pPr algn="just">
                        <a:lnSpc>
                          <a:spcPct val="100000"/>
                        </a:lnSpc>
                        <a:spcAft>
                          <a:spcPts val="800"/>
                        </a:spcAft>
                      </a:pPr>
                      <a:r>
                        <a:rPr lang="vi-VN" sz="3000" b="0" i="1" dirty="0">
                          <a:solidFill>
                            <a:schemeClr val="tx1">
                              <a:lumMod val="50000"/>
                            </a:schemeClr>
                          </a:solidFill>
                          <a:effectLst/>
                          <a:latin typeface="Times New Roman" panose="02020603050405020304" pitchFamily="18" charset="0"/>
                          <a:cs typeface="Times New Roman" panose="02020603050405020304" pitchFamily="18" charset="0"/>
                        </a:rPr>
                        <a:t>Nội dung lời bàn của Sơn Nam Thúc là gì?</a:t>
                      </a:r>
                      <a:endParaRPr lang="en-SG" sz="3000" b="0" i="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77" rtl="0" eaLnBrk="1" fontAlgn="auto" latinLnBrk="0" hangingPunct="1">
                        <a:lnSpc>
                          <a:spcPct val="100000"/>
                        </a:lnSpc>
                        <a:spcBef>
                          <a:spcPts val="0"/>
                        </a:spcBef>
                        <a:spcAft>
                          <a:spcPts val="800"/>
                        </a:spcAft>
                        <a:buClrTx/>
                        <a:buSzTx/>
                        <a:buFontTx/>
                        <a:buNone/>
                        <a:tabLst/>
                        <a:defRPr/>
                      </a:pPr>
                      <a:endParaRPr lang="en-SG" sz="3000" kern="1200" dirty="0">
                        <a:solidFill>
                          <a:schemeClr val="tx1">
                            <a:lumMod val="50000"/>
                          </a:schemeClr>
                        </a:solidFill>
                        <a:effectLst/>
                        <a:latin typeface="Times New Roman" panose="02020603050405020304" pitchFamily="18" charset="0"/>
                        <a:ea typeface="+mn-ea"/>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89109840"/>
                  </a:ext>
                </a:extLst>
              </a:tr>
              <a:tr h="1440430">
                <a:tc>
                  <a:txBody>
                    <a:bodyPr/>
                    <a:lstStyle/>
                    <a:p>
                      <a:pPr algn="just">
                        <a:lnSpc>
                          <a:spcPct val="100000"/>
                        </a:lnSpc>
                        <a:spcAft>
                          <a:spcPts val="800"/>
                        </a:spcAft>
                      </a:pPr>
                      <a:r>
                        <a:rPr lang="en-US" sz="3000" b="0" i="1" dirty="0">
                          <a:solidFill>
                            <a:schemeClr val="tx1">
                              <a:lumMod val="50000"/>
                            </a:schemeClr>
                          </a:solidFill>
                          <a:effectLst/>
                          <a:latin typeface="Times New Roman" panose="02020603050405020304" pitchFamily="18" charset="0"/>
                          <a:cs typeface="Times New Roman" panose="02020603050405020304" pitchFamily="18" charset="0"/>
                        </a:rPr>
                        <a:t>Khi </a:t>
                      </a:r>
                      <a:r>
                        <a:rPr lang="en-US" sz="3000" b="0" i="1" dirty="0" err="1">
                          <a:solidFill>
                            <a:schemeClr val="tx1">
                              <a:lumMod val="50000"/>
                            </a:schemeClr>
                          </a:solidFill>
                          <a:effectLst/>
                          <a:latin typeface="Times New Roman" panose="02020603050405020304" pitchFamily="18" charset="0"/>
                          <a:cs typeface="Times New Roman" panose="02020603050405020304" pitchFamily="18" charset="0"/>
                        </a:rPr>
                        <a:t>chưa</a:t>
                      </a:r>
                      <a:r>
                        <a:rPr lang="vi-VN" sz="3000" b="0" i="1" dirty="0">
                          <a:solidFill>
                            <a:schemeClr val="tx1">
                              <a:lumMod val="50000"/>
                            </a:schemeClr>
                          </a:solidFill>
                          <a:effectLst/>
                          <a:latin typeface="Times New Roman" panose="02020603050405020304" pitchFamily="18" charset="0"/>
                          <a:cs typeface="Times New Roman" panose="02020603050405020304" pitchFamily="18" charset="0"/>
                        </a:rPr>
                        <a:t> đọc lời bàn của Nam Sơn Thúc ở cuối truyện thì em đã hiểu như thế nào về nội dung ý nghĩa của truyện?</a:t>
                      </a:r>
                      <a:endParaRPr lang="en-SG" sz="3000" b="0" i="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2030679"/>
                  </a:ext>
                </a:extLst>
              </a:tr>
              <a:tr h="1920573">
                <a:tc>
                  <a:txBody>
                    <a:bodyPr/>
                    <a:lstStyle/>
                    <a:p>
                      <a:pPr algn="just">
                        <a:lnSpc>
                          <a:spcPct val="100000"/>
                        </a:lnSpc>
                        <a:spcAft>
                          <a:spcPts val="800"/>
                        </a:spcAft>
                      </a:pPr>
                      <a:r>
                        <a:rPr lang="vi-VN" sz="3000" b="0" i="1">
                          <a:solidFill>
                            <a:schemeClr val="tx1">
                              <a:lumMod val="50000"/>
                            </a:schemeClr>
                          </a:solidFill>
                          <a:effectLst/>
                          <a:latin typeface="Times New Roman" panose="02020603050405020304" pitchFamily="18" charset="0"/>
                          <a:cs typeface="Times New Roman" panose="02020603050405020304" pitchFamily="18" charset="0"/>
                        </a:rPr>
                        <a:t> Sau khi học lời bàn này, đối chiếu với lời bàn của Sơn Nam Thúc với nội dung của truyện trong việc hiểu tác phẩm của em có sự thay đổi như thế nào?</a:t>
                      </a:r>
                      <a:endParaRPr lang="en-SG" sz="3000" b="0" i="1">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2714066"/>
                  </a:ext>
                </a:extLst>
              </a:tr>
              <a:tr h="960286">
                <a:tc>
                  <a:txBody>
                    <a:bodyPr/>
                    <a:lstStyle/>
                    <a:p>
                      <a:pPr algn="just">
                        <a:lnSpc>
                          <a:spcPct val="100000"/>
                        </a:lnSpc>
                        <a:spcAft>
                          <a:spcPts val="800"/>
                        </a:spcAft>
                      </a:pPr>
                      <a:r>
                        <a:rPr lang="vi-VN" sz="3000" b="0" i="1" dirty="0">
                          <a:solidFill>
                            <a:schemeClr val="tx1">
                              <a:lumMod val="50000"/>
                            </a:schemeClr>
                          </a:solidFill>
                          <a:effectLst/>
                          <a:latin typeface="Times New Roman" panose="02020603050405020304" pitchFamily="18" charset="0"/>
                          <a:cs typeface="Times New Roman" panose="02020603050405020304" pitchFamily="18" charset="0"/>
                        </a:rPr>
                        <a:t>Từ đó em hãy nêu tác dụng lời bàn của Sơn Nam Thúc. </a:t>
                      </a:r>
                      <a:endParaRPr lang="en-SG" sz="3000" b="0" i="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0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3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19661079"/>
                  </a:ext>
                </a:extLst>
              </a:tr>
            </a:tbl>
          </a:graphicData>
        </a:graphic>
      </p:graphicFrame>
    </p:spTree>
    <p:extLst>
      <p:ext uri="{BB962C8B-B14F-4D97-AF65-F5344CB8AC3E}">
        <p14:creationId xmlns:p14="http://schemas.microsoft.com/office/powerpoint/2010/main" val="3507909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5</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xmlns="" id="{100C174C-9A2C-77D4-2375-A5ED900B7716}"/>
              </a:ext>
            </a:extLst>
          </p:cNvPr>
          <p:cNvGraphicFramePr>
            <a:graphicFrameLocks noGrp="1"/>
          </p:cNvGraphicFramePr>
          <p:nvPr>
            <p:extLst>
              <p:ext uri="{D42A27DB-BD31-4B8C-83A1-F6EECF244321}">
                <p14:modId xmlns:p14="http://schemas.microsoft.com/office/powerpoint/2010/main" val="617533832"/>
              </p:ext>
            </p:extLst>
          </p:nvPr>
        </p:nvGraphicFramePr>
        <p:xfrm>
          <a:off x="113715" y="911225"/>
          <a:ext cx="11904111" cy="5867262"/>
        </p:xfrm>
        <a:graphic>
          <a:graphicData uri="http://schemas.openxmlformats.org/drawingml/2006/table">
            <a:tbl>
              <a:tblPr firstRow="1" firstCol="1" bandRow="1">
                <a:tableStyleId>{1E171933-4619-4E11-9A3F-F7608DF75F80}</a:tableStyleId>
              </a:tblPr>
              <a:tblGrid>
                <a:gridCol w="5818999">
                  <a:extLst>
                    <a:ext uri="{9D8B030D-6E8A-4147-A177-3AD203B41FA5}">
                      <a16:colId xmlns:a16="http://schemas.microsoft.com/office/drawing/2014/main" xmlns="" val="4058673550"/>
                    </a:ext>
                  </a:extLst>
                </a:gridCol>
                <a:gridCol w="6085112">
                  <a:extLst>
                    <a:ext uri="{9D8B030D-6E8A-4147-A177-3AD203B41FA5}">
                      <a16:colId xmlns:a16="http://schemas.microsoft.com/office/drawing/2014/main" xmlns="" val="3419678919"/>
                    </a:ext>
                  </a:extLst>
                </a:gridCol>
              </a:tblGrid>
              <a:tr h="440878">
                <a:tc>
                  <a:txBody>
                    <a:bodyPr/>
                    <a:lstStyle/>
                    <a:p>
                      <a:pPr algn="ctr">
                        <a:lnSpc>
                          <a:spcPct val="100000"/>
                        </a:lnSpc>
                        <a:spcAft>
                          <a:spcPts val="800"/>
                        </a:spcAft>
                      </a:pPr>
                      <a:r>
                        <a:rPr lang="vi-VN" sz="2700" dirty="0">
                          <a:solidFill>
                            <a:schemeClr val="tx1">
                              <a:lumMod val="50000"/>
                            </a:schemeClr>
                          </a:solidFill>
                          <a:effectLst/>
                          <a:latin typeface="Times New Roman" panose="02020603050405020304" pitchFamily="18" charset="0"/>
                          <a:cs typeface="Times New Roman" panose="02020603050405020304" pitchFamily="18" charset="0"/>
                        </a:rPr>
                        <a:t>Câu hỏi</a:t>
                      </a:r>
                      <a:endParaRPr lang="en-SG" sz="27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700" dirty="0">
                          <a:solidFill>
                            <a:schemeClr val="tx1">
                              <a:lumMod val="50000"/>
                            </a:schemeClr>
                          </a:solidFill>
                          <a:effectLst/>
                          <a:latin typeface="Times New Roman" panose="02020603050405020304" pitchFamily="18" charset="0"/>
                          <a:cs typeface="Times New Roman" panose="02020603050405020304" pitchFamily="18" charset="0"/>
                        </a:rPr>
                        <a:t>Câu trả lời</a:t>
                      </a:r>
                      <a:endParaRPr lang="en-SG" sz="27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61912720"/>
                  </a:ext>
                </a:extLst>
              </a:tr>
              <a:tr h="1322635">
                <a:tc>
                  <a:txBody>
                    <a:bodyPr/>
                    <a:lstStyle/>
                    <a:p>
                      <a:pPr algn="just">
                        <a:lnSpc>
                          <a:spcPct val="100000"/>
                        </a:lnSpc>
                        <a:spcAft>
                          <a:spcPts val="800"/>
                        </a:spcAft>
                      </a:pPr>
                      <a:r>
                        <a:rPr lang="vi-VN" sz="2700" b="0" i="1" dirty="0">
                          <a:solidFill>
                            <a:schemeClr val="tx1">
                              <a:lumMod val="50000"/>
                            </a:schemeClr>
                          </a:solidFill>
                          <a:effectLst/>
                          <a:latin typeface="Times New Roman" panose="02020603050405020304" pitchFamily="18" charset="0"/>
                          <a:cs typeface="Times New Roman" panose="02020603050405020304" pitchFamily="18" charset="0"/>
                        </a:rPr>
                        <a:t>Nội dung lời bàn của Sơn Nam Thúc là gì?</a:t>
                      </a:r>
                      <a:endParaRPr lang="en-SG" sz="2700" b="0" i="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377" rtl="0" eaLnBrk="1" fontAlgn="auto" latinLnBrk="0" hangingPunct="1">
                        <a:lnSpc>
                          <a:spcPct val="100000"/>
                        </a:lnSpc>
                        <a:spcBef>
                          <a:spcPts val="0"/>
                        </a:spcBef>
                        <a:spcAft>
                          <a:spcPts val="800"/>
                        </a:spcAft>
                        <a:buClrTx/>
                        <a:buSzTx/>
                        <a:buFontTx/>
                        <a:buNone/>
                        <a:tabLst/>
                        <a:defRPr/>
                      </a:pPr>
                      <a:endParaRPr lang="en-SG" sz="2700" kern="1200" dirty="0">
                        <a:solidFill>
                          <a:schemeClr val="tx1">
                            <a:lumMod val="50000"/>
                          </a:schemeClr>
                        </a:solidFill>
                        <a:effectLst/>
                        <a:latin typeface="Times New Roman" panose="02020603050405020304" pitchFamily="18" charset="0"/>
                        <a:ea typeface="+mn-ea"/>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89109840"/>
                  </a:ext>
                </a:extLst>
              </a:tr>
              <a:tr h="1322635">
                <a:tc>
                  <a:txBody>
                    <a:bodyPr/>
                    <a:lstStyle/>
                    <a:p>
                      <a:pPr algn="just">
                        <a:lnSpc>
                          <a:spcPct val="100000"/>
                        </a:lnSpc>
                        <a:spcAft>
                          <a:spcPts val="800"/>
                        </a:spcAft>
                      </a:pPr>
                      <a:r>
                        <a:rPr lang="en-US" sz="2700" b="0" i="1" dirty="0">
                          <a:solidFill>
                            <a:schemeClr val="tx1">
                              <a:lumMod val="50000"/>
                            </a:schemeClr>
                          </a:solidFill>
                          <a:effectLst/>
                          <a:latin typeface="Times New Roman" panose="02020603050405020304" pitchFamily="18" charset="0"/>
                          <a:cs typeface="Times New Roman" panose="02020603050405020304" pitchFamily="18" charset="0"/>
                        </a:rPr>
                        <a:t>Khi </a:t>
                      </a:r>
                      <a:r>
                        <a:rPr lang="en-US" sz="2700" b="0" i="1" dirty="0" err="1">
                          <a:solidFill>
                            <a:schemeClr val="tx1">
                              <a:lumMod val="50000"/>
                            </a:schemeClr>
                          </a:solidFill>
                          <a:effectLst/>
                          <a:latin typeface="Times New Roman" panose="02020603050405020304" pitchFamily="18" charset="0"/>
                          <a:cs typeface="Times New Roman" panose="02020603050405020304" pitchFamily="18" charset="0"/>
                        </a:rPr>
                        <a:t>chưa</a:t>
                      </a:r>
                      <a:r>
                        <a:rPr lang="vi-VN" sz="2700" b="0" i="1" dirty="0">
                          <a:solidFill>
                            <a:schemeClr val="tx1">
                              <a:lumMod val="50000"/>
                            </a:schemeClr>
                          </a:solidFill>
                          <a:effectLst/>
                          <a:latin typeface="Times New Roman" panose="02020603050405020304" pitchFamily="18" charset="0"/>
                          <a:cs typeface="Times New Roman" panose="02020603050405020304" pitchFamily="18" charset="0"/>
                        </a:rPr>
                        <a:t> đọc lời bàn của Nam Sơn Thúc ở cuối truyện thì em đã hiểu như thế nào về nội dung ý nghĩa của truyện?</a:t>
                      </a:r>
                      <a:endParaRPr lang="en-SG" sz="2700" b="0" i="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2030679"/>
                  </a:ext>
                </a:extLst>
              </a:tr>
              <a:tr h="1899357">
                <a:tc>
                  <a:txBody>
                    <a:bodyPr/>
                    <a:lstStyle/>
                    <a:p>
                      <a:pPr algn="just">
                        <a:lnSpc>
                          <a:spcPct val="100000"/>
                        </a:lnSpc>
                        <a:spcAft>
                          <a:spcPts val="800"/>
                        </a:spcAft>
                      </a:pPr>
                      <a:r>
                        <a:rPr lang="vi-VN" sz="2700" b="0" i="1">
                          <a:solidFill>
                            <a:schemeClr val="tx1">
                              <a:lumMod val="50000"/>
                            </a:schemeClr>
                          </a:solidFill>
                          <a:effectLst/>
                          <a:latin typeface="Times New Roman" panose="02020603050405020304" pitchFamily="18" charset="0"/>
                          <a:cs typeface="Times New Roman" panose="02020603050405020304" pitchFamily="18" charset="0"/>
                        </a:rPr>
                        <a:t> Sau khi học lời bàn này, đối chiếu với lời bàn của Sơn Nam Thúc với nội dung của truyện trong việc hiểu tác phẩm của em có sự thay đổi như thế nào?</a:t>
                      </a:r>
                      <a:endParaRPr lang="en-SG" sz="2700" b="0" i="1">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02714066"/>
                  </a:ext>
                </a:extLst>
              </a:tr>
              <a:tr h="881757">
                <a:tc>
                  <a:txBody>
                    <a:bodyPr/>
                    <a:lstStyle/>
                    <a:p>
                      <a:pPr algn="just">
                        <a:lnSpc>
                          <a:spcPct val="100000"/>
                        </a:lnSpc>
                        <a:spcAft>
                          <a:spcPts val="800"/>
                        </a:spcAft>
                      </a:pPr>
                      <a:r>
                        <a:rPr lang="vi-VN" sz="2700" b="0" i="1" dirty="0">
                          <a:solidFill>
                            <a:schemeClr val="tx1">
                              <a:lumMod val="50000"/>
                            </a:schemeClr>
                          </a:solidFill>
                          <a:effectLst/>
                          <a:latin typeface="Times New Roman" panose="02020603050405020304" pitchFamily="18" charset="0"/>
                          <a:cs typeface="Times New Roman" panose="02020603050405020304" pitchFamily="18" charset="0"/>
                        </a:rPr>
                        <a:t>Từ đó em hãy nêu tác dụng lời bàn của Sơn Nam Thúc. </a:t>
                      </a:r>
                      <a:endParaRPr lang="en-SG" sz="2700" b="0" i="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7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7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460" marR="64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19661079"/>
                  </a:ext>
                </a:extLst>
              </a:tr>
            </a:tbl>
          </a:graphicData>
        </a:graphic>
      </p:graphicFrame>
      <p:sp>
        <p:nvSpPr>
          <p:cNvPr id="4" name="TextBox 3">
            <a:extLst>
              <a:ext uri="{FF2B5EF4-FFF2-40B4-BE49-F238E27FC236}">
                <a16:creationId xmlns:a16="http://schemas.microsoft.com/office/drawing/2014/main" xmlns="" id="{58DB9962-6943-644D-5FFE-3D2EA6051334}"/>
              </a:ext>
            </a:extLst>
          </p:cNvPr>
          <p:cNvSpPr txBox="1"/>
          <p:nvPr/>
        </p:nvSpPr>
        <p:spPr>
          <a:xfrm>
            <a:off x="5921826" y="1377099"/>
            <a:ext cx="6096000" cy="1338828"/>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Bàn về phẩm hạnh của Ngọa Vân và đưa ra lời giáo huấn, nhắc nhở về cách cư xử đối với cha mẹ chồng</a:t>
            </a:r>
            <a:endParaRPr kumimoji="0" lang="en-SG"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3DFC70D6-926A-A02B-A044-1E434A26CC89}"/>
              </a:ext>
            </a:extLst>
          </p:cNvPr>
          <p:cNvSpPr txBox="1"/>
          <p:nvPr/>
        </p:nvSpPr>
        <p:spPr>
          <a:xfrm>
            <a:off x="5921826" y="2672383"/>
            <a:ext cx="6096000" cy="1338828"/>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văn bản đề cập đến cuộc sống của gia đình người thuyền chài, mối tình giữa Thúc Ngư và Ngọa Vân</a:t>
            </a:r>
            <a:endParaRPr kumimoji="0" lang="en-SG"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EC1F953F-0A8D-2667-8B8D-3264C5B940D0}"/>
              </a:ext>
            </a:extLst>
          </p:cNvPr>
          <p:cNvSpPr txBox="1"/>
          <p:nvPr/>
        </p:nvSpPr>
        <p:spPr>
          <a:xfrm>
            <a:off x="5921826" y="4471519"/>
            <a:ext cx="6096000" cy="923330"/>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ca ngợi đức hi sinh, tấm lòng hiếu nghĩa với bố mẹ chồng của Ngọa Vân...</a:t>
            </a:r>
            <a:endParaRPr kumimoji="0" lang="en-SG"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81942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094CEF-A976-F573-14EB-1E424D6DD9F2}"/>
              </a:ext>
            </a:extLst>
          </p:cNvPr>
          <p:cNvPicPr>
            <a:picLocks noChangeAspect="1"/>
          </p:cNvPicPr>
          <p:nvPr/>
        </p:nvPicPr>
        <p:blipFill>
          <a:blip r:embed="rId4"/>
          <a:stretch>
            <a:fillRect/>
          </a:stretch>
        </p:blipFill>
        <p:spPr>
          <a:xfrm>
            <a:off x="0" y="0"/>
            <a:ext cx="12192000" cy="6858000"/>
          </a:xfrm>
          <a:prstGeom prst="rect">
            <a:avLst/>
          </a:prstGeom>
        </p:spPr>
      </p:pic>
      <p:sp>
        <p:nvSpPr>
          <p:cNvPr id="4" name="圆角矩形 7">
            <a:extLst>
              <a:ext uri="{FF2B5EF4-FFF2-40B4-BE49-F238E27FC236}">
                <a16:creationId xmlns:a16="http://schemas.microsoft.com/office/drawing/2014/main" xmlns="" id="{50A5689A-3DA2-5E86-9362-09C9F1F9C611}"/>
              </a:ext>
            </a:extLst>
          </p:cNvPr>
          <p:cNvSpPr/>
          <p:nvPr/>
        </p:nvSpPr>
        <p:spPr>
          <a:xfrm>
            <a:off x="5105400" y="941219"/>
            <a:ext cx="1634419"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7" name="TextBox 6">
            <a:extLst>
              <a:ext uri="{FF2B5EF4-FFF2-40B4-BE49-F238E27FC236}">
                <a16:creationId xmlns:a16="http://schemas.microsoft.com/office/drawing/2014/main" xmlns="" id="{29311BBE-B900-0494-A47C-2ED0077FF91F}"/>
              </a:ext>
            </a:extLst>
          </p:cNvPr>
          <p:cNvSpPr txBox="1"/>
          <p:nvPr/>
        </p:nvSpPr>
        <p:spPr>
          <a:xfrm>
            <a:off x="2455056" y="2818597"/>
            <a:ext cx="7061200" cy="1862048"/>
          </a:xfrm>
          <a:prstGeom prst="rect">
            <a:avLst/>
          </a:prstGeom>
          <a:noFill/>
        </p:spPr>
        <p:txBody>
          <a:bodyPr wrap="square">
            <a:spAutoFit/>
          </a:bodyPr>
          <a:lstStyle/>
          <a:p>
            <a:pPr algn="ctr"/>
            <a:r>
              <a:rPr lang="en-US" sz="11500" b="1" dirty="0" err="1">
                <a:solidFill>
                  <a:schemeClr val="bg1"/>
                </a:solidFill>
                <a:latin typeface="Times New Roman" panose="02020603050405020304" pitchFamily="18" charset="0"/>
              </a:rPr>
              <a:t>Tổng</a:t>
            </a:r>
            <a:r>
              <a:rPr lang="en-US" sz="11500" b="1" dirty="0">
                <a:solidFill>
                  <a:schemeClr val="bg1"/>
                </a:solidFill>
                <a:latin typeface="Times New Roman" panose="02020603050405020304" pitchFamily="18" charset="0"/>
              </a:rPr>
              <a:t> </a:t>
            </a:r>
            <a:r>
              <a:rPr lang="en-US" sz="11500" b="1" dirty="0" err="1">
                <a:solidFill>
                  <a:schemeClr val="bg1"/>
                </a:solidFill>
                <a:latin typeface="Times New Roman" panose="02020603050405020304" pitchFamily="18" charset="0"/>
              </a:rPr>
              <a:t>kết</a:t>
            </a:r>
            <a:endParaRPr lang="en-SG" sz="102800" dirty="0">
              <a:solidFill>
                <a:schemeClr val="bg1"/>
              </a:solidFill>
              <a:cs typeface="Times New Roman" panose="02020603050405020304" pitchFamily="18" charset="0"/>
            </a:endParaRPr>
          </a:p>
        </p:txBody>
      </p:sp>
    </p:spTree>
    <p:custDataLst>
      <p:tags r:id="rId1"/>
    </p:custDataLst>
    <p:extLst>
      <p:ext uri="{BB962C8B-B14F-4D97-AF65-F5344CB8AC3E}">
        <p14:creationId xmlns:p14="http://schemas.microsoft.com/office/powerpoint/2010/main" val="24085607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983" y="312821"/>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780787" y="33331"/>
            <a:ext cx="7300780" cy="782229"/>
            <a:chOff x="5781" y="7790"/>
            <a:chExt cx="3999"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781" y="7790"/>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6706" y="7860"/>
              <a:ext cx="3074" cy="74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Tổng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endParaRPr kumimoji="0" lang="en-SG"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778345" y="80296"/>
            <a:ext cx="922421" cy="904163"/>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sp>
        <p:nvSpPr>
          <p:cNvPr id="16" name="Freeform 11">
            <a:extLst>
              <a:ext uri="{FF2B5EF4-FFF2-40B4-BE49-F238E27FC236}">
                <a16:creationId xmlns:a16="http://schemas.microsoft.com/office/drawing/2014/main" xmlns="" id="{6E874761-7F22-066E-BBC2-218BE13E7745}"/>
              </a:ext>
            </a:extLst>
          </p:cNvPr>
          <p:cNvSpPr/>
          <p:nvPr/>
        </p:nvSpPr>
        <p:spPr>
          <a:xfrm flipH="1">
            <a:off x="4273701" y="1167557"/>
            <a:ext cx="7482870" cy="4601872"/>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xmlns="" id="{6C793E5A-4F08-2A55-414E-3D68A50EAFED}"/>
              </a:ext>
            </a:extLst>
          </p:cNvPr>
          <p:cNvSpPr txBox="1"/>
          <p:nvPr/>
        </p:nvSpPr>
        <p:spPr>
          <a:xfrm>
            <a:off x="5048834" y="2283910"/>
            <a:ext cx="5932603" cy="2308324"/>
          </a:xfrm>
          <a:prstGeom prst="rect">
            <a:avLst/>
          </a:prstGeom>
          <a:noFill/>
        </p:spPr>
        <p:txBody>
          <a:bodyPr wrap="square">
            <a:spAutoFit/>
          </a:bodyPr>
          <a:lstStyle/>
          <a:p>
            <a:pPr algn="ctr"/>
            <a:r>
              <a:rPr lang="vi-VN" sz="4800" dirty="0">
                <a:latin typeface="+mj-lt"/>
              </a:rPr>
              <a:t>Em hãy khái quát nội dung và nghệ thuật của văn bản</a:t>
            </a:r>
            <a:endParaRPr lang="en-SG" sz="49600" dirty="0">
              <a:latin typeface="+mj-lt"/>
              <a:cs typeface="Times New Roman" panose="02020603050405020304" pitchFamily="18" charset="0"/>
            </a:endParaRPr>
          </a:p>
        </p:txBody>
      </p:sp>
      <p:pic>
        <p:nvPicPr>
          <p:cNvPr id="18" name="Picture 17" descr="A cartoon of two people sitting on the ground&#10;&#10;Description automatically generated">
            <a:extLst>
              <a:ext uri="{FF2B5EF4-FFF2-40B4-BE49-F238E27FC236}">
                <a16:creationId xmlns:a16="http://schemas.microsoft.com/office/drawing/2014/main" xmlns="" id="{CD636DD0-DDAA-88E7-43F8-A3ADD375E8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12701" y="3429000"/>
            <a:ext cx="3890709" cy="3309256"/>
          </a:xfrm>
          <a:prstGeom prst="rect">
            <a:avLst/>
          </a:prstGeom>
        </p:spPr>
      </p:pic>
    </p:spTree>
    <p:extLst>
      <p:ext uri="{BB962C8B-B14F-4D97-AF65-F5344CB8AC3E}">
        <p14:creationId xmlns:p14="http://schemas.microsoft.com/office/powerpoint/2010/main" val="3530408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7145403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4" name="TextBox 3">
            <a:extLst>
              <a:ext uri="{FF2B5EF4-FFF2-40B4-BE49-F238E27FC236}">
                <a16:creationId xmlns:a16="http://schemas.microsoft.com/office/drawing/2014/main" xmlns="" id="{46BC8F71-3792-BE89-5832-7410DABF320F}"/>
              </a:ext>
            </a:extLst>
          </p:cNvPr>
          <p:cNvSpPr txBox="1"/>
          <p:nvPr/>
        </p:nvSpPr>
        <p:spPr>
          <a:xfrm>
            <a:off x="460291" y="1773141"/>
            <a:ext cx="5854013" cy="5016758"/>
          </a:xfrm>
          <a:prstGeom prst="rect">
            <a:avLst/>
          </a:prstGeom>
          <a:noFill/>
        </p:spPr>
        <p:txBody>
          <a:bodyPr wrap="square">
            <a:spAutoFit/>
          </a:bodyPr>
          <a:lstStyle/>
          <a:p>
            <a:pPr algn="just"/>
            <a:r>
              <a:rPr lang="vi-VN" sz="3200" dirty="0">
                <a:solidFill>
                  <a:schemeClr val="tx1">
                    <a:lumMod val="50000"/>
                  </a:schemeClr>
                </a:solidFill>
                <a:latin typeface="+mj-lt"/>
              </a:rPr>
              <a:t>Truyện lạ nhà thuyền chài kể về cuộc sống của một gia đình thuyền chài trên biển. Truyện tập trung vào cuộc sống của nhân vật chính là Thúc Ngư. Qua câu chuyện nhấn mạnh về tình yêu và sự đoàn kết trong gia đình, truyền đạt thông điệp về sự kiên nhẫn và lòng yêu thương gia đình trong cuộc sống.</a:t>
            </a:r>
            <a:endParaRPr lang="en-SG" sz="3200" dirty="0">
              <a:solidFill>
                <a:schemeClr val="tx1">
                  <a:lumMod val="50000"/>
                </a:schemeClr>
              </a:solidFill>
              <a:latin typeface="+mj-lt"/>
            </a:endParaRPr>
          </a:p>
        </p:txBody>
      </p:sp>
      <p:sp>
        <p:nvSpPr>
          <p:cNvPr id="6" name="TextBox 5">
            <a:extLst>
              <a:ext uri="{FF2B5EF4-FFF2-40B4-BE49-F238E27FC236}">
                <a16:creationId xmlns:a16="http://schemas.microsoft.com/office/drawing/2014/main" xmlns="" id="{BB6EB90F-8B0D-62EA-EB11-8442DADD0E76}"/>
              </a:ext>
            </a:extLst>
          </p:cNvPr>
          <p:cNvSpPr txBox="1"/>
          <p:nvPr/>
        </p:nvSpPr>
        <p:spPr>
          <a:xfrm>
            <a:off x="6542019" y="1740484"/>
            <a:ext cx="5173363" cy="2062103"/>
          </a:xfrm>
          <a:prstGeom prst="rect">
            <a:avLst/>
          </a:prstGeom>
          <a:noFill/>
        </p:spPr>
        <p:txBody>
          <a:bodyPr wrap="square">
            <a:spAutoFit/>
          </a:bodyPr>
          <a:lstStyle/>
          <a:p>
            <a:pPr lvl="0" algn="just" defTabSz="1219170">
              <a:buClr>
                <a:srgbClr val="000000"/>
              </a:buClr>
            </a:pPr>
            <a:r>
              <a:rPr lang="vi-VN" sz="3200" dirty="0">
                <a:solidFill>
                  <a:schemeClr val="tx1">
                    <a:lumMod val="50000"/>
                  </a:schemeClr>
                </a:solidFill>
                <a:latin typeface="+mj-lt"/>
              </a:rPr>
              <a:t>cốt truyện được tổ chức theo trình tự tuyến tính, có sự kết hợp giữa yếu tố hiện thực và yếu tố kì ảo...</a:t>
            </a:r>
            <a:endParaRPr kumimoji="0" lang="en-SG" sz="59500" b="0" i="0" u="none" strike="noStrike" kern="1200" cap="none" spc="0" normalizeH="0" baseline="0" noProof="0" dirty="0">
              <a:ln>
                <a:noFill/>
              </a:ln>
              <a:solidFill>
                <a:schemeClr val="tx1">
                  <a:lumMod val="50000"/>
                </a:schemeClr>
              </a:solidFill>
              <a:effectLst/>
              <a:uLnTx/>
              <a:uFillTx/>
              <a:latin typeface="+mj-lt"/>
              <a:cs typeface="Arial"/>
              <a:sym typeface="Arial"/>
            </a:endParaRPr>
          </a:p>
        </p:txBody>
      </p:sp>
    </p:spTree>
    <p:extLst>
      <p:ext uri="{BB962C8B-B14F-4D97-AF65-F5344CB8AC3E}">
        <p14:creationId xmlns:p14="http://schemas.microsoft.com/office/powerpoint/2010/main" val="38327812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50714624-B955-EB5C-B5FB-078D055B9F5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22998F8F-D654-A89D-4961-D5AC98515C45}"/>
              </a:ext>
            </a:extLst>
          </p:cNvPr>
          <p:cNvSpPr txBox="1"/>
          <p:nvPr/>
        </p:nvSpPr>
        <p:spPr>
          <a:xfrm>
            <a:off x="2671624" y="1612232"/>
            <a:ext cx="7170208" cy="2554545"/>
          </a:xfrm>
          <a:prstGeom prst="rect">
            <a:avLst/>
          </a:prstGeom>
          <a:noFill/>
        </p:spPr>
        <p:txBody>
          <a:bodyPr wrap="square">
            <a:spAutoFit/>
          </a:bodyPr>
          <a:lstStyle/>
          <a:p>
            <a:pPr algn="ctr"/>
            <a:r>
              <a:rPr lang="en-US" sz="8000" b="1" dirty="0">
                <a:solidFill>
                  <a:schemeClr val="bg1"/>
                </a:solidFill>
                <a:latin typeface="Times New Roman" panose="02020603050405020304" pitchFamily="18" charset="0"/>
              </a:rPr>
              <a:t>HOẠT ĐỘNG LUYỆN TẬP</a:t>
            </a:r>
            <a:endParaRPr lang="en-SG" sz="595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5048043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xmlns="" id="{AFB64785-38ED-F665-A2A9-ECA054576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1645715" y="2902899"/>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3911600"/>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03200" y="6045200"/>
            <a:ext cx="812800" cy="812800"/>
          </a:xfrm>
          <a:prstGeom prst="rect">
            <a:avLst/>
          </a:prstGeom>
        </p:spPr>
      </p:pic>
      <p:pic>
        <p:nvPicPr>
          <p:cNvPr id="1027" name="Picture 3" descr="C:\Users\ADMIN\Desktop\Tai nguyen thiet ke tro choi\Bảng gỗ\49f1b87228eb6bdb68e300357ebeb9ca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3584"/>
            <a:ext cx="7213600" cy="262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38329" y="365386"/>
            <a:ext cx="3846181" cy="1733680"/>
          </a:xfrm>
          <a:prstGeom prst="rect">
            <a:avLst/>
          </a:prstGeom>
          <a:noFill/>
        </p:spPr>
        <p:txBody>
          <a:bodyPr wrap="none" rtlCol="0">
            <a:spAutoFit/>
          </a:bodyPr>
          <a:lstStyle/>
          <a:p>
            <a:pPr algn="ctr" defTabSz="1219170"/>
            <a:r>
              <a:rPr lang="en-US" sz="5333" b="1" dirty="0">
                <a:solidFill>
                  <a:srgbClr val="CC0066"/>
                </a:solidFill>
                <a:highlight>
                  <a:srgbClr val="FFFFFF"/>
                </a:highlight>
                <a:latin typeface="Arial" panose="020B0604020202020204" pitchFamily="34" charset="0"/>
                <a:cs typeface="Arial" panose="020B0604020202020204" pitchFamily="34" charset="0"/>
              </a:rPr>
              <a:t>GIẢI CỨU</a:t>
            </a:r>
          </a:p>
          <a:p>
            <a:pPr algn="ctr" defTabSz="1219170"/>
            <a:r>
              <a:rPr lang="en-US" sz="5333" b="1" dirty="0">
                <a:solidFill>
                  <a:srgbClr val="CC0066"/>
                </a:solidFill>
                <a:highlight>
                  <a:srgbClr val="FFFFFF"/>
                </a:highlight>
                <a:latin typeface="Arial" panose="020B0604020202020204" pitchFamily="34" charset="0"/>
                <a:cs typeface="Arial" panose="020B0604020202020204" pitchFamily="34" charset="0"/>
              </a:rPr>
              <a:t>NGỌA VÂN</a:t>
            </a:r>
          </a:p>
        </p:txBody>
      </p:sp>
      <p:pic>
        <p:nvPicPr>
          <p:cNvPr id="7" name="Picture 11"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86400" y="6000449"/>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68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32" presetClass="emph" presetSubtype="0" repeatCount="indefinite" fill="hold" nodeType="withEffect">
                                  <p:stCondLst>
                                    <p:cond delay="0"/>
                                  </p:stCondLst>
                                  <p:childTnLst>
                                    <p:animRot by="120000">
                                      <p:cBhvr>
                                        <p:cTn id="28" dur="300" fill="hold">
                                          <p:stCondLst>
                                            <p:cond delay="0"/>
                                          </p:stCondLst>
                                        </p:cTn>
                                        <p:tgtEl>
                                          <p:spTgt spid="3"/>
                                        </p:tgtEl>
                                        <p:attrNameLst>
                                          <p:attrName>r</p:attrName>
                                        </p:attrNameLst>
                                      </p:cBhvr>
                                    </p:animRot>
                                    <p:animRot by="-240000">
                                      <p:cBhvr>
                                        <p:cTn id="29" dur="600" fill="hold">
                                          <p:stCondLst>
                                            <p:cond delay="600"/>
                                          </p:stCondLst>
                                        </p:cTn>
                                        <p:tgtEl>
                                          <p:spTgt spid="3"/>
                                        </p:tgtEl>
                                        <p:attrNameLst>
                                          <p:attrName>r</p:attrName>
                                        </p:attrNameLst>
                                      </p:cBhvr>
                                    </p:animRot>
                                    <p:animRot by="240000">
                                      <p:cBhvr>
                                        <p:cTn id="30" dur="600" fill="hold">
                                          <p:stCondLst>
                                            <p:cond delay="1200"/>
                                          </p:stCondLst>
                                        </p:cTn>
                                        <p:tgtEl>
                                          <p:spTgt spid="3"/>
                                        </p:tgtEl>
                                        <p:attrNameLst>
                                          <p:attrName>r</p:attrName>
                                        </p:attrNameLst>
                                      </p:cBhvr>
                                    </p:animRot>
                                    <p:animRot by="-240000">
                                      <p:cBhvr>
                                        <p:cTn id="31" dur="600" fill="hold">
                                          <p:stCondLst>
                                            <p:cond delay="1800"/>
                                          </p:stCondLst>
                                        </p:cTn>
                                        <p:tgtEl>
                                          <p:spTgt spid="3"/>
                                        </p:tgtEl>
                                        <p:attrNameLst>
                                          <p:attrName>r</p:attrName>
                                        </p:attrNameLst>
                                      </p:cBhvr>
                                    </p:animRot>
                                    <p:animRot by="120000">
                                      <p:cBhvr>
                                        <p:cTn id="32" dur="600" fill="hold">
                                          <p:stCondLst>
                                            <p:cond delay="24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33"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C2AC90-E342-2D4A-0604-801FB3B37F1E}"/>
              </a:ext>
            </a:extLst>
          </p:cNvPr>
          <p:cNvPicPr>
            <a:picLocks noChangeAspect="1"/>
          </p:cNvPicPr>
          <p:nvPr/>
        </p:nvPicPr>
        <p:blipFill>
          <a:blip r:embed="rId4"/>
          <a:stretch>
            <a:fillRect/>
          </a:stretch>
        </p:blipFill>
        <p:spPr>
          <a:xfrm>
            <a:off x="0" y="0"/>
            <a:ext cx="12192000" cy="6858000"/>
          </a:xfrm>
          <a:prstGeom prst="rect">
            <a:avLst/>
          </a:prstGeom>
        </p:spPr>
      </p:pic>
      <p:sp>
        <p:nvSpPr>
          <p:cNvPr id="4" name="圆角矩形 7">
            <a:extLst>
              <a:ext uri="{FF2B5EF4-FFF2-40B4-BE49-F238E27FC236}">
                <a16:creationId xmlns:a16="http://schemas.microsoft.com/office/drawing/2014/main" xmlns="" id="{50A5689A-3DA2-5E86-9362-09C9F1F9C611}"/>
              </a:ext>
            </a:extLst>
          </p:cNvPr>
          <p:cNvSpPr/>
          <p:nvPr/>
        </p:nvSpPr>
        <p:spPr>
          <a:xfrm>
            <a:off x="5231493" y="941219"/>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7" name="TextBox 6">
            <a:extLst>
              <a:ext uri="{FF2B5EF4-FFF2-40B4-BE49-F238E27FC236}">
                <a16:creationId xmlns:a16="http://schemas.microsoft.com/office/drawing/2014/main" xmlns="" id="{29311BBE-B900-0494-A47C-2ED0077FF91F}"/>
              </a:ext>
            </a:extLst>
          </p:cNvPr>
          <p:cNvSpPr txBox="1"/>
          <p:nvPr/>
        </p:nvSpPr>
        <p:spPr>
          <a:xfrm>
            <a:off x="2455056" y="2428121"/>
            <a:ext cx="7061200" cy="2308324"/>
          </a:xfrm>
          <a:prstGeom prst="rect">
            <a:avLst/>
          </a:prstGeom>
          <a:noFill/>
        </p:spPr>
        <p:txBody>
          <a:bodyPr wrap="square">
            <a:spAutoFit/>
          </a:bodyPr>
          <a:lstStyle/>
          <a:p>
            <a:pPr algn="ctr"/>
            <a:r>
              <a:rPr lang="en-US" sz="7200" b="1" dirty="0" err="1">
                <a:solidFill>
                  <a:schemeClr val="bg1"/>
                </a:solidFill>
                <a:latin typeface="Times New Roman" panose="02020603050405020304" pitchFamily="18" charset="0"/>
              </a:rPr>
              <a:t>Trải</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nghiệm</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cùng</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văn</a:t>
            </a:r>
            <a:r>
              <a:rPr lang="en-US" sz="7200" b="1" dirty="0">
                <a:solidFill>
                  <a:schemeClr val="bg1"/>
                </a:solidFill>
                <a:latin typeface="Times New Roman" panose="02020603050405020304" pitchFamily="18" charset="0"/>
              </a:rPr>
              <a:t> </a:t>
            </a:r>
            <a:r>
              <a:rPr lang="en-US" sz="7200" b="1" dirty="0" err="1">
                <a:solidFill>
                  <a:schemeClr val="bg1"/>
                </a:solidFill>
                <a:latin typeface="Times New Roman" panose="02020603050405020304" pitchFamily="18" charset="0"/>
              </a:rPr>
              <a:t>bản</a:t>
            </a:r>
            <a:endParaRPr lang="en-SG" sz="49600" dirty="0">
              <a:solidFill>
                <a:schemeClr val="bg1"/>
              </a:solidFill>
              <a:cs typeface="Times New Roman" panose="02020603050405020304" pitchFamily="18" charset="0"/>
            </a:endParaRPr>
          </a:p>
        </p:txBody>
      </p:sp>
    </p:spTree>
    <p:custDataLst>
      <p:tags r:id="rId1"/>
    </p:custDataLst>
    <p:extLst>
      <p:ext uri="{BB962C8B-B14F-4D97-AF65-F5344CB8AC3E}">
        <p14:creationId xmlns:p14="http://schemas.microsoft.com/office/powerpoint/2010/main" val="38633112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1"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44800" y="345637"/>
            <a:ext cx="6522126" cy="1200329"/>
          </a:xfrm>
          <a:prstGeom prst="rect">
            <a:avLst/>
          </a:prstGeom>
          <a:noFill/>
        </p:spPr>
        <p:txBody>
          <a:bodyPr wrap="square" rtlCol="0">
            <a:spAutoFit/>
          </a:bodyPr>
          <a:lstStyle/>
          <a:p>
            <a:pPr algn="just"/>
            <a:r>
              <a:rPr lang="vi-VN" sz="3600" b="1" dirty="0">
                <a:solidFill>
                  <a:schemeClr val="tx1">
                    <a:lumMod val="50000"/>
                  </a:schemeClr>
                </a:solidFill>
                <a:latin typeface="Times New Roman" panose="02020603050405020304" pitchFamily="18" charset="0"/>
                <a:cs typeface="Times New Roman" panose="02020603050405020304" pitchFamily="18" charset="0"/>
              </a:rPr>
              <a:t>Câu 1: Ngọa Vân được giới thiệu như thế nào?</a:t>
            </a:r>
            <a:endParaRPr lang="en-SG" sz="36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3200" y="1905001"/>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A.</a:t>
            </a:r>
            <a:r>
              <a:rPr lang="vi-VN" sz="2400" dirty="0">
                <a:solidFill>
                  <a:schemeClr val="tx1">
                    <a:lumMod val="50000"/>
                  </a:schemeClr>
                </a:solidFill>
                <a:latin typeface="Times New Roman" panose="02020603050405020304" pitchFamily="18" charset="0"/>
                <a:cs typeface="Times New Roman" panose="02020603050405020304" pitchFamily="18" charset="0"/>
              </a:rPr>
              <a:t> Là con thứ mười chín của ông già dưới cằm có hai cái râu rất dài.</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0" y="1905001"/>
            <a:ext cx="2415607"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B.</a:t>
            </a:r>
            <a:r>
              <a:rPr lang="vi-VN" sz="2400" dirty="0">
                <a:solidFill>
                  <a:schemeClr val="tx1">
                    <a:lumMod val="50000"/>
                  </a:schemeClr>
                </a:solidFill>
                <a:latin typeface="Times New Roman" panose="02020603050405020304" pitchFamily="18" charset="0"/>
                <a:cs typeface="Times New Roman" panose="02020603050405020304" pitchFamily="18" charset="0"/>
              </a:rPr>
              <a:t> Là họ hàng xa của vợ chồng nhà thuyền chài.</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812908" y="1920725"/>
            <a:ext cx="3229494"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C.</a:t>
            </a:r>
            <a:r>
              <a:rPr lang="vi-VN" sz="2400" dirty="0">
                <a:solidFill>
                  <a:schemeClr val="tx1">
                    <a:lumMod val="50000"/>
                  </a:schemeClr>
                </a:solidFill>
                <a:latin typeface="Times New Roman" panose="02020603050405020304" pitchFamily="18" charset="0"/>
                <a:cs typeface="Times New Roman" panose="02020603050405020304" pitchFamily="18" charset="0"/>
              </a:rPr>
              <a:t> Là con thứ tám mươi chín của ông già dưới cằm có hai cái râu rất dài, tuổi vừa tròn đôi mươi.</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347200" y="1905001"/>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D.</a:t>
            </a:r>
            <a:r>
              <a:rPr lang="vi-VN" sz="2400" dirty="0">
                <a:solidFill>
                  <a:schemeClr val="tx1">
                    <a:lumMod val="50000"/>
                  </a:schemeClr>
                </a:solidFill>
                <a:latin typeface="Times New Roman" panose="02020603050405020304" pitchFamily="18" charset="0"/>
                <a:cs typeface="Times New Roman" panose="02020603050405020304" pitchFamily="18" charset="0"/>
              </a:rPr>
              <a:t> Là cô gái Thúc Ngư gặ</a:t>
            </a:r>
            <a:r>
              <a:rPr lang="en-US" sz="2400" dirty="0">
                <a:solidFill>
                  <a:schemeClr val="tx1">
                    <a:lumMod val="50000"/>
                  </a:schemeClr>
                </a:solidFill>
                <a:latin typeface="Times New Roman" panose="02020603050405020304" pitchFamily="18" charset="0"/>
                <a:cs typeface="Times New Roman" panose="02020603050405020304" pitchFamily="18" charset="0"/>
              </a:rPr>
              <a:t>p </a:t>
            </a:r>
            <a:r>
              <a:rPr lang="vi-VN" sz="2400" dirty="0">
                <a:solidFill>
                  <a:schemeClr val="tx1">
                    <a:lumMod val="50000"/>
                  </a:schemeClr>
                </a:solidFill>
                <a:latin typeface="Times New Roman" panose="02020603050405020304" pitchFamily="18" charset="0"/>
                <a:cs typeface="Times New Roman" panose="02020603050405020304" pitchFamily="18" charset="0"/>
              </a:rPr>
              <a:t>ở bờ biển, có lời hẹn ước Chu Trần, còn ít tuổi.</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254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361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44801" y="230782"/>
            <a:ext cx="6522126" cy="1077218"/>
          </a:xfrm>
          <a:prstGeom prst="rect">
            <a:avLst/>
          </a:prstGeom>
          <a:noFill/>
        </p:spPr>
        <p:txBody>
          <a:bodyPr wrap="square" rtlCol="0">
            <a:spAutoFit/>
          </a:bodyPr>
          <a:lstStyle/>
          <a:p>
            <a:pPr algn="just"/>
            <a:r>
              <a:rPr lang="vi-VN" sz="3200" b="1" dirty="0">
                <a:solidFill>
                  <a:schemeClr val="tx1">
                    <a:lumMod val="50000"/>
                  </a:schemeClr>
                </a:solidFill>
                <a:latin typeface="Times New Roman" panose="02020603050405020304" pitchFamily="18" charset="0"/>
                <a:cs typeface="Times New Roman" panose="02020603050405020304" pitchFamily="18" charset="0"/>
              </a:rPr>
              <a:t>Câu 2: Đâu không phải là chi tiết kì ảo trong văn bản Ngư gia chí dị?</a:t>
            </a:r>
            <a:endParaRPr lang="en-SG" sz="32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0" y="1905000"/>
            <a:ext cx="2844800" cy="332014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A.</a:t>
            </a:r>
            <a:r>
              <a:rPr lang="vi-VN" sz="2400" dirty="0">
                <a:solidFill>
                  <a:schemeClr val="tx1">
                    <a:lumMod val="50000"/>
                  </a:schemeClr>
                </a:solidFill>
                <a:latin typeface="Times New Roman" panose="02020603050405020304" pitchFamily="18" charset="0"/>
                <a:cs typeface="Times New Roman" panose="02020603050405020304" pitchFamily="18" charset="0"/>
              </a:rPr>
              <a:t> Tuy mỗi vật chỉ nhỏ bằng đầu ngón tay, mà vảy, sùng, lông, cánh, tai, mắt, chân, tay, con nào rõ ra con ấy.</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0" y="1905000"/>
            <a:ext cx="2873351" cy="332014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B.</a:t>
            </a:r>
            <a:r>
              <a:rPr lang="vi-VN" sz="2400" dirty="0">
                <a:solidFill>
                  <a:schemeClr val="tx1">
                    <a:lumMod val="50000"/>
                  </a:schemeClr>
                </a:solidFill>
                <a:latin typeface="Times New Roman" panose="02020603050405020304" pitchFamily="18" charset="0"/>
                <a:cs typeface="Times New Roman" panose="02020603050405020304" pitchFamily="18" charset="0"/>
              </a:rPr>
              <a:t> Hai gã đi sau, đi trước, tựa người nhưng không phải người, vảy rồng mồm giải, mặt thú thân xà, nổi chìm lên xuống nhanh như mây bay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8871857" y="1905000"/>
            <a:ext cx="3116943" cy="332014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D.</a:t>
            </a:r>
            <a:r>
              <a:rPr lang="vi-VN" sz="2400" dirty="0">
                <a:solidFill>
                  <a:schemeClr val="tx1">
                    <a:lumMod val="50000"/>
                  </a:schemeClr>
                </a:solidFill>
                <a:latin typeface="Times New Roman" panose="02020603050405020304" pitchFamily="18" charset="0"/>
                <a:cs typeface="Times New Roman" panose="02020603050405020304" pitchFamily="18" charset="0"/>
              </a:rPr>
              <a:t> Đang khi lạy khẩn, nghe đồn nước biển dâng to. Chỗ nào cây nước đổ xuống là làng xóm sạch nhẵn. Mọi người cùng ra cổng xem, thấy sóng to cuồn cuộn tràn đến.</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276699" y="1920724"/>
            <a:ext cx="2410102" cy="332014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C.</a:t>
            </a:r>
            <a:r>
              <a:rPr lang="vi-VN" sz="2400" dirty="0">
                <a:solidFill>
                  <a:schemeClr val="tx1">
                    <a:lumMod val="50000"/>
                  </a:schemeClr>
                </a:solidFill>
                <a:latin typeface="Times New Roman" panose="02020603050405020304" pitchFamily="18" charset="0"/>
                <a:cs typeface="Times New Roman" panose="02020603050405020304" pitchFamily="18" charset="0"/>
              </a:rPr>
              <a:t> Tức thì nàng hoá ra một con cá to, dài độ ngàn thước, mình lớn ước tới ba mươi quầng, nằm chắn chỗ ngọn nước tràn vào.</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spTree>
    <p:extLst>
      <p:ext uri="{BB962C8B-B14F-4D97-AF65-F5344CB8AC3E}">
        <p14:creationId xmlns:p14="http://schemas.microsoft.com/office/powerpoint/2010/main" val="9678578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7" grpId="0" animBg="1"/>
      <p:bldP spid="17" grpId="1" animBg="1"/>
      <p:bldP spid="16" grpId="0" animBg="1"/>
      <p:bldP spid="16" grpId="1" animBg="1"/>
      <p:bldP spid="77" grpId="0" animBg="1"/>
      <p:bldP spid="7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200400" y="303229"/>
            <a:ext cx="6145713" cy="1077218"/>
          </a:xfrm>
          <a:prstGeom prst="rect">
            <a:avLst/>
          </a:prstGeom>
          <a:noFill/>
        </p:spPr>
        <p:txBody>
          <a:bodyPr wrap="square" rtlCol="0">
            <a:spAutoFit/>
          </a:bodyPr>
          <a:lstStyle/>
          <a:p>
            <a:r>
              <a:rPr lang="vi-VN" sz="3200" b="1" dirty="0">
                <a:solidFill>
                  <a:schemeClr val="tx1">
                    <a:lumMod val="50000"/>
                  </a:schemeClr>
                </a:solidFill>
                <a:latin typeface="Times New Roman" panose="02020603050405020304" pitchFamily="18" charset="0"/>
                <a:cs typeface="Times New Roman" panose="02020603050405020304" pitchFamily="18" charset="0"/>
              </a:rPr>
              <a:t>Câu 3: Ngọa Vân là loại nhân vật nào trong truyện truyền kì?</a:t>
            </a:r>
            <a:endParaRPr lang="en-SG" sz="32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3200" y="2224363"/>
            <a:ext cx="2641600" cy="118672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chemeClr val="tx1">
                    <a:lumMod val="50000"/>
                  </a:schemeClr>
                </a:solidFill>
                <a:latin typeface="Times New Roman" panose="02020603050405020304" pitchFamily="18" charset="0"/>
                <a:cs typeface="Times New Roman" panose="02020603050405020304" pitchFamily="18" charset="0"/>
              </a:rPr>
              <a:t>A.</a:t>
            </a:r>
            <a:r>
              <a:rPr lang="vi-VN" sz="3200" dirty="0">
                <a:solidFill>
                  <a:schemeClr val="tx1">
                    <a:lumMod val="50000"/>
                  </a:schemeClr>
                </a:solidFill>
                <a:latin typeface="Times New Roman" panose="02020603050405020304" pitchFamily="18" charset="0"/>
                <a:cs typeface="Times New Roman" panose="02020603050405020304" pitchFamily="18" charset="0"/>
              </a:rPr>
              <a:t> Ma.</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defTabSz="1219170"/>
            <a:endParaRPr lang="en-US"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0" y="2224363"/>
            <a:ext cx="2873351" cy="118672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US" sz="3200" dirty="0">
              <a:solidFill>
                <a:schemeClr val="tx1">
                  <a:lumMod val="50000"/>
                </a:schemeClr>
              </a:solidFill>
              <a:latin typeface="Times New Roman" panose="02020603050405020304" pitchFamily="18" charset="0"/>
              <a:cs typeface="Times New Roman" panose="02020603050405020304" pitchFamily="18" charset="0"/>
            </a:endParaRPr>
          </a:p>
          <a:p>
            <a:pPr defTabSz="1219170"/>
            <a:r>
              <a:rPr lang="en-US" sz="3200" dirty="0">
                <a:solidFill>
                  <a:schemeClr val="tx1">
                    <a:lumMod val="50000"/>
                  </a:schemeClr>
                </a:solidFill>
                <a:latin typeface="Times New Roman" panose="02020603050405020304" pitchFamily="18" charset="0"/>
                <a:cs typeface="Times New Roman" panose="02020603050405020304" pitchFamily="18" charset="0"/>
              </a:rPr>
              <a:t>B.</a:t>
            </a:r>
            <a:r>
              <a:rPr lang="vi-VN" sz="3200" dirty="0">
                <a:solidFill>
                  <a:schemeClr val="tx1">
                    <a:lumMod val="50000"/>
                  </a:schemeClr>
                </a:solidFill>
                <a:latin typeface="Times New Roman" panose="02020603050405020304" pitchFamily="18" charset="0"/>
                <a:cs typeface="Times New Roman" panose="02020603050405020304" pitchFamily="18" charset="0"/>
              </a:rPr>
              <a:t> Người thường.</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defTabSz="1219170"/>
            <a:endParaRPr lang="en-US"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9154999" y="2242277"/>
            <a:ext cx="2765703" cy="118672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chemeClr val="tx1">
                    <a:lumMod val="50000"/>
                  </a:schemeClr>
                </a:solidFill>
                <a:latin typeface="Times New Roman" panose="02020603050405020304" pitchFamily="18" charset="0"/>
                <a:cs typeface="Times New Roman" panose="02020603050405020304" pitchFamily="18" charset="0"/>
              </a:rPr>
              <a:t>D.</a:t>
            </a:r>
            <a:r>
              <a:rPr lang="vi-VN" sz="3200" dirty="0">
                <a:solidFill>
                  <a:schemeClr val="tx1">
                    <a:lumMod val="50000"/>
                  </a:schemeClr>
                </a:solidFill>
                <a:latin typeface="Times New Roman" panose="02020603050405020304" pitchFamily="18" charset="0"/>
                <a:cs typeface="Times New Roman" panose="02020603050405020304" pitchFamily="18" charset="0"/>
              </a:rPr>
              <a:t> Quỷ.</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defTabSz="1219170"/>
            <a:endParaRPr lang="en-US"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70651" y="2220832"/>
            <a:ext cx="2641600" cy="1186723"/>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200" dirty="0">
                <a:solidFill>
                  <a:schemeClr val="tx1">
                    <a:lumMod val="50000"/>
                  </a:schemeClr>
                </a:solidFill>
                <a:latin typeface="Times New Roman" panose="02020603050405020304" pitchFamily="18" charset="0"/>
                <a:cs typeface="Times New Roman" panose="02020603050405020304" pitchFamily="18" charset="0"/>
              </a:rPr>
              <a:t>C.</a:t>
            </a:r>
            <a:r>
              <a:rPr lang="vi-VN" sz="3200" dirty="0">
                <a:solidFill>
                  <a:schemeClr val="tx1">
                    <a:lumMod val="50000"/>
                  </a:schemeClr>
                </a:solidFill>
                <a:latin typeface="Times New Roman" panose="02020603050405020304" pitchFamily="18" charset="0"/>
                <a:cs typeface="Times New Roman" panose="02020603050405020304" pitchFamily="18" charset="0"/>
              </a:rPr>
              <a:t> Tiên nữ.</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defTabSz="1219170"/>
            <a:endParaRPr lang="en-US" sz="32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230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44799" y="215159"/>
            <a:ext cx="6408057" cy="1384995"/>
          </a:xfrm>
          <a:prstGeom prst="rect">
            <a:avLst/>
          </a:prstGeom>
          <a:noFill/>
        </p:spPr>
        <p:txBody>
          <a:bodyPr wrap="square" rtlCol="0">
            <a:spAutoFit/>
          </a:bodyPr>
          <a:lstStyle/>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Câu 4: Hành động hiện chân tướng là loài cá để cứu tính mạng gia đình nhà chồng thể hiện điều gì?</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3200" y="1905001"/>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A.</a:t>
            </a:r>
            <a:r>
              <a:rPr lang="vi-VN" sz="2800" dirty="0">
                <a:solidFill>
                  <a:schemeClr val="tx1">
                    <a:lumMod val="50000"/>
                  </a:schemeClr>
                </a:solidFill>
                <a:latin typeface="Times New Roman" panose="02020603050405020304" pitchFamily="18" charset="0"/>
                <a:cs typeface="Times New Roman" panose="02020603050405020304" pitchFamily="18" charset="0"/>
              </a:rPr>
              <a:t> Sự tài giỏi trong việc sử dụng phép biến hóa.</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0" y="1905001"/>
            <a:ext cx="2873351"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B.</a:t>
            </a:r>
            <a:r>
              <a:rPr lang="vi-VN" sz="2800" dirty="0">
                <a:solidFill>
                  <a:schemeClr val="tx1">
                    <a:lumMod val="50000"/>
                  </a:schemeClr>
                </a:solidFill>
                <a:latin typeface="Times New Roman" panose="02020603050405020304" pitchFamily="18" charset="0"/>
                <a:cs typeface="Times New Roman" panose="02020603050405020304" pitchFamily="18" charset="0"/>
              </a:rPr>
              <a:t> Sự yếu đuối của người phàm trần.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9154999" y="1922915"/>
            <a:ext cx="2765703"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D.</a:t>
            </a:r>
            <a:r>
              <a:rPr lang="vi-VN" sz="2800" dirty="0">
                <a:solidFill>
                  <a:schemeClr val="tx1">
                    <a:lumMod val="50000"/>
                  </a:schemeClr>
                </a:solidFill>
                <a:latin typeface="Times New Roman" panose="02020603050405020304" pitchFamily="18" charset="0"/>
                <a:cs typeface="Times New Roman" panose="02020603050405020304" pitchFamily="18" charset="0"/>
              </a:rPr>
              <a:t> Sự dữ dội của thiên tai, bão lũ.</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70651" y="1901470"/>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C.</a:t>
            </a:r>
            <a:r>
              <a:rPr lang="vi-VN" sz="2800" dirty="0">
                <a:solidFill>
                  <a:schemeClr val="tx1">
                    <a:lumMod val="50000"/>
                  </a:schemeClr>
                </a:solidFill>
                <a:latin typeface="Times New Roman" panose="02020603050405020304" pitchFamily="18" charset="0"/>
                <a:cs typeface="Times New Roman" panose="02020603050405020304" pitchFamily="18" charset="0"/>
              </a:rPr>
              <a:t> Sự hi sinh của Ngọa Vân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2087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44800" y="316273"/>
            <a:ext cx="6756399" cy="1077218"/>
          </a:xfrm>
          <a:prstGeom prst="rect">
            <a:avLst/>
          </a:prstGeom>
          <a:noFill/>
        </p:spPr>
        <p:txBody>
          <a:bodyPr wrap="square" rtlCol="0">
            <a:spAutoFit/>
          </a:bodyPr>
          <a:lstStyle/>
          <a:p>
            <a:pPr algn="just"/>
            <a:r>
              <a:rPr lang="vi-VN" sz="3200" b="1" dirty="0">
                <a:solidFill>
                  <a:schemeClr val="tx1">
                    <a:lumMod val="50000"/>
                  </a:schemeClr>
                </a:solidFill>
                <a:latin typeface="Times New Roman" panose="02020603050405020304" pitchFamily="18" charset="0"/>
                <a:cs typeface="Times New Roman" panose="02020603050405020304" pitchFamily="18" charset="0"/>
              </a:rPr>
              <a:t>Câu 5: Tiếng hát trong nước mắt của Ngọa Vân ẩn chứa điều gì?</a:t>
            </a:r>
            <a:endParaRPr lang="en-SG" sz="32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3200" y="1905001"/>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A.</a:t>
            </a:r>
            <a:r>
              <a:rPr lang="vi-VN" sz="2800" dirty="0">
                <a:solidFill>
                  <a:schemeClr val="tx1">
                    <a:lumMod val="50000"/>
                  </a:schemeClr>
                </a:solidFill>
                <a:latin typeface="Times New Roman" panose="02020603050405020304" pitchFamily="18" charset="0"/>
                <a:cs typeface="Times New Roman" panose="02020603050405020304" pitchFamily="18" charset="0"/>
              </a:rPr>
              <a:t> Tiếng hát của sự ai oán, khổ đau,</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0" y="1905001"/>
            <a:ext cx="2873351"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B.</a:t>
            </a:r>
            <a:r>
              <a:rPr lang="vi-VN" sz="2800" dirty="0">
                <a:solidFill>
                  <a:schemeClr val="tx1">
                    <a:lumMod val="50000"/>
                  </a:schemeClr>
                </a:solidFill>
                <a:latin typeface="Times New Roman" panose="02020603050405020304" pitchFamily="18" charset="0"/>
                <a:cs typeface="Times New Roman" panose="02020603050405020304" pitchFamily="18" charset="0"/>
              </a:rPr>
              <a:t> Tiếng hát thể hiện sự tức giận, phẫn uất.</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276699" y="1920725"/>
            <a:ext cx="2432352"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C.</a:t>
            </a:r>
            <a:r>
              <a:rPr lang="vi-VN" sz="2800" dirty="0">
                <a:solidFill>
                  <a:schemeClr val="tx1">
                    <a:lumMod val="50000"/>
                  </a:schemeClr>
                </a:solidFill>
                <a:latin typeface="Times New Roman" panose="02020603050405020304" pitchFamily="18" charset="0"/>
                <a:cs typeface="Times New Roman" panose="02020603050405020304" pitchFamily="18" charset="0"/>
              </a:rPr>
              <a:t> Tiếng hát của sự hạnh phúc, vui mừng.</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055433" y="1905001"/>
            <a:ext cx="2933367"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D.</a:t>
            </a:r>
            <a:r>
              <a:rPr lang="vi-VN" sz="2800" dirty="0">
                <a:solidFill>
                  <a:schemeClr val="tx1">
                    <a:lumMod val="50000"/>
                  </a:schemeClr>
                </a:solidFill>
                <a:latin typeface="Times New Roman" panose="02020603050405020304" pitchFamily="18" charset="0"/>
                <a:cs typeface="Times New Roman" panose="02020603050405020304" pitchFamily="18" charset="0"/>
              </a:rPr>
              <a:t> Tiếng hát của tình yêu thương, của đạo lí và đức hi sinh.</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334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7" y="76199"/>
            <a:ext cx="9574363" cy="2434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416624" y="177800"/>
            <a:ext cx="7165736" cy="2246769"/>
          </a:xfrm>
          <a:prstGeom prst="rect">
            <a:avLst/>
          </a:prstGeom>
          <a:noFill/>
        </p:spPr>
        <p:txBody>
          <a:bodyPr wrap="square" rtlCol="0">
            <a:spAutoFit/>
          </a:bodyPr>
          <a:lstStyle/>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Câu 6: Những câu thơ dưới đây là lời của ai?</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Chồng đem tấm lưới chặn dòng sâu,</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Vợ vác cần dài tới bế câu.</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Gió sớm đi ra, chèo một mái,</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Trăng đêm trở lại cá từng sâu.</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245601" y="2752884"/>
            <a:ext cx="2641600" cy="1285716"/>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D.</a:t>
            </a:r>
            <a:r>
              <a:rPr lang="vi-VN" sz="2800" dirty="0">
                <a:solidFill>
                  <a:schemeClr val="tx1">
                    <a:lumMod val="50000"/>
                  </a:schemeClr>
                </a:solidFill>
                <a:latin typeface="Times New Roman" panose="02020603050405020304" pitchFamily="18" charset="0"/>
                <a:cs typeface="Times New Roman" panose="02020603050405020304" pitchFamily="18" charset="0"/>
              </a:rPr>
              <a:t> Lời của Ngoạ Vân.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200147" y="2752884"/>
            <a:ext cx="2873351" cy="1285716"/>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B.</a:t>
            </a:r>
            <a:r>
              <a:rPr lang="vi-VN" sz="2800" dirty="0">
                <a:solidFill>
                  <a:schemeClr val="tx1">
                    <a:lumMod val="50000"/>
                  </a:schemeClr>
                </a:solidFill>
                <a:latin typeface="Times New Roman" panose="02020603050405020304" pitchFamily="18" charset="0"/>
                <a:cs typeface="Times New Roman" panose="02020603050405020304" pitchFamily="18" charset="0"/>
              </a:rPr>
              <a:t> Lời của nhân vật Thúc Ngư.</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276698" y="2768609"/>
            <a:ext cx="2765703" cy="1285716"/>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C.</a:t>
            </a:r>
            <a:r>
              <a:rPr lang="vi-VN" sz="2800" dirty="0">
                <a:solidFill>
                  <a:schemeClr val="tx1">
                    <a:lumMod val="50000"/>
                  </a:schemeClr>
                </a:solidFill>
                <a:latin typeface="Times New Roman" panose="02020603050405020304" pitchFamily="18" charset="0"/>
                <a:cs typeface="Times New Roman" panose="02020603050405020304" pitchFamily="18" charset="0"/>
              </a:rPr>
              <a:t> Lời của vợ chồng nhà thuyền chài.</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01599" y="2720734"/>
            <a:ext cx="2641600" cy="1285716"/>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A.</a:t>
            </a:r>
            <a:r>
              <a:rPr lang="vi-VN" sz="2800" dirty="0">
                <a:solidFill>
                  <a:schemeClr val="tx1">
                    <a:lumMod val="50000"/>
                  </a:schemeClr>
                </a:solidFill>
                <a:latin typeface="Times New Roman" panose="02020603050405020304" pitchFamily="18" charset="0"/>
                <a:cs typeface="Times New Roman" panose="02020603050405020304" pitchFamily="18" charset="0"/>
              </a:rPr>
              <a:t> Lời của người kể chuyện.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95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44801" y="312194"/>
            <a:ext cx="6636656" cy="1077218"/>
          </a:xfrm>
          <a:prstGeom prst="rect">
            <a:avLst/>
          </a:prstGeom>
          <a:noFill/>
        </p:spPr>
        <p:txBody>
          <a:bodyPr wrap="square" rtlCol="0">
            <a:spAutoFit/>
          </a:bodyPr>
          <a:lstStyle/>
          <a:p>
            <a:pPr algn="just"/>
            <a:r>
              <a:rPr lang="vi-VN" sz="3200" b="1" dirty="0">
                <a:solidFill>
                  <a:schemeClr val="tx1">
                    <a:lumMod val="50000"/>
                  </a:schemeClr>
                </a:solidFill>
                <a:latin typeface="Times New Roman" panose="02020603050405020304" pitchFamily="18" charset="0"/>
                <a:cs typeface="Times New Roman" panose="02020603050405020304" pitchFamily="18" charset="0"/>
              </a:rPr>
              <a:t>Câu 7: Khi mười lăm tuổi, người cha muốn Thúc Ngư làm gì?</a:t>
            </a:r>
            <a:endParaRPr lang="en-SG" sz="32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245601" y="1905000"/>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D.</a:t>
            </a:r>
            <a:r>
              <a:rPr lang="vi-VN" sz="2800" dirty="0">
                <a:solidFill>
                  <a:schemeClr val="tx1">
                    <a:lumMod val="50000"/>
                  </a:schemeClr>
                </a:solidFill>
                <a:latin typeface="Times New Roman" panose="02020603050405020304" pitchFamily="18" charset="0"/>
                <a:cs typeface="Times New Roman" panose="02020603050405020304" pitchFamily="18" charset="0"/>
              </a:rPr>
              <a:t> Đi ngao du sơn thủy, khám phá cuộc sống.</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200147" y="1905000"/>
            <a:ext cx="2873351"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B.</a:t>
            </a:r>
            <a:r>
              <a:rPr lang="vi-VN" sz="2800" dirty="0">
                <a:solidFill>
                  <a:schemeClr val="tx1">
                    <a:lumMod val="50000"/>
                  </a:schemeClr>
                </a:solidFill>
                <a:latin typeface="Times New Roman" panose="02020603050405020304" pitchFamily="18" charset="0"/>
                <a:cs typeface="Times New Roman" panose="02020603050405020304" pitchFamily="18" charset="0"/>
              </a:rPr>
              <a:t> Nối nghiệp cha, tiếp tục làm nghề đánh bắt cá.</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276698" y="1920725"/>
            <a:ext cx="2765703"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C.</a:t>
            </a:r>
            <a:r>
              <a:rPr lang="vi-VN" sz="2800" dirty="0">
                <a:solidFill>
                  <a:schemeClr val="tx1">
                    <a:lumMod val="50000"/>
                  </a:schemeClr>
                </a:solidFill>
                <a:latin typeface="Times New Roman" panose="02020603050405020304" pitchFamily="18" charset="0"/>
                <a:cs typeface="Times New Roman" panose="02020603050405020304" pitchFamily="18" charset="0"/>
              </a:rPr>
              <a:t> Vừa nối nghiệp nhà, vừa đi học.</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01599" y="1872850"/>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A.</a:t>
            </a:r>
            <a:r>
              <a:rPr lang="vi-VN" sz="2800" dirty="0">
                <a:solidFill>
                  <a:schemeClr val="tx1">
                    <a:lumMod val="50000"/>
                  </a:schemeClr>
                </a:solidFill>
                <a:latin typeface="Times New Roman" panose="02020603050405020304" pitchFamily="18" charset="0"/>
                <a:cs typeface="Times New Roman" panose="02020603050405020304" pitchFamily="18" charset="0"/>
              </a:rPr>
              <a:t> Bỏ nghiệp nhà đi học.</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6323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743199" y="366754"/>
            <a:ext cx="6717217" cy="954107"/>
          </a:xfrm>
          <a:prstGeom prst="rect">
            <a:avLst/>
          </a:prstGeom>
          <a:noFill/>
        </p:spPr>
        <p:txBody>
          <a:bodyPr wrap="square" rtlCol="0">
            <a:spAutoFit/>
          </a:bodyPr>
          <a:lstStyle/>
          <a:p>
            <a:pPr algn="just" defTabSz="1219170"/>
            <a:r>
              <a:rPr lang="vi-VN" sz="2800" b="1" dirty="0">
                <a:solidFill>
                  <a:schemeClr val="tx1">
                    <a:lumMod val="50000"/>
                  </a:schemeClr>
                </a:solidFill>
                <a:latin typeface="Times New Roman" panose="02020603050405020304" pitchFamily="18" charset="0"/>
                <a:cs typeface="Times New Roman" panose="02020603050405020304" pitchFamily="18" charset="0"/>
              </a:rPr>
              <a:t>Câu 8: Phần bình luận của Sơn Nam Thúc đặt ở cuối truyện có tác dụng gì?</a:t>
            </a:r>
            <a:endParaRPr lang="en-US"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245601" y="1905000"/>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D.</a:t>
            </a:r>
            <a:r>
              <a:rPr lang="vi-VN" sz="2800" dirty="0">
                <a:solidFill>
                  <a:schemeClr val="tx1">
                    <a:lumMod val="50000"/>
                  </a:schemeClr>
                </a:solidFill>
                <a:latin typeface="Times New Roman" panose="02020603050405020304" pitchFamily="18" charset="0"/>
                <a:cs typeface="Times New Roman" panose="02020603050405020304" pitchFamily="18" charset="0"/>
              </a:rPr>
              <a:t> Tăng dung lượng cho câu chuyện.</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307795" y="1905000"/>
            <a:ext cx="2765703"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B.</a:t>
            </a:r>
            <a:r>
              <a:rPr lang="vi-VN" sz="2800" dirty="0">
                <a:solidFill>
                  <a:schemeClr val="tx1">
                    <a:lumMod val="50000"/>
                  </a:schemeClr>
                </a:solidFill>
                <a:latin typeface="Times New Roman" panose="02020603050405020304" pitchFamily="18" charset="0"/>
                <a:cs typeface="Times New Roman" panose="02020603050405020304" pitchFamily="18" charset="0"/>
              </a:rPr>
              <a:t> Giúp giọng điệu kể thêm phong phú.</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276698" y="1920725"/>
            <a:ext cx="2765703"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C.</a:t>
            </a:r>
            <a:r>
              <a:rPr lang="vi-VN" sz="2800" dirty="0">
                <a:solidFill>
                  <a:schemeClr val="tx1">
                    <a:lumMod val="50000"/>
                  </a:schemeClr>
                </a:solidFill>
                <a:latin typeface="Times New Roman" panose="02020603050405020304" pitchFamily="18" charset="0"/>
                <a:cs typeface="Times New Roman" panose="02020603050405020304" pitchFamily="18" charset="0"/>
              </a:rPr>
              <a:t> Tạo sức lôi cuốn, sâu sắc cho truyện.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01599" y="1872850"/>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A.</a:t>
            </a:r>
            <a:r>
              <a:rPr lang="vi-VN" sz="2800" dirty="0">
                <a:solidFill>
                  <a:schemeClr val="tx1">
                    <a:lumMod val="50000"/>
                  </a:schemeClr>
                </a:solidFill>
                <a:latin typeface="Times New Roman" panose="02020603050405020304" pitchFamily="18" charset="0"/>
                <a:cs typeface="Times New Roman" panose="02020603050405020304" pitchFamily="18" charset="0"/>
              </a:rPr>
              <a:t> Đảm bảo tính khách quan cho giọng điệu kể chuyện.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25644" y="235814"/>
            <a:ext cx="6501314" cy="1384995"/>
          </a:xfrm>
          <a:prstGeom prst="rect">
            <a:avLst/>
          </a:prstGeom>
          <a:noFill/>
        </p:spPr>
        <p:txBody>
          <a:bodyPr wrap="square" rtlCol="0">
            <a:spAutoFit/>
          </a:bodyPr>
          <a:lstStyle/>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Câu 9: Những đoạn thơ xuất hiện trong văn bản Ngư gia chí dị có ý nghĩa như thế nào?</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3200" y="1905001"/>
            <a:ext cx="2641600" cy="3149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A.</a:t>
            </a:r>
            <a:r>
              <a:rPr lang="vi-VN" sz="2400" dirty="0">
                <a:solidFill>
                  <a:schemeClr val="tx1">
                    <a:lumMod val="50000"/>
                  </a:schemeClr>
                </a:solidFill>
                <a:latin typeface="Times New Roman" panose="02020603050405020304" pitchFamily="18" charset="0"/>
                <a:cs typeface="Times New Roman" panose="02020603050405020304" pitchFamily="18" charset="0"/>
              </a:rPr>
              <a:t> Tạo sự phong phú về mặt diễn đạt, thể hiện tài năng ở cả lĩnh vực văn xuôi và văn vần của tác giả.</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0" y="1905001"/>
            <a:ext cx="2873351" cy="3149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B.</a:t>
            </a:r>
            <a:r>
              <a:rPr lang="vi-VN" sz="2400" dirty="0">
                <a:solidFill>
                  <a:schemeClr val="tx1">
                    <a:lumMod val="50000"/>
                  </a:schemeClr>
                </a:solidFill>
                <a:latin typeface="Times New Roman" panose="02020603050405020304" pitchFamily="18" charset="0"/>
                <a:cs typeface="Times New Roman" panose="02020603050405020304" pitchFamily="18" charset="0"/>
              </a:rPr>
              <a:t> Giúp câu chuyện thêm dạt dào cảm xúc, tăng sự đồng cảm và khơi gợi nhiều tình cảm từ phía độc giả.</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276699" y="1920725"/>
            <a:ext cx="2152620" cy="3149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C.</a:t>
            </a:r>
            <a:r>
              <a:rPr lang="vi-VN" sz="2400" dirty="0">
                <a:solidFill>
                  <a:schemeClr val="tx1">
                    <a:lumMod val="50000"/>
                  </a:schemeClr>
                </a:solidFill>
                <a:latin typeface="Times New Roman" panose="02020603050405020304" pitchFamily="18" charset="0"/>
                <a:cs typeface="Times New Roman" panose="02020603050405020304" pitchFamily="18" charset="0"/>
              </a:rPr>
              <a:t> Hỗ trợ đắc lực cho việc kể chuyện, thuật lại sự việc một cách ngắn gọn, súc tích hơn.</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8709050" y="1905001"/>
            <a:ext cx="3279750" cy="3149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D.</a:t>
            </a:r>
            <a:r>
              <a:rPr lang="vi-VN" sz="2400" dirty="0">
                <a:solidFill>
                  <a:schemeClr val="tx1">
                    <a:lumMod val="50000"/>
                  </a:schemeClr>
                </a:solidFill>
                <a:latin typeface="Times New Roman" panose="02020603050405020304" pitchFamily="18" charset="0"/>
                <a:cs typeface="Times New Roman" panose="02020603050405020304" pitchFamily="18" charset="0"/>
              </a:rPr>
              <a:t> Có tác dụng hiệu quả trong việc miêu tả, thể hiện tâm trạng nhân vật và đặc biệt là nói lên những điều không dễ nói một cách trực tiếp bởi đặc trưng “trữ tình” vốn có.</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3683372" y="4264781"/>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470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780942" y="345637"/>
            <a:ext cx="6585984" cy="1384995"/>
          </a:xfrm>
          <a:prstGeom prst="rect">
            <a:avLst/>
          </a:prstGeom>
          <a:noFill/>
        </p:spPr>
        <p:txBody>
          <a:bodyPr wrap="square" rtlCol="0">
            <a:spAutoFit/>
          </a:bodyPr>
          <a:lstStyle/>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Câu 10: Việc xuất hiện đậm đặc các yếu tố kì ảo trong Ngư gia chí dị thể hiện điều gì?</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3200" y="1905001"/>
            <a:ext cx="2376714"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A.</a:t>
            </a:r>
            <a:r>
              <a:rPr lang="vi-VN" sz="2400" dirty="0">
                <a:solidFill>
                  <a:schemeClr val="tx1">
                    <a:lumMod val="50000"/>
                  </a:schemeClr>
                </a:solidFill>
                <a:latin typeface="Times New Roman" panose="02020603050405020304" pitchFamily="18" charset="0"/>
                <a:cs typeface="Times New Roman" panose="02020603050405020304" pitchFamily="18" charset="0"/>
              </a:rPr>
              <a:t> Phản ánh đời sống tâm linh kì diệu, bí ẩn của nhân dân.</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412113" y="1905001"/>
            <a:ext cx="2582288"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B.</a:t>
            </a:r>
            <a:r>
              <a:rPr lang="vi-VN" sz="2400" dirty="0">
                <a:solidFill>
                  <a:schemeClr val="tx1">
                    <a:lumMod val="50000"/>
                  </a:schemeClr>
                </a:solidFill>
                <a:latin typeface="Times New Roman" panose="02020603050405020304" pitchFamily="18" charset="0"/>
                <a:cs typeface="Times New Roman" panose="02020603050405020304" pitchFamily="18" charset="0"/>
              </a:rPr>
              <a:t> Là sự tiếp nối từ thể loại văn học dân gian.</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276698" y="1920725"/>
            <a:ext cx="2765703"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C.</a:t>
            </a:r>
            <a:r>
              <a:rPr lang="vi-VN" sz="2400" dirty="0">
                <a:solidFill>
                  <a:schemeClr val="tx1">
                    <a:lumMod val="50000"/>
                  </a:schemeClr>
                </a:solidFill>
                <a:latin typeface="Times New Roman" panose="02020603050405020304" pitchFamily="18" charset="0"/>
                <a:cs typeface="Times New Roman" panose="02020603050405020304" pitchFamily="18" charset="0"/>
              </a:rPr>
              <a:t> Thể hiện niềm tin của con người vào sự tồn tại của một thế giới siêu nhiên.</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9347200" y="1905001"/>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D.</a:t>
            </a:r>
            <a:r>
              <a:rPr lang="vi-VN" sz="2400" dirty="0">
                <a:solidFill>
                  <a:schemeClr val="tx1">
                    <a:lumMod val="50000"/>
                  </a:schemeClr>
                </a:solidFill>
                <a:latin typeface="Times New Roman" panose="02020603050405020304" pitchFamily="18" charset="0"/>
                <a:cs typeface="Times New Roman" panose="02020603050405020304" pitchFamily="18" charset="0"/>
              </a:rPr>
              <a:t> Đề cao tính hư cấu của văn học nghệ thuật và trí tưởng tượng, sáng tạo của nhà văn.</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325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577" y="397042"/>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Arial"/>
              <a:ea typeface="黑体" panose="02010609060101010101" pitchFamily="49" charset="-122"/>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3361516" y="11000"/>
            <a:ext cx="5787555" cy="768682"/>
            <a:chOff x="5826" y="7763"/>
            <a:chExt cx="3510" cy="928"/>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5996" y="7763"/>
              <a:ext cx="3210" cy="85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1. </a:t>
              </a:r>
              <a:r>
                <a:rPr lang="en-US" altLang="zh-CN" sz="4000" b="1" dirty="0" err="1">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rPr>
                <a:t>Đọc</a:t>
              </a:r>
              <a:endParaRPr lang="zh-CN" altLang="en-US" sz="4000" b="1" dirty="0">
                <a:gradFill>
                  <a:gsLst>
                    <a:gs pos="0">
                      <a:schemeClr val="accent1">
                        <a:lumMod val="5000"/>
                        <a:lumOff val="95000"/>
                      </a:schemeClr>
                    </a:gs>
                    <a:gs pos="100000">
                      <a:srgbClr val="F0CC95"/>
                    </a:gs>
                  </a:gsLst>
                  <a:lin ang="5400000" scaled="0"/>
                </a:gradFill>
                <a:latin typeface="Times New Roman" panose="02020603050405020304" pitchFamily="18" charset="0"/>
                <a:ea typeface="微软雅黑"/>
                <a:cs typeface="Times New Roman" panose="02020603050405020304" pitchFamily="18" charset="0"/>
                <a:sym typeface="Arial"/>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2342912" y="118417"/>
            <a:ext cx="993663" cy="812800"/>
          </a:xfrm>
          <a:prstGeom prst="rect">
            <a:avLst/>
          </a:prstGeom>
        </p:spPr>
      </p:pic>
      <p:pic>
        <p:nvPicPr>
          <p:cNvPr id="15" name="图片 73" descr="Layer 015      ">
            <a:extLst>
              <a:ext uri="{FF2B5EF4-FFF2-40B4-BE49-F238E27FC236}">
                <a16:creationId xmlns:a16="http://schemas.microsoft.com/office/drawing/2014/main" xmlns="" id="{EA0E7D1D-E0ED-23B7-254E-87438D99707C}"/>
              </a:ext>
            </a:extLst>
          </p:cNvPr>
          <p:cNvPicPr>
            <a:picLocks noChangeAspect="1"/>
          </p:cNvPicPr>
          <p:nvPr/>
        </p:nvPicPr>
        <p:blipFill>
          <a:blip r:embed="rId12"/>
          <a:srcRect l="50824" t="45972" r="7231" b="12917"/>
          <a:stretch>
            <a:fillRect/>
          </a:stretch>
        </p:blipFill>
        <p:spPr>
          <a:xfrm>
            <a:off x="9189085" y="-16604"/>
            <a:ext cx="922421" cy="904163"/>
          </a:xfrm>
          <a:prstGeom prst="rect">
            <a:avLst/>
          </a:prstGeom>
        </p:spPr>
      </p:pic>
      <p:grpSp>
        <p:nvGrpSpPr>
          <p:cNvPr id="3" name="组合 10">
            <a:extLst>
              <a:ext uri="{FF2B5EF4-FFF2-40B4-BE49-F238E27FC236}">
                <a16:creationId xmlns:a16="http://schemas.microsoft.com/office/drawing/2014/main" xmlns="" id="{51A78FEE-8850-9C9C-5BF6-601B2A3B3625}"/>
              </a:ext>
            </a:extLst>
          </p:cNvPr>
          <p:cNvGrpSpPr/>
          <p:nvPr/>
        </p:nvGrpSpPr>
        <p:grpSpPr>
          <a:xfrm>
            <a:off x="401063" y="2312834"/>
            <a:ext cx="3601345" cy="3246634"/>
            <a:chOff x="502" y="6427"/>
            <a:chExt cx="5183" cy="5114"/>
          </a:xfrm>
        </p:grpSpPr>
        <p:grpSp>
          <p:nvGrpSpPr>
            <p:cNvPr id="4" name="组合 11">
              <a:extLst>
                <a:ext uri="{FF2B5EF4-FFF2-40B4-BE49-F238E27FC236}">
                  <a16:creationId xmlns:a16="http://schemas.microsoft.com/office/drawing/2014/main" xmlns="" id="{71B6FC6E-630F-815D-7C78-5E3C511BAB4A}"/>
                </a:ext>
              </a:extLst>
            </p:cNvPr>
            <p:cNvGrpSpPr/>
            <p:nvPr/>
          </p:nvGrpSpPr>
          <p:grpSpPr>
            <a:xfrm>
              <a:off x="2522" y="6427"/>
              <a:ext cx="1146" cy="1146"/>
              <a:chOff x="3250" y="6121"/>
              <a:chExt cx="1146" cy="1146"/>
            </a:xfrm>
          </p:grpSpPr>
          <p:sp>
            <p:nvSpPr>
              <p:cNvPr id="16" name="椭圆 1">
                <a:extLst>
                  <a:ext uri="{FF2B5EF4-FFF2-40B4-BE49-F238E27FC236}">
                    <a16:creationId xmlns:a16="http://schemas.microsoft.com/office/drawing/2014/main" xmlns="" id="{97E1786D-1764-3EF7-FCEC-74C059640F62}"/>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7" name="TextBox 32">
                <a:extLst>
                  <a:ext uri="{FF2B5EF4-FFF2-40B4-BE49-F238E27FC236}">
                    <a16:creationId xmlns:a16="http://schemas.microsoft.com/office/drawing/2014/main" xmlns="" id="{BF72926E-96BE-40DC-6C9B-85F5FA504104}"/>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4" name="TextBox 76">
              <a:extLst>
                <a:ext uri="{FF2B5EF4-FFF2-40B4-BE49-F238E27FC236}">
                  <a16:creationId xmlns:a16="http://schemas.microsoft.com/office/drawing/2014/main" xmlns="" id="{D6832EDC-8929-7E83-417E-EA974B90A6EE}"/>
                </a:ext>
              </a:extLst>
            </p:cNvPr>
            <p:cNvSpPr txBox="1"/>
            <p:nvPr/>
          </p:nvSpPr>
          <p:spPr>
            <a:xfrm>
              <a:off x="502" y="7905"/>
              <a:ext cx="5183" cy="363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lang="en-US" sz="4800" dirty="0">
                  <a:effectLst/>
                  <a:latin typeface="Times New Roman" panose="02020603050405020304" pitchFamily="18" charset="0"/>
                  <a:ea typeface="Calibri" panose="020F0502020204030204" pitchFamily="34" charset="0"/>
                </a:rPr>
                <a:t>HS </a:t>
              </a:r>
              <a:r>
                <a:rPr lang="en-US" sz="4800" dirty="0" err="1">
                  <a:effectLst/>
                  <a:latin typeface="Times New Roman" panose="02020603050405020304" pitchFamily="18" charset="0"/>
                  <a:ea typeface="Calibri" panose="020F0502020204030204" pitchFamily="34" charset="0"/>
                </a:rPr>
                <a:t>đọc</a:t>
              </a:r>
              <a:r>
                <a:rPr lang="vi-VN" sz="4800" dirty="0">
                  <a:effectLst/>
                  <a:latin typeface="Times New Roman" panose="02020603050405020304" pitchFamily="18" charset="0"/>
                  <a:ea typeface="Calibri" panose="020F0502020204030204" pitchFamily="34" charset="0"/>
                </a:rPr>
                <a:t> phù hợp với tốc độ đọc</a:t>
              </a:r>
              <a:endParaRPr kumimoji="0" lang="en-SG" sz="13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18" name="图片 2">
            <a:extLst>
              <a:ext uri="{FF2B5EF4-FFF2-40B4-BE49-F238E27FC236}">
                <a16:creationId xmlns:a16="http://schemas.microsoft.com/office/drawing/2014/main" xmlns="" id="{FC057A2D-E339-866D-CD27-5016F0300C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41180" y="1669756"/>
            <a:ext cx="1701283" cy="1701283"/>
          </a:xfrm>
          <a:prstGeom prst="rect">
            <a:avLst/>
          </a:prstGeom>
        </p:spPr>
      </p:pic>
      <p:grpSp>
        <p:nvGrpSpPr>
          <p:cNvPr id="19" name="组合 33">
            <a:extLst>
              <a:ext uri="{FF2B5EF4-FFF2-40B4-BE49-F238E27FC236}">
                <a16:creationId xmlns:a16="http://schemas.microsoft.com/office/drawing/2014/main" xmlns="" id="{DC931CC0-7763-306A-CA96-435A586BCADA}"/>
              </a:ext>
            </a:extLst>
          </p:cNvPr>
          <p:cNvGrpSpPr/>
          <p:nvPr/>
        </p:nvGrpSpPr>
        <p:grpSpPr>
          <a:xfrm>
            <a:off x="7627350" y="1476851"/>
            <a:ext cx="4383140" cy="4026884"/>
            <a:chOff x="4791" y="6427"/>
            <a:chExt cx="5560" cy="6343"/>
          </a:xfrm>
        </p:grpSpPr>
        <p:grpSp>
          <p:nvGrpSpPr>
            <p:cNvPr id="20" name="组合 34">
              <a:extLst>
                <a:ext uri="{FF2B5EF4-FFF2-40B4-BE49-F238E27FC236}">
                  <a16:creationId xmlns:a16="http://schemas.microsoft.com/office/drawing/2014/main" xmlns="" id="{4F173ACF-E163-C8CC-0536-2C69E8212B57}"/>
                </a:ext>
              </a:extLst>
            </p:cNvPr>
            <p:cNvGrpSpPr/>
            <p:nvPr/>
          </p:nvGrpSpPr>
          <p:grpSpPr>
            <a:xfrm>
              <a:off x="6744" y="6427"/>
              <a:ext cx="1146" cy="1146"/>
              <a:chOff x="11167" y="6123"/>
              <a:chExt cx="1146" cy="1146"/>
            </a:xfrm>
          </p:grpSpPr>
          <p:sp>
            <p:nvSpPr>
              <p:cNvPr id="22" name="椭圆 1">
                <a:extLst>
                  <a:ext uri="{FF2B5EF4-FFF2-40B4-BE49-F238E27FC236}">
                    <a16:creationId xmlns:a16="http://schemas.microsoft.com/office/drawing/2014/main" xmlns="" id="{AF991C07-12B0-E817-4F12-33DD3DBC3690}"/>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3" name="TextBox 32">
                <a:extLst>
                  <a:ext uri="{FF2B5EF4-FFF2-40B4-BE49-F238E27FC236}">
                    <a16:creationId xmlns:a16="http://schemas.microsoft.com/office/drawing/2014/main" xmlns="" id="{40EE730D-7E7B-6619-5738-FC9F5B2628A6}"/>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72"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1" name="TextBox 76">
              <a:extLst>
                <a:ext uri="{FF2B5EF4-FFF2-40B4-BE49-F238E27FC236}">
                  <a16:creationId xmlns:a16="http://schemas.microsoft.com/office/drawing/2014/main" xmlns="" id="{2F9DF6A5-0C2C-CA2A-273F-3470C67B074D}"/>
                </a:ext>
              </a:extLst>
            </p:cNvPr>
            <p:cNvSpPr txBox="1"/>
            <p:nvPr/>
          </p:nvSpPr>
          <p:spPr>
            <a:xfrm>
              <a:off x="4791" y="7970"/>
              <a:ext cx="5560" cy="480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L="0" marR="0" lvl="0" indent="0" algn="ctr" defTabSz="1219170" rtl="0" eaLnBrk="1" fontAlgn="auto" latinLnBrk="0" hangingPunct="1">
                <a:lnSpc>
                  <a:spcPct val="100000"/>
                </a:lnSpc>
                <a:spcBef>
                  <a:spcPts val="0"/>
                </a:spcBef>
                <a:spcAft>
                  <a:spcPts val="1067"/>
                </a:spcAft>
                <a:buClrTx/>
                <a:buSzTx/>
                <a:buFontTx/>
                <a:buNone/>
                <a:tabLst/>
                <a:defRPr/>
              </a:pPr>
              <a:r>
                <a:rPr kumimoji="0" lang="vi-VN" sz="4800" b="0" i="0" u="none" strike="noStrike" kern="0" cap="none" spc="0" normalizeH="0" baseline="0" noProof="0" dirty="0">
                  <a:ln>
                    <a:noFill/>
                  </a:ln>
                  <a:solidFill>
                    <a:srgbClr val="211F20"/>
                  </a:solidFill>
                  <a:effectLst/>
                  <a:uLnTx/>
                  <a:uFillTx/>
                  <a:latin typeface="Times New Roman" panose="02020603050405020304" pitchFamily="18" charset="0"/>
                  <a:ea typeface="Calibri" panose="020F0502020204030204" pitchFamily="34" charset="0"/>
                  <a:cs typeface="+mn-ea"/>
                  <a:sym typeface="Arial"/>
                </a:rPr>
                <a:t>trả lời câu hỏi </a:t>
              </a:r>
              <a:r>
                <a:rPr kumimoji="0" lang="vi-VN" sz="4800" b="0" i="1" u="none" strike="noStrike" kern="0" cap="none" spc="0" normalizeH="0" baseline="0" noProof="0" dirty="0">
                  <a:ln>
                    <a:noFill/>
                  </a:ln>
                  <a:solidFill>
                    <a:srgbClr val="211F20"/>
                  </a:solidFill>
                  <a:effectLst/>
                  <a:uLnTx/>
                  <a:uFillTx/>
                  <a:latin typeface="Times New Roman" panose="02020603050405020304" pitchFamily="18" charset="0"/>
                  <a:ea typeface="Calibri" panose="020F0502020204030204" pitchFamily="34" charset="0"/>
                  <a:cs typeface="+mn-ea"/>
                  <a:sym typeface="Arial"/>
                </a:rPr>
                <a:t>Theo dõi, Suy luận </a:t>
              </a:r>
              <a:r>
                <a:rPr kumimoji="0" lang="vi-VN" sz="4800" b="0" i="0" u="none" strike="noStrike" kern="0" cap="none" spc="0" normalizeH="0" baseline="0" noProof="0" dirty="0">
                  <a:ln>
                    <a:noFill/>
                  </a:ln>
                  <a:solidFill>
                    <a:srgbClr val="211F20"/>
                  </a:solidFill>
                  <a:effectLst/>
                  <a:uLnTx/>
                  <a:uFillTx/>
                  <a:latin typeface="Times New Roman" panose="02020603050405020304" pitchFamily="18" charset="0"/>
                  <a:ea typeface="Calibri" panose="020F0502020204030204" pitchFamily="34" charset="0"/>
                  <a:cs typeface="+mn-ea"/>
                  <a:sym typeface="Arial"/>
                </a:rPr>
                <a:t>trong SGK theo </a:t>
              </a:r>
              <a:r>
                <a:rPr kumimoji="0" lang="vi-VN" sz="4800" b="1" i="0" u="none" strike="noStrike" kern="0" cap="none" spc="0" normalizeH="0" baseline="0" noProof="0" dirty="0">
                  <a:ln>
                    <a:noFill/>
                  </a:ln>
                  <a:solidFill>
                    <a:srgbClr val="211F20"/>
                  </a:solidFill>
                  <a:effectLst/>
                  <a:uLnTx/>
                  <a:uFillTx/>
                  <a:latin typeface="Times New Roman" panose="02020603050405020304" pitchFamily="18" charset="0"/>
                  <a:ea typeface="Calibri" panose="020F0502020204030204" pitchFamily="34" charset="0"/>
                  <a:cs typeface="+mn-ea"/>
                  <a:sym typeface="Arial"/>
                </a:rPr>
                <a:t>PHT số </a:t>
              </a:r>
              <a:r>
                <a:rPr kumimoji="0" lang="en-US" sz="4800" b="1" i="0" u="none" strike="noStrike" kern="0" cap="none" spc="0" normalizeH="0" baseline="0" noProof="0" dirty="0">
                  <a:ln>
                    <a:noFill/>
                  </a:ln>
                  <a:solidFill>
                    <a:srgbClr val="211F20"/>
                  </a:solidFill>
                  <a:effectLst/>
                  <a:uLnTx/>
                  <a:uFillTx/>
                  <a:latin typeface="Times New Roman" panose="02020603050405020304" pitchFamily="18" charset="0"/>
                  <a:ea typeface="Calibri" panose="020F0502020204030204" pitchFamily="34" charset="0"/>
                  <a:cs typeface="+mn-ea"/>
                  <a:sym typeface="Arial"/>
                </a:rPr>
                <a:t>1</a:t>
              </a:r>
              <a:endParaRPr kumimoji="0" lang="en-SG" sz="5867" b="0" i="0" u="none" strike="noStrike" kern="0" cap="none" spc="0" normalizeH="0" baseline="0" noProof="0" dirty="0">
                <a:ln>
                  <a:noFill/>
                </a:ln>
                <a:solidFill>
                  <a:srgbClr val="211F2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4" name="图片 40">
            <a:extLst>
              <a:ext uri="{FF2B5EF4-FFF2-40B4-BE49-F238E27FC236}">
                <a16:creationId xmlns:a16="http://schemas.microsoft.com/office/drawing/2014/main" xmlns="" id="{5973AD1F-8F07-39DC-3351-9A4FFFAA41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74821" y="502511"/>
            <a:ext cx="1701283" cy="1701283"/>
          </a:xfrm>
          <a:prstGeom prst="rect">
            <a:avLst/>
          </a:prstGeom>
        </p:spPr>
      </p:pic>
      <p:grpSp>
        <p:nvGrpSpPr>
          <p:cNvPr id="27" name="Group 26">
            <a:extLst>
              <a:ext uri="{FF2B5EF4-FFF2-40B4-BE49-F238E27FC236}">
                <a16:creationId xmlns:a16="http://schemas.microsoft.com/office/drawing/2014/main" xmlns="" id="{1B1BB1A3-1F7C-9F4E-4E49-29144CBB2E5E}"/>
              </a:ext>
            </a:extLst>
          </p:cNvPr>
          <p:cNvGrpSpPr/>
          <p:nvPr/>
        </p:nvGrpSpPr>
        <p:grpSpPr>
          <a:xfrm>
            <a:off x="4564651" y="2784560"/>
            <a:ext cx="2720695" cy="3607808"/>
            <a:chOff x="11604736" y="839607"/>
            <a:chExt cx="6309347" cy="8177673"/>
          </a:xfrm>
        </p:grpSpPr>
        <p:sp>
          <p:nvSpPr>
            <p:cNvPr id="28" name="Freeform 16">
              <a:extLst>
                <a:ext uri="{FF2B5EF4-FFF2-40B4-BE49-F238E27FC236}">
                  <a16:creationId xmlns:a16="http://schemas.microsoft.com/office/drawing/2014/main" xmlns="" id="{3379D15B-AA65-1C24-D215-849F40C10B05}"/>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Freeform 17">
              <a:extLst>
                <a:ext uri="{FF2B5EF4-FFF2-40B4-BE49-F238E27FC236}">
                  <a16:creationId xmlns:a16="http://schemas.microsoft.com/office/drawing/2014/main" xmlns="" id="{36981D68-AB8A-9AE4-09A3-173E6167974B}"/>
                </a:ext>
              </a:extLst>
            </p:cNvPr>
            <p:cNvSpPr/>
            <p:nvPr/>
          </p:nvSpPr>
          <p:spPr>
            <a:xfrm rot="20709433">
              <a:off x="11604736" y="4324391"/>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18">
              <a:extLst>
                <a:ext uri="{FF2B5EF4-FFF2-40B4-BE49-F238E27FC236}">
                  <a16:creationId xmlns:a16="http://schemas.microsoft.com/office/drawing/2014/main" xmlns="" id="{279EFC06-BA53-0A6F-F1F2-44BD9F89DFD6}"/>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151468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750" fill="hold"/>
                                        <p:tgtEl>
                                          <p:spTgt spid="18"/>
                                        </p:tgtEl>
                                        <p:attrNameLst>
                                          <p:attrName>ppt_x</p:attrName>
                                        </p:attrNameLst>
                                      </p:cBhvr>
                                      <p:tavLst>
                                        <p:tav tm="0">
                                          <p:val>
                                            <p:strVal val="1+#ppt_w/2"/>
                                          </p:val>
                                        </p:tav>
                                        <p:tav tm="100000">
                                          <p:val>
                                            <p:strVal val="#ppt_x"/>
                                          </p:val>
                                        </p:tav>
                                      </p:tavLst>
                                    </p:anim>
                                    <p:anim calcmode="lin" valueType="num">
                                      <p:cBhvr additive="base">
                                        <p:cTn id="14"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750" fill="hold"/>
                                        <p:tgtEl>
                                          <p:spTgt spid="24"/>
                                        </p:tgtEl>
                                        <p:attrNameLst>
                                          <p:attrName>ppt_x</p:attrName>
                                        </p:attrNameLst>
                                      </p:cBhvr>
                                      <p:tavLst>
                                        <p:tav tm="0">
                                          <p:val>
                                            <p:strVal val="1+#ppt_w/2"/>
                                          </p:val>
                                        </p:tav>
                                        <p:tav tm="100000">
                                          <p:val>
                                            <p:strVal val="#ppt_x"/>
                                          </p:val>
                                        </p:tav>
                                      </p:tavLst>
                                    </p:anim>
                                    <p:anim calcmode="lin" valueType="num">
                                      <p:cBhvr additive="base">
                                        <p:cTn id="26"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ppt_x"/>
                                          </p:val>
                                        </p:tav>
                                        <p:tav tm="100000">
                                          <p:val>
                                            <p:strVal val="#ppt_x"/>
                                          </p:val>
                                        </p:tav>
                                      </p:tavLst>
                                    </p:anim>
                                    <p:anim calcmode="lin" valueType="num">
                                      <p:cBhvr additive="base">
                                        <p:cTn id="32"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2031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79161" y="232155"/>
            <a:ext cx="7096209" cy="1815882"/>
          </a:xfrm>
          <a:prstGeom prst="rect">
            <a:avLst/>
          </a:prstGeom>
          <a:noFill/>
        </p:spPr>
        <p:txBody>
          <a:bodyPr wrap="square" rtlCol="0">
            <a:spAutoFit/>
          </a:bodyPr>
          <a:lstStyle/>
          <a:p>
            <a:pPr algn="just"/>
            <a:r>
              <a:rPr lang="vi-VN" sz="2800" b="1" dirty="0">
                <a:solidFill>
                  <a:schemeClr val="tx1">
                    <a:lumMod val="50000"/>
                  </a:schemeClr>
                </a:solidFill>
                <a:latin typeface="Times New Roman" panose="02020603050405020304" pitchFamily="18" charset="0"/>
                <a:cs typeface="Times New Roman" panose="02020603050405020304" pitchFamily="18" charset="0"/>
              </a:rPr>
              <a:t>Câu 11: Hành động “nhổ một ít nước bọt trắng trao cho Thúc Ngư”, hòa với nước mặn uống thì xuống nước không chìm, không bao giờ bị nạn chết đuối có ý nghĩa gì?</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245601" y="2234344"/>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D.</a:t>
            </a:r>
            <a:r>
              <a:rPr lang="vi-VN" sz="2400" dirty="0">
                <a:solidFill>
                  <a:schemeClr val="tx1">
                    <a:lumMod val="50000"/>
                  </a:schemeClr>
                </a:solidFill>
                <a:latin typeface="Times New Roman" panose="02020603050405020304" pitchFamily="18" charset="0"/>
                <a:cs typeface="Times New Roman" panose="02020603050405020304" pitchFamily="18" charset="0"/>
              </a:rPr>
              <a:t> Thay cho lời vĩnh biệt Thúc Ngư.</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200147" y="2234344"/>
            <a:ext cx="2873351"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B.</a:t>
            </a:r>
            <a:r>
              <a:rPr lang="vi-VN" sz="2400" dirty="0">
                <a:solidFill>
                  <a:schemeClr val="tx1">
                    <a:lumMod val="50000"/>
                  </a:schemeClr>
                </a:solidFill>
                <a:latin typeface="Times New Roman" panose="02020603050405020304" pitchFamily="18" charset="0"/>
                <a:cs typeface="Times New Roman" panose="02020603050405020304" pitchFamily="18" charset="0"/>
              </a:rPr>
              <a:t> Thể hiện năng lực làm phép mạnh mẽ của nàng.</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276698" y="2250069"/>
            <a:ext cx="2765703"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C.</a:t>
            </a:r>
            <a:r>
              <a:rPr lang="vi-VN" sz="2400" dirty="0">
                <a:solidFill>
                  <a:schemeClr val="tx1">
                    <a:lumMod val="50000"/>
                  </a:schemeClr>
                </a:solidFill>
                <a:latin typeface="Times New Roman" panose="02020603050405020304" pitchFamily="18" charset="0"/>
                <a:cs typeface="Times New Roman" panose="02020603050405020304" pitchFamily="18" charset="0"/>
              </a:rPr>
              <a:t> Thể hiện sự đoạn tuyệt, không bao giờ còn gặp lại nhau được nữa.</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01599" y="2202194"/>
            <a:ext cx="2641600" cy="2133600"/>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400" dirty="0">
                <a:solidFill>
                  <a:schemeClr val="tx1">
                    <a:lumMod val="50000"/>
                  </a:schemeClr>
                </a:solidFill>
                <a:latin typeface="Times New Roman" panose="02020603050405020304" pitchFamily="18" charset="0"/>
                <a:cs typeface="Times New Roman" panose="02020603050405020304" pitchFamily="18" charset="0"/>
              </a:rPr>
              <a:t>A.</a:t>
            </a:r>
            <a:r>
              <a:rPr lang="vi-VN" sz="2400" dirty="0">
                <a:solidFill>
                  <a:schemeClr val="tx1">
                    <a:lumMod val="50000"/>
                  </a:schemeClr>
                </a:solidFill>
                <a:latin typeface="Times New Roman" panose="02020603050405020304" pitchFamily="18" charset="0"/>
                <a:cs typeface="Times New Roman" panose="02020603050405020304" pitchFamily="18" charset="0"/>
              </a:rPr>
              <a:t> Thể hiện ân nghĩa sâu nặng của nàng, của người vợ hiền thảo, thủy chung</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295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1662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941556" y="241240"/>
            <a:ext cx="6425369" cy="1569660"/>
          </a:xfrm>
          <a:prstGeom prst="rect">
            <a:avLst/>
          </a:prstGeom>
          <a:noFill/>
        </p:spPr>
        <p:txBody>
          <a:bodyPr wrap="square" rtlCol="0">
            <a:spAutoFit/>
          </a:bodyPr>
          <a:lstStyle/>
          <a:p>
            <a:pPr algn="just"/>
            <a:r>
              <a:rPr lang="vi-VN" sz="3200" b="1" dirty="0">
                <a:solidFill>
                  <a:schemeClr val="tx1">
                    <a:lumMod val="50000"/>
                  </a:schemeClr>
                </a:solidFill>
                <a:latin typeface="Times New Roman" panose="02020603050405020304" pitchFamily="18" charset="0"/>
                <a:cs typeface="Times New Roman" panose="02020603050405020304" pitchFamily="18" charset="0"/>
              </a:rPr>
              <a:t>Câu 12: Không gian truyền kì trong Ngư gia chí dị được thể hiện như thế nào?</a:t>
            </a:r>
            <a:endParaRPr lang="en-SG" sz="32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31497" y="1905001"/>
            <a:ext cx="2641600" cy="241718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A.</a:t>
            </a:r>
            <a:r>
              <a:rPr lang="vi-VN" sz="2800" dirty="0">
                <a:solidFill>
                  <a:schemeClr val="tx1">
                    <a:lumMod val="50000"/>
                  </a:schemeClr>
                </a:solidFill>
                <a:latin typeface="Times New Roman" panose="02020603050405020304" pitchFamily="18" charset="0"/>
                <a:cs typeface="Times New Roman" panose="02020603050405020304" pitchFamily="18" charset="0"/>
              </a:rPr>
              <a:t> Con người có thể đi lại giữa thủy cung và trần thế.</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49347" y="1905001"/>
            <a:ext cx="2365763" cy="241718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B.</a:t>
            </a:r>
            <a:r>
              <a:rPr lang="vi-VN" sz="2800" dirty="0">
                <a:solidFill>
                  <a:schemeClr val="tx1">
                    <a:lumMod val="50000"/>
                  </a:schemeClr>
                </a:solidFill>
                <a:latin typeface="Times New Roman" panose="02020603050405020304" pitchFamily="18" charset="0"/>
                <a:cs typeface="Times New Roman" panose="02020603050405020304" pitchFamily="18" charset="0"/>
              </a:rPr>
              <a:t> Con người có thể nhận năng lực đặc biệt từ thần linh.</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9183296" y="1922915"/>
            <a:ext cx="2765703" cy="241718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D.</a:t>
            </a:r>
            <a:r>
              <a:rPr lang="vi-VN" sz="2800" dirty="0">
                <a:solidFill>
                  <a:schemeClr val="tx1">
                    <a:lumMod val="50000"/>
                  </a:schemeClr>
                </a:solidFill>
                <a:latin typeface="Times New Roman" panose="02020603050405020304" pitchFamily="18" charset="0"/>
                <a:cs typeface="Times New Roman" panose="02020603050405020304" pitchFamily="18" charset="0"/>
              </a:rPr>
              <a:t> Thần linh khi đã ở lại trần thế sẽ không thể trở về cõi thần tiên.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5791360" y="1901470"/>
            <a:ext cx="3193940" cy="241718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r>
              <a:rPr lang="en-US" sz="2800" dirty="0">
                <a:solidFill>
                  <a:schemeClr val="tx1">
                    <a:lumMod val="50000"/>
                  </a:schemeClr>
                </a:solidFill>
                <a:latin typeface="Times New Roman" panose="02020603050405020304" pitchFamily="18" charset="0"/>
                <a:cs typeface="Times New Roman" panose="02020603050405020304" pitchFamily="18" charset="0"/>
              </a:rPr>
              <a:t>C.</a:t>
            </a:r>
            <a:r>
              <a:rPr lang="vi-VN" sz="2800" dirty="0">
                <a:solidFill>
                  <a:schemeClr val="tx1">
                    <a:lumMod val="50000"/>
                  </a:schemeClr>
                </a:solidFill>
                <a:latin typeface="Times New Roman" panose="02020603050405020304" pitchFamily="18" charset="0"/>
                <a:cs typeface="Times New Roman" panose="02020603050405020304" pitchFamily="18" charset="0"/>
              </a:rPr>
              <a:t> Thần linh có thể đi lại ở trần thế, có thể trò chuyện hoặc kết hôn cùng với con người.</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algn="just" defTabSz="1219170"/>
            <a:endParaRPr lang="en-US"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09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9" y="-1269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416161" flipH="1">
            <a:off x="933974" y="3335347"/>
            <a:ext cx="3281710" cy="35670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81" y="-3240313"/>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3608" y="76199"/>
            <a:ext cx="8409592" cy="216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79162" y="267424"/>
            <a:ext cx="7140832" cy="1754326"/>
          </a:xfrm>
          <a:prstGeom prst="rect">
            <a:avLst/>
          </a:prstGeom>
          <a:noFill/>
        </p:spPr>
        <p:txBody>
          <a:bodyPr wrap="square" rtlCol="0">
            <a:spAutoFit/>
          </a:bodyPr>
          <a:lstStyle/>
          <a:p>
            <a:r>
              <a:rPr lang="vi-VN" sz="3600" dirty="0">
                <a:solidFill>
                  <a:schemeClr val="tx1">
                    <a:lumMod val="50000"/>
                  </a:schemeClr>
                </a:solidFill>
                <a:latin typeface="Times New Roman" panose="02020603050405020304" pitchFamily="18" charset="0"/>
                <a:cs typeface="Times New Roman" panose="02020603050405020304" pitchFamily="18" charset="0"/>
              </a:rPr>
              <a:t>Câu 13: Tác giả truyền kì đã đánh giá các vấn đề đạo đức trên quan điểm của học thuyết hay tôn giáo nào?</a:t>
            </a:r>
            <a:endParaRPr lang="en-SG"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03200" y="2464029"/>
            <a:ext cx="2641600" cy="157457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chemeClr val="tx1">
                    <a:lumMod val="50000"/>
                  </a:schemeClr>
                </a:solidFill>
                <a:latin typeface="Times New Roman" panose="02020603050405020304" pitchFamily="18" charset="0"/>
                <a:cs typeface="Times New Roman" panose="02020603050405020304" pitchFamily="18" charset="0"/>
              </a:rPr>
              <a:t>A.</a:t>
            </a:r>
            <a:r>
              <a:rPr lang="vi-VN" sz="3600" dirty="0">
                <a:solidFill>
                  <a:schemeClr val="tx1">
                    <a:lumMod val="50000"/>
                  </a:schemeClr>
                </a:solidFill>
                <a:latin typeface="Times New Roman" panose="02020603050405020304" pitchFamily="18" charset="0"/>
                <a:cs typeface="Times New Roman" panose="02020603050405020304" pitchFamily="18" charset="0"/>
              </a:rPr>
              <a:t> Đạo giáo.</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0" y="2464029"/>
            <a:ext cx="2873351" cy="157457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chemeClr val="tx1">
                    <a:lumMod val="50000"/>
                  </a:schemeClr>
                </a:solidFill>
                <a:latin typeface="Times New Roman" panose="02020603050405020304" pitchFamily="18" charset="0"/>
                <a:cs typeface="Times New Roman" panose="02020603050405020304" pitchFamily="18" charset="0"/>
              </a:rPr>
              <a:t>B.</a:t>
            </a:r>
            <a:r>
              <a:rPr lang="vi-VN" sz="3600" dirty="0">
                <a:solidFill>
                  <a:schemeClr val="tx1">
                    <a:lumMod val="50000"/>
                  </a:schemeClr>
                </a:solidFill>
                <a:latin typeface="Times New Roman" panose="02020603050405020304" pitchFamily="18" charset="0"/>
                <a:cs typeface="Times New Roman" panose="02020603050405020304" pitchFamily="18" charset="0"/>
              </a:rPr>
              <a:t> Phật giáo.</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9154999" y="2481943"/>
            <a:ext cx="2765703" cy="157457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US" sz="3600" dirty="0">
              <a:solidFill>
                <a:schemeClr val="tx1">
                  <a:lumMod val="50000"/>
                </a:schemeClr>
              </a:solidFill>
              <a:latin typeface="Times New Roman" panose="02020603050405020304" pitchFamily="18" charset="0"/>
              <a:cs typeface="Times New Roman" panose="02020603050405020304" pitchFamily="18" charset="0"/>
            </a:endParaRPr>
          </a:p>
          <a:p>
            <a:pPr defTabSz="1219170"/>
            <a:r>
              <a:rPr lang="en-US" sz="3600" dirty="0">
                <a:solidFill>
                  <a:schemeClr val="tx1">
                    <a:lumMod val="50000"/>
                  </a:schemeClr>
                </a:solidFill>
                <a:latin typeface="Times New Roman" panose="02020603050405020304" pitchFamily="18" charset="0"/>
                <a:cs typeface="Times New Roman" panose="02020603050405020304" pitchFamily="18" charset="0"/>
              </a:rPr>
              <a:t>D.</a:t>
            </a:r>
            <a:r>
              <a:rPr lang="vi-VN" sz="3600" dirty="0">
                <a:solidFill>
                  <a:schemeClr val="tx1">
                    <a:lumMod val="50000"/>
                  </a:schemeClr>
                </a:solidFill>
                <a:latin typeface="Times New Roman" panose="02020603050405020304" pitchFamily="18" charset="0"/>
                <a:cs typeface="Times New Roman" panose="02020603050405020304" pitchFamily="18" charset="0"/>
              </a:rPr>
              <a:t> Tín ngưỡng thờ Mẫu.</a:t>
            </a:r>
            <a:endParaRPr lang="en-SG" sz="3600" dirty="0">
              <a:solidFill>
                <a:schemeClr val="tx1">
                  <a:lumMod val="50000"/>
                </a:schemeClr>
              </a:solidFill>
              <a:latin typeface="Times New Roman" panose="02020603050405020304" pitchFamily="18" charset="0"/>
              <a:cs typeface="Times New Roman" panose="02020603050405020304" pitchFamily="18" charset="0"/>
            </a:endParaRPr>
          </a:p>
          <a:p>
            <a:pPr defTabSz="1219170"/>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70651" y="2460498"/>
            <a:ext cx="2641600" cy="1574572"/>
          </a:xfrm>
          <a:prstGeom prst="roundRect">
            <a:avLst/>
          </a:prstGeom>
          <a:solidFill>
            <a:srgbClr val="FFF4E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3600" dirty="0">
                <a:solidFill>
                  <a:schemeClr val="tx1">
                    <a:lumMod val="50000"/>
                  </a:schemeClr>
                </a:solidFill>
                <a:latin typeface="Times New Roman" panose="02020603050405020304" pitchFamily="18" charset="0"/>
                <a:cs typeface="Times New Roman" panose="02020603050405020304" pitchFamily="18" charset="0"/>
              </a:rPr>
              <a:t>C.</a:t>
            </a:r>
            <a:r>
              <a:rPr lang="vi-VN" sz="3600" dirty="0">
                <a:solidFill>
                  <a:schemeClr val="tx1">
                    <a:lumMod val="50000"/>
                  </a:schemeClr>
                </a:solidFill>
                <a:latin typeface="Times New Roman" panose="02020603050405020304" pitchFamily="18" charset="0"/>
                <a:cs typeface="Times New Roman" panose="02020603050405020304" pitchFamily="18" charset="0"/>
              </a:rPr>
              <a:t> Nho giáo.</a:t>
            </a:r>
            <a:endParaRPr lang="en-SG" sz="3600" dirty="0">
              <a:solidFill>
                <a:schemeClr val="tx1">
                  <a:lumMod val="50000"/>
                </a:schemeClr>
              </a:solidFill>
              <a:latin typeface="Times New Roman" panose="02020603050405020304" pitchFamily="18" charset="0"/>
              <a:cs typeface="Times New Roman" panose="02020603050405020304" pitchFamily="18" charset="0"/>
            </a:endParaRPr>
          </a:p>
          <a:p>
            <a:pPr defTabSz="1219170"/>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3733"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467" dirty="0" err="1">
                  <a:solidFill>
                    <a:prstClr val="white"/>
                  </a:solidFill>
                  <a:latin typeface="Arial" panose="020B0604020202020204" pitchFamily="34" charset="0"/>
                  <a:cs typeface="Arial" panose="020B0604020202020204" pitchFamily="34" charset="0"/>
                </a:rPr>
                <a:t>Bắt</a:t>
              </a:r>
              <a:r>
                <a:rPr lang="en-GB" sz="1467" dirty="0">
                  <a:solidFill>
                    <a:prstClr val="white"/>
                  </a:solidFill>
                  <a:latin typeface="Arial" panose="020B0604020202020204" pitchFamily="34" charset="0"/>
                  <a:cs typeface="Arial" panose="020B0604020202020204" pitchFamily="34" charset="0"/>
                </a:rPr>
                <a:t> </a:t>
              </a:r>
              <a:r>
                <a:rPr lang="en-GB" sz="1467" dirty="0" err="1">
                  <a:solidFill>
                    <a:prstClr val="white"/>
                  </a:solidFill>
                  <a:latin typeface="Arial" panose="020B0604020202020204" pitchFamily="34" charset="0"/>
                  <a:cs typeface="Arial" panose="020B0604020202020204" pitchFamily="34" charset="0"/>
                </a:rPr>
                <a:t>đầu</a:t>
              </a:r>
              <a:r>
                <a:rPr lang="en-GB" sz="1467"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77" name="Explosion 2 76"/>
          <p:cNvSpPr/>
          <p:nvPr/>
        </p:nvSpPr>
        <p:spPr>
          <a:xfrm>
            <a:off x="4419601" y="434009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HẾT GIỜ</a:t>
            </a: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7391771" y="3858381"/>
            <a:ext cx="1954343" cy="31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5916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875E-6 -3.33333E-6 L -0.29258 -0.00069 " pathEditMode="relative" rAng="0" ptsTypes="AA">
                                      <p:cBhvr>
                                        <p:cTn id="66" dur="3000" fill="hold"/>
                                        <p:tgtEl>
                                          <p:spTgt spid="1031"/>
                                        </p:tgtEl>
                                        <p:attrNameLst>
                                          <p:attrName>ppt_x</p:attrName>
                                          <p:attrName>ppt_y</p:attrName>
                                        </p:attrNameLst>
                                      </p:cBhvr>
                                      <p:rCtr x="-14635" y="-46"/>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xmlns="" id="{50714624-B955-EB5C-B5FB-078D055B9F5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22998F8F-D654-A89D-4961-D5AC98515C45}"/>
              </a:ext>
            </a:extLst>
          </p:cNvPr>
          <p:cNvSpPr txBox="1"/>
          <p:nvPr/>
        </p:nvSpPr>
        <p:spPr>
          <a:xfrm>
            <a:off x="2671624" y="1612232"/>
            <a:ext cx="7170208" cy="2554545"/>
          </a:xfrm>
          <a:prstGeom prst="rect">
            <a:avLst/>
          </a:prstGeom>
          <a:noFill/>
        </p:spPr>
        <p:txBody>
          <a:bodyPr wrap="square">
            <a:spAutoFit/>
          </a:bodyPr>
          <a:lstStyle/>
          <a:p>
            <a:pPr algn="ctr"/>
            <a:r>
              <a:rPr lang="en-US" sz="8000" b="1" dirty="0">
                <a:solidFill>
                  <a:schemeClr val="bg1"/>
                </a:solidFill>
                <a:latin typeface="Times New Roman" panose="02020603050405020304" pitchFamily="18" charset="0"/>
              </a:rPr>
              <a:t>HOẠT ĐỘNG VẬN DỤNG</a:t>
            </a:r>
            <a:endParaRPr lang="en-SG" sz="595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487847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AppData/Local/Temp/picturecompress_20220310230529/output_1.pngoutput_1"/>
          <p:cNvPicPr>
            <a:picLocks noChangeAspect="1"/>
          </p:cNvPicPr>
          <p:nvPr/>
        </p:nvPicPr>
        <p:blipFill>
          <a:blip r:embed="rId5"/>
          <a:srcRect l="-88" t="19902" r="88" b="37874"/>
          <a:stretch>
            <a:fillRect/>
          </a:stretch>
        </p:blipFill>
        <p:spPr>
          <a:xfrm>
            <a:off x="-12700" y="-13970"/>
            <a:ext cx="12204700" cy="6871970"/>
          </a:xfrm>
          <a:prstGeom prst="rect">
            <a:avLst/>
          </a:prstGeom>
        </p:spPr>
      </p:pic>
      <p:sp>
        <p:nvSpPr>
          <p:cNvPr id="2" name="缺角矩形 26">
            <a:extLst>
              <a:ext uri="{FF2B5EF4-FFF2-40B4-BE49-F238E27FC236}">
                <a16:creationId xmlns:a16="http://schemas.microsoft.com/office/drawing/2014/main" xmlns="" id="{C7816D0A-D578-DA69-1EF7-16C387B36A5C}"/>
              </a:ext>
            </a:extLst>
          </p:cNvPr>
          <p:cNvSpPr/>
          <p:nvPr/>
        </p:nvSpPr>
        <p:spPr>
          <a:xfrm>
            <a:off x="147983" y="312821"/>
            <a:ext cx="11896034" cy="623235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endParaRPr>
          </a:p>
        </p:txBody>
      </p:sp>
      <p:pic>
        <p:nvPicPr>
          <p:cNvPr id="9" name="图片 8" descr="端午插图-05"/>
          <p:cNvPicPr>
            <a:picLocks noChangeAspect="1"/>
          </p:cNvPicPr>
          <p:nvPr/>
        </p:nvPicPr>
        <p:blipFill>
          <a:blip r:embed="rId6"/>
          <a:srcRect l="59456" t="12857" r="6671" b="17889"/>
          <a:stretch>
            <a:fillRect/>
          </a:stretch>
        </p:blipFill>
        <p:spPr>
          <a:xfrm>
            <a:off x="10948737" y="5429209"/>
            <a:ext cx="1750628" cy="1428791"/>
          </a:xfrm>
          <a:prstGeom prst="rect">
            <a:avLst/>
          </a:prstGeom>
        </p:spPr>
      </p:pic>
      <p:pic>
        <p:nvPicPr>
          <p:cNvPr id="10" name="图片 9" descr="C:/Users/Administrator/AppData/Local/Temp/picturecompress_20220310230719/output_1.pngoutput_1"/>
          <p:cNvPicPr>
            <a:picLocks noChangeAspect="1"/>
          </p:cNvPicPr>
          <p:nvPr/>
        </p:nvPicPr>
        <p:blipFill>
          <a:blip r:embed="rId7"/>
          <a:srcRect l="25592" t="91204" r="24530"/>
          <a:stretch>
            <a:fillRect/>
          </a:stretch>
        </p:blipFill>
        <p:spPr>
          <a:xfrm>
            <a:off x="5828030" y="6087978"/>
            <a:ext cx="3361055" cy="790341"/>
          </a:xfrm>
          <a:prstGeom prst="rect">
            <a:avLst/>
          </a:prstGeom>
        </p:spPr>
      </p:pic>
      <p:pic>
        <p:nvPicPr>
          <p:cNvPr id="11" name="图片 10" descr="端午插图-03"/>
          <p:cNvPicPr>
            <a:picLocks noChangeAspect="1"/>
          </p:cNvPicPr>
          <p:nvPr/>
        </p:nvPicPr>
        <p:blipFill>
          <a:blip r:embed="rId8"/>
          <a:stretch>
            <a:fillRect/>
          </a:stretch>
        </p:blipFill>
        <p:spPr>
          <a:xfrm>
            <a:off x="10004959" y="101107"/>
            <a:ext cx="2440724" cy="1428791"/>
          </a:xfrm>
          <a:prstGeom prst="rect">
            <a:avLst/>
          </a:prstGeom>
        </p:spPr>
      </p:pic>
      <p:pic>
        <p:nvPicPr>
          <p:cNvPr id="25" name="图片 18" descr="组 3">
            <a:extLst>
              <a:ext uri="{FF2B5EF4-FFF2-40B4-BE49-F238E27FC236}">
                <a16:creationId xmlns:a16="http://schemas.microsoft.com/office/drawing/2014/main" xmlns="" id="{C8358BB3-710C-B05E-2965-D0D4A0436A1C}"/>
              </a:ext>
            </a:extLst>
          </p:cNvPr>
          <p:cNvPicPr>
            <a:picLocks noChangeAspect="1"/>
          </p:cNvPicPr>
          <p:nvPr/>
        </p:nvPicPr>
        <p:blipFill>
          <a:blip r:embed="rId9"/>
          <a:srcRect r="64967" b="45361"/>
          <a:stretch/>
        </p:blipFill>
        <p:spPr>
          <a:xfrm>
            <a:off x="0" y="0"/>
            <a:ext cx="2505631" cy="2225841"/>
          </a:xfrm>
          <a:prstGeom prst="rect">
            <a:avLst/>
          </a:prstGeom>
        </p:spPr>
      </p:pic>
      <p:sp>
        <p:nvSpPr>
          <p:cNvPr id="26" name="Freeform: Shape 25">
            <a:extLst>
              <a:ext uri="{FF2B5EF4-FFF2-40B4-BE49-F238E27FC236}">
                <a16:creationId xmlns:a16="http://schemas.microsoft.com/office/drawing/2014/main" xmlns="" id="{37865DB6-4594-8DE7-15C0-87064BEDAB81}"/>
              </a:ext>
            </a:extLst>
          </p:cNvPr>
          <p:cNvSpPr/>
          <p:nvPr/>
        </p:nvSpPr>
        <p:spPr>
          <a:xfrm>
            <a:off x="-843644" y="101107"/>
            <a:ext cx="3201700" cy="1951109"/>
          </a:xfrm>
          <a:custGeom>
            <a:avLst/>
            <a:gdLst>
              <a:gd name="connsiteX0" fmla="*/ 843631 w 3201700"/>
              <a:gd name="connsiteY0" fmla="*/ 0 h 1951109"/>
              <a:gd name="connsiteX1" fmla="*/ 1296420 w 3201700"/>
              <a:gd name="connsiteY1" fmla="*/ 163022 h 1951109"/>
              <a:gd name="connsiteX2" fmla="*/ 1341680 w 3201700"/>
              <a:gd name="connsiteY2" fmla="*/ 210703 h 1951109"/>
              <a:gd name="connsiteX3" fmla="*/ 1368529 w 3201700"/>
              <a:gd name="connsiteY3" fmla="*/ 194531 h 1951109"/>
              <a:gd name="connsiteX4" fmla="*/ 1687262 w 3201700"/>
              <a:gd name="connsiteY4" fmla="*/ 120789 h 1951109"/>
              <a:gd name="connsiteX5" fmla="*/ 2314593 w 3201700"/>
              <a:gd name="connsiteY5" fmla="*/ 565209 h 1951109"/>
              <a:gd name="connsiteX6" fmla="*/ 2315828 w 3201700"/>
              <a:gd name="connsiteY6" fmla="*/ 575862 h 1951109"/>
              <a:gd name="connsiteX7" fmla="*/ 2432309 w 3201700"/>
              <a:gd name="connsiteY7" fmla="*/ 544433 h 1951109"/>
              <a:gd name="connsiteX8" fmla="*/ 2561360 w 3201700"/>
              <a:gd name="connsiteY8" fmla="*/ 533125 h 1951109"/>
              <a:gd name="connsiteX9" fmla="*/ 3201700 w 3201700"/>
              <a:gd name="connsiteY9" fmla="*/ 1089717 h 1951109"/>
              <a:gd name="connsiteX10" fmla="*/ 2561360 w 3201700"/>
              <a:gd name="connsiteY10" fmla="*/ 1646309 h 1951109"/>
              <a:gd name="connsiteX11" fmla="*/ 2432309 w 3201700"/>
              <a:gd name="connsiteY11" fmla="*/ 1635001 h 1951109"/>
              <a:gd name="connsiteX12" fmla="*/ 2430555 w 3201700"/>
              <a:gd name="connsiteY12" fmla="*/ 1634528 h 1951109"/>
              <a:gd name="connsiteX13" fmla="*/ 2373809 w 3201700"/>
              <a:gd name="connsiteY13" fmla="*/ 1694309 h 1951109"/>
              <a:gd name="connsiteX14" fmla="*/ 1921020 w 3201700"/>
              <a:gd name="connsiteY14" fmla="*/ 1857331 h 1951109"/>
              <a:gd name="connsiteX15" fmla="*/ 1563000 w 3201700"/>
              <a:gd name="connsiteY15" fmla="*/ 1762274 h 1951109"/>
              <a:gd name="connsiteX16" fmla="*/ 1469391 w 3201700"/>
              <a:gd name="connsiteY16" fmla="*/ 1695141 h 1951109"/>
              <a:gd name="connsiteX17" fmla="*/ 1383972 w 3201700"/>
              <a:gd name="connsiteY17" fmla="*/ 1729779 h 1951109"/>
              <a:gd name="connsiteX18" fmla="*/ 1163801 w 3201700"/>
              <a:gd name="connsiteY18" fmla="*/ 1763553 h 1951109"/>
              <a:gd name="connsiteX19" fmla="*/ 1120055 w 3201700"/>
              <a:gd name="connsiteY19" fmla="*/ 1759720 h 1951109"/>
              <a:gd name="connsiteX20" fmla="*/ 1093129 w 3201700"/>
              <a:gd name="connsiteY20" fmla="*/ 1788087 h 1951109"/>
              <a:gd name="connsiteX21" fmla="*/ 640340 w 3201700"/>
              <a:gd name="connsiteY21" fmla="*/ 1951109 h 1951109"/>
              <a:gd name="connsiteX22" fmla="*/ 0 w 3201700"/>
              <a:gd name="connsiteY22" fmla="*/ 1394517 h 1951109"/>
              <a:gd name="connsiteX23" fmla="*/ 282320 w 3201700"/>
              <a:gd name="connsiteY23" fmla="*/ 932982 h 1951109"/>
              <a:gd name="connsiteX24" fmla="*/ 346012 w 3201700"/>
              <a:gd name="connsiteY24" fmla="*/ 902933 h 1951109"/>
              <a:gd name="connsiteX25" fmla="*/ 312651 w 3201700"/>
              <a:gd name="connsiteY25" fmla="*/ 867788 h 1951109"/>
              <a:gd name="connsiteX26" fmla="*/ 203291 w 3201700"/>
              <a:gd name="connsiteY26" fmla="*/ 556592 h 1951109"/>
              <a:gd name="connsiteX27" fmla="*/ 843631 w 3201700"/>
              <a:gd name="connsiteY27" fmla="*/ 0 h 195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1700" h="1951109">
                <a:moveTo>
                  <a:pt x="843631" y="0"/>
                </a:moveTo>
                <a:cubicBezTo>
                  <a:pt x="1020456" y="0"/>
                  <a:pt x="1180541" y="62299"/>
                  <a:pt x="1296420" y="163022"/>
                </a:cubicBezTo>
                <a:lnTo>
                  <a:pt x="1341680" y="210703"/>
                </a:lnTo>
                <a:lnTo>
                  <a:pt x="1368529" y="194531"/>
                </a:lnTo>
                <a:cubicBezTo>
                  <a:pt x="1462389" y="147619"/>
                  <a:pt x="1571221" y="120789"/>
                  <a:pt x="1687262" y="120789"/>
                </a:cubicBezTo>
                <a:cubicBezTo>
                  <a:pt x="1996706" y="120789"/>
                  <a:pt x="2254883" y="311579"/>
                  <a:pt x="2314593" y="565209"/>
                </a:cubicBezTo>
                <a:lnTo>
                  <a:pt x="2315828" y="575862"/>
                </a:lnTo>
                <a:lnTo>
                  <a:pt x="2432309" y="544433"/>
                </a:lnTo>
                <a:cubicBezTo>
                  <a:pt x="2473994" y="537019"/>
                  <a:pt x="2517154" y="533125"/>
                  <a:pt x="2561360" y="533125"/>
                </a:cubicBezTo>
                <a:cubicBezTo>
                  <a:pt x="2915010" y="533125"/>
                  <a:pt x="3201700" y="782320"/>
                  <a:pt x="3201700" y="1089717"/>
                </a:cubicBezTo>
                <a:cubicBezTo>
                  <a:pt x="3201700" y="1397114"/>
                  <a:pt x="2915010" y="1646309"/>
                  <a:pt x="2561360" y="1646309"/>
                </a:cubicBezTo>
                <a:cubicBezTo>
                  <a:pt x="2517154" y="1646309"/>
                  <a:pt x="2473994" y="1642415"/>
                  <a:pt x="2432309" y="1635001"/>
                </a:cubicBezTo>
                <a:lnTo>
                  <a:pt x="2430555" y="1634528"/>
                </a:lnTo>
                <a:lnTo>
                  <a:pt x="2373809" y="1694309"/>
                </a:lnTo>
                <a:cubicBezTo>
                  <a:pt x="2257930" y="1795032"/>
                  <a:pt x="2097845" y="1857331"/>
                  <a:pt x="1921020" y="1857331"/>
                </a:cubicBezTo>
                <a:cubicBezTo>
                  <a:pt x="1788401" y="1857331"/>
                  <a:pt x="1665199" y="1822288"/>
                  <a:pt x="1563000" y="1762274"/>
                </a:cubicBezTo>
                <a:lnTo>
                  <a:pt x="1469391" y="1695141"/>
                </a:lnTo>
                <a:lnTo>
                  <a:pt x="1383972" y="1729779"/>
                </a:lnTo>
                <a:cubicBezTo>
                  <a:pt x="1315319" y="1751629"/>
                  <a:pt x="1241162" y="1763553"/>
                  <a:pt x="1163801" y="1763553"/>
                </a:cubicBezTo>
                <a:lnTo>
                  <a:pt x="1120055" y="1759720"/>
                </a:lnTo>
                <a:lnTo>
                  <a:pt x="1093129" y="1788087"/>
                </a:lnTo>
                <a:cubicBezTo>
                  <a:pt x="977250" y="1888810"/>
                  <a:pt x="817165" y="1951109"/>
                  <a:pt x="640340" y="1951109"/>
                </a:cubicBezTo>
                <a:cubicBezTo>
                  <a:pt x="286690" y="1951109"/>
                  <a:pt x="0" y="1701914"/>
                  <a:pt x="0" y="1394517"/>
                </a:cubicBezTo>
                <a:cubicBezTo>
                  <a:pt x="0" y="1202394"/>
                  <a:pt x="111988" y="1033006"/>
                  <a:pt x="282320" y="932982"/>
                </a:cubicBezTo>
                <a:lnTo>
                  <a:pt x="346012" y="902933"/>
                </a:lnTo>
                <a:lnTo>
                  <a:pt x="312651" y="867788"/>
                </a:lnTo>
                <a:cubicBezTo>
                  <a:pt x="243607" y="778955"/>
                  <a:pt x="203291" y="671866"/>
                  <a:pt x="203291" y="556592"/>
                </a:cubicBezTo>
                <a:cubicBezTo>
                  <a:pt x="203291" y="249195"/>
                  <a:pt x="489981" y="0"/>
                  <a:pt x="843631" y="0"/>
                </a:cubicBezTo>
                <a:close/>
              </a:path>
            </a:pathLst>
          </a:custGeom>
          <a:solidFill>
            <a:sysClr val="window" lastClr="FFFFFF">
              <a:alpha val="48000"/>
            </a:sysClr>
          </a:solidFill>
          <a:ln w="12700" cap="flat" cmpd="sng" algn="ctr">
            <a:noFill/>
            <a:prstDash val="solid"/>
            <a:miter lim="800000"/>
          </a:ln>
          <a:effectLst>
            <a:softEdge rad="330200"/>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Calibri"/>
              <a:cs typeface="Arial"/>
            </a:endParaRPr>
          </a:p>
        </p:txBody>
      </p:sp>
      <p:grpSp>
        <p:nvGrpSpPr>
          <p:cNvPr id="6" name="组合 5">
            <a:extLst>
              <a:ext uri="{FF2B5EF4-FFF2-40B4-BE49-F238E27FC236}">
                <a16:creationId xmlns:a16="http://schemas.microsoft.com/office/drawing/2014/main" xmlns="" id="{8F17C5A7-7EC9-8041-5B80-C9F2F14247B9}"/>
              </a:ext>
            </a:extLst>
          </p:cNvPr>
          <p:cNvGrpSpPr/>
          <p:nvPr/>
        </p:nvGrpSpPr>
        <p:grpSpPr>
          <a:xfrm>
            <a:off x="2862943" y="34200"/>
            <a:ext cx="6408037" cy="782229"/>
            <a:chOff x="5826" y="7791"/>
            <a:chExt cx="3510" cy="900"/>
          </a:xfrm>
        </p:grpSpPr>
        <p:pic>
          <p:nvPicPr>
            <p:cNvPr id="12" name="图片 29" descr="组 2 拷贝">
              <a:extLst>
                <a:ext uri="{FF2B5EF4-FFF2-40B4-BE49-F238E27FC236}">
                  <a16:creationId xmlns:a16="http://schemas.microsoft.com/office/drawing/2014/main" xmlns="" id="{6490B438-6DFD-4E19-4720-6C365CC4C4D0}"/>
                </a:ext>
              </a:extLst>
            </p:cNvPr>
            <p:cNvPicPr>
              <a:picLocks noChangeAspect="1"/>
            </p:cNvPicPr>
            <p:nvPr>
              <p:custDataLst>
                <p:tags r:id="rId2"/>
              </p:custDataLst>
            </p:nvPr>
          </p:nvPicPr>
          <p:blipFill>
            <a:blip r:embed="rId10"/>
            <a:stretch>
              <a:fillRect/>
            </a:stretch>
          </p:blipFill>
          <p:spPr>
            <a:xfrm>
              <a:off x="5826" y="7791"/>
              <a:ext cx="3510" cy="900"/>
            </a:xfrm>
            <a:prstGeom prst="rect">
              <a:avLst/>
            </a:prstGeom>
            <a:effectLst>
              <a:outerShdw blurRad="50800" dist="38100" dir="5400000" algn="t" rotWithShape="0">
                <a:prstClr val="black">
                  <a:alpha val="40000"/>
                </a:prstClr>
              </a:outerShdw>
            </a:effectLst>
          </p:spPr>
        </p:pic>
        <p:sp>
          <p:nvSpPr>
            <p:cNvPr id="13" name="文本框 50">
              <a:extLst>
                <a:ext uri="{FF2B5EF4-FFF2-40B4-BE49-F238E27FC236}">
                  <a16:creationId xmlns:a16="http://schemas.microsoft.com/office/drawing/2014/main" xmlns="" id="{27A40AC9-44A6-DC23-BEE1-9AB25EA8BAAD}"/>
                </a:ext>
              </a:extLst>
            </p:cNvPr>
            <p:cNvSpPr txBox="1"/>
            <p:nvPr>
              <p:custDataLst>
                <p:tags r:id="rId3"/>
              </p:custDataLst>
            </p:nvPr>
          </p:nvSpPr>
          <p:spPr>
            <a:xfrm>
              <a:off x="6085" y="7836"/>
              <a:ext cx="3074" cy="74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VẬN DỤNG</a:t>
              </a:r>
              <a:endParaRPr kumimoji="0" lang="en-SG"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图片 71" descr="Layer 010      ">
            <a:extLst>
              <a:ext uri="{FF2B5EF4-FFF2-40B4-BE49-F238E27FC236}">
                <a16:creationId xmlns:a16="http://schemas.microsoft.com/office/drawing/2014/main" xmlns="" id="{5C2B4967-3CB6-8AA6-B47F-210735F3ACE6}"/>
              </a:ext>
            </a:extLst>
          </p:cNvPr>
          <p:cNvPicPr>
            <a:picLocks noChangeAspect="1"/>
          </p:cNvPicPr>
          <p:nvPr>
            <p:custDataLst>
              <p:tags r:id="rId1"/>
            </p:custDataLst>
          </p:nvPr>
        </p:nvPicPr>
        <p:blipFill>
          <a:blip r:embed="rId11"/>
          <a:srcRect l="10204" t="10278" r="55630" b="61806"/>
          <a:stretch>
            <a:fillRect/>
          </a:stretch>
        </p:blipFill>
        <p:spPr>
          <a:xfrm>
            <a:off x="1491234" y="171659"/>
            <a:ext cx="993663" cy="812800"/>
          </a:xfrm>
          <a:prstGeom prst="rect">
            <a:avLst/>
          </a:prstGeom>
        </p:spPr>
      </p:pic>
      <p:pic>
        <p:nvPicPr>
          <p:cNvPr id="8" name="图片 7" descr="端午插图-05"/>
          <p:cNvPicPr>
            <a:picLocks noChangeAspect="1"/>
          </p:cNvPicPr>
          <p:nvPr/>
        </p:nvPicPr>
        <p:blipFill>
          <a:blip r:embed="rId6"/>
          <a:srcRect l="7396" t="12135" r="49234" b="10034"/>
          <a:stretch>
            <a:fillRect/>
          </a:stretch>
        </p:blipFill>
        <p:spPr>
          <a:xfrm>
            <a:off x="1" y="5740738"/>
            <a:ext cx="1588168" cy="1137581"/>
          </a:xfrm>
          <a:prstGeom prst="rect">
            <a:avLst/>
          </a:prstGeom>
        </p:spPr>
      </p:pic>
      <p:sp>
        <p:nvSpPr>
          <p:cNvPr id="16" name="Freeform 15">
            <a:extLst>
              <a:ext uri="{FF2B5EF4-FFF2-40B4-BE49-F238E27FC236}">
                <a16:creationId xmlns:a16="http://schemas.microsoft.com/office/drawing/2014/main" xmlns="" id="{08DF3531-1361-A273-B67C-2375A5D17206}"/>
              </a:ext>
            </a:extLst>
          </p:cNvPr>
          <p:cNvSpPr/>
          <p:nvPr/>
        </p:nvSpPr>
        <p:spPr>
          <a:xfrm>
            <a:off x="3092035" y="1055940"/>
            <a:ext cx="8097902" cy="4950056"/>
          </a:xfrm>
          <a:custGeom>
            <a:avLst/>
            <a:gdLst/>
            <a:ahLst/>
            <a:cxnLst/>
            <a:rect l="l" t="t" r="r" b="b"/>
            <a:pathLst>
              <a:path w="5131837" h="4114800">
                <a:moveTo>
                  <a:pt x="0" y="0"/>
                </a:moveTo>
                <a:lnTo>
                  <a:pt x="5131837" y="0"/>
                </a:lnTo>
                <a:lnTo>
                  <a:pt x="5131837"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914377"/>
            <a:endParaRPr lang="en-SG" dirty="0">
              <a:solidFill>
                <a:prstClr val="black"/>
              </a:solidFill>
              <a:latin typeface="Arial"/>
              <a:cs typeface="Arial"/>
              <a:sym typeface="Arial"/>
            </a:endParaRPr>
          </a:p>
        </p:txBody>
      </p:sp>
      <p:sp>
        <p:nvSpPr>
          <p:cNvPr id="17" name="TextBox 16">
            <a:extLst>
              <a:ext uri="{FF2B5EF4-FFF2-40B4-BE49-F238E27FC236}">
                <a16:creationId xmlns:a16="http://schemas.microsoft.com/office/drawing/2014/main" xmlns="" id="{958AC7BF-5657-0F7E-EDD6-3D6F614AF4E9}"/>
              </a:ext>
            </a:extLst>
          </p:cNvPr>
          <p:cNvSpPr txBox="1"/>
          <p:nvPr/>
        </p:nvSpPr>
        <p:spPr>
          <a:xfrm>
            <a:off x="4422898" y="1980484"/>
            <a:ext cx="5793517" cy="3046988"/>
          </a:xfrm>
          <a:prstGeom prst="rect">
            <a:avLst/>
          </a:prstGeom>
          <a:noFill/>
        </p:spPr>
        <p:txBody>
          <a:bodyPr wrap="square">
            <a:spAutoFit/>
          </a:bodyPr>
          <a:lstStyle/>
          <a:p>
            <a:pPr algn="just"/>
            <a:r>
              <a:rPr lang="vi-VN" sz="4800" dirty="0">
                <a:latin typeface="+mj-lt"/>
              </a:rPr>
              <a:t>Viết đoạn văn khoảng 150 chữ chia sẻ về chi tiết mà em ấn tượng nhất trong văn bản. </a:t>
            </a:r>
            <a:endParaRPr lang="en-SG" sz="4800" dirty="0">
              <a:latin typeface="+mj-lt"/>
            </a:endParaRPr>
          </a:p>
        </p:txBody>
      </p:sp>
      <p:pic>
        <p:nvPicPr>
          <p:cNvPr id="18" name="Picture 17" descr="A cartoon of a person sitting on a boat&#10;&#10;Description automatically generated">
            <a:extLst>
              <a:ext uri="{FF2B5EF4-FFF2-40B4-BE49-F238E27FC236}">
                <a16:creationId xmlns:a16="http://schemas.microsoft.com/office/drawing/2014/main" xmlns="" id="{F4BD3912-4439-86A1-8498-CB475B2199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700" y="4301253"/>
            <a:ext cx="6083543" cy="2595858"/>
          </a:xfrm>
          <a:prstGeom prst="rect">
            <a:avLst/>
          </a:prstGeom>
        </p:spPr>
      </p:pic>
      <p:pic>
        <p:nvPicPr>
          <p:cNvPr id="20" name="图片 8" descr="端午插图-05">
            <a:extLst>
              <a:ext uri="{FF2B5EF4-FFF2-40B4-BE49-F238E27FC236}">
                <a16:creationId xmlns:a16="http://schemas.microsoft.com/office/drawing/2014/main" xmlns="" id="{FCBBEB85-C379-CAA1-068A-7DCBE43DA1C9}"/>
              </a:ext>
            </a:extLst>
          </p:cNvPr>
          <p:cNvPicPr>
            <a:picLocks noChangeAspect="1"/>
          </p:cNvPicPr>
          <p:nvPr/>
        </p:nvPicPr>
        <p:blipFill>
          <a:blip r:embed="rId6"/>
          <a:srcRect l="59456" t="12857" r="6671" b="17889"/>
          <a:stretch>
            <a:fillRect/>
          </a:stretch>
        </p:blipFill>
        <p:spPr>
          <a:xfrm>
            <a:off x="4387898" y="5987194"/>
            <a:ext cx="1750628" cy="1428791"/>
          </a:xfrm>
          <a:prstGeom prst="rect">
            <a:avLst/>
          </a:prstGeom>
        </p:spPr>
      </p:pic>
      <p:grpSp>
        <p:nvGrpSpPr>
          <p:cNvPr id="21" name="Group 20">
            <a:extLst>
              <a:ext uri="{FF2B5EF4-FFF2-40B4-BE49-F238E27FC236}">
                <a16:creationId xmlns:a16="http://schemas.microsoft.com/office/drawing/2014/main" xmlns="" id="{C395AFCB-4764-0720-A563-EBA07773CE1D}"/>
              </a:ext>
            </a:extLst>
          </p:cNvPr>
          <p:cNvGrpSpPr/>
          <p:nvPr/>
        </p:nvGrpSpPr>
        <p:grpSpPr>
          <a:xfrm flipH="1">
            <a:off x="9717374" y="127888"/>
            <a:ext cx="2447243" cy="2510947"/>
            <a:chOff x="1020901" y="416757"/>
            <a:chExt cx="4429815" cy="4795908"/>
          </a:xfrm>
        </p:grpSpPr>
        <p:pic>
          <p:nvPicPr>
            <p:cNvPr id="22" name="Picture 21">
              <a:extLst>
                <a:ext uri="{FF2B5EF4-FFF2-40B4-BE49-F238E27FC236}">
                  <a16:creationId xmlns:a16="http://schemas.microsoft.com/office/drawing/2014/main" xmlns="" id="{894DE106-4581-479A-01E6-D73C337C595F}"/>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56575" b="99286" l="3369" r="92908">
                          <a14:foregroundMark x1="45745" y1="68807" x2="52837" y2="76656"/>
                          <a14:foregroundMark x1="53191" y1="77676" x2="53191" y2="77676"/>
                          <a14:foregroundMark x1="50532" y1="69011" x2="58156" y2="83282"/>
                          <a14:foregroundMark x1="58156" y1="83282" x2="58156" y2="83282"/>
                          <a14:foregroundMark x1="13830" y1="86035" x2="35993" y2="89908"/>
                          <a14:foregroundMark x1="3369" y1="92151" x2="12589" y2="92457"/>
                          <a14:foregroundMark x1="21454" y1="93680" x2="21454" y2="93680"/>
                          <a14:foregroundMark x1="51568" y1="98777" x2="53116" y2="99039"/>
                          <a14:foregroundMark x1="21454" y1="93680" x2="51568" y2="98777"/>
                          <a14:foregroundMark x1="51740" y1="96903" x2="64716" y2="94190"/>
                          <a14:foregroundMark x1="65248" y1="93680" x2="66135" y2="92661"/>
                          <a14:foregroundMark x1="93085" y1="65953" x2="87234" y2="73089"/>
                          <a14:foregroundMark x1="86879" y1="73394" x2="86879" y2="73394"/>
                          <a14:foregroundMark x1="90426" y1="58104" x2="90426" y2="58104"/>
                          <a14:foregroundMark x1="90426" y1="57900" x2="69681" y2="56881"/>
                          <a14:foregroundMark x1="69681" y1="56881" x2="68794" y2="56575"/>
                          <a14:foregroundMark x1="68794" y1="87360" x2="68794" y2="87360"/>
                          <a14:backgroundMark x1="52837" y1="99286" x2="52837" y2="99286"/>
                          <a14:backgroundMark x1="55496" y1="99592" x2="55496" y2="99592"/>
                          <a14:backgroundMark x1="55496" y1="99592" x2="55496" y2="99592"/>
                          <a14:backgroundMark x1="55851" y1="98777" x2="55851" y2="98777"/>
                          <a14:backgroundMark x1="54965" y1="98777" x2="54965" y2="98777"/>
                          <a14:backgroundMark x1="54078" y1="98777" x2="54078" y2="98777"/>
                          <a14:backgroundMark x1="52837" y1="98777" x2="52837" y2="98777"/>
                          <a14:backgroundMark x1="53723" y1="99592" x2="56383" y2="99592"/>
                          <a14:backgroundMark x1="52305" y1="99286" x2="52305" y2="99286"/>
                          <a14:backgroundMark x1="54610" y1="98573" x2="53191" y2="99083"/>
                          <a14:backgroundMark x1="51064" y1="99286" x2="51064" y2="99286"/>
                        </a14:backgroundRemoval>
                      </a14:imgEffect>
                    </a14:imgLayer>
                  </a14:imgProps>
                </a:ext>
              </a:extLst>
            </a:blip>
            <a:srcRect l="1" t="55708" r="-13651"/>
            <a:stretch/>
          </p:blipFill>
          <p:spPr>
            <a:xfrm>
              <a:off x="1020901" y="3008762"/>
              <a:ext cx="3529126" cy="2203903"/>
            </a:xfrm>
            <a:prstGeom prst="rect">
              <a:avLst/>
            </a:prstGeom>
          </p:spPr>
        </p:pic>
        <p:pic>
          <p:nvPicPr>
            <p:cNvPr id="23" name="图片 6">
              <a:extLst>
                <a:ext uri="{FF2B5EF4-FFF2-40B4-BE49-F238E27FC236}">
                  <a16:creationId xmlns:a16="http://schemas.microsoft.com/office/drawing/2014/main" xmlns="" id="{703212C1-E867-A5EE-5E12-568D4B05FF90}"/>
                </a:ext>
              </a:extLst>
            </p:cNvPr>
            <p:cNvPicPr>
              <a:picLocks noChangeAspect="1"/>
            </p:cNvPicPr>
            <p:nvPr/>
          </p:nvPicPr>
          <p:blipFill rotWithShape="1">
            <a:blip r:embed="rId17">
              <a:extLst>
                <a:ext uri="{28A0092B-C50C-407E-A947-70E740481C1C}">
                  <a14:useLocalDpi xmlns:a14="http://schemas.microsoft.com/office/drawing/2010/main" val="0"/>
                </a:ext>
              </a:extLst>
            </a:blip>
            <a:srcRect l="-1" t="2398" r="74878" b="65201"/>
            <a:stretch/>
          </p:blipFill>
          <p:spPr>
            <a:xfrm>
              <a:off x="1357638" y="1852567"/>
              <a:ext cx="2878368" cy="2281430"/>
            </a:xfrm>
            <a:prstGeom prst="rect">
              <a:avLst/>
            </a:prstGeom>
          </p:spPr>
        </p:pic>
        <p:pic>
          <p:nvPicPr>
            <p:cNvPr id="24" name="Picture 23">
              <a:extLst>
                <a:ext uri="{FF2B5EF4-FFF2-40B4-BE49-F238E27FC236}">
                  <a16:creationId xmlns:a16="http://schemas.microsoft.com/office/drawing/2014/main" xmlns="" id="{0D4FD3FE-256E-88F6-760F-4A2491666C0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31852" b="79167" l="38802" r="50521">
                          <a14:foregroundMark x1="45260" y1="31852" x2="45260" y2="31852"/>
                          <a14:foregroundMark x1="45260" y1="31852" x2="45833" y2="38704"/>
                          <a14:foregroundMark x1="45833" y1="38704" x2="45833" y2="38704"/>
                          <a14:foregroundMark x1="49914" y1="58679" x2="49479" y2="56667"/>
                          <a14:foregroundMark x1="50521" y1="61481" x2="50157" y2="59800"/>
                          <a14:backgroundMark x1="43854" y1="64907" x2="45156" y2="71296"/>
                          <a14:backgroundMark x1="45365" y1="72500" x2="45469" y2="73333"/>
                          <a14:backgroundMark x1="43177" y1="61667" x2="43854" y2="70648"/>
                          <a14:backgroundMark x1="43958" y1="71944" x2="44219" y2="75185"/>
                          <a14:backgroundMark x1="42135" y1="62685" x2="44063" y2="71667"/>
                          <a14:backgroundMark x1="44115" y1="72315" x2="44219" y2="72870"/>
                          <a14:backgroundMark x1="45469" y1="63241" x2="45469" y2="63241"/>
                          <a14:backgroundMark x1="45469" y1="63241" x2="49167" y2="65926"/>
                          <a14:backgroundMark x1="49167" y1="65926" x2="49167" y2="65926"/>
                          <a14:backgroundMark x1="49167" y1="65926" x2="49167" y2="65926"/>
                          <a14:backgroundMark x1="48698" y1="60185" x2="49531" y2="70093"/>
                          <a14:backgroundMark x1="48594" y1="61852" x2="48594" y2="61852"/>
                          <a14:backgroundMark x1="48490" y1="61852" x2="44063" y2="62037"/>
                          <a14:backgroundMark x1="44063" y1="62037" x2="44063" y2="62037"/>
                          <a14:backgroundMark x1="41875" y1="61667" x2="42917" y2="67222"/>
                          <a14:backgroundMark x1="43177" y1="68426" x2="43385" y2="69630"/>
                        </a14:backgroundRemoval>
                      </a14:imgEffect>
                    </a14:imgLayer>
                  </a14:imgProps>
                </a:ext>
              </a:extLst>
            </a:blip>
            <a:srcRect l="37467" t="27722" r="48520" b="15086"/>
            <a:stretch/>
          </p:blipFill>
          <p:spPr>
            <a:xfrm>
              <a:off x="2341720" y="416757"/>
              <a:ext cx="2035073" cy="4672068"/>
            </a:xfrm>
            <a:prstGeom prst="rect">
              <a:avLst/>
            </a:prstGeom>
          </p:spPr>
        </p:pic>
        <p:pic>
          <p:nvPicPr>
            <p:cNvPr id="27" name="Picture 26" descr="A cartoon of a person in a yellow dress&#10;&#10;Description automatically generated">
              <a:extLst>
                <a:ext uri="{FF2B5EF4-FFF2-40B4-BE49-F238E27FC236}">
                  <a16:creationId xmlns:a16="http://schemas.microsoft.com/office/drawing/2014/main" xmlns="" id="{63C91C0F-7124-EC8E-5735-608F07EF22DF}"/>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69653" b="99452" l="1974" r="99123">
                          <a14:foregroundMark x1="6579" y1="85558" x2="13158" y2="88848"/>
                          <a14:foregroundMark x1="1974" y1="93053" x2="1974" y2="93053"/>
                          <a14:foregroundMark x1="2412" y1="93419" x2="17325" y2="99634"/>
                          <a14:foregroundMark x1="89254" y1="95978" x2="99123" y2="96344"/>
                          <a14:backgroundMark x1="51096" y1="97075" x2="51096" y2="97075"/>
                          <a14:backgroundMark x1="38377" y1="98355" x2="38377" y2="98355"/>
                          <a14:backgroundMark x1="24781" y1="92139" x2="24781" y2="92139"/>
                          <a14:backgroundMark x1="26316" y1="93967" x2="26316" y2="93967"/>
                          <a14:backgroundMark x1="24123" y1="90859" x2="24123" y2="90859"/>
                          <a14:backgroundMark x1="38377" y1="98903" x2="38377" y2="98903"/>
                          <a14:backgroundMark x1="35307" y1="97075" x2="35307" y2="97075"/>
                          <a14:backgroundMark x1="41447" y1="97075" x2="41447" y2="97075"/>
                          <a14:backgroundMark x1="38377" y1="98355" x2="38377" y2="98355"/>
                        </a14:backgroundRemoval>
                      </a14:imgEffect>
                    </a14:imgLayer>
                  </a14:imgProps>
                </a:ext>
                <a:ext uri="{28A0092B-C50C-407E-A947-70E740481C1C}">
                  <a14:useLocalDpi xmlns:a14="http://schemas.microsoft.com/office/drawing/2010/main" val="0"/>
                </a:ext>
              </a:extLst>
            </a:blip>
            <a:srcRect l="-6897" t="66296"/>
            <a:stretch/>
          </p:blipFill>
          <p:spPr>
            <a:xfrm>
              <a:off x="2470310" y="2606838"/>
              <a:ext cx="2247676" cy="783160"/>
            </a:xfrm>
            <a:prstGeom prst="rect">
              <a:avLst/>
            </a:prstGeom>
          </p:spPr>
        </p:pic>
        <p:pic>
          <p:nvPicPr>
            <p:cNvPr id="28" name="图片 6">
              <a:extLst>
                <a:ext uri="{FF2B5EF4-FFF2-40B4-BE49-F238E27FC236}">
                  <a16:creationId xmlns:a16="http://schemas.microsoft.com/office/drawing/2014/main" xmlns="" id="{01420874-F93F-C622-E56D-D20AC74FE4F7}"/>
                </a:ext>
              </a:extLst>
            </p:cNvPr>
            <p:cNvPicPr>
              <a:picLocks noChangeAspect="1"/>
            </p:cNvPicPr>
            <p:nvPr/>
          </p:nvPicPr>
          <p:blipFill rotWithShape="1">
            <a:blip r:embed="rId17">
              <a:extLst>
                <a:ext uri="{28A0092B-C50C-407E-A947-70E740481C1C}">
                  <a14:useLocalDpi xmlns:a14="http://schemas.microsoft.com/office/drawing/2010/main" val="0"/>
                </a:ext>
              </a:extLst>
            </a:blip>
            <a:srcRect l="-1" t="2398" r="74878" b="65201"/>
            <a:stretch/>
          </p:blipFill>
          <p:spPr>
            <a:xfrm flipH="1">
              <a:off x="3021299" y="3262968"/>
              <a:ext cx="2429417" cy="1925585"/>
            </a:xfrm>
            <a:prstGeom prst="rect">
              <a:avLst/>
            </a:prstGeom>
          </p:spPr>
        </p:pic>
      </p:grpSp>
    </p:spTree>
    <p:extLst>
      <p:ext uri="{BB962C8B-B14F-4D97-AF65-F5344CB8AC3E}">
        <p14:creationId xmlns:p14="http://schemas.microsoft.com/office/powerpoint/2010/main" val="29672740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23" name="Group 23"/>
          <p:cNvGrpSpPr/>
          <p:nvPr/>
        </p:nvGrpSpPr>
        <p:grpSpPr>
          <a:xfrm>
            <a:off x="2791327" y="-21145"/>
            <a:ext cx="7050505" cy="685310"/>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6" name="Freeform 26"/>
          <p:cNvSpPr/>
          <p:nvPr/>
        </p:nvSpPr>
        <p:spPr>
          <a:xfrm rot="-3085816">
            <a:off x="10846250" y="34615"/>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662990" y="59635"/>
            <a:ext cx="6737684"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THẺ CHỈ DẪN</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13" name="Table 12">
            <a:extLst>
              <a:ext uri="{FF2B5EF4-FFF2-40B4-BE49-F238E27FC236}">
                <a16:creationId xmlns:a16="http://schemas.microsoft.com/office/drawing/2014/main" xmlns="" id="{E8EA5C2F-A4D4-776D-EDC7-FCE9A18AB39A}"/>
              </a:ext>
            </a:extLst>
          </p:cNvPr>
          <p:cNvGraphicFramePr>
            <a:graphicFrameLocks noGrp="1"/>
          </p:cNvGraphicFramePr>
          <p:nvPr>
            <p:extLst>
              <p:ext uri="{D42A27DB-BD31-4B8C-83A1-F6EECF244321}">
                <p14:modId xmlns:p14="http://schemas.microsoft.com/office/powerpoint/2010/main" val="3914696517"/>
              </p:ext>
            </p:extLst>
          </p:nvPr>
        </p:nvGraphicFramePr>
        <p:xfrm>
          <a:off x="138794" y="805563"/>
          <a:ext cx="11914412" cy="5940937"/>
        </p:xfrm>
        <a:graphic>
          <a:graphicData uri="http://schemas.openxmlformats.org/drawingml/2006/table">
            <a:tbl>
              <a:tblPr firstRow="1" firstCol="1" bandRow="1">
                <a:tableStyleId>{10A1B5D5-9B99-4C35-A422-299274C87663}</a:tableStyleId>
              </a:tblPr>
              <a:tblGrid>
                <a:gridCol w="5588238">
                  <a:extLst>
                    <a:ext uri="{9D8B030D-6E8A-4147-A177-3AD203B41FA5}">
                      <a16:colId xmlns:a16="http://schemas.microsoft.com/office/drawing/2014/main" xmlns="" val="4020652581"/>
                    </a:ext>
                  </a:extLst>
                </a:gridCol>
                <a:gridCol w="6326174">
                  <a:extLst>
                    <a:ext uri="{9D8B030D-6E8A-4147-A177-3AD203B41FA5}">
                      <a16:colId xmlns:a16="http://schemas.microsoft.com/office/drawing/2014/main" xmlns="" val="4028066762"/>
                    </a:ext>
                  </a:extLst>
                </a:gridCol>
              </a:tblGrid>
              <a:tr h="497602">
                <a:tc>
                  <a:txBody>
                    <a:bodyPr/>
                    <a:lstStyle/>
                    <a:p>
                      <a:pPr algn="ctr">
                        <a:lnSpc>
                          <a:spcPct val="100000"/>
                        </a:lnSpc>
                        <a:spcAft>
                          <a:spcPts val="800"/>
                        </a:spcAft>
                      </a:pPr>
                      <a:r>
                        <a:rPr lang="vi-VN" sz="2800" dirty="0">
                          <a:solidFill>
                            <a:schemeClr val="tx1"/>
                          </a:solidFill>
                          <a:effectLst/>
                          <a:latin typeface="+mj-lt"/>
                        </a:rPr>
                        <a:t>Câu hỏi/ Kĩ năng đọc</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800" dirty="0">
                          <a:solidFill>
                            <a:schemeClr val="tx1"/>
                          </a:solidFill>
                          <a:effectLst/>
                          <a:latin typeface="+mj-lt"/>
                        </a:rPr>
                        <a:t>Câu trả lời</a:t>
                      </a: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744372691"/>
                  </a:ext>
                </a:extLst>
              </a:tr>
              <a:tr h="1316842">
                <a:tc>
                  <a:txBody>
                    <a:bodyPr/>
                    <a:lstStyle/>
                    <a:p>
                      <a:pPr algn="just"/>
                      <a:r>
                        <a:rPr lang="vi-VN" sz="2800" b="0" i="1" kern="1200" dirty="0">
                          <a:solidFill>
                            <a:schemeClr val="dk1"/>
                          </a:solidFill>
                          <a:effectLst/>
                          <a:latin typeface="+mj-lt"/>
                          <a:ea typeface="+mn-ea"/>
                          <a:cs typeface="+mn-cs"/>
                        </a:rPr>
                        <a:t>1. Theo dõi: Những câu thơ trong đoạn 1 là lời của người kể chuyện hay là lời của nhânvật?</a:t>
                      </a:r>
                      <a:endParaRPr lang="en-SG" sz="2800" b="0"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99300626"/>
                  </a:ext>
                </a:extLst>
              </a:tr>
              <a:tr h="1755790">
                <a:tc>
                  <a:txBody>
                    <a:bodyPr/>
                    <a:lstStyle/>
                    <a:p>
                      <a:pPr algn="just"/>
                      <a:r>
                        <a:rPr lang="vi-VN" sz="2800" b="0" i="1" kern="1200" dirty="0">
                          <a:solidFill>
                            <a:schemeClr val="dk1"/>
                          </a:solidFill>
                          <a:effectLst/>
                          <a:latin typeface="+mj-lt"/>
                          <a:ea typeface="+mn-ea"/>
                          <a:cs typeface="+mn-cs"/>
                        </a:rPr>
                        <a:t>2. Suy luận: Các lời thoại của cha và Thúc Ngư trong đoạn 2 cho thấy quan niệm về việc học hành giữa hai cha con khác nhau như thế nào?</a:t>
                      </a:r>
                      <a:endParaRPr lang="en-SG" sz="2800" b="0"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800"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36880299"/>
                  </a:ext>
                </a:extLst>
              </a:tr>
              <a:tr h="877895">
                <a:tc>
                  <a:txBody>
                    <a:bodyPr/>
                    <a:lstStyle/>
                    <a:p>
                      <a:pPr algn="just"/>
                      <a:r>
                        <a:rPr lang="vi-VN" sz="2800" b="0" i="1" kern="1200" dirty="0">
                          <a:solidFill>
                            <a:schemeClr val="dk1"/>
                          </a:solidFill>
                          <a:effectLst/>
                          <a:latin typeface="+mj-lt"/>
                          <a:ea typeface="+mn-ea"/>
                          <a:cs typeface="+mn-cs"/>
                        </a:rPr>
                        <a:t>3. Theo dõi: Lưu ý yếu tố kì ảo và tác dụng của yếu tố kì ảo trong đoạn 3.</a:t>
                      </a:r>
                      <a:endParaRPr lang="en-SG" sz="2800" b="0"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800"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67915276"/>
                  </a:ext>
                </a:extLst>
              </a:tr>
              <a:tr h="1492808">
                <a:tc>
                  <a:txBody>
                    <a:bodyPr/>
                    <a:lstStyle/>
                    <a:p>
                      <a:pPr algn="just"/>
                      <a:r>
                        <a:rPr lang="vi-VN" sz="2800" b="0" i="1" kern="1200" dirty="0">
                          <a:solidFill>
                            <a:schemeClr val="dk1"/>
                          </a:solidFill>
                          <a:effectLst/>
                          <a:latin typeface="+mj-lt"/>
                          <a:ea typeface="+mn-ea"/>
                          <a:cs typeface="+mn-cs"/>
                        </a:rPr>
                        <a:t>4. Suy luận:Việc làm và lời nói, lời hát của Ngọa Vân trong đoạn 4 cho thấy nàng là người như thế nào?</a:t>
                      </a:r>
                      <a:endParaRPr lang="en-SG" sz="2800" b="0"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29921515"/>
                  </a:ext>
                </a:extLst>
              </a:tr>
            </a:tbl>
          </a:graphicData>
        </a:graphic>
      </p:graphicFrame>
    </p:spTree>
    <p:extLst>
      <p:ext uri="{BB962C8B-B14F-4D97-AF65-F5344CB8AC3E}">
        <p14:creationId xmlns:p14="http://schemas.microsoft.com/office/powerpoint/2010/main" val="13711577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23" name="Group 23"/>
          <p:cNvGrpSpPr/>
          <p:nvPr/>
        </p:nvGrpSpPr>
        <p:grpSpPr>
          <a:xfrm>
            <a:off x="2791327" y="-21145"/>
            <a:ext cx="6946231" cy="751196"/>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6" name="Freeform 26"/>
          <p:cNvSpPr/>
          <p:nvPr/>
        </p:nvSpPr>
        <p:spPr>
          <a:xfrm rot="-3085816">
            <a:off x="10846250" y="34615"/>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662989" y="59634"/>
            <a:ext cx="7074569"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THẺ CHỈ DẪN</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33" name="Google Shape;1888;p60">
            <a:extLst>
              <a:ext uri="{FF2B5EF4-FFF2-40B4-BE49-F238E27FC236}">
                <a16:creationId xmlns:a16="http://schemas.microsoft.com/office/drawing/2014/main" xmlns="" id="{14C0AB64-4F61-BF51-C8B5-C718DF5CB275}"/>
              </a:ext>
            </a:extLst>
          </p:cNvPr>
          <p:cNvGrpSpPr/>
          <p:nvPr/>
        </p:nvGrpSpPr>
        <p:grpSpPr>
          <a:xfrm rot="10800000">
            <a:off x="11652726" y="471407"/>
            <a:ext cx="520380" cy="777304"/>
            <a:chOff x="6316225" y="3717575"/>
            <a:chExt cx="251400" cy="421100"/>
          </a:xfrm>
        </p:grpSpPr>
        <p:sp>
          <p:nvSpPr>
            <p:cNvPr id="34" name="Google Shape;1889;p60">
              <a:extLst>
                <a:ext uri="{FF2B5EF4-FFF2-40B4-BE49-F238E27FC236}">
                  <a16:creationId xmlns:a16="http://schemas.microsoft.com/office/drawing/2014/main" xmlns=""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xmlns=""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xmlns=""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xmlns=""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xmlns=""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xmlns=""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xmlns=""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xmlns=""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xmlns="" id="{E8EA5C2F-A4D4-776D-EDC7-FCE9A18AB39A}"/>
              </a:ext>
            </a:extLst>
          </p:cNvPr>
          <p:cNvGraphicFramePr>
            <a:graphicFrameLocks noGrp="1"/>
          </p:cNvGraphicFramePr>
          <p:nvPr>
            <p:extLst>
              <p:ext uri="{D42A27DB-BD31-4B8C-83A1-F6EECF244321}">
                <p14:modId xmlns:p14="http://schemas.microsoft.com/office/powerpoint/2010/main" val="21286900"/>
              </p:ext>
            </p:extLst>
          </p:nvPr>
        </p:nvGraphicFramePr>
        <p:xfrm>
          <a:off x="138794" y="853691"/>
          <a:ext cx="11914412" cy="5847898"/>
        </p:xfrm>
        <a:graphic>
          <a:graphicData uri="http://schemas.openxmlformats.org/drawingml/2006/table">
            <a:tbl>
              <a:tblPr firstRow="1" firstCol="1" bandRow="1">
                <a:tableStyleId>{10A1B5D5-9B99-4C35-A422-299274C87663}</a:tableStyleId>
              </a:tblPr>
              <a:tblGrid>
                <a:gridCol w="3819595">
                  <a:extLst>
                    <a:ext uri="{9D8B030D-6E8A-4147-A177-3AD203B41FA5}">
                      <a16:colId xmlns:a16="http://schemas.microsoft.com/office/drawing/2014/main" xmlns="" val="4020652581"/>
                    </a:ext>
                  </a:extLst>
                </a:gridCol>
                <a:gridCol w="8094817">
                  <a:extLst>
                    <a:ext uri="{9D8B030D-6E8A-4147-A177-3AD203B41FA5}">
                      <a16:colId xmlns:a16="http://schemas.microsoft.com/office/drawing/2014/main" xmlns="" val="4028066762"/>
                    </a:ext>
                  </a:extLst>
                </a:gridCol>
              </a:tblGrid>
              <a:tr h="513132">
                <a:tc>
                  <a:txBody>
                    <a:bodyPr/>
                    <a:lstStyle/>
                    <a:p>
                      <a:pPr algn="ctr">
                        <a:lnSpc>
                          <a:spcPct val="100000"/>
                        </a:lnSpc>
                        <a:spcAft>
                          <a:spcPts val="800"/>
                        </a:spcAft>
                      </a:pPr>
                      <a:r>
                        <a:rPr lang="vi-VN" sz="3000" dirty="0">
                          <a:solidFill>
                            <a:schemeClr val="tx1"/>
                          </a:solidFill>
                          <a:effectLst/>
                          <a:latin typeface="+mj-lt"/>
                        </a:rPr>
                        <a:t>Câu hỏi/ Kĩ năng đọc</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3000" dirty="0">
                          <a:solidFill>
                            <a:schemeClr val="tx1"/>
                          </a:solidFill>
                          <a:effectLst/>
                          <a:latin typeface="+mj-lt"/>
                        </a:rPr>
                        <a:t>Câu trả lời</a:t>
                      </a: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744372691"/>
                  </a:ext>
                </a:extLst>
              </a:tr>
              <a:tr h="1939915">
                <a:tc>
                  <a:txBody>
                    <a:bodyPr/>
                    <a:lstStyle/>
                    <a:p>
                      <a:pPr algn="just"/>
                      <a:r>
                        <a:rPr lang="vi-VN" sz="3000" b="0" i="1" kern="1200" dirty="0">
                          <a:solidFill>
                            <a:schemeClr val="dk1"/>
                          </a:solidFill>
                          <a:effectLst/>
                          <a:latin typeface="+mj-lt"/>
                          <a:ea typeface="+mn-ea"/>
                          <a:cs typeface="+mn-cs"/>
                        </a:rPr>
                        <a:t>1. Theo dõi: Những câu thơ trong đoạn 1 là lời của người kể chuyện hay là lời của nhânvật?</a:t>
                      </a:r>
                      <a:endParaRPr lang="en-SG" sz="3000" b="0"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99300626"/>
                  </a:ext>
                </a:extLst>
              </a:tr>
              <a:tr h="3394851">
                <a:tc>
                  <a:txBody>
                    <a:bodyPr/>
                    <a:lstStyle/>
                    <a:p>
                      <a:pPr algn="just"/>
                      <a:r>
                        <a:rPr lang="vi-VN" sz="3000" b="0" i="1" kern="1200" dirty="0">
                          <a:solidFill>
                            <a:schemeClr val="dk1"/>
                          </a:solidFill>
                          <a:effectLst/>
                          <a:latin typeface="+mj-lt"/>
                          <a:ea typeface="+mn-ea"/>
                          <a:cs typeface="+mn-cs"/>
                        </a:rPr>
                        <a:t>2. Suy luận: Các lời thoại của cha và Thúc Ngư trong đoạn 2 cho thấy quan niệm về việc học hành giữa hai cha con khác nhau như thế nào?</a:t>
                      </a:r>
                      <a:endParaRPr lang="en-SG" sz="3000" b="0"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000"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36880299"/>
                  </a:ext>
                </a:extLst>
              </a:tr>
            </a:tbl>
          </a:graphicData>
        </a:graphic>
      </p:graphicFrame>
      <p:sp>
        <p:nvSpPr>
          <p:cNvPr id="15" name="TextBox 14">
            <a:extLst>
              <a:ext uri="{FF2B5EF4-FFF2-40B4-BE49-F238E27FC236}">
                <a16:creationId xmlns:a16="http://schemas.microsoft.com/office/drawing/2014/main" xmlns="" id="{D728F424-3792-2600-1CC4-76BD50A6F35D}"/>
              </a:ext>
            </a:extLst>
          </p:cNvPr>
          <p:cNvSpPr txBox="1"/>
          <p:nvPr/>
        </p:nvSpPr>
        <p:spPr>
          <a:xfrm>
            <a:off x="4129838" y="1791268"/>
            <a:ext cx="7636423" cy="55399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Những câu thơ là lời của người kể chuyện.</a:t>
            </a:r>
            <a:endParaRPr kumimoji="0" lang="en-SG"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04CA35DF-BA1E-63C3-B9B2-AEC5C0A38F44}"/>
              </a:ext>
            </a:extLst>
          </p:cNvPr>
          <p:cNvSpPr txBox="1"/>
          <p:nvPr/>
        </p:nvSpPr>
        <p:spPr>
          <a:xfrm>
            <a:off x="3943797" y="3339470"/>
            <a:ext cx="8148064" cy="3323987"/>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Quan niệm học hành của hai cha con khác nhau:</a:t>
            </a:r>
            <a:endParaRPr kumimoji="0" lang="en-SG" sz="3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Với người cha:</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Đi học để học những lời nói, việc làm của thánh hiền đời xưa, chép trong sách, học học mới biết mà bắt chước.</a:t>
            </a:r>
            <a:endParaRPr kumimoji="0" lang="en-SG"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Với Thúc Ngư:</a:t>
            </a: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sách không có cá, lời nói lại không thể đem đá cá được, và cậu không chịu đi học.</a:t>
            </a:r>
            <a:endParaRPr kumimoji="0" lang="en-SG" sz="3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1704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additive="base">
                                        <p:cTn id="12"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arn(inVertical)">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 calcmode="lin" valueType="num">
                                      <p:cBhvr additive="base">
                                        <p:cTn id="23"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23" name="Group 23"/>
          <p:cNvGrpSpPr/>
          <p:nvPr/>
        </p:nvGrpSpPr>
        <p:grpSpPr>
          <a:xfrm>
            <a:off x="2791327" y="-21145"/>
            <a:ext cx="6946231" cy="751196"/>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6" name="Freeform 26"/>
          <p:cNvSpPr/>
          <p:nvPr/>
        </p:nvSpPr>
        <p:spPr>
          <a:xfrm rot="-3085816">
            <a:off x="10846250" y="34615"/>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1" name="TextBox 30">
            <a:extLst>
              <a:ext uri="{FF2B5EF4-FFF2-40B4-BE49-F238E27FC236}">
                <a16:creationId xmlns:a16="http://schemas.microsoft.com/office/drawing/2014/main" xmlns="" id="{8A956377-AC85-42B8-F4A0-B7A15A3C955B}"/>
              </a:ext>
            </a:extLst>
          </p:cNvPr>
          <p:cNvSpPr txBox="1"/>
          <p:nvPr/>
        </p:nvSpPr>
        <p:spPr>
          <a:xfrm>
            <a:off x="2662989" y="59634"/>
            <a:ext cx="7074569" cy="646331"/>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THẺ CHỈ DẪN</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33" name="Google Shape;1888;p60">
            <a:extLst>
              <a:ext uri="{FF2B5EF4-FFF2-40B4-BE49-F238E27FC236}">
                <a16:creationId xmlns:a16="http://schemas.microsoft.com/office/drawing/2014/main" xmlns="" id="{14C0AB64-4F61-BF51-C8B5-C718DF5CB275}"/>
              </a:ext>
            </a:extLst>
          </p:cNvPr>
          <p:cNvGrpSpPr/>
          <p:nvPr/>
        </p:nvGrpSpPr>
        <p:grpSpPr>
          <a:xfrm rot="10800000">
            <a:off x="11652726" y="471407"/>
            <a:ext cx="520380" cy="777304"/>
            <a:chOff x="6316225" y="3717575"/>
            <a:chExt cx="251400" cy="421100"/>
          </a:xfrm>
        </p:grpSpPr>
        <p:sp>
          <p:nvSpPr>
            <p:cNvPr id="34" name="Google Shape;1889;p60">
              <a:extLst>
                <a:ext uri="{FF2B5EF4-FFF2-40B4-BE49-F238E27FC236}">
                  <a16:creationId xmlns:a16="http://schemas.microsoft.com/office/drawing/2014/main" xmlns=""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xmlns=""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xmlns=""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xmlns=""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xmlns=""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xmlns=""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xmlns=""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xmlns=""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3" name="Table 12">
            <a:extLst>
              <a:ext uri="{FF2B5EF4-FFF2-40B4-BE49-F238E27FC236}">
                <a16:creationId xmlns:a16="http://schemas.microsoft.com/office/drawing/2014/main" xmlns="" id="{E8EA5C2F-A4D4-776D-EDC7-FCE9A18AB39A}"/>
              </a:ext>
            </a:extLst>
          </p:cNvPr>
          <p:cNvGraphicFramePr>
            <a:graphicFrameLocks noGrp="1"/>
          </p:cNvGraphicFramePr>
          <p:nvPr>
            <p:extLst>
              <p:ext uri="{D42A27DB-BD31-4B8C-83A1-F6EECF244321}">
                <p14:modId xmlns:p14="http://schemas.microsoft.com/office/powerpoint/2010/main" val="3273663145"/>
              </p:ext>
            </p:extLst>
          </p:nvPr>
        </p:nvGraphicFramePr>
        <p:xfrm>
          <a:off x="138794" y="853690"/>
          <a:ext cx="11914412" cy="5835865"/>
        </p:xfrm>
        <a:graphic>
          <a:graphicData uri="http://schemas.openxmlformats.org/drawingml/2006/table">
            <a:tbl>
              <a:tblPr firstRow="1" firstCol="1" bandRow="1">
                <a:tableStyleId>{10A1B5D5-9B99-4C35-A422-299274C87663}</a:tableStyleId>
              </a:tblPr>
              <a:tblGrid>
                <a:gridCol w="1906574">
                  <a:extLst>
                    <a:ext uri="{9D8B030D-6E8A-4147-A177-3AD203B41FA5}">
                      <a16:colId xmlns:a16="http://schemas.microsoft.com/office/drawing/2014/main" xmlns="" val="4020652581"/>
                    </a:ext>
                  </a:extLst>
                </a:gridCol>
                <a:gridCol w="10007838">
                  <a:extLst>
                    <a:ext uri="{9D8B030D-6E8A-4147-A177-3AD203B41FA5}">
                      <a16:colId xmlns:a16="http://schemas.microsoft.com/office/drawing/2014/main" xmlns="" val="4028066762"/>
                    </a:ext>
                  </a:extLst>
                </a:gridCol>
              </a:tblGrid>
              <a:tr h="897825">
                <a:tc>
                  <a:txBody>
                    <a:bodyPr/>
                    <a:lstStyle/>
                    <a:p>
                      <a:pPr algn="just">
                        <a:lnSpc>
                          <a:spcPct val="100000"/>
                        </a:lnSpc>
                        <a:spcAft>
                          <a:spcPts val="800"/>
                        </a:spcAft>
                      </a:pPr>
                      <a:r>
                        <a:rPr lang="vi-VN" sz="2900" dirty="0">
                          <a:solidFill>
                            <a:schemeClr val="tx1"/>
                          </a:solidFill>
                          <a:effectLst/>
                          <a:latin typeface="+mj-lt"/>
                        </a:rPr>
                        <a:t>Câu hỏi/ Kĩ năng đọc</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900" dirty="0">
                          <a:solidFill>
                            <a:schemeClr val="tx1"/>
                          </a:solidFill>
                          <a:effectLst/>
                          <a:latin typeface="+mj-lt"/>
                        </a:rPr>
                        <a:t>Câu trả lời</a:t>
                      </a:r>
                      <a:endParaRPr lang="en-SG" sz="2900" dirty="0">
                        <a:solidFill>
                          <a:schemeClr val="tx1"/>
                        </a:solidFill>
                        <a:effectLst/>
                        <a:latin typeface="+mj-lt"/>
                        <a:ea typeface="Calibri" panose="020F0502020204030204" pitchFamily="34" charset="0"/>
                        <a:cs typeface="Times New Roman" panose="02020603050405020304" pitchFamily="18" charset="0"/>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744372691"/>
                  </a:ext>
                </a:extLst>
              </a:tr>
              <a:tr h="4938040">
                <a:tc>
                  <a:txBody>
                    <a:bodyPr/>
                    <a:lstStyle/>
                    <a:p>
                      <a:pPr algn="just"/>
                      <a:r>
                        <a:rPr lang="vi-VN" sz="2900" b="1" i="1" kern="1200" dirty="0">
                          <a:solidFill>
                            <a:schemeClr val="dk1"/>
                          </a:solidFill>
                          <a:effectLst/>
                          <a:latin typeface="+mj-lt"/>
                          <a:ea typeface="+mn-ea"/>
                          <a:cs typeface="+mn-cs"/>
                        </a:rPr>
                        <a:t>3. Theo dõi: Lưu ý yếu tố kì ảo và tác dụng của yếu tố kì ảo trong đoạn 3.</a:t>
                      </a:r>
                      <a:endParaRPr lang="en-SG" sz="2900" b="1" i="1"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900" kern="1200" dirty="0">
                        <a:solidFill>
                          <a:schemeClr val="dk1"/>
                        </a:solidFill>
                        <a:effectLst/>
                        <a:latin typeface="+mj-lt"/>
                        <a:ea typeface="+mn-ea"/>
                        <a:cs typeface="+mn-cs"/>
                      </a:endParaRPr>
                    </a:p>
                  </a:txBody>
                  <a:tcPr marL="18707" marR="187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67915276"/>
                  </a:ext>
                </a:extLst>
              </a:tr>
            </a:tbl>
          </a:graphicData>
        </a:graphic>
      </p:graphicFrame>
      <p:sp>
        <p:nvSpPr>
          <p:cNvPr id="15" name="TextBox 14">
            <a:extLst>
              <a:ext uri="{FF2B5EF4-FFF2-40B4-BE49-F238E27FC236}">
                <a16:creationId xmlns:a16="http://schemas.microsoft.com/office/drawing/2014/main" xmlns="" id="{2A24B5DE-81E3-D132-505C-B8369917A891}"/>
              </a:ext>
            </a:extLst>
          </p:cNvPr>
          <p:cNvSpPr txBox="1"/>
          <p:nvPr/>
        </p:nvSpPr>
        <p:spPr>
          <a:xfrm>
            <a:off x="2066925" y="1756149"/>
            <a:ext cx="9970163" cy="500136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Các yếu tố kì ảo trong đoạn này:</a:t>
            </a:r>
            <a:endParaRPr kumimoji="0" lang="en-SG" sz="29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những món ăn ngon tuyệt phẩm thơm lạ thường mà cha Ngọa Vân thết đã thông gia</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đoạn văn nói về sự quay trở về nhà của vợ chồng ông thuyền chài, nhắm mắt ngồi trong thuyền, phó mặc hai người đẩy, kéo thuyền đi,.... hai gã đi sau, đi trước, tựa người nhưng không phải người, vảy rồng mồm giải, mặt thú thân xà, nổi chìm lên xuống nhanh như mây bay; nàng có thuật rút đường kì diệu, đường xa vạn dặm sẽ được rút ngắn lại bằng gang tấc.</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Tác dụng:</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làm tăng thêm sự kì bí, hấp dẫn cho câu chuyện; đồng thời, cũng đề cao vị thế dòng dõi hải tiên của người vợ.</a:t>
            </a:r>
            <a:endParaRPr kumimoji="0" lang="en-SG" sz="2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5378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M2NjQwMTVmNDUxODBmMDc5ODRiMDk0MjUwMjIxZjIifQ=="/>
  <p:tag name="KSO_WPP_MARK_KEY" val="2539d38b-7948-49a5-b0bc-9a47a09d8a5d"/>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ww.jpppt.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思源黑体 CN Bold"/>
        <a:cs typeface=""/>
      </a:majorFont>
      <a:minorFont>
        <a:latin typeface="Arial"/>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思源黑体 CN Bol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思源黑体 CN Bol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TotalTime>
  <Words>3569</Words>
  <Application>Microsoft Office PowerPoint</Application>
  <PresentationFormat>Custom</PresentationFormat>
  <Paragraphs>371</Paragraphs>
  <Slides>64</Slides>
  <Notes>22</Notes>
  <HiddenSlides>0</HiddenSlides>
  <MMClips>14</MMClips>
  <ScaleCrop>false</ScaleCrop>
  <HeadingPairs>
    <vt:vector size="4" baseType="variant">
      <vt:variant>
        <vt:lpstr>Theme</vt:lpstr>
      </vt:variant>
      <vt:variant>
        <vt:i4>7</vt:i4>
      </vt:variant>
      <vt:variant>
        <vt:lpstr>Slide Titles</vt:lpstr>
      </vt:variant>
      <vt:variant>
        <vt:i4>64</vt:i4>
      </vt:variant>
    </vt:vector>
  </HeadingPairs>
  <TitlesOfParts>
    <vt:vector size="71" baseType="lpstr">
      <vt:lpstr>www.jpppt.com</vt:lpstr>
      <vt:lpstr>jpppt.com</vt:lpstr>
      <vt:lpstr>1_Office 主题</vt:lpstr>
      <vt:lpstr>2_Office 主题​​</vt:lpstr>
      <vt:lpstr>1_Office Theme</vt:lpstr>
      <vt:lpstr>Office Theme</vt:lpstr>
      <vt:lpstr>Jungle Fauna and Landscapes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www.jpppt.com</dc:creator>
  <cp:keywords>www.jpppt.com</cp:keywords>
  <dc:description>www.jpppt.com</dc:description>
  <cp:lastModifiedBy>Windows User</cp:lastModifiedBy>
  <cp:revision>221</cp:revision>
  <dcterms:created xsi:type="dcterms:W3CDTF">2019-06-19T02:08:00Z</dcterms:created>
  <dcterms:modified xsi:type="dcterms:W3CDTF">2024-10-06T12:54:12Z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38D96A83E757459385089845BBBF9B70</vt:lpwstr>
  </property>
</Properties>
</file>