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33"/>
  </p:notesMasterIdLst>
  <p:sldIdLst>
    <p:sldId id="292" r:id="rId5"/>
    <p:sldId id="291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2" r:id="rId15"/>
    <p:sldId id="267" r:id="rId16"/>
    <p:sldId id="269" r:id="rId17"/>
    <p:sldId id="270" r:id="rId18"/>
    <p:sldId id="271" r:id="rId19"/>
    <p:sldId id="273" r:id="rId20"/>
    <p:sldId id="274" r:id="rId21"/>
    <p:sldId id="275" r:id="rId22"/>
    <p:sldId id="279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5715000" type="screen16x10"/>
  <p:notesSz cx="6858000" cy="9144000"/>
  <p:defaultTextStyle>
    <a:defPPr>
      <a:defRPr lang="en-US"/>
    </a:defPPr>
    <a:lvl1pPr marL="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17"/>
    <a:srgbClr val="F7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75" d="100"/>
          <a:sy n="75" d="100"/>
        </p:scale>
        <p:origin x="-594" y="-13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6AD1D-E1BE-4665-BFDB-5F0844F36E9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9D7C-FFF8-4AE9-932D-3251A6A4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9D7C-FFF8-4AE9-932D-3251A6A4B6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9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5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7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5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4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5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5"/>
            <a:ext cx="54102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3505"/>
            <a:ext cx="54102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2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3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1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3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8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63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0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9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52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72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872"/>
            <a:ext cx="27432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872"/>
            <a:ext cx="8077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5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603502"/>
            <a:ext cx="6172200" cy="1578635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169435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163" indent="0" algn="ctr">
              <a:buNone/>
            </a:lvl2pPr>
            <a:lvl3pPr marL="914328" indent="0" algn="ctr">
              <a:buNone/>
            </a:lvl3pPr>
            <a:lvl4pPr marL="1371490" indent="0" algn="ctr">
              <a:buNone/>
            </a:lvl4pPr>
            <a:lvl5pPr marL="1828654" indent="0" algn="ctr">
              <a:buNone/>
            </a:lvl5pPr>
            <a:lvl6pPr marL="2285817" indent="0" algn="ctr">
              <a:buNone/>
            </a:lvl6pPr>
            <a:lvl7pPr marL="2742980" indent="0" algn="ctr">
              <a:buNone/>
            </a:lvl7pPr>
            <a:lvl8pPr marL="3200144" indent="0" algn="ctr">
              <a:buNone/>
            </a:lvl8pPr>
            <a:lvl9pPr marL="365730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2"/>
            <a:ext cx="609600" cy="431270"/>
          </a:xfrm>
        </p:spPr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0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413002"/>
            <a:ext cx="6172200" cy="1711325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175125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FFF39D"/>
                </a:solidFill>
              </a:rPr>
              <a:pPr/>
              <a:t>12/7/2021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2"/>
            <a:ext cx="609600" cy="431270"/>
          </a:xfrm>
        </p:spPr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2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8264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57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58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07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4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20663"/>
            <a:ext cx="1524000" cy="4130040"/>
          </a:xfrm>
        </p:spPr>
        <p:txBody>
          <a:bodyPr rot="0" spcFirstLastPara="0" vertOverflow="overflow" horzOverflow="overflow" vert="horz" wrap="square" lIns="91432" tIns="45716" rIns="91432" bIns="45716" numCol="1" spcCol="274298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5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2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1676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2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3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07" indent="0" algn="ctr">
              <a:buNone/>
              <a:defRPr sz="1600"/>
            </a:lvl2pPr>
            <a:lvl3pPr marL="713214" indent="0" algn="ctr">
              <a:buNone/>
              <a:defRPr sz="1500"/>
            </a:lvl3pPr>
            <a:lvl4pPr marL="1069821" indent="0" algn="ctr">
              <a:buNone/>
              <a:defRPr sz="1200"/>
            </a:lvl4pPr>
            <a:lvl5pPr marL="1426428" indent="0" algn="ctr">
              <a:buNone/>
              <a:defRPr sz="1200"/>
            </a:lvl5pPr>
            <a:lvl6pPr marL="1783036" indent="0" algn="ctr">
              <a:buNone/>
              <a:defRPr sz="1200"/>
            </a:lvl6pPr>
            <a:lvl7pPr marL="2139642" indent="0" algn="ctr">
              <a:buNone/>
              <a:defRPr sz="1200"/>
            </a:lvl7pPr>
            <a:lvl8pPr marL="2496250" indent="0" algn="ctr">
              <a:buNone/>
              <a:defRPr sz="1200"/>
            </a:lvl8pPr>
            <a:lvl9pPr marL="2852857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9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8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069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2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42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06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7" indent="0">
              <a:buNone/>
              <a:defRPr sz="1600" b="1"/>
            </a:lvl2pPr>
            <a:lvl3pPr marL="713214" indent="0">
              <a:buNone/>
              <a:defRPr sz="1500" b="1"/>
            </a:lvl3pPr>
            <a:lvl4pPr marL="1069821" indent="0">
              <a:buNone/>
              <a:defRPr sz="1200" b="1"/>
            </a:lvl4pPr>
            <a:lvl5pPr marL="1426428" indent="0">
              <a:buNone/>
              <a:defRPr sz="1200" b="1"/>
            </a:lvl5pPr>
            <a:lvl6pPr marL="1783036" indent="0">
              <a:buNone/>
              <a:defRPr sz="1200" b="1"/>
            </a:lvl6pPr>
            <a:lvl7pPr marL="2139642" indent="0">
              <a:buNone/>
              <a:defRPr sz="1200" b="1"/>
            </a:lvl7pPr>
            <a:lvl8pPr marL="2496250" indent="0">
              <a:buNone/>
              <a:defRPr sz="1200" b="1"/>
            </a:lvl8pPr>
            <a:lvl9pPr marL="285285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07" indent="0">
              <a:buNone/>
              <a:defRPr sz="1600" b="1"/>
            </a:lvl2pPr>
            <a:lvl3pPr marL="713214" indent="0">
              <a:buNone/>
              <a:defRPr sz="1500" b="1"/>
            </a:lvl3pPr>
            <a:lvl4pPr marL="1069821" indent="0">
              <a:buNone/>
              <a:defRPr sz="1200" b="1"/>
            </a:lvl4pPr>
            <a:lvl5pPr marL="1426428" indent="0">
              <a:buNone/>
              <a:defRPr sz="1200" b="1"/>
            </a:lvl5pPr>
            <a:lvl6pPr marL="1783036" indent="0">
              <a:buNone/>
              <a:defRPr sz="1200" b="1"/>
            </a:lvl6pPr>
            <a:lvl7pPr marL="2139642" indent="0">
              <a:buNone/>
              <a:defRPr sz="1200" b="1"/>
            </a:lvl7pPr>
            <a:lvl8pPr marL="2496250" indent="0">
              <a:buNone/>
              <a:defRPr sz="1200" b="1"/>
            </a:lvl8pPr>
            <a:lvl9pPr marL="285285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38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9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00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07" indent="0">
              <a:buNone/>
              <a:defRPr sz="1200"/>
            </a:lvl2pPr>
            <a:lvl3pPr marL="713214" indent="0">
              <a:buNone/>
              <a:defRPr sz="900"/>
            </a:lvl3pPr>
            <a:lvl4pPr marL="1069821" indent="0">
              <a:buNone/>
              <a:defRPr sz="900"/>
            </a:lvl4pPr>
            <a:lvl5pPr marL="1426428" indent="0">
              <a:buNone/>
              <a:defRPr sz="900"/>
            </a:lvl5pPr>
            <a:lvl6pPr marL="1783036" indent="0">
              <a:buNone/>
              <a:defRPr sz="900"/>
            </a:lvl6pPr>
            <a:lvl7pPr marL="2139642" indent="0">
              <a:buNone/>
              <a:defRPr sz="900"/>
            </a:lvl7pPr>
            <a:lvl8pPr marL="2496250" indent="0">
              <a:buNone/>
              <a:defRPr sz="900"/>
            </a:lvl8pPr>
            <a:lvl9pPr marL="285285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07" indent="0">
              <a:buNone/>
              <a:defRPr sz="2200"/>
            </a:lvl2pPr>
            <a:lvl3pPr marL="713214" indent="0">
              <a:buNone/>
              <a:defRPr sz="1900"/>
            </a:lvl3pPr>
            <a:lvl4pPr marL="1069821" indent="0">
              <a:buNone/>
              <a:defRPr sz="1600"/>
            </a:lvl4pPr>
            <a:lvl5pPr marL="1426428" indent="0">
              <a:buNone/>
              <a:defRPr sz="1600"/>
            </a:lvl5pPr>
            <a:lvl6pPr marL="1783036" indent="0">
              <a:buNone/>
              <a:defRPr sz="1600"/>
            </a:lvl6pPr>
            <a:lvl7pPr marL="2139642" indent="0">
              <a:buNone/>
              <a:defRPr sz="1600"/>
            </a:lvl7pPr>
            <a:lvl8pPr marL="2496250" indent="0">
              <a:buNone/>
              <a:defRPr sz="1600"/>
            </a:lvl8pPr>
            <a:lvl9pPr marL="2852857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07" indent="0">
              <a:buNone/>
              <a:defRPr sz="1200"/>
            </a:lvl2pPr>
            <a:lvl3pPr marL="713214" indent="0">
              <a:buNone/>
              <a:defRPr sz="900"/>
            </a:lvl3pPr>
            <a:lvl4pPr marL="1069821" indent="0">
              <a:buNone/>
              <a:defRPr sz="900"/>
            </a:lvl4pPr>
            <a:lvl5pPr marL="1426428" indent="0">
              <a:buNone/>
              <a:defRPr sz="900"/>
            </a:lvl5pPr>
            <a:lvl6pPr marL="1783036" indent="0">
              <a:buNone/>
              <a:defRPr sz="900"/>
            </a:lvl6pPr>
            <a:lvl7pPr marL="2139642" indent="0">
              <a:buNone/>
              <a:defRPr sz="900"/>
            </a:lvl7pPr>
            <a:lvl8pPr marL="2496250" indent="0">
              <a:buNone/>
              <a:defRPr sz="900"/>
            </a:lvl8pPr>
            <a:lvl9pPr marL="285285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13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30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2"/>
            <a:ext cx="5800725" cy="48431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4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8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3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63" indent="0">
              <a:buNone/>
              <a:defRPr sz="2800"/>
            </a:lvl2pPr>
            <a:lvl3pPr marL="914328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0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5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8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6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037F-1F2D-4104-A663-B7AE1F109B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4E1F-6A31-48E7-BEBD-6AB29BD5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2" indent="-342872" algn="l" defTabSz="9143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7" algn="l" defTabSz="9143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8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8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6"/>
            <a:ext cx="2133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7FC5-3796-44E7-89F8-AF011EA51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6"/>
            <a:ext cx="2895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6"/>
            <a:ext cx="2133600" cy="304271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F5E5-6658-4011-A15B-B250BAFCEA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8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2" indent="-342872" algn="l" defTabSz="9143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7" algn="l" defTabSz="9143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8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8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  <a:prstGeom prst="rect">
            <a:avLst/>
          </a:prstGeom>
        </p:spPr>
        <p:txBody>
          <a:bodyPr vert="horz" lIns="91432" tIns="45716" rIns="91432" bIns="45716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 lIns="91432" tIns="45716" rIns="91432" bIns="4571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9"/>
            <a:ext cx="1676400" cy="384048"/>
          </a:xfrm>
          <a:prstGeom prst="rect">
            <a:avLst/>
          </a:prstGeom>
        </p:spPr>
        <p:txBody>
          <a:bodyPr vert="horz" lIns="91432" tIns="45716" rIns="91432" bIns="45716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E9DB9E-4FD9-440F-864F-F9E08C8BCC91}" type="datetimeFigureOut">
              <a:rPr lang="en-US" smtClean="0">
                <a:solidFill>
                  <a:srgbClr val="575F6D"/>
                </a:solidFill>
              </a:rPr>
              <a:pPr/>
              <a:t>12/7/2021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lIns="91432" tIns="45716" rIns="91432" bIns="45716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778375"/>
            <a:ext cx="609600" cy="434340"/>
          </a:xfrm>
          <a:prstGeom prst="rect">
            <a:avLst/>
          </a:prstGeom>
        </p:spPr>
        <p:txBody>
          <a:bodyPr vert="horz" lIns="91432" tIns="45716" rIns="91432" bIns="45716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73368A-C3DE-46E7-AF51-F4E6BCCD2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98" indent="-274298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30" indent="-27429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indent="-18286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5" indent="-18286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23" indent="-182866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221" indent="-182866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519" indent="-18286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817" indent="-182866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114" indent="-18286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2" tIns="35661" rIns="71322" bIns="356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71322" tIns="35661" rIns="71322" bIns="356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71322" tIns="35661" rIns="71322" bIns="356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14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3214"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71322" tIns="35661" rIns="71322" bIns="356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71322" tIns="35661" rIns="71322" bIns="356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14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32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13214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3" indent="-178303" algn="l" defTabSz="713214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11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17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25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32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39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946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553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160" indent="-178303" algn="l" defTabSz="713214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7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14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21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28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36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42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50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857" algn="l" defTabSz="713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12617"/>
            <a:ext cx="6858000" cy="1989667"/>
          </a:xfrm>
        </p:spPr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 MỪNG CÁC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THẦY CÔ VÀ CÁC EM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ĐẾN VỚI LỚP HỌC TRỰC TUYẾN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676400" y="3131243"/>
            <a:ext cx="6166960" cy="564457"/>
          </a:xfrm>
          <a:prstGeom prst="rect">
            <a:avLst/>
          </a:prstGeom>
          <a:noFill/>
        </p:spPr>
        <p:txBody>
          <a:bodyPr wrap="square" lIns="71319" tIns="35659" rIns="71319" bIns="35659" rtlCol="0">
            <a:spAutoFit/>
          </a:bodyPr>
          <a:lstStyle/>
          <a:p>
            <a:pPr defTabSz="713185"/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MÔN: KHOA HỌC TỰ NHIÊN 6</a:t>
            </a:r>
          </a:p>
        </p:txBody>
      </p:sp>
    </p:spTree>
    <p:extLst>
      <p:ext uri="{BB962C8B-B14F-4D97-AF65-F5344CB8AC3E}">
        <p14:creationId xmlns:p14="http://schemas.microsoft.com/office/powerpoint/2010/main" val="14646832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79732"/>
            <a:ext cx="866821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9700"/>
            <a:ext cx="2971800" cy="1768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33500"/>
            <a:ext cx="3155308" cy="2121260"/>
          </a:xfrm>
          <a:prstGeom prst="rect">
            <a:avLst/>
          </a:prstGeom>
        </p:spPr>
      </p:pic>
      <p:pic>
        <p:nvPicPr>
          <p:cNvPr id="13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15" y="3819854"/>
            <a:ext cx="2916293" cy="17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13" y="3819854"/>
            <a:ext cx="3227788" cy="17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73017" y="319428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8217" y="4533900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Cát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3291" y="2986625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bauxite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43400" y="4456005"/>
            <a:ext cx="16764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391400" y="929892"/>
            <a:ext cx="1752600" cy="2232408"/>
          </a:xfrm>
          <a:prstGeom prst="cloudCallout">
            <a:avLst>
              <a:gd name="adj1" fmla="val -79412"/>
              <a:gd name="adj2" fmla="val 595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2" y="952500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05552" y="1099832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15818" y="1102081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" grpId="0" animBg="1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876" y="479732"/>
            <a:ext cx="700463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76300"/>
            <a:ext cx="866821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2" y="1333500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05552" y="1480832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15818" y="1483081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75209"/>
              </p:ext>
            </p:extLst>
          </p:nvPr>
        </p:nvGraphicFramePr>
        <p:xfrm>
          <a:off x="382976" y="2383386"/>
          <a:ext cx="8380023" cy="314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803"/>
                <a:gridCol w="1282657"/>
                <a:gridCol w="1624698"/>
                <a:gridCol w="1402371"/>
                <a:gridCol w="1590494"/>
              </a:tblGrid>
              <a:tr h="9652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Quặng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98"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98"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98">
                <a:tc>
                  <a:txBody>
                    <a:bodyPr/>
                    <a:lstStyle/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04800" y="1790700"/>
            <a:ext cx="87630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13.1.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107527" y="1866900"/>
            <a:ext cx="288152" cy="240238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"/>
            <a:ext cx="2438400" cy="2149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73017" y="258468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2798" y="419101"/>
            <a:ext cx="795394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3289" y="1257301"/>
            <a:ext cx="3504469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280" y="2171700"/>
            <a:ext cx="3504485" cy="707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2590800" y="800101"/>
            <a:ext cx="1202478" cy="6939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1"/>
          </p:cNvCxnSpPr>
          <p:nvPr/>
        </p:nvCxnSpPr>
        <p:spPr>
          <a:xfrm flipV="1">
            <a:off x="2578101" y="1457352"/>
            <a:ext cx="1215188" cy="55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1536700"/>
            <a:ext cx="1202478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93" y="799398"/>
            <a:ext cx="1357057" cy="80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603418" y="161502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93" y="2095501"/>
            <a:ext cx="1541437" cy="115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7615610" y="3250056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Times New Roman" pitchFamily="18" charset="0"/>
                <a:cs typeface="Times New Roman" panose="02020603050405020304" pitchFamily="18" charset="0"/>
              </a:rPr>
              <a:t>Thạch</a:t>
            </a:r>
            <a:r>
              <a:rPr lang="en-US" sz="1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anose="02020603050405020304" pitchFamily="18" charset="0"/>
              </a:rPr>
              <a:t>nhủ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2900" y="3222532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20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71500" y="31369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45" y="3702086"/>
            <a:ext cx="3143250" cy="176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133356" y="4584702"/>
            <a:ext cx="1695444" cy="44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61957" y="4457700"/>
            <a:ext cx="1369397" cy="63195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9802" y="4366302"/>
            <a:ext cx="3338291" cy="707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dựng:vôi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8" grpId="0"/>
      <p:bldP spid="20" grpId="0"/>
      <p:bldP spid="21" grpId="0" animBg="1"/>
      <p:bldP spid="22" grpId="0"/>
      <p:bldP spid="29" grpId="0" animBg="1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"/>
            <a:ext cx="3155308" cy="21212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5691" y="1996025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bauxite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2060" y="3314701"/>
            <a:ext cx="2084209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6035" y="1104901"/>
            <a:ext cx="1260265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6517" y="2019301"/>
            <a:ext cx="1447085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94037" y="647701"/>
            <a:ext cx="1202478" cy="6939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94038" y="1311126"/>
            <a:ext cx="1261989" cy="492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94037" y="1384300"/>
            <a:ext cx="1202478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85800" y="28321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27559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0556" y="4279902"/>
            <a:ext cx="1695444" cy="44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0559" y="4152900"/>
            <a:ext cx="1597996" cy="63195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02059" y="4922321"/>
            <a:ext cx="2244509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6" idx="1"/>
          </p:cNvCxnSpPr>
          <p:nvPr/>
        </p:nvCxnSpPr>
        <p:spPr>
          <a:xfrm flipV="1">
            <a:off x="2286000" y="3514752"/>
            <a:ext cx="1316060" cy="9863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18" idx="1"/>
          </p:cNvCxnSpPr>
          <p:nvPr/>
        </p:nvCxnSpPr>
        <p:spPr>
          <a:xfrm>
            <a:off x="2286000" y="4501085"/>
            <a:ext cx="1316059" cy="6212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56087" y="447646"/>
            <a:ext cx="795394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1" y="2562876"/>
            <a:ext cx="2381036" cy="163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3" y="4175762"/>
            <a:ext cx="2331719" cy="14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4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419102"/>
            <a:ext cx="2916293" cy="17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8355" y="2171880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Cát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6797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26035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9" y="272636"/>
            <a:ext cx="1856582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7669" y="1739339"/>
            <a:ext cx="4600923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3144895" y="472687"/>
            <a:ext cx="1274714" cy="8228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44893" y="1270181"/>
            <a:ext cx="1372767" cy="6439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724400" y="2682752"/>
            <a:ext cx="1695444" cy="44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53001" y="2555750"/>
            <a:ext cx="1369397" cy="63195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11" y="3219391"/>
            <a:ext cx="3190281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Xản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77" y="3695702"/>
            <a:ext cx="3306124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429002" y="523452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Bê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1" y="3695702"/>
            <a:ext cx="30416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781800" y="5272625"/>
            <a:ext cx="17526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6" grpId="0" animBg="1"/>
      <p:bldP spid="17" grpId="0"/>
      <p:bldP spid="18" grpId="0" animBg="1"/>
      <p:bldP spid="2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588"/>
            <a:ext cx="3227788" cy="17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51894" y="2031754"/>
            <a:ext cx="16764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2" y="2596586"/>
            <a:ext cx="1679247" cy="424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469586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2" y="682086"/>
            <a:ext cx="2350969" cy="1015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2"/>
            <a:ext cx="3124200" cy="208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048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81400" y="5141130"/>
            <a:ext cx="16764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75" y="3021474"/>
            <a:ext cx="2830027" cy="211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705600" y="5177105"/>
            <a:ext cx="22098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Xút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xút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da)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0851" y="3521047"/>
            <a:ext cx="1695444" cy="44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9452" y="3394045"/>
            <a:ext cx="1369397" cy="63195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700" y="4207014"/>
            <a:ext cx="2585749" cy="4001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xút</a:t>
            </a:r>
            <a:endParaRPr lang="en-US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1" grpId="0"/>
      <p:bldP spid="13" grpId="0"/>
      <p:bldP spid="14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52296"/>
              </p:ext>
            </p:extLst>
          </p:nvPr>
        </p:nvGraphicFramePr>
        <p:xfrm>
          <a:off x="381000" y="723902"/>
          <a:ext cx="8229600" cy="4953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2072640"/>
                <a:gridCol w="1645920"/>
                <a:gridCol w="1645920"/>
                <a:gridCol w="1645920"/>
              </a:tblGrid>
              <a:tr h="65295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Quặng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1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854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99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0750" y="1485903"/>
            <a:ext cx="876300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Rắn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485903"/>
            <a:ext cx="876300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Rắn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0814" y="1490623"/>
            <a:ext cx="876300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Rắn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250" y="1485903"/>
            <a:ext cx="876300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Lỏng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0" y="2320730"/>
            <a:ext cx="2076450" cy="193898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Cứng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Tạo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thành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vôi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khi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bị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phân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hủy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Ăn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mòn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tạo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thành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thạch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nhũ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trong</a:t>
            </a:r>
            <a:r>
              <a:rPr lang="en-US" sz="2000" dirty="0">
                <a:solidFill>
                  <a:prstClr val="black"/>
                </a:solidFill>
              </a:rPr>
              <a:t> hang </a:t>
            </a:r>
            <a:r>
              <a:rPr lang="en-US" sz="2000" dirty="0" err="1">
                <a:solidFill>
                  <a:prstClr val="black"/>
                </a:solidFill>
              </a:rPr>
              <a:t>động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0950" y="2705519"/>
            <a:ext cx="1847850" cy="101565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Cứng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Dẫn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nhiệt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Bị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ăn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mòn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8864" y="2336801"/>
            <a:ext cx="1584960" cy="221598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Dạng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hạt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cứng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Tạo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với</a:t>
            </a:r>
            <a:r>
              <a:rPr lang="en-US" sz="2000" dirty="0">
                <a:solidFill>
                  <a:prstClr val="black"/>
                </a:solidFill>
              </a:rPr>
              <a:t> xi </a:t>
            </a:r>
            <a:r>
              <a:rPr lang="en-US" sz="2000" dirty="0" err="1">
                <a:solidFill>
                  <a:prstClr val="black"/>
                </a:solidFill>
              </a:rPr>
              <a:t>măng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thành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hỗn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hợp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dạng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cứng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6526" y="2551563"/>
            <a:ext cx="1536192" cy="163120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Khi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làm</a:t>
            </a:r>
            <a:r>
              <a:rPr lang="en-US" sz="2000" dirty="0">
                <a:solidFill>
                  <a:prstClr val="black"/>
                </a:solidFill>
              </a:rPr>
              <a:t> bay </a:t>
            </a:r>
            <a:r>
              <a:rPr lang="en-US" sz="2000" dirty="0" err="1">
                <a:solidFill>
                  <a:prstClr val="black"/>
                </a:solidFill>
              </a:rPr>
              <a:t>hơi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nước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sẽ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được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muối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ăn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272" y="4394201"/>
            <a:ext cx="1786128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Sản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xuất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vật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liệu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xây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dựng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n-US" sz="2000" dirty="0" err="1">
                <a:solidFill>
                  <a:prstClr val="black"/>
                </a:solidFill>
              </a:rPr>
              <a:t>vôi</a:t>
            </a:r>
            <a:r>
              <a:rPr lang="en-US" sz="2000" dirty="0">
                <a:solidFill>
                  <a:prstClr val="black"/>
                </a:solidFill>
              </a:rPr>
              <a:t>, xi </a:t>
            </a:r>
            <a:r>
              <a:rPr lang="en-US" sz="2000" dirty="0" err="1">
                <a:solidFill>
                  <a:prstClr val="black"/>
                </a:solidFill>
              </a:rPr>
              <a:t>măng</a:t>
            </a:r>
            <a:r>
              <a:rPr lang="en-US" sz="2000" dirty="0">
                <a:solidFill>
                  <a:prstClr val="black"/>
                </a:solidFill>
              </a:rPr>
              <a:t>,…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6190" y="4394201"/>
            <a:ext cx="1619250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Điều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chế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kim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loại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sản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xuất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phân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bón</a:t>
            </a:r>
            <a:r>
              <a:rPr lang="en-US" sz="2000" dirty="0">
                <a:solidFill>
                  <a:prstClr val="black"/>
                </a:solidFill>
              </a:rPr>
              <a:t>,…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8874" y="4521538"/>
            <a:ext cx="1504950" cy="101565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Sản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xuất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thủy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tinh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bê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tông</a:t>
            </a:r>
            <a:r>
              <a:rPr lang="en-US" sz="2000" dirty="0">
                <a:solidFill>
                  <a:prstClr val="black"/>
                </a:solidFill>
              </a:rPr>
              <a:t>,…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4508839"/>
            <a:ext cx="1371600" cy="101565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</a:rPr>
              <a:t>Sản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xuất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muối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ăn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xút</a:t>
            </a:r>
            <a:r>
              <a:rPr lang="en-US" sz="20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04800" y="114300"/>
            <a:ext cx="87630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13.1.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107527" y="190500"/>
            <a:ext cx="288152" cy="240238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876" y="479732"/>
            <a:ext cx="700463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52500"/>
            <a:ext cx="866821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85902"/>
            <a:ext cx="8229600" cy="224676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indent="292076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indent="292076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" y="1485900"/>
            <a:ext cx="87085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200" y="3729692"/>
            <a:ext cx="9067800" cy="88040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932" y="574020"/>
            <a:ext cx="8668212" cy="88040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2" y="1386425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sản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5552" y="1533756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1536005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0" y="2171700"/>
            <a:ext cx="29718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572827"/>
            <a:ext cx="8915400" cy="181587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Khoáng sản là khoáng vật, khoáng chất có ích được tích tụ tự nhiên ở thể rắn, thể lỏng, thể khí tồn tại trong lòng đất, trên mặt đất, bao gồm cả khoáng vật, khoáng chất ở bãi thải của mỏ.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020080"/>
            <a:ext cx="8915400" cy="5232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hoáng sản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- 2010</a:t>
            </a:r>
          </a:p>
        </p:txBody>
      </p:sp>
    </p:spTree>
    <p:extLst>
      <p:ext uri="{BB962C8B-B14F-4D97-AF65-F5344CB8AC3E}">
        <p14:creationId xmlns:p14="http://schemas.microsoft.com/office/powerpoint/2010/main" val="11363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2" y="38100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sản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5552" y="185432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187681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302" y="813017"/>
            <a:ext cx="8839199" cy="18158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7" y="419101"/>
            <a:ext cx="610165" cy="6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0" y="1145442"/>
            <a:ext cx="8839200" cy="12003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13.2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13.3,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62" y="2781300"/>
            <a:ext cx="46482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1"/>
            <a:ext cx="464820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7499" y="584417"/>
            <a:ext cx="8763000" cy="181587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2"/>
            <a:ext cx="4344066" cy="257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4" y="2654299"/>
            <a:ext cx="44196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936539" y="5219700"/>
            <a:ext cx="13212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mỏ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/>
      <p:bldP spid="14" grpId="1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33702"/>
            <a:ext cx="8839200" cy="76199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Những mẫu nhà nông thôn năm 2020, nhìn là muốn xây ng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8415"/>
            <a:ext cx="4640618" cy="28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18" y="84122"/>
            <a:ext cx="4191000" cy="284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0736" y="3695702"/>
            <a:ext cx="8839200" cy="761999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2636" y="4686302"/>
            <a:ext cx="8839200" cy="761999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26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2" y="91025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sản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5552" y="238356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240605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2" y="777357"/>
            <a:ext cx="8839199" cy="18158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7" y="419101"/>
            <a:ext cx="610165" cy="6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44500" y="1217593"/>
            <a:ext cx="8229600" cy="95409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082" y="3009901"/>
            <a:ext cx="8667518" cy="13849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vi-VN" sz="2800" dirty="0">
                <a:latin typeface="+mj-lt"/>
              </a:rPr>
              <a:t>- Cần phải thu hồi và tái sử dụng các nguồn nguyên liệu</a:t>
            </a:r>
          </a:p>
          <a:p>
            <a:r>
              <a:rPr lang="vi-VN" sz="2800" dirty="0">
                <a:latin typeface="+mj-lt"/>
              </a:rPr>
              <a:t>- Khai thác theo công nghệ hiện đại và quy trình khép kín</a:t>
            </a:r>
          </a:p>
          <a:p>
            <a:r>
              <a:rPr lang="vi-VN" sz="2800" dirty="0">
                <a:latin typeface="+mj-lt"/>
              </a:rPr>
              <a:t>- Không nên khai thác nguyên liệu từ các nguồn bừa bãi.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002" y="786705"/>
            <a:ext cx="8839199" cy="1815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0" y="1226942"/>
            <a:ext cx="8229600" cy="95409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/>
                <a:ea typeface="Segoe UI"/>
              </a:rPr>
              <a:t>Tại sao phải sử dụng nguyên liệu an toàn, hiệu quả và bảo đảm sự phát triển bền vững?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1" y="3022601"/>
            <a:ext cx="8667518" cy="13849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800" dirty="0"/>
              <a:t>	</a:t>
            </a:r>
            <a:r>
              <a:rPr lang="vi-VN" sz="2800" dirty="0"/>
              <a:t>Nguyên liệu là tài sản quốc gia, của chung loài người. Sử dụng an toàn, hiệu quả sẽ giúp đảm bảo lợi ích kinh tế, xã hội và môi trường.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4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/>
      <p:bldP spid="16" grpId="1"/>
      <p:bldP spid="2" grpId="0"/>
      <p:bldP spid="2" grpId="1"/>
      <p:bldP spid="17" grpId="0" animBg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2" y="114300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5552" y="261632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263881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3" y="800102"/>
            <a:ext cx="8839199" cy="9540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442376"/>
            <a:ext cx="610165" cy="6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1000" y="876302"/>
            <a:ext cx="8763000" cy="83098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vi-VN" sz="2400" dirty="0"/>
              <a:t>Em hãy nêu một số biện pháp sử dụng nguyên liệu an toàn, hiệu quả và bảo đảm sự phát triển bền vững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943100"/>
            <a:ext cx="90678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Sử dụng tối đa các chất thải công nghiệp và dân dụng để làm nguyên liệu để sản xuất vật liệu xây dựng thay cho nguyên liệu tự nhiên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Thu gom và tái chế các nguyên liệu đã qua sử dụng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Hạn chế xuất khẩu nguyên liệu thô mà nên đầu tư công nghệ sản xuất những sản phẩm có giá trị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Quy hoạch, khai thác nguyên liệu quặng, đá vôi theo công nghệ hiện đại, quy trình khép kín để tăng hiệu suất khai thác bảo vệ tài nguyên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3639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2" grpId="0"/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1257301"/>
            <a:ext cx="4165600" cy="294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381500"/>
            <a:ext cx="4267200" cy="685800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nung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67200" y="533400"/>
            <a:ext cx="4953000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152400" y="495300"/>
            <a:ext cx="2286000" cy="1562100"/>
          </a:xfrm>
          <a:prstGeom prst="right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 CẤP NGUYÊN LIỆU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2667000" y="508000"/>
            <a:ext cx="2286000" cy="1562100"/>
          </a:xfrm>
          <a:prstGeom prst="right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XUẤT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5257800" y="508000"/>
            <a:ext cx="2286000" cy="1562100"/>
          </a:xfrm>
          <a:prstGeom prst="right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 PHỐI</a:t>
            </a:r>
          </a:p>
        </p:txBody>
      </p:sp>
      <p:sp>
        <p:nvSpPr>
          <p:cNvPr id="7" name="Oval 6"/>
          <p:cNvSpPr/>
          <p:nvPr/>
        </p:nvSpPr>
        <p:spPr>
          <a:xfrm>
            <a:off x="7620000" y="571500"/>
            <a:ext cx="1371600" cy="213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 DÙNG</a:t>
            </a:r>
          </a:p>
        </p:txBody>
      </p:sp>
      <p:sp>
        <p:nvSpPr>
          <p:cNvPr id="9" name="Curved Down Arrow 8"/>
          <p:cNvSpPr/>
          <p:nvPr/>
        </p:nvSpPr>
        <p:spPr>
          <a:xfrm rot="7871040">
            <a:off x="7724727" y="3045742"/>
            <a:ext cx="1648723" cy="745915"/>
          </a:xfrm>
          <a:prstGeom prst="curved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5867400" y="3086100"/>
            <a:ext cx="1905000" cy="1143000"/>
          </a:xfrm>
          <a:prstGeom prst="leftArrow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 HỒI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0" y="3086100"/>
            <a:ext cx="1524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8800" y="3086100"/>
            <a:ext cx="76200" cy="1143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1981200" y="2488223"/>
            <a:ext cx="3200400" cy="2198077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 SỬ DỤNG</a:t>
            </a:r>
          </a:p>
        </p:txBody>
      </p:sp>
      <p:sp>
        <p:nvSpPr>
          <p:cNvPr id="16" name="Up Arrow Callout 15"/>
          <p:cNvSpPr/>
          <p:nvPr/>
        </p:nvSpPr>
        <p:spPr>
          <a:xfrm>
            <a:off x="177801" y="2283069"/>
            <a:ext cx="1574800" cy="2022231"/>
          </a:xfrm>
          <a:prstGeom prst="upArrow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 SINH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" y="4914900"/>
            <a:ext cx="910047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13.4.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ÀI 11: Một số vật liệu thông dụng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39800"/>
            <a:ext cx="8559800" cy="4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0500"/>
            <a:ext cx="91440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70100"/>
            <a:ext cx="7315200" cy="698500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3454400"/>
            <a:ext cx="6946900" cy="6985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4749800"/>
            <a:ext cx="7162800" cy="6985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02" y="38101"/>
            <a:ext cx="8839199" cy="1384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240388"/>
            <a:ext cx="8229600" cy="95409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Em hãy kể tên một số đồ vật trong gia đình và cho biết chúng được tạo ra từ nguyên liệu nào?</a:t>
            </a:r>
            <a:endParaRPr lang="vi-VN" sz="2800" dirty="0">
              <a:solidFill>
                <a:srgbClr val="000000"/>
              </a:solidFill>
              <a:latin typeface="Times New Roman"/>
              <a:ea typeface="Segoe UI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90700"/>
            <a:ext cx="3048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4322765"/>
            <a:ext cx="31242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ghế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gỗ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0" y="4358225"/>
            <a:ext cx="31242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Nồi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nhôm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86+ Mẫu bàn ăn tròn đẹp theo xu hướng dành cho gia đình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07" y="1702497"/>
            <a:ext cx="3470407" cy="26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790702"/>
            <a:ext cx="3209925" cy="27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510338" y="4290755"/>
            <a:ext cx="2633663" cy="744538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Muống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thìa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inox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932" y="574020"/>
            <a:ext cx="8668212" cy="88040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458200" cy="4229100"/>
          </a:xfrm>
        </p:spPr>
        <p:txBody>
          <a:bodyPr>
            <a:noAutofit/>
          </a:bodyPr>
          <a:lstStyle/>
          <a:p>
            <a:pPr marL="0" indent="457163">
              <a:lnSpc>
                <a:spcPct val="134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163">
              <a:lnSpc>
                <a:spcPct val="134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163">
              <a:lnSpc>
                <a:spcPct val="134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163">
              <a:lnSpc>
                <a:spcPct val="134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6" y="1485900"/>
            <a:ext cx="953724" cy="58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5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0" y="1790700"/>
            <a:ext cx="1905000" cy="144780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NGUYÊN LIỆU</a:t>
            </a:r>
          </a:p>
        </p:txBody>
      </p:sp>
      <p:sp>
        <p:nvSpPr>
          <p:cNvPr id="7" name="Left Brace 6"/>
          <p:cNvSpPr/>
          <p:nvPr/>
        </p:nvSpPr>
        <p:spPr>
          <a:xfrm>
            <a:off x="1905000" y="1066801"/>
            <a:ext cx="533400" cy="352424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5499" y="2828923"/>
            <a:ext cx="381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ded Corner 10"/>
          <p:cNvSpPr/>
          <p:nvPr/>
        </p:nvSpPr>
        <p:spPr>
          <a:xfrm rot="10800000" flipH="1">
            <a:off x="2438400" y="819150"/>
            <a:ext cx="1524000" cy="495300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7472" y="882134"/>
            <a:ext cx="1486288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lded Corner 12"/>
          <p:cNvSpPr/>
          <p:nvPr/>
        </p:nvSpPr>
        <p:spPr>
          <a:xfrm rot="10800000" flipH="1">
            <a:off x="2505935" y="2400300"/>
            <a:ext cx="1561899" cy="914399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4761" y="2592177"/>
            <a:ext cx="1706239" cy="64632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TÍNH CHẤT - ỨNG 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olded Corner 14"/>
          <p:cNvSpPr/>
          <p:nvPr/>
        </p:nvSpPr>
        <p:spPr>
          <a:xfrm rot="10800000" flipH="1">
            <a:off x="2476500" y="4343399"/>
            <a:ext cx="1524000" cy="495300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31408" y="4406383"/>
            <a:ext cx="1234617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SỬ 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4114800" y="542925"/>
            <a:ext cx="76200" cy="1047751"/>
          </a:xfrm>
          <a:prstGeom prst="leftBracke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542923"/>
            <a:ext cx="224804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62400" y="1047810"/>
            <a:ext cx="2971800" cy="189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31948" y="1590674"/>
            <a:ext cx="20193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99435" y="202167"/>
            <a:ext cx="2377558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67834" y="659368"/>
            <a:ext cx="3018760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6362" y="1192768"/>
            <a:ext cx="2332674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 descr="Hình ảnh cây tre đẹp nhất - kiên cường, dẻo d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47" y="1137903"/>
            <a:ext cx="922555" cy="5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33" y="438388"/>
            <a:ext cx="908066" cy="540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47" y="380526"/>
            <a:ext cx="964138" cy="648174"/>
          </a:xfrm>
          <a:prstGeom prst="rect">
            <a:avLst/>
          </a:prstGeom>
        </p:spPr>
      </p:pic>
      <p:pic>
        <p:nvPicPr>
          <p:cNvPr id="32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34" y="1178921"/>
            <a:ext cx="891105" cy="5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rved Down Arrow 36"/>
          <p:cNvSpPr/>
          <p:nvPr/>
        </p:nvSpPr>
        <p:spPr>
          <a:xfrm rot="2560066">
            <a:off x="6505939" y="416171"/>
            <a:ext cx="752558" cy="236394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76900" y="2247900"/>
            <a:ext cx="3414388" cy="70787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8229600" y="2479814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10333" y="2321344"/>
            <a:ext cx="127564" cy="352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910333" y="2673630"/>
            <a:ext cx="127564" cy="3014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007485" y="2321344"/>
            <a:ext cx="128548" cy="352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9007485" y="2670314"/>
            <a:ext cx="128548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445453" y="2327415"/>
            <a:ext cx="172397" cy="352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5445449" y="2676388"/>
            <a:ext cx="172401" cy="304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542605" y="2327415"/>
            <a:ext cx="172397" cy="352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542601" y="2676388"/>
            <a:ext cx="172401" cy="304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Left Bracket 76"/>
          <p:cNvSpPr/>
          <p:nvPr/>
        </p:nvSpPr>
        <p:spPr>
          <a:xfrm>
            <a:off x="4221482" y="3867149"/>
            <a:ext cx="49111" cy="1335645"/>
          </a:xfrm>
          <a:prstGeom prst="leftBracke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3962401" y="4629088"/>
            <a:ext cx="24321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229101" y="5214898"/>
            <a:ext cx="445362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461009" y="4864240"/>
            <a:ext cx="3241577" cy="338546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thô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132206" y="4480362"/>
            <a:ext cx="4137655" cy="30776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270599" y="3478768"/>
            <a:ext cx="1520593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KHAI THÁC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4228956" y="3848100"/>
            <a:ext cx="369584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191009" y="4838700"/>
            <a:ext cx="1234617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SỬ 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Left Bracket 94"/>
          <p:cNvSpPr/>
          <p:nvPr/>
        </p:nvSpPr>
        <p:spPr>
          <a:xfrm>
            <a:off x="5772154" y="3333751"/>
            <a:ext cx="76200" cy="1047751"/>
          </a:xfrm>
          <a:prstGeom prst="leftBracke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5791200" y="3333749"/>
            <a:ext cx="224804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789302" y="4381500"/>
            <a:ext cx="2249942" cy="1242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5786941" y="4024590"/>
            <a:ext cx="2214053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757709" y="3478768"/>
            <a:ext cx="2287791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33935" y="2964418"/>
            <a:ext cx="2114665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Left Bracket 104"/>
          <p:cNvSpPr/>
          <p:nvPr/>
        </p:nvSpPr>
        <p:spPr>
          <a:xfrm>
            <a:off x="5352912" y="4832869"/>
            <a:ext cx="45719" cy="755411"/>
          </a:xfrm>
          <a:prstGeom prst="leftBracke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5371958" y="4832866"/>
            <a:ext cx="3764075" cy="583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370058" y="5585538"/>
            <a:ext cx="3773942" cy="274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5281309" y="5277763"/>
            <a:ext cx="3938884" cy="30776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kín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04660" y="1805580"/>
            <a:ext cx="3445158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13" idx="3"/>
          </p:cNvCxnSpPr>
          <p:nvPr/>
        </p:nvCxnSpPr>
        <p:spPr>
          <a:xfrm flipV="1">
            <a:off x="4067834" y="1990242"/>
            <a:ext cx="1463815" cy="86725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3" idx="3"/>
          </p:cNvCxnSpPr>
          <p:nvPr/>
        </p:nvCxnSpPr>
        <p:spPr>
          <a:xfrm flipV="1">
            <a:off x="4067834" y="2603501"/>
            <a:ext cx="1330797" cy="25399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24" grpId="0"/>
      <p:bldP spid="26" grpId="0"/>
      <p:bldP spid="28" grpId="0"/>
      <p:bldP spid="37" grpId="0" animBg="1"/>
      <p:bldP spid="38" grpId="0"/>
      <p:bldP spid="77" grpId="0" animBg="1"/>
      <p:bldP spid="80" grpId="0"/>
      <p:bldP spid="81" grpId="0"/>
      <p:bldP spid="82" grpId="0"/>
      <p:bldP spid="90" grpId="0"/>
      <p:bldP spid="95" grpId="0" animBg="1"/>
      <p:bldP spid="98" grpId="0"/>
      <p:bldP spid="103" grpId="0"/>
      <p:bldP spid="104" grpId="0"/>
      <p:bldP spid="105" grpId="0" animBg="1"/>
      <p:bldP spid="11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33500"/>
            <a:ext cx="9396755" cy="377163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 → 6 SGK/ 67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10" y="20935"/>
            <a:ext cx="2542475" cy="92332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2721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7BDDE4-7124-44C4-B11F-134E45403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9440" t="16995" r="10776" b="12856"/>
          <a:stretch/>
        </p:blipFill>
        <p:spPr>
          <a:xfrm>
            <a:off x="-304800" y="-2400300"/>
            <a:ext cx="9372600" cy="5018690"/>
          </a:xfrm>
          <a:custGeom>
            <a:avLst/>
            <a:gdLst>
              <a:gd name="connsiteX0" fmla="*/ 0 w 12183076"/>
              <a:gd name="connsiteY0" fmla="*/ 0 h 6022428"/>
              <a:gd name="connsiteX1" fmla="*/ 12183076 w 12183076"/>
              <a:gd name="connsiteY1" fmla="*/ 0 h 6022428"/>
              <a:gd name="connsiteX2" fmla="*/ 12183076 w 12183076"/>
              <a:gd name="connsiteY2" fmla="*/ 6022428 h 6022428"/>
              <a:gd name="connsiteX3" fmla="*/ 11177752 w 12183076"/>
              <a:gd name="connsiteY3" fmla="*/ 6022428 h 6022428"/>
              <a:gd name="connsiteX4" fmla="*/ 11177752 w 12183076"/>
              <a:gd name="connsiteY4" fmla="*/ 4556234 h 6022428"/>
              <a:gd name="connsiteX5" fmla="*/ 3011214 w 12183076"/>
              <a:gd name="connsiteY5" fmla="*/ 4556234 h 6022428"/>
              <a:gd name="connsiteX6" fmla="*/ 3011214 w 12183076"/>
              <a:gd name="connsiteY6" fmla="*/ 6022428 h 6022428"/>
              <a:gd name="connsiteX7" fmla="*/ 0 w 12183076"/>
              <a:gd name="connsiteY7" fmla="*/ 6022428 h 6022428"/>
              <a:gd name="connsiteX8" fmla="*/ 0 w 12183076"/>
              <a:gd name="connsiteY8" fmla="*/ 0 h 6022428"/>
              <a:gd name="connsiteX9" fmla="*/ 78826 w 12183076"/>
              <a:gd name="connsiteY9" fmla="*/ 31529 h 6022428"/>
              <a:gd name="connsiteX10" fmla="*/ 78826 w 12183076"/>
              <a:gd name="connsiteY10" fmla="*/ 2380591 h 6022428"/>
              <a:gd name="connsiteX11" fmla="*/ 12128936 w 12183076"/>
              <a:gd name="connsiteY11" fmla="*/ 2380591 h 6022428"/>
              <a:gd name="connsiteX12" fmla="*/ 12128936 w 12183076"/>
              <a:gd name="connsiteY12" fmla="*/ 31529 h 6022428"/>
              <a:gd name="connsiteX13" fmla="*/ 78826 w 12183076"/>
              <a:gd name="connsiteY13" fmla="*/ 31529 h 602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3076" h="6022428">
                <a:moveTo>
                  <a:pt x="0" y="0"/>
                </a:moveTo>
                <a:lnTo>
                  <a:pt x="12183076" y="0"/>
                </a:lnTo>
                <a:lnTo>
                  <a:pt x="12183076" y="6022428"/>
                </a:lnTo>
                <a:lnTo>
                  <a:pt x="11177752" y="6022428"/>
                </a:lnTo>
                <a:lnTo>
                  <a:pt x="11177752" y="4556234"/>
                </a:lnTo>
                <a:lnTo>
                  <a:pt x="3011214" y="4556234"/>
                </a:lnTo>
                <a:lnTo>
                  <a:pt x="3011214" y="6022428"/>
                </a:lnTo>
                <a:lnTo>
                  <a:pt x="0" y="6022428"/>
                </a:lnTo>
                <a:lnTo>
                  <a:pt x="0" y="0"/>
                </a:lnTo>
                <a:close/>
                <a:moveTo>
                  <a:pt x="78826" y="31529"/>
                </a:moveTo>
                <a:lnTo>
                  <a:pt x="78826" y="2380591"/>
                </a:lnTo>
                <a:lnTo>
                  <a:pt x="12128936" y="2380591"/>
                </a:lnTo>
                <a:lnTo>
                  <a:pt x="12128936" y="31529"/>
                </a:lnTo>
                <a:lnTo>
                  <a:pt x="78826" y="3152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6BB34B-BFC9-4422-BAA7-1CDF3DF26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160" t="87144" r="17360" b="11938"/>
          <a:stretch/>
        </p:blipFill>
        <p:spPr>
          <a:xfrm>
            <a:off x="2258410" y="5018700"/>
            <a:ext cx="6124904" cy="65689"/>
          </a:xfrm>
          <a:custGeom>
            <a:avLst/>
            <a:gdLst>
              <a:gd name="connsiteX0" fmla="*/ 0 w 8166538"/>
              <a:gd name="connsiteY0" fmla="*/ 0 h 78827"/>
              <a:gd name="connsiteX1" fmla="*/ 8166538 w 8166538"/>
              <a:gd name="connsiteY1" fmla="*/ 0 h 78827"/>
              <a:gd name="connsiteX2" fmla="*/ 8166538 w 8166538"/>
              <a:gd name="connsiteY2" fmla="*/ 78827 h 78827"/>
              <a:gd name="connsiteX3" fmla="*/ 0 w 8166538"/>
              <a:gd name="connsiteY3" fmla="*/ 78827 h 78827"/>
              <a:gd name="connsiteX4" fmla="*/ 0 w 8166538"/>
              <a:gd name="connsiteY4" fmla="*/ 0 h 7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6538" h="78827">
                <a:moveTo>
                  <a:pt x="0" y="0"/>
                </a:moveTo>
                <a:lnTo>
                  <a:pt x="8166538" y="0"/>
                </a:lnTo>
                <a:lnTo>
                  <a:pt x="8166538" y="78827"/>
                </a:lnTo>
                <a:lnTo>
                  <a:pt x="0" y="7882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Oval 2"/>
          <p:cNvSpPr/>
          <p:nvPr/>
        </p:nvSpPr>
        <p:spPr>
          <a:xfrm>
            <a:off x="914400" y="723900"/>
            <a:ext cx="3810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2" y="495300"/>
            <a:ext cx="6857999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02" y="2247900"/>
            <a:ext cx="8762999" cy="3304198"/>
          </a:xfrm>
          <a:prstGeom prst="rect">
            <a:avLst/>
          </a:prstGeom>
          <a:solidFill>
            <a:srgbClr val="F5B33D"/>
          </a:solidFill>
        </p:spPr>
        <p:txBody>
          <a:bodyPr lIns="91432" tIns="45716" rIns="91432" bIns="45716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2" y="700625"/>
            <a:ext cx="7271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4302" y="1724680"/>
            <a:ext cx="1924115" cy="523212"/>
          </a:xfrm>
          <a:prstGeom prst="rect">
            <a:avLst/>
          </a:prstGeom>
          <a:solidFill>
            <a:srgbClr val="F79747"/>
          </a:solidFill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MỤC TIÊU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0789" y="647700"/>
            <a:ext cx="4333222" cy="707878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1" y="2324102"/>
            <a:ext cx="8458199" cy="317009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9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ây tre đẹp nhất - kiên cường, dẻo d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47" y="3238500"/>
            <a:ext cx="3019219" cy="18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6" y="1322745"/>
            <a:ext cx="2971800" cy="176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09" y="419100"/>
            <a:ext cx="5220929" cy="54896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7504" y="0"/>
            <a:ext cx="4337070" cy="4924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7" y="853025"/>
            <a:ext cx="8572963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7" name="Pentagon 6"/>
          <p:cNvSpPr/>
          <p:nvPr/>
        </p:nvSpPr>
        <p:spPr>
          <a:xfrm>
            <a:off x="105552" y="1000357"/>
            <a:ext cx="580255" cy="212969"/>
          </a:xfrm>
          <a:prstGeom prst="homePlate">
            <a:avLst/>
          </a:prstGeom>
          <a:solidFill>
            <a:srgbClr val="C198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15818" y="1002606"/>
            <a:ext cx="269989" cy="198318"/>
          </a:xfrm>
          <a:prstGeom prst="chevr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85905" y="2667000"/>
            <a:ext cx="382587" cy="25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91432"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6371641" y="4762500"/>
            <a:ext cx="382587" cy="25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91432"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415817" y="5334000"/>
            <a:ext cx="5179293" cy="543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13.1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nhiên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5310" y="390346"/>
            <a:ext cx="2044486" cy="61247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11" y="114301"/>
            <a:ext cx="610165" cy="6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464041" y="298662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21338" y="5044025"/>
            <a:ext cx="787099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Tre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27" y="1259245"/>
            <a:ext cx="3155308" cy="2121260"/>
          </a:xfrm>
          <a:prstGeom prst="rect">
            <a:avLst/>
          </a:prstGeom>
        </p:spPr>
      </p:pic>
      <p:pic>
        <p:nvPicPr>
          <p:cNvPr id="1026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5" y="3367447"/>
            <a:ext cx="2916293" cy="17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6299728" y="2667000"/>
            <a:ext cx="382587" cy="25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91432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2919575" y="4699000"/>
            <a:ext cx="382587" cy="25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91432"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43301" y="2910245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bauxite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05551" y="5397501"/>
            <a:ext cx="290127" cy="178794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261704">
            <a:off x="3954129" y="2003537"/>
            <a:ext cx="980692" cy="30185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2261704">
            <a:off x="1018122" y="4123051"/>
            <a:ext cx="980692" cy="30185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2261704">
            <a:off x="4398564" y="4223855"/>
            <a:ext cx="980692" cy="30185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5271" y="723902"/>
            <a:ext cx="2112531" cy="507830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13.1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bauxite,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31286" y="1079501"/>
            <a:ext cx="2112531" cy="310853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13.1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75592" y="4914900"/>
            <a:ext cx="815208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Cát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261704">
            <a:off x="770403" y="1869355"/>
            <a:ext cx="980692" cy="301859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13" grpId="0" animBg="1"/>
      <p:bldP spid="16" grpId="0" animBg="1"/>
      <p:bldP spid="9" grpId="0" animBg="1"/>
      <p:bldP spid="18" grpId="0" animBg="1"/>
      <p:bldP spid="21" grpId="0"/>
      <p:bldP spid="23" grpId="0"/>
      <p:bldP spid="14" grpId="0" animBg="1"/>
      <p:bldP spid="15" grpId="0" animBg="1"/>
      <p:bldP spid="20" grpId="0"/>
      <p:bldP spid="5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0" grpId="0"/>
      <p:bldP spid="10" grpId="1"/>
      <p:bldP spid="32" grpId="0"/>
      <p:bldP spid="22" grpId="0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" y="444502"/>
            <a:ext cx="2840417" cy="20140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39" y="952500"/>
            <a:ext cx="3429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379839" y="1079500"/>
            <a:ext cx="1828800" cy="825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143000"/>
            <a:ext cx="1600200" cy="635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175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1905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25417" y="2413000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86600" y="2933700"/>
            <a:ext cx="668392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ent Arrow 6"/>
          <p:cNvSpPr/>
          <p:nvPr/>
        </p:nvSpPr>
        <p:spPr>
          <a:xfrm rot="10800000">
            <a:off x="6259463" y="3390902"/>
            <a:ext cx="1360539" cy="13736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315" y="4203700"/>
            <a:ext cx="2362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2" y="4076700"/>
            <a:ext cx="2136885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Bộ sưu tập hình ảnh ngôi nhà đẹp nhất Việt Nam! - Qua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02" y="3390901"/>
            <a:ext cx="3466698" cy="191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47470" y="5272625"/>
            <a:ext cx="163893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8" grpId="0"/>
      <p:bldP spid="9" grpId="0"/>
      <p:bldP spid="10" grpId="0"/>
      <p:bldP spid="7" grpId="0" animBg="1"/>
      <p:bldP spid="12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"/>
            <a:ext cx="2971800" cy="1768928"/>
          </a:xfrm>
          <a:prstGeom prst="rect">
            <a:avLst/>
          </a:prstGeom>
        </p:spPr>
      </p:pic>
      <p:pic>
        <p:nvPicPr>
          <p:cNvPr id="5" name="Picture 2" descr="Báo giá cát vàng xây dựng - Nhà Máy Sắt Th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8" y="2171702"/>
            <a:ext cx="2860785" cy="17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3352800" y="1028700"/>
            <a:ext cx="304800" cy="21508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38600" y="1733551"/>
            <a:ext cx="1828800" cy="825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8" name="Bent Arrow 7"/>
          <p:cNvSpPr/>
          <p:nvPr/>
        </p:nvSpPr>
        <p:spPr>
          <a:xfrm rot="10800000">
            <a:off x="6716663" y="3771902"/>
            <a:ext cx="1360539" cy="13736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42" y="998765"/>
            <a:ext cx="2623358" cy="20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629400" y="2921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0" y="1651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19202" y="1790700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30217" y="3901025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Cát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048265" y="2981481"/>
            <a:ext cx="1336785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Xi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măng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79630" y="3060700"/>
            <a:ext cx="2362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035317" y="2933700"/>
            <a:ext cx="2136885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37712"/>
            <a:ext cx="3048000" cy="202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66801" y="5145550"/>
            <a:ext cx="22098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bê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tông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77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279400"/>
            <a:ext cx="31575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1" y="2019300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bauxite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33800" y="1073150"/>
            <a:ext cx="1828800" cy="825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2418" y="2453225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Nhôm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ent Arrow 8"/>
          <p:cNvSpPr/>
          <p:nvPr/>
        </p:nvSpPr>
        <p:spPr>
          <a:xfrm rot="10800000">
            <a:off x="6282416" y="3085077"/>
            <a:ext cx="1360539" cy="1372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" y="2857502"/>
            <a:ext cx="4094988" cy="238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352801" y="5222750"/>
            <a:ext cx="2261126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Xoong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nồi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4600" y="63500"/>
            <a:ext cx="1981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53200" y="-63500"/>
            <a:ext cx="1600200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4881" y="3212075"/>
            <a:ext cx="2362200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0567" y="3085075"/>
            <a:ext cx="2136885" cy="6350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8300"/>
            <a:ext cx="3352800" cy="210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794760" y="2323306"/>
            <a:ext cx="1463040" cy="610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2" y="1600200"/>
            <a:ext cx="3461657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2" y="3771985"/>
            <a:ext cx="787099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Tre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67400" y="3881555"/>
            <a:ext cx="2743200" cy="480476"/>
          </a:xfrm>
          <a:prstGeom prst="rect">
            <a:avLst/>
          </a:prstGeom>
        </p:spPr>
        <p:txBody>
          <a:bodyPr vert="horz" lIns="91425" tIns="45712" rIns="91425" bIns="4571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Đan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lát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rổ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rá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878" y="555932"/>
            <a:ext cx="5220929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15" y="0"/>
            <a:ext cx="4664851" cy="523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BÀI 13: MỘT SỐ NGUYÊN LIỆU</a:t>
            </a:r>
          </a:p>
        </p:txBody>
      </p:sp>
      <p:sp>
        <p:nvSpPr>
          <p:cNvPr id="7" name="Rectangle 6"/>
          <p:cNvSpPr/>
          <p:nvPr/>
        </p:nvSpPr>
        <p:spPr>
          <a:xfrm>
            <a:off x="673614" y="1126712"/>
            <a:ext cx="8241787" cy="13849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tabLst>
                <a:tab pos="463513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463513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8" name="Picture 7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" y="11049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588" y="2511707"/>
            <a:ext cx="8668212" cy="548968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1430</Words>
  <Application>Microsoft Office PowerPoint</Application>
  <PresentationFormat>On-screen Show (16:10)</PresentationFormat>
  <Paragraphs>228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1_Office Theme</vt:lpstr>
      <vt:lpstr>Oriel</vt:lpstr>
      <vt:lpstr>2_Office Theme</vt:lpstr>
      <vt:lpstr>CHÀO MỪNG CÁC THẦY CÔ VÀ CÁC EM ĐẾN VỚI LỚP HỌC TRỰC TUYẾN</vt:lpstr>
      <vt:lpstr>Các công trình xây dựng, đồ dùng trong nhà</vt:lpstr>
      <vt:lpstr>PowerPoint Presentation</vt:lpstr>
      <vt:lpstr>1. Một số nguyên liệu thông dụng</vt:lpstr>
      <vt:lpstr>Nung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Giảm thiểu tối đa sử dụng vật liệu nhằm tiết kiệm tiền bạc, tránh lãng phí vật liệu, giảm rác thải vật liệu cho môi trường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</dc:creator>
  <cp:lastModifiedBy>THCS</cp:lastModifiedBy>
  <cp:revision>62</cp:revision>
  <dcterms:created xsi:type="dcterms:W3CDTF">2021-12-05T11:03:02Z</dcterms:created>
  <dcterms:modified xsi:type="dcterms:W3CDTF">2021-12-07T01:13:46Z</dcterms:modified>
</cp:coreProperties>
</file>