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326" r:id="rId13"/>
    <p:sldId id="328" r:id="rId14"/>
    <p:sldId id="330" r:id="rId15"/>
    <p:sldId id="334" r:id="rId16"/>
    <p:sldId id="332" r:id="rId17"/>
    <p:sldId id="336" r:id="rId18"/>
    <p:sldId id="337" r:id="rId19"/>
    <p:sldId id="331" r:id="rId20"/>
    <p:sldId id="329" r:id="rId21"/>
    <p:sldId id="305" r:id="rId22"/>
    <p:sldId id="338" r:id="rId23"/>
    <p:sldId id="303" r:id="rId24"/>
    <p:sldId id="304" r:id="rId25"/>
    <p:sldId id="310" r:id="rId26"/>
    <p:sldId id="306" r:id="rId27"/>
    <p:sldId id="307" r:id="rId28"/>
    <p:sldId id="309" r:id="rId29"/>
    <p:sldId id="311" r:id="rId30"/>
    <p:sldId id="308" r:id="rId31"/>
    <p:sldId id="339" r:id="rId32"/>
  </p:sldIdLst>
  <p:sldSz cx="12192000" cy="6858000"/>
  <p:notesSz cx="6858000" cy="9144000"/>
  <p:embeddedFontLst>
    <p:embeddedFont>
      <p:font typeface=".VnTime" panose="020B7200000000000000" pitchFamily="34" charset="0"/>
      <p:regular r:id="rId34"/>
      <p:bold r:id="rId35"/>
      <p:italic r:id="rId36"/>
      <p:boldItalic r:id="rId37"/>
    </p:embeddedFont>
    <p:embeddedFont>
      <p:font typeface=".VnTimeH" panose="020B7200000000000000" pitchFamily="3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Tahoma" panose="020B0604030504040204" pitchFamily="34" charset="0"/>
      <p:regular r:id="rId48"/>
      <p:bold r:id="rId49"/>
    </p:embeddedFont>
    <p:embeddedFont>
      <p:font typeface="VNI-Times" pitchFamily="2" charset="0"/>
      <p:regular r:id="rId50"/>
      <p:bold r:id="rId51"/>
      <p:italic r:id="rId52"/>
      <p:boldItalic r:id="rId5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F13"/>
    <a:srgbClr val="F5DF3B"/>
    <a:srgbClr val="D1E3F3"/>
    <a:srgbClr val="CEE1F2"/>
    <a:srgbClr val="C6DCF0"/>
    <a:srgbClr val="F6F8FC"/>
    <a:srgbClr val="E7F0F9"/>
    <a:srgbClr val="D9E848"/>
    <a:srgbClr val="D8E34D"/>
    <a:srgbClr val="A2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37C12E-13BE-46C4-8FA2-1B237AF33050}" v="2" dt="2019-09-22T15:17:02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providerId="Windows Live" clId="Web-{C437C12E-13BE-46C4-8FA2-1B237AF33050}"/>
    <pc:docChg chg="modSld">
      <pc:chgData name="Người dùng Khách" userId="" providerId="Windows Live" clId="Web-{C437C12E-13BE-46C4-8FA2-1B237AF33050}" dt="2019-09-22T15:17:02.121" v="1" actId="20577"/>
      <pc:docMkLst>
        <pc:docMk/>
      </pc:docMkLst>
      <pc:sldChg chg="modSp">
        <pc:chgData name="Người dùng Khách" userId="" providerId="Windows Live" clId="Web-{C437C12E-13BE-46C4-8FA2-1B237AF33050}" dt="2019-09-22T15:17:02.121" v="1" actId="20577"/>
        <pc:sldMkLst>
          <pc:docMk/>
          <pc:sldMk cId="2790983187" sldId="258"/>
        </pc:sldMkLst>
        <pc:spChg chg="mod">
          <ac:chgData name="Người dùng Khách" userId="" providerId="Windows Live" clId="Web-{C437C12E-13BE-46C4-8FA2-1B237AF33050}" dt="2019-09-22T15:17:02.121" v="1" actId="20577"/>
          <ac:spMkLst>
            <pc:docMk/>
            <pc:sldMk cId="2790983187" sldId="258"/>
            <ac:spMk id="7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7842B-CD07-4CA2-B37B-2D4E25C07C52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7FC1C-E274-4C45-A068-524E6AC6CF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6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095C59-8348-4F33-B67A-B0616142DE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0F58D-8F74-4DC7-BDC7-106EC15D4BA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1A984068-9C9A-487E-8114-7E9A676394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C9FC8DE0-EDFE-45A8-95E0-31276E90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095C59-8348-4F33-B67A-B0616142DE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0F58D-8F74-4DC7-BDC7-106EC15D4BA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1A984068-9C9A-487E-8114-7E9A676394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C9FC8DE0-EDFE-45A8-95E0-31276E90B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gif"/><Relationship Id="rId18" Type="http://schemas.openxmlformats.org/officeDocument/2006/relationships/image" Target="../media/image11.png"/><Relationship Id="rId26" Type="http://schemas.openxmlformats.org/officeDocument/2006/relationships/image" Target="../media/image19.gif"/><Relationship Id="rId21" Type="http://schemas.openxmlformats.org/officeDocument/2006/relationships/image" Target="../media/image14.png"/><Relationship Id="rId34" Type="http://schemas.openxmlformats.org/officeDocument/2006/relationships/slide" Target="slide8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slide" Target="slide7.xml"/><Relationship Id="rId38" Type="http://schemas.openxmlformats.org/officeDocument/2006/relationships/image" Target="../media/image21.png"/><Relationship Id="rId2" Type="http://schemas.openxmlformats.org/officeDocument/2006/relationships/audio" Target="../media/media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slide" Target="slide3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24" Type="http://schemas.openxmlformats.org/officeDocument/2006/relationships/image" Target="../media/image17.png"/><Relationship Id="rId32" Type="http://schemas.openxmlformats.org/officeDocument/2006/relationships/slide" Target="slide6.xml"/><Relationship Id="rId37" Type="http://schemas.openxmlformats.org/officeDocument/2006/relationships/slide" Target="slide11.xml"/><Relationship Id="rId5" Type="http://schemas.openxmlformats.org/officeDocument/2006/relationships/audio" Target="../media/audio2.wav"/><Relationship Id="rId15" Type="http://schemas.openxmlformats.org/officeDocument/2006/relationships/image" Target="../media/image8.gif"/><Relationship Id="rId23" Type="http://schemas.openxmlformats.org/officeDocument/2006/relationships/image" Target="../media/image16.png"/><Relationship Id="rId28" Type="http://schemas.openxmlformats.org/officeDocument/2006/relationships/image" Target="../media/image20.gif"/><Relationship Id="rId36" Type="http://schemas.openxmlformats.org/officeDocument/2006/relationships/slide" Target="slide10.xml"/><Relationship Id="rId10" Type="http://schemas.openxmlformats.org/officeDocument/2006/relationships/slide" Target="slide12.xml"/><Relationship Id="rId19" Type="http://schemas.openxmlformats.org/officeDocument/2006/relationships/image" Target="../media/image12.png"/><Relationship Id="rId31" Type="http://schemas.openxmlformats.org/officeDocument/2006/relationships/slide" Target="slide5.xml"/><Relationship Id="rId4" Type="http://schemas.openxmlformats.org/officeDocument/2006/relationships/audio" Target="../media/audio1.wav"/><Relationship Id="rId9" Type="http://schemas.openxmlformats.org/officeDocument/2006/relationships/image" Target="../media/image3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slide" Target="slide2.xml"/><Relationship Id="rId30" Type="http://schemas.openxmlformats.org/officeDocument/2006/relationships/slide" Target="slide4.xml"/><Relationship Id="rId35" Type="http://schemas.openxmlformats.org/officeDocument/2006/relationships/slide" Target="slide9.xml"/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5.wav"/><Relationship Id="rId7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1.png"/><Relationship Id="rId5" Type="http://schemas.microsoft.com/office/2007/relationships/media" Target="../media/media4.mp3"/><Relationship Id="rId10" Type="http://schemas.openxmlformats.org/officeDocument/2006/relationships/image" Target="../media/image3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1.png"/><Relationship Id="rId5" Type="http://schemas.microsoft.com/office/2007/relationships/media" Target="../media/media4.mp3"/><Relationship Id="rId10" Type="http://schemas.openxmlformats.org/officeDocument/2006/relationships/image" Target="../media/image3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1.png"/><Relationship Id="rId5" Type="http://schemas.microsoft.com/office/2007/relationships/media" Target="../media/media4.mp3"/><Relationship Id="rId10" Type="http://schemas.openxmlformats.org/officeDocument/2006/relationships/image" Target="../media/image3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1.png"/><Relationship Id="rId5" Type="http://schemas.microsoft.com/office/2007/relationships/media" Target="../media/media4.mp3"/><Relationship Id="rId10" Type="http://schemas.openxmlformats.org/officeDocument/2006/relationships/image" Target="../media/image3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1.png"/><Relationship Id="rId5" Type="http://schemas.microsoft.com/office/2007/relationships/media" Target="../media/media4.mp3"/><Relationship Id="rId10" Type="http://schemas.openxmlformats.org/officeDocument/2006/relationships/image" Target="../media/image3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1.png"/><Relationship Id="rId5" Type="http://schemas.microsoft.com/office/2007/relationships/media" Target="../media/media4.mp3"/><Relationship Id="rId10" Type="http://schemas.openxmlformats.org/officeDocument/2006/relationships/image" Target="../media/image3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1.png"/><Relationship Id="rId5" Type="http://schemas.microsoft.com/office/2007/relationships/media" Target="../media/media4.mp3"/><Relationship Id="rId10" Type="http://schemas.openxmlformats.org/officeDocument/2006/relationships/image" Target="../media/image3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1.png"/><Relationship Id="rId5" Type="http://schemas.microsoft.com/office/2007/relationships/media" Target="../media/media4.mp3"/><Relationship Id="rId10" Type="http://schemas.openxmlformats.org/officeDocument/2006/relationships/image" Target="../media/image3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1.png"/><Relationship Id="rId5" Type="http://schemas.microsoft.com/office/2007/relationships/media" Target="../media/media4.mp3"/><Relationship Id="rId10" Type="http://schemas.openxmlformats.org/officeDocument/2006/relationships/image" Target="../media/image3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1.png"/><Relationship Id="rId5" Type="http://schemas.microsoft.com/office/2007/relationships/media" Target="../media/media4.mp3"/><Relationship Id="rId10" Type="http://schemas.openxmlformats.org/officeDocument/2006/relationships/image" Target="../media/image34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slide" Target="slide1.xml"/><Relationship Id="rId10" Type="http://schemas.openxmlformats.org/officeDocument/2006/relationships/image" Target="../media/image24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  <a:noFill/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7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9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30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1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2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3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4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5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6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7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6439" y="1996847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2615377" y="2721025"/>
            <a:ext cx="73805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3" name="Smiley Face 2"/>
          <p:cNvSpPr/>
          <p:nvPr/>
        </p:nvSpPr>
        <p:spPr>
          <a:xfrm>
            <a:off x="5070087" y="5701430"/>
            <a:ext cx="2280159" cy="40665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/>
          <p:cNvSpPr/>
          <p:nvPr/>
        </p:nvSpPr>
        <p:spPr>
          <a:xfrm>
            <a:off x="5365376" y="1639808"/>
            <a:ext cx="1984871" cy="30867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432006" y="6485966"/>
            <a:ext cx="1638841" cy="331694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art 46"/>
          <p:cNvSpPr/>
          <p:nvPr/>
        </p:nvSpPr>
        <p:spPr>
          <a:xfrm>
            <a:off x="10168184" y="6401260"/>
            <a:ext cx="1581347" cy="385980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1627094" y="5580977"/>
            <a:ext cx="1283441" cy="17517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iley Face 48"/>
          <p:cNvSpPr/>
          <p:nvPr/>
        </p:nvSpPr>
        <p:spPr>
          <a:xfrm>
            <a:off x="9250484" y="5415834"/>
            <a:ext cx="1157540" cy="165143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8222813" y="4531181"/>
            <a:ext cx="1283441" cy="175179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iley Face 61"/>
          <p:cNvSpPr/>
          <p:nvPr/>
        </p:nvSpPr>
        <p:spPr>
          <a:xfrm>
            <a:off x="2699568" y="4528230"/>
            <a:ext cx="1174273" cy="2012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iley Face 63"/>
          <p:cNvSpPr/>
          <p:nvPr/>
        </p:nvSpPr>
        <p:spPr>
          <a:xfrm>
            <a:off x="3550024" y="3610211"/>
            <a:ext cx="1092792" cy="875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iley Face 64"/>
          <p:cNvSpPr/>
          <p:nvPr/>
        </p:nvSpPr>
        <p:spPr>
          <a:xfrm>
            <a:off x="7841611" y="3610210"/>
            <a:ext cx="1092792" cy="875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iley Face 69"/>
          <p:cNvSpPr/>
          <p:nvPr/>
        </p:nvSpPr>
        <p:spPr>
          <a:xfrm>
            <a:off x="4096420" y="2701418"/>
            <a:ext cx="973667" cy="98914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iley Face 70"/>
          <p:cNvSpPr/>
          <p:nvPr/>
        </p:nvSpPr>
        <p:spPr>
          <a:xfrm>
            <a:off x="7125929" y="2607897"/>
            <a:ext cx="1083437" cy="178987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Giải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thích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định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luật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bảo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toàn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khối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lượng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liên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,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tử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đổi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Đốt</a:t>
            </a:r>
            <a:r>
              <a:rPr lang="en-US" sz="4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cháy</a:t>
            </a:r>
            <a:r>
              <a:rPr lang="en-US" sz="4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4,5 gam Mg </a:t>
            </a:r>
            <a:r>
              <a:rPr lang="en-US" sz="4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lang="en-US" sz="4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sz="4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khí</a:t>
            </a:r>
            <a:r>
              <a:rPr lang="en-US" sz="4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thu</a:t>
            </a:r>
            <a:r>
              <a:rPr lang="en-US" sz="4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được</a:t>
            </a:r>
            <a:r>
              <a:rPr lang="en-US" sz="4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7,5 gam MgO. </a:t>
            </a:r>
            <a:r>
              <a:rPr lang="en-US" sz="4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sz="4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khối</a:t>
            </a:r>
            <a:r>
              <a:rPr lang="en-US" sz="4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lượng</a:t>
            </a:r>
            <a:r>
              <a:rPr lang="en-US" sz="4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oxi</a:t>
            </a:r>
            <a:r>
              <a:rPr lang="en-US" sz="4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cần</a:t>
            </a:r>
            <a:r>
              <a:rPr lang="en-US" sz="4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dùng</a:t>
            </a:r>
            <a:r>
              <a:rPr lang="en-US" sz="4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7375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 gam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1B42-1DA6-4139-BD7D-DA25AA15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F23957F-AB9F-4E9D-9557-207C55A5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44450"/>
            <a:ext cx="12115800" cy="813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42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>
            <a:extLst>
              <a:ext uri="{FF2B5EF4-FFF2-40B4-BE49-F238E27FC236}">
                <a16:creationId xmlns:a16="http://schemas.microsoft.com/office/drawing/2014/main" id="{B32D1657-CD20-4CA7-9552-8C843BE5783B}"/>
              </a:ext>
            </a:extLst>
          </p:cNvPr>
          <p:cNvGrpSpPr>
            <a:grpSpLocks/>
          </p:cNvGrpSpPr>
          <p:nvPr/>
        </p:nvGrpSpPr>
        <p:grpSpPr bwMode="auto">
          <a:xfrm>
            <a:off x="5029201" y="1295400"/>
            <a:ext cx="3362325" cy="5291138"/>
            <a:chOff x="2267" y="480"/>
            <a:chExt cx="2118" cy="3333"/>
          </a:xfrm>
        </p:grpSpPr>
        <p:pic>
          <p:nvPicPr>
            <p:cNvPr id="67587" name="Picture 3">
              <a:extLst>
                <a:ext uri="{FF2B5EF4-FFF2-40B4-BE49-F238E27FC236}">
                  <a16:creationId xmlns:a16="http://schemas.microsoft.com/office/drawing/2014/main" id="{7564A06D-13D2-4420-B134-5EBC6AD0F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" y="480"/>
              <a:ext cx="2118" cy="3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588" name="Line 4">
              <a:extLst>
                <a:ext uri="{FF2B5EF4-FFF2-40B4-BE49-F238E27FC236}">
                  <a16:creationId xmlns:a16="http://schemas.microsoft.com/office/drawing/2014/main" id="{3FB6ECD5-C547-4D69-94F7-C0FDECADA2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24" y="633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589" name="Group 5">
            <a:extLst>
              <a:ext uri="{FF2B5EF4-FFF2-40B4-BE49-F238E27FC236}">
                <a16:creationId xmlns:a16="http://schemas.microsoft.com/office/drawing/2014/main" id="{1C86203B-0960-4E3B-86B9-1701354F5C1F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569913"/>
            <a:ext cx="533400" cy="1828800"/>
            <a:chOff x="4669" y="960"/>
            <a:chExt cx="432" cy="1632"/>
          </a:xfrm>
        </p:grpSpPr>
        <p:sp>
          <p:nvSpPr>
            <p:cNvPr id="67590" name="Line 6">
              <a:extLst>
                <a:ext uri="{FF2B5EF4-FFF2-40B4-BE49-F238E27FC236}">
                  <a16:creationId xmlns:a16="http://schemas.microsoft.com/office/drawing/2014/main" id="{46F6F196-7A0B-40DB-A642-565B011783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4" y="960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1" name="AutoShape 7">
              <a:extLst>
                <a:ext uri="{FF2B5EF4-FFF2-40B4-BE49-F238E27FC236}">
                  <a16:creationId xmlns:a16="http://schemas.microsoft.com/office/drawing/2014/main" id="{F02F0AC2-8AF0-40B3-B56C-C49401DD6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" y="2208"/>
              <a:ext cx="432" cy="384"/>
            </a:xfrm>
            <a:prstGeom prst="triangle">
              <a:avLst>
                <a:gd name="adj" fmla="val 50000"/>
              </a:avLst>
            </a:prstGeom>
            <a:solidFill>
              <a:srgbClr val="3333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592" name="Group 8">
            <a:extLst>
              <a:ext uri="{FF2B5EF4-FFF2-40B4-BE49-F238E27FC236}">
                <a16:creationId xmlns:a16="http://schemas.microsoft.com/office/drawing/2014/main" id="{AFF18E73-9E2F-400C-A751-82087233D82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257801"/>
            <a:ext cx="1371600" cy="657225"/>
            <a:chOff x="-27" y="3516"/>
            <a:chExt cx="816" cy="414"/>
          </a:xfrm>
        </p:grpSpPr>
        <p:pic>
          <p:nvPicPr>
            <p:cNvPr id="67593" name="Picture 9">
              <a:extLst>
                <a:ext uri="{FF2B5EF4-FFF2-40B4-BE49-F238E27FC236}">
                  <a16:creationId xmlns:a16="http://schemas.microsoft.com/office/drawing/2014/main" id="{B7EFCAC9-0E77-4225-ACED-E7371783E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696"/>
              <a:ext cx="228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594" name="Text Box 10">
              <a:extLst>
                <a:ext uri="{FF2B5EF4-FFF2-40B4-BE49-F238E27FC236}">
                  <a16:creationId xmlns:a16="http://schemas.microsoft.com/office/drawing/2014/main" id="{36A3B1E3-ADA3-44B6-A956-A4666665A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7" y="3516"/>
              <a:ext cx="8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1600" b="1">
                  <a:solidFill>
                    <a:srgbClr val="0000CC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1 tÊn</a:t>
              </a:r>
              <a:r>
                <a:rPr lang="en-US" altLang="en-US" sz="1400">
                  <a:solidFill>
                    <a:srgbClr val="0000CC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0000CC"/>
                  </a:solidFill>
                  <a:cs typeface="Arial" panose="020B0604020202020204" pitchFamily="34" charset="0"/>
                </a:rPr>
                <a:t>CaCO</a:t>
              </a:r>
              <a:r>
                <a:rPr lang="en-US" altLang="en-US" sz="1400" baseline="-25000">
                  <a:solidFill>
                    <a:srgbClr val="0000CC"/>
                  </a:solidFill>
                  <a:cs typeface="Arial" panose="020B0604020202020204" pitchFamily="34" charset="0"/>
                </a:rPr>
                <a:t>3</a:t>
              </a:r>
              <a:endParaRPr lang="en-US" altLang="en-US" sz="140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7595" name="Group 11">
            <a:extLst>
              <a:ext uri="{FF2B5EF4-FFF2-40B4-BE49-F238E27FC236}">
                <a16:creationId xmlns:a16="http://schemas.microsoft.com/office/drawing/2014/main" id="{79B0976A-36FD-4112-BAFD-28D3A3C92A60}"/>
              </a:ext>
            </a:extLst>
          </p:cNvPr>
          <p:cNvGrpSpPr>
            <a:grpSpLocks/>
          </p:cNvGrpSpPr>
          <p:nvPr/>
        </p:nvGrpSpPr>
        <p:grpSpPr bwMode="auto">
          <a:xfrm>
            <a:off x="8102600" y="4073525"/>
            <a:ext cx="2743200" cy="534988"/>
            <a:chOff x="4144" y="2566"/>
            <a:chExt cx="1728" cy="337"/>
          </a:xfrm>
        </p:grpSpPr>
        <p:grpSp>
          <p:nvGrpSpPr>
            <p:cNvPr id="67596" name="Group 12">
              <a:extLst>
                <a:ext uri="{FF2B5EF4-FFF2-40B4-BE49-F238E27FC236}">
                  <a16:creationId xmlns:a16="http://schemas.microsoft.com/office/drawing/2014/main" id="{5EC0C3C7-02C8-41A0-85B4-E8C2CC940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4" y="2672"/>
              <a:ext cx="1728" cy="231"/>
              <a:chOff x="4128" y="2649"/>
              <a:chExt cx="1728" cy="231"/>
            </a:xfrm>
          </p:grpSpPr>
          <p:sp>
            <p:nvSpPr>
              <p:cNvPr id="67597" name="Text Box 13">
                <a:extLst>
                  <a:ext uri="{FF2B5EF4-FFF2-40B4-BE49-F238E27FC236}">
                    <a16:creationId xmlns:a16="http://schemas.microsoft.com/office/drawing/2014/main" id="{97C953F1-283D-4AC7-8BDE-BB20F81465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2649"/>
                <a:ext cx="17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0000CC"/>
                    </a:solidFill>
                    <a:cs typeface="Arial" panose="020B0604020202020204" pitchFamily="34" charset="0"/>
                  </a:rPr>
                  <a:t>CaCO</a:t>
                </a:r>
                <a:r>
                  <a:rPr lang="en-US" altLang="en-US" b="1" baseline="-25000">
                    <a:solidFill>
                      <a:srgbClr val="0000CC"/>
                    </a:solidFill>
                    <a:cs typeface="Arial" panose="020B0604020202020204" pitchFamily="34" charset="0"/>
                  </a:rPr>
                  <a:t>3 </a:t>
                </a:r>
                <a:r>
                  <a:rPr lang="en-US" altLang="en-US" b="1">
                    <a:solidFill>
                      <a:srgbClr val="0000CC"/>
                    </a:solidFill>
                    <a:cs typeface="Arial" panose="020B0604020202020204" pitchFamily="34" charset="0"/>
                    <a:sym typeface="Wingdings" panose="05000000000000000000" pitchFamily="2" charset="2"/>
                  </a:rPr>
                  <a:t> CaO + CO</a:t>
                </a:r>
                <a:r>
                  <a:rPr lang="en-US" altLang="en-US" b="1" baseline="-25000">
                    <a:solidFill>
                      <a:srgbClr val="0000CC"/>
                    </a:solidFill>
                    <a:cs typeface="Arial" panose="020B0604020202020204" pitchFamily="34" charset="0"/>
                    <a:sym typeface="Wingdings" panose="05000000000000000000" pitchFamily="2" charset="2"/>
                  </a:rPr>
                  <a:t>2</a:t>
                </a:r>
                <a:endParaRPr lang="en-US" altLang="en-US" b="1" baseline="-25000">
                  <a:solidFill>
                    <a:srgbClr val="0000CC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598" name="Line 14">
                <a:extLst>
                  <a:ext uri="{FF2B5EF4-FFF2-40B4-BE49-F238E27FC236}">
                    <a16:creationId xmlns:a16="http://schemas.microsoft.com/office/drawing/2014/main" id="{666C6475-D2F2-46F0-9D68-D8C35B0DE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12" y="2649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599" name="Text Box 15">
              <a:extLst>
                <a:ext uri="{FF2B5EF4-FFF2-40B4-BE49-F238E27FC236}">
                  <a16:creationId xmlns:a16="http://schemas.microsoft.com/office/drawing/2014/main" id="{0D7B24FC-5BD5-4C71-A635-82452D20A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4" y="256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33CC"/>
                  </a:solidFill>
                  <a:cs typeface="Arial" panose="020B0604020202020204" pitchFamily="34" charset="0"/>
                </a:rPr>
                <a:t>t</a:t>
              </a:r>
              <a:r>
                <a:rPr lang="en-US" altLang="en-US" baseline="30000">
                  <a:solidFill>
                    <a:srgbClr val="0033CC"/>
                  </a:solidFill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67600" name="Line 16">
            <a:extLst>
              <a:ext uri="{FF2B5EF4-FFF2-40B4-BE49-F238E27FC236}">
                <a16:creationId xmlns:a16="http://schemas.microsoft.com/office/drawing/2014/main" id="{024CEA57-0D3E-4A32-A786-8A1EF7BFAA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1546225"/>
            <a:ext cx="4038600" cy="480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7601" name="Group 17">
            <a:extLst>
              <a:ext uri="{FF2B5EF4-FFF2-40B4-BE49-F238E27FC236}">
                <a16:creationId xmlns:a16="http://schemas.microsoft.com/office/drawing/2014/main" id="{49C6E85E-FF07-45BA-B4D5-E95F56E1AC19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1885950"/>
            <a:ext cx="762000" cy="381000"/>
            <a:chOff x="3024" y="1296"/>
            <a:chExt cx="480" cy="240"/>
          </a:xfrm>
        </p:grpSpPr>
        <p:sp>
          <p:nvSpPr>
            <p:cNvPr id="67602" name="Oval 18">
              <a:extLst>
                <a:ext uri="{FF2B5EF4-FFF2-40B4-BE49-F238E27FC236}">
                  <a16:creationId xmlns:a16="http://schemas.microsoft.com/office/drawing/2014/main" id="{5C90B55A-7605-4DE1-851B-80F8D59FD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96"/>
              <a:ext cx="96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Oval 19">
              <a:extLst>
                <a:ext uri="{FF2B5EF4-FFF2-40B4-BE49-F238E27FC236}">
                  <a16:creationId xmlns:a16="http://schemas.microsoft.com/office/drawing/2014/main" id="{647C7392-A193-4C0B-B3D5-190C0DBCC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344"/>
              <a:ext cx="96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Oval 20">
              <a:extLst>
                <a:ext uri="{FF2B5EF4-FFF2-40B4-BE49-F238E27FC236}">
                  <a16:creationId xmlns:a16="http://schemas.microsoft.com/office/drawing/2014/main" id="{449BCB2D-6F76-4704-91FF-1EB610E54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392"/>
              <a:ext cx="96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Oval 21">
              <a:extLst>
                <a:ext uri="{FF2B5EF4-FFF2-40B4-BE49-F238E27FC236}">
                  <a16:creationId xmlns:a16="http://schemas.microsoft.com/office/drawing/2014/main" id="{F52EED6C-7002-4980-860D-1C3F9397F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296"/>
              <a:ext cx="96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Oval 22">
              <a:extLst>
                <a:ext uri="{FF2B5EF4-FFF2-40B4-BE49-F238E27FC236}">
                  <a16:creationId xmlns:a16="http://schemas.microsoft.com/office/drawing/2014/main" id="{E6F3FC19-2E14-4AC3-B24F-78BA3EA0A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296"/>
              <a:ext cx="96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7" name="Oval 23">
              <a:extLst>
                <a:ext uri="{FF2B5EF4-FFF2-40B4-BE49-F238E27FC236}">
                  <a16:creationId xmlns:a16="http://schemas.microsoft.com/office/drawing/2014/main" id="{2A2B0EB2-68C6-4A2C-B04F-1311C6084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Oval 24">
              <a:extLst>
                <a:ext uri="{FF2B5EF4-FFF2-40B4-BE49-F238E27FC236}">
                  <a16:creationId xmlns:a16="http://schemas.microsoft.com/office/drawing/2014/main" id="{D9ADBDEF-34DB-416E-888A-F9013E8FF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Oval 25">
              <a:extLst>
                <a:ext uri="{FF2B5EF4-FFF2-40B4-BE49-F238E27FC236}">
                  <a16:creationId xmlns:a16="http://schemas.microsoft.com/office/drawing/2014/main" id="{D702DCF5-06D5-4392-98A0-943B177A5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Oval 26">
              <a:extLst>
                <a:ext uri="{FF2B5EF4-FFF2-40B4-BE49-F238E27FC236}">
                  <a16:creationId xmlns:a16="http://schemas.microsoft.com/office/drawing/2014/main" id="{F88BBBCF-11A8-4EDD-82C8-D13AEBEFB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427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Oval 27">
              <a:extLst>
                <a:ext uri="{FF2B5EF4-FFF2-40B4-BE49-F238E27FC236}">
                  <a16:creationId xmlns:a16="http://schemas.microsoft.com/office/drawing/2014/main" id="{EFC9D80F-FB67-4F86-9776-A34159164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Oval 28">
              <a:extLst>
                <a:ext uri="{FF2B5EF4-FFF2-40B4-BE49-F238E27FC236}">
                  <a16:creationId xmlns:a16="http://schemas.microsoft.com/office/drawing/2014/main" id="{40DF3813-8466-4BFE-973C-6874918FC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3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613" name="Group 29">
            <a:extLst>
              <a:ext uri="{FF2B5EF4-FFF2-40B4-BE49-F238E27FC236}">
                <a16:creationId xmlns:a16="http://schemas.microsoft.com/office/drawing/2014/main" id="{529395C8-F695-478D-A25A-9DD17E300BC4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1885950"/>
            <a:ext cx="762000" cy="381000"/>
            <a:chOff x="3024" y="1296"/>
            <a:chExt cx="480" cy="240"/>
          </a:xfrm>
        </p:grpSpPr>
        <p:sp>
          <p:nvSpPr>
            <p:cNvPr id="67614" name="Oval 30">
              <a:extLst>
                <a:ext uri="{FF2B5EF4-FFF2-40B4-BE49-F238E27FC236}">
                  <a16:creationId xmlns:a16="http://schemas.microsoft.com/office/drawing/2014/main" id="{86894309-D887-40D2-B905-E14FF615F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96"/>
              <a:ext cx="96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Oval 31">
              <a:extLst>
                <a:ext uri="{FF2B5EF4-FFF2-40B4-BE49-F238E27FC236}">
                  <a16:creationId xmlns:a16="http://schemas.microsoft.com/office/drawing/2014/main" id="{3E74CF0F-2C85-4A87-91E5-D0BD37FBF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344"/>
              <a:ext cx="96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Oval 32">
              <a:extLst>
                <a:ext uri="{FF2B5EF4-FFF2-40B4-BE49-F238E27FC236}">
                  <a16:creationId xmlns:a16="http://schemas.microsoft.com/office/drawing/2014/main" id="{15712E0B-5D04-4879-A01F-5EED8D220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392"/>
              <a:ext cx="96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Oval 33">
              <a:extLst>
                <a:ext uri="{FF2B5EF4-FFF2-40B4-BE49-F238E27FC236}">
                  <a16:creationId xmlns:a16="http://schemas.microsoft.com/office/drawing/2014/main" id="{44069B2A-1AE5-4F46-AEDC-69AE3F8AE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296"/>
              <a:ext cx="96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Oval 34">
              <a:extLst>
                <a:ext uri="{FF2B5EF4-FFF2-40B4-BE49-F238E27FC236}">
                  <a16:creationId xmlns:a16="http://schemas.microsoft.com/office/drawing/2014/main" id="{8211B259-08C4-4FE8-AAB2-D5D70A642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296"/>
              <a:ext cx="96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Oval 35">
              <a:extLst>
                <a:ext uri="{FF2B5EF4-FFF2-40B4-BE49-F238E27FC236}">
                  <a16:creationId xmlns:a16="http://schemas.microsoft.com/office/drawing/2014/main" id="{03B499B4-510A-4799-A0A0-7F9445D06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Oval 36">
              <a:extLst>
                <a:ext uri="{FF2B5EF4-FFF2-40B4-BE49-F238E27FC236}">
                  <a16:creationId xmlns:a16="http://schemas.microsoft.com/office/drawing/2014/main" id="{3E361B3C-9AF2-4FCD-B2C6-9F4CF9014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Oval 37">
              <a:extLst>
                <a:ext uri="{FF2B5EF4-FFF2-40B4-BE49-F238E27FC236}">
                  <a16:creationId xmlns:a16="http://schemas.microsoft.com/office/drawing/2014/main" id="{27EF63D7-FE3A-42E8-91A7-0DEC2311D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Oval 38">
              <a:extLst>
                <a:ext uri="{FF2B5EF4-FFF2-40B4-BE49-F238E27FC236}">
                  <a16:creationId xmlns:a16="http://schemas.microsoft.com/office/drawing/2014/main" id="{DC0C31FE-3CFB-4DBC-9180-D970DAD72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427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3" name="Oval 39">
              <a:extLst>
                <a:ext uri="{FF2B5EF4-FFF2-40B4-BE49-F238E27FC236}">
                  <a16:creationId xmlns:a16="http://schemas.microsoft.com/office/drawing/2014/main" id="{1D27253A-909D-4C30-86DF-ACDEA497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4" name="Oval 40">
              <a:extLst>
                <a:ext uri="{FF2B5EF4-FFF2-40B4-BE49-F238E27FC236}">
                  <a16:creationId xmlns:a16="http://schemas.microsoft.com/office/drawing/2014/main" id="{FB823FB6-B7BB-4FAB-8B8D-AE6875281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3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7625" name="Picture 41">
            <a:extLst>
              <a:ext uri="{FF2B5EF4-FFF2-40B4-BE49-F238E27FC236}">
                <a16:creationId xmlns:a16="http://schemas.microsoft.com/office/drawing/2014/main" id="{8F6141BD-BFD9-48E7-9542-DB8C993B1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47950"/>
            <a:ext cx="1447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26" name="Picture 42">
            <a:extLst>
              <a:ext uri="{FF2B5EF4-FFF2-40B4-BE49-F238E27FC236}">
                <a16:creationId xmlns:a16="http://schemas.microsoft.com/office/drawing/2014/main" id="{0521C5FE-3543-48D3-9ABB-65DE4E2E4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65425"/>
            <a:ext cx="1524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27" name="Oval 43">
            <a:extLst>
              <a:ext uri="{FF2B5EF4-FFF2-40B4-BE49-F238E27FC236}">
                <a16:creationId xmlns:a16="http://schemas.microsoft.com/office/drawing/2014/main" id="{6EA8B86D-C6B3-411C-994B-B24DD4598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564188"/>
            <a:ext cx="2286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8" name="Line 44">
            <a:extLst>
              <a:ext uri="{FF2B5EF4-FFF2-40B4-BE49-F238E27FC236}">
                <a16:creationId xmlns:a16="http://schemas.microsoft.com/office/drawing/2014/main" id="{DEAF60DF-CB27-44AD-B6DC-C3F5451FB2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5029200"/>
            <a:ext cx="228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9" name="Line 45">
            <a:extLst>
              <a:ext uri="{FF2B5EF4-FFF2-40B4-BE49-F238E27FC236}">
                <a16:creationId xmlns:a16="http://schemas.microsoft.com/office/drawing/2014/main" id="{BC97A4C6-B7B1-427E-8E5F-0D2295EA19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1200" y="2058988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0" name="Text Box 46">
            <a:extLst>
              <a:ext uri="{FF2B5EF4-FFF2-40B4-BE49-F238E27FC236}">
                <a16:creationId xmlns:a16="http://schemas.microsoft.com/office/drawing/2014/main" id="{56AA3A5F-4C7F-4FC0-9638-29F975787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800600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tx2"/>
                </a:solidFill>
                <a:cs typeface="Arial" panose="020B0604020202020204" pitchFamily="34" charset="0"/>
              </a:rPr>
              <a:t>Không khí</a:t>
            </a:r>
          </a:p>
        </p:txBody>
      </p:sp>
      <p:sp>
        <p:nvSpPr>
          <p:cNvPr id="67631" name="Text Box 47">
            <a:extLst>
              <a:ext uri="{FF2B5EF4-FFF2-40B4-BE49-F238E27FC236}">
                <a16:creationId xmlns:a16="http://schemas.microsoft.com/office/drawing/2014/main" id="{361044B4-6787-4248-B6CA-AAD8EDBF5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5980113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cs typeface="Arial" panose="020B0604020202020204" pitchFamily="34" charset="0"/>
              </a:rPr>
              <a:t>CaO</a:t>
            </a:r>
          </a:p>
        </p:txBody>
      </p:sp>
      <p:pic>
        <p:nvPicPr>
          <p:cNvPr id="67632" name="Picture 48">
            <a:extLst>
              <a:ext uri="{FF2B5EF4-FFF2-40B4-BE49-F238E27FC236}">
                <a16:creationId xmlns:a16="http://schemas.microsoft.com/office/drawing/2014/main" id="{A4F39A6D-455E-45A3-AE53-055E7E33A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28914"/>
            <a:ext cx="1536700" cy="31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33" name="Line 49">
            <a:extLst>
              <a:ext uri="{FF2B5EF4-FFF2-40B4-BE49-F238E27FC236}">
                <a16:creationId xmlns:a16="http://schemas.microsoft.com/office/drawing/2014/main" id="{13B4FD0B-1219-4A84-96E6-C48A0B05A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04775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4" name="AutoShape 50">
            <a:extLst>
              <a:ext uri="{FF2B5EF4-FFF2-40B4-BE49-F238E27FC236}">
                <a16:creationId xmlns:a16="http://schemas.microsoft.com/office/drawing/2014/main" id="{245CD162-7825-49AC-91E8-CC4AF30BA24B}"/>
              </a:ext>
            </a:extLst>
          </p:cNvPr>
          <p:cNvSpPr>
            <a:spLocks noChangeArrowheads="1"/>
          </p:cNvSpPr>
          <p:nvPr/>
        </p:nvSpPr>
        <p:spPr bwMode="auto">
          <a:xfrm rot="21447809">
            <a:off x="7696200" y="1200150"/>
            <a:ext cx="1079500" cy="685800"/>
          </a:xfrm>
          <a:prstGeom prst="cloudCallout">
            <a:avLst>
              <a:gd name="adj1" fmla="val -50134"/>
              <a:gd name="adj2" fmla="val 101583"/>
            </a:avLst>
          </a:prstGeom>
          <a:solidFill>
            <a:srgbClr val="C0C0C0"/>
          </a:soli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600">
                <a:solidFill>
                  <a:srgbClr val="FFFF00"/>
                </a:solidFill>
                <a:cs typeface="Arial" panose="020B0604020202020204" pitchFamily="34" charset="0"/>
              </a:rPr>
              <a:t>Khí thải</a:t>
            </a:r>
          </a:p>
        </p:txBody>
      </p:sp>
      <p:sp>
        <p:nvSpPr>
          <p:cNvPr id="67635" name="Line 51">
            <a:extLst>
              <a:ext uri="{FF2B5EF4-FFF2-40B4-BE49-F238E27FC236}">
                <a16:creationId xmlns:a16="http://schemas.microsoft.com/office/drawing/2014/main" id="{3AB24E32-A2B5-4B92-8EDA-1642BEBFB0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00342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6" name="AutoShape 52">
            <a:extLst>
              <a:ext uri="{FF2B5EF4-FFF2-40B4-BE49-F238E27FC236}">
                <a16:creationId xmlns:a16="http://schemas.microsoft.com/office/drawing/2014/main" id="{78B919FE-5A97-4B45-A1D6-BE4DDE2D87DC}"/>
              </a:ext>
            </a:extLst>
          </p:cNvPr>
          <p:cNvSpPr>
            <a:spLocks/>
          </p:cNvSpPr>
          <p:nvPr/>
        </p:nvSpPr>
        <p:spPr bwMode="auto">
          <a:xfrm>
            <a:off x="7848600" y="3978275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7" name="Text Box 53">
            <a:hlinkClick r:id="rId9" action="ppaction://hlinksldjump"/>
            <a:extLst>
              <a:ext uri="{FF2B5EF4-FFF2-40B4-BE49-F238E27FC236}">
                <a16:creationId xmlns:a16="http://schemas.microsoft.com/office/drawing/2014/main" id="{62BD289D-2DCE-420B-8290-19F581D9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636" y="489744"/>
            <a:ext cx="403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u="sng" dirty="0">
                <a:solidFill>
                  <a:srgbClr val="FF0066"/>
                </a:solidFill>
                <a:cs typeface="Arial" panose="020B0604020202020204" pitchFamily="34" charset="0"/>
              </a:rPr>
              <a:t>Minh </a:t>
            </a:r>
            <a:r>
              <a:rPr lang="en-US" altLang="en-US" b="1" u="sng" dirty="0" err="1">
                <a:solidFill>
                  <a:srgbClr val="FF0066"/>
                </a:solidFill>
                <a:cs typeface="Arial" panose="020B0604020202020204" pitchFamily="34" charset="0"/>
              </a:rPr>
              <a:t>hoạ</a:t>
            </a:r>
            <a:r>
              <a:rPr lang="en-US" altLang="en-US" b="1" u="sng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66"/>
                </a:solidFill>
                <a:cs typeface="Arial" panose="020B0604020202020204" pitchFamily="34" charset="0"/>
              </a:rPr>
              <a:t>lò</a:t>
            </a:r>
            <a:r>
              <a:rPr lang="en-US" altLang="en-US" b="1" u="sng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66"/>
                </a:solidFill>
                <a:cs typeface="Arial" panose="020B0604020202020204" pitchFamily="34" charset="0"/>
              </a:rPr>
              <a:t>nung</a:t>
            </a:r>
            <a:r>
              <a:rPr lang="en-US" altLang="en-US" b="1" u="sng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66"/>
                </a:solidFill>
                <a:cs typeface="Arial" panose="020B0604020202020204" pitchFamily="34" charset="0"/>
              </a:rPr>
              <a:t>vôi</a:t>
            </a:r>
            <a:r>
              <a:rPr lang="en-US" altLang="en-US" b="1" u="sng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66"/>
                </a:solidFill>
                <a:cs typeface="Arial" panose="020B0604020202020204" pitchFamily="34" charset="0"/>
              </a:rPr>
              <a:t>công</a:t>
            </a:r>
            <a:r>
              <a:rPr lang="en-US" altLang="en-US" b="1" u="sng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66"/>
                </a:solidFill>
                <a:cs typeface="Arial" panose="020B0604020202020204" pitchFamily="34" charset="0"/>
              </a:rPr>
              <a:t>nghiệp</a:t>
            </a:r>
            <a:endParaRPr lang="en-US" altLang="en-US" b="1" u="sng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7638" name="Oval 54">
            <a:extLst>
              <a:ext uri="{FF2B5EF4-FFF2-40B4-BE49-F238E27FC236}">
                <a16:creationId xmlns:a16="http://schemas.microsoft.com/office/drawing/2014/main" id="{67B5FAC3-75A8-4004-B52C-D725135DC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638800"/>
            <a:ext cx="2286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9" name="Oval 55">
            <a:extLst>
              <a:ext uri="{FF2B5EF4-FFF2-40B4-BE49-F238E27FC236}">
                <a16:creationId xmlns:a16="http://schemas.microsoft.com/office/drawing/2014/main" id="{CBAE21CA-D379-4393-B014-4319D4372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715000"/>
            <a:ext cx="2286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0" name="Text Box 56">
            <a:extLst>
              <a:ext uri="{FF2B5EF4-FFF2-40B4-BE49-F238E27FC236}">
                <a16:creationId xmlns:a16="http://schemas.microsoft.com/office/drawing/2014/main" id="{A11CFFE3-A9F7-43C2-B682-4F02FD4DF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2484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  <a:cs typeface="Arial" panose="020B0604020202020204" pitchFamily="34" charset="0"/>
              </a:rPr>
              <a:t>Vôi sống</a:t>
            </a:r>
          </a:p>
        </p:txBody>
      </p:sp>
      <p:sp>
        <p:nvSpPr>
          <p:cNvPr id="67641" name="Line 57">
            <a:extLst>
              <a:ext uri="{FF2B5EF4-FFF2-40B4-BE49-F238E27FC236}">
                <a16:creationId xmlns:a16="http://schemas.microsoft.com/office/drawing/2014/main" id="{C426E0E0-DBE4-476F-AD30-8F91CFC799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0292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2" name="Text Box 58">
            <a:extLst>
              <a:ext uri="{FF2B5EF4-FFF2-40B4-BE49-F238E27FC236}">
                <a16:creationId xmlns:a16="http://schemas.microsoft.com/office/drawing/2014/main" id="{3B30D86D-D9EC-4D12-B8C2-E3485D4A9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800600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tx2"/>
                </a:solidFill>
                <a:cs typeface="Arial" panose="020B0604020202020204" pitchFamily="34" charset="0"/>
              </a:rPr>
              <a:t>Không khí</a:t>
            </a:r>
          </a:p>
        </p:txBody>
      </p:sp>
      <p:sp>
        <p:nvSpPr>
          <p:cNvPr id="67643" name="Text Box 59">
            <a:extLst>
              <a:ext uri="{FF2B5EF4-FFF2-40B4-BE49-F238E27FC236}">
                <a16:creationId xmlns:a16="http://schemas.microsoft.com/office/drawing/2014/main" id="{899D388D-8A87-46A9-9C87-9B8C3B6B7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9700" y="45974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  <a:cs typeface="Arial" panose="020B0604020202020204" pitchFamily="34" charset="0"/>
              </a:rPr>
              <a:t>Vôi sống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8.67362E-19 L 0.41666 -0.65556 " pathEditMode="relative" ptsTypes="AA">
                                      <p:cBhvr>
                                        <p:cTn id="6" dur="5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4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0.06666 " pathEditMode="relative" ptsTypes="AA">
                                      <p:cBhvr>
                                        <p:cTn id="17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0.4333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6.2963E-6 L -0.09999 0.0333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67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6.2963E-6 L -0.09999 0.03333 " pathEditMode="relative" ptsTypes="AA">
                                      <p:cBhvr>
                                        <p:cTn id="53" dur="1000" fill="hold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6.2963E-6 L -0.09999 0.03333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67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0" grpId="0"/>
      <p:bldP spid="67631" grpId="0"/>
      <p:bldP spid="67634" grpId="0" animBg="1"/>
      <p:bldP spid="67640" grpId="0"/>
      <p:bldP spid="676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>
            <a:extLst>
              <a:ext uri="{FF2B5EF4-FFF2-40B4-BE49-F238E27FC236}">
                <a16:creationId xmlns:a16="http://schemas.microsoft.com/office/drawing/2014/main" id="{BBCBFC85-3677-41EF-B951-B92D2EC4E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5638801"/>
            <a:ext cx="1006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4000"/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6A805917-CC75-477F-974A-BAF550E4E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943601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4000"/>
          </a:p>
        </p:txBody>
      </p:sp>
      <p:sp>
        <p:nvSpPr>
          <p:cNvPr id="72709" name="Line 5">
            <a:extLst>
              <a:ext uri="{FF2B5EF4-FFF2-40B4-BE49-F238E27FC236}">
                <a16:creationId xmlns:a16="http://schemas.microsoft.com/office/drawing/2014/main" id="{D7E84669-52CF-468F-B0CC-5A72FFD10C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133600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Line 6">
            <a:extLst>
              <a:ext uri="{FF2B5EF4-FFF2-40B4-BE49-F238E27FC236}">
                <a16:creationId xmlns:a16="http://schemas.microsoft.com/office/drawing/2014/main" id="{3DCFEBA3-3B1E-4EDC-ACFD-B7A196E751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766458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1" name="Oval 7">
            <a:extLst>
              <a:ext uri="{FF2B5EF4-FFF2-40B4-BE49-F238E27FC236}">
                <a16:creationId xmlns:a16="http://schemas.microsoft.com/office/drawing/2014/main" id="{4A97A8FB-BCF2-4F26-8D2A-D1A59C15A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511300"/>
            <a:ext cx="1066800" cy="457200"/>
          </a:xfrm>
          <a:prstGeom prst="ellipse">
            <a:avLst/>
          </a:prstGeom>
          <a:solidFill>
            <a:srgbClr val="FFFFFF">
              <a:alpha val="84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dirty="0" err="1">
                <a:latin typeface=".VnTimeH" panose="020B7200000000000000" pitchFamily="34" charset="0"/>
              </a:rPr>
              <a:t>TiÕt</a:t>
            </a:r>
            <a:r>
              <a:rPr lang="en-US" altLang="en-US" dirty="0">
                <a:latin typeface=".VnTimeH" panose="020B7200000000000000" pitchFamily="34" charset="0"/>
              </a:rPr>
              <a:t> 1</a:t>
            </a:r>
          </a:p>
        </p:txBody>
      </p:sp>
      <p:sp>
        <p:nvSpPr>
          <p:cNvPr id="72712" name="Oval 8">
            <a:extLst>
              <a:ext uri="{FF2B5EF4-FFF2-40B4-BE49-F238E27FC236}">
                <a16:creationId xmlns:a16="http://schemas.microsoft.com/office/drawing/2014/main" id="{D7C91538-B999-4E84-B131-A35D71107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723100"/>
            <a:ext cx="990600" cy="858302"/>
          </a:xfrm>
          <a:prstGeom prst="ellipse">
            <a:avLst/>
          </a:prstGeom>
          <a:solidFill>
            <a:srgbClr val="FFFFFF">
              <a:alpha val="84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dirty="0" err="1">
                <a:latin typeface=".VnTimeH" panose="020B7200000000000000" pitchFamily="34" charset="0"/>
              </a:rPr>
              <a:t>TiÕt</a:t>
            </a:r>
            <a:r>
              <a:rPr lang="en-US" altLang="en-US" dirty="0">
                <a:latin typeface=".VnTimeH" panose="020B7200000000000000" pitchFamily="34" charset="0"/>
              </a:rPr>
              <a:t> 2</a:t>
            </a:r>
          </a:p>
        </p:txBody>
      </p:sp>
      <p:sp>
        <p:nvSpPr>
          <p:cNvPr id="72713" name="Text Box 9">
            <a:extLst>
              <a:ext uri="{FF2B5EF4-FFF2-40B4-BE49-F238E27FC236}">
                <a16:creationId xmlns:a16="http://schemas.microsoft.com/office/drawing/2014/main" id="{6B449365-2D80-4802-9EB4-006292FC3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1584326"/>
            <a:ext cx="6139543" cy="1138773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1.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 lượng chất tham gia phản ứng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72714" name="Text Box 10">
            <a:extLst>
              <a:ext uri="{FF2B5EF4-FFF2-40B4-BE49-F238E27FC236}">
                <a16:creationId xmlns:a16="http://schemas.microsoft.com/office/drawing/2014/main" id="{E91569AB-9317-4CAD-BE68-CF75CEF92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4022726"/>
            <a:ext cx="5905500" cy="5847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5" name="Rectangle 11">
            <a:extLst>
              <a:ext uri="{FF2B5EF4-FFF2-40B4-BE49-F238E27FC236}">
                <a16:creationId xmlns:a16="http://schemas.microsoft.com/office/drawing/2014/main" id="{1C65476F-1051-4F26-9F6E-1D4A092E2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52400"/>
            <a:ext cx="876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6: TÍNH THEO PHƯƠNG TRÌNH HÓA HỌC</a:t>
            </a: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313F7CDF-6B43-4009-8B82-712E6C352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190789"/>
            <a:ext cx="1143000" cy="867111"/>
          </a:xfrm>
          <a:prstGeom prst="ellipse">
            <a:avLst/>
          </a:prstGeom>
          <a:solidFill>
            <a:srgbClr val="FFFFFF">
              <a:alpha val="84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dirty="0" err="1">
                <a:latin typeface=".VnTimeH" panose="020B7200000000000000" pitchFamily="34" charset="0"/>
              </a:rPr>
              <a:t>TiÕt</a:t>
            </a:r>
            <a:r>
              <a:rPr lang="en-US" altLang="en-US" dirty="0">
                <a:latin typeface=".VnTimeH" panose="020B7200000000000000" pitchFamily="34" charset="0"/>
              </a:rPr>
              <a:t> 4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A59DB9A9-E2B2-414C-AE6D-6355317B0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2835274"/>
            <a:ext cx="6253842" cy="1077218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.VnTime" panose="020B7200000000000000" pitchFamily="34" charset="0"/>
              </a:rPr>
              <a:t>2.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20E0E40D-ABC6-467C-B27F-E738B130F87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457700" y="5406233"/>
            <a:ext cx="5943600" cy="5847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E4BE2A14-1DCC-43E5-B459-47FF6478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951515"/>
            <a:ext cx="1066800" cy="810973"/>
          </a:xfrm>
          <a:prstGeom prst="ellipse">
            <a:avLst/>
          </a:prstGeom>
          <a:solidFill>
            <a:srgbClr val="FFFFFF">
              <a:alpha val="84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dirty="0" err="1">
                <a:latin typeface=".VnTimeH" panose="020B7200000000000000" pitchFamily="34" charset="0"/>
              </a:rPr>
              <a:t>TiÕt</a:t>
            </a:r>
            <a:r>
              <a:rPr lang="en-US" altLang="en-US" dirty="0">
                <a:latin typeface=".VnTimeH" panose="020B7200000000000000" pitchFamily="34" charset="0"/>
              </a:rPr>
              <a:t> 3</a:t>
            </a: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9FD971CC-D184-48D4-B113-BBA3078F4F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4762488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">
            <a:extLst>
              <a:ext uri="{FF2B5EF4-FFF2-40B4-BE49-F238E27FC236}">
                <a16:creationId xmlns:a16="http://schemas.microsoft.com/office/drawing/2014/main" id="{ECB14174-1208-4E1D-80D9-95BBF44F22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6057900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99D60-483C-4694-A694-82E5B7BB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HCl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300AE-B76B-4789-9AC0-D2495D67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086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Fe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1,5mol H</a:t>
            </a:r>
            <a:r>
              <a:rPr lang="en-US" sz="1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16000" dirty="0"/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4AA8637-0AA1-4BAC-BC54-0E763CBC8CD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81100" y="2073728"/>
          <a:ext cx="7859485" cy="1355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1587240" imgH="228600" progId="Equation.DSMT4">
                  <p:embed/>
                </p:oleObj>
              </mc:Choice>
              <mc:Fallback>
                <p:oleObj name="Equation" r:id="rId3" imgW="158724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4AA8637-0AA1-4BAC-BC54-0E763CBC8C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1100" y="2073728"/>
                        <a:ext cx="7859485" cy="1355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4172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51FAFB58-F34E-4153-BC21-A76301B71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2328863"/>
            <a:ext cx="3962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57D4EF7-69FE-41BB-863B-640C94E93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6019800" cy="6858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id="{E9566A1B-BAE3-4B77-8B98-5131ADEFC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19088"/>
            <a:ext cx="457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  <a:latin typeface=".VnTimeH" panose="020B7200000000000000" pitchFamily="34" charset="0"/>
              </a:rPr>
              <a:t>tÝnh</a:t>
            </a:r>
            <a:r>
              <a:rPr lang="en-US" altLang="en-US" b="1" dirty="0">
                <a:solidFill>
                  <a:srgbClr val="FF33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.VnTimeH" panose="020B7200000000000000" pitchFamily="34" charset="0"/>
              </a:rPr>
              <a:t>theo</a:t>
            </a:r>
            <a:r>
              <a:rPr lang="en-US" altLang="en-US" b="1" dirty="0">
                <a:solidFill>
                  <a:srgbClr val="FF33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.VnTimeH" panose="020B7200000000000000" pitchFamily="34" charset="0"/>
              </a:rPr>
              <a:t>ph­¬ng</a:t>
            </a:r>
            <a:r>
              <a:rPr lang="en-US" altLang="en-US" b="1" dirty="0">
                <a:solidFill>
                  <a:srgbClr val="FF33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.VnTimeH" panose="020B7200000000000000" pitchFamily="34" charset="0"/>
              </a:rPr>
              <a:t>tr×nh</a:t>
            </a:r>
            <a:r>
              <a:rPr lang="en-US" altLang="en-US" b="1" dirty="0">
                <a:solidFill>
                  <a:srgbClr val="FF3300"/>
                </a:solidFill>
                <a:latin typeface=".VnTimeH" panose="020B7200000000000000" pitchFamily="34" charset="0"/>
              </a:rPr>
              <a:t> ho¸ </a:t>
            </a:r>
            <a:r>
              <a:rPr lang="en-US" altLang="en-US" b="1" dirty="0" err="1">
                <a:solidFill>
                  <a:srgbClr val="FF3300"/>
                </a:solidFill>
                <a:latin typeface=".VnTimeH" panose="020B7200000000000000" pitchFamily="34" charset="0"/>
              </a:rPr>
              <a:t>häc</a:t>
            </a:r>
            <a:endParaRPr lang="en-US" altLang="en-US" b="1" dirty="0">
              <a:solidFill>
                <a:srgbClr val="FF3300"/>
              </a:solidFill>
              <a:latin typeface=".VnTimeH" panose="020B7200000000000000" pitchFamily="34" charset="0"/>
            </a:endParaRPr>
          </a:p>
        </p:txBody>
      </p:sp>
      <p:sp>
        <p:nvSpPr>
          <p:cNvPr id="73734" name="Text Box 6">
            <a:extLst>
              <a:ext uri="{FF2B5EF4-FFF2-40B4-BE49-F238E27FC236}">
                <a16:creationId xmlns:a16="http://schemas.microsoft.com/office/drawing/2014/main" id="{D2554740-E733-46D4-ADB3-2D273FB84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586038"/>
            <a:ext cx="42672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1">
              <a:latin typeface="VNI-Times" pitchFamily="2" charset="0"/>
            </a:endParaRPr>
          </a:p>
        </p:txBody>
      </p:sp>
      <p:sp>
        <p:nvSpPr>
          <p:cNvPr id="73740" name="Text Box 12">
            <a:extLst>
              <a:ext uri="{FF2B5EF4-FFF2-40B4-BE49-F238E27FC236}">
                <a16:creationId xmlns:a16="http://schemas.microsoft.com/office/drawing/2014/main" id="{6BC02EE1-15EE-4BD8-B901-8F8494D53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8" y="609600"/>
            <a:ext cx="453231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VNI-Times" pitchFamily="2" charset="0"/>
              </a:rPr>
              <a:t>1. </a:t>
            </a:r>
            <a:r>
              <a:rPr lang="en-US" altLang="en-US" sz="2200" dirty="0" err="1">
                <a:solidFill>
                  <a:srgbClr val="0000FF"/>
                </a:solidFill>
                <a:latin typeface="VNI-Times" pitchFamily="2" charset="0"/>
              </a:rPr>
              <a:t>Tính</a:t>
            </a:r>
            <a:r>
              <a:rPr lang="en-US" alt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VNI-Times" pitchFamily="2" charset="0"/>
              </a:rPr>
              <a:t>lượng</a:t>
            </a:r>
            <a:r>
              <a:rPr lang="en-US" alt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VNI-Times" pitchFamily="2" charset="0"/>
              </a:rPr>
              <a:t>chất</a:t>
            </a:r>
            <a:r>
              <a:rPr lang="en-US" alt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VNI-Times" pitchFamily="2" charset="0"/>
              </a:rPr>
              <a:t>tham</a:t>
            </a:r>
            <a:r>
              <a:rPr lang="en-US" alt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VNI-Times" pitchFamily="2" charset="0"/>
              </a:rPr>
              <a:t>gia</a:t>
            </a:r>
            <a:r>
              <a:rPr lang="en-US" alt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VNI-Times" pitchFamily="2" charset="0"/>
              </a:rPr>
              <a:t>trong</a:t>
            </a:r>
            <a:r>
              <a:rPr lang="en-US" alt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VNI-Times" pitchFamily="2" charset="0"/>
              </a:rPr>
              <a:t>phản</a:t>
            </a:r>
            <a:r>
              <a:rPr lang="en-US" alt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VNI-Times" pitchFamily="2" charset="0"/>
              </a:rPr>
              <a:t>ứng</a:t>
            </a:r>
            <a:endParaRPr lang="en-US" altLang="en-US" sz="2200" dirty="0">
              <a:solidFill>
                <a:srgbClr val="0000FF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altLang="en-US" sz="2200" dirty="0">
              <a:solidFill>
                <a:srgbClr val="0000FF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endParaRPr lang="en-US" altLang="en-US" sz="2200" u="sng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73741" name="Text Box 13">
            <a:extLst>
              <a:ext uri="{FF2B5EF4-FFF2-40B4-BE49-F238E27FC236}">
                <a16:creationId xmlns:a16="http://schemas.microsoft.com/office/drawing/2014/main" id="{48E15F53-236E-45EF-BD2A-828B1A590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339933"/>
                </a:solidFill>
                <a:latin typeface=".VnTime" panose="020B7200000000000000" pitchFamily="34" charset="0"/>
              </a:rPr>
              <a:t>Cho:</a:t>
            </a:r>
            <a:r>
              <a:rPr lang="en-US" altLang="en-US" b="1">
                <a:solidFill>
                  <a:srgbClr val="339933"/>
                </a:solidFill>
                <a:latin typeface=".VnTime" panose="020B7200000000000000" pitchFamily="34" charset="0"/>
              </a:rPr>
              <a:t> </a:t>
            </a:r>
          </a:p>
        </p:txBody>
      </p:sp>
      <p:grpSp>
        <p:nvGrpSpPr>
          <p:cNvPr id="73742" name="Group 14">
            <a:extLst>
              <a:ext uri="{FF2B5EF4-FFF2-40B4-BE49-F238E27FC236}">
                <a16:creationId xmlns:a16="http://schemas.microsoft.com/office/drawing/2014/main" id="{685A3364-FD32-4003-A415-8AA204794153}"/>
              </a:ext>
            </a:extLst>
          </p:cNvPr>
          <p:cNvGrpSpPr>
            <a:grpSpLocks/>
          </p:cNvGrpSpPr>
          <p:nvPr/>
        </p:nvGrpSpPr>
        <p:grpSpPr bwMode="auto">
          <a:xfrm>
            <a:off x="1852614" y="2590800"/>
            <a:ext cx="3114675" cy="496888"/>
            <a:chOff x="33" y="1730"/>
            <a:chExt cx="1962" cy="313"/>
          </a:xfrm>
        </p:grpSpPr>
        <p:sp>
          <p:nvSpPr>
            <p:cNvPr id="73743" name="Text Box 15">
              <a:extLst>
                <a:ext uri="{FF2B5EF4-FFF2-40B4-BE49-F238E27FC236}">
                  <a16:creationId xmlns:a16="http://schemas.microsoft.com/office/drawing/2014/main" id="{E8DFFB7D-36E1-44ED-9706-A697CE367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" y="1737"/>
              <a:ext cx="103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 err="1">
                  <a:solidFill>
                    <a:srgbClr val="339933"/>
                  </a:solidFill>
                  <a:latin typeface=".VnTime" panose="020B7200000000000000" pitchFamily="34" charset="0"/>
                </a:rPr>
                <a:t>TÝnh</a:t>
              </a:r>
              <a:r>
                <a:rPr lang="en-US" altLang="en-US" sz="2400" dirty="0">
                  <a:solidFill>
                    <a:srgbClr val="339933"/>
                  </a:solidFill>
                  <a:latin typeface=".VnTime" panose="020B7200000000000000" pitchFamily="34" charset="0"/>
                </a:rPr>
                <a:t> :  n</a:t>
              </a:r>
            </a:p>
          </p:txBody>
        </p:sp>
        <p:sp>
          <p:nvSpPr>
            <p:cNvPr id="73744" name="Text Box 16">
              <a:extLst>
                <a:ext uri="{FF2B5EF4-FFF2-40B4-BE49-F238E27FC236}">
                  <a16:creationId xmlns:a16="http://schemas.microsoft.com/office/drawing/2014/main" id="{934BAAFE-1D3A-45C9-8477-0D27EFC8F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" y="1831"/>
              <a:ext cx="5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 dirty="0">
                  <a:solidFill>
                    <a:srgbClr val="339933"/>
                  </a:solidFill>
                  <a:latin typeface=".VnTime" panose="020B7200000000000000" pitchFamily="34" charset="0"/>
                </a:rPr>
                <a:t>Fe</a:t>
              </a:r>
            </a:p>
          </p:txBody>
        </p:sp>
        <p:sp>
          <p:nvSpPr>
            <p:cNvPr id="73745" name="Text Box 17">
              <a:extLst>
                <a:ext uri="{FF2B5EF4-FFF2-40B4-BE49-F238E27FC236}">
                  <a16:creationId xmlns:a16="http://schemas.microsoft.com/office/drawing/2014/main" id="{5938386E-E0E6-47DA-8A06-7E21010A8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3" y="1730"/>
              <a:ext cx="8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339933"/>
                  </a:solidFill>
                  <a:latin typeface=".VnTime" panose="020B7200000000000000" pitchFamily="34" charset="0"/>
                </a:rPr>
                <a:t>= ? mol</a:t>
              </a:r>
            </a:p>
          </p:txBody>
        </p:sp>
      </p:grpSp>
      <p:sp>
        <p:nvSpPr>
          <p:cNvPr id="73747" name="Line 19">
            <a:extLst>
              <a:ext uri="{FF2B5EF4-FFF2-40B4-BE49-F238E27FC236}">
                <a16:creationId xmlns:a16="http://schemas.microsoft.com/office/drawing/2014/main" id="{E4CD8902-83F6-4274-B906-A79341BBB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5908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8" name="Line 20">
            <a:extLst>
              <a:ext uri="{FF2B5EF4-FFF2-40B4-BE49-F238E27FC236}">
                <a16:creationId xmlns:a16="http://schemas.microsoft.com/office/drawing/2014/main" id="{4ED2E406-778C-42D6-A420-0A8B05271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1676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0" name="Text Box 22">
            <a:extLst>
              <a:ext uri="{FF2B5EF4-FFF2-40B4-BE49-F238E27FC236}">
                <a16:creationId xmlns:a16="http://schemas.microsoft.com/office/drawing/2014/main" id="{5B16A2D1-EE21-41A3-941F-EBD0C0383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295400"/>
            <a:ext cx="1600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>
                <a:solidFill>
                  <a:srgbClr val="339933"/>
                </a:solidFill>
                <a:latin typeface=".VnTime" panose="020B7200000000000000" pitchFamily="34" charset="0"/>
              </a:rPr>
              <a:t> Tãm t¾t</a:t>
            </a:r>
          </a:p>
        </p:txBody>
      </p:sp>
      <p:sp>
        <p:nvSpPr>
          <p:cNvPr id="73751" name="Text Box 23">
            <a:extLst>
              <a:ext uri="{FF2B5EF4-FFF2-40B4-BE49-F238E27FC236}">
                <a16:creationId xmlns:a16="http://schemas.microsoft.com/office/drawing/2014/main" id="{144679ED-F7CA-4ABB-AC4B-31740CF9C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1274764"/>
            <a:ext cx="1371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 dirty="0" err="1">
                <a:solidFill>
                  <a:srgbClr val="FF3300"/>
                </a:solidFill>
                <a:latin typeface=".VnTime" panose="020B7200000000000000" pitchFamily="34" charset="0"/>
              </a:rPr>
              <a:t>ThÝ</a:t>
            </a:r>
            <a:r>
              <a:rPr lang="en-US" altLang="en-US" sz="2200" b="1" u="sng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200" b="1" u="sng" dirty="0" err="1">
                <a:solidFill>
                  <a:srgbClr val="FF3300"/>
                </a:solidFill>
                <a:latin typeface=".VnTime" panose="020B7200000000000000" pitchFamily="34" charset="0"/>
              </a:rPr>
              <a:t>dô</a:t>
            </a:r>
            <a:r>
              <a:rPr lang="en-US" altLang="en-US" sz="2200" b="1" u="sng" dirty="0">
                <a:solidFill>
                  <a:srgbClr val="FF3300"/>
                </a:solidFill>
                <a:latin typeface=".VnTime" panose="020B7200000000000000" pitchFamily="34" charset="0"/>
              </a:rPr>
              <a:t> 1:</a:t>
            </a:r>
            <a:endParaRPr lang="en-US" altLang="en-US" sz="2200" b="1" dirty="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grpSp>
        <p:nvGrpSpPr>
          <p:cNvPr id="73752" name="Group 24">
            <a:extLst>
              <a:ext uri="{FF2B5EF4-FFF2-40B4-BE49-F238E27FC236}">
                <a16:creationId xmlns:a16="http://schemas.microsoft.com/office/drawing/2014/main" id="{F03C5912-42DD-4FCB-B19A-545D93345190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078037"/>
            <a:ext cx="2020888" cy="533399"/>
            <a:chOff x="1056" y="1309"/>
            <a:chExt cx="1273" cy="336"/>
          </a:xfrm>
        </p:grpSpPr>
        <p:sp>
          <p:nvSpPr>
            <p:cNvPr id="73753" name="Text Box 25">
              <a:extLst>
                <a:ext uri="{FF2B5EF4-FFF2-40B4-BE49-F238E27FC236}">
                  <a16:creationId xmlns:a16="http://schemas.microsoft.com/office/drawing/2014/main" id="{4D31C11D-4E5A-42D3-ABEC-A333C991E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309"/>
              <a:ext cx="4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339933"/>
                  </a:solidFill>
                  <a:latin typeface=".VnTime" panose="020B7200000000000000" pitchFamily="34" charset="0"/>
                </a:rPr>
                <a:t>n</a:t>
              </a:r>
            </a:p>
          </p:txBody>
        </p:sp>
        <p:sp>
          <p:nvSpPr>
            <p:cNvPr id="73754" name="Text Box 26">
              <a:extLst>
                <a:ext uri="{FF2B5EF4-FFF2-40B4-BE49-F238E27FC236}">
                  <a16:creationId xmlns:a16="http://schemas.microsoft.com/office/drawing/2014/main" id="{893B1C8E-E83C-496F-8197-A6ADE3155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1" y="1432"/>
              <a:ext cx="112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 dirty="0">
                  <a:solidFill>
                    <a:srgbClr val="008000"/>
                  </a:solidFill>
                </a:rPr>
                <a:t>2</a:t>
              </a:r>
              <a:endParaRPr lang="en-US" altLang="en-US" sz="1600" b="1" dirty="0">
                <a:solidFill>
                  <a:srgbClr val="339933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73755" name="Group 27">
            <a:extLst>
              <a:ext uri="{FF2B5EF4-FFF2-40B4-BE49-F238E27FC236}">
                <a16:creationId xmlns:a16="http://schemas.microsoft.com/office/drawing/2014/main" id="{857C2268-7ED2-41D6-8228-F94451F4C223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612901"/>
            <a:ext cx="3352800" cy="506413"/>
            <a:chOff x="816" y="1016"/>
            <a:chExt cx="2112" cy="319"/>
          </a:xfrm>
        </p:grpSpPr>
        <p:sp>
          <p:nvSpPr>
            <p:cNvPr id="73756" name="Text Box 28">
              <a:extLst>
                <a:ext uri="{FF2B5EF4-FFF2-40B4-BE49-F238E27FC236}">
                  <a16:creationId xmlns:a16="http://schemas.microsoft.com/office/drawing/2014/main" id="{31F48399-6188-4411-9934-713A3407B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104"/>
              <a:ext cx="21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008000"/>
                  </a:solidFill>
                </a:rPr>
                <a:t> Fe +2HCl   </a:t>
              </a:r>
              <a:r>
                <a:rPr lang="en-US" altLang="en-US" dirty="0">
                  <a:solidFill>
                    <a:srgbClr val="008000"/>
                  </a:solidFill>
                  <a:sym typeface="Wingdings" panose="05000000000000000000" pitchFamily="2" charset="2"/>
                </a:rPr>
                <a:t></a:t>
              </a:r>
              <a:r>
                <a:rPr lang="en-US" altLang="en-US" b="1" dirty="0">
                  <a:solidFill>
                    <a:srgbClr val="008000"/>
                  </a:solidFill>
                  <a:sym typeface="Wingdings" panose="05000000000000000000" pitchFamily="2" charset="2"/>
                </a:rPr>
                <a:t> </a:t>
              </a:r>
              <a:r>
                <a:rPr lang="en-US" altLang="en-US" dirty="0">
                  <a:solidFill>
                    <a:srgbClr val="008000"/>
                  </a:solidFill>
                </a:rPr>
                <a:t> FeCl</a:t>
              </a:r>
              <a:r>
                <a:rPr lang="en-US" altLang="en-US" baseline="-25000" dirty="0">
                  <a:solidFill>
                    <a:srgbClr val="008000"/>
                  </a:solidFill>
                </a:rPr>
                <a:t>2</a:t>
              </a:r>
              <a:r>
                <a:rPr lang="en-US" altLang="en-US" dirty="0">
                  <a:solidFill>
                    <a:srgbClr val="008000"/>
                  </a:solidFill>
                </a:rPr>
                <a:t> + H</a:t>
              </a:r>
              <a:r>
                <a:rPr lang="en-US" altLang="en-US" baseline="-25000" dirty="0">
                  <a:solidFill>
                    <a:srgbClr val="008000"/>
                  </a:solidFill>
                </a:rPr>
                <a:t>2</a:t>
              </a:r>
              <a:r>
                <a:rPr lang="en-US" altLang="en-US" dirty="0"/>
                <a:t>           </a:t>
              </a:r>
            </a:p>
          </p:txBody>
        </p:sp>
        <p:sp>
          <p:nvSpPr>
            <p:cNvPr id="73757" name="Text Box 29">
              <a:extLst>
                <a:ext uri="{FF2B5EF4-FFF2-40B4-BE49-F238E27FC236}">
                  <a16:creationId xmlns:a16="http://schemas.microsoft.com/office/drawing/2014/main" id="{956D3951-08DA-4701-9CA0-09BC5B96A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016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1600" dirty="0">
                <a:solidFill>
                  <a:srgbClr val="008000"/>
                </a:solidFill>
              </a:endParaRPr>
            </a:p>
          </p:txBody>
        </p:sp>
      </p:grpSp>
      <p:sp>
        <p:nvSpPr>
          <p:cNvPr id="73758" name="AutoShape 30">
            <a:extLst>
              <a:ext uri="{FF2B5EF4-FFF2-40B4-BE49-F238E27FC236}">
                <a16:creationId xmlns:a16="http://schemas.microsoft.com/office/drawing/2014/main" id="{2D20CC99-ABE0-4497-8C23-0A960C7D4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0"/>
            <a:ext cx="2362200" cy="1676400"/>
          </a:xfrm>
          <a:prstGeom prst="cloudCallout">
            <a:avLst>
              <a:gd name="adj1" fmla="val -84745"/>
              <a:gd name="adj2" fmla="val 848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200">
                <a:solidFill>
                  <a:srgbClr val="FF0000"/>
                </a:solidFill>
                <a:latin typeface=".VnTime" panose="020B7200000000000000" pitchFamily="34" charset="0"/>
              </a:rPr>
              <a:t>X¸c ®Þnh cã mÊy b­íc gi¶i bµi to¸n trªn?</a:t>
            </a: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73760" name="Text Box 32">
            <a:extLst>
              <a:ext uri="{FF2B5EF4-FFF2-40B4-BE49-F238E27FC236}">
                <a16:creationId xmlns:a16="http://schemas.microsoft.com/office/drawing/2014/main" id="{BDC0D3E8-1BD7-4304-AC4E-C3DE69FFB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1371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00FF"/>
                </a:solidFill>
                <a:latin typeface=".VnTime" panose="020B7200000000000000" pitchFamily="34" charset="0"/>
              </a:rPr>
              <a:t>Bµi</a:t>
            </a:r>
            <a:r>
              <a:rPr lang="en-US" altLang="en-US" b="1" u="sng">
                <a:solidFill>
                  <a:srgbClr val="0000FF"/>
                </a:solidFill>
                <a:latin typeface=".VnTime" panose="020B7200000000000000" pitchFamily="34" charset="0"/>
              </a:rPr>
              <a:t> gi¶i:</a:t>
            </a:r>
          </a:p>
        </p:txBody>
      </p:sp>
      <p:sp>
        <p:nvSpPr>
          <p:cNvPr id="73761" name="Text Box 33">
            <a:extLst>
              <a:ext uri="{FF2B5EF4-FFF2-40B4-BE49-F238E27FC236}">
                <a16:creationId xmlns:a16="http://schemas.microsoft.com/office/drawing/2014/main" id="{6809AE50-6ACE-4AC4-BCB7-817BD159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43400"/>
            <a:ext cx="266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.VnTime" panose="020B7200000000000000" pitchFamily="34" charset="0"/>
              </a:rPr>
              <a:t>Theo </a:t>
            </a:r>
            <a:r>
              <a:rPr lang="en-US" altLang="en-US" sz="2200" dirty="0" err="1">
                <a:solidFill>
                  <a:srgbClr val="0000FF"/>
                </a:solidFill>
                <a:latin typeface=".VnTime" panose="020B7200000000000000" pitchFamily="34" charset="0"/>
              </a:rPr>
              <a:t>pthh</a:t>
            </a:r>
            <a:r>
              <a:rPr lang="en-US" altLang="en-US" sz="2200" dirty="0">
                <a:solidFill>
                  <a:srgbClr val="0000FF"/>
                </a:solidFill>
                <a:latin typeface=".VnTime" panose="020B7200000000000000" pitchFamily="34" charset="0"/>
              </a:rPr>
              <a:t> ta </a:t>
            </a:r>
            <a:r>
              <a:rPr lang="en-US" altLang="en-US" sz="2200" dirty="0" err="1">
                <a:solidFill>
                  <a:srgbClr val="0000FF"/>
                </a:solidFill>
                <a:latin typeface=".VnTime" panose="020B7200000000000000" pitchFamily="34" charset="0"/>
              </a:rPr>
              <a:t>cã</a:t>
            </a:r>
            <a:r>
              <a:rPr lang="en-US" altLang="en-US" sz="2200" dirty="0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</a:p>
        </p:txBody>
      </p:sp>
      <p:grpSp>
        <p:nvGrpSpPr>
          <p:cNvPr id="73845" name="Group 117">
            <a:extLst>
              <a:ext uri="{FF2B5EF4-FFF2-40B4-BE49-F238E27FC236}">
                <a16:creationId xmlns:a16="http://schemas.microsoft.com/office/drawing/2014/main" id="{75CEA3A1-2D59-466F-AA2B-E6C550A93EEE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543303"/>
            <a:ext cx="1447198" cy="687388"/>
            <a:chOff x="0" y="2392"/>
            <a:chExt cx="1031" cy="433"/>
          </a:xfrm>
        </p:grpSpPr>
        <p:sp>
          <p:nvSpPr>
            <p:cNvPr id="73763" name="Text Box 35">
              <a:extLst>
                <a:ext uri="{FF2B5EF4-FFF2-40B4-BE49-F238E27FC236}">
                  <a16:creationId xmlns:a16="http://schemas.microsoft.com/office/drawing/2014/main" id="{CAD03744-29A7-4C1C-8064-E691BFBF0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392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FF0000"/>
                  </a:solidFill>
                  <a:latin typeface=".VnTime" panose="020B7200000000000000" pitchFamily="34" charset="0"/>
                </a:rPr>
                <a:t>n</a:t>
              </a:r>
            </a:p>
          </p:txBody>
        </p:sp>
        <p:sp>
          <p:nvSpPr>
            <p:cNvPr id="73764" name="Text Box 36">
              <a:extLst>
                <a:ext uri="{FF2B5EF4-FFF2-40B4-BE49-F238E27FC236}">
                  <a16:creationId xmlns:a16="http://schemas.microsoft.com/office/drawing/2014/main" id="{70CF18DF-26E5-494A-AB2A-F4ACEC73B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" y="2592"/>
              <a:ext cx="9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008000"/>
                  </a:solidFill>
                </a:rPr>
                <a:t>H</a:t>
              </a:r>
              <a:r>
                <a:rPr lang="en-US" altLang="en-US" baseline="-25000" dirty="0">
                  <a:solidFill>
                    <a:srgbClr val="008000"/>
                  </a:solidFill>
                </a:rPr>
                <a:t>2</a:t>
              </a:r>
              <a:endParaRPr lang="en-US" altLang="en-US" b="1" dirty="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73777" name="Text Box 49">
            <a:extLst>
              <a:ext uri="{FF2B5EF4-FFF2-40B4-BE49-F238E27FC236}">
                <a16:creationId xmlns:a16="http://schemas.microsoft.com/office/drawing/2014/main" id="{A8FCCD39-39BC-44F8-BECB-C9A82C2A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7338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339933"/>
                </a:solidFill>
                <a:latin typeface=".VnTime" panose="020B7200000000000000" pitchFamily="34" charset="0"/>
              </a:rPr>
              <a:t>= </a:t>
            </a:r>
          </a:p>
        </p:txBody>
      </p:sp>
      <p:sp>
        <p:nvSpPr>
          <p:cNvPr id="73783" name="Text Box 55">
            <a:extLst>
              <a:ext uri="{FF2B5EF4-FFF2-40B4-BE49-F238E27FC236}">
                <a16:creationId xmlns:a16="http://schemas.microsoft.com/office/drawing/2014/main" id="{1A4C4BA5-E29A-4091-8297-16EB96417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33800"/>
            <a:ext cx="153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.VnTime" panose="020B7200000000000000" pitchFamily="34" charset="0"/>
              </a:rPr>
              <a:t>1,5</a:t>
            </a:r>
            <a:r>
              <a:rPr lang="en-US" altLang="en-US" sz="2400" dirty="0">
                <a:solidFill>
                  <a:srgbClr val="339933"/>
                </a:solidFill>
                <a:latin typeface=".VnTime" panose="020B7200000000000000" pitchFamily="34" charset="0"/>
              </a:rPr>
              <a:t> (mol)</a:t>
            </a:r>
          </a:p>
        </p:txBody>
      </p:sp>
      <p:grpSp>
        <p:nvGrpSpPr>
          <p:cNvPr id="73846" name="Group 118">
            <a:extLst>
              <a:ext uri="{FF2B5EF4-FFF2-40B4-BE49-F238E27FC236}">
                <a16:creationId xmlns:a16="http://schemas.microsoft.com/office/drawing/2014/main" id="{B0CFCA2F-B2B5-40AA-99CD-3F95821E9D9B}"/>
              </a:ext>
            </a:extLst>
          </p:cNvPr>
          <p:cNvGrpSpPr>
            <a:grpSpLocks/>
          </p:cNvGrpSpPr>
          <p:nvPr/>
        </p:nvGrpSpPr>
        <p:grpSpPr bwMode="auto">
          <a:xfrm>
            <a:off x="3619501" y="4140209"/>
            <a:ext cx="1014413" cy="596901"/>
            <a:chOff x="72" y="3072"/>
            <a:chExt cx="639" cy="376"/>
          </a:xfrm>
        </p:grpSpPr>
        <p:sp>
          <p:nvSpPr>
            <p:cNvPr id="73792" name="Text Box 64">
              <a:extLst>
                <a:ext uri="{FF2B5EF4-FFF2-40B4-BE49-F238E27FC236}">
                  <a16:creationId xmlns:a16="http://schemas.microsoft.com/office/drawing/2014/main" id="{9BB4C19D-901B-4E8A-8DDF-77B9CFC5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" y="307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.VnTime" panose="020B7200000000000000" pitchFamily="34" charset="0"/>
                </a:rPr>
                <a:t>n</a:t>
              </a:r>
            </a:p>
          </p:txBody>
        </p:sp>
        <p:sp>
          <p:nvSpPr>
            <p:cNvPr id="73793" name="Text Box 65">
              <a:extLst>
                <a:ext uri="{FF2B5EF4-FFF2-40B4-BE49-F238E27FC236}">
                  <a16:creationId xmlns:a16="http://schemas.microsoft.com/office/drawing/2014/main" id="{A9483CCC-D360-42CD-BB1B-E5A333E30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" y="3235"/>
              <a:ext cx="4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 dirty="0">
                  <a:solidFill>
                    <a:srgbClr val="008000"/>
                  </a:solidFill>
                </a:rPr>
                <a:t>2</a:t>
              </a:r>
              <a:endParaRPr lang="en-US" altLang="en-US" sz="1600" dirty="0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73800" name="Line 72">
            <a:extLst>
              <a:ext uri="{FF2B5EF4-FFF2-40B4-BE49-F238E27FC236}">
                <a16:creationId xmlns:a16="http://schemas.microsoft.com/office/drawing/2014/main" id="{1BFFEC32-E425-4954-ABFB-F6BEA6B7EF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2514600"/>
            <a:ext cx="17526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01" name="Text Box 73">
            <a:extLst>
              <a:ext uri="{FF2B5EF4-FFF2-40B4-BE49-F238E27FC236}">
                <a16:creationId xmlns:a16="http://schemas.microsoft.com/office/drawing/2014/main" id="{EF4A2D54-B44B-4F03-BAA7-B67CA36C5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0" y="3188871"/>
            <a:ext cx="335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8000"/>
                </a:solidFill>
              </a:rPr>
              <a:t> Fe +2HCl   </a:t>
            </a:r>
            <a:r>
              <a:rPr lang="en-US" altLang="en-US" dirty="0">
                <a:solidFill>
                  <a:srgbClr val="008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b="1" dirty="0">
                <a:solidFill>
                  <a:srgbClr val="008000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>
                <a:solidFill>
                  <a:srgbClr val="008000"/>
                </a:solidFill>
              </a:rPr>
              <a:t> FeCl</a:t>
            </a:r>
            <a:r>
              <a:rPr lang="en-US" altLang="en-US" baseline="-25000" dirty="0">
                <a:solidFill>
                  <a:srgbClr val="008000"/>
                </a:solidFill>
              </a:rPr>
              <a:t>2</a:t>
            </a:r>
            <a:r>
              <a:rPr lang="en-US" altLang="en-US" dirty="0">
                <a:solidFill>
                  <a:srgbClr val="008000"/>
                </a:solidFill>
              </a:rPr>
              <a:t> + H</a:t>
            </a:r>
            <a:r>
              <a:rPr lang="en-US" altLang="en-US" baseline="-25000" dirty="0">
                <a:solidFill>
                  <a:srgbClr val="008000"/>
                </a:solidFill>
              </a:rPr>
              <a:t>2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73803" name="Line 75">
            <a:extLst>
              <a:ext uri="{FF2B5EF4-FFF2-40B4-BE49-F238E27FC236}">
                <a16:creationId xmlns:a16="http://schemas.microsoft.com/office/drawing/2014/main" id="{64C04EA4-87F8-40B1-ABE8-EB4C6557E2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3200400"/>
            <a:ext cx="1752600" cy="914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04" name="Line 76">
            <a:extLst>
              <a:ext uri="{FF2B5EF4-FFF2-40B4-BE49-F238E27FC236}">
                <a16:creationId xmlns:a16="http://schemas.microsoft.com/office/drawing/2014/main" id="{4F3C452E-94C8-468C-AF7B-CF39721960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4267200"/>
            <a:ext cx="1600200" cy="1066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06" name="Text Box 78">
            <a:extLst>
              <a:ext uri="{FF2B5EF4-FFF2-40B4-BE49-F238E27FC236}">
                <a16:creationId xmlns:a16="http://schemas.microsoft.com/office/drawing/2014/main" id="{5641728F-643B-4ED8-9CB6-FA0174FE2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28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0066"/>
              </a:buClr>
              <a:buFont typeface="Wingdings" panose="05000000000000000000" pitchFamily="2" charset="2"/>
              <a:buNone/>
            </a:pPr>
            <a:r>
              <a:rPr lang="en-US" altLang="en-US" sz="2400">
                <a:latin typeface=".VnTime" panose="020B7200000000000000" pitchFamily="34" charset="0"/>
              </a:rPr>
              <a:t> B</a:t>
            </a:r>
            <a:r>
              <a:rPr lang="en-US" altLang="en-US" sz="2400" baseline="-25000">
                <a:latin typeface=".VnTime" panose="020B7200000000000000" pitchFamily="34" charset="0"/>
              </a:rPr>
              <a:t>1</a:t>
            </a:r>
            <a:r>
              <a:rPr lang="en-US" altLang="en-US" sz="2400">
                <a:latin typeface=".VnTime" panose="020B7200000000000000" pitchFamily="34" charset="0"/>
              </a:rPr>
              <a:t>:  LËp  PTHH</a:t>
            </a:r>
          </a:p>
        </p:txBody>
      </p:sp>
      <p:sp>
        <p:nvSpPr>
          <p:cNvPr id="73807" name="Text Box 79">
            <a:extLst>
              <a:ext uri="{FF2B5EF4-FFF2-40B4-BE49-F238E27FC236}">
                <a16:creationId xmlns:a16="http://schemas.microsoft.com/office/drawing/2014/main" id="{1B596E58-5810-4DA7-8377-D84B7F612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9" y="2819401"/>
            <a:ext cx="35487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660066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8000"/>
                </a:solidFill>
                <a:latin typeface=".VnTime" panose="020B7200000000000000" pitchFamily="34" charset="0"/>
              </a:rPr>
              <a:t> B</a:t>
            </a:r>
            <a:r>
              <a:rPr lang="en-US" altLang="en-US" sz="2400" baseline="-25000" dirty="0">
                <a:solidFill>
                  <a:srgbClr val="008000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400" dirty="0">
                <a:solidFill>
                  <a:srgbClr val="008000"/>
                </a:solidFill>
                <a:latin typeface=".VnTime" panose="020B7200000000000000" pitchFamily="34" charset="0"/>
              </a:rPr>
              <a:t>: 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altLang="en-US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2400" baseline="-25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08" name="Text Box 80">
            <a:extLst>
              <a:ext uri="{FF2B5EF4-FFF2-40B4-BE49-F238E27FC236}">
                <a16:creationId xmlns:a16="http://schemas.microsoft.com/office/drawing/2014/main" id="{4B81E78D-FB37-469A-AE1C-4967DF3D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962400"/>
            <a:ext cx="320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0066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B</a:t>
            </a:r>
            <a:r>
              <a:rPr lang="en-US" altLang="en-US" sz="2400" baseline="-25000" dirty="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:  </a:t>
            </a:r>
            <a:r>
              <a:rPr lang="en-US" altLang="en-US" sz="2400" dirty="0" err="1">
                <a:solidFill>
                  <a:srgbClr val="0000FF"/>
                </a:solidFill>
                <a:latin typeface=".VnTime" panose="020B7200000000000000" pitchFamily="34" charset="0"/>
              </a:rPr>
              <a:t>TÝnh</a:t>
            </a: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mol Fe </a:t>
            </a:r>
            <a:r>
              <a:rPr lang="en-US" altLang="en-US" sz="2400" dirty="0" err="1">
                <a:solidFill>
                  <a:srgbClr val="0000FF"/>
                </a:solidFill>
                <a:latin typeface=".VnTime" panose="020B7200000000000000" pitchFamily="34" charset="0"/>
              </a:rPr>
              <a:t>dùa</a:t>
            </a: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.VnTime" panose="020B7200000000000000" pitchFamily="34" charset="0"/>
              </a:rPr>
              <a:t>tØ</a:t>
            </a: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.VnTime" panose="020B7200000000000000" pitchFamily="34" charset="0"/>
              </a:rPr>
              <a:t>lÖ</a:t>
            </a: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mol </a:t>
            </a:r>
            <a:r>
              <a:rPr lang="en-US" altLang="en-US" sz="2400" dirty="0" err="1">
                <a:solidFill>
                  <a:srgbClr val="0000FF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Fe </a:t>
            </a:r>
            <a:r>
              <a:rPr lang="en-US" altLang="en-US" sz="2400" dirty="0" err="1">
                <a:solidFill>
                  <a:srgbClr val="0000FF"/>
                </a:solidFill>
                <a:latin typeface=".VnTime" panose="020B7200000000000000" pitchFamily="34" charset="0"/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.VnTime" panose="020B7200000000000000" pitchFamily="34" charset="0"/>
              </a:rPr>
              <a:t>ph­ư¬ng</a:t>
            </a: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.VnTime" panose="020B7200000000000000" pitchFamily="34" charset="0"/>
              </a:rPr>
              <a:t>tr×nh</a:t>
            </a: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  <a:endParaRPr lang="en-US" altLang="en-US" sz="2400" baseline="-250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73810" name="Text Box 82">
            <a:extLst>
              <a:ext uri="{FF2B5EF4-FFF2-40B4-BE49-F238E27FC236}">
                <a16:creationId xmlns:a16="http://schemas.microsoft.com/office/drawing/2014/main" id="{07FDD62E-2E69-4794-AB00-CD267720E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1" y="2193925"/>
            <a:ext cx="12239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339933"/>
                </a:solidFill>
                <a:latin typeface=".VnTime" panose="020B7200000000000000" pitchFamily="34" charset="0"/>
              </a:rPr>
              <a:t>= 1,5 mol</a:t>
            </a:r>
          </a:p>
        </p:txBody>
      </p:sp>
      <p:sp>
        <p:nvSpPr>
          <p:cNvPr id="73811" name="Line 83">
            <a:extLst>
              <a:ext uri="{FF2B5EF4-FFF2-40B4-BE49-F238E27FC236}">
                <a16:creationId xmlns:a16="http://schemas.microsoft.com/office/drawing/2014/main" id="{D790A2EB-DBF6-471B-AD47-FC2EE0CCA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724400"/>
            <a:ext cx="6096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12" name="Rectangle 84">
            <a:extLst>
              <a:ext uri="{FF2B5EF4-FFF2-40B4-BE49-F238E27FC236}">
                <a16:creationId xmlns:a16="http://schemas.microsoft.com/office/drawing/2014/main" id="{95F82DB7-5961-4EC4-9177-8766F9C46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572000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=</a:t>
            </a:r>
          </a:p>
        </p:txBody>
      </p:sp>
      <p:grpSp>
        <p:nvGrpSpPr>
          <p:cNvPr id="73794" name="Group 66">
            <a:extLst>
              <a:ext uri="{FF2B5EF4-FFF2-40B4-BE49-F238E27FC236}">
                <a16:creationId xmlns:a16="http://schemas.microsoft.com/office/drawing/2014/main" id="{CFEC5E34-6D5A-4B78-A13C-A39FE8350AD9}"/>
              </a:ext>
            </a:extLst>
          </p:cNvPr>
          <p:cNvGrpSpPr>
            <a:grpSpLocks/>
          </p:cNvGrpSpPr>
          <p:nvPr/>
        </p:nvGrpSpPr>
        <p:grpSpPr bwMode="auto">
          <a:xfrm>
            <a:off x="3365501" y="4648205"/>
            <a:ext cx="1179513" cy="544513"/>
            <a:chOff x="528" y="3096"/>
            <a:chExt cx="743" cy="343"/>
          </a:xfrm>
        </p:grpSpPr>
        <p:sp>
          <p:nvSpPr>
            <p:cNvPr id="73795" name="Text Box 67">
              <a:extLst>
                <a:ext uri="{FF2B5EF4-FFF2-40B4-BE49-F238E27FC236}">
                  <a16:creationId xmlns:a16="http://schemas.microsoft.com/office/drawing/2014/main" id="{DA087E41-6CE7-458D-A69F-A5FF86EC3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2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400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73796" name="Group 68">
              <a:extLst>
                <a:ext uri="{FF2B5EF4-FFF2-40B4-BE49-F238E27FC236}">
                  <a16:creationId xmlns:a16="http://schemas.microsoft.com/office/drawing/2014/main" id="{E56CC41C-DB9D-4779-BC67-8C060807D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" y="3096"/>
              <a:ext cx="583" cy="343"/>
              <a:chOff x="688" y="3096"/>
              <a:chExt cx="583" cy="343"/>
            </a:xfrm>
          </p:grpSpPr>
          <p:sp>
            <p:nvSpPr>
              <p:cNvPr id="73797" name="Text Box 69">
                <a:extLst>
                  <a:ext uri="{FF2B5EF4-FFF2-40B4-BE49-F238E27FC236}">
                    <a16:creationId xmlns:a16="http://schemas.microsoft.com/office/drawing/2014/main" id="{BF235D7A-1CED-4EC6-AD66-E607A0A161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" y="3096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rgbClr val="0000FF"/>
                    </a:solidFill>
                    <a:latin typeface=".VnTime" panose="020B7200000000000000" pitchFamily="34" charset="0"/>
                  </a:rPr>
                  <a:t>n</a:t>
                </a:r>
              </a:p>
            </p:txBody>
          </p:sp>
          <p:sp>
            <p:nvSpPr>
              <p:cNvPr id="73798" name="Text Box 70">
                <a:extLst>
                  <a:ext uri="{FF2B5EF4-FFF2-40B4-BE49-F238E27FC236}">
                    <a16:creationId xmlns:a16="http://schemas.microsoft.com/office/drawing/2014/main" id="{AB827D01-9ABC-4AFD-885A-AAC34E9DB9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" y="3226"/>
                <a:ext cx="48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600" dirty="0">
                    <a:solidFill>
                      <a:srgbClr val="008000"/>
                    </a:solidFill>
                  </a:rPr>
                  <a:t>Fe</a:t>
                </a:r>
                <a:endParaRPr lang="en-US" altLang="en-US" sz="1600" dirty="0">
                  <a:solidFill>
                    <a:srgbClr val="0000FF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grpSp>
        <p:nvGrpSpPr>
          <p:cNvPr id="73847" name="Group 119">
            <a:extLst>
              <a:ext uri="{FF2B5EF4-FFF2-40B4-BE49-F238E27FC236}">
                <a16:creationId xmlns:a16="http://schemas.microsoft.com/office/drawing/2014/main" id="{EC72E57F-FCB5-4EC6-9557-0C9E54FDA4E0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953000"/>
            <a:ext cx="762000" cy="1219200"/>
            <a:chOff x="720" y="3072"/>
            <a:chExt cx="480" cy="768"/>
          </a:xfrm>
        </p:grpSpPr>
        <p:sp>
          <p:nvSpPr>
            <p:cNvPr id="73814" name="Rectangle 86">
              <a:extLst>
                <a:ext uri="{FF2B5EF4-FFF2-40B4-BE49-F238E27FC236}">
                  <a16:creationId xmlns:a16="http://schemas.microsoft.com/office/drawing/2014/main" id="{A6848E4F-C155-4400-9127-C105C232E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072"/>
              <a:ext cx="48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0000FF"/>
                  </a:solidFill>
                  <a:latin typeface="VNI-Times" pitchFamily="2" charset="0"/>
                </a:rPr>
                <a:t>1</a:t>
              </a:r>
            </a:p>
          </p:txBody>
        </p:sp>
        <p:sp>
          <p:nvSpPr>
            <p:cNvPr id="73815" name="Rectangle 87">
              <a:extLst>
                <a:ext uri="{FF2B5EF4-FFF2-40B4-BE49-F238E27FC236}">
                  <a16:creationId xmlns:a16="http://schemas.microsoft.com/office/drawing/2014/main" id="{945C36C4-A71E-44B1-AA2C-CC550537C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504"/>
              <a:ext cx="48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0000FF"/>
                  </a:solidFill>
                  <a:latin typeface="VNI-Times" pitchFamily="2" charset="0"/>
                </a:rPr>
                <a:t>1</a:t>
              </a:r>
            </a:p>
          </p:txBody>
        </p:sp>
        <p:sp>
          <p:nvSpPr>
            <p:cNvPr id="73816" name="Line 88">
              <a:extLst>
                <a:ext uri="{FF2B5EF4-FFF2-40B4-BE49-F238E27FC236}">
                  <a16:creationId xmlns:a16="http://schemas.microsoft.com/office/drawing/2014/main" id="{6CE4F6A6-5D05-49C0-829E-908CD96EEA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456"/>
              <a:ext cx="2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817" name="Text Box 89">
            <a:extLst>
              <a:ext uri="{FF2B5EF4-FFF2-40B4-BE49-F238E27FC236}">
                <a16:creationId xmlns:a16="http://schemas.microsoft.com/office/drawing/2014/main" id="{C282486C-19A9-483F-AD81-0F9B54E0D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2578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.VnTime" panose="020B7200000000000000" pitchFamily="34" charset="0"/>
              </a:rPr>
              <a:t>VËy</a:t>
            </a:r>
          </a:p>
        </p:txBody>
      </p:sp>
      <p:grpSp>
        <p:nvGrpSpPr>
          <p:cNvPr id="73820" name="Group 92">
            <a:extLst>
              <a:ext uri="{FF2B5EF4-FFF2-40B4-BE49-F238E27FC236}">
                <a16:creationId xmlns:a16="http://schemas.microsoft.com/office/drawing/2014/main" id="{C2E89E8B-8008-4DCE-8326-1AA9635B1BF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181604"/>
            <a:ext cx="952500" cy="585788"/>
            <a:chOff x="0" y="3072"/>
            <a:chExt cx="600" cy="369"/>
          </a:xfrm>
        </p:grpSpPr>
        <p:sp>
          <p:nvSpPr>
            <p:cNvPr id="73821" name="Text Box 93">
              <a:extLst>
                <a:ext uri="{FF2B5EF4-FFF2-40B4-BE49-F238E27FC236}">
                  <a16:creationId xmlns:a16="http://schemas.microsoft.com/office/drawing/2014/main" id="{AA1CDDED-6482-4E32-B19D-81FA71814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7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.VnTime" panose="020B7200000000000000" pitchFamily="34" charset="0"/>
                </a:rPr>
                <a:t>n</a:t>
              </a:r>
            </a:p>
          </p:txBody>
        </p:sp>
        <p:sp>
          <p:nvSpPr>
            <p:cNvPr id="73822" name="Text Box 94">
              <a:extLst>
                <a:ext uri="{FF2B5EF4-FFF2-40B4-BE49-F238E27FC236}">
                  <a16:creationId xmlns:a16="http://schemas.microsoft.com/office/drawing/2014/main" id="{CFBA302F-B280-41F6-8C00-D2F36852B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" y="3228"/>
              <a:ext cx="4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rgbClr val="008000"/>
                  </a:solidFill>
                </a:rPr>
                <a:t>Fe</a:t>
              </a:r>
              <a:endParaRPr lang="en-US" altLang="en-US" sz="1600" dirty="0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73824" name="Text Box 96">
            <a:extLst>
              <a:ext uri="{FF2B5EF4-FFF2-40B4-BE49-F238E27FC236}">
                <a16:creationId xmlns:a16="http://schemas.microsoft.com/office/drawing/2014/main" id="{C6B98736-06D2-49D9-A4D4-DC98D8B2D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334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  <a:t>=</a:t>
            </a:r>
          </a:p>
        </p:txBody>
      </p:sp>
      <p:grpSp>
        <p:nvGrpSpPr>
          <p:cNvPr id="73825" name="Group 97">
            <a:extLst>
              <a:ext uri="{FF2B5EF4-FFF2-40B4-BE49-F238E27FC236}">
                <a16:creationId xmlns:a16="http://schemas.microsoft.com/office/drawing/2014/main" id="{EACB054E-1460-4D4A-AC0F-F7DBB218C91F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5213354"/>
            <a:ext cx="952500" cy="579438"/>
            <a:chOff x="688" y="3096"/>
            <a:chExt cx="600" cy="365"/>
          </a:xfrm>
        </p:grpSpPr>
        <p:sp>
          <p:nvSpPr>
            <p:cNvPr id="73826" name="Text Box 98">
              <a:extLst>
                <a:ext uri="{FF2B5EF4-FFF2-40B4-BE49-F238E27FC236}">
                  <a16:creationId xmlns:a16="http://schemas.microsoft.com/office/drawing/2014/main" id="{1E3C5D90-127E-4D56-A44E-8319A4C06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" y="3096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.VnTime" panose="020B7200000000000000" pitchFamily="34" charset="0"/>
                </a:rPr>
                <a:t>n</a:t>
              </a:r>
            </a:p>
          </p:txBody>
        </p:sp>
        <p:sp>
          <p:nvSpPr>
            <p:cNvPr id="73827" name="Text Box 99">
              <a:extLst>
                <a:ext uri="{FF2B5EF4-FFF2-40B4-BE49-F238E27FC236}">
                  <a16:creationId xmlns:a16="http://schemas.microsoft.com/office/drawing/2014/main" id="{89E05AA2-0106-4CED-BC23-13D12D0F7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" y="3248"/>
              <a:ext cx="4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 dirty="0">
                  <a:solidFill>
                    <a:srgbClr val="008000"/>
                  </a:solidFill>
                </a:rPr>
                <a:t>2</a:t>
              </a:r>
              <a:endParaRPr lang="en-US" altLang="en-US" sz="1600" dirty="0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73828" name="Text Box 100">
            <a:extLst>
              <a:ext uri="{FF2B5EF4-FFF2-40B4-BE49-F238E27FC236}">
                <a16:creationId xmlns:a16="http://schemas.microsoft.com/office/drawing/2014/main" id="{1BB82A6B-0FCA-47C5-A8B3-CA5B75136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257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. </a:t>
            </a:r>
            <a:r>
              <a:rPr lang="en-US" altLang="en-US" sz="2400" dirty="0">
                <a:solidFill>
                  <a:srgbClr val="FF0000"/>
                </a:solidFill>
                <a:latin typeface=".VnTime" panose="020B7200000000000000" pitchFamily="34" charset="0"/>
              </a:rPr>
              <a:t>1,5</a:t>
            </a:r>
          </a:p>
        </p:txBody>
      </p:sp>
      <p:grpSp>
        <p:nvGrpSpPr>
          <p:cNvPr id="73857" name="Group 129">
            <a:extLst>
              <a:ext uri="{FF2B5EF4-FFF2-40B4-BE49-F238E27FC236}">
                <a16:creationId xmlns:a16="http://schemas.microsoft.com/office/drawing/2014/main" id="{938EEF3A-FF0D-4346-88C8-2136E6716B63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114800"/>
            <a:ext cx="762000" cy="1219200"/>
            <a:chOff x="720" y="3072"/>
            <a:chExt cx="480" cy="768"/>
          </a:xfrm>
        </p:grpSpPr>
        <p:sp>
          <p:nvSpPr>
            <p:cNvPr id="73858" name="Rectangle 130">
              <a:extLst>
                <a:ext uri="{FF2B5EF4-FFF2-40B4-BE49-F238E27FC236}">
                  <a16:creationId xmlns:a16="http://schemas.microsoft.com/office/drawing/2014/main" id="{C3DF24AA-19CC-44B0-9ED4-BF00676A3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072"/>
              <a:ext cx="48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0000FF"/>
                  </a:solidFill>
                  <a:latin typeface="VNI-Times" pitchFamily="2" charset="0"/>
                </a:rPr>
                <a:t>1</a:t>
              </a:r>
            </a:p>
          </p:txBody>
        </p:sp>
        <p:sp>
          <p:nvSpPr>
            <p:cNvPr id="73859" name="Rectangle 131">
              <a:extLst>
                <a:ext uri="{FF2B5EF4-FFF2-40B4-BE49-F238E27FC236}">
                  <a16:creationId xmlns:a16="http://schemas.microsoft.com/office/drawing/2014/main" id="{C0651B2A-6E09-43B9-898B-B592AE283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504"/>
              <a:ext cx="48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0000FF"/>
                  </a:solidFill>
                  <a:latin typeface="VNI-Times" pitchFamily="2" charset="0"/>
                </a:rPr>
                <a:t>1</a:t>
              </a:r>
            </a:p>
          </p:txBody>
        </p:sp>
        <p:sp>
          <p:nvSpPr>
            <p:cNvPr id="73860" name="Line 132">
              <a:extLst>
                <a:ext uri="{FF2B5EF4-FFF2-40B4-BE49-F238E27FC236}">
                  <a16:creationId xmlns:a16="http://schemas.microsoft.com/office/drawing/2014/main" id="{A0E7874C-7EEB-4D0C-9C3A-E0F928F3C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456"/>
              <a:ext cx="2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861" name="Text Box 133">
            <a:extLst>
              <a:ext uri="{FF2B5EF4-FFF2-40B4-BE49-F238E27FC236}">
                <a16:creationId xmlns:a16="http://schemas.microsoft.com/office/drawing/2014/main" id="{23C015D2-6650-4E3D-980E-812FDCD6D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34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  <a:t>=</a:t>
            </a:r>
          </a:p>
        </p:txBody>
      </p:sp>
      <p:grpSp>
        <p:nvGrpSpPr>
          <p:cNvPr id="73862" name="Group 134">
            <a:extLst>
              <a:ext uri="{FF2B5EF4-FFF2-40B4-BE49-F238E27FC236}">
                <a16:creationId xmlns:a16="http://schemas.microsoft.com/office/drawing/2014/main" id="{E421955B-DB5E-4CC4-9B2C-3C9E166F09C9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953000"/>
            <a:ext cx="762000" cy="1219200"/>
            <a:chOff x="720" y="3072"/>
            <a:chExt cx="480" cy="768"/>
          </a:xfrm>
        </p:grpSpPr>
        <p:sp>
          <p:nvSpPr>
            <p:cNvPr id="73863" name="Rectangle 135">
              <a:extLst>
                <a:ext uri="{FF2B5EF4-FFF2-40B4-BE49-F238E27FC236}">
                  <a16:creationId xmlns:a16="http://schemas.microsoft.com/office/drawing/2014/main" id="{465D572D-6B42-41CF-B919-0DC832AC6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072"/>
              <a:ext cx="48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0000FF"/>
                  </a:solidFill>
                  <a:latin typeface="VNI-Times" pitchFamily="2" charset="0"/>
                </a:rPr>
                <a:t>1</a:t>
              </a:r>
            </a:p>
          </p:txBody>
        </p:sp>
        <p:sp>
          <p:nvSpPr>
            <p:cNvPr id="73864" name="Rectangle 136">
              <a:extLst>
                <a:ext uri="{FF2B5EF4-FFF2-40B4-BE49-F238E27FC236}">
                  <a16:creationId xmlns:a16="http://schemas.microsoft.com/office/drawing/2014/main" id="{42320AB7-F780-4A5B-9EC2-EEC1BA360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504"/>
              <a:ext cx="48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0000FF"/>
                  </a:solidFill>
                  <a:latin typeface="VNI-Times" pitchFamily="2" charset="0"/>
                </a:rPr>
                <a:t>1</a:t>
              </a:r>
            </a:p>
          </p:txBody>
        </p:sp>
        <p:sp>
          <p:nvSpPr>
            <p:cNvPr id="73865" name="Line 137">
              <a:extLst>
                <a:ext uri="{FF2B5EF4-FFF2-40B4-BE49-F238E27FC236}">
                  <a16:creationId xmlns:a16="http://schemas.microsoft.com/office/drawing/2014/main" id="{7666AD3F-6BED-4EBC-B87D-FBD277516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456"/>
              <a:ext cx="2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866" name="Text Box 138">
            <a:extLst>
              <a:ext uri="{FF2B5EF4-FFF2-40B4-BE49-F238E27FC236}">
                <a16:creationId xmlns:a16="http://schemas.microsoft.com/office/drawing/2014/main" id="{FC0DF4D9-CDE3-4DEE-81AB-1A8FE133E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257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=  </a:t>
            </a:r>
            <a:r>
              <a:rPr lang="en-US" altLang="en-US" sz="2400" dirty="0">
                <a:latin typeface=".VnTime" panose="020B7200000000000000" pitchFamily="34" charset="0"/>
              </a:rPr>
              <a:t>1,5</a:t>
            </a: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(mol)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7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7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7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7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7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7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7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7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7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7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7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7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7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7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7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7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7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0" grpId="0"/>
      <p:bldP spid="73741" grpId="0"/>
      <p:bldP spid="73750" grpId="0"/>
      <p:bldP spid="73751" grpId="0"/>
      <p:bldP spid="73758" grpId="0" animBg="1"/>
      <p:bldP spid="73760" grpId="0"/>
      <p:bldP spid="73761" grpId="0"/>
      <p:bldP spid="73777" grpId="0"/>
      <p:bldP spid="73783" grpId="0"/>
      <p:bldP spid="73801" grpId="0"/>
      <p:bldP spid="73806" grpId="0"/>
      <p:bldP spid="73807" grpId="0"/>
      <p:bldP spid="73808" grpId="0"/>
      <p:bldP spid="73810" grpId="0"/>
      <p:bldP spid="73812" grpId="0"/>
      <p:bldP spid="73817" grpId="0"/>
      <p:bldP spid="73824" grpId="0"/>
      <p:bldP spid="73828" grpId="0"/>
      <p:bldP spid="73861" grpId="0"/>
      <p:bldP spid="738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174111-47EA-4DA7-991F-E1E67E6120AD}"/>
              </a:ext>
            </a:extLst>
          </p:cNvPr>
          <p:cNvSpPr/>
          <p:nvPr/>
        </p:nvSpPr>
        <p:spPr>
          <a:xfrm>
            <a:off x="783771" y="832756"/>
            <a:ext cx="10896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HCl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5461E51-5C93-47E3-862C-675CDC77A2F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83771" y="3316288"/>
          <a:ext cx="10189029" cy="1262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1632049" imgH="228544" progId="Equation.DSMT4">
                  <p:embed/>
                </p:oleObj>
              </mc:Choice>
              <mc:Fallback>
                <p:oleObj name="Equation" r:id="rId3" imgW="1632049" imgH="228544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5461E51-5C93-47E3-862C-675CDC77A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3771" y="3316288"/>
                        <a:ext cx="10189029" cy="1262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8DABC6A-657F-4F88-ABA5-E2FFF69F5023}"/>
              </a:ext>
            </a:extLst>
          </p:cNvPr>
          <p:cNvSpPr/>
          <p:nvPr/>
        </p:nvSpPr>
        <p:spPr>
          <a:xfrm>
            <a:off x="636814" y="3541712"/>
            <a:ext cx="11299371" cy="1840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 H</a:t>
            </a:r>
            <a:r>
              <a:rPr lang="en-US" sz="4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B22DFB-A1AF-4B6C-9048-8D11A1494C0F}"/>
              </a:ext>
            </a:extLst>
          </p:cNvPr>
          <p:cNvSpPr/>
          <p:nvPr/>
        </p:nvSpPr>
        <p:spPr>
          <a:xfrm>
            <a:off x="2296886" y="506186"/>
            <a:ext cx="8207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 (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3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EA4B937-C189-4875-ADC2-85331000D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914400"/>
            <a:ext cx="8382000" cy="3810000"/>
          </a:xfrm>
        </p:spPr>
        <p:txBody>
          <a:bodyPr/>
          <a:lstStyle/>
          <a:p>
            <a:pPr algn="ctr"/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altLang="en-US" sz="3000" dirty="0">
                <a:latin typeface=".VnTime" panose="020B7200000000000000" pitchFamily="34" charset="0"/>
              </a:rPr>
            </a:br>
            <a:r>
              <a:rPr lang="en-US" altLang="en-US" sz="3000" dirty="0" err="1">
                <a:latin typeface=".VnTime" panose="020B7200000000000000" pitchFamily="34" charset="0"/>
              </a:rPr>
              <a:t>Nung</a:t>
            </a:r>
            <a:r>
              <a:rPr lang="en-US" altLang="en-US" sz="3000" dirty="0">
                <a:latin typeface=".VnTime" panose="020B7200000000000000" pitchFamily="34" charset="0"/>
              </a:rPr>
              <a:t> ®¸ </a:t>
            </a:r>
            <a:r>
              <a:rPr lang="en-US" altLang="en-US" sz="3000" dirty="0" err="1">
                <a:latin typeface=".VnTime" panose="020B7200000000000000" pitchFamily="34" charset="0"/>
              </a:rPr>
              <a:t>v«i</a:t>
            </a:r>
            <a:r>
              <a:rPr lang="en-US" altLang="en-US" sz="3000" dirty="0">
                <a:latin typeface=".VnTime" panose="020B7200000000000000" pitchFamily="34" charset="0"/>
              </a:rPr>
              <a:t>, </a:t>
            </a:r>
            <a:r>
              <a:rPr lang="en-US" altLang="en-US" sz="3000" dirty="0" err="1">
                <a:latin typeface=".VnTime" panose="020B7200000000000000" pitchFamily="34" charset="0"/>
              </a:rPr>
              <a:t>thu</a:t>
            </a:r>
            <a:r>
              <a:rPr lang="en-US" altLang="en-US" sz="3000" dirty="0">
                <a:latin typeface=".VnTime" panose="020B7200000000000000" pitchFamily="34" charset="0"/>
              </a:rPr>
              <a:t> ®­</a:t>
            </a:r>
            <a:r>
              <a:rPr lang="en-US" altLang="en-US" sz="3000" dirty="0" err="1">
                <a:latin typeface=".VnTime" panose="020B7200000000000000" pitchFamily="34" charset="0"/>
              </a:rPr>
              <a:t>uîc</a:t>
            </a:r>
            <a:r>
              <a:rPr lang="en-US" altLang="en-US" sz="3000" dirty="0">
                <a:latin typeface=".VnTime" panose="020B7200000000000000" pitchFamily="34" charset="0"/>
              </a:rPr>
              <a:t> </a:t>
            </a:r>
            <a:r>
              <a:rPr lang="en-US" altLang="en-US" sz="3000" dirty="0" err="1">
                <a:latin typeface=".VnTime" panose="020B7200000000000000" pitchFamily="34" charset="0"/>
              </a:rPr>
              <a:t>v«i</a:t>
            </a:r>
            <a:r>
              <a:rPr lang="en-US" altLang="en-US" sz="3000" dirty="0">
                <a:latin typeface=".VnTime" panose="020B7200000000000000" pitchFamily="34" charset="0"/>
              </a:rPr>
              <a:t> </a:t>
            </a:r>
            <a:r>
              <a:rPr lang="en-US" altLang="en-US" sz="3000" dirty="0" err="1">
                <a:latin typeface=".VnTime" panose="020B7200000000000000" pitchFamily="34" charset="0"/>
              </a:rPr>
              <a:t>sèng</a:t>
            </a:r>
            <a:r>
              <a:rPr lang="en-US" altLang="en-US" sz="3000" dirty="0">
                <a:latin typeface=".VnTime" panose="020B7200000000000000" pitchFamily="34" charset="0"/>
              </a:rPr>
              <a:t> vµ </a:t>
            </a:r>
            <a:r>
              <a:rPr lang="en-US" altLang="en-US" sz="3000" dirty="0" err="1">
                <a:latin typeface=".VnTime" panose="020B7200000000000000" pitchFamily="34" charset="0"/>
              </a:rPr>
              <a:t>khÝ</a:t>
            </a:r>
            <a:r>
              <a:rPr lang="en-US" altLang="en-US" sz="3000" dirty="0">
                <a:latin typeface=".VnTime" panose="020B7200000000000000" pitchFamily="34" charset="0"/>
              </a:rPr>
              <a:t> </a:t>
            </a:r>
            <a:r>
              <a:rPr lang="en-US" altLang="en-US" sz="3000" dirty="0" err="1">
                <a:latin typeface=".VnTime" panose="020B7200000000000000" pitchFamily="34" charset="0"/>
              </a:rPr>
              <a:t>c¸cbonnic</a:t>
            </a:r>
            <a:br>
              <a:rPr lang="en-US" altLang="en-US" sz="3000" dirty="0">
                <a:latin typeface=".VnTime" panose="020B7200000000000000" pitchFamily="34" charset="0"/>
              </a:rPr>
            </a:br>
            <a:r>
              <a:rPr lang="en-US" altLang="en-US" sz="3000" dirty="0">
                <a:latin typeface=".VnTime" panose="020B7200000000000000" pitchFamily="34" charset="0"/>
              </a:rPr>
              <a:t>CaCO</a:t>
            </a:r>
            <a:r>
              <a:rPr lang="en-US" altLang="en-US" sz="3000" baseline="-25000" dirty="0">
                <a:latin typeface=".VnTime" panose="020B7200000000000000" pitchFamily="34" charset="0"/>
              </a:rPr>
              <a:t>3                    </a:t>
            </a:r>
            <a:r>
              <a:rPr lang="en-US" altLang="en-US" sz="3000" dirty="0" err="1">
                <a:latin typeface=".VnTime" panose="020B7200000000000000" pitchFamily="34" charset="0"/>
              </a:rPr>
              <a:t>CaO</a:t>
            </a:r>
            <a:r>
              <a:rPr lang="en-US" altLang="en-US" sz="3000" dirty="0">
                <a:latin typeface=".VnTime" panose="020B7200000000000000" pitchFamily="34" charset="0"/>
              </a:rPr>
              <a:t>  + CO</a:t>
            </a:r>
            <a:r>
              <a:rPr lang="en-US" altLang="en-US" sz="3000" baseline="-25000" dirty="0">
                <a:latin typeface=".VnTime" panose="020B7200000000000000" pitchFamily="34" charset="0"/>
              </a:rPr>
              <a:t>2</a:t>
            </a:r>
            <a:br>
              <a:rPr lang="en-US" altLang="en-US" sz="3000" baseline="-25000" dirty="0">
                <a:latin typeface=".VnTime" panose="020B7200000000000000" pitchFamily="34" charset="0"/>
              </a:rPr>
            </a:br>
            <a:br>
              <a:rPr lang="en-US" altLang="en-US" sz="3000" baseline="-25000" dirty="0">
                <a:latin typeface=".VnTime" panose="020B7200000000000000" pitchFamily="34" charset="0"/>
              </a:rPr>
            </a:br>
            <a:r>
              <a:rPr lang="en-US" altLang="en-US" sz="3000" dirty="0" err="1">
                <a:latin typeface=".VnTime" panose="020B7200000000000000" pitchFamily="34" charset="0"/>
              </a:rPr>
              <a:t>H·y</a:t>
            </a:r>
            <a:r>
              <a:rPr lang="en-US" altLang="en-US" sz="3000" dirty="0">
                <a:latin typeface=".VnTime" panose="020B7200000000000000" pitchFamily="34" charset="0"/>
              </a:rPr>
              <a:t> </a:t>
            </a:r>
            <a:r>
              <a:rPr lang="en-US" altLang="en-US" sz="3000" dirty="0" err="1">
                <a:latin typeface=".VnTime" panose="020B7200000000000000" pitchFamily="34" charset="0"/>
              </a:rPr>
              <a:t>tÝnh</a:t>
            </a:r>
            <a:r>
              <a:rPr lang="en-US" altLang="en-US" sz="3000" dirty="0">
                <a:latin typeface=".VnTime" panose="020B7200000000000000" pitchFamily="34" charset="0"/>
              </a:rPr>
              <a:t> </a:t>
            </a:r>
            <a:r>
              <a:rPr lang="en-US" altLang="en-US" sz="3000" dirty="0" err="1">
                <a:latin typeface=".VnTime" panose="020B7200000000000000" pitchFamily="34" charset="0"/>
              </a:rPr>
              <a:t>khèi</a:t>
            </a:r>
            <a:r>
              <a:rPr lang="en-US" altLang="en-US" sz="3000" dirty="0">
                <a:latin typeface=".VnTime" panose="020B7200000000000000" pitchFamily="34" charset="0"/>
              </a:rPr>
              <a:t> </a:t>
            </a:r>
            <a:r>
              <a:rPr lang="en-US" altLang="en-US" sz="3000" dirty="0" err="1">
                <a:latin typeface=".VnTime" panose="020B7200000000000000" pitchFamily="34" charset="0"/>
              </a:rPr>
              <a:t>l­îng</a:t>
            </a:r>
            <a:r>
              <a:rPr lang="en-US" altLang="en-US" sz="3000" dirty="0">
                <a:latin typeface=".VnTime" panose="020B7200000000000000" pitchFamily="34" charset="0"/>
              </a:rPr>
              <a:t> </a:t>
            </a:r>
            <a:r>
              <a:rPr lang="en-US" altLang="en-US" sz="3000" dirty="0" err="1">
                <a:latin typeface=".VnTime" panose="020B7200000000000000" pitchFamily="34" charset="0"/>
              </a:rPr>
              <a:t>v«i</a:t>
            </a:r>
            <a:r>
              <a:rPr lang="en-US" altLang="en-US" sz="3000" dirty="0">
                <a:latin typeface=".VnTime" panose="020B7200000000000000" pitchFamily="34" charset="0"/>
              </a:rPr>
              <a:t> </a:t>
            </a:r>
            <a:r>
              <a:rPr lang="en-US" altLang="en-US" sz="3000" dirty="0" err="1">
                <a:latin typeface=".VnTime" panose="020B7200000000000000" pitchFamily="34" charset="0"/>
              </a:rPr>
              <a:t>sèng</a:t>
            </a:r>
            <a:r>
              <a:rPr lang="en-US" altLang="en-US" sz="3000" dirty="0">
                <a:latin typeface=".VnTime" panose="020B7200000000000000" pitchFamily="34" charset="0"/>
              </a:rPr>
              <a:t> (</a:t>
            </a:r>
            <a:r>
              <a:rPr lang="en-US" altLang="en-US" sz="3000" dirty="0" err="1">
                <a:latin typeface=".VnTime" panose="020B7200000000000000" pitchFamily="34" charset="0"/>
              </a:rPr>
              <a:t>CaO</a:t>
            </a:r>
            <a:r>
              <a:rPr lang="en-US" altLang="en-US" sz="3000" dirty="0">
                <a:latin typeface=".VnTime" panose="020B7200000000000000" pitchFamily="34" charset="0"/>
              </a:rPr>
              <a:t>) </a:t>
            </a:r>
            <a:r>
              <a:rPr lang="en-US" altLang="en-US" sz="3000" dirty="0" err="1">
                <a:latin typeface=".VnTime" panose="020B7200000000000000" pitchFamily="34" charset="0"/>
              </a:rPr>
              <a:t>thu</a:t>
            </a:r>
            <a:r>
              <a:rPr lang="en-US" altLang="en-US" sz="3000" dirty="0">
                <a:latin typeface=".VnTime" panose="020B7200000000000000" pitchFamily="34" charset="0"/>
              </a:rPr>
              <a:t> ®­</a:t>
            </a:r>
            <a:r>
              <a:rPr lang="en-US" altLang="en-US" sz="3000" dirty="0" err="1">
                <a:latin typeface=".VnTime" panose="020B7200000000000000" pitchFamily="34" charset="0"/>
              </a:rPr>
              <a:t>ưîc</a:t>
            </a:r>
            <a:r>
              <a:rPr lang="en-US" altLang="en-US" sz="3000" dirty="0">
                <a:latin typeface=".VnTime" panose="020B7200000000000000" pitchFamily="34" charset="0"/>
              </a:rPr>
              <a:t> </a:t>
            </a:r>
            <a:r>
              <a:rPr lang="en-US" altLang="en-US" sz="3000" dirty="0" err="1">
                <a:latin typeface=".VnTime" panose="020B7200000000000000" pitchFamily="34" charset="0"/>
              </a:rPr>
              <a:t>khi</a:t>
            </a:r>
            <a:r>
              <a:rPr lang="en-US" altLang="en-US" sz="3000" dirty="0">
                <a:latin typeface=".VnTime" panose="020B7200000000000000" pitchFamily="34" charset="0"/>
              </a:rPr>
              <a:t> </a:t>
            </a:r>
            <a:r>
              <a:rPr lang="en-US" altLang="en-US" sz="3000" dirty="0" err="1">
                <a:latin typeface=".VnTime" panose="020B7200000000000000" pitchFamily="34" charset="0"/>
              </a:rPr>
              <a:t>nung</a:t>
            </a:r>
            <a:r>
              <a:rPr lang="en-US" altLang="en-US" sz="3000" dirty="0">
                <a:latin typeface=".VnTime" panose="020B7200000000000000" pitchFamily="34" charset="0"/>
              </a:rPr>
              <a:t> 50 gam CaCO</a:t>
            </a:r>
            <a:r>
              <a:rPr lang="en-US" altLang="en-US" sz="3000" baseline="-25000" dirty="0">
                <a:latin typeface=".VnTime" panose="020B7200000000000000" pitchFamily="34" charset="0"/>
              </a:rPr>
              <a:t>3</a:t>
            </a:r>
            <a:br>
              <a:rPr lang="en-US" altLang="en-US" sz="3000" baseline="-25000" dirty="0">
                <a:latin typeface=".VnTime" panose="020B7200000000000000" pitchFamily="34" charset="0"/>
              </a:rPr>
            </a:br>
            <a:endParaRPr lang="en-US" altLang="en-US" sz="3000" dirty="0">
              <a:latin typeface=".VnTime" panose="020B7200000000000000" pitchFamily="34" charset="0"/>
            </a:endParaRPr>
          </a:p>
        </p:txBody>
      </p:sp>
      <p:graphicFrame>
        <p:nvGraphicFramePr>
          <p:cNvPr id="6151" name="Object 7">
            <a:extLst>
              <a:ext uri="{FF2B5EF4-FFF2-40B4-BE49-F238E27FC236}">
                <a16:creationId xmlns:a16="http://schemas.microsoft.com/office/drawing/2014/main" id="{BD46F9AB-5D56-4952-86F3-600EE1C89DE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208588" y="2209800"/>
          <a:ext cx="81121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431640" imgH="228600" progId="Equation.3">
                  <p:embed/>
                </p:oleObj>
              </mc:Choice>
              <mc:Fallback>
                <p:oleObj name="Equation" r:id="rId3" imgW="431640" imgH="228600" progId="Equation.3">
                  <p:embed/>
                  <p:pic>
                    <p:nvPicPr>
                      <p:cNvPr id="6151" name="Object 7">
                        <a:extLst>
                          <a:ext uri="{FF2B5EF4-FFF2-40B4-BE49-F238E27FC236}">
                            <a16:creationId xmlns:a16="http://schemas.microsoft.com/office/drawing/2014/main" id="{BD46F9AB-5D56-4952-86F3-600EE1C89D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588" y="2209800"/>
                        <a:ext cx="81121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51FAFB58-F34E-4153-BC21-A76301B71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2328863"/>
            <a:ext cx="3962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57D4EF7-69FE-41BB-863B-640C94E93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6019800" cy="6858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Text Box 6">
            <a:extLst>
              <a:ext uri="{FF2B5EF4-FFF2-40B4-BE49-F238E27FC236}">
                <a16:creationId xmlns:a16="http://schemas.microsoft.com/office/drawing/2014/main" id="{D2554740-E733-46D4-ADB3-2D273FB84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586038"/>
            <a:ext cx="42672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1">
              <a:latin typeface="VNI-Times" pitchFamily="2" charset="0"/>
            </a:endParaRPr>
          </a:p>
        </p:txBody>
      </p:sp>
      <p:sp>
        <p:nvSpPr>
          <p:cNvPr id="73740" name="Text Box 12">
            <a:extLst>
              <a:ext uri="{FF2B5EF4-FFF2-40B4-BE49-F238E27FC236}">
                <a16:creationId xmlns:a16="http://schemas.microsoft.com/office/drawing/2014/main" id="{6BC02EE1-15EE-4BD8-B901-8F8494D53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7" y="609600"/>
            <a:ext cx="529430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VNI-Times" pitchFamily="2" charset="0"/>
              </a:rPr>
              <a:t>2. </a:t>
            </a:r>
            <a:r>
              <a:rPr lang="en-US" altLang="en-US" sz="2200" dirty="0" err="1">
                <a:solidFill>
                  <a:srgbClr val="0000FF"/>
                </a:solidFill>
                <a:latin typeface="VNI-Times" pitchFamily="2" charset="0"/>
              </a:rPr>
              <a:t>Tính</a:t>
            </a:r>
            <a:r>
              <a:rPr lang="en-US" alt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VNI-Times" pitchFamily="2" charset="0"/>
              </a:rPr>
              <a:t>lượng</a:t>
            </a:r>
            <a:r>
              <a:rPr lang="en-US" alt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VNI-Times" pitchFamily="2" charset="0"/>
              </a:rPr>
              <a:t>chất</a:t>
            </a:r>
            <a:r>
              <a:rPr lang="en-US" alt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VNI-Times" pitchFamily="2" charset="0"/>
              </a:rPr>
              <a:t>sinh</a:t>
            </a:r>
            <a:r>
              <a:rPr lang="en-US" altLang="en-US" sz="2200" dirty="0">
                <a:solidFill>
                  <a:srgbClr val="0000FF"/>
                </a:solidFill>
                <a:latin typeface="VNI-Times" pitchFamily="2" charset="0"/>
              </a:rPr>
              <a:t> ra </a:t>
            </a:r>
            <a:r>
              <a:rPr lang="en-US" altLang="en-US" sz="2200" dirty="0" err="1">
                <a:solidFill>
                  <a:srgbClr val="0000FF"/>
                </a:solidFill>
                <a:latin typeface="VNI-Times" pitchFamily="2" charset="0"/>
              </a:rPr>
              <a:t>trong</a:t>
            </a:r>
            <a:r>
              <a:rPr lang="en-US" alt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VNI-Times" pitchFamily="2" charset="0"/>
              </a:rPr>
              <a:t>phản</a:t>
            </a:r>
            <a:r>
              <a:rPr lang="en-US" altLang="en-US" sz="2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VNI-Times" pitchFamily="2" charset="0"/>
              </a:rPr>
              <a:t>ứng</a:t>
            </a:r>
            <a:endParaRPr lang="en-US" altLang="en-US" sz="2200" u="sng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73741" name="Text Box 13">
            <a:extLst>
              <a:ext uri="{FF2B5EF4-FFF2-40B4-BE49-F238E27FC236}">
                <a16:creationId xmlns:a16="http://schemas.microsoft.com/office/drawing/2014/main" id="{48E15F53-236E-45EF-BD2A-828B1A590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339933"/>
                </a:solidFill>
                <a:latin typeface=".VnTime" panose="020B7200000000000000" pitchFamily="34" charset="0"/>
              </a:rPr>
              <a:t>Cho:</a:t>
            </a:r>
            <a:r>
              <a:rPr lang="en-US" altLang="en-US" b="1">
                <a:solidFill>
                  <a:srgbClr val="339933"/>
                </a:solidFill>
                <a:latin typeface=".VnTime" panose="020B7200000000000000" pitchFamily="34" charset="0"/>
              </a:rPr>
              <a:t> </a:t>
            </a:r>
          </a:p>
        </p:txBody>
      </p:sp>
      <p:grpSp>
        <p:nvGrpSpPr>
          <p:cNvPr id="73742" name="Group 14">
            <a:extLst>
              <a:ext uri="{FF2B5EF4-FFF2-40B4-BE49-F238E27FC236}">
                <a16:creationId xmlns:a16="http://schemas.microsoft.com/office/drawing/2014/main" id="{685A3364-FD32-4003-A415-8AA204794153}"/>
              </a:ext>
            </a:extLst>
          </p:cNvPr>
          <p:cNvGrpSpPr>
            <a:grpSpLocks/>
          </p:cNvGrpSpPr>
          <p:nvPr/>
        </p:nvGrpSpPr>
        <p:grpSpPr bwMode="auto">
          <a:xfrm>
            <a:off x="1852614" y="2590800"/>
            <a:ext cx="3114675" cy="496888"/>
            <a:chOff x="33" y="1730"/>
            <a:chExt cx="1962" cy="313"/>
          </a:xfrm>
        </p:grpSpPr>
        <p:sp>
          <p:nvSpPr>
            <p:cNvPr id="73743" name="Text Box 15">
              <a:extLst>
                <a:ext uri="{FF2B5EF4-FFF2-40B4-BE49-F238E27FC236}">
                  <a16:creationId xmlns:a16="http://schemas.microsoft.com/office/drawing/2014/main" id="{E8DFFB7D-36E1-44ED-9706-A697CE367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" y="1737"/>
              <a:ext cx="103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339933"/>
                  </a:solidFill>
                  <a:latin typeface=".VnTime" panose="020B7200000000000000" pitchFamily="34" charset="0"/>
                </a:rPr>
                <a:t>TÝnh :  m</a:t>
              </a:r>
            </a:p>
          </p:txBody>
        </p:sp>
        <p:sp>
          <p:nvSpPr>
            <p:cNvPr id="73744" name="Text Box 16">
              <a:extLst>
                <a:ext uri="{FF2B5EF4-FFF2-40B4-BE49-F238E27FC236}">
                  <a16:creationId xmlns:a16="http://schemas.microsoft.com/office/drawing/2014/main" id="{934BAAFE-1D3A-45C9-8477-0D27EFC8F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" y="1831"/>
              <a:ext cx="5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9933"/>
                  </a:solidFill>
                  <a:latin typeface=".VnTime" panose="020B7200000000000000" pitchFamily="34" charset="0"/>
                </a:rPr>
                <a:t>CaO</a:t>
              </a:r>
            </a:p>
          </p:txBody>
        </p:sp>
        <p:sp>
          <p:nvSpPr>
            <p:cNvPr id="73745" name="Text Box 17">
              <a:extLst>
                <a:ext uri="{FF2B5EF4-FFF2-40B4-BE49-F238E27FC236}">
                  <a16:creationId xmlns:a16="http://schemas.microsoft.com/office/drawing/2014/main" id="{5938386E-E0E6-47DA-8A06-7E21010A8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3" y="1730"/>
              <a:ext cx="8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339933"/>
                  </a:solidFill>
                  <a:latin typeface=".VnTime" panose="020B7200000000000000" pitchFamily="34" charset="0"/>
                </a:rPr>
                <a:t>= ? g</a:t>
              </a:r>
            </a:p>
          </p:txBody>
        </p:sp>
      </p:grpSp>
      <p:sp>
        <p:nvSpPr>
          <p:cNvPr id="73747" name="Line 19">
            <a:extLst>
              <a:ext uri="{FF2B5EF4-FFF2-40B4-BE49-F238E27FC236}">
                <a16:creationId xmlns:a16="http://schemas.microsoft.com/office/drawing/2014/main" id="{E4CD8902-83F6-4274-B906-A79341BBB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0300" y="2531156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8" name="Line 20">
            <a:extLst>
              <a:ext uri="{FF2B5EF4-FFF2-40B4-BE49-F238E27FC236}">
                <a16:creationId xmlns:a16="http://schemas.microsoft.com/office/drawing/2014/main" id="{4ED2E406-778C-42D6-A420-0A8B05271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1676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0" name="Text Box 22">
            <a:extLst>
              <a:ext uri="{FF2B5EF4-FFF2-40B4-BE49-F238E27FC236}">
                <a16:creationId xmlns:a16="http://schemas.microsoft.com/office/drawing/2014/main" id="{5B16A2D1-EE21-41A3-941F-EBD0C0383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295400"/>
            <a:ext cx="1600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>
                <a:solidFill>
                  <a:srgbClr val="339933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200" b="1" dirty="0" err="1">
                <a:solidFill>
                  <a:srgbClr val="339933"/>
                </a:solidFill>
                <a:latin typeface=".VnTime" panose="020B7200000000000000" pitchFamily="34" charset="0"/>
              </a:rPr>
              <a:t>Tãm</a:t>
            </a:r>
            <a:r>
              <a:rPr lang="en-US" altLang="en-US" sz="2200" b="1" dirty="0">
                <a:solidFill>
                  <a:srgbClr val="339933"/>
                </a:solidFill>
                <a:latin typeface=".VnTime" panose="020B7200000000000000" pitchFamily="34" charset="0"/>
              </a:rPr>
              <a:t> t¾t</a:t>
            </a:r>
          </a:p>
        </p:txBody>
      </p:sp>
      <p:sp>
        <p:nvSpPr>
          <p:cNvPr id="73751" name="Text Box 23">
            <a:extLst>
              <a:ext uri="{FF2B5EF4-FFF2-40B4-BE49-F238E27FC236}">
                <a16:creationId xmlns:a16="http://schemas.microsoft.com/office/drawing/2014/main" id="{144679ED-F7CA-4ABB-AC4B-31740CF9C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4" y="1063269"/>
            <a:ext cx="4956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 dirty="0" err="1">
                <a:solidFill>
                  <a:srgbClr val="FF3300"/>
                </a:solidFill>
                <a:latin typeface=".VnTime" panose="020B7200000000000000" pitchFamily="34" charset="0"/>
              </a:rPr>
              <a:t>Phiếu</a:t>
            </a:r>
            <a:r>
              <a:rPr lang="en-US" altLang="en-US" sz="2200" b="1" u="sng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200" b="1" u="sng" dirty="0" err="1">
                <a:solidFill>
                  <a:srgbClr val="FF3300"/>
                </a:solidFill>
                <a:latin typeface=".VnTime" panose="020B7200000000000000" pitchFamily="34" charset="0"/>
              </a:rPr>
              <a:t>học</a:t>
            </a:r>
            <a:r>
              <a:rPr lang="en-US" altLang="en-US" sz="2200" b="1" u="sng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200" b="1" u="sng" dirty="0" err="1">
                <a:solidFill>
                  <a:srgbClr val="FF3300"/>
                </a:solidFill>
                <a:latin typeface=".VnTime" panose="020B7200000000000000" pitchFamily="34" charset="0"/>
              </a:rPr>
              <a:t>tập</a:t>
            </a:r>
            <a:r>
              <a:rPr lang="en-US" altLang="en-US" sz="2200" b="1" u="sng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200" b="1" u="sng" dirty="0" err="1">
                <a:solidFill>
                  <a:srgbClr val="FF3300"/>
                </a:solidFill>
                <a:latin typeface=".VnTime" panose="020B7200000000000000" pitchFamily="34" charset="0"/>
              </a:rPr>
              <a:t>số</a:t>
            </a:r>
            <a:r>
              <a:rPr lang="en-US" altLang="en-US" sz="2200" b="1" u="sng" dirty="0">
                <a:solidFill>
                  <a:srgbClr val="FF3300"/>
                </a:solidFill>
                <a:latin typeface=".VnTime" panose="020B7200000000000000" pitchFamily="34" charset="0"/>
              </a:rPr>
              <a:t> 3:</a:t>
            </a:r>
            <a:endParaRPr lang="en-US" altLang="en-US" sz="2200" b="1" dirty="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grpSp>
        <p:nvGrpSpPr>
          <p:cNvPr id="73752" name="Group 24">
            <a:extLst>
              <a:ext uri="{FF2B5EF4-FFF2-40B4-BE49-F238E27FC236}">
                <a16:creationId xmlns:a16="http://schemas.microsoft.com/office/drawing/2014/main" id="{F03C5912-42DD-4FCB-B19A-545D93345190}"/>
              </a:ext>
            </a:extLst>
          </p:cNvPr>
          <p:cNvGrpSpPr>
            <a:grpSpLocks/>
          </p:cNvGrpSpPr>
          <p:nvPr/>
        </p:nvGrpSpPr>
        <p:grpSpPr bwMode="auto">
          <a:xfrm>
            <a:off x="3365500" y="2012497"/>
            <a:ext cx="2636045" cy="633310"/>
            <a:chOff x="1056" y="1309"/>
            <a:chExt cx="1273" cy="323"/>
          </a:xfrm>
        </p:grpSpPr>
        <p:sp>
          <p:nvSpPr>
            <p:cNvPr id="73753" name="Text Box 25">
              <a:extLst>
                <a:ext uri="{FF2B5EF4-FFF2-40B4-BE49-F238E27FC236}">
                  <a16:creationId xmlns:a16="http://schemas.microsoft.com/office/drawing/2014/main" id="{4D31C11D-4E5A-42D3-ABEC-A333C991E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309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339933"/>
                  </a:solidFill>
                  <a:latin typeface=".VnTime" panose="020B7200000000000000" pitchFamily="34" charset="0"/>
                </a:rPr>
                <a:t>m</a:t>
              </a:r>
            </a:p>
          </p:txBody>
        </p:sp>
        <p:sp>
          <p:nvSpPr>
            <p:cNvPr id="73754" name="Text Box 26">
              <a:extLst>
                <a:ext uri="{FF2B5EF4-FFF2-40B4-BE49-F238E27FC236}">
                  <a16:creationId xmlns:a16="http://schemas.microsoft.com/office/drawing/2014/main" id="{893B1C8E-E83C-496F-8197-A6ADE3155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" y="1420"/>
              <a:ext cx="11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9933"/>
                  </a:solidFill>
                  <a:latin typeface=".VnTime" panose="020B7200000000000000" pitchFamily="34" charset="0"/>
                </a:rPr>
                <a:t>CaCO</a:t>
              </a:r>
              <a:r>
                <a:rPr lang="en-US" altLang="en-US" sz="1600" b="1" baseline="-25000">
                  <a:solidFill>
                    <a:srgbClr val="339933"/>
                  </a:solidFill>
                  <a:latin typeface=".VnTime" panose="020B7200000000000000" pitchFamily="34" charset="0"/>
                </a:rPr>
                <a:t>3</a:t>
              </a:r>
              <a:endParaRPr lang="en-US" altLang="en-US" sz="1600" b="1">
                <a:solidFill>
                  <a:srgbClr val="339933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73755" name="Group 27">
            <a:extLst>
              <a:ext uri="{FF2B5EF4-FFF2-40B4-BE49-F238E27FC236}">
                <a16:creationId xmlns:a16="http://schemas.microsoft.com/office/drawing/2014/main" id="{857C2268-7ED2-41D6-8228-F94451F4C223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612901"/>
            <a:ext cx="3352800" cy="506413"/>
            <a:chOff x="816" y="1016"/>
            <a:chExt cx="2112" cy="319"/>
          </a:xfrm>
        </p:grpSpPr>
        <p:sp>
          <p:nvSpPr>
            <p:cNvPr id="73756" name="Text Box 28">
              <a:extLst>
                <a:ext uri="{FF2B5EF4-FFF2-40B4-BE49-F238E27FC236}">
                  <a16:creationId xmlns:a16="http://schemas.microsoft.com/office/drawing/2014/main" id="{31F48399-6188-4411-9934-713A3407B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104"/>
              <a:ext cx="21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008000"/>
                  </a:solidFill>
                </a:rPr>
                <a:t> CaCO</a:t>
              </a:r>
              <a:r>
                <a:rPr lang="en-US" altLang="en-US" baseline="-25000" dirty="0">
                  <a:solidFill>
                    <a:srgbClr val="008000"/>
                  </a:solidFill>
                </a:rPr>
                <a:t>3</a:t>
              </a:r>
              <a:r>
                <a:rPr lang="en-US" altLang="en-US" dirty="0">
                  <a:solidFill>
                    <a:srgbClr val="008000"/>
                  </a:solidFill>
                </a:rPr>
                <a:t>   </a:t>
              </a:r>
              <a:r>
                <a:rPr lang="en-US" altLang="en-US" dirty="0">
                  <a:solidFill>
                    <a:srgbClr val="008000"/>
                  </a:solidFill>
                  <a:sym typeface="Wingdings" panose="05000000000000000000" pitchFamily="2" charset="2"/>
                </a:rPr>
                <a:t></a:t>
              </a:r>
              <a:r>
                <a:rPr lang="en-US" altLang="en-US" b="1" dirty="0">
                  <a:solidFill>
                    <a:srgbClr val="008000"/>
                  </a:solidFill>
                  <a:sym typeface="Wingdings" panose="05000000000000000000" pitchFamily="2" charset="2"/>
                </a:rPr>
                <a:t> </a:t>
              </a:r>
              <a:r>
                <a:rPr lang="en-US" altLang="en-US" dirty="0">
                  <a:solidFill>
                    <a:srgbClr val="008000"/>
                  </a:solidFill>
                </a:rPr>
                <a:t> </a:t>
              </a:r>
              <a:r>
                <a:rPr lang="en-US" altLang="en-US" dirty="0" err="1">
                  <a:solidFill>
                    <a:srgbClr val="008000"/>
                  </a:solidFill>
                </a:rPr>
                <a:t>CaO</a:t>
              </a:r>
              <a:r>
                <a:rPr lang="en-US" altLang="en-US" dirty="0">
                  <a:solidFill>
                    <a:srgbClr val="008000"/>
                  </a:solidFill>
                </a:rPr>
                <a:t> + CO</a:t>
              </a:r>
              <a:r>
                <a:rPr lang="en-US" altLang="en-US" baseline="-25000" dirty="0">
                  <a:solidFill>
                    <a:srgbClr val="008000"/>
                  </a:solidFill>
                </a:rPr>
                <a:t>2</a:t>
              </a:r>
              <a:r>
                <a:rPr lang="en-US" altLang="en-US" dirty="0"/>
                <a:t>           </a:t>
              </a:r>
            </a:p>
          </p:txBody>
        </p:sp>
        <p:sp>
          <p:nvSpPr>
            <p:cNvPr id="73757" name="Text Box 29">
              <a:extLst>
                <a:ext uri="{FF2B5EF4-FFF2-40B4-BE49-F238E27FC236}">
                  <a16:creationId xmlns:a16="http://schemas.microsoft.com/office/drawing/2014/main" id="{956D3951-08DA-4701-9CA0-09BC5B96A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016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srgbClr val="008000"/>
                  </a:solidFill>
                </a:rPr>
                <a:t>t</a:t>
              </a:r>
              <a:r>
                <a:rPr lang="en-US" altLang="en-US" sz="1600" baseline="30000">
                  <a:solidFill>
                    <a:srgbClr val="008000"/>
                  </a:solidFill>
                </a:rPr>
                <a:t>o</a:t>
              </a:r>
              <a:endParaRPr lang="en-US" altLang="en-US" sz="1600">
                <a:solidFill>
                  <a:srgbClr val="008000"/>
                </a:solidFill>
              </a:endParaRPr>
            </a:p>
          </p:txBody>
        </p:sp>
      </p:grpSp>
      <p:sp>
        <p:nvSpPr>
          <p:cNvPr id="73758" name="AutoShape 30">
            <a:extLst>
              <a:ext uri="{FF2B5EF4-FFF2-40B4-BE49-F238E27FC236}">
                <a16:creationId xmlns:a16="http://schemas.microsoft.com/office/drawing/2014/main" id="{2D20CC99-ABE0-4497-8C23-0A960C7D4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0"/>
            <a:ext cx="2362200" cy="1676400"/>
          </a:xfrm>
          <a:prstGeom prst="cloudCallout">
            <a:avLst>
              <a:gd name="adj1" fmla="val -84745"/>
              <a:gd name="adj2" fmla="val 848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200">
                <a:solidFill>
                  <a:srgbClr val="FF0000"/>
                </a:solidFill>
                <a:latin typeface=".VnTime" panose="020B7200000000000000" pitchFamily="34" charset="0"/>
              </a:rPr>
              <a:t>X¸c ®Þnh cã mÊy b­íc gi¶i bµi to¸n trªn?</a:t>
            </a: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73760" name="Text Box 32">
            <a:extLst>
              <a:ext uri="{FF2B5EF4-FFF2-40B4-BE49-F238E27FC236}">
                <a16:creationId xmlns:a16="http://schemas.microsoft.com/office/drawing/2014/main" id="{BDC0D3E8-1BD7-4304-AC4E-C3DE69FFB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1371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00FF"/>
                </a:solidFill>
                <a:latin typeface=".VnTime" panose="020B7200000000000000" pitchFamily="34" charset="0"/>
              </a:rPr>
              <a:t>Bµi</a:t>
            </a:r>
            <a:r>
              <a:rPr lang="en-US" altLang="en-US" b="1" u="sng">
                <a:solidFill>
                  <a:srgbClr val="0000FF"/>
                </a:solidFill>
                <a:latin typeface=".VnTime" panose="020B7200000000000000" pitchFamily="34" charset="0"/>
              </a:rPr>
              <a:t> gi¶i:</a:t>
            </a:r>
          </a:p>
        </p:txBody>
      </p:sp>
      <p:sp>
        <p:nvSpPr>
          <p:cNvPr id="73761" name="Text Box 33">
            <a:extLst>
              <a:ext uri="{FF2B5EF4-FFF2-40B4-BE49-F238E27FC236}">
                <a16:creationId xmlns:a16="http://schemas.microsoft.com/office/drawing/2014/main" id="{6809AE50-6ACE-4AC4-BCB7-817BD159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43400"/>
            <a:ext cx="266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00FF"/>
                </a:solidFill>
                <a:latin typeface=".VnTime" panose="020B7200000000000000" pitchFamily="34" charset="0"/>
              </a:rPr>
              <a:t>Theo pthh ta cã:</a:t>
            </a:r>
          </a:p>
        </p:txBody>
      </p:sp>
      <p:grpSp>
        <p:nvGrpSpPr>
          <p:cNvPr id="73845" name="Group 117">
            <a:extLst>
              <a:ext uri="{FF2B5EF4-FFF2-40B4-BE49-F238E27FC236}">
                <a16:creationId xmlns:a16="http://schemas.microsoft.com/office/drawing/2014/main" id="{75CEA3A1-2D59-466F-AA2B-E6C550A93EEE}"/>
              </a:ext>
            </a:extLst>
          </p:cNvPr>
          <p:cNvGrpSpPr>
            <a:grpSpLocks/>
          </p:cNvGrpSpPr>
          <p:nvPr/>
        </p:nvGrpSpPr>
        <p:grpSpPr bwMode="auto">
          <a:xfrm>
            <a:off x="1612900" y="3543300"/>
            <a:ext cx="1206500" cy="571500"/>
            <a:chOff x="0" y="2392"/>
            <a:chExt cx="760" cy="360"/>
          </a:xfrm>
        </p:grpSpPr>
        <p:sp>
          <p:nvSpPr>
            <p:cNvPr id="73763" name="Text Box 35">
              <a:extLst>
                <a:ext uri="{FF2B5EF4-FFF2-40B4-BE49-F238E27FC236}">
                  <a16:creationId xmlns:a16="http://schemas.microsoft.com/office/drawing/2014/main" id="{CAD03744-29A7-4C1C-8064-E691BFBF0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392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FF0000"/>
                  </a:solidFill>
                  <a:latin typeface=".VnTime" panose="020B7200000000000000" pitchFamily="34" charset="0"/>
                </a:rPr>
                <a:t>n</a:t>
              </a:r>
            </a:p>
          </p:txBody>
        </p:sp>
        <p:sp>
          <p:nvSpPr>
            <p:cNvPr id="73764" name="Text Box 36">
              <a:extLst>
                <a:ext uri="{FF2B5EF4-FFF2-40B4-BE49-F238E27FC236}">
                  <a16:creationId xmlns:a16="http://schemas.microsoft.com/office/drawing/2014/main" id="{70CF18DF-26E5-494A-AB2A-F4ACEC73B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" y="2521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  <a:latin typeface=".VnTime" panose="020B7200000000000000" pitchFamily="34" charset="0"/>
                </a:rPr>
                <a:t>CaCO</a:t>
              </a:r>
              <a:r>
                <a:rPr lang="en-US" altLang="en-US" b="1" baseline="-25000">
                  <a:solidFill>
                    <a:srgbClr val="FF0000"/>
                  </a:solidFill>
                  <a:latin typeface=".VnTime" panose="020B7200000000000000" pitchFamily="34" charset="0"/>
                </a:rPr>
                <a:t>3</a:t>
              </a:r>
              <a:endParaRPr lang="en-US" altLang="en-US" b="1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73767" name="Group 39">
            <a:extLst>
              <a:ext uri="{FF2B5EF4-FFF2-40B4-BE49-F238E27FC236}">
                <a16:creationId xmlns:a16="http://schemas.microsoft.com/office/drawing/2014/main" id="{FC317AF6-194C-443C-B4E6-FE23B0E53CC1}"/>
              </a:ext>
            </a:extLst>
          </p:cNvPr>
          <p:cNvGrpSpPr>
            <a:grpSpLocks/>
          </p:cNvGrpSpPr>
          <p:nvPr/>
        </p:nvGrpSpPr>
        <p:grpSpPr bwMode="auto">
          <a:xfrm>
            <a:off x="2654300" y="3429000"/>
            <a:ext cx="1352550" cy="539750"/>
            <a:chOff x="792" y="2320"/>
            <a:chExt cx="852" cy="340"/>
          </a:xfrm>
        </p:grpSpPr>
        <p:sp>
          <p:nvSpPr>
            <p:cNvPr id="73768" name="Text Box 40">
              <a:extLst>
                <a:ext uri="{FF2B5EF4-FFF2-40B4-BE49-F238E27FC236}">
                  <a16:creationId xmlns:a16="http://schemas.microsoft.com/office/drawing/2014/main" id="{F8F6CF8E-D72B-4CC7-BC22-7BE0473530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" y="2320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339933"/>
                  </a:solidFill>
                  <a:latin typeface=".VnTime" panose="020B7200000000000000" pitchFamily="34" charset="0"/>
                </a:rPr>
                <a:t>m</a:t>
              </a:r>
            </a:p>
          </p:txBody>
        </p:sp>
        <p:sp>
          <p:nvSpPr>
            <p:cNvPr id="73769" name="Text Box 41">
              <a:extLst>
                <a:ext uri="{FF2B5EF4-FFF2-40B4-BE49-F238E27FC236}">
                  <a16:creationId xmlns:a16="http://schemas.microsoft.com/office/drawing/2014/main" id="{34836747-EFFB-417B-8969-42C8576E0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" y="2448"/>
              <a:ext cx="6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rgbClr val="339933"/>
                  </a:solidFill>
                  <a:latin typeface=".VnTime" panose="020B7200000000000000" pitchFamily="34" charset="0"/>
                </a:rPr>
                <a:t>CaCO</a:t>
              </a:r>
              <a:r>
                <a:rPr lang="en-US" altLang="en-US" sz="1600" b="1" baseline="-25000">
                  <a:solidFill>
                    <a:srgbClr val="339933"/>
                  </a:solidFill>
                  <a:latin typeface=".VnTime" panose="020B7200000000000000" pitchFamily="34" charset="0"/>
                </a:rPr>
                <a:t>3</a:t>
              </a:r>
              <a:endParaRPr lang="en-US" altLang="en-US" sz="1600" b="1">
                <a:solidFill>
                  <a:srgbClr val="339933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73772" name="Line 44">
            <a:extLst>
              <a:ext uri="{FF2B5EF4-FFF2-40B4-BE49-F238E27FC236}">
                <a16:creationId xmlns:a16="http://schemas.microsoft.com/office/drawing/2014/main" id="{B16F47EA-FAA7-46C1-BBA8-38C2F592E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2400" y="3962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867" name="Group 139">
            <a:extLst>
              <a:ext uri="{FF2B5EF4-FFF2-40B4-BE49-F238E27FC236}">
                <a16:creationId xmlns:a16="http://schemas.microsoft.com/office/drawing/2014/main" id="{493C69B7-F069-465A-93ED-1CEE3E581BE5}"/>
              </a:ext>
            </a:extLst>
          </p:cNvPr>
          <p:cNvGrpSpPr>
            <a:grpSpLocks/>
          </p:cNvGrpSpPr>
          <p:nvPr/>
        </p:nvGrpSpPr>
        <p:grpSpPr bwMode="auto">
          <a:xfrm>
            <a:off x="2663826" y="3886201"/>
            <a:ext cx="1387475" cy="519113"/>
            <a:chOff x="718" y="2448"/>
            <a:chExt cx="874" cy="327"/>
          </a:xfrm>
        </p:grpSpPr>
        <p:sp>
          <p:nvSpPr>
            <p:cNvPr id="73771" name="Text Box 43">
              <a:extLst>
                <a:ext uri="{FF2B5EF4-FFF2-40B4-BE49-F238E27FC236}">
                  <a16:creationId xmlns:a16="http://schemas.microsoft.com/office/drawing/2014/main" id="{1D52372B-107B-4EF5-BF0F-78DB45777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" y="2448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339933"/>
                  </a:solidFill>
                  <a:latin typeface=".VnTime" panose="020B7200000000000000" pitchFamily="34" charset="0"/>
                </a:rPr>
                <a:t>M</a:t>
              </a:r>
            </a:p>
          </p:txBody>
        </p:sp>
        <p:sp>
          <p:nvSpPr>
            <p:cNvPr id="73773" name="Text Box 45">
              <a:extLst>
                <a:ext uri="{FF2B5EF4-FFF2-40B4-BE49-F238E27FC236}">
                  <a16:creationId xmlns:a16="http://schemas.microsoft.com/office/drawing/2014/main" id="{114BA007-9C60-4290-90EA-C10AAD9DF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0" y="2544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339933"/>
                  </a:solidFill>
                  <a:latin typeface=".VnTime" panose="020B7200000000000000" pitchFamily="34" charset="0"/>
                </a:rPr>
                <a:t>CaCO</a:t>
              </a:r>
              <a:r>
                <a:rPr lang="en-US" altLang="en-US" baseline="-25000">
                  <a:solidFill>
                    <a:srgbClr val="339933"/>
                  </a:solidFill>
                  <a:latin typeface=".VnTime" panose="020B7200000000000000" pitchFamily="34" charset="0"/>
                </a:rPr>
                <a:t>3</a:t>
              </a:r>
              <a:endParaRPr lang="en-US" altLang="en-US">
                <a:solidFill>
                  <a:srgbClr val="339933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73774" name="Text Box 46">
            <a:extLst>
              <a:ext uri="{FF2B5EF4-FFF2-40B4-BE49-F238E27FC236}">
                <a16:creationId xmlns:a16="http://schemas.microsoft.com/office/drawing/2014/main" id="{8769B9A6-EBD2-47A0-A613-A4D1FAD28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36576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9933"/>
                </a:solidFill>
                <a:latin typeface=".VnTime" panose="020B7200000000000000" pitchFamily="34" charset="0"/>
              </a:rPr>
              <a:t>= </a:t>
            </a:r>
          </a:p>
        </p:txBody>
      </p:sp>
      <p:sp>
        <p:nvSpPr>
          <p:cNvPr id="73777" name="Text Box 49">
            <a:extLst>
              <a:ext uri="{FF2B5EF4-FFF2-40B4-BE49-F238E27FC236}">
                <a16:creationId xmlns:a16="http://schemas.microsoft.com/office/drawing/2014/main" id="{A8FCCD39-39BC-44F8-BECB-C9A82C2A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7338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9933"/>
                </a:solidFill>
                <a:latin typeface=".VnTime" panose="020B7200000000000000" pitchFamily="34" charset="0"/>
              </a:rPr>
              <a:t>= </a:t>
            </a:r>
          </a:p>
        </p:txBody>
      </p:sp>
      <p:sp>
        <p:nvSpPr>
          <p:cNvPr id="73778" name="Text Box 50">
            <a:extLst>
              <a:ext uri="{FF2B5EF4-FFF2-40B4-BE49-F238E27FC236}">
                <a16:creationId xmlns:a16="http://schemas.microsoft.com/office/drawing/2014/main" id="{57AA7E27-16F2-4E52-981C-D218AFD8A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7338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9933"/>
                </a:solidFill>
                <a:latin typeface=".VnTime" panose="020B7200000000000000" pitchFamily="34" charset="0"/>
              </a:rPr>
              <a:t>= </a:t>
            </a:r>
          </a:p>
        </p:txBody>
      </p:sp>
      <p:sp>
        <p:nvSpPr>
          <p:cNvPr id="73780" name="Text Box 52">
            <a:extLst>
              <a:ext uri="{FF2B5EF4-FFF2-40B4-BE49-F238E27FC236}">
                <a16:creationId xmlns:a16="http://schemas.microsoft.com/office/drawing/2014/main" id="{F08CB593-3775-4D42-9D7C-CB69F2D84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429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9933"/>
                </a:solidFill>
                <a:latin typeface=".VnTime" panose="020B7200000000000000" pitchFamily="34" charset="0"/>
              </a:rPr>
              <a:t>50</a:t>
            </a:r>
          </a:p>
        </p:txBody>
      </p:sp>
      <p:sp>
        <p:nvSpPr>
          <p:cNvPr id="73781" name="Text Box 53">
            <a:extLst>
              <a:ext uri="{FF2B5EF4-FFF2-40B4-BE49-F238E27FC236}">
                <a16:creationId xmlns:a16="http://schemas.microsoft.com/office/drawing/2014/main" id="{AA89CBBA-2B71-429A-82E2-AAD77DA58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5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339933"/>
                </a:solidFill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73782" name="Line 54">
            <a:extLst>
              <a:ext uri="{FF2B5EF4-FFF2-40B4-BE49-F238E27FC236}">
                <a16:creationId xmlns:a16="http://schemas.microsoft.com/office/drawing/2014/main" id="{FBC08226-D5AE-4314-8551-496030435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0" y="3962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3" name="Text Box 55">
            <a:extLst>
              <a:ext uri="{FF2B5EF4-FFF2-40B4-BE49-F238E27FC236}">
                <a16:creationId xmlns:a16="http://schemas.microsoft.com/office/drawing/2014/main" id="{1A4C4BA5-E29A-4091-8297-16EB96417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33800"/>
            <a:ext cx="153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</a:rPr>
              <a:t>0,5</a:t>
            </a:r>
            <a:r>
              <a:rPr lang="en-US" altLang="en-US" sz="2400">
                <a:solidFill>
                  <a:srgbClr val="339933"/>
                </a:solidFill>
                <a:latin typeface=".VnTime" panose="020B7200000000000000" pitchFamily="34" charset="0"/>
              </a:rPr>
              <a:t> (mol)</a:t>
            </a:r>
          </a:p>
        </p:txBody>
      </p:sp>
      <p:grpSp>
        <p:nvGrpSpPr>
          <p:cNvPr id="73785" name="Group 57">
            <a:extLst>
              <a:ext uri="{FF2B5EF4-FFF2-40B4-BE49-F238E27FC236}">
                <a16:creationId xmlns:a16="http://schemas.microsoft.com/office/drawing/2014/main" id="{77C7A9E0-8DBD-46FC-9E58-B5E9B218FFBD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096006"/>
            <a:ext cx="1227138" cy="522288"/>
            <a:chOff x="48" y="3696"/>
            <a:chExt cx="773" cy="329"/>
          </a:xfrm>
        </p:grpSpPr>
        <p:sp>
          <p:nvSpPr>
            <p:cNvPr id="73786" name="Text Box 58">
              <a:extLst>
                <a:ext uri="{FF2B5EF4-FFF2-40B4-BE49-F238E27FC236}">
                  <a16:creationId xmlns:a16="http://schemas.microsoft.com/office/drawing/2014/main" id="{10E1D6E0-C440-48F1-AFC0-76AD45FE5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696"/>
              <a:ext cx="3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FF0000"/>
                  </a:solidFill>
                  <a:latin typeface=".VnTime" panose="020B7200000000000000" pitchFamily="34" charset="0"/>
                </a:rPr>
                <a:t>m</a:t>
              </a:r>
            </a:p>
          </p:txBody>
        </p:sp>
        <p:sp>
          <p:nvSpPr>
            <p:cNvPr id="73787" name="Text Box 59">
              <a:extLst>
                <a:ext uri="{FF2B5EF4-FFF2-40B4-BE49-F238E27FC236}">
                  <a16:creationId xmlns:a16="http://schemas.microsoft.com/office/drawing/2014/main" id="{72AF17BE-A007-4DCC-9AC6-E66E4A7D0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792"/>
              <a:ext cx="6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.VnTime" panose="020B7200000000000000" pitchFamily="34" charset="0"/>
                </a:rPr>
                <a:t>CaO</a:t>
              </a:r>
            </a:p>
          </p:txBody>
        </p:sp>
      </p:grpSp>
      <p:sp>
        <p:nvSpPr>
          <p:cNvPr id="73788" name="Text Box 60">
            <a:extLst>
              <a:ext uri="{FF2B5EF4-FFF2-40B4-BE49-F238E27FC236}">
                <a16:creationId xmlns:a16="http://schemas.microsoft.com/office/drawing/2014/main" id="{D63E8590-090E-4F87-85CC-EA373B9D9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6248400"/>
            <a:ext cx="284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</a:rPr>
              <a:t>=  </a:t>
            </a:r>
            <a:r>
              <a:rPr lang="en-US" altLang="en-US" sz="2200">
                <a:latin typeface=".VnTime" panose="020B7200000000000000" pitchFamily="34" charset="0"/>
              </a:rPr>
              <a:t>0,5</a:t>
            </a:r>
            <a:r>
              <a:rPr lang="en-US" altLang="en-US" sz="22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200">
                <a:solidFill>
                  <a:srgbClr val="FF0000"/>
                </a:solidFill>
              </a:rPr>
              <a:t>x 56 = 28 (g)</a:t>
            </a:r>
            <a:r>
              <a:rPr lang="en-US" altLang="en-US">
                <a:solidFill>
                  <a:srgbClr val="339933"/>
                </a:solidFill>
              </a:rPr>
              <a:t> </a:t>
            </a:r>
            <a:endParaRPr lang="en-US" altLang="en-US" sz="2400">
              <a:solidFill>
                <a:srgbClr val="339933"/>
              </a:solidFill>
              <a:latin typeface=".VnTime" panose="020B7200000000000000" pitchFamily="34" charset="0"/>
            </a:endParaRPr>
          </a:p>
        </p:txBody>
      </p:sp>
      <p:grpSp>
        <p:nvGrpSpPr>
          <p:cNvPr id="73846" name="Group 118">
            <a:extLst>
              <a:ext uri="{FF2B5EF4-FFF2-40B4-BE49-F238E27FC236}">
                <a16:creationId xmlns:a16="http://schemas.microsoft.com/office/drawing/2014/main" id="{B0CFCA2F-B2B5-40AA-99CD-3F95821E9D9B}"/>
              </a:ext>
            </a:extLst>
          </p:cNvPr>
          <p:cNvGrpSpPr>
            <a:grpSpLocks/>
          </p:cNvGrpSpPr>
          <p:nvPr/>
        </p:nvGrpSpPr>
        <p:grpSpPr bwMode="auto">
          <a:xfrm>
            <a:off x="3619500" y="4140200"/>
            <a:ext cx="952500" cy="584200"/>
            <a:chOff x="72" y="3072"/>
            <a:chExt cx="600" cy="368"/>
          </a:xfrm>
        </p:grpSpPr>
        <p:sp>
          <p:nvSpPr>
            <p:cNvPr id="73792" name="Text Box 64">
              <a:extLst>
                <a:ext uri="{FF2B5EF4-FFF2-40B4-BE49-F238E27FC236}">
                  <a16:creationId xmlns:a16="http://schemas.microsoft.com/office/drawing/2014/main" id="{9BB4C19D-901B-4E8A-8DDF-77B9CFC5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" y="307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.VnTime" panose="020B7200000000000000" pitchFamily="34" charset="0"/>
                </a:rPr>
                <a:t>n</a:t>
              </a:r>
            </a:p>
          </p:txBody>
        </p:sp>
        <p:sp>
          <p:nvSpPr>
            <p:cNvPr id="73793" name="Text Box 65">
              <a:extLst>
                <a:ext uri="{FF2B5EF4-FFF2-40B4-BE49-F238E27FC236}">
                  <a16:creationId xmlns:a16="http://schemas.microsoft.com/office/drawing/2014/main" id="{A9483CCC-D360-42CD-BB1B-E5A333E30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228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srgbClr val="0000FF"/>
                  </a:solidFill>
                  <a:latin typeface=".VnTime" panose="020B7200000000000000" pitchFamily="34" charset="0"/>
                </a:rPr>
                <a:t>CaO</a:t>
              </a:r>
            </a:p>
          </p:txBody>
        </p:sp>
      </p:grpSp>
      <p:sp>
        <p:nvSpPr>
          <p:cNvPr id="73800" name="Line 72">
            <a:extLst>
              <a:ext uri="{FF2B5EF4-FFF2-40B4-BE49-F238E27FC236}">
                <a16:creationId xmlns:a16="http://schemas.microsoft.com/office/drawing/2014/main" id="{1BFFEC32-E425-4954-ABFB-F6BEA6B7EF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2514600"/>
            <a:ext cx="17526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01" name="Text Box 73">
            <a:extLst>
              <a:ext uri="{FF2B5EF4-FFF2-40B4-BE49-F238E27FC236}">
                <a16:creationId xmlns:a16="http://schemas.microsoft.com/office/drawing/2014/main" id="{EF4A2D54-B44B-4F03-BAA7-B67CA36C5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00400"/>
            <a:ext cx="335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8000"/>
                </a:solidFill>
              </a:rPr>
              <a:t> </a:t>
            </a:r>
            <a:r>
              <a:rPr lang="en-US" altLang="en-US">
                <a:solidFill>
                  <a:schemeClr val="tx2"/>
                </a:solidFill>
              </a:rPr>
              <a:t>CaCO</a:t>
            </a:r>
            <a:r>
              <a:rPr lang="en-US" altLang="en-US" baseline="-25000">
                <a:solidFill>
                  <a:schemeClr val="tx2"/>
                </a:solidFill>
              </a:rPr>
              <a:t>3</a:t>
            </a:r>
            <a:r>
              <a:rPr lang="en-US" altLang="en-US">
                <a:solidFill>
                  <a:schemeClr val="tx2"/>
                </a:solidFill>
              </a:rPr>
              <a:t>   </a:t>
            </a:r>
            <a:r>
              <a:rPr lang="en-US" altLang="en-US">
                <a:solidFill>
                  <a:schemeClr val="tx2"/>
                </a:solidFill>
                <a:sym typeface="Wingdings" panose="05000000000000000000" pitchFamily="2" charset="2"/>
              </a:rPr>
              <a:t>-----&gt;</a:t>
            </a:r>
            <a:r>
              <a:rPr lang="en-US" altLang="en-US" b="1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altLang="en-US">
                <a:solidFill>
                  <a:schemeClr val="tx2"/>
                </a:solidFill>
              </a:rPr>
              <a:t> CaO + CO</a:t>
            </a:r>
            <a:r>
              <a:rPr lang="en-US" altLang="en-US" baseline="-25000">
                <a:solidFill>
                  <a:schemeClr val="tx2"/>
                </a:solidFill>
              </a:rPr>
              <a:t>2</a:t>
            </a:r>
            <a:r>
              <a:rPr lang="en-US" altLang="en-US"/>
              <a:t> </a:t>
            </a:r>
            <a:r>
              <a:rPr lang="en-US" altLang="en-US">
                <a:solidFill>
                  <a:schemeClr val="tx2"/>
                </a:solidFill>
              </a:rPr>
              <a:t>          </a:t>
            </a:r>
          </a:p>
        </p:txBody>
      </p:sp>
      <p:sp>
        <p:nvSpPr>
          <p:cNvPr id="73803" name="Line 75">
            <a:extLst>
              <a:ext uri="{FF2B5EF4-FFF2-40B4-BE49-F238E27FC236}">
                <a16:creationId xmlns:a16="http://schemas.microsoft.com/office/drawing/2014/main" id="{64C04EA4-87F8-40B1-ABE8-EB4C6557E2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3200400"/>
            <a:ext cx="1752600" cy="914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04" name="Line 76">
            <a:extLst>
              <a:ext uri="{FF2B5EF4-FFF2-40B4-BE49-F238E27FC236}">
                <a16:creationId xmlns:a16="http://schemas.microsoft.com/office/drawing/2014/main" id="{4F3C452E-94C8-468C-AF7B-CF39721960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4267200"/>
            <a:ext cx="1600200" cy="1066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05" name="Line 77">
            <a:extLst>
              <a:ext uri="{FF2B5EF4-FFF2-40B4-BE49-F238E27FC236}">
                <a16:creationId xmlns:a16="http://schemas.microsoft.com/office/drawing/2014/main" id="{5ACD078F-A83E-4BE4-8BA6-959DEE5CAB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5867400"/>
            <a:ext cx="76200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06" name="Text Box 78">
            <a:extLst>
              <a:ext uri="{FF2B5EF4-FFF2-40B4-BE49-F238E27FC236}">
                <a16:creationId xmlns:a16="http://schemas.microsoft.com/office/drawing/2014/main" id="{5641728F-643B-4ED8-9CB6-FA0174FE2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28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0066"/>
              </a:buClr>
              <a:buFont typeface="Wingdings" panose="05000000000000000000" pitchFamily="2" charset="2"/>
              <a:buNone/>
            </a:pPr>
            <a:r>
              <a:rPr lang="en-US" altLang="en-US" sz="2400">
                <a:latin typeface=".VnTime" panose="020B7200000000000000" pitchFamily="34" charset="0"/>
              </a:rPr>
              <a:t> B</a:t>
            </a:r>
            <a:r>
              <a:rPr lang="en-US" altLang="en-US" sz="2400" baseline="-25000">
                <a:latin typeface=".VnTime" panose="020B7200000000000000" pitchFamily="34" charset="0"/>
              </a:rPr>
              <a:t>1</a:t>
            </a:r>
            <a:r>
              <a:rPr lang="en-US" altLang="en-US" sz="2400">
                <a:latin typeface=".VnTime" panose="020B7200000000000000" pitchFamily="34" charset="0"/>
              </a:rPr>
              <a:t>:  LËp  PTHH</a:t>
            </a:r>
          </a:p>
        </p:txBody>
      </p:sp>
      <p:sp>
        <p:nvSpPr>
          <p:cNvPr id="73807" name="Text Box 79">
            <a:extLst>
              <a:ext uri="{FF2B5EF4-FFF2-40B4-BE49-F238E27FC236}">
                <a16:creationId xmlns:a16="http://schemas.microsoft.com/office/drawing/2014/main" id="{1B596E58-5810-4DA7-8377-D84B7F612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819401"/>
            <a:ext cx="3124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0066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8000"/>
                </a:solidFill>
                <a:latin typeface=".VnTime" panose="020B7200000000000000" pitchFamily="34" charset="0"/>
              </a:rPr>
              <a:t> B</a:t>
            </a:r>
            <a:r>
              <a:rPr lang="en-US" altLang="en-US" sz="2400" baseline="-25000" dirty="0">
                <a:solidFill>
                  <a:srgbClr val="008000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400" dirty="0">
                <a:solidFill>
                  <a:srgbClr val="008000"/>
                </a:solidFill>
                <a:latin typeface=".VnTime" panose="020B7200000000000000" pitchFamily="34" charset="0"/>
              </a:rPr>
              <a:t>:  </a:t>
            </a:r>
            <a:r>
              <a:rPr lang="en-US" altLang="en-US" sz="2400" dirty="0" err="1">
                <a:solidFill>
                  <a:srgbClr val="008000"/>
                </a:solidFill>
                <a:latin typeface=".VnTime" panose="020B7200000000000000" pitchFamily="34" charset="0"/>
              </a:rPr>
              <a:t>ChuyÓn</a:t>
            </a:r>
            <a:r>
              <a:rPr lang="en-US" altLang="en-US" sz="2400" dirty="0">
                <a:solidFill>
                  <a:srgbClr val="00800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2400" dirty="0" err="1">
                <a:solidFill>
                  <a:srgbClr val="008000"/>
                </a:solidFill>
                <a:latin typeface=".VnTime" panose="020B7200000000000000" pitchFamily="34" charset="0"/>
              </a:rPr>
              <a:t>æi</a:t>
            </a:r>
            <a:r>
              <a:rPr lang="en-US" altLang="en-US" sz="2400" dirty="0">
                <a:solidFill>
                  <a:srgbClr val="008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.VnTime" panose="020B7200000000000000" pitchFamily="34" charset="0"/>
              </a:rPr>
              <a:t>khèi</a:t>
            </a:r>
            <a:r>
              <a:rPr lang="en-US" altLang="en-US" sz="2400" dirty="0">
                <a:solidFill>
                  <a:srgbClr val="008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.VnTime" panose="020B7200000000000000" pitchFamily="34" charset="0"/>
              </a:rPr>
              <a:t>l­îng</a:t>
            </a:r>
            <a:r>
              <a:rPr lang="en-US" altLang="en-US" sz="2400" dirty="0">
                <a:solidFill>
                  <a:srgbClr val="008000"/>
                </a:solidFill>
                <a:latin typeface=".VnTime" panose="020B7200000000000000" pitchFamily="34" charset="0"/>
              </a:rPr>
              <a:t> CaCO</a:t>
            </a:r>
            <a:r>
              <a:rPr lang="en-US" altLang="en-US" sz="2400" baseline="-25000" dirty="0">
                <a:solidFill>
                  <a:srgbClr val="008000"/>
                </a:solidFill>
                <a:latin typeface=".VnTime" panose="020B7200000000000000" pitchFamily="34" charset="0"/>
              </a:rPr>
              <a:t>3 </a:t>
            </a:r>
            <a:r>
              <a:rPr lang="en-US" altLang="en-US" sz="2400" dirty="0" err="1">
                <a:solidFill>
                  <a:srgbClr val="008000"/>
                </a:solidFill>
                <a:latin typeface=".VnTime" panose="020B7200000000000000" pitchFamily="34" charset="0"/>
              </a:rPr>
              <a:t>thµnh</a:t>
            </a:r>
            <a:r>
              <a:rPr lang="en-US" altLang="en-US" sz="2400" dirty="0">
                <a:solidFill>
                  <a:srgbClr val="008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400" dirty="0">
                <a:solidFill>
                  <a:srgbClr val="008000"/>
                </a:solidFill>
                <a:latin typeface=".VnTime" panose="020B7200000000000000" pitchFamily="34" charset="0"/>
              </a:rPr>
              <a:t> mol . </a:t>
            </a:r>
          </a:p>
        </p:txBody>
      </p:sp>
      <p:sp>
        <p:nvSpPr>
          <p:cNvPr id="73808" name="Text Box 80">
            <a:extLst>
              <a:ext uri="{FF2B5EF4-FFF2-40B4-BE49-F238E27FC236}">
                <a16:creationId xmlns:a16="http://schemas.microsoft.com/office/drawing/2014/main" id="{4B81E78D-FB37-469A-AE1C-4967DF3D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962400"/>
            <a:ext cx="320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0066"/>
              </a:buClr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  <a:t> B</a:t>
            </a:r>
            <a:r>
              <a:rPr lang="en-US" altLang="en-US" sz="2400" baseline="-2500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  <a: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  <a:t>:  TÝnh sè mol CaO dùa vµo tØ lÖ sè mol cña CaCO</a:t>
            </a:r>
            <a:r>
              <a:rPr lang="en-US" altLang="en-US" sz="2400" baseline="-25000">
                <a:solidFill>
                  <a:srgbClr val="0000FF"/>
                </a:solidFill>
                <a:latin typeface=".VnTime" panose="020B7200000000000000" pitchFamily="34" charset="0"/>
              </a:rPr>
              <a:t>3</a:t>
            </a:r>
            <a: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  <a:t> trong ph­¬ng tr×nh.</a:t>
            </a:r>
            <a:endParaRPr lang="en-US" altLang="en-US" sz="2400" baseline="-250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73809" name="Text Box 81">
            <a:extLst>
              <a:ext uri="{FF2B5EF4-FFF2-40B4-BE49-F238E27FC236}">
                <a16:creationId xmlns:a16="http://schemas.microsoft.com/office/drawing/2014/main" id="{1166892F-1D2C-4BD1-B93B-A1C03C0E6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562601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0066"/>
              </a:buClr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</a:rPr>
              <a:t>B</a:t>
            </a:r>
            <a:r>
              <a:rPr lang="en-US" altLang="en-US" sz="2400" baseline="-25000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</a:rPr>
              <a:t>:  TÝnh khèi l­îng cña CaO.</a:t>
            </a:r>
            <a:endParaRPr lang="en-US" altLang="en-US" sz="2400" u="sng" baseline="-250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73810" name="Text Box 82">
            <a:extLst>
              <a:ext uri="{FF2B5EF4-FFF2-40B4-BE49-F238E27FC236}">
                <a16:creationId xmlns:a16="http://schemas.microsoft.com/office/drawing/2014/main" id="{07FDD62E-2E69-4794-AB00-CD267720E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2189050"/>
            <a:ext cx="788989" cy="37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339933"/>
                </a:solidFill>
                <a:latin typeface=".VnTime" panose="020B7200000000000000" pitchFamily="34" charset="0"/>
              </a:rPr>
              <a:t>= 50 g</a:t>
            </a:r>
          </a:p>
        </p:txBody>
      </p:sp>
      <p:sp>
        <p:nvSpPr>
          <p:cNvPr id="73811" name="Line 83">
            <a:extLst>
              <a:ext uri="{FF2B5EF4-FFF2-40B4-BE49-F238E27FC236}">
                <a16:creationId xmlns:a16="http://schemas.microsoft.com/office/drawing/2014/main" id="{D790A2EB-DBF6-471B-AD47-FC2EE0CCA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724400"/>
            <a:ext cx="6096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12" name="Rectangle 84">
            <a:extLst>
              <a:ext uri="{FF2B5EF4-FFF2-40B4-BE49-F238E27FC236}">
                <a16:creationId xmlns:a16="http://schemas.microsoft.com/office/drawing/2014/main" id="{95F82DB7-5961-4EC4-9177-8766F9C46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572000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=</a:t>
            </a:r>
          </a:p>
        </p:txBody>
      </p:sp>
      <p:grpSp>
        <p:nvGrpSpPr>
          <p:cNvPr id="73794" name="Group 66">
            <a:extLst>
              <a:ext uri="{FF2B5EF4-FFF2-40B4-BE49-F238E27FC236}">
                <a16:creationId xmlns:a16="http://schemas.microsoft.com/office/drawing/2014/main" id="{CFEC5E34-6D5A-4B78-A13C-A39FE8350AD9}"/>
              </a:ext>
            </a:extLst>
          </p:cNvPr>
          <p:cNvGrpSpPr>
            <a:grpSpLocks/>
          </p:cNvGrpSpPr>
          <p:nvPr/>
        </p:nvGrpSpPr>
        <p:grpSpPr bwMode="auto">
          <a:xfrm>
            <a:off x="3365500" y="4648200"/>
            <a:ext cx="1206500" cy="577850"/>
            <a:chOff x="528" y="3096"/>
            <a:chExt cx="760" cy="364"/>
          </a:xfrm>
        </p:grpSpPr>
        <p:sp>
          <p:nvSpPr>
            <p:cNvPr id="73795" name="Text Box 67">
              <a:extLst>
                <a:ext uri="{FF2B5EF4-FFF2-40B4-BE49-F238E27FC236}">
                  <a16:creationId xmlns:a16="http://schemas.microsoft.com/office/drawing/2014/main" id="{DA087E41-6CE7-458D-A69F-A5FF86EC3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2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400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73796" name="Group 68">
              <a:extLst>
                <a:ext uri="{FF2B5EF4-FFF2-40B4-BE49-F238E27FC236}">
                  <a16:creationId xmlns:a16="http://schemas.microsoft.com/office/drawing/2014/main" id="{E56CC41C-DB9D-4779-BC67-8C060807D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" y="3096"/>
              <a:ext cx="600" cy="364"/>
              <a:chOff x="688" y="3096"/>
              <a:chExt cx="600" cy="364"/>
            </a:xfrm>
          </p:grpSpPr>
          <p:sp>
            <p:nvSpPr>
              <p:cNvPr id="73797" name="Text Box 69">
                <a:extLst>
                  <a:ext uri="{FF2B5EF4-FFF2-40B4-BE49-F238E27FC236}">
                    <a16:creationId xmlns:a16="http://schemas.microsoft.com/office/drawing/2014/main" id="{BF235D7A-1CED-4EC6-AD66-E607A0A161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" y="3096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>
                    <a:solidFill>
                      <a:srgbClr val="0000FF"/>
                    </a:solidFill>
                    <a:latin typeface=".VnTime" panose="020B7200000000000000" pitchFamily="34" charset="0"/>
                  </a:rPr>
                  <a:t>n</a:t>
                </a:r>
              </a:p>
            </p:txBody>
          </p:sp>
          <p:sp>
            <p:nvSpPr>
              <p:cNvPr id="73798" name="Text Box 70">
                <a:extLst>
                  <a:ext uri="{FF2B5EF4-FFF2-40B4-BE49-F238E27FC236}">
                    <a16:creationId xmlns:a16="http://schemas.microsoft.com/office/drawing/2014/main" id="{AB827D01-9ABC-4AFD-885A-AAC34E9DB9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8" y="3248"/>
                <a:ext cx="4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600">
                    <a:solidFill>
                      <a:srgbClr val="0000FF"/>
                    </a:solidFill>
                    <a:latin typeface=".VnTime" panose="020B7200000000000000" pitchFamily="34" charset="0"/>
                  </a:rPr>
                  <a:t>CaCO</a:t>
                </a:r>
                <a:r>
                  <a:rPr lang="en-US" altLang="en-US" sz="1600" baseline="-25000">
                    <a:solidFill>
                      <a:srgbClr val="0000FF"/>
                    </a:solidFill>
                    <a:latin typeface=".VnTime" panose="020B7200000000000000" pitchFamily="34" charset="0"/>
                  </a:rPr>
                  <a:t>3</a:t>
                </a:r>
                <a:endParaRPr lang="en-US" altLang="en-US" sz="1600">
                  <a:solidFill>
                    <a:srgbClr val="0000FF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grpSp>
        <p:nvGrpSpPr>
          <p:cNvPr id="73847" name="Group 119">
            <a:extLst>
              <a:ext uri="{FF2B5EF4-FFF2-40B4-BE49-F238E27FC236}">
                <a16:creationId xmlns:a16="http://schemas.microsoft.com/office/drawing/2014/main" id="{EC72E57F-FCB5-4EC6-9557-0C9E54FDA4E0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953000"/>
            <a:ext cx="762000" cy="1219200"/>
            <a:chOff x="720" y="3072"/>
            <a:chExt cx="480" cy="768"/>
          </a:xfrm>
        </p:grpSpPr>
        <p:sp>
          <p:nvSpPr>
            <p:cNvPr id="73814" name="Rectangle 86">
              <a:extLst>
                <a:ext uri="{FF2B5EF4-FFF2-40B4-BE49-F238E27FC236}">
                  <a16:creationId xmlns:a16="http://schemas.microsoft.com/office/drawing/2014/main" id="{A6848E4F-C155-4400-9127-C105C232E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072"/>
              <a:ext cx="48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0000FF"/>
                  </a:solidFill>
                  <a:latin typeface="VNI-Times" pitchFamily="2" charset="0"/>
                </a:rPr>
                <a:t>1</a:t>
              </a:r>
            </a:p>
          </p:txBody>
        </p:sp>
        <p:sp>
          <p:nvSpPr>
            <p:cNvPr id="73815" name="Rectangle 87">
              <a:extLst>
                <a:ext uri="{FF2B5EF4-FFF2-40B4-BE49-F238E27FC236}">
                  <a16:creationId xmlns:a16="http://schemas.microsoft.com/office/drawing/2014/main" id="{945C36C4-A71E-44B1-AA2C-CC550537C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504"/>
              <a:ext cx="48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0000FF"/>
                  </a:solidFill>
                  <a:latin typeface="VNI-Times" pitchFamily="2" charset="0"/>
                </a:rPr>
                <a:t>1</a:t>
              </a:r>
            </a:p>
          </p:txBody>
        </p:sp>
        <p:sp>
          <p:nvSpPr>
            <p:cNvPr id="73816" name="Line 88">
              <a:extLst>
                <a:ext uri="{FF2B5EF4-FFF2-40B4-BE49-F238E27FC236}">
                  <a16:creationId xmlns:a16="http://schemas.microsoft.com/office/drawing/2014/main" id="{6CE4F6A6-5D05-49C0-829E-908CD96EEA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456"/>
              <a:ext cx="2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817" name="Text Box 89">
            <a:extLst>
              <a:ext uri="{FF2B5EF4-FFF2-40B4-BE49-F238E27FC236}">
                <a16:creationId xmlns:a16="http://schemas.microsoft.com/office/drawing/2014/main" id="{C282486C-19A9-483F-AD81-0F9B54E0D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2578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.VnTime" panose="020B7200000000000000" pitchFamily="34" charset="0"/>
              </a:rPr>
              <a:t>VËy</a:t>
            </a:r>
          </a:p>
        </p:txBody>
      </p:sp>
      <p:grpSp>
        <p:nvGrpSpPr>
          <p:cNvPr id="73820" name="Group 92">
            <a:extLst>
              <a:ext uri="{FF2B5EF4-FFF2-40B4-BE49-F238E27FC236}">
                <a16:creationId xmlns:a16="http://schemas.microsoft.com/office/drawing/2014/main" id="{C2E89E8B-8008-4DCE-8326-1AA9635B1BF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181600"/>
            <a:ext cx="952500" cy="584200"/>
            <a:chOff x="0" y="3072"/>
            <a:chExt cx="600" cy="368"/>
          </a:xfrm>
        </p:grpSpPr>
        <p:sp>
          <p:nvSpPr>
            <p:cNvPr id="73821" name="Text Box 93">
              <a:extLst>
                <a:ext uri="{FF2B5EF4-FFF2-40B4-BE49-F238E27FC236}">
                  <a16:creationId xmlns:a16="http://schemas.microsoft.com/office/drawing/2014/main" id="{AA1CDDED-6482-4E32-B19D-81FA71814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7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.VnTime" panose="020B7200000000000000" pitchFamily="34" charset="0"/>
                </a:rPr>
                <a:t>n</a:t>
              </a:r>
            </a:p>
          </p:txBody>
        </p:sp>
        <p:sp>
          <p:nvSpPr>
            <p:cNvPr id="73822" name="Text Box 94">
              <a:extLst>
                <a:ext uri="{FF2B5EF4-FFF2-40B4-BE49-F238E27FC236}">
                  <a16:creationId xmlns:a16="http://schemas.microsoft.com/office/drawing/2014/main" id="{CFBA302F-B280-41F6-8C00-D2F36852B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" y="3228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srgbClr val="0000FF"/>
                  </a:solidFill>
                  <a:latin typeface=".VnTime" panose="020B7200000000000000" pitchFamily="34" charset="0"/>
                </a:rPr>
                <a:t>CaO</a:t>
              </a:r>
            </a:p>
          </p:txBody>
        </p:sp>
      </p:grpSp>
      <p:sp>
        <p:nvSpPr>
          <p:cNvPr id="73824" name="Text Box 96">
            <a:extLst>
              <a:ext uri="{FF2B5EF4-FFF2-40B4-BE49-F238E27FC236}">
                <a16:creationId xmlns:a16="http://schemas.microsoft.com/office/drawing/2014/main" id="{C6B98736-06D2-49D9-A4D4-DC98D8B2D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334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  <a:t>=</a:t>
            </a:r>
          </a:p>
        </p:txBody>
      </p:sp>
      <p:grpSp>
        <p:nvGrpSpPr>
          <p:cNvPr id="73825" name="Group 97">
            <a:extLst>
              <a:ext uri="{FF2B5EF4-FFF2-40B4-BE49-F238E27FC236}">
                <a16:creationId xmlns:a16="http://schemas.microsoft.com/office/drawing/2014/main" id="{EACB054E-1460-4D4A-AC0F-F7DBB218C91F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5213350"/>
            <a:ext cx="952500" cy="577850"/>
            <a:chOff x="688" y="3096"/>
            <a:chExt cx="600" cy="364"/>
          </a:xfrm>
        </p:grpSpPr>
        <p:sp>
          <p:nvSpPr>
            <p:cNvPr id="73826" name="Text Box 98">
              <a:extLst>
                <a:ext uri="{FF2B5EF4-FFF2-40B4-BE49-F238E27FC236}">
                  <a16:creationId xmlns:a16="http://schemas.microsoft.com/office/drawing/2014/main" id="{1E3C5D90-127E-4D56-A44E-8319A4C06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" y="3096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.VnTime" panose="020B7200000000000000" pitchFamily="34" charset="0"/>
                </a:rPr>
                <a:t>n</a:t>
              </a:r>
            </a:p>
          </p:txBody>
        </p:sp>
        <p:sp>
          <p:nvSpPr>
            <p:cNvPr id="73827" name="Text Box 99">
              <a:extLst>
                <a:ext uri="{FF2B5EF4-FFF2-40B4-BE49-F238E27FC236}">
                  <a16:creationId xmlns:a16="http://schemas.microsoft.com/office/drawing/2014/main" id="{89E05AA2-0106-4CED-BC23-13D12D0F7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" y="3248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srgbClr val="0000FF"/>
                  </a:solidFill>
                  <a:latin typeface=".VnTime" panose="020B7200000000000000" pitchFamily="34" charset="0"/>
                </a:rPr>
                <a:t>CaCO</a:t>
              </a:r>
              <a:r>
                <a:rPr lang="en-US" altLang="en-US" sz="1600" baseline="-25000">
                  <a:solidFill>
                    <a:srgbClr val="0000FF"/>
                  </a:solidFill>
                  <a:latin typeface=".VnTime" panose="020B7200000000000000" pitchFamily="34" charset="0"/>
                </a:rPr>
                <a:t>3</a:t>
              </a:r>
              <a:endParaRPr lang="en-US" altLang="en-US" sz="1600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73828" name="Text Box 100">
            <a:extLst>
              <a:ext uri="{FF2B5EF4-FFF2-40B4-BE49-F238E27FC236}">
                <a16:creationId xmlns:a16="http://schemas.microsoft.com/office/drawing/2014/main" id="{1BB82A6B-0FCA-47C5-A8B3-CA5B75136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257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  <a:t> . </a:t>
            </a: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</a:rPr>
              <a:t>0,5</a:t>
            </a:r>
          </a:p>
        </p:txBody>
      </p:sp>
      <p:grpSp>
        <p:nvGrpSpPr>
          <p:cNvPr id="73831" name="Group 103">
            <a:extLst>
              <a:ext uri="{FF2B5EF4-FFF2-40B4-BE49-F238E27FC236}">
                <a16:creationId xmlns:a16="http://schemas.microsoft.com/office/drawing/2014/main" id="{29B40B33-2FF1-45CA-8D89-0822A0707617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0"/>
            <a:ext cx="952500" cy="584200"/>
            <a:chOff x="72" y="3072"/>
            <a:chExt cx="600" cy="368"/>
          </a:xfrm>
        </p:grpSpPr>
        <p:sp>
          <p:nvSpPr>
            <p:cNvPr id="73832" name="Text Box 104">
              <a:extLst>
                <a:ext uri="{FF2B5EF4-FFF2-40B4-BE49-F238E27FC236}">
                  <a16:creationId xmlns:a16="http://schemas.microsoft.com/office/drawing/2014/main" id="{EE7AC72F-5CFF-4225-AE70-FB44C0382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" y="307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.VnTime" panose="020B7200000000000000" pitchFamily="34" charset="0"/>
                </a:rPr>
                <a:t>n</a:t>
              </a:r>
            </a:p>
          </p:txBody>
        </p:sp>
        <p:sp>
          <p:nvSpPr>
            <p:cNvPr id="73833" name="Text Box 105">
              <a:extLst>
                <a:ext uri="{FF2B5EF4-FFF2-40B4-BE49-F238E27FC236}">
                  <a16:creationId xmlns:a16="http://schemas.microsoft.com/office/drawing/2014/main" id="{AEE0515F-4D18-4C5E-9034-6C680215A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228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srgbClr val="0000FF"/>
                  </a:solidFill>
                  <a:latin typeface=".VnTime" panose="020B7200000000000000" pitchFamily="34" charset="0"/>
                </a:rPr>
                <a:t>CaO</a:t>
              </a:r>
            </a:p>
          </p:txBody>
        </p:sp>
      </p:grpSp>
      <p:grpSp>
        <p:nvGrpSpPr>
          <p:cNvPr id="73836" name="Group 108">
            <a:extLst>
              <a:ext uri="{FF2B5EF4-FFF2-40B4-BE49-F238E27FC236}">
                <a16:creationId xmlns:a16="http://schemas.microsoft.com/office/drawing/2014/main" id="{7FA2CA13-BA6C-4026-8E10-F93A31051606}"/>
              </a:ext>
            </a:extLst>
          </p:cNvPr>
          <p:cNvGrpSpPr>
            <a:grpSpLocks/>
          </p:cNvGrpSpPr>
          <p:nvPr/>
        </p:nvGrpSpPr>
        <p:grpSpPr bwMode="auto">
          <a:xfrm>
            <a:off x="3695700" y="6203950"/>
            <a:ext cx="952500" cy="577850"/>
            <a:chOff x="688" y="3096"/>
            <a:chExt cx="600" cy="364"/>
          </a:xfrm>
        </p:grpSpPr>
        <p:sp>
          <p:nvSpPr>
            <p:cNvPr id="73837" name="Text Box 109">
              <a:extLst>
                <a:ext uri="{FF2B5EF4-FFF2-40B4-BE49-F238E27FC236}">
                  <a16:creationId xmlns:a16="http://schemas.microsoft.com/office/drawing/2014/main" id="{C62B101B-AC4B-4D8C-9819-AAC80A9B8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" y="3096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00FF"/>
                  </a:solidFill>
                  <a:latin typeface=".VnTime" panose="020B7200000000000000" pitchFamily="34" charset="0"/>
                </a:rPr>
                <a:t>M</a:t>
              </a:r>
            </a:p>
          </p:txBody>
        </p:sp>
        <p:sp>
          <p:nvSpPr>
            <p:cNvPr id="73838" name="Text Box 110">
              <a:extLst>
                <a:ext uri="{FF2B5EF4-FFF2-40B4-BE49-F238E27FC236}">
                  <a16:creationId xmlns:a16="http://schemas.microsoft.com/office/drawing/2014/main" id="{A4920A4C-33E7-4819-A58E-30CDEE4B5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" y="3248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srgbClr val="0000FF"/>
                  </a:solidFill>
                  <a:latin typeface=".VnTime" panose="020B7200000000000000" pitchFamily="34" charset="0"/>
                </a:rPr>
                <a:t>CaO</a:t>
              </a:r>
            </a:p>
          </p:txBody>
        </p:sp>
      </p:grpSp>
      <p:sp>
        <p:nvSpPr>
          <p:cNvPr id="73842" name="Rectangle 114">
            <a:extLst>
              <a:ext uri="{FF2B5EF4-FFF2-40B4-BE49-F238E27FC236}">
                <a16:creationId xmlns:a16="http://schemas.microsoft.com/office/drawing/2014/main" id="{C0CACDE1-E711-49C9-917D-C10564906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324600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=</a:t>
            </a:r>
          </a:p>
        </p:txBody>
      </p:sp>
      <p:sp>
        <p:nvSpPr>
          <p:cNvPr id="73844" name="Rectangle 116">
            <a:extLst>
              <a:ext uri="{FF2B5EF4-FFF2-40B4-BE49-F238E27FC236}">
                <a16:creationId xmlns:a16="http://schemas.microsoft.com/office/drawing/2014/main" id="{8B061CB3-05A3-4630-80A6-BEE85D7C9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400800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FF"/>
                </a:solidFill>
                <a:latin typeface="VNI-Times" pitchFamily="2" charset="0"/>
              </a:rPr>
              <a:t>x</a:t>
            </a:r>
          </a:p>
        </p:txBody>
      </p:sp>
      <p:grpSp>
        <p:nvGrpSpPr>
          <p:cNvPr id="73857" name="Group 129">
            <a:extLst>
              <a:ext uri="{FF2B5EF4-FFF2-40B4-BE49-F238E27FC236}">
                <a16:creationId xmlns:a16="http://schemas.microsoft.com/office/drawing/2014/main" id="{938EEF3A-FF0D-4346-88C8-2136E6716B63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114800"/>
            <a:ext cx="762000" cy="1219200"/>
            <a:chOff x="720" y="3072"/>
            <a:chExt cx="480" cy="768"/>
          </a:xfrm>
        </p:grpSpPr>
        <p:sp>
          <p:nvSpPr>
            <p:cNvPr id="73858" name="Rectangle 130">
              <a:extLst>
                <a:ext uri="{FF2B5EF4-FFF2-40B4-BE49-F238E27FC236}">
                  <a16:creationId xmlns:a16="http://schemas.microsoft.com/office/drawing/2014/main" id="{C3DF24AA-19CC-44B0-9ED4-BF00676A3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072"/>
              <a:ext cx="48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0000FF"/>
                  </a:solidFill>
                  <a:latin typeface="VNI-Times" pitchFamily="2" charset="0"/>
                </a:rPr>
                <a:t>1</a:t>
              </a:r>
            </a:p>
          </p:txBody>
        </p:sp>
        <p:sp>
          <p:nvSpPr>
            <p:cNvPr id="73859" name="Rectangle 131">
              <a:extLst>
                <a:ext uri="{FF2B5EF4-FFF2-40B4-BE49-F238E27FC236}">
                  <a16:creationId xmlns:a16="http://schemas.microsoft.com/office/drawing/2014/main" id="{C0651B2A-6E09-43B9-898B-B592AE283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504"/>
              <a:ext cx="48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0000FF"/>
                  </a:solidFill>
                  <a:latin typeface="VNI-Times" pitchFamily="2" charset="0"/>
                </a:rPr>
                <a:t>1</a:t>
              </a:r>
            </a:p>
          </p:txBody>
        </p:sp>
        <p:sp>
          <p:nvSpPr>
            <p:cNvPr id="73860" name="Line 132">
              <a:extLst>
                <a:ext uri="{FF2B5EF4-FFF2-40B4-BE49-F238E27FC236}">
                  <a16:creationId xmlns:a16="http://schemas.microsoft.com/office/drawing/2014/main" id="{A0E7874C-7EEB-4D0C-9C3A-E0F928F3C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456"/>
              <a:ext cx="2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861" name="Text Box 133">
            <a:extLst>
              <a:ext uri="{FF2B5EF4-FFF2-40B4-BE49-F238E27FC236}">
                <a16:creationId xmlns:a16="http://schemas.microsoft.com/office/drawing/2014/main" id="{23C015D2-6650-4E3D-980E-812FDCD6D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34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  <a:t>=</a:t>
            </a:r>
          </a:p>
        </p:txBody>
      </p:sp>
      <p:grpSp>
        <p:nvGrpSpPr>
          <p:cNvPr id="73862" name="Group 134">
            <a:extLst>
              <a:ext uri="{FF2B5EF4-FFF2-40B4-BE49-F238E27FC236}">
                <a16:creationId xmlns:a16="http://schemas.microsoft.com/office/drawing/2014/main" id="{E421955B-DB5E-4CC4-9B2C-3C9E166F09C9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953000"/>
            <a:ext cx="762000" cy="1219200"/>
            <a:chOff x="720" y="3072"/>
            <a:chExt cx="480" cy="768"/>
          </a:xfrm>
        </p:grpSpPr>
        <p:sp>
          <p:nvSpPr>
            <p:cNvPr id="73863" name="Rectangle 135">
              <a:extLst>
                <a:ext uri="{FF2B5EF4-FFF2-40B4-BE49-F238E27FC236}">
                  <a16:creationId xmlns:a16="http://schemas.microsoft.com/office/drawing/2014/main" id="{465D572D-6B42-41CF-B919-0DC832AC6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072"/>
              <a:ext cx="48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0000FF"/>
                  </a:solidFill>
                  <a:latin typeface="VNI-Times" pitchFamily="2" charset="0"/>
                </a:rPr>
                <a:t>1</a:t>
              </a:r>
            </a:p>
          </p:txBody>
        </p:sp>
        <p:sp>
          <p:nvSpPr>
            <p:cNvPr id="73864" name="Rectangle 136">
              <a:extLst>
                <a:ext uri="{FF2B5EF4-FFF2-40B4-BE49-F238E27FC236}">
                  <a16:creationId xmlns:a16="http://schemas.microsoft.com/office/drawing/2014/main" id="{42320AB7-F780-4A5B-9EC2-EEC1BA360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504"/>
              <a:ext cx="48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solidFill>
                    <a:srgbClr val="0000FF"/>
                  </a:solidFill>
                  <a:latin typeface="VNI-Times" pitchFamily="2" charset="0"/>
                </a:rPr>
                <a:t>1</a:t>
              </a:r>
            </a:p>
          </p:txBody>
        </p:sp>
        <p:sp>
          <p:nvSpPr>
            <p:cNvPr id="73865" name="Line 137">
              <a:extLst>
                <a:ext uri="{FF2B5EF4-FFF2-40B4-BE49-F238E27FC236}">
                  <a16:creationId xmlns:a16="http://schemas.microsoft.com/office/drawing/2014/main" id="{7666AD3F-6BED-4EBC-B87D-FBD277516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456"/>
              <a:ext cx="2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866" name="Text Box 138">
            <a:extLst>
              <a:ext uri="{FF2B5EF4-FFF2-40B4-BE49-F238E27FC236}">
                <a16:creationId xmlns:a16="http://schemas.microsoft.com/office/drawing/2014/main" id="{FC0DF4D9-CDE3-4DEE-81AB-1A8FE133E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257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  <a:t>=  </a:t>
            </a:r>
            <a:r>
              <a:rPr lang="en-US" altLang="en-US" sz="2400">
                <a:latin typeface=".VnTime" panose="020B7200000000000000" pitchFamily="34" charset="0"/>
              </a:rPr>
              <a:t>0,5</a:t>
            </a:r>
            <a:r>
              <a:rPr lang="en-US" altLang="en-US" sz="2400">
                <a:solidFill>
                  <a:srgbClr val="0000FF"/>
                </a:solidFill>
                <a:latin typeface=".VnTime" panose="020B7200000000000000" pitchFamily="34" charset="0"/>
              </a:rPr>
              <a:t>(mol)</a:t>
            </a:r>
          </a:p>
        </p:txBody>
      </p:sp>
      <p:sp>
        <p:nvSpPr>
          <p:cNvPr id="73868" name="Rectangle 140">
            <a:extLst>
              <a:ext uri="{FF2B5EF4-FFF2-40B4-BE49-F238E27FC236}">
                <a16:creationId xmlns:a16="http://schemas.microsoft.com/office/drawing/2014/main" id="{1A727C1D-C9F7-43DB-B509-6CD74ADCDB3E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214563" y="-152400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7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7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7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7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7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7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7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7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7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7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7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7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7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7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7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7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7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500"/>
                                        <p:tgtEl>
                                          <p:spTgt spid="7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7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5" dur="500"/>
                                        <p:tgtEl>
                                          <p:spTgt spid="7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0" dur="500"/>
                                        <p:tgtEl>
                                          <p:spTgt spid="7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5" dur="500"/>
                                        <p:tgtEl>
                                          <p:spTgt spid="7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0" dur="500"/>
                                        <p:tgtEl>
                                          <p:spTgt spid="7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5" dur="5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0" dur="500"/>
                                        <p:tgtEl>
                                          <p:spTgt spid="7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3" dur="500"/>
                                        <p:tgtEl>
                                          <p:spTgt spid="7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8" dur="500"/>
                                        <p:tgtEl>
                                          <p:spTgt spid="7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500"/>
                                        <p:tgtEl>
                                          <p:spTgt spid="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6" dur="500"/>
                                        <p:tgtEl>
                                          <p:spTgt spid="7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9" dur="500"/>
                                        <p:tgtEl>
                                          <p:spTgt spid="7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4" dur="500"/>
                                        <p:tgtEl>
                                          <p:spTgt spid="7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7" dur="500"/>
                                        <p:tgtEl>
                                          <p:spTgt spid="7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0" grpId="0"/>
      <p:bldP spid="73741" grpId="0"/>
      <p:bldP spid="73750" grpId="0"/>
      <p:bldP spid="73751" grpId="0"/>
      <p:bldP spid="73758" grpId="0" animBg="1"/>
      <p:bldP spid="73760" grpId="0"/>
      <p:bldP spid="73761" grpId="0"/>
      <p:bldP spid="73774" grpId="0"/>
      <p:bldP spid="73777" grpId="0"/>
      <p:bldP spid="73778" grpId="0"/>
      <p:bldP spid="73780" grpId="0"/>
      <p:bldP spid="73781" grpId="0"/>
      <p:bldP spid="73783" grpId="0"/>
      <p:bldP spid="73788" grpId="0"/>
      <p:bldP spid="73801" grpId="0"/>
      <p:bldP spid="73806" grpId="0"/>
      <p:bldP spid="73807" grpId="0"/>
      <p:bldP spid="73808" grpId="0"/>
      <p:bldP spid="73809" grpId="0"/>
      <p:bldP spid="73810" grpId="0"/>
      <p:bldP spid="73812" grpId="0"/>
      <p:bldP spid="73817" grpId="0"/>
      <p:bldP spid="73824" grpId="0"/>
      <p:bldP spid="73828" grpId="0"/>
      <p:bldP spid="73842" grpId="0"/>
      <p:bldP spid="73844" grpId="0"/>
      <p:bldP spid="73861" grpId="0"/>
      <p:bldP spid="738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Vào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mùa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hè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băng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2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cực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trái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đất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tan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dần.là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hiện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tượng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vật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lý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hay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hóa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/>
                <a:cs typeface="Times New Roman" pitchFamily="18" charset="0"/>
              </a:rPr>
              <a:t>học</a:t>
            </a:r>
            <a:r>
              <a:rPr lang="en-US" sz="4400" b="1" dirty="0">
                <a:latin typeface="Times New Roman" pitchFamily="18" charset="0"/>
                <a:ea typeface="Tahoma"/>
                <a:cs typeface="Times New Roman" pitchFamily="18" charset="0"/>
              </a:rPr>
              <a:t>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Vật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endParaRPr lang="vi-VN" sz="5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300AE-B76B-4789-9AC0-D2495D67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914"/>
            <a:ext cx="10515600" cy="588304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lvl="0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………………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</a:t>
            </a:r>
          </a:p>
          <a:p>
            <a:pPr marL="0" lv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45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: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tính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khối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lượng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mol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chất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phản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ứng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chất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sản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phẩm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phản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ứng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hóa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học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ta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thực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hiện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theo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mấy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bước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71" y="520278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Bước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noProof="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2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Bước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1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ước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3</a:t>
            </a:r>
            <a:r>
              <a:rPr lang="en-US" sz="2000" noProof="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Bước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599602" y="5002343"/>
            <a:ext cx="448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Tính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toán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theo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Phương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trình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cần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viết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sơ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đồ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phản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ứng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xảy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ra.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1106010" y="5958222"/>
            <a:ext cx="465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Sử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dụng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linh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hoạt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công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thức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tính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khối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lượng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349829" y="5094961"/>
            <a:ext cx="478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Tính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toán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theo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PTHH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cần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viết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PTHH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của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phản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ứng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xảy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ra.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355783" y="5958222"/>
            <a:ext cx="538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Cần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tiến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hành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tính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 n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của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các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chất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TG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hoặc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SP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trước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khi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tính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toán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theo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yêu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cầu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của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đề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A6D336-052F-4EC9-9DF3-412516DED88C}"/>
              </a:ext>
            </a:extLst>
          </p:cNvPr>
          <p:cNvSpPr/>
          <p:nvPr/>
        </p:nvSpPr>
        <p:spPr>
          <a:xfrm rot="10800000" flipV="1">
            <a:off x="1553028" y="3603630"/>
            <a:ext cx="9085941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(NB)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5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:</a:t>
            </a: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0,04 mol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noProof="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0,01 mol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384917" y="5255859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noProof="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0,02 mol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0,05 mol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BEDC87-8A1C-4763-A2CB-579DF4DE761D}"/>
              </a:ext>
            </a:extLst>
          </p:cNvPr>
          <p:cNvSpPr/>
          <p:nvPr/>
        </p:nvSpPr>
        <p:spPr>
          <a:xfrm>
            <a:off x="3176337" y="3720404"/>
            <a:ext cx="7630745" cy="1085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 + 2HCl → BaCl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 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4,16 g BaCl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 HCl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Câu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hỏi</a:t>
            </a:r>
            <a:r>
              <a:rPr lang="en-US" sz="2400" dirty="0">
                <a:solidFill>
                  <a:schemeClr val="bg1"/>
                </a:solidFill>
              </a:rPr>
              <a:t> 4 : </a:t>
            </a:r>
          </a:p>
        </p:txBody>
      </p:sp>
      <p:sp>
        <p:nvSpPr>
          <p:cNvPr id="15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/>
          <p:cNvSpPr txBox="1"/>
          <p:nvPr/>
        </p:nvSpPr>
        <p:spPr>
          <a:xfrm>
            <a:off x="1445581" y="5150410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 dirty="0">
                <a:solidFill>
                  <a:srgbClr val="FFC000"/>
                </a:solidFill>
                <a:ea typeface="Tahoma" panose="020B0604030504040204" charset="0"/>
                <a:cs typeface="Tahoma" panose="020B0604030504040204" charset="0"/>
              </a:rPr>
              <a:t>A. 585 gam</a:t>
            </a:r>
            <a:endParaRPr lang="en-US" sz="2000" dirty="0">
              <a:solidFill>
                <a:schemeClr val="bg1"/>
              </a:solidFill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dirty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450 gam</a:t>
            </a:r>
          </a:p>
        </p:txBody>
      </p:sp>
      <p:sp>
        <p:nvSpPr>
          <p:cNvPr id="31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/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dirty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600 gam</a:t>
            </a:r>
          </a:p>
        </p:txBody>
      </p:sp>
      <p:sp>
        <p:nvSpPr>
          <p:cNvPr id="34" name="dap an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 dirty="0">
                <a:solidFill>
                  <a:srgbClr val="FFC000"/>
                </a:solidFill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dirty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820 gam</a:t>
            </a: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F84396-9FF6-4A27-897B-2B0A0E9548D0}"/>
              </a:ext>
            </a:extLst>
          </p:cNvPr>
          <p:cNvSpPr/>
          <p:nvPr/>
        </p:nvSpPr>
        <p:spPr>
          <a:xfrm>
            <a:off x="3096126" y="3584278"/>
            <a:ext cx="7672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65 gam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hydrogen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0,1 mol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0,01 mol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noProof="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1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mol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2 mol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879A20-52F9-4713-8D9F-820AF66C59D7}"/>
              </a:ext>
            </a:extLst>
          </p:cNvPr>
          <p:cNvSpPr/>
          <p:nvPr/>
        </p:nvSpPr>
        <p:spPr>
          <a:xfrm>
            <a:off x="1507958" y="3584278"/>
            <a:ext cx="9111916" cy="1353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 CO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gam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0" y="358120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2Al + 6HCl → 2All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+ 3H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7,437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đktc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Al?</a:t>
            </a: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O,3 mol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O,1 mol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85798" y="515441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O,2 mol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O,5 mol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3,099 lit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2,479 lit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1,549 lit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3,719 lit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398280-5EBE-4026-9C1E-8C9097260C34}"/>
              </a:ext>
            </a:extLst>
          </p:cNvPr>
          <p:cNvSpPr/>
          <p:nvPr/>
        </p:nvSpPr>
        <p:spPr>
          <a:xfrm>
            <a:off x="1283368" y="3618203"/>
            <a:ext cx="9368590" cy="927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7: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3,1 gam P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oxygen (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đktc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</a:t>
            </a:r>
            <a:r>
              <a:rPr lang="en-US" sz="26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6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dap an a"/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dirty="0">
                <a:solidFill>
                  <a:prstClr val="white"/>
                </a:solidFill>
                <a:latin typeface="Calibri"/>
                <a:ea typeface="Tahoma" panose="020B0604030504040204" charset="0"/>
                <a:cs typeface="Tahoma" panose="020B0604030504040204" charset="0"/>
              </a:rPr>
              <a:t>21,6 gam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latin typeface="Calibri"/>
                <a:ea typeface="Tahoma" panose="020B0604030504040204" charset="0"/>
                <a:cs typeface="Tahoma" panose="020B0604030504040204" charset="0"/>
              </a:rPr>
              <a:t>18,0 gam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dap an b"/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dirty="0">
                <a:solidFill>
                  <a:prstClr val="white"/>
                </a:solidFill>
                <a:latin typeface="Calibri"/>
                <a:ea typeface="Tahoma" panose="020B0604030504040204" charset="0"/>
                <a:cs typeface="Tahoma" panose="020B0604030504040204" charset="0"/>
              </a:rPr>
              <a:t>16,2 gam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latin typeface="Calibri"/>
                <a:ea typeface="Tahoma" panose="020B0604030504040204" charset="0"/>
                <a:cs typeface="Tahoma" panose="020B0604030504040204" charset="0"/>
              </a:rPr>
              <a:t>27,0 gam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445E94-FE4A-416C-90B6-1E87B45EC1B1}"/>
              </a:ext>
            </a:extLst>
          </p:cNvPr>
          <p:cNvSpPr/>
          <p:nvPr/>
        </p:nvSpPr>
        <p:spPr>
          <a:xfrm rot="10800000" flipV="1">
            <a:off x="1315451" y="3603631"/>
            <a:ext cx="9657348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gam Al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19,2 gam oxygen,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4,958 lit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B.3,719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lit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6,198 lit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noProof="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2,479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lit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E6DDCF-F3C6-42CC-93C0-9316B78122CD}"/>
              </a:ext>
            </a:extLst>
          </p:cNvPr>
          <p:cNvSpPr/>
          <p:nvPr/>
        </p:nvSpPr>
        <p:spPr>
          <a:xfrm>
            <a:off x="1844841" y="3676894"/>
            <a:ext cx="8951495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12,8 gam Cu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 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+ Cu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9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Điền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vào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chỗ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…….</a:t>
            </a:r>
          </a:p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PUWHH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chỉ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…..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giữa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nguyên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tử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thay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.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Liên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kết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355781" y="520278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80%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90%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85%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92%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9168FA-018C-42C4-BD94-D9605C422CAA}"/>
              </a:ext>
            </a:extLst>
          </p:cNvPr>
          <p:cNvSpPr/>
          <p:nvPr/>
        </p:nvSpPr>
        <p:spPr>
          <a:xfrm>
            <a:off x="1299411" y="3714782"/>
            <a:ext cx="9786579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10: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10,8 gam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25,5 gam Al2S3.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Picture 13" descr="Cover">
            <a:extLst>
              <a:ext uri="{FF2B5EF4-FFF2-40B4-BE49-F238E27FC236}">
                <a16:creationId xmlns:a16="http://schemas.microsoft.com/office/drawing/2014/main" id="{4B278FA3-5FC6-41FC-B8BF-43ACCF1F1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3482975"/>
            <a:ext cx="2874962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>
            <a:extLst>
              <a:ext uri="{FF2B5EF4-FFF2-40B4-BE49-F238E27FC236}">
                <a16:creationId xmlns:a16="http://schemas.microsoft.com/office/drawing/2014/main" id="{CB8B2DA9-C31A-45D3-BA7B-C7B97A038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3189288"/>
            <a:ext cx="2894012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:a16="http://schemas.microsoft.com/office/drawing/2014/main" id="{E5E13001-28C7-419F-BA8D-A4C918E6B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4" y="3398839"/>
            <a:ext cx="549275" cy="2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id="{FF4932DA-18B4-46BF-9A16-EB98FA3D4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3227389"/>
            <a:ext cx="2108200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id="{3426CDC4-443D-4A10-A298-728561E04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9" y="2395538"/>
            <a:ext cx="2632075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id="{A81DB003-C9BF-4AD8-99C1-B20BDF002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2351089"/>
            <a:ext cx="2805112" cy="11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id="{76356B6B-6D1E-4252-8093-E57BD75DD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4" y="2965451"/>
            <a:ext cx="3489325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id="{F267A68E-877D-4465-986A-C643824CD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9" y="1400175"/>
            <a:ext cx="2632075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id="{FA0AE27C-19DF-471E-B0A9-1C29B9686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1335088"/>
            <a:ext cx="383381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A9C5C82C-6519-4888-A0F7-B7FBF2D5B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811463"/>
            <a:ext cx="1668463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Khi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PƯHH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xảy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ra?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ctr">
              <a:buAutoNum type="arabicPeriod"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14350" lvl="0" indent="-514350" algn="ctr">
              <a:buAutoNum type="arabicPeriod"/>
              <a:defRPr/>
            </a:pPr>
            <a:r>
              <a:rPr lang="en-US" sz="3200" b="1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</a:t>
            </a:r>
            <a:endParaRPr lang="en-US" sz="3200" b="1" noProof="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14350" lvl="0" indent="-514350" algn="ctr">
              <a:buAutoNum type="arabicPeriod"/>
              <a:defRPr/>
            </a:pPr>
            <a:r>
              <a:rPr lang="en-US" sz="3200" b="1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b="1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4" y="1283639"/>
            <a:ext cx="980884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Phát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biểu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định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luật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bảo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toàn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khối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lượng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4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PƯ: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6411" y="4020821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FC4C772-5193-4E72-BF75-4F1B76871F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290219"/>
              </p:ext>
            </p:extLst>
          </p:nvPr>
        </p:nvGraphicFramePr>
        <p:xfrm>
          <a:off x="7274560" y="2153921"/>
          <a:ext cx="3631565" cy="783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7" imgW="965160" imgH="177480" progId="Equation.DSMT4">
                  <p:embed/>
                </p:oleObj>
              </mc:Choice>
              <mc:Fallback>
                <p:oleObj name="Equation" r:id="rId7" imgW="965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74560" y="2153921"/>
                        <a:ext cx="3631565" cy="783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DEA726D-B667-4230-8AFC-3C687DA077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597012"/>
              </p:ext>
            </p:extLst>
          </p:nvPr>
        </p:nvGraphicFramePr>
        <p:xfrm>
          <a:off x="3159760" y="4287519"/>
          <a:ext cx="5750560" cy="762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9" imgW="1219475" imgH="228567" progId="Equation.DSMT4">
                  <p:embed/>
                </p:oleObj>
              </mc:Choice>
              <mc:Fallback>
                <p:oleObj name="Equation" r:id="rId9" imgW="1219475" imgH="2285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59760" y="4287519"/>
                        <a:ext cx="5750560" cy="762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87943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Đốt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cháy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12,4 gam P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khí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tạo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ra 28,4 gam P</a:t>
            </a:r>
            <a:r>
              <a:rPr lang="en-US" sz="4000" baseline="-25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O</a:t>
            </a:r>
            <a:r>
              <a:rPr lang="en-US" sz="4000" baseline="-25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.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khối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lượng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oxi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cần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dùng</a:t>
            </a:r>
            <a:r>
              <a:rPr lang="en-US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vi-VN" sz="4000" dirty="0">
              <a:solidFill>
                <a:schemeClr val="accent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16 gam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Đốt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cháy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đường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mía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thành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chất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màu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đen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mùi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khét.Là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hiện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tượng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vật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hay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hóa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vi-VN" sz="4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Hóa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endParaRPr lang="vi-VN" sz="4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8"/>
            <a:ext cx="9799220" cy="2145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Điền</a:t>
            </a:r>
            <a:r>
              <a:rPr lang="en-US" sz="5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vào</a:t>
            </a:r>
            <a:r>
              <a:rPr lang="en-US" sz="5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chỗ</a:t>
            </a:r>
            <a:r>
              <a:rPr lang="en-US" sz="5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trống</a:t>
            </a:r>
            <a:r>
              <a:rPr lang="en-US" sz="5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…..</a:t>
            </a:r>
          </a:p>
          <a:p>
            <a:pPr lvl="0" algn="ctr">
              <a:defRPr/>
            </a:pP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Quá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trình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biến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đổi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chất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này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thành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chất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khác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gọi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5400" b="1" noProof="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……?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9039" y="4224669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Phản</a:t>
            </a:r>
            <a:r>
              <a:rPr lang="en-US" sz="5400" b="1" noProof="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ứng</a:t>
            </a:r>
            <a:r>
              <a:rPr lang="en-US" sz="5400" b="1" noProof="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hóa</a:t>
            </a:r>
            <a:r>
              <a:rPr lang="en-US" sz="5400" b="1" noProof="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Làm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thế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để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nhận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biết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PƯHH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xảy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ra?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880814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Dấu</a:t>
            </a:r>
            <a:r>
              <a:rPr lang="en-US" sz="4000" b="1" noProof="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hiệu</a:t>
            </a:r>
            <a:r>
              <a:rPr lang="en-US" sz="4000" b="1" noProof="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4000" b="1" noProof="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chất</a:t>
            </a:r>
            <a:r>
              <a:rPr lang="en-US" sz="4000" b="1" noProof="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mới</a:t>
            </a:r>
            <a:r>
              <a:rPr lang="en-US" sz="4000" b="1" noProof="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sinh</a:t>
            </a:r>
            <a:r>
              <a:rPr lang="en-US" sz="4000" b="1" noProof="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ra( </a:t>
            </a:r>
            <a:r>
              <a:rPr lang="en-US" sz="40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màu</a:t>
            </a:r>
            <a:r>
              <a:rPr lang="en-US" sz="4000" b="1" noProof="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sắc,trạng</a:t>
            </a:r>
            <a:r>
              <a:rPr lang="en-US" sz="4000" b="1" noProof="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thái,tỏa</a:t>
            </a:r>
            <a:r>
              <a:rPr lang="en-US" sz="4000" b="1" noProof="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nhiệt,phát</a:t>
            </a:r>
            <a:r>
              <a:rPr lang="en-US" sz="4000" b="1" noProof="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sáng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1472</Words>
  <PresentationFormat>Widescreen</PresentationFormat>
  <Paragraphs>263</Paragraphs>
  <Slides>31</Slides>
  <Notes>2</Notes>
  <HiddenSlides>0</HiddenSlides>
  <MMClips>41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Calibri Light</vt:lpstr>
      <vt:lpstr>VNI-Times</vt:lpstr>
      <vt:lpstr>.VnTimeH</vt:lpstr>
      <vt:lpstr>Arial</vt:lpstr>
      <vt:lpstr>.VnTime</vt:lpstr>
      <vt:lpstr>Times New Roman</vt:lpstr>
      <vt:lpstr>Calibri</vt:lpstr>
      <vt:lpstr>Tahoma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PHIẾU HỌC TẬP SỐ 1 Thí dụ 1: Khi cho Fe tác dụng với dung dịch HCl thì xảy ra phản ứng hóa học sau: </vt:lpstr>
      <vt:lpstr>PowerPoint Presentation</vt:lpstr>
      <vt:lpstr>PowerPoint Presentation</vt:lpstr>
      <vt:lpstr>Phiếu học tập số 3 Nung ®¸ v«i, thu ®­uîc v«i sèng vµ khÝ c¸cbonnic CaCO3                    CaO  + CO2  H·y tÝnh khèi l­îng v«i sèng (CaO) thu ®­ưîc khi nung 50 gam CaCO3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2018-08-09T12:27:57Z</dcterms:created>
  <dcterms:modified xsi:type="dcterms:W3CDTF">2023-05-16T09:36:48Z</dcterms:modified>
  <cp:version>n</cp:version>
</cp:coreProperties>
</file>