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9" r:id="rId2"/>
    <p:sldMasterId id="2147483691" r:id="rId3"/>
  </p:sldMasterIdLst>
  <p:notesMasterIdLst>
    <p:notesMasterId r:id="rId33"/>
  </p:notesMasterIdLst>
  <p:sldIdLst>
    <p:sldId id="425" r:id="rId4"/>
    <p:sldId id="428" r:id="rId5"/>
    <p:sldId id="429" r:id="rId6"/>
    <p:sldId id="430" r:id="rId7"/>
    <p:sldId id="298" r:id="rId8"/>
    <p:sldId id="413" r:id="rId9"/>
    <p:sldId id="316" r:id="rId10"/>
    <p:sldId id="409" r:id="rId11"/>
    <p:sldId id="271" r:id="rId12"/>
    <p:sldId id="410" r:id="rId13"/>
    <p:sldId id="411" r:id="rId14"/>
    <p:sldId id="273" r:id="rId15"/>
    <p:sldId id="412" r:id="rId16"/>
    <p:sldId id="414" r:id="rId17"/>
    <p:sldId id="415" r:id="rId18"/>
    <p:sldId id="300" r:id="rId19"/>
    <p:sldId id="416" r:id="rId20"/>
    <p:sldId id="417" r:id="rId21"/>
    <p:sldId id="418" r:id="rId22"/>
    <p:sldId id="422" r:id="rId23"/>
    <p:sldId id="423" r:id="rId24"/>
    <p:sldId id="278" r:id="rId25"/>
    <p:sldId id="302" r:id="rId26"/>
    <p:sldId id="279" r:id="rId27"/>
    <p:sldId id="288" r:id="rId28"/>
    <p:sldId id="421" r:id="rId29"/>
    <p:sldId id="264" r:id="rId30"/>
    <p:sldId id="426" r:id="rId31"/>
    <p:sldId id="42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39CEAD-F86D-4453-8BE8-390E34418DF0}" type="datetimeFigureOut">
              <a:rPr lang="en-US" smtClean="0"/>
              <a:t>4/29/2025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66DF6-E8D5-44D1-92A4-0885C117DFAD}" type="slidenum">
              <a:rPr lang="en-US" smtClean="0"/>
              <a:t>‹#›</a:t>
            </a:fld>
            <a:endParaRPr lang="en-US"/>
          </a:p>
        </p:txBody>
      </p:sp>
    </p:spTree>
    <p:extLst>
      <p:ext uri="{BB962C8B-B14F-4D97-AF65-F5344CB8AC3E}">
        <p14:creationId xmlns:p14="http://schemas.microsoft.com/office/powerpoint/2010/main" val="1543697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066DF6-E8D5-44D1-92A4-0885C117DFAD}" type="slidenum">
              <a:rPr lang="en-US" smtClean="0"/>
              <a:t>7</a:t>
            </a:fld>
            <a:endParaRPr lang="en-US"/>
          </a:p>
        </p:txBody>
      </p:sp>
    </p:spTree>
    <p:extLst>
      <p:ext uri="{BB962C8B-B14F-4D97-AF65-F5344CB8AC3E}">
        <p14:creationId xmlns:p14="http://schemas.microsoft.com/office/powerpoint/2010/main" val="317632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66DF6-E8D5-44D1-92A4-0885C117DF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66DF6-E8D5-44D1-92A4-0885C117DF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30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C917C8-D8CA-41E3-9268-B51EA1EC3512}"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26611-C144-41E9-89A1-CFA5AA64770D}" type="slidenum">
              <a:rPr lang="en-US" smtClean="0"/>
              <a:t>‹#›</a:t>
            </a:fld>
            <a:endParaRPr lang="en-US"/>
          </a:p>
        </p:txBody>
      </p:sp>
    </p:spTree>
    <p:extLst>
      <p:ext uri="{BB962C8B-B14F-4D97-AF65-F5344CB8AC3E}">
        <p14:creationId xmlns:p14="http://schemas.microsoft.com/office/powerpoint/2010/main" val="3535838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C917C8-D8CA-41E3-9268-B51EA1EC3512}"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26611-C144-41E9-89A1-CFA5AA64770D}" type="slidenum">
              <a:rPr lang="en-US" smtClean="0"/>
              <a:t>‹#›</a:t>
            </a:fld>
            <a:endParaRPr lang="en-US"/>
          </a:p>
        </p:txBody>
      </p:sp>
    </p:spTree>
    <p:extLst>
      <p:ext uri="{BB962C8B-B14F-4D97-AF65-F5344CB8AC3E}">
        <p14:creationId xmlns:p14="http://schemas.microsoft.com/office/powerpoint/2010/main" val="332187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C917C8-D8CA-41E3-9268-B51EA1EC3512}"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26611-C144-41E9-89A1-CFA5AA64770D}" type="slidenum">
              <a:rPr lang="en-US" smtClean="0"/>
              <a:t>‹#›</a:t>
            </a:fld>
            <a:endParaRPr lang="en-US"/>
          </a:p>
        </p:txBody>
      </p:sp>
    </p:spTree>
    <p:extLst>
      <p:ext uri="{BB962C8B-B14F-4D97-AF65-F5344CB8AC3E}">
        <p14:creationId xmlns:p14="http://schemas.microsoft.com/office/powerpoint/2010/main" val="2837844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9EF0-E080-49DB-AD24-F239AA5DE3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4CEDE0-763A-4D54-8B39-C2AFCA0D9B7B}"/>
              </a:ext>
            </a:extLst>
          </p:cNvPr>
          <p:cNvSpPr>
            <a:spLocks noGrp="1"/>
          </p:cNvSpPr>
          <p:nvPr>
            <p:ph type="dt" sz="half" idx="10"/>
          </p:nvPr>
        </p:nvSpPr>
        <p:spPr/>
        <p:txBody>
          <a:bodyPr/>
          <a:lstStyle/>
          <a:p>
            <a:pPr defTabSz="685783"/>
            <a:fld id="{486041A8-54F0-45A3-9D7B-694057E8BBE2}" type="datetimeFigureOut">
              <a:rPr lang="en-US" smtClean="0">
                <a:solidFill>
                  <a:prstClr val="black">
                    <a:tint val="75000"/>
                  </a:prstClr>
                </a:solidFill>
              </a:rPr>
              <a:pPr defTabSz="685783"/>
              <a:t>4/29/2025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1AF5B071-A444-4AD2-9372-84C4F0548493}"/>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BDC79D3-6EB8-46FB-97A2-C0DF7E1198F2}"/>
              </a:ext>
            </a:extLst>
          </p:cNvPr>
          <p:cNvSpPr>
            <a:spLocks noGrp="1"/>
          </p:cNvSpPr>
          <p:nvPr>
            <p:ph type="sldNum" sz="quarter" idx="12"/>
          </p:nvPr>
        </p:nvSpPr>
        <p:spPr/>
        <p:txBody>
          <a:bodyPr/>
          <a:lstStyle/>
          <a:p>
            <a:pPr defTabSz="685783"/>
            <a:fld id="{B5FB064E-79C2-45B0-8A99-C652048071C2}"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2081263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defRPr/>
            </a:pPr>
            <a:fld id="{EBD30570-6B03-47EA-8CFD-1DC3DD756CAB}" type="datetimeFigureOut">
              <a:rPr lang="en-US" smtClean="0">
                <a:solidFill>
                  <a:prstClr val="black">
                    <a:tint val="75000"/>
                  </a:prstClr>
                </a:solidFill>
              </a:rPr>
              <a:pPr defTabSz="685800">
                <a:defRPr/>
              </a:pPr>
              <a:t>4/29/2025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40ECA54A-CDA6-41A3-8424-679D9D31F93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26604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defRPr/>
            </a:pPr>
            <a:fld id="{EBD30570-6B03-47EA-8CFD-1DC3DD756CAB}" type="datetimeFigureOut">
              <a:rPr lang="en-US" smtClean="0">
                <a:solidFill>
                  <a:prstClr val="black">
                    <a:tint val="75000"/>
                  </a:prstClr>
                </a:solidFill>
              </a:rPr>
              <a:pPr defTabSz="685800">
                <a:defRPr/>
              </a:pPr>
              <a:t>4/29/2025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40ECA54A-CDA6-41A3-8424-679D9D31F93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374219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defRPr/>
            </a:pPr>
            <a:fld id="{EBD30570-6B03-47EA-8CFD-1DC3DD756CAB}" type="datetimeFigureOut">
              <a:rPr lang="en-US" smtClean="0">
                <a:solidFill>
                  <a:prstClr val="black">
                    <a:tint val="75000"/>
                  </a:prstClr>
                </a:solidFill>
              </a:rPr>
              <a:pPr defTabSz="685800">
                <a:defRPr/>
              </a:pPr>
              <a:t>4/29/2025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40ECA54A-CDA6-41A3-8424-679D9D31F93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502344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defRPr/>
            </a:pPr>
            <a:fld id="{EBD30570-6B03-47EA-8CFD-1DC3DD756CAB}" type="datetimeFigureOut">
              <a:rPr lang="en-US" smtClean="0">
                <a:solidFill>
                  <a:prstClr val="black">
                    <a:tint val="75000"/>
                  </a:prstClr>
                </a:solidFill>
              </a:rPr>
              <a:pPr defTabSz="685800">
                <a:defRPr/>
              </a:pPr>
              <a:t>4/29/2025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40ECA54A-CDA6-41A3-8424-679D9D31F93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194213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defRPr/>
            </a:pPr>
            <a:fld id="{EBD30570-6B03-47EA-8CFD-1DC3DD756CAB}" type="datetimeFigureOut">
              <a:rPr lang="en-US" smtClean="0">
                <a:solidFill>
                  <a:prstClr val="black">
                    <a:tint val="75000"/>
                  </a:prstClr>
                </a:solidFill>
              </a:rPr>
              <a:pPr defTabSz="685800">
                <a:defRPr/>
              </a:pPr>
              <a:t>4/29/2025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defRPr/>
            </a:pPr>
            <a:fld id="{40ECA54A-CDA6-41A3-8424-679D9D31F93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835724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defRPr/>
            </a:pPr>
            <a:fld id="{EBD30570-6B03-47EA-8CFD-1DC3DD756CAB}" type="datetimeFigureOut">
              <a:rPr lang="en-US" smtClean="0">
                <a:solidFill>
                  <a:prstClr val="black">
                    <a:tint val="75000"/>
                  </a:prstClr>
                </a:solidFill>
              </a:rPr>
              <a:pPr defTabSz="685800">
                <a:defRPr/>
              </a:pPr>
              <a:t>4/29/2025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defRPr/>
            </a:pPr>
            <a:fld id="{40ECA54A-CDA6-41A3-8424-679D9D31F93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558704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defRPr/>
            </a:pPr>
            <a:fld id="{EBD30570-6B03-47EA-8CFD-1DC3DD756CAB}" type="datetimeFigureOut">
              <a:rPr lang="en-US" smtClean="0">
                <a:solidFill>
                  <a:prstClr val="black">
                    <a:tint val="75000"/>
                  </a:prstClr>
                </a:solidFill>
              </a:rPr>
              <a:pPr defTabSz="685800">
                <a:defRPr/>
              </a:pPr>
              <a:t>4/29/2025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defRPr/>
            </a:pPr>
            <a:fld id="{40ECA54A-CDA6-41A3-8424-679D9D31F93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9644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C917C8-D8CA-41E3-9268-B51EA1EC3512}"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26611-C144-41E9-89A1-CFA5AA64770D}" type="slidenum">
              <a:rPr lang="en-US" smtClean="0"/>
              <a:t>‹#›</a:t>
            </a:fld>
            <a:endParaRPr lang="en-US"/>
          </a:p>
        </p:txBody>
      </p:sp>
    </p:spTree>
    <p:extLst>
      <p:ext uri="{BB962C8B-B14F-4D97-AF65-F5344CB8AC3E}">
        <p14:creationId xmlns:p14="http://schemas.microsoft.com/office/powerpoint/2010/main" val="751396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defRPr/>
            </a:pPr>
            <a:fld id="{EBD30570-6B03-47EA-8CFD-1DC3DD756CAB}" type="datetimeFigureOut">
              <a:rPr lang="en-US" smtClean="0">
                <a:solidFill>
                  <a:prstClr val="black">
                    <a:tint val="75000"/>
                  </a:prstClr>
                </a:solidFill>
              </a:rPr>
              <a:pPr defTabSz="685800">
                <a:defRPr/>
              </a:pPr>
              <a:t>4/29/2025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40ECA54A-CDA6-41A3-8424-679D9D31F93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075710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defRPr/>
            </a:pPr>
            <a:fld id="{EBD30570-6B03-47EA-8CFD-1DC3DD756CAB}" type="datetimeFigureOut">
              <a:rPr lang="en-US" smtClean="0">
                <a:solidFill>
                  <a:prstClr val="black">
                    <a:tint val="75000"/>
                  </a:prstClr>
                </a:solidFill>
              </a:rPr>
              <a:pPr defTabSz="685800">
                <a:defRPr/>
              </a:pPr>
              <a:t>4/29/2025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40ECA54A-CDA6-41A3-8424-679D9D31F93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113216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defRPr/>
            </a:pPr>
            <a:fld id="{EBD30570-6B03-47EA-8CFD-1DC3DD756CAB}" type="datetimeFigureOut">
              <a:rPr lang="en-US" smtClean="0">
                <a:solidFill>
                  <a:prstClr val="black">
                    <a:tint val="75000"/>
                  </a:prstClr>
                </a:solidFill>
              </a:rPr>
              <a:pPr defTabSz="685800">
                <a:defRPr/>
              </a:pPr>
              <a:t>4/29/2025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40ECA54A-CDA6-41A3-8424-679D9D31F93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451415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defRPr/>
            </a:pPr>
            <a:fld id="{EBD30570-6B03-47EA-8CFD-1DC3DD756CAB}" type="datetimeFigureOut">
              <a:rPr lang="en-US" smtClean="0">
                <a:solidFill>
                  <a:prstClr val="black">
                    <a:tint val="75000"/>
                  </a:prstClr>
                </a:solidFill>
              </a:rPr>
              <a:pPr defTabSz="685800">
                <a:defRPr/>
              </a:pPr>
              <a:t>4/29/2025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40ECA54A-CDA6-41A3-8424-679D9D31F93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633886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fontAlgn="base"/>
            <a:r>
              <a:rPr lang="en-US" strike="noStrike" noProof="1"/>
              <a:t>Click to edit Master title style</a:t>
            </a:r>
          </a:p>
        </p:txBody>
      </p:sp>
      <p:sp>
        <p:nvSpPr>
          <p:cNvPr id="3" name="Table Placeholder 2"/>
          <p:cNvSpPr>
            <a:spLocks noGrp="1"/>
          </p:cNvSpPr>
          <p:nvPr>
            <p:ph type="tbl" idx="1"/>
          </p:nvPr>
        </p:nvSpPr>
        <p:spPr>
          <a:xfrm>
            <a:off x="457200" y="1600202"/>
            <a:ext cx="8229600" cy="4525963"/>
          </a:xfrm>
        </p:spPr>
        <p:txBody>
          <a:bodyPr vert="horz" wrap="square" lIns="91440" tIns="45720" rIns="91440" bIns="45720" numCol="1" anchor="t" anchorCtr="0" compatLnSpc="1"/>
          <a:lstStyle/>
          <a:p>
            <a:pPr marL="257175" marR="0" lvl="0" indent="-257175" algn="l" defTabSz="685800" rtl="0" eaLnBrk="1" fontAlgn="base" latinLnBrk="0" hangingPunct="1">
              <a:lnSpc>
                <a:spcPct val="100000"/>
              </a:lnSpc>
              <a:spcBef>
                <a:spcPct val="20000"/>
              </a:spcBef>
              <a:spcAft>
                <a:spcPct val="0"/>
              </a:spcAft>
              <a:buClrTx/>
              <a:buSzTx/>
              <a:buFontTx/>
              <a:buChar char="•"/>
              <a:defRPr/>
            </a:pPr>
            <a:endParaRPr kumimoji="0" lang="en-US" sz="24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defTabSz="685800" fontAlgn="base">
              <a:spcBef>
                <a:spcPct val="0"/>
              </a:spcBef>
              <a:spcAft>
                <a:spcPct val="0"/>
              </a:spcAft>
              <a:defRPr/>
            </a:pPr>
            <a:endParaRPr lang="en-US" sz="1050">
              <a:solidFill>
                <a:prstClr val="black"/>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defRPr/>
            </a:pPr>
            <a:endParaRPr lang="en-US" sz="1050">
              <a:solidFill>
                <a:prstClr val="black"/>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defRPr/>
            </a:pPr>
            <a:fld id="{9A0DB2DC-4C9A-4742-B13C-FB6460FD3503}" type="slidenum">
              <a:rPr lang="en-US" noProof="1" smtClean="0">
                <a:solidFill>
                  <a:prstClr val="black">
                    <a:tint val="75000"/>
                  </a:prstClr>
                </a:solidFill>
                <a:latin typeface="Arial" panose="020B0604020202020204" pitchFamily="34" charset="0"/>
              </a:rPr>
              <a:pPr defTabSz="685800" fontAlgn="base">
                <a:defRPr/>
              </a:pPr>
              <a:t>‹#›</a:t>
            </a:fld>
            <a:endParaRPr lang="en-US" noProof="1">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78865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C917C8-D8CA-41E3-9268-B51EA1EC3512}"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26611-C144-41E9-89A1-CFA5AA64770D}" type="slidenum">
              <a:rPr lang="en-US" smtClean="0"/>
              <a:t>‹#›</a:t>
            </a:fld>
            <a:endParaRPr lang="en-US"/>
          </a:p>
        </p:txBody>
      </p:sp>
    </p:spTree>
    <p:extLst>
      <p:ext uri="{BB962C8B-B14F-4D97-AF65-F5344CB8AC3E}">
        <p14:creationId xmlns:p14="http://schemas.microsoft.com/office/powerpoint/2010/main" val="41068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C917C8-D8CA-41E3-9268-B51EA1EC3512}"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26611-C144-41E9-89A1-CFA5AA64770D}" type="slidenum">
              <a:rPr lang="en-US" smtClean="0"/>
              <a:t>‹#›</a:t>
            </a:fld>
            <a:endParaRPr lang="en-US"/>
          </a:p>
        </p:txBody>
      </p:sp>
    </p:spTree>
    <p:extLst>
      <p:ext uri="{BB962C8B-B14F-4D97-AF65-F5344CB8AC3E}">
        <p14:creationId xmlns:p14="http://schemas.microsoft.com/office/powerpoint/2010/main" val="286515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C917C8-D8CA-41E3-9268-B51EA1EC3512}" type="datetimeFigureOut">
              <a:rPr lang="en-US" smtClean="0"/>
              <a:t>4/29/2025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26611-C144-41E9-89A1-CFA5AA64770D}" type="slidenum">
              <a:rPr lang="en-US" smtClean="0"/>
              <a:t>‹#›</a:t>
            </a:fld>
            <a:endParaRPr lang="en-US"/>
          </a:p>
        </p:txBody>
      </p:sp>
    </p:spTree>
    <p:extLst>
      <p:ext uri="{BB962C8B-B14F-4D97-AF65-F5344CB8AC3E}">
        <p14:creationId xmlns:p14="http://schemas.microsoft.com/office/powerpoint/2010/main" val="266394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C917C8-D8CA-41E3-9268-B51EA1EC3512}" type="datetimeFigureOut">
              <a:rPr lang="en-US" smtClean="0"/>
              <a:t>4/29/2025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26611-C144-41E9-89A1-CFA5AA64770D}" type="slidenum">
              <a:rPr lang="en-US" smtClean="0"/>
              <a:t>‹#›</a:t>
            </a:fld>
            <a:endParaRPr lang="en-US"/>
          </a:p>
        </p:txBody>
      </p:sp>
    </p:spTree>
    <p:extLst>
      <p:ext uri="{BB962C8B-B14F-4D97-AF65-F5344CB8AC3E}">
        <p14:creationId xmlns:p14="http://schemas.microsoft.com/office/powerpoint/2010/main" val="211166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917C8-D8CA-41E3-9268-B51EA1EC3512}" type="datetimeFigureOut">
              <a:rPr lang="en-US" smtClean="0"/>
              <a:t>4/29/2025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26611-C144-41E9-89A1-CFA5AA64770D}" type="slidenum">
              <a:rPr lang="en-US" smtClean="0"/>
              <a:t>‹#›</a:t>
            </a:fld>
            <a:endParaRPr lang="en-US"/>
          </a:p>
        </p:txBody>
      </p:sp>
    </p:spTree>
    <p:extLst>
      <p:ext uri="{BB962C8B-B14F-4D97-AF65-F5344CB8AC3E}">
        <p14:creationId xmlns:p14="http://schemas.microsoft.com/office/powerpoint/2010/main" val="1551536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C917C8-D8CA-41E3-9268-B51EA1EC3512}"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26611-C144-41E9-89A1-CFA5AA64770D}" type="slidenum">
              <a:rPr lang="en-US" smtClean="0"/>
              <a:t>‹#›</a:t>
            </a:fld>
            <a:endParaRPr lang="en-US"/>
          </a:p>
        </p:txBody>
      </p:sp>
    </p:spTree>
    <p:extLst>
      <p:ext uri="{BB962C8B-B14F-4D97-AF65-F5344CB8AC3E}">
        <p14:creationId xmlns:p14="http://schemas.microsoft.com/office/powerpoint/2010/main" val="865868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C917C8-D8CA-41E3-9268-B51EA1EC3512}"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26611-C144-41E9-89A1-CFA5AA64770D}" type="slidenum">
              <a:rPr lang="en-US" smtClean="0"/>
              <a:t>‹#›</a:t>
            </a:fld>
            <a:endParaRPr lang="en-US"/>
          </a:p>
        </p:txBody>
      </p:sp>
    </p:spTree>
    <p:extLst>
      <p:ext uri="{BB962C8B-B14F-4D97-AF65-F5344CB8AC3E}">
        <p14:creationId xmlns:p14="http://schemas.microsoft.com/office/powerpoint/2010/main" val="2813060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917C8-D8CA-41E3-9268-B51EA1EC3512}" type="datetimeFigureOut">
              <a:rPr lang="en-US" smtClean="0"/>
              <a:t>4/29/2025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26611-C144-41E9-89A1-CFA5AA64770D}" type="slidenum">
              <a:rPr lang="en-US" smtClean="0"/>
              <a:t>‹#›</a:t>
            </a:fld>
            <a:endParaRPr lang="en-US"/>
          </a:p>
        </p:txBody>
      </p:sp>
    </p:spTree>
    <p:extLst>
      <p:ext uri="{BB962C8B-B14F-4D97-AF65-F5344CB8AC3E}">
        <p14:creationId xmlns:p14="http://schemas.microsoft.com/office/powerpoint/2010/main" val="214788650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1615D7-5B1A-455C-977F-69B750310D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8AE875-9891-4860-8472-A4DDAB43CE9C}"/>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EFF3B-28FF-454A-BF97-A83B4941BC43}"/>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783"/>
            <a:fld id="{486041A8-54F0-45A3-9D7B-694057E8BBE2}" type="datetimeFigureOut">
              <a:rPr lang="en-US" smtClean="0">
                <a:solidFill>
                  <a:prstClr val="black">
                    <a:tint val="75000"/>
                  </a:prstClr>
                </a:solidFill>
              </a:rPr>
              <a:pPr defTabSz="685783"/>
              <a:t>4/29/2025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437DEF8-E986-4CE8-9117-38937F50697C}"/>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78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6A65365-8AF3-4594-9F0C-DACE9B738CB7}"/>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783"/>
            <a:fld id="{B5FB064E-79C2-45B0-8A99-C652048071C2}"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2426546770"/>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EBD30570-6B03-47EA-8CFD-1DC3DD756CAB}" type="datetimeFigureOut">
              <a:rPr lang="en-US" smtClean="0">
                <a:solidFill>
                  <a:prstClr val="black">
                    <a:tint val="75000"/>
                  </a:prstClr>
                </a:solidFill>
              </a:rPr>
              <a:pPr defTabSz="685800">
                <a:defRPr/>
              </a:pPr>
              <a:t>4/29/2025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40ECA54A-CDA6-41A3-8424-679D9D31F938}"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426234772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3" name="Group 1"/>
          <p:cNvGrpSpPr/>
          <p:nvPr/>
        </p:nvGrpSpPr>
        <p:grpSpPr>
          <a:xfrm>
            <a:off x="1428750" y="3923111"/>
            <a:ext cx="6572250" cy="2072878"/>
            <a:chOff x="110836" y="4343400"/>
            <a:chExt cx="8839199" cy="2514601"/>
          </a:xfrm>
        </p:grpSpPr>
        <p:pic>
          <p:nvPicPr>
            <p:cNvPr id="3074" name="Picture 13" descr="Hình ảnh có liên quan"/>
            <p:cNvPicPr>
              <a:picLocks noChangeAspect="1"/>
            </p:cNvPicPr>
            <p:nvPr/>
          </p:nvPicPr>
          <p:blipFill>
            <a:blip r:embed="rId2"/>
            <a:srcRect r="18961"/>
            <a:stretch>
              <a:fillRect/>
            </a:stretch>
          </p:blipFill>
          <p:spPr>
            <a:xfrm>
              <a:off x="110836" y="4343400"/>
              <a:ext cx="3241964" cy="2514600"/>
            </a:xfrm>
            <a:prstGeom prst="rect">
              <a:avLst/>
            </a:prstGeom>
            <a:noFill/>
            <a:ln w="9525">
              <a:noFill/>
            </a:ln>
          </p:spPr>
        </p:pic>
        <p:pic>
          <p:nvPicPr>
            <p:cNvPr id="3075" name="Picture 15" descr="Kết quả hình ảnh cho hình ảnh thí nghiệm hóa học"/>
            <p:cNvPicPr>
              <a:picLocks noChangeAspect="1"/>
            </p:cNvPicPr>
            <p:nvPr/>
          </p:nvPicPr>
          <p:blipFill>
            <a:blip r:embed="rId3"/>
            <a:stretch>
              <a:fillRect/>
            </a:stretch>
          </p:blipFill>
          <p:spPr>
            <a:xfrm>
              <a:off x="3352800" y="4343401"/>
              <a:ext cx="2514600" cy="2514600"/>
            </a:xfrm>
            <a:prstGeom prst="rect">
              <a:avLst/>
            </a:prstGeom>
            <a:noFill/>
            <a:ln w="9525">
              <a:noFill/>
            </a:ln>
          </p:spPr>
        </p:pic>
        <p:pic>
          <p:nvPicPr>
            <p:cNvPr id="3076" name="Picture 18" descr="Kết quả hình ảnh cho hình ảnh thí nghiệm hóa học"/>
            <p:cNvPicPr>
              <a:picLocks noChangeAspect="1"/>
            </p:cNvPicPr>
            <p:nvPr/>
          </p:nvPicPr>
          <p:blipFill>
            <a:blip r:embed="rId4"/>
            <a:srcRect l="16161" t="35606" r="12250" b="14961"/>
            <a:stretch>
              <a:fillRect/>
            </a:stretch>
          </p:blipFill>
          <p:spPr>
            <a:xfrm>
              <a:off x="5867400" y="4343400"/>
              <a:ext cx="3082635" cy="2411270"/>
            </a:xfrm>
            <a:prstGeom prst="rect">
              <a:avLst/>
            </a:prstGeom>
            <a:noFill/>
            <a:ln w="9525">
              <a:noFill/>
            </a:ln>
          </p:spPr>
        </p:pic>
      </p:grpSp>
      <p:sp>
        <p:nvSpPr>
          <p:cNvPr id="3083" name="AutoShape 13"/>
          <p:cNvSpPr/>
          <p:nvPr/>
        </p:nvSpPr>
        <p:spPr>
          <a:xfrm>
            <a:off x="8049600" y="2119313"/>
            <a:ext cx="283369" cy="334566"/>
          </a:xfrm>
          <a:prstGeom prst="irregularSeal1">
            <a:avLst/>
          </a:prstGeom>
          <a:solidFill>
            <a:srgbClr val="FFFF00"/>
          </a:solidFill>
          <a:ln w="9525" cap="flat" cmpd="sng">
            <a:solidFill>
              <a:srgbClr val="00FF00"/>
            </a:solidFill>
            <a:prstDash val="solid"/>
            <a:miter/>
            <a:headEnd type="none" w="med" len="med"/>
            <a:tailEnd type="none" w="med" len="med"/>
          </a:ln>
        </p:spPr>
        <p:txBody>
          <a:bodyPr wrap="none" anchor="ctr" anchorCtr="0"/>
          <a:lstStyle/>
          <a:p>
            <a:pPr algn="ctr" defTabSz="685800">
              <a:defRPr/>
            </a:pPr>
            <a:r>
              <a:rPr lang="en-US" altLang="en-US" dirty="0">
                <a:solidFill>
                  <a:prstClr val="black"/>
                </a:solidFill>
                <a:latin typeface="Arial" panose="020B0604020202020204" pitchFamily="34" charset="0"/>
              </a:rPr>
              <a:t>:</a:t>
            </a:r>
            <a:endParaRPr lang="en-US" altLang="en-US" dirty="0">
              <a:solidFill>
                <a:prstClr val="black"/>
              </a:solidFill>
              <a:latin typeface="Arial" panose="020B0604020202020204" pitchFamily="34" charset="0"/>
              <a:ea typeface="Arial" panose="020B0604020202020204" pitchFamily="34" charset="0"/>
            </a:endParaRPr>
          </a:p>
        </p:txBody>
      </p:sp>
      <p:sp>
        <p:nvSpPr>
          <p:cNvPr id="3084" name="AutoShape 13"/>
          <p:cNvSpPr/>
          <p:nvPr/>
        </p:nvSpPr>
        <p:spPr>
          <a:xfrm>
            <a:off x="8327231" y="1682355"/>
            <a:ext cx="283369" cy="334565"/>
          </a:xfrm>
          <a:prstGeom prst="irregularSeal1">
            <a:avLst/>
          </a:prstGeom>
          <a:solidFill>
            <a:srgbClr val="FFFF00"/>
          </a:solidFill>
          <a:ln w="9525" cap="flat" cmpd="sng">
            <a:solidFill>
              <a:srgbClr val="00FF00"/>
            </a:solidFill>
            <a:prstDash val="solid"/>
            <a:miter/>
            <a:headEnd type="none" w="med" len="med"/>
            <a:tailEnd type="none" w="med" len="med"/>
          </a:ln>
        </p:spPr>
        <p:txBody>
          <a:bodyPr wrap="none" anchor="ctr" anchorCtr="0"/>
          <a:lstStyle/>
          <a:p>
            <a:pPr algn="ctr" defTabSz="685800">
              <a:defRPr/>
            </a:pPr>
            <a:r>
              <a:rPr lang="en-US" altLang="en-US" dirty="0">
                <a:solidFill>
                  <a:prstClr val="black"/>
                </a:solidFill>
                <a:latin typeface="Arial" panose="020B0604020202020204" pitchFamily="34" charset="0"/>
              </a:rPr>
              <a:t>:</a:t>
            </a:r>
            <a:endParaRPr lang="en-US" altLang="en-US" dirty="0">
              <a:solidFill>
                <a:prstClr val="black"/>
              </a:solidFill>
              <a:latin typeface="Arial" panose="020B0604020202020204" pitchFamily="34" charset="0"/>
              <a:ea typeface="Arial" panose="020B0604020202020204" pitchFamily="34" charset="0"/>
            </a:endParaRPr>
          </a:p>
        </p:txBody>
      </p:sp>
      <p:sp>
        <p:nvSpPr>
          <p:cNvPr id="3085" name="AutoShape 13"/>
          <p:cNvSpPr/>
          <p:nvPr/>
        </p:nvSpPr>
        <p:spPr>
          <a:xfrm>
            <a:off x="7691437" y="1600200"/>
            <a:ext cx="283369" cy="333375"/>
          </a:xfrm>
          <a:prstGeom prst="irregularSeal1">
            <a:avLst/>
          </a:prstGeom>
          <a:solidFill>
            <a:srgbClr val="FFFF00"/>
          </a:solidFill>
          <a:ln w="9525" cap="flat" cmpd="sng">
            <a:solidFill>
              <a:srgbClr val="00FF00"/>
            </a:solidFill>
            <a:prstDash val="solid"/>
            <a:miter/>
            <a:headEnd type="none" w="med" len="med"/>
            <a:tailEnd type="none" w="med" len="med"/>
          </a:ln>
        </p:spPr>
        <p:txBody>
          <a:bodyPr wrap="none" anchor="ctr" anchorCtr="0"/>
          <a:lstStyle/>
          <a:p>
            <a:pPr algn="ctr" defTabSz="685800">
              <a:defRPr/>
            </a:pPr>
            <a:r>
              <a:rPr lang="en-US" altLang="en-US" dirty="0">
                <a:solidFill>
                  <a:prstClr val="black"/>
                </a:solidFill>
                <a:latin typeface="Arial" panose="020B0604020202020204" pitchFamily="34" charset="0"/>
              </a:rPr>
              <a:t>:</a:t>
            </a:r>
            <a:endParaRPr lang="en-US" altLang="en-US" dirty="0">
              <a:solidFill>
                <a:prstClr val="black"/>
              </a:solidFill>
              <a:latin typeface="Arial" panose="020B0604020202020204" pitchFamily="34" charset="0"/>
              <a:ea typeface="Arial" panose="020B0604020202020204" pitchFamily="34" charset="0"/>
            </a:endParaRPr>
          </a:p>
        </p:txBody>
      </p:sp>
      <p:sp>
        <p:nvSpPr>
          <p:cNvPr id="3086" name="Text Box 6"/>
          <p:cNvSpPr txBox="1"/>
          <p:nvPr/>
        </p:nvSpPr>
        <p:spPr>
          <a:xfrm>
            <a:off x="1064203" y="609600"/>
            <a:ext cx="6867524" cy="923330"/>
          </a:xfrm>
          <a:prstGeom prst="rect">
            <a:avLst/>
          </a:prstGeom>
          <a:noFill/>
          <a:ln w="9525">
            <a:noFill/>
          </a:ln>
          <a:effectLst>
            <a:prstShdw prst="shdw13" dist="53882" dir="13499999">
              <a:schemeClr val="bg2">
                <a:alpha val="50000"/>
              </a:schemeClr>
            </a:prstShdw>
          </a:effectLst>
        </p:spPr>
        <p:txBody>
          <a:bodyPr wrap="square" anchor="t" anchorCtr="0">
            <a:spAutoFit/>
          </a:bodyPr>
          <a:lstStyle/>
          <a:p>
            <a:pPr algn="ctr" defTabSz="685800" eaLnBrk="0" hangingPunct="0">
              <a:defRPr/>
            </a:pPr>
            <a:r>
              <a:rPr lang="en-US" altLang="en-US" sz="2700" b="1">
                <a:solidFill>
                  <a:srgbClr val="C00000"/>
                </a:solidFill>
                <a:latin typeface="Times New Roman" panose="02020603050405020304" pitchFamily="18" charset="0"/>
              </a:rPr>
              <a:t>BÀI 4. SƠ </a:t>
            </a:r>
            <a:r>
              <a:rPr lang="en-US" altLang="en-US" sz="2700" b="1" dirty="0">
                <a:solidFill>
                  <a:srgbClr val="C00000"/>
                </a:solidFill>
                <a:latin typeface="Times New Roman" panose="02020603050405020304" pitchFamily="18" charset="0"/>
              </a:rPr>
              <a:t>LƯỢC BẢNG TUẦN HOÀN </a:t>
            </a:r>
          </a:p>
          <a:p>
            <a:pPr algn="ctr" defTabSz="685800" eaLnBrk="0" hangingPunct="0">
              <a:defRPr/>
            </a:pPr>
            <a:r>
              <a:rPr lang="en-US" altLang="en-US" sz="2700" b="1" dirty="0">
                <a:solidFill>
                  <a:srgbClr val="C00000"/>
                </a:solidFill>
                <a:latin typeface="Times New Roman" panose="02020603050405020304" pitchFamily="18" charset="0"/>
              </a:rPr>
              <a:t>CÁC NGUYÊN TỐ HOÁ HỌC </a:t>
            </a:r>
            <a:r>
              <a:rPr lang="en-US" altLang="en-US" sz="2700" b="1">
                <a:solidFill>
                  <a:srgbClr val="C00000"/>
                </a:solidFill>
                <a:latin typeface="Times New Roman" panose="02020603050405020304" pitchFamily="18" charset="0"/>
              </a:rPr>
              <a:t>(tt)  </a:t>
            </a:r>
            <a:endParaRPr lang="en-US" altLang="en-US" sz="2700" b="1" dirty="0">
              <a:solidFill>
                <a:srgbClr val="C00000"/>
              </a:solidFill>
              <a:latin typeface="Times New Roman" panose="02020603050405020304" pitchFamily="18" charset="0"/>
              <a:ea typeface="Times New Roman" panose="02020603050405020304" pitchFamily="18" charset="0"/>
            </a:endParaRPr>
          </a:p>
        </p:txBody>
      </p:sp>
      <p:pic>
        <p:nvPicPr>
          <p:cNvPr id="3087" name="Picture 6" descr="BOOK1"/>
          <p:cNvPicPr>
            <a:picLocks noChangeAspect="1"/>
          </p:cNvPicPr>
          <p:nvPr/>
        </p:nvPicPr>
        <p:blipFill>
          <a:blip r:embed="rId5"/>
          <a:stretch>
            <a:fillRect/>
          </a:stretch>
        </p:blipFill>
        <p:spPr>
          <a:xfrm>
            <a:off x="3581995" y="1831067"/>
            <a:ext cx="1858566" cy="846535"/>
          </a:xfrm>
          <a:prstGeom prst="rect">
            <a:avLst/>
          </a:prstGeom>
          <a:noFill/>
          <a:ln w="9525">
            <a:noFill/>
          </a:ln>
        </p:spPr>
      </p:pic>
      <p:pic>
        <p:nvPicPr>
          <p:cNvPr id="3088" name="Picture 7" descr="atom1"/>
          <p:cNvPicPr>
            <a:picLocks noChangeAspect="1"/>
          </p:cNvPicPr>
          <p:nvPr/>
        </p:nvPicPr>
        <p:blipFill>
          <a:blip r:embed="rId6"/>
          <a:stretch>
            <a:fillRect/>
          </a:stretch>
        </p:blipFill>
        <p:spPr>
          <a:xfrm>
            <a:off x="4015382" y="1789394"/>
            <a:ext cx="1009650" cy="794147"/>
          </a:xfrm>
          <a:prstGeom prst="rect">
            <a:avLst/>
          </a:prstGeom>
          <a:noFill/>
          <a:ln w="9525">
            <a:noFill/>
          </a:ln>
        </p:spPr>
      </p:pic>
    </p:spTree>
    <p:extLst>
      <p:ext uri="{BB962C8B-B14F-4D97-AF65-F5344CB8AC3E}">
        <p14:creationId xmlns:p14="http://schemas.microsoft.com/office/powerpoint/2010/main" val="256609990"/>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C94338-01F8-5A65-ACDC-A46D1E86D01B}"/>
              </a:ext>
            </a:extLst>
          </p:cNvPr>
          <p:cNvPicPr>
            <a:picLocks noChangeAspect="1"/>
          </p:cNvPicPr>
          <p:nvPr/>
        </p:nvPicPr>
        <p:blipFill>
          <a:blip r:embed="rId2"/>
          <a:stretch>
            <a:fillRect/>
          </a:stretch>
        </p:blipFill>
        <p:spPr>
          <a:xfrm>
            <a:off x="-152400" y="76200"/>
            <a:ext cx="9677400" cy="6781800"/>
          </a:xfrm>
          <a:prstGeom prst="rect">
            <a:avLst/>
          </a:prstGeom>
          <a:solidFill>
            <a:srgbClr val="FF0000"/>
          </a:solidFill>
          <a:ln w="12700" cap="flat" cmpd="sng" algn="ctr">
            <a:solidFill>
              <a:srgbClr val="FFC000">
                <a:shade val="50000"/>
              </a:srgbClr>
            </a:solidFill>
            <a:prstDash val="solid"/>
            <a:miter lim="800000"/>
          </a:ln>
          <a:effectLst/>
        </p:spPr>
      </p:pic>
    </p:spTree>
    <p:extLst>
      <p:ext uri="{BB962C8B-B14F-4D97-AF65-F5344CB8AC3E}">
        <p14:creationId xmlns:p14="http://schemas.microsoft.com/office/powerpoint/2010/main" val="522880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81000" y="188893"/>
            <a:ext cx="7620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BÀI 4: SƠ </a:t>
            </a:r>
            <a:r>
              <a:rPr kumimoji="0" lang="en-US" altLang="en-US" sz="2800" b="1" i="0" u="none" strike="noStrike" kern="1200" cap="none" spc="0" normalizeH="0" baseline="0" noProof="0">
                <a:ln>
                  <a:noFill/>
                </a:ln>
                <a:solidFill>
                  <a:srgbClr val="C00000"/>
                </a:solidFill>
                <a:effectLst/>
                <a:uLnTx/>
                <a:uFillTx/>
                <a:latin typeface="Times New Roman" pitchFamily="18" charset="0"/>
                <a:ea typeface="+mn-ea"/>
                <a:cs typeface="Times New Roman" pitchFamily="18" charset="0"/>
              </a:rPr>
              <a:t>LƯỢC BẢNG </a:t>
            </a:r>
            <a:r>
              <a:rPr kumimoji="0" lang="en-US" altLang="en-US" sz="2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TUẦN HOÀN CÁC NGUYÊN TỐ HÓA HỌC</a:t>
            </a:r>
          </a:p>
        </p:txBody>
      </p:sp>
      <p:sp>
        <p:nvSpPr>
          <p:cNvPr id="12" name="Rectangle 11"/>
          <p:cNvSpPr/>
          <p:nvPr/>
        </p:nvSpPr>
        <p:spPr>
          <a:xfrm>
            <a:off x="301337" y="1524000"/>
            <a:ext cx="556606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III. </a:t>
            </a:r>
            <a:r>
              <a:rPr kumimoji="0" lang="en-US" sz="28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Các</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nguyên</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tố</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err="1">
                <a:ln>
                  <a:noFill/>
                </a:ln>
                <a:solidFill>
                  <a:srgbClr val="002060"/>
                </a:solidFill>
                <a:effectLst/>
                <a:uLnTx/>
                <a:uFillTx/>
                <a:latin typeface="Times New Roman" pitchFamily="18" charset="0"/>
                <a:ea typeface="+mn-ea"/>
                <a:cs typeface="Times New Roman" pitchFamily="18" charset="0"/>
              </a:rPr>
              <a:t>kim</a:t>
            </a:r>
            <a:r>
              <a:rPr kumimoji="0" lang="en-US" sz="28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rPr>
              <a:t> loại:</a:t>
            </a:r>
            <a:endPar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2" name="Rectangle 1">
            <a:extLst>
              <a:ext uri="{FF2B5EF4-FFF2-40B4-BE49-F238E27FC236}">
                <a16:creationId xmlns:a16="http://schemas.microsoft.com/office/drawing/2014/main" id="{138EF460-91E0-555C-F815-838A09D4FA14}"/>
              </a:ext>
            </a:extLst>
          </p:cNvPr>
          <p:cNvSpPr/>
          <p:nvPr/>
        </p:nvSpPr>
        <p:spPr>
          <a:xfrm>
            <a:off x="337679" y="2047220"/>
            <a:ext cx="6901321"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Tìm hiểu các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nguyên</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tố</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kim</a:t>
            </a:r>
            <a:r>
              <a:rPr kumimoji="0" lang="en-US" sz="27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loại nhóm A:</a:t>
            </a:r>
            <a:endPar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TextBox 8">
            <a:extLst>
              <a:ext uri="{FF2B5EF4-FFF2-40B4-BE49-F238E27FC236}">
                <a16:creationId xmlns:a16="http://schemas.microsoft.com/office/drawing/2014/main" id="{9607F0AF-E2F0-FE15-B072-419D61E39CE0}"/>
              </a:ext>
            </a:extLst>
          </p:cNvPr>
          <p:cNvSpPr txBox="1"/>
          <p:nvPr/>
        </p:nvSpPr>
        <p:spPr>
          <a:xfrm>
            <a:off x="381000" y="2590800"/>
            <a:ext cx="822960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Nguyên tố kim loại thuộc nhóm IA được gọi là nhóm kim loại kiềm.</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4AF3B154-0046-597E-1DF0-E9D0EB7CB3DD}"/>
              </a:ext>
            </a:extLst>
          </p:cNvPr>
          <p:cNvSpPr txBox="1"/>
          <p:nvPr/>
        </p:nvSpPr>
        <p:spPr>
          <a:xfrm>
            <a:off x="337623" y="3496270"/>
            <a:ext cx="822960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Nguyên tố kim loại thuộc nhóm IIA được gọi là nhóm kim loại kiềm thổ.</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93490938"/>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5B82CCD-53EA-40AF-9CCF-D3BBE1D9D8B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8C921E6-A2DC-4CBF-A995-172ED7C0F322}"/>
              </a:ext>
            </a:extLst>
          </p:cNvPr>
          <p:cNvPicPr/>
          <p:nvPr/>
        </p:nvPicPr>
        <p:blipFill>
          <a:blip r:embed="rId2"/>
          <a:stretch>
            <a:fillRect/>
          </a:stretch>
        </p:blipFill>
        <p:spPr>
          <a:xfrm>
            <a:off x="0" y="19050"/>
            <a:ext cx="9829800" cy="6838950"/>
          </a:xfrm>
          <a:prstGeom prst="rect">
            <a:avLst/>
          </a:prstGeom>
        </p:spPr>
      </p:pic>
      <p:sp>
        <p:nvSpPr>
          <p:cNvPr id="4" name="TextBox 3"/>
          <p:cNvSpPr txBox="1"/>
          <p:nvPr/>
        </p:nvSpPr>
        <p:spPr>
          <a:xfrm>
            <a:off x="1433945" y="2471304"/>
            <a:ext cx="1918855" cy="830997"/>
          </a:xfrm>
          <a:prstGeom prst="rect">
            <a:avLst/>
          </a:prstGeom>
          <a:noFill/>
        </p:spPr>
        <p:txBody>
          <a:bodyPr wrap="square" rtlCol="0">
            <a:spAutoFit/>
          </a:bodyPr>
          <a:lstStyle/>
          <a:p>
            <a:pPr defTabSz="685800"/>
            <a:r>
              <a:rPr lang="en-US" sz="2400" dirty="0" err="1">
                <a:solidFill>
                  <a:prstClr val="white"/>
                </a:solidFill>
                <a:latin typeface="Times New Roman" panose="02020603050405020304" pitchFamily="18" charset="0"/>
                <a:cs typeface="Times New Roman" panose="02020603050405020304" pitchFamily="18" charset="0"/>
              </a:rPr>
              <a:t>Nhóm</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kim</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loại</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kiềm</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thổ</a:t>
            </a:r>
            <a:endParaRPr lang="en-US" sz="2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6551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66CFD-6149-9D24-420D-6DE03DD456C7}"/>
              </a:ext>
            </a:extLst>
          </p:cNvPr>
          <p:cNvPicPr>
            <a:picLocks noChangeAspect="1"/>
          </p:cNvPicPr>
          <p:nvPr/>
        </p:nvPicPr>
        <p:blipFill>
          <a:blip r:embed="rId2"/>
          <a:stretch>
            <a:fillRect/>
          </a:stretch>
        </p:blipFill>
        <p:spPr>
          <a:xfrm>
            <a:off x="-152399" y="-78132"/>
            <a:ext cx="9296400" cy="6974200"/>
          </a:xfrm>
          <a:prstGeom prst="rect">
            <a:avLst/>
          </a:prstGeom>
        </p:spPr>
      </p:pic>
    </p:spTree>
    <p:extLst>
      <p:ext uri="{BB962C8B-B14F-4D97-AF65-F5344CB8AC3E}">
        <p14:creationId xmlns:p14="http://schemas.microsoft.com/office/powerpoint/2010/main" val="2739350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81000" y="188893"/>
            <a:ext cx="7620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BÀI 4: SƠ </a:t>
            </a:r>
            <a:r>
              <a:rPr kumimoji="0" lang="en-US" altLang="en-US" sz="2800" b="1" i="0" u="none" strike="noStrike" kern="1200" cap="none" spc="0" normalizeH="0" baseline="0" noProof="0">
                <a:ln>
                  <a:noFill/>
                </a:ln>
                <a:solidFill>
                  <a:srgbClr val="C00000"/>
                </a:solidFill>
                <a:effectLst/>
                <a:uLnTx/>
                <a:uFillTx/>
                <a:latin typeface="Times New Roman" pitchFamily="18" charset="0"/>
                <a:ea typeface="+mn-ea"/>
                <a:cs typeface="Times New Roman" pitchFamily="18" charset="0"/>
              </a:rPr>
              <a:t>LƯỢC BẢNG </a:t>
            </a:r>
            <a:r>
              <a:rPr kumimoji="0" lang="en-US" altLang="en-US" sz="2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TUẦN HOÀN CÁC NGUYÊN TỐ HÓA HỌC</a:t>
            </a:r>
          </a:p>
        </p:txBody>
      </p:sp>
      <p:sp>
        <p:nvSpPr>
          <p:cNvPr id="12" name="Rectangle 11"/>
          <p:cNvSpPr/>
          <p:nvPr/>
        </p:nvSpPr>
        <p:spPr>
          <a:xfrm>
            <a:off x="301337" y="1524000"/>
            <a:ext cx="556606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III. </a:t>
            </a:r>
            <a:r>
              <a:rPr kumimoji="0" lang="en-US" sz="28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Các</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nguyên</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tố</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err="1">
                <a:ln>
                  <a:noFill/>
                </a:ln>
                <a:solidFill>
                  <a:srgbClr val="002060"/>
                </a:solidFill>
                <a:effectLst/>
                <a:uLnTx/>
                <a:uFillTx/>
                <a:latin typeface="Times New Roman" pitchFamily="18" charset="0"/>
                <a:ea typeface="+mn-ea"/>
                <a:cs typeface="Times New Roman" pitchFamily="18" charset="0"/>
              </a:rPr>
              <a:t>kim</a:t>
            </a:r>
            <a:r>
              <a:rPr kumimoji="0" lang="en-US" sz="28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rPr>
              <a:t> loại:</a:t>
            </a:r>
            <a:endPar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2" name="Rectangle 1">
            <a:extLst>
              <a:ext uri="{FF2B5EF4-FFF2-40B4-BE49-F238E27FC236}">
                <a16:creationId xmlns:a16="http://schemas.microsoft.com/office/drawing/2014/main" id="{138EF460-91E0-555C-F815-838A09D4FA14}"/>
              </a:ext>
            </a:extLst>
          </p:cNvPr>
          <p:cNvSpPr/>
          <p:nvPr/>
        </p:nvSpPr>
        <p:spPr>
          <a:xfrm>
            <a:off x="337679" y="2047220"/>
            <a:ext cx="6901321"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Tìm hiểu các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nguyên</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tố</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kim</a:t>
            </a:r>
            <a:r>
              <a:rPr kumimoji="0" lang="en-US" sz="27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loại nhóm A:</a:t>
            </a:r>
            <a:endPar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68B54F30-3A17-5BD8-E176-32FF3E281CD3}"/>
              </a:ext>
            </a:extLst>
          </p:cNvPr>
          <p:cNvSpPr/>
          <p:nvPr/>
        </p:nvSpPr>
        <p:spPr>
          <a:xfrm>
            <a:off x="76200" y="2558296"/>
            <a:ext cx="8991600" cy="1785104"/>
          </a:xfrm>
          <a:prstGeom prst="rect">
            <a:avLst/>
          </a:prstGeom>
        </p:spPr>
        <p:txBody>
          <a:bodyPr wrap="square">
            <a:spAutoFit/>
          </a:bodyPr>
          <a:lstStyle/>
          <a:p>
            <a:pPr lvl="0" algn="ctr"/>
            <a:r>
              <a:rPr lang="en-US" sz="2600" b="1">
                <a:solidFill>
                  <a:srgbClr val="FF0000"/>
                </a:solidFill>
                <a:latin typeface="Times New Roman" panose="02020603050405020304" pitchFamily="18" charset="0"/>
                <a:cs typeface="Times New Roman" panose="02020603050405020304" pitchFamily="18" charset="0"/>
              </a:rPr>
              <a:t>PHIẾU HỌC TẬP SỐ 1</a:t>
            </a:r>
          </a:p>
          <a:p>
            <a:pPr marL="367029" lvl="1" algn="just"/>
            <a:r>
              <a:rPr kumimoji="0" lang="en-US" sz="2700" b="1" i="0" u="none" strike="noStrike" kern="1200" cap="none" spc="0" normalizeH="0" baseline="0" noProof="0">
                <a:ln>
                  <a:noFill/>
                </a:ln>
                <a:solidFill>
                  <a:srgbClr val="FF0000"/>
                </a:solidFill>
                <a:effectLst/>
                <a:uLnTx/>
                <a:uFillTx/>
                <a:latin typeface="Times New Roman" pitchFamily="18" charset="0"/>
                <a:cs typeface="Times New Roman" pitchFamily="18" charset="0"/>
              </a:rPr>
              <a:t>? </a:t>
            </a:r>
            <a:r>
              <a:rPr lang="en-US" sz="2800">
                <a:solidFill>
                  <a:srgbClr val="FF0000"/>
                </a:solidFill>
                <a:latin typeface="Times New Roman" panose="02020603050405020304" pitchFamily="18" charset="0"/>
                <a:cs typeface="Times New Roman" panose="02020603050405020304" pitchFamily="18" charset="0"/>
              </a:rPr>
              <a:t>Tìm hiểu các nguyên tố kim loại nhóm A và thảo luận nhóm trả lời câu hỏi: Dựa vào bảng tuần hoàn, hãy cho biết vị trí (nhóm, chu kì) của các nguyên tố K, Mg, Al, Ca?</a:t>
            </a:r>
          </a:p>
        </p:txBody>
      </p:sp>
    </p:spTree>
    <p:extLst>
      <p:ext uri="{BB962C8B-B14F-4D97-AF65-F5344CB8AC3E}">
        <p14:creationId xmlns:p14="http://schemas.microsoft.com/office/powerpoint/2010/main" val="4162741670"/>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384047" cy="6857999"/>
          </a:xfrm>
          <a:prstGeom prst="rect">
            <a:avLst/>
          </a:prstGeom>
        </p:spPr>
      </p:pic>
      <p:sp>
        <p:nvSpPr>
          <p:cNvPr id="5" name="Oval 8"/>
          <p:cNvSpPr>
            <a:spLocks noChangeArrowheads="1"/>
          </p:cNvSpPr>
          <p:nvPr/>
        </p:nvSpPr>
        <p:spPr bwMode="auto">
          <a:xfrm>
            <a:off x="422157" y="2971800"/>
            <a:ext cx="533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35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 name="Oval 8">
            <a:extLst>
              <a:ext uri="{FF2B5EF4-FFF2-40B4-BE49-F238E27FC236}">
                <a16:creationId xmlns:a16="http://schemas.microsoft.com/office/drawing/2014/main" id="{2268D9EB-2D2D-8ED0-CFE5-614C1838E790}"/>
              </a:ext>
            </a:extLst>
          </p:cNvPr>
          <p:cNvSpPr>
            <a:spLocks noChangeArrowheads="1"/>
          </p:cNvSpPr>
          <p:nvPr/>
        </p:nvSpPr>
        <p:spPr bwMode="auto">
          <a:xfrm>
            <a:off x="955557" y="2452914"/>
            <a:ext cx="495873"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35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3" name="Oval 8">
            <a:extLst>
              <a:ext uri="{FF2B5EF4-FFF2-40B4-BE49-F238E27FC236}">
                <a16:creationId xmlns:a16="http://schemas.microsoft.com/office/drawing/2014/main" id="{798C86A6-0C93-0250-33B3-71E1E22D01AB}"/>
              </a:ext>
            </a:extLst>
          </p:cNvPr>
          <p:cNvSpPr>
            <a:spLocks noChangeArrowheads="1"/>
          </p:cNvSpPr>
          <p:nvPr/>
        </p:nvSpPr>
        <p:spPr bwMode="auto">
          <a:xfrm>
            <a:off x="6172200" y="2452914"/>
            <a:ext cx="495873"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35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0A3805F2-7EF4-07A9-2A19-2AAFBDA18013}"/>
              </a:ext>
            </a:extLst>
          </p:cNvPr>
          <p:cNvPicPr>
            <a:picLocks noChangeAspect="1"/>
          </p:cNvPicPr>
          <p:nvPr/>
        </p:nvPicPr>
        <p:blipFill>
          <a:blip r:embed="rId4"/>
          <a:stretch>
            <a:fillRect/>
          </a:stretch>
        </p:blipFill>
        <p:spPr>
          <a:xfrm>
            <a:off x="955557" y="2966711"/>
            <a:ext cx="530398" cy="493819"/>
          </a:xfrm>
          <a:prstGeom prst="rect">
            <a:avLst/>
          </a:prstGeom>
        </p:spPr>
      </p:pic>
    </p:spTree>
    <p:extLst>
      <p:ext uri="{BB962C8B-B14F-4D97-AF65-F5344CB8AC3E}">
        <p14:creationId xmlns:p14="http://schemas.microsoft.com/office/powerpoint/2010/main" val="28106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514600" y="200077"/>
            <a:ext cx="3124200" cy="638123"/>
          </a:xfrm>
          <a:prstGeom prst="rect">
            <a:avLst/>
          </a:prstGeom>
        </p:spPr>
        <p:txBody>
          <a:bodyPr wrap="square">
            <a:spAutoFit/>
          </a:bodyPr>
          <a:lstStyle/>
          <a:p>
            <a:pPr marL="367029" lvl="1">
              <a:lnSpc>
                <a:spcPts val="4759"/>
              </a:lnSpc>
            </a:pPr>
            <a:r>
              <a:rPr lang="en-US" sz="2800" b="1" u="sng" dirty="0" err="1">
                <a:solidFill>
                  <a:srgbClr val="FF0000"/>
                </a:solidFill>
                <a:latin typeface="Times New Roman" pitchFamily="18" charset="0"/>
                <a:cs typeface="Times New Roman" pitchFamily="18" charset="0"/>
              </a:rPr>
              <a:t>Thảo</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luận</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nhóm</a:t>
            </a:r>
            <a:r>
              <a:rPr lang="en-US" sz="2800" b="1" u="sng" dirty="0">
                <a:solidFill>
                  <a:srgbClr val="FF0000"/>
                </a:solidFill>
                <a:latin typeface="Times New Roman" pitchFamily="18" charset="0"/>
                <a:cs typeface="Times New Roman" pitchFamily="18" charset="0"/>
              </a:rPr>
              <a:t> </a:t>
            </a:r>
          </a:p>
        </p:txBody>
      </p:sp>
      <p:sp>
        <p:nvSpPr>
          <p:cNvPr id="5" name="Rectangle 4"/>
          <p:cNvSpPr/>
          <p:nvPr/>
        </p:nvSpPr>
        <p:spPr>
          <a:xfrm>
            <a:off x="1219200" y="3124200"/>
            <a:ext cx="6324600" cy="2484783"/>
          </a:xfrm>
          <a:prstGeom prst="rect">
            <a:avLst/>
          </a:prstGeom>
        </p:spPr>
        <p:txBody>
          <a:bodyPr wrap="square">
            <a:spAutoFit/>
          </a:bodyPr>
          <a:lstStyle/>
          <a:p>
            <a:pPr marL="734059" lvl="1" indent="-367030">
              <a:lnSpc>
                <a:spcPts val="4759"/>
              </a:lnSpc>
              <a:buFont typeface="Arial"/>
              <a:buChar char="•"/>
            </a:pPr>
            <a:r>
              <a:rPr lang="en-US" sz="2800" dirty="0">
                <a:latin typeface="Times New Roman" pitchFamily="18" charset="0"/>
                <a:cs typeface="Times New Roman" pitchFamily="18" charset="0"/>
              </a:rPr>
              <a:t>K</a:t>
            </a:r>
            <a:r>
              <a:rPr lang="en-US" sz="2800">
                <a:latin typeface="Times New Roman" pitchFamily="18" charset="0"/>
                <a:cs typeface="Times New Roman" pitchFamily="18" charset="0"/>
              </a:rPr>
              <a:t>: Ô thứ 19, Nhóm </a:t>
            </a:r>
            <a:r>
              <a:rPr lang="en-US" sz="2800" dirty="0">
                <a:latin typeface="Times New Roman" pitchFamily="18" charset="0"/>
                <a:cs typeface="Times New Roman" pitchFamily="18" charset="0"/>
              </a:rPr>
              <a:t>IA, </a:t>
            </a:r>
            <a:r>
              <a:rPr lang="en-US" sz="2800" dirty="0" err="1">
                <a:latin typeface="Times New Roman" pitchFamily="18" charset="0"/>
                <a:cs typeface="Times New Roman" pitchFamily="18" charset="0"/>
              </a:rPr>
              <a:t>chu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kì</a:t>
            </a:r>
            <a:r>
              <a:rPr lang="en-US" sz="2800" dirty="0">
                <a:latin typeface="Times New Roman" pitchFamily="18" charset="0"/>
                <a:cs typeface="Times New Roman" pitchFamily="18" charset="0"/>
              </a:rPr>
              <a:t> 4</a:t>
            </a:r>
          </a:p>
          <a:p>
            <a:pPr marL="734059" lvl="1" indent="-367030">
              <a:lnSpc>
                <a:spcPts val="4759"/>
              </a:lnSpc>
              <a:buFont typeface="Arial"/>
              <a:buChar char="•"/>
            </a:pPr>
            <a:r>
              <a:rPr lang="en-US" sz="2800" dirty="0">
                <a:latin typeface="Times New Roman" pitchFamily="18" charset="0"/>
                <a:cs typeface="Times New Roman" pitchFamily="18" charset="0"/>
              </a:rPr>
              <a:t>Mg</a:t>
            </a:r>
            <a:r>
              <a:rPr lang="en-US" sz="2800">
                <a:latin typeface="Times New Roman" pitchFamily="18" charset="0"/>
                <a:cs typeface="Times New Roman" pitchFamily="18" charset="0"/>
              </a:rPr>
              <a:t>: Ô thứ 12, Nhóm </a:t>
            </a:r>
            <a:r>
              <a:rPr lang="en-US" sz="2800" dirty="0">
                <a:latin typeface="Times New Roman" pitchFamily="18" charset="0"/>
                <a:cs typeface="Times New Roman" pitchFamily="18" charset="0"/>
              </a:rPr>
              <a:t>IIA, </a:t>
            </a:r>
            <a:r>
              <a:rPr lang="en-US" sz="2800" dirty="0" err="1">
                <a:latin typeface="Times New Roman" pitchFamily="18" charset="0"/>
                <a:cs typeface="Times New Roman" pitchFamily="18" charset="0"/>
              </a:rPr>
              <a:t>chu</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kì</a:t>
            </a:r>
            <a:r>
              <a:rPr lang="en-US" sz="2800">
                <a:latin typeface="Times New Roman" pitchFamily="18" charset="0"/>
                <a:cs typeface="Times New Roman" pitchFamily="18" charset="0"/>
              </a:rPr>
              <a:t> 3</a:t>
            </a:r>
            <a:endParaRPr lang="en-US" sz="2800" dirty="0">
              <a:latin typeface="Times New Roman" pitchFamily="18" charset="0"/>
              <a:cs typeface="Times New Roman" pitchFamily="18" charset="0"/>
            </a:endParaRPr>
          </a:p>
          <a:p>
            <a:pPr marL="734059" lvl="1" indent="-367030">
              <a:lnSpc>
                <a:spcPts val="4759"/>
              </a:lnSpc>
              <a:buFont typeface="Arial"/>
              <a:buChar char="•"/>
            </a:pPr>
            <a:r>
              <a:rPr lang="en-US" sz="2800" dirty="0">
                <a:latin typeface="Times New Roman" pitchFamily="18" charset="0"/>
                <a:cs typeface="Times New Roman" pitchFamily="18" charset="0"/>
              </a:rPr>
              <a:t>Al</a:t>
            </a:r>
            <a:r>
              <a:rPr lang="en-US" sz="2800">
                <a:latin typeface="Times New Roman" pitchFamily="18" charset="0"/>
                <a:cs typeface="Times New Roman" pitchFamily="18" charset="0"/>
              </a:rPr>
              <a:t>: Ô thứ 13, Nhóm </a:t>
            </a:r>
            <a:r>
              <a:rPr lang="en-US" sz="2800" dirty="0">
                <a:latin typeface="Times New Roman" pitchFamily="18" charset="0"/>
                <a:cs typeface="Times New Roman" pitchFamily="18" charset="0"/>
              </a:rPr>
              <a:t>IIIA, </a:t>
            </a:r>
            <a:r>
              <a:rPr lang="en-US" sz="2800" dirty="0" err="1">
                <a:latin typeface="Times New Roman" pitchFamily="18" charset="0"/>
                <a:cs typeface="Times New Roman" pitchFamily="18" charset="0"/>
              </a:rPr>
              <a:t>chu</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kì</a:t>
            </a:r>
            <a:r>
              <a:rPr lang="en-US" sz="2800">
                <a:latin typeface="Times New Roman" pitchFamily="18" charset="0"/>
                <a:cs typeface="Times New Roman" pitchFamily="18" charset="0"/>
              </a:rPr>
              <a:t> 3</a:t>
            </a:r>
          </a:p>
          <a:p>
            <a:pPr marL="734059" lvl="1" indent="-367030">
              <a:lnSpc>
                <a:spcPts val="4759"/>
              </a:lnSpc>
              <a:buFont typeface="Arial"/>
              <a:buChar char="•"/>
            </a:pPr>
            <a:r>
              <a:rPr lang="en-US" sz="2800">
                <a:latin typeface="Times New Roman" pitchFamily="18" charset="0"/>
                <a:cs typeface="Times New Roman" pitchFamily="18" charset="0"/>
              </a:rPr>
              <a:t>Ca: Ô thứ 20, Nhóm IIA, chu kì 4</a:t>
            </a:r>
          </a:p>
        </p:txBody>
      </p:sp>
      <p:sp>
        <p:nvSpPr>
          <p:cNvPr id="7" name="Rectangle 6"/>
          <p:cNvSpPr/>
          <p:nvPr/>
        </p:nvSpPr>
        <p:spPr>
          <a:xfrm>
            <a:off x="1905000" y="2438400"/>
            <a:ext cx="1905000" cy="638123"/>
          </a:xfrm>
          <a:prstGeom prst="rect">
            <a:avLst/>
          </a:prstGeom>
        </p:spPr>
        <p:txBody>
          <a:bodyPr wrap="square">
            <a:spAutoFit/>
          </a:bodyPr>
          <a:lstStyle/>
          <a:p>
            <a:pPr marL="367029" lvl="1">
              <a:lnSpc>
                <a:spcPts val="4759"/>
              </a:lnSpc>
            </a:pPr>
            <a:r>
              <a:rPr lang="en-US" sz="2800" b="1" u="sng">
                <a:solidFill>
                  <a:srgbClr val="FF0000"/>
                </a:solidFill>
                <a:latin typeface="Times New Roman" pitchFamily="18" charset="0"/>
                <a:cs typeface="Times New Roman" pitchFamily="18" charset="0"/>
              </a:rPr>
              <a:t>Đáp án:</a:t>
            </a:r>
            <a:endParaRPr lang="en-US" sz="2800" b="1" u="sng" dirty="0">
              <a:solidFill>
                <a:srgbClr val="FF0000"/>
              </a:solidFill>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990B89B4-EDBC-6037-F0D9-D959BCF98305}"/>
              </a:ext>
            </a:extLst>
          </p:cNvPr>
          <p:cNvSpPr/>
          <p:nvPr/>
        </p:nvSpPr>
        <p:spPr>
          <a:xfrm>
            <a:off x="-152400" y="990600"/>
            <a:ext cx="9296400" cy="1384995"/>
          </a:xfrm>
          <a:prstGeom prst="rect">
            <a:avLst/>
          </a:prstGeom>
        </p:spPr>
        <p:txBody>
          <a:bodyPr wrap="square">
            <a:spAutoFit/>
          </a:bodyPr>
          <a:lstStyle/>
          <a:p>
            <a:pPr marL="367029" lvl="1" algn="just"/>
            <a:r>
              <a:rPr kumimoji="0" lang="en-US" sz="2700" b="1" i="0" u="none" strike="noStrike" kern="1200" cap="none" spc="0" normalizeH="0" baseline="0" noProof="0">
                <a:ln>
                  <a:noFill/>
                </a:ln>
                <a:effectLst/>
                <a:uLnTx/>
                <a:uFillTx/>
                <a:latin typeface="Times New Roman" pitchFamily="18" charset="0"/>
                <a:cs typeface="Times New Roman" pitchFamily="18" charset="0"/>
              </a:rPr>
              <a:t>? </a:t>
            </a:r>
            <a:r>
              <a:rPr lang="en-US" sz="2800">
                <a:latin typeface="Times New Roman" panose="02020603050405020304" pitchFamily="18" charset="0"/>
                <a:cs typeface="Times New Roman" panose="02020603050405020304" pitchFamily="18" charset="0"/>
              </a:rPr>
              <a:t>Tìm hiểu các nguyên tố kim loại nhóm A và thảo luận nhóm trả lời câu hỏi: Dựa vào bảng tuần hoàn, hãy cho biết vị trí (ô thứ, nhóm, chu kì) của các nguyên tố K, Mg, Al, Ca?</a:t>
            </a:r>
          </a:p>
        </p:txBody>
      </p:sp>
    </p:spTree>
    <p:extLst>
      <p:ext uri="{BB962C8B-B14F-4D97-AF65-F5344CB8AC3E}">
        <p14:creationId xmlns:p14="http://schemas.microsoft.com/office/powerpoint/2010/main" val="11819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81000" y="188893"/>
            <a:ext cx="7620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BÀI 4: SƠ </a:t>
            </a:r>
            <a:r>
              <a:rPr kumimoji="0" lang="en-US" altLang="en-US" sz="2800" b="1" i="0" u="none" strike="noStrike" kern="1200" cap="none" spc="0" normalizeH="0" baseline="0" noProof="0">
                <a:ln>
                  <a:noFill/>
                </a:ln>
                <a:solidFill>
                  <a:srgbClr val="C00000"/>
                </a:solidFill>
                <a:effectLst/>
                <a:uLnTx/>
                <a:uFillTx/>
                <a:latin typeface="Times New Roman" pitchFamily="18" charset="0"/>
                <a:ea typeface="+mn-ea"/>
                <a:cs typeface="Times New Roman" pitchFamily="18" charset="0"/>
              </a:rPr>
              <a:t>LƯỢC BẢNG </a:t>
            </a:r>
            <a:r>
              <a:rPr kumimoji="0" lang="en-US" altLang="en-US" sz="2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TUẦN HOÀN CÁC NGUYÊN TỐ HÓA HỌC</a:t>
            </a:r>
          </a:p>
        </p:txBody>
      </p:sp>
      <p:sp>
        <p:nvSpPr>
          <p:cNvPr id="12" name="Rectangle 11"/>
          <p:cNvSpPr/>
          <p:nvPr/>
        </p:nvSpPr>
        <p:spPr>
          <a:xfrm>
            <a:off x="301337" y="1524000"/>
            <a:ext cx="556606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III. </a:t>
            </a:r>
            <a:r>
              <a:rPr kumimoji="0" lang="en-US" sz="28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Các</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nguyên</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tố</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err="1">
                <a:ln>
                  <a:noFill/>
                </a:ln>
                <a:solidFill>
                  <a:srgbClr val="002060"/>
                </a:solidFill>
                <a:effectLst/>
                <a:uLnTx/>
                <a:uFillTx/>
                <a:latin typeface="Times New Roman" pitchFamily="18" charset="0"/>
                <a:ea typeface="+mn-ea"/>
                <a:cs typeface="Times New Roman" pitchFamily="18" charset="0"/>
              </a:rPr>
              <a:t>kim</a:t>
            </a:r>
            <a:r>
              <a:rPr kumimoji="0" lang="en-US" sz="28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rPr>
              <a:t> loại:</a:t>
            </a:r>
            <a:endPar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2" name="Rectangle 1">
            <a:extLst>
              <a:ext uri="{FF2B5EF4-FFF2-40B4-BE49-F238E27FC236}">
                <a16:creationId xmlns:a16="http://schemas.microsoft.com/office/drawing/2014/main" id="{138EF460-91E0-555C-F815-838A09D4FA14}"/>
              </a:ext>
            </a:extLst>
          </p:cNvPr>
          <p:cNvSpPr/>
          <p:nvPr/>
        </p:nvSpPr>
        <p:spPr>
          <a:xfrm>
            <a:off x="337679" y="2047220"/>
            <a:ext cx="6901321"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Tìm hiểu các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nguyên</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tố</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kim</a:t>
            </a:r>
            <a:r>
              <a:rPr kumimoji="0" lang="en-US" sz="27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loại nhóm A:</a:t>
            </a:r>
            <a:endPar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4" name="Rectangle 3">
            <a:extLst>
              <a:ext uri="{FF2B5EF4-FFF2-40B4-BE49-F238E27FC236}">
                <a16:creationId xmlns:a16="http://schemas.microsoft.com/office/drawing/2014/main" id="{312B55DE-F39E-586C-E6B9-CE60BE521A03}"/>
              </a:ext>
            </a:extLst>
          </p:cNvPr>
          <p:cNvSpPr/>
          <p:nvPr/>
        </p:nvSpPr>
        <p:spPr>
          <a:xfrm>
            <a:off x="368300" y="2540169"/>
            <a:ext cx="6901321"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Tìm hiểu các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nguyên</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tố</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kim</a:t>
            </a:r>
            <a:r>
              <a:rPr kumimoji="0" lang="en-US" sz="27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loại nhóm B:</a:t>
            </a:r>
            <a:endPar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85137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384047" cy="6857999"/>
          </a:xfrm>
          <a:prstGeom prst="rect">
            <a:avLst/>
          </a:prstGeom>
        </p:spPr>
      </p:pic>
      <p:sp>
        <p:nvSpPr>
          <p:cNvPr id="6" name="Rectangle 5">
            <a:extLst>
              <a:ext uri="{FF2B5EF4-FFF2-40B4-BE49-F238E27FC236}">
                <a16:creationId xmlns:a16="http://schemas.microsoft.com/office/drawing/2014/main" id="{0B88FD4B-84E9-6BC8-07CA-45E3F08EBBD7}"/>
              </a:ext>
            </a:extLst>
          </p:cNvPr>
          <p:cNvSpPr/>
          <p:nvPr/>
        </p:nvSpPr>
        <p:spPr>
          <a:xfrm>
            <a:off x="1400628" y="2972526"/>
            <a:ext cx="4847772" cy="214811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C6C8B7-B1C5-AF56-41CC-EC292559C008}"/>
              </a:ext>
            </a:extLst>
          </p:cNvPr>
          <p:cNvSpPr/>
          <p:nvPr/>
        </p:nvSpPr>
        <p:spPr>
          <a:xfrm>
            <a:off x="1845128" y="5473700"/>
            <a:ext cx="7286172" cy="11430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94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81000" y="188893"/>
            <a:ext cx="7620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BÀI 4: SƠ </a:t>
            </a:r>
            <a:r>
              <a:rPr kumimoji="0" lang="en-US" altLang="en-US" sz="2800" b="1" i="0" u="none" strike="noStrike" kern="1200" cap="none" spc="0" normalizeH="0" baseline="0" noProof="0">
                <a:ln>
                  <a:noFill/>
                </a:ln>
                <a:solidFill>
                  <a:srgbClr val="C00000"/>
                </a:solidFill>
                <a:effectLst/>
                <a:uLnTx/>
                <a:uFillTx/>
                <a:latin typeface="Times New Roman" pitchFamily="18" charset="0"/>
                <a:ea typeface="+mn-ea"/>
                <a:cs typeface="Times New Roman" pitchFamily="18" charset="0"/>
              </a:rPr>
              <a:t>LƯỢC BẢNG </a:t>
            </a:r>
            <a:r>
              <a:rPr kumimoji="0" lang="en-US" altLang="en-US" sz="2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TUẦN HOÀN CÁC NGUYÊN TỐ HÓA HỌC</a:t>
            </a:r>
          </a:p>
        </p:txBody>
      </p:sp>
      <p:sp>
        <p:nvSpPr>
          <p:cNvPr id="12" name="Rectangle 11"/>
          <p:cNvSpPr/>
          <p:nvPr/>
        </p:nvSpPr>
        <p:spPr>
          <a:xfrm>
            <a:off x="301337" y="1524000"/>
            <a:ext cx="556606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III. </a:t>
            </a:r>
            <a:r>
              <a:rPr kumimoji="0" lang="en-US" sz="28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Các</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nguyên</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tố</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err="1">
                <a:ln>
                  <a:noFill/>
                </a:ln>
                <a:solidFill>
                  <a:srgbClr val="002060"/>
                </a:solidFill>
                <a:effectLst/>
                <a:uLnTx/>
                <a:uFillTx/>
                <a:latin typeface="Times New Roman" pitchFamily="18" charset="0"/>
                <a:ea typeface="+mn-ea"/>
                <a:cs typeface="Times New Roman" pitchFamily="18" charset="0"/>
              </a:rPr>
              <a:t>kim</a:t>
            </a:r>
            <a:r>
              <a:rPr kumimoji="0" lang="en-US" sz="28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rPr>
              <a:t> loại:</a:t>
            </a:r>
            <a:endPar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2" name="Rectangle 1">
            <a:extLst>
              <a:ext uri="{FF2B5EF4-FFF2-40B4-BE49-F238E27FC236}">
                <a16:creationId xmlns:a16="http://schemas.microsoft.com/office/drawing/2014/main" id="{138EF460-91E0-555C-F815-838A09D4FA14}"/>
              </a:ext>
            </a:extLst>
          </p:cNvPr>
          <p:cNvSpPr/>
          <p:nvPr/>
        </p:nvSpPr>
        <p:spPr>
          <a:xfrm>
            <a:off x="337679" y="2009120"/>
            <a:ext cx="6901321"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Tìm hiểu các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nguyên</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tố</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kim</a:t>
            </a:r>
            <a:r>
              <a:rPr kumimoji="0" lang="en-US" sz="27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loại nhóm A:</a:t>
            </a:r>
            <a:endPar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4" name="Rectangle 3">
            <a:extLst>
              <a:ext uri="{FF2B5EF4-FFF2-40B4-BE49-F238E27FC236}">
                <a16:creationId xmlns:a16="http://schemas.microsoft.com/office/drawing/2014/main" id="{312B55DE-F39E-586C-E6B9-CE60BE521A03}"/>
              </a:ext>
            </a:extLst>
          </p:cNvPr>
          <p:cNvSpPr/>
          <p:nvPr/>
        </p:nvSpPr>
        <p:spPr>
          <a:xfrm>
            <a:off x="355600" y="2438569"/>
            <a:ext cx="6901321"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Tìm hiểu các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nguyên</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tố</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kim</a:t>
            </a:r>
            <a:r>
              <a:rPr kumimoji="0" lang="en-US" sz="27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loại nhóm B:</a:t>
            </a:r>
            <a:endPar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 name="TextBox 18">
            <a:extLst>
              <a:ext uri="{FF2B5EF4-FFF2-40B4-BE49-F238E27FC236}">
                <a16:creationId xmlns:a16="http://schemas.microsoft.com/office/drawing/2014/main" id="{B4AAC400-F342-CE3F-5899-C409ECDABA52}"/>
              </a:ext>
            </a:extLst>
          </p:cNvPr>
          <p:cNvSpPr txBox="1"/>
          <p:nvPr/>
        </p:nvSpPr>
        <p:spPr>
          <a:xfrm>
            <a:off x="495300" y="2933700"/>
            <a:ext cx="8610600" cy="1600438"/>
          </a:xfrm>
          <a:prstGeom prst="rect">
            <a:avLst/>
          </a:prstGeom>
        </p:spPr>
        <p:txBody>
          <a:bodyPr wrap="square" lIns="0" tIns="0" rIns="0" bIns="0" rtlCol="0" anchor="t">
            <a:spAutoFit/>
          </a:bodyPr>
          <a:lstStyle/>
          <a:p>
            <a:r>
              <a:rPr lang="en-US" sz="2600">
                <a:latin typeface="Times New Roman" panose="02020603050405020304" pitchFamily="18" charset="0"/>
                <a:cs typeface="Times New Roman" panose="02020603050405020304" pitchFamily="18" charset="0"/>
              </a:rPr>
              <a:t>- Các </a:t>
            </a:r>
            <a:r>
              <a:rPr lang="en-US" sz="2600" dirty="0" err="1">
                <a:latin typeface="Times New Roman" panose="02020603050405020304" pitchFamily="18" charset="0"/>
                <a:cs typeface="Times New Roman" panose="02020603050405020304" pitchFamily="18" charset="0"/>
              </a:rPr>
              <a:t>nguyên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nhóm</a:t>
            </a:r>
            <a:r>
              <a:rPr lang="en-US" sz="2600" dirty="0">
                <a:latin typeface="Times New Roman" panose="02020603050405020304" pitchFamily="18" charset="0"/>
                <a:cs typeface="Times New Roman" panose="02020603050405020304" pitchFamily="18" charset="0"/>
              </a:rPr>
              <a:t> B </a:t>
            </a:r>
            <a:r>
              <a:rPr lang="en-US" sz="2600" dirty="0" err="1">
                <a:latin typeface="Times New Roman" panose="02020603050405020304" pitchFamily="18" charset="0"/>
                <a:cs typeface="Times New Roman" panose="02020603050405020304" pitchFamily="18" charset="0"/>
              </a:rPr>
              <a:t>đều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err="1">
                <a:latin typeface="Times New Roman" panose="02020603050405020304" pitchFamily="18" charset="0"/>
                <a:cs typeface="Times New Roman" panose="02020603050405020304" pitchFamily="18" charset="0"/>
              </a:rPr>
              <a:t>kim</a:t>
            </a:r>
            <a:r>
              <a:rPr lang="en-US" sz="2600">
                <a:latin typeface="Times New Roman" panose="02020603050405020304" pitchFamily="18" charset="0"/>
                <a:cs typeface="Times New Roman" panose="02020603050405020304" pitchFamily="18" charset="0"/>
              </a:rPr>
              <a:t> loại, mỗi nhóm B tương ứng với một cột trong bảng tuần hoàn (trừ nhóm VIIIB có 3 cột).</a:t>
            </a:r>
          </a:p>
          <a:p>
            <a:r>
              <a:rPr lang="en-US" sz="2600">
                <a:latin typeface="Times New Roman" panose="02020603050405020304" pitchFamily="18" charset="0"/>
                <a:cs typeface="Times New Roman" panose="02020603050405020304" pitchFamily="18" charset="0"/>
              </a:rPr>
              <a:t>- Một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loại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nhóm</a:t>
            </a:r>
            <a:r>
              <a:rPr lang="en-US" sz="2600" dirty="0">
                <a:latin typeface="Times New Roman" panose="02020603050405020304" pitchFamily="18" charset="0"/>
                <a:cs typeface="Times New Roman" panose="02020603050405020304" pitchFamily="18" charset="0"/>
              </a:rPr>
              <a:t> B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err="1">
                <a:latin typeface="Times New Roman" panose="02020603050405020304" pitchFamily="18" charset="0"/>
                <a:cs typeface="Times New Roman" panose="02020603050405020304" pitchFamily="18" charset="0"/>
              </a:rPr>
              <a:t>rộng</a:t>
            </a:r>
            <a:r>
              <a:rPr lang="en-US" sz="2600">
                <a:latin typeface="Times New Roman" panose="02020603050405020304" pitchFamily="18" charset="0"/>
                <a:cs typeface="Times New Roman" panose="02020603050405020304" pitchFamily="18" charset="0"/>
              </a:rPr>
              <a:t> rãi trong đời sống như: iron (sắt), copper (đồng), silver (bạc),...</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43038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9402CB-51EA-8A05-7172-0638C49453D0}"/>
              </a:ext>
            </a:extLst>
          </p:cNvPr>
          <p:cNvSpPr>
            <a:spLocks noChangeArrowheads="1"/>
          </p:cNvSpPr>
          <p:nvPr/>
        </p:nvSpPr>
        <p:spPr bwMode="auto">
          <a:xfrm>
            <a:off x="457200" y="2070318"/>
            <a:ext cx="8077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30500" algn="l"/>
              </a:tabLst>
              <a:defRPr>
                <a:solidFill>
                  <a:schemeClr val="tx1"/>
                </a:solidFill>
                <a:latin typeface="Arial" panose="020B0604020202020204" pitchFamily="34" charset="0"/>
              </a:defRPr>
            </a:lvl1pPr>
            <a:lvl2pPr eaLnBrk="0" fontAlgn="base" hangingPunct="0">
              <a:spcBef>
                <a:spcPct val="0"/>
              </a:spcBef>
              <a:spcAft>
                <a:spcPct val="0"/>
              </a:spcAft>
              <a:tabLst>
                <a:tab pos="2730500" algn="l"/>
              </a:tabLst>
              <a:defRPr>
                <a:solidFill>
                  <a:schemeClr val="tx1"/>
                </a:solidFill>
                <a:latin typeface="Arial" panose="020B0604020202020204" pitchFamily="34" charset="0"/>
              </a:defRPr>
            </a:lvl2pPr>
            <a:lvl3pPr eaLnBrk="0" fontAlgn="base" hangingPunct="0">
              <a:spcBef>
                <a:spcPct val="0"/>
              </a:spcBef>
              <a:spcAft>
                <a:spcPct val="0"/>
              </a:spcAft>
              <a:tabLst>
                <a:tab pos="2730500" algn="l"/>
              </a:tabLst>
              <a:defRPr>
                <a:solidFill>
                  <a:schemeClr val="tx1"/>
                </a:solidFill>
                <a:latin typeface="Arial" panose="020B0604020202020204" pitchFamily="34" charset="0"/>
              </a:defRPr>
            </a:lvl3pPr>
            <a:lvl4pPr eaLnBrk="0" fontAlgn="base" hangingPunct="0">
              <a:spcBef>
                <a:spcPct val="0"/>
              </a:spcBef>
              <a:spcAft>
                <a:spcPct val="0"/>
              </a:spcAft>
              <a:tabLst>
                <a:tab pos="2730500" algn="l"/>
              </a:tabLst>
              <a:defRPr>
                <a:solidFill>
                  <a:schemeClr val="tx1"/>
                </a:solidFill>
                <a:latin typeface="Arial" panose="020B0604020202020204" pitchFamily="34" charset="0"/>
              </a:defRPr>
            </a:lvl4pPr>
            <a:lvl5pPr eaLnBrk="0" fontAlgn="base" hangingPunct="0">
              <a:spcBef>
                <a:spcPct val="0"/>
              </a:spcBef>
              <a:spcAft>
                <a:spcPct val="0"/>
              </a:spcAft>
              <a:tabLst>
                <a:tab pos="2730500" algn="l"/>
              </a:tabLst>
              <a:defRPr>
                <a:solidFill>
                  <a:schemeClr val="tx1"/>
                </a:solidFill>
                <a:latin typeface="Arial" panose="020B0604020202020204" pitchFamily="34" charset="0"/>
              </a:defRPr>
            </a:lvl5pPr>
            <a:lvl6pPr eaLnBrk="0" fontAlgn="base" hangingPunct="0">
              <a:spcBef>
                <a:spcPct val="0"/>
              </a:spcBef>
              <a:spcAft>
                <a:spcPct val="0"/>
              </a:spcAft>
              <a:tabLst>
                <a:tab pos="2730500" algn="l"/>
              </a:tabLst>
              <a:defRPr>
                <a:solidFill>
                  <a:schemeClr val="tx1"/>
                </a:solidFill>
                <a:latin typeface="Arial" panose="020B0604020202020204" pitchFamily="34" charset="0"/>
              </a:defRPr>
            </a:lvl6pPr>
            <a:lvl7pPr eaLnBrk="0" fontAlgn="base" hangingPunct="0">
              <a:spcBef>
                <a:spcPct val="0"/>
              </a:spcBef>
              <a:spcAft>
                <a:spcPct val="0"/>
              </a:spcAft>
              <a:tabLst>
                <a:tab pos="2730500" algn="l"/>
              </a:tabLst>
              <a:defRPr>
                <a:solidFill>
                  <a:schemeClr val="tx1"/>
                </a:solidFill>
                <a:latin typeface="Arial" panose="020B0604020202020204" pitchFamily="34" charset="0"/>
              </a:defRPr>
            </a:lvl7pPr>
            <a:lvl8pPr eaLnBrk="0" fontAlgn="base" hangingPunct="0">
              <a:spcBef>
                <a:spcPct val="0"/>
              </a:spcBef>
              <a:spcAft>
                <a:spcPct val="0"/>
              </a:spcAft>
              <a:tabLst>
                <a:tab pos="2730500" algn="l"/>
              </a:tabLst>
              <a:defRPr>
                <a:solidFill>
                  <a:schemeClr val="tx1"/>
                </a:solidFill>
                <a:latin typeface="Arial" panose="020B0604020202020204" pitchFamily="34" charset="0"/>
              </a:defRPr>
            </a:lvl8pPr>
            <a:lvl9pPr eaLnBrk="0" fontAlgn="base" hangingPunct="0">
              <a:spcBef>
                <a:spcPct val="0"/>
              </a:spcBef>
              <a:spcAft>
                <a:spcPct val="0"/>
              </a:spcAft>
              <a:tabLst>
                <a:tab pos="2730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30500" algn="l"/>
              </a:tabLst>
            </a:pPr>
            <a:r>
              <a:rPr kumimoji="0" lang="en-US" altLang="en-US" sz="2800" b="1"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Câu 1 .</a:t>
            </a:r>
            <a:r>
              <a:rPr kumimoji="0" lang="en-US" altLang="en-US" sz="28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Hiện nay, có bao nhiêu chu kì trong bảng tuần hoàn các nguyên tố hoá học?</a:t>
            </a:r>
          </a:p>
          <a:p>
            <a:pPr marL="0" marR="0" lvl="0" indent="0" algn="l" defTabSz="914400" rtl="0" eaLnBrk="0" fontAlgn="base" latinLnBrk="0" hangingPunct="0">
              <a:lnSpc>
                <a:spcPct val="100000"/>
              </a:lnSpc>
              <a:spcBef>
                <a:spcPct val="0"/>
              </a:spcBef>
              <a:spcAft>
                <a:spcPct val="0"/>
              </a:spcAft>
              <a:buClrTx/>
              <a:buSzTx/>
              <a:buFontTx/>
              <a:buNone/>
              <a:tabLst>
                <a:tab pos="2730500" algn="l"/>
              </a:tabLst>
            </a:pPr>
            <a:r>
              <a:rPr lang="en-US" altLang="en-US" sz="2800">
                <a:latin typeface="Times New Roman" panose="02020603050405020304" pitchFamily="18" charset="0"/>
                <a:ea typeface="Arial" panose="020B0604020202020204" pitchFamily="34" charset="0"/>
                <a:cs typeface="Times New Roman" panose="02020603050405020304" pitchFamily="18" charset="0"/>
              </a:rPr>
              <a:t>A. 5.              B. 7.                C. 8.            D. 9   </a:t>
            </a:r>
            <a:endParaRPr kumimoji="0" lang="en-US" altLang="en-US" sz="28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30500" algn="l"/>
              </a:tabLst>
            </a:pP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4651C530-B295-8674-7421-DD58D1373456}"/>
              </a:ext>
            </a:extLst>
          </p:cNvPr>
          <p:cNvSpPr>
            <a:spLocks noChangeArrowheads="1"/>
          </p:cNvSpPr>
          <p:nvPr/>
        </p:nvSpPr>
        <p:spPr bwMode="auto">
          <a:xfrm>
            <a:off x="457200" y="3925431"/>
            <a:ext cx="8077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30500" algn="l"/>
              </a:tabLst>
              <a:defRPr>
                <a:solidFill>
                  <a:schemeClr val="tx1"/>
                </a:solidFill>
                <a:latin typeface="Arial" panose="020B0604020202020204" pitchFamily="34" charset="0"/>
              </a:defRPr>
            </a:lvl1pPr>
            <a:lvl2pPr eaLnBrk="0" fontAlgn="base" hangingPunct="0">
              <a:spcBef>
                <a:spcPct val="0"/>
              </a:spcBef>
              <a:spcAft>
                <a:spcPct val="0"/>
              </a:spcAft>
              <a:tabLst>
                <a:tab pos="2730500" algn="l"/>
              </a:tabLst>
              <a:defRPr>
                <a:solidFill>
                  <a:schemeClr val="tx1"/>
                </a:solidFill>
                <a:latin typeface="Arial" panose="020B0604020202020204" pitchFamily="34" charset="0"/>
              </a:defRPr>
            </a:lvl2pPr>
            <a:lvl3pPr eaLnBrk="0" fontAlgn="base" hangingPunct="0">
              <a:spcBef>
                <a:spcPct val="0"/>
              </a:spcBef>
              <a:spcAft>
                <a:spcPct val="0"/>
              </a:spcAft>
              <a:tabLst>
                <a:tab pos="2730500" algn="l"/>
              </a:tabLst>
              <a:defRPr>
                <a:solidFill>
                  <a:schemeClr val="tx1"/>
                </a:solidFill>
                <a:latin typeface="Arial" panose="020B0604020202020204" pitchFamily="34" charset="0"/>
              </a:defRPr>
            </a:lvl3pPr>
            <a:lvl4pPr eaLnBrk="0" fontAlgn="base" hangingPunct="0">
              <a:spcBef>
                <a:spcPct val="0"/>
              </a:spcBef>
              <a:spcAft>
                <a:spcPct val="0"/>
              </a:spcAft>
              <a:tabLst>
                <a:tab pos="2730500" algn="l"/>
              </a:tabLst>
              <a:defRPr>
                <a:solidFill>
                  <a:schemeClr val="tx1"/>
                </a:solidFill>
                <a:latin typeface="Arial" panose="020B0604020202020204" pitchFamily="34" charset="0"/>
              </a:defRPr>
            </a:lvl4pPr>
            <a:lvl5pPr eaLnBrk="0" fontAlgn="base" hangingPunct="0">
              <a:spcBef>
                <a:spcPct val="0"/>
              </a:spcBef>
              <a:spcAft>
                <a:spcPct val="0"/>
              </a:spcAft>
              <a:tabLst>
                <a:tab pos="2730500" algn="l"/>
              </a:tabLst>
              <a:defRPr>
                <a:solidFill>
                  <a:schemeClr val="tx1"/>
                </a:solidFill>
                <a:latin typeface="Arial" panose="020B0604020202020204" pitchFamily="34" charset="0"/>
              </a:defRPr>
            </a:lvl5pPr>
            <a:lvl6pPr eaLnBrk="0" fontAlgn="base" hangingPunct="0">
              <a:spcBef>
                <a:spcPct val="0"/>
              </a:spcBef>
              <a:spcAft>
                <a:spcPct val="0"/>
              </a:spcAft>
              <a:tabLst>
                <a:tab pos="2730500" algn="l"/>
              </a:tabLst>
              <a:defRPr>
                <a:solidFill>
                  <a:schemeClr val="tx1"/>
                </a:solidFill>
                <a:latin typeface="Arial" panose="020B0604020202020204" pitchFamily="34" charset="0"/>
              </a:defRPr>
            </a:lvl6pPr>
            <a:lvl7pPr eaLnBrk="0" fontAlgn="base" hangingPunct="0">
              <a:spcBef>
                <a:spcPct val="0"/>
              </a:spcBef>
              <a:spcAft>
                <a:spcPct val="0"/>
              </a:spcAft>
              <a:tabLst>
                <a:tab pos="2730500" algn="l"/>
              </a:tabLst>
              <a:defRPr>
                <a:solidFill>
                  <a:schemeClr val="tx1"/>
                </a:solidFill>
                <a:latin typeface="Arial" panose="020B0604020202020204" pitchFamily="34" charset="0"/>
              </a:defRPr>
            </a:lvl7pPr>
            <a:lvl8pPr eaLnBrk="0" fontAlgn="base" hangingPunct="0">
              <a:spcBef>
                <a:spcPct val="0"/>
              </a:spcBef>
              <a:spcAft>
                <a:spcPct val="0"/>
              </a:spcAft>
              <a:tabLst>
                <a:tab pos="2730500" algn="l"/>
              </a:tabLst>
              <a:defRPr>
                <a:solidFill>
                  <a:schemeClr val="tx1"/>
                </a:solidFill>
                <a:latin typeface="Arial" panose="020B0604020202020204" pitchFamily="34" charset="0"/>
              </a:defRPr>
            </a:lvl8pPr>
            <a:lvl9pPr eaLnBrk="0" fontAlgn="base" hangingPunct="0">
              <a:spcBef>
                <a:spcPct val="0"/>
              </a:spcBef>
              <a:spcAft>
                <a:spcPct val="0"/>
              </a:spcAft>
              <a:tabLst>
                <a:tab pos="2730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30500" algn="l"/>
              </a:tabLst>
            </a:pPr>
            <a:r>
              <a:rPr kumimoji="0" lang="en-US" altLang="en-US" sz="2800" b="1"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Câu 2.</a:t>
            </a:r>
            <a:r>
              <a:rPr kumimoji="0" lang="en-US" altLang="en-US" sz="28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Trong bảng tuần hoàn các nguyên tố hoá học, các nguyên tố hoá học được sắp xếp theo thứ tự tăng dần của</a:t>
            </a:r>
          </a:p>
          <a:p>
            <a:pPr marL="514350" marR="0" lvl="0" indent="-514350" algn="l" defTabSz="914400" rtl="0" eaLnBrk="0" fontAlgn="base" latinLnBrk="0" hangingPunct="0">
              <a:lnSpc>
                <a:spcPct val="100000"/>
              </a:lnSpc>
              <a:spcBef>
                <a:spcPct val="0"/>
              </a:spcBef>
              <a:spcAft>
                <a:spcPct val="0"/>
              </a:spcAft>
              <a:buClrTx/>
              <a:buSzTx/>
              <a:buFontTx/>
              <a:buAutoNum type="alphaUcPeriod"/>
              <a:tabLst>
                <a:tab pos="2730500" algn="l"/>
              </a:tabLst>
            </a:pPr>
            <a:r>
              <a:rPr lang="en-US" altLang="en-US" sz="2800">
                <a:latin typeface="Times New Roman" panose="02020603050405020304" pitchFamily="18" charset="0"/>
                <a:cs typeface="Times New Roman" panose="02020603050405020304" pitchFamily="18" charset="0"/>
              </a:rPr>
              <a:t>Khối lượng.                              B. Số Proton.</a:t>
            </a:r>
          </a:p>
          <a:p>
            <a:pPr marR="0" lvl="0" algn="l" defTabSz="914400" rtl="0" eaLnBrk="0" fontAlgn="base" latinLnBrk="0" hangingPunct="0">
              <a:lnSpc>
                <a:spcPct val="100000"/>
              </a:lnSpc>
              <a:spcBef>
                <a:spcPct val="0"/>
              </a:spcBef>
              <a:spcAft>
                <a:spcPct val="0"/>
              </a:spcAft>
              <a:buClrTx/>
              <a:buSzTx/>
              <a:tabLst>
                <a:tab pos="2730500" algn="l"/>
              </a:tabLst>
            </a:pPr>
            <a:r>
              <a:rPr lang="en-US" altLang="en-US" sz="2800">
                <a:latin typeface="Times New Roman" panose="02020603050405020304" pitchFamily="18" charset="0"/>
                <a:cs typeface="Times New Roman" panose="02020603050405020304" pitchFamily="18" charset="0"/>
              </a:rPr>
              <a:t>C. Số Electron.                               D. Số Neutron.</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E2A8E0F-A51A-0E47-62B9-34E003DC0DE2}"/>
              </a:ext>
            </a:extLst>
          </p:cNvPr>
          <p:cNvSpPr>
            <a:spLocks noChangeArrowheads="1"/>
          </p:cNvSpPr>
          <p:nvPr/>
        </p:nvSpPr>
        <p:spPr bwMode="auto">
          <a:xfrm>
            <a:off x="381000" y="139005"/>
            <a:ext cx="8382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30500" algn="l"/>
              </a:tabLst>
              <a:defRPr>
                <a:solidFill>
                  <a:schemeClr val="tx1"/>
                </a:solidFill>
                <a:latin typeface="Arial" panose="020B0604020202020204" pitchFamily="34" charset="0"/>
              </a:defRPr>
            </a:lvl1pPr>
            <a:lvl2pPr eaLnBrk="0" fontAlgn="base" hangingPunct="0">
              <a:spcBef>
                <a:spcPct val="0"/>
              </a:spcBef>
              <a:spcAft>
                <a:spcPct val="0"/>
              </a:spcAft>
              <a:tabLst>
                <a:tab pos="2730500" algn="l"/>
              </a:tabLst>
              <a:defRPr>
                <a:solidFill>
                  <a:schemeClr val="tx1"/>
                </a:solidFill>
                <a:latin typeface="Arial" panose="020B0604020202020204" pitchFamily="34" charset="0"/>
              </a:defRPr>
            </a:lvl2pPr>
            <a:lvl3pPr eaLnBrk="0" fontAlgn="base" hangingPunct="0">
              <a:spcBef>
                <a:spcPct val="0"/>
              </a:spcBef>
              <a:spcAft>
                <a:spcPct val="0"/>
              </a:spcAft>
              <a:tabLst>
                <a:tab pos="2730500" algn="l"/>
              </a:tabLst>
              <a:defRPr>
                <a:solidFill>
                  <a:schemeClr val="tx1"/>
                </a:solidFill>
                <a:latin typeface="Arial" panose="020B0604020202020204" pitchFamily="34" charset="0"/>
              </a:defRPr>
            </a:lvl3pPr>
            <a:lvl4pPr eaLnBrk="0" fontAlgn="base" hangingPunct="0">
              <a:spcBef>
                <a:spcPct val="0"/>
              </a:spcBef>
              <a:spcAft>
                <a:spcPct val="0"/>
              </a:spcAft>
              <a:tabLst>
                <a:tab pos="2730500" algn="l"/>
              </a:tabLst>
              <a:defRPr>
                <a:solidFill>
                  <a:schemeClr val="tx1"/>
                </a:solidFill>
                <a:latin typeface="Arial" panose="020B0604020202020204" pitchFamily="34" charset="0"/>
              </a:defRPr>
            </a:lvl4pPr>
            <a:lvl5pPr eaLnBrk="0" fontAlgn="base" hangingPunct="0">
              <a:spcBef>
                <a:spcPct val="0"/>
              </a:spcBef>
              <a:spcAft>
                <a:spcPct val="0"/>
              </a:spcAft>
              <a:tabLst>
                <a:tab pos="2730500" algn="l"/>
              </a:tabLst>
              <a:defRPr>
                <a:solidFill>
                  <a:schemeClr val="tx1"/>
                </a:solidFill>
                <a:latin typeface="Arial" panose="020B0604020202020204" pitchFamily="34" charset="0"/>
              </a:defRPr>
            </a:lvl5pPr>
            <a:lvl6pPr eaLnBrk="0" fontAlgn="base" hangingPunct="0">
              <a:spcBef>
                <a:spcPct val="0"/>
              </a:spcBef>
              <a:spcAft>
                <a:spcPct val="0"/>
              </a:spcAft>
              <a:tabLst>
                <a:tab pos="2730500" algn="l"/>
              </a:tabLst>
              <a:defRPr>
                <a:solidFill>
                  <a:schemeClr val="tx1"/>
                </a:solidFill>
                <a:latin typeface="Arial" panose="020B0604020202020204" pitchFamily="34" charset="0"/>
              </a:defRPr>
            </a:lvl6pPr>
            <a:lvl7pPr eaLnBrk="0" fontAlgn="base" hangingPunct="0">
              <a:spcBef>
                <a:spcPct val="0"/>
              </a:spcBef>
              <a:spcAft>
                <a:spcPct val="0"/>
              </a:spcAft>
              <a:tabLst>
                <a:tab pos="2730500" algn="l"/>
              </a:tabLst>
              <a:defRPr>
                <a:solidFill>
                  <a:schemeClr val="tx1"/>
                </a:solidFill>
                <a:latin typeface="Arial" panose="020B0604020202020204" pitchFamily="34" charset="0"/>
              </a:defRPr>
            </a:lvl7pPr>
            <a:lvl8pPr eaLnBrk="0" fontAlgn="base" hangingPunct="0">
              <a:spcBef>
                <a:spcPct val="0"/>
              </a:spcBef>
              <a:spcAft>
                <a:spcPct val="0"/>
              </a:spcAft>
              <a:tabLst>
                <a:tab pos="2730500" algn="l"/>
              </a:tabLst>
              <a:defRPr>
                <a:solidFill>
                  <a:schemeClr val="tx1"/>
                </a:solidFill>
                <a:latin typeface="Arial" panose="020B0604020202020204" pitchFamily="34" charset="0"/>
              </a:defRPr>
            </a:lvl8pPr>
            <a:lvl9pPr eaLnBrk="0" fontAlgn="base" hangingPunct="0">
              <a:spcBef>
                <a:spcPct val="0"/>
              </a:spcBef>
              <a:spcAft>
                <a:spcPct val="0"/>
              </a:spcAft>
              <a:tabLst>
                <a:tab pos="27305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30500" algn="l"/>
              </a:tabLst>
            </a:pPr>
            <a:r>
              <a:rPr kumimoji="0" lang="en-US" altLang="en-US" sz="2800" b="1" i="0" u="none" strike="noStrike" cap="none" normalizeH="0" baseline="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ÔN TẬP:</a:t>
            </a:r>
          </a:p>
          <a:p>
            <a:pPr marL="0" marR="0" lvl="0" indent="0" defTabSz="914400" rtl="0" eaLnBrk="0" fontAlgn="base" latinLnBrk="0" hangingPunct="0">
              <a:lnSpc>
                <a:spcPct val="100000"/>
              </a:lnSpc>
              <a:spcBef>
                <a:spcPct val="0"/>
              </a:spcBef>
              <a:spcAft>
                <a:spcPct val="0"/>
              </a:spcAft>
              <a:buClrTx/>
              <a:buSzTx/>
              <a:buFontTx/>
              <a:buNone/>
              <a:tabLst>
                <a:tab pos="2730500" algn="l"/>
              </a:tabLst>
            </a:pPr>
            <a:endParaRPr lang="en-US" altLang="en-US" sz="2800" b="1">
              <a:latin typeface="Times New Roman" panose="02020603050405020304" pitchFamily="18" charset="0"/>
              <a:ea typeface="Arial" panose="020B0604020202020204"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2730500" algn="l"/>
              </a:tabLst>
              <a:defRPr/>
            </a:pPr>
            <a:r>
              <a:rPr kumimoji="0" lang="de-DE"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 phương án trả lời đúng nhất:</a:t>
            </a: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Oval 5">
            <a:extLst>
              <a:ext uri="{FF2B5EF4-FFF2-40B4-BE49-F238E27FC236}">
                <a16:creationId xmlns:a16="http://schemas.microsoft.com/office/drawing/2014/main" id="{78076A8D-A939-E2EC-82F9-6C3EAC479475}"/>
              </a:ext>
            </a:extLst>
          </p:cNvPr>
          <p:cNvSpPr/>
          <p:nvPr/>
        </p:nvSpPr>
        <p:spPr>
          <a:xfrm>
            <a:off x="2348132" y="2992327"/>
            <a:ext cx="533400" cy="450741"/>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Oval 6">
            <a:extLst>
              <a:ext uri="{FF2B5EF4-FFF2-40B4-BE49-F238E27FC236}">
                <a16:creationId xmlns:a16="http://schemas.microsoft.com/office/drawing/2014/main" id="{AE0EB358-2CC0-9EE7-257C-CD7B34B8E7DA}"/>
              </a:ext>
            </a:extLst>
          </p:cNvPr>
          <p:cNvSpPr/>
          <p:nvPr/>
        </p:nvSpPr>
        <p:spPr>
          <a:xfrm>
            <a:off x="5305864" y="5264259"/>
            <a:ext cx="533400" cy="450741"/>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24670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2">
            <a:extLst>
              <a:ext uri="{FF2B5EF4-FFF2-40B4-BE49-F238E27FC236}">
                <a16:creationId xmlns:a16="http://schemas.microsoft.com/office/drawing/2014/main" id="{AFAF4601-5266-7BA7-D3ED-78F1C5E8C95F}"/>
              </a:ext>
            </a:extLst>
          </p:cNvPr>
          <p:cNvSpPr txBox="1"/>
          <p:nvPr/>
        </p:nvSpPr>
        <p:spPr>
          <a:xfrm>
            <a:off x="152400" y="152400"/>
            <a:ext cx="8991600" cy="5232202"/>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PHIẾU HỌC TẬP </a:t>
            </a:r>
            <a:r>
              <a:rPr kumimoji="0" lang="en-US" sz="2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SỐ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Quan sát các nguyên tố kim loại thuộc nhóm B và trả lời các câu hỏi:</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Câu 1. Xác định vị trí ( ô nguyên tố, nhóm, chu kì) của các nguyên tố: </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Câu 2. Một kim loại ở thể lỏng trong điều kiện thường được ứng dụng để chế tạo nhiệt kế. Đó là kim loại nào? Cho biết vị trí ( ô, nhóm, chu kì) của nguyên tố đó.</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7" name="Table 6">
            <a:extLst>
              <a:ext uri="{FF2B5EF4-FFF2-40B4-BE49-F238E27FC236}">
                <a16:creationId xmlns:a16="http://schemas.microsoft.com/office/drawing/2014/main" id="{6F33CCB6-712D-C2D3-7FC4-9A84B5D14020}"/>
              </a:ext>
            </a:extLst>
          </p:cNvPr>
          <p:cNvGraphicFramePr>
            <a:graphicFrameLocks noGrp="1"/>
          </p:cNvGraphicFramePr>
          <p:nvPr>
            <p:extLst>
              <p:ext uri="{D42A27DB-BD31-4B8C-83A1-F6EECF244321}">
                <p14:modId xmlns:p14="http://schemas.microsoft.com/office/powerpoint/2010/main" val="2547722885"/>
              </p:ext>
            </p:extLst>
          </p:nvPr>
        </p:nvGraphicFramePr>
        <p:xfrm>
          <a:off x="2286000" y="2205200"/>
          <a:ext cx="5410199" cy="1909600"/>
        </p:xfrm>
        <a:graphic>
          <a:graphicData uri="http://schemas.openxmlformats.org/drawingml/2006/table">
            <a:tbl>
              <a:tblPr firstRow="1" firstCol="1" bandRow="1"/>
              <a:tblGrid>
                <a:gridCol w="2003741">
                  <a:extLst>
                    <a:ext uri="{9D8B030D-6E8A-4147-A177-3AD203B41FA5}">
                      <a16:colId xmlns:a16="http://schemas.microsoft.com/office/drawing/2014/main" val="3311197896"/>
                    </a:ext>
                  </a:extLst>
                </a:gridCol>
                <a:gridCol w="1268939">
                  <a:extLst>
                    <a:ext uri="{9D8B030D-6E8A-4147-A177-3AD203B41FA5}">
                      <a16:colId xmlns:a16="http://schemas.microsoft.com/office/drawing/2014/main" val="1884392200"/>
                    </a:ext>
                  </a:extLst>
                </a:gridCol>
                <a:gridCol w="1104143">
                  <a:extLst>
                    <a:ext uri="{9D8B030D-6E8A-4147-A177-3AD203B41FA5}">
                      <a16:colId xmlns:a16="http://schemas.microsoft.com/office/drawing/2014/main" val="1184471764"/>
                    </a:ext>
                  </a:extLst>
                </a:gridCol>
                <a:gridCol w="1033376">
                  <a:extLst>
                    <a:ext uri="{9D8B030D-6E8A-4147-A177-3AD203B41FA5}">
                      <a16:colId xmlns:a16="http://schemas.microsoft.com/office/drawing/2014/main" val="1809041950"/>
                    </a:ext>
                  </a:extLst>
                </a:gridCol>
              </a:tblGrid>
              <a:tr h="207759">
                <a:tc rowSpan="2">
                  <a:txBody>
                    <a:bodyPr/>
                    <a:lstStyle/>
                    <a:p>
                      <a:pPr algn="ctr">
                        <a:lnSpc>
                          <a:spcPct val="107000"/>
                        </a:lnSpc>
                        <a:spcAft>
                          <a:spcPts val="800"/>
                        </a:spcAft>
                      </a:pPr>
                      <a:r>
                        <a:rPr lang="en-US" sz="20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Tên nguyên tố</a:t>
                      </a:r>
                      <a:endParaRPr lang="en-US" sz="20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800"/>
                        </a:spcAft>
                      </a:pPr>
                      <a:r>
                        <a:rPr lang="en-US" sz="20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Vị trí</a:t>
                      </a:r>
                      <a:endParaRPr lang="en-US" sz="20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8310814"/>
                  </a:ext>
                </a:extLst>
              </a:tr>
              <a:tr h="437034">
                <a:tc vMerge="1">
                  <a:txBody>
                    <a:bodyPr/>
                    <a:lstStyle/>
                    <a:p>
                      <a:endParaRPr lang="en-US"/>
                    </a:p>
                  </a:txBody>
                  <a:tcPr/>
                </a:tc>
                <a:tc>
                  <a:txBody>
                    <a:bodyPr/>
                    <a:lstStyle/>
                    <a:p>
                      <a:pPr algn="ctr">
                        <a:lnSpc>
                          <a:spcPct val="107000"/>
                        </a:lnSpc>
                        <a:spcAft>
                          <a:spcPts val="800"/>
                        </a:spcAft>
                      </a:pPr>
                      <a:r>
                        <a:rPr lang="en-US" sz="20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Ô thứ</a:t>
                      </a:r>
                      <a:endParaRPr lang="en-US" sz="20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nhóm</a:t>
                      </a:r>
                      <a:endParaRPr lang="en-US" sz="20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Chu kì</a:t>
                      </a:r>
                      <a:endParaRPr lang="en-US" sz="20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898126"/>
                  </a:ext>
                </a:extLst>
              </a:tr>
              <a:tr h="426276">
                <a:tc>
                  <a:txBody>
                    <a:bodyPr/>
                    <a:lstStyle/>
                    <a:p>
                      <a:pPr>
                        <a:lnSpc>
                          <a:spcPct val="107000"/>
                        </a:lnSpc>
                        <a:spcAft>
                          <a:spcPts val="800"/>
                        </a:spcAft>
                      </a:pPr>
                      <a:r>
                        <a:rPr lang="en-US" sz="20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Manganese(Mn)</a:t>
                      </a:r>
                      <a:endParaRPr lang="en-US" sz="20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20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20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20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3411422"/>
                  </a:ext>
                </a:extLst>
              </a:tr>
              <a:tr h="426276">
                <a:tc>
                  <a:txBody>
                    <a:bodyPr/>
                    <a:lstStyle/>
                    <a:p>
                      <a:pPr>
                        <a:lnSpc>
                          <a:spcPct val="107000"/>
                        </a:lnSpc>
                        <a:spcAft>
                          <a:spcPts val="800"/>
                        </a:spcAft>
                      </a:pPr>
                      <a:r>
                        <a:rPr lang="en-US" sz="20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Cobalt(Co)</a:t>
                      </a:r>
                      <a:endParaRPr lang="en-US" sz="20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20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20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20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9462475"/>
                  </a:ext>
                </a:extLst>
              </a:tr>
              <a:tr h="207759">
                <a:tc>
                  <a:txBody>
                    <a:bodyPr/>
                    <a:lstStyle/>
                    <a:p>
                      <a:pPr>
                        <a:lnSpc>
                          <a:spcPct val="107000"/>
                        </a:lnSpc>
                        <a:spcAft>
                          <a:spcPts val="800"/>
                        </a:spcAft>
                      </a:pPr>
                      <a:r>
                        <a:rPr lang="en-US" sz="2000" spc="-10">
                          <a:solidFill>
                            <a:srgbClr val="3333FF"/>
                          </a:solidFill>
                          <a:effectLst/>
                          <a:latin typeface="Times New Roman" panose="02020603050405020304" pitchFamily="18" charset="0"/>
                          <a:ea typeface="Times New Roman" panose="02020603050405020304" pitchFamily="18" charset="0"/>
                          <a:cs typeface="Times New Roman" panose="02020603050405020304" pitchFamily="18" charset="0"/>
                        </a:rPr>
                        <a:t>Zinc(Zn)</a:t>
                      </a:r>
                      <a:endParaRPr lang="en-US" sz="20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20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20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20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300251"/>
                  </a:ext>
                </a:extLst>
              </a:tr>
            </a:tbl>
          </a:graphicData>
        </a:graphic>
      </p:graphicFrame>
    </p:spTree>
    <p:extLst>
      <p:ext uri="{BB962C8B-B14F-4D97-AF65-F5344CB8AC3E}">
        <p14:creationId xmlns:p14="http://schemas.microsoft.com/office/powerpoint/2010/main" val="1242710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2">
            <a:extLst>
              <a:ext uri="{FF2B5EF4-FFF2-40B4-BE49-F238E27FC236}">
                <a16:creationId xmlns:a16="http://schemas.microsoft.com/office/drawing/2014/main" id="{AFAF4601-5266-7BA7-D3ED-78F1C5E8C95F}"/>
              </a:ext>
            </a:extLst>
          </p:cNvPr>
          <p:cNvSpPr txBox="1"/>
          <p:nvPr/>
        </p:nvSpPr>
        <p:spPr>
          <a:xfrm>
            <a:off x="152400" y="152400"/>
            <a:ext cx="8991600" cy="560153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PHIẾU HỌC TẬP </a:t>
            </a:r>
            <a:r>
              <a:rPr kumimoji="0" lang="en-US" sz="2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SỐ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Quan sát các nguyên tố kim loại thuộc nhóm B và trả lời các câu hỏi:</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Câu 1. Xác định vị trí ( ô nguyên tố, nhóm, chu kì) của các nguyên tố: </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24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Câu 2. Một kim loại ở thể lỏng trong điều kiện thường được ứng dụng để chế tạo nhiệt kế. Đó là kim loại nào? Cho biết vị trí ( ô, nhóm, chu kì) của nguyên tố đó.</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7" name="Table 6">
            <a:extLst>
              <a:ext uri="{FF2B5EF4-FFF2-40B4-BE49-F238E27FC236}">
                <a16:creationId xmlns:a16="http://schemas.microsoft.com/office/drawing/2014/main" id="{6F33CCB6-712D-C2D3-7FC4-9A84B5D14020}"/>
              </a:ext>
            </a:extLst>
          </p:cNvPr>
          <p:cNvGraphicFramePr>
            <a:graphicFrameLocks noGrp="1"/>
          </p:cNvGraphicFramePr>
          <p:nvPr>
            <p:extLst>
              <p:ext uri="{D42A27DB-BD31-4B8C-83A1-F6EECF244321}">
                <p14:modId xmlns:p14="http://schemas.microsoft.com/office/powerpoint/2010/main" val="2228675532"/>
              </p:ext>
            </p:extLst>
          </p:nvPr>
        </p:nvGraphicFramePr>
        <p:xfrm>
          <a:off x="1828800" y="1828800"/>
          <a:ext cx="6019800" cy="2667000"/>
        </p:xfrm>
        <a:graphic>
          <a:graphicData uri="http://schemas.openxmlformats.org/drawingml/2006/table">
            <a:tbl>
              <a:tblPr firstRow="1" firstCol="1" bandRow="1"/>
              <a:tblGrid>
                <a:gridCol w="2229515">
                  <a:extLst>
                    <a:ext uri="{9D8B030D-6E8A-4147-A177-3AD203B41FA5}">
                      <a16:colId xmlns:a16="http://schemas.microsoft.com/office/drawing/2014/main" val="3311197896"/>
                    </a:ext>
                  </a:extLst>
                </a:gridCol>
                <a:gridCol w="1411918">
                  <a:extLst>
                    <a:ext uri="{9D8B030D-6E8A-4147-A177-3AD203B41FA5}">
                      <a16:colId xmlns:a16="http://schemas.microsoft.com/office/drawing/2014/main" val="1884392200"/>
                    </a:ext>
                  </a:extLst>
                </a:gridCol>
                <a:gridCol w="1228554">
                  <a:extLst>
                    <a:ext uri="{9D8B030D-6E8A-4147-A177-3AD203B41FA5}">
                      <a16:colId xmlns:a16="http://schemas.microsoft.com/office/drawing/2014/main" val="1184471764"/>
                    </a:ext>
                  </a:extLst>
                </a:gridCol>
                <a:gridCol w="1149813">
                  <a:extLst>
                    <a:ext uri="{9D8B030D-6E8A-4147-A177-3AD203B41FA5}">
                      <a16:colId xmlns:a16="http://schemas.microsoft.com/office/drawing/2014/main" val="1809041950"/>
                    </a:ext>
                  </a:extLst>
                </a:gridCol>
              </a:tblGrid>
              <a:tr h="432964">
                <a:tc rowSpan="2">
                  <a:txBody>
                    <a:bodyPr/>
                    <a:lstStyle/>
                    <a:p>
                      <a:pPr algn="ctr">
                        <a:lnSpc>
                          <a:spcPct val="107000"/>
                        </a:lnSpc>
                        <a:spcAft>
                          <a:spcPts val="800"/>
                        </a:spcAft>
                      </a:pPr>
                      <a:r>
                        <a:rPr lang="en-US"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Tên nguyên tố</a:t>
                      </a:r>
                      <a:endPar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800"/>
                        </a:spcAft>
                      </a:pPr>
                      <a:r>
                        <a:rPr lang="en-US"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Vị trí</a:t>
                      </a:r>
                      <a:endPar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8310814"/>
                  </a:ext>
                </a:extLst>
              </a:tr>
              <a:tr h="610374">
                <a:tc vMerge="1">
                  <a:txBody>
                    <a:bodyPr/>
                    <a:lstStyle/>
                    <a:p>
                      <a:endParaRPr lang="en-US"/>
                    </a:p>
                  </a:txBody>
                  <a:tcPr/>
                </a:tc>
                <a:tc>
                  <a:txBody>
                    <a:bodyPr/>
                    <a:lstStyle/>
                    <a:p>
                      <a:pPr algn="ctr">
                        <a:lnSpc>
                          <a:spcPct val="107000"/>
                        </a:lnSpc>
                        <a:spcAft>
                          <a:spcPts val="800"/>
                        </a:spcAft>
                      </a:pPr>
                      <a:r>
                        <a:rPr lang="en-US"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Ô thứ</a:t>
                      </a:r>
                      <a:endPar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Nhóm</a:t>
                      </a:r>
                      <a:endPar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Chu kì</a:t>
                      </a:r>
                      <a:endPar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898126"/>
                  </a:ext>
                </a:extLst>
              </a:tr>
              <a:tr h="595349">
                <a:tc>
                  <a:txBody>
                    <a:bodyPr/>
                    <a:lstStyle/>
                    <a:p>
                      <a:pPr>
                        <a:lnSpc>
                          <a:spcPct val="107000"/>
                        </a:lnSpc>
                        <a:spcAft>
                          <a:spcPts val="800"/>
                        </a:spcAft>
                      </a:pPr>
                      <a:r>
                        <a:rPr lang="en-US"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Manganese(Mn)</a:t>
                      </a:r>
                      <a:endPar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25</a:t>
                      </a:r>
                      <a:endPar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VIIB</a:t>
                      </a:r>
                      <a:endPar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4</a:t>
                      </a:r>
                      <a:r>
                        <a:rPr lang="vi-VN"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3411422"/>
                  </a:ext>
                </a:extLst>
              </a:tr>
              <a:tr h="595349">
                <a:tc>
                  <a:txBody>
                    <a:bodyPr/>
                    <a:lstStyle/>
                    <a:p>
                      <a:pPr>
                        <a:lnSpc>
                          <a:spcPct val="107000"/>
                        </a:lnSpc>
                        <a:spcAft>
                          <a:spcPts val="800"/>
                        </a:spcAft>
                      </a:pPr>
                      <a:r>
                        <a:rPr lang="en-US"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Cobalt(Co)</a:t>
                      </a:r>
                      <a:endPar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27</a:t>
                      </a:r>
                      <a:endPar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VIIIB</a:t>
                      </a:r>
                      <a:endPar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4</a:t>
                      </a:r>
                      <a:r>
                        <a:rPr lang="vi-VN"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9462475"/>
                  </a:ext>
                </a:extLst>
              </a:tr>
              <a:tr h="432964">
                <a:tc>
                  <a:txBody>
                    <a:bodyPr/>
                    <a:lstStyle/>
                    <a:p>
                      <a:pPr>
                        <a:lnSpc>
                          <a:spcPct val="107000"/>
                        </a:lnSpc>
                        <a:spcAft>
                          <a:spcPts val="800"/>
                        </a:spcAft>
                      </a:pPr>
                      <a:r>
                        <a:rPr lang="en-US" sz="2400"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Platium(Pt)</a:t>
                      </a:r>
                      <a:endPar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78</a:t>
                      </a:r>
                      <a:endPar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VIIIB</a:t>
                      </a:r>
                      <a:endPar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300251"/>
                  </a:ext>
                </a:extLst>
              </a:tr>
            </a:tbl>
          </a:graphicData>
        </a:graphic>
      </p:graphicFrame>
      <p:sp>
        <p:nvSpPr>
          <p:cNvPr id="2" name="TextBox 1">
            <a:extLst>
              <a:ext uri="{FF2B5EF4-FFF2-40B4-BE49-F238E27FC236}">
                <a16:creationId xmlns:a16="http://schemas.microsoft.com/office/drawing/2014/main" id="{E3854109-A731-7536-148D-FFCC1FFAC33E}"/>
              </a:ext>
            </a:extLst>
          </p:cNvPr>
          <p:cNvSpPr txBox="1"/>
          <p:nvPr/>
        </p:nvSpPr>
        <p:spPr>
          <a:xfrm>
            <a:off x="228600" y="5751493"/>
            <a:ext cx="8534400" cy="954107"/>
          </a:xfrm>
          <a:prstGeom prst="rect">
            <a:avLst/>
          </a:prstGeom>
          <a:noFill/>
        </p:spPr>
        <p:txBody>
          <a:bodyPr wrap="square">
            <a:spAutoFit/>
          </a:bodyPr>
          <a:lstStyle/>
          <a:p>
            <a:pPr lvl="0">
              <a:defRPr/>
            </a:pP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=&gt; Kim loại cần tìm là Mercury</a:t>
            </a:r>
            <a:r>
              <a:rPr lang="en-US" sz="2800">
                <a:solidFill>
                  <a:srgbClr val="FF0000"/>
                </a:solidFill>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(thủy ngân),</a:t>
            </a:r>
            <a:r>
              <a:rPr lang="en-US" sz="2800">
                <a:solidFill>
                  <a:srgbClr val="FF0000"/>
                </a:solidFill>
                <a:latin typeface="Times New Roman" panose="02020603050405020304" pitchFamily="18" charset="0"/>
                <a:cs typeface="Times New Roman" panose="02020603050405020304" pitchFamily="18" charset="0"/>
              </a:rPr>
              <a:t> kí hiệu hóa học là Hg: nằm ô 80</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thuộc nhóm IIB, chu kì 6.</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396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defRPr/>
            </a:pPr>
            <a:endParaRPr lang="en-US" altLang="en-US" sz="1350" dirty="0">
              <a:solidFill>
                <a:prstClr val="black"/>
              </a:solidFill>
              <a:latin typeface="Arial" panose="020B0604020202020204" pitchFamily="34" charset="0"/>
            </a:endParaRPr>
          </a:p>
        </p:txBody>
      </p:sp>
      <p:pic>
        <p:nvPicPr>
          <p:cNvPr id="8" name="Picture 7"/>
          <p:cNvPicPr>
            <a:picLocks noChangeAspect="1"/>
          </p:cNvPicPr>
          <p:nvPr/>
        </p:nvPicPr>
        <p:blipFill>
          <a:blip r:embed="rId2"/>
          <a:stretch>
            <a:fillRect/>
          </a:stretch>
        </p:blipFill>
        <p:spPr>
          <a:xfrm>
            <a:off x="339436" y="381000"/>
            <a:ext cx="3477491" cy="2015836"/>
          </a:xfrm>
          <a:prstGeom prst="rect">
            <a:avLst/>
          </a:prstGeom>
        </p:spPr>
      </p:pic>
      <p:sp>
        <p:nvSpPr>
          <p:cNvPr id="10" name="TextBox 9"/>
          <p:cNvSpPr txBox="1"/>
          <p:nvPr/>
        </p:nvSpPr>
        <p:spPr>
          <a:xfrm>
            <a:off x="214763" y="2971800"/>
            <a:ext cx="8776837" cy="3693319"/>
          </a:xfrm>
          <a:prstGeom prst="rect">
            <a:avLst/>
          </a:prstGeom>
          <a:noFill/>
        </p:spPr>
        <p:txBody>
          <a:bodyPr wrap="square" rtlCol="0">
            <a:spAutoFit/>
          </a:bodyPr>
          <a:lstStyle/>
          <a:p>
            <a:pPr algn="just" defTabSz="685800"/>
            <a:r>
              <a:rPr lang="vi-VN" sz="2800" b="1">
                <a:solidFill>
                  <a:srgbClr val="FF0000"/>
                </a:solidFill>
                <a:latin typeface="+mj-lt"/>
              </a:rPr>
              <a:t>Hg</a:t>
            </a:r>
            <a:r>
              <a:rPr lang="en-US" sz="2800" b="1">
                <a:solidFill>
                  <a:srgbClr val="FF0000"/>
                </a:solidFill>
                <a:latin typeface="+mj-lt"/>
              </a:rPr>
              <a:t> </a:t>
            </a:r>
            <a:r>
              <a:rPr lang="en-US" sz="2800" b="1">
                <a:solidFill>
                  <a:srgbClr val="FF0000"/>
                </a:solidFill>
                <a:latin typeface="Times New Roman" panose="02020603050405020304" pitchFamily="18" charset="0"/>
                <a:cs typeface="Times New Roman" panose="02020603050405020304" pitchFamily="18" charset="0"/>
              </a:rPr>
              <a:t>(thủy ngân)</a:t>
            </a:r>
            <a:r>
              <a:rPr lang="vi-VN" sz="2600">
                <a:solidFill>
                  <a:srgbClr val="FF0000"/>
                </a:solidFill>
                <a:latin typeface="Times New Roman" panose="02020603050405020304" pitchFamily="18" charset="0"/>
                <a:cs typeface="Times New Roman" panose="02020603050405020304" pitchFamily="18" charset="0"/>
              </a:rPr>
              <a:t> </a:t>
            </a:r>
            <a:r>
              <a:rPr lang="vi-VN" sz="2600" dirty="0">
                <a:solidFill>
                  <a:srgbClr val="212529"/>
                </a:solidFill>
                <a:latin typeface="+mj-lt"/>
              </a:rPr>
              <a:t>là chất độc hại gây nguy hiểm tới sức khỏe con người. Theo WHO (tổ chức y tế thế giới) thì chất này là một trong mười nhóm hóa chất độc nhất. Ở dạng kim loại, các hợp chất và muối của Hg rất độc. Khi cơ thể tiếp xúc, hít thở hay nuốt phải các chất trên sẽ gây tổn thương não và gan.</a:t>
            </a:r>
            <a:endParaRPr lang="en-US" sz="2600" dirty="0">
              <a:solidFill>
                <a:srgbClr val="212529"/>
              </a:solidFill>
              <a:latin typeface="+mj-lt"/>
            </a:endParaRPr>
          </a:p>
          <a:p>
            <a:pPr algn="just" defTabSz="685800"/>
            <a:r>
              <a:rPr lang="vi-VN" sz="2600" dirty="0">
                <a:solidFill>
                  <a:srgbClr val="212529"/>
                </a:solidFill>
                <a:latin typeface="+mj-lt"/>
              </a:rPr>
              <a:t>Kim loại Hg: Tiếp xúc qua con đường không kh</a:t>
            </a:r>
            <a:r>
              <a:rPr lang="en-US" sz="2600" dirty="0">
                <a:solidFill>
                  <a:srgbClr val="212529"/>
                </a:solidFill>
                <a:latin typeface="+mj-lt"/>
              </a:rPr>
              <a:t>í</a:t>
            </a:r>
            <a:r>
              <a:rPr lang="vi-VN" sz="2600" dirty="0">
                <a:solidFill>
                  <a:srgbClr val="212529"/>
                </a:solidFill>
                <a:latin typeface="+mj-lt"/>
              </a:rPr>
              <a:t> và được hít vào phổi. Thể hơi của Hg là nguy hiểm nhất. Chất này được sinh ra từ hoạt động của các nhà máy nhiệt điện, lò đốt rác hoặc cháy rừng, vỡ nhiệt k</a:t>
            </a:r>
            <a:r>
              <a:rPr lang="en-US" sz="2600">
                <a:solidFill>
                  <a:srgbClr val="212529"/>
                </a:solidFill>
                <a:latin typeface="+mj-lt"/>
                <a:cs typeface="Times New Roman" panose="02020603050405020304" pitchFamily="18" charset="0"/>
              </a:rPr>
              <a:t>ế.</a:t>
            </a:r>
            <a:endParaRPr lang="en-US" sz="2600" dirty="0">
              <a:solidFill>
                <a:srgbClr val="212529"/>
              </a:solidFill>
              <a:latin typeface="+mj-lt"/>
              <a:cs typeface="Times New Roman" panose="02020603050405020304" pitchFamily="18" charset="0"/>
            </a:endParaRPr>
          </a:p>
        </p:txBody>
      </p:sp>
      <p:pic>
        <p:nvPicPr>
          <p:cNvPr id="9218" name="Picture 2" descr="Đảm bảo tính nguyên vẹn khi mua nhiệt kế thủy ng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3243" y="311960"/>
            <a:ext cx="4195670" cy="229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183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04800" y="3034605"/>
            <a:ext cx="8766463" cy="1384995"/>
          </a:xfrm>
          <a:prstGeom prst="rect">
            <a:avLst/>
          </a:prstGeom>
        </p:spPr>
        <p:txBody>
          <a:bodyPr wrap="square">
            <a:spAutoFit/>
          </a:bodyPr>
          <a:lstStyle/>
          <a:p>
            <a:r>
              <a:rPr lang="en-US" sz="2800">
                <a:solidFill>
                  <a:srgbClr val="FF0000"/>
                </a:solidFill>
                <a:latin typeface="Times New Roman" pitchFamily="18" charset="0"/>
                <a:cs typeface="Times New Roman" pitchFamily="18" charset="0"/>
              </a:rPr>
              <a:t> =&gt; Hơn </a:t>
            </a:r>
            <a:r>
              <a:rPr lang="en-US" sz="2800" dirty="0">
                <a:solidFill>
                  <a:srgbClr val="FF0000"/>
                </a:solidFill>
                <a:latin typeface="Times New Roman" pitchFamily="18" charset="0"/>
                <a:cs typeface="Times New Roman" pitchFamily="18" charset="0"/>
              </a:rPr>
              <a:t>80%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nguyên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hóa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học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bảng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tuần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hoàn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kim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loại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gồm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nguyên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nhóm</a:t>
            </a:r>
            <a:r>
              <a:rPr lang="en-US" sz="2800" dirty="0">
                <a:solidFill>
                  <a:srgbClr val="FF0000"/>
                </a:solidFill>
                <a:latin typeface="Times New Roman" pitchFamily="18" charset="0"/>
                <a:cs typeface="Times New Roman" pitchFamily="18" charset="0"/>
              </a:rPr>
              <a:t> A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nguyên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tố</a:t>
            </a:r>
            <a:r>
              <a:rPr lang="en-US" sz="2800" dirty="0">
                <a:solidFill>
                  <a:srgbClr val="FF0000"/>
                </a:solidFill>
                <a:latin typeface="Times New Roman" pitchFamily="18" charset="0"/>
                <a:cs typeface="Times New Roman" pitchFamily="18" charset="0"/>
              </a:rPr>
              <a:t> </a:t>
            </a:r>
            <a:r>
              <a:rPr lang="en-US" sz="2800" err="1">
                <a:solidFill>
                  <a:srgbClr val="FF0000"/>
                </a:solidFill>
                <a:latin typeface="Times New Roman" pitchFamily="18" charset="0"/>
                <a:cs typeface="Times New Roman" pitchFamily="18" charset="0"/>
              </a:rPr>
              <a:t>nhóm</a:t>
            </a:r>
            <a:r>
              <a:rPr lang="en-US" sz="2800">
                <a:solidFill>
                  <a:srgbClr val="FF0000"/>
                </a:solidFill>
                <a:latin typeface="Times New Roman" pitchFamily="18" charset="0"/>
                <a:cs typeface="Times New Roman" pitchFamily="18" charset="0"/>
              </a:rPr>
              <a:t> B.</a:t>
            </a:r>
            <a:endParaRPr lang="en-US" sz="2800" dirty="0">
              <a:solidFill>
                <a:srgbClr val="FF0000"/>
              </a:solidFill>
              <a:latin typeface="Times New Roman" pitchFamily="18" charset="0"/>
              <a:cs typeface="Times New Roman" pitchFamily="18" charset="0"/>
            </a:endParaRPr>
          </a:p>
        </p:txBody>
      </p:sp>
      <p:sp>
        <p:nvSpPr>
          <p:cNvPr id="2" name="Text Box 20">
            <a:extLst>
              <a:ext uri="{FF2B5EF4-FFF2-40B4-BE49-F238E27FC236}">
                <a16:creationId xmlns:a16="http://schemas.microsoft.com/office/drawing/2014/main" id="{64AD4772-420F-85A8-DFEE-70F98F0BDFDA}"/>
              </a:ext>
            </a:extLst>
          </p:cNvPr>
          <p:cNvSpPr txBox="1">
            <a:spLocks noChangeArrowheads="1"/>
          </p:cNvSpPr>
          <p:nvPr/>
        </p:nvSpPr>
        <p:spPr bwMode="auto">
          <a:xfrm>
            <a:off x="381000" y="188893"/>
            <a:ext cx="7620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800" b="1" dirty="0">
                <a:solidFill>
                  <a:srgbClr val="C00000"/>
                </a:solidFill>
                <a:latin typeface="Times New Roman" pitchFamily="18" charset="0"/>
                <a:cs typeface="Times New Roman" pitchFamily="18" charset="0"/>
              </a:rPr>
              <a:t>BÀI 4: SƠ </a:t>
            </a:r>
            <a:r>
              <a:rPr lang="en-US" altLang="en-US" sz="2800" b="1">
                <a:solidFill>
                  <a:srgbClr val="C00000"/>
                </a:solidFill>
                <a:latin typeface="Times New Roman" pitchFamily="18" charset="0"/>
                <a:cs typeface="Times New Roman" pitchFamily="18" charset="0"/>
              </a:rPr>
              <a:t>LƯỢC BẢNG </a:t>
            </a:r>
            <a:r>
              <a:rPr lang="en-US" altLang="en-US" sz="2800" b="1" dirty="0">
                <a:solidFill>
                  <a:srgbClr val="C00000"/>
                </a:solidFill>
                <a:latin typeface="Times New Roman" pitchFamily="18" charset="0"/>
                <a:cs typeface="Times New Roman" pitchFamily="18" charset="0"/>
              </a:rPr>
              <a:t>TUẦN HOÀN CÁC NGUYÊN TỐ HÓA HỌC</a:t>
            </a:r>
          </a:p>
        </p:txBody>
      </p:sp>
      <p:sp>
        <p:nvSpPr>
          <p:cNvPr id="5" name="Rectangle 4">
            <a:extLst>
              <a:ext uri="{FF2B5EF4-FFF2-40B4-BE49-F238E27FC236}">
                <a16:creationId xmlns:a16="http://schemas.microsoft.com/office/drawing/2014/main" id="{35731E1C-9163-9872-82AF-6EC6D7908845}"/>
              </a:ext>
            </a:extLst>
          </p:cNvPr>
          <p:cNvSpPr/>
          <p:nvPr/>
        </p:nvSpPr>
        <p:spPr>
          <a:xfrm>
            <a:off x="148937" y="1610380"/>
            <a:ext cx="5566063" cy="523220"/>
          </a:xfrm>
          <a:prstGeom prst="rect">
            <a:avLst/>
          </a:prstGeom>
        </p:spPr>
        <p:txBody>
          <a:bodyPr wrap="square">
            <a:spAutoFit/>
          </a:bodyPr>
          <a:lstStyle/>
          <a:p>
            <a:r>
              <a:rPr lang="en-US" sz="2800" b="1" dirty="0">
                <a:solidFill>
                  <a:srgbClr val="002060"/>
                </a:solidFill>
                <a:latin typeface="Times New Roman" pitchFamily="18" charset="0"/>
                <a:cs typeface="Times New Roman" pitchFamily="18" charset="0"/>
              </a:rPr>
              <a:t>III. </a:t>
            </a:r>
            <a:r>
              <a:rPr lang="en-US" sz="2800" b="1" dirty="0" err="1">
                <a:solidFill>
                  <a:srgbClr val="002060"/>
                </a:solidFill>
                <a:latin typeface="Times New Roman" pitchFamily="18" charset="0"/>
                <a:cs typeface="Times New Roman" pitchFamily="18" charset="0"/>
              </a:rPr>
              <a:t>Các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nguyên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tố</a:t>
            </a:r>
            <a:r>
              <a:rPr lang="en-US" sz="2800" b="1" dirty="0">
                <a:solidFill>
                  <a:srgbClr val="002060"/>
                </a:solidFill>
                <a:latin typeface="Times New Roman" pitchFamily="18" charset="0"/>
                <a:cs typeface="Times New Roman" pitchFamily="18" charset="0"/>
              </a:rPr>
              <a:t> </a:t>
            </a:r>
            <a:r>
              <a:rPr lang="en-US" sz="2800" b="1" err="1">
                <a:solidFill>
                  <a:srgbClr val="002060"/>
                </a:solidFill>
                <a:latin typeface="Times New Roman" pitchFamily="18" charset="0"/>
                <a:cs typeface="Times New Roman" pitchFamily="18" charset="0"/>
              </a:rPr>
              <a:t>kim</a:t>
            </a:r>
            <a:r>
              <a:rPr lang="en-US" sz="2800" b="1">
                <a:solidFill>
                  <a:srgbClr val="002060"/>
                </a:solidFill>
                <a:latin typeface="Times New Roman" pitchFamily="18" charset="0"/>
                <a:cs typeface="Times New Roman" pitchFamily="18" charset="0"/>
              </a:rPr>
              <a:t> loại:</a:t>
            </a:r>
            <a:endParaRPr lang="en-US" sz="2800" b="1" dirty="0">
              <a:solidFill>
                <a:srgbClr val="002060"/>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56C2F12C-879E-01D7-7B2D-B013CF831E4C}"/>
              </a:ext>
            </a:extLst>
          </p:cNvPr>
          <p:cNvSpPr/>
          <p:nvPr/>
        </p:nvSpPr>
        <p:spPr>
          <a:xfrm>
            <a:off x="304800" y="2067580"/>
            <a:ext cx="69013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Tìm hiểu các </a:t>
            </a:r>
            <a:r>
              <a:rPr kumimoji="0" lang="en-US" sz="280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nguyên</a:t>
            </a:r>
            <a:r>
              <a:rPr kumimoji="0" lang="en-US" sz="280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tố</a:t>
            </a:r>
            <a:r>
              <a:rPr kumimoji="0" lang="en-US" sz="280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kim</a:t>
            </a:r>
            <a:r>
              <a:rPr kumimoji="0" lang="en-US" sz="280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loại nhóm A:</a:t>
            </a:r>
            <a:endParaRPr kumimoji="0" lang="en-US" sz="280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a:extLst>
              <a:ext uri="{FF2B5EF4-FFF2-40B4-BE49-F238E27FC236}">
                <a16:creationId xmlns:a16="http://schemas.microsoft.com/office/drawing/2014/main" id="{0809DA7B-8AD6-CABE-4407-0A960DB4FAAF}"/>
              </a:ext>
            </a:extLst>
          </p:cNvPr>
          <p:cNvSpPr/>
          <p:nvPr/>
        </p:nvSpPr>
        <p:spPr>
          <a:xfrm>
            <a:off x="318868" y="2524780"/>
            <a:ext cx="69013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Tìm hiểu các </a:t>
            </a:r>
            <a:r>
              <a:rPr kumimoji="0" lang="en-US" sz="280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nguyên</a:t>
            </a:r>
            <a:r>
              <a:rPr kumimoji="0" lang="en-US" sz="280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tố</a:t>
            </a:r>
            <a:r>
              <a:rPr kumimoji="0" lang="en-US" sz="280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kim</a:t>
            </a:r>
            <a:r>
              <a:rPr kumimoji="0" lang="en-US" sz="280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loại nhóm B:</a:t>
            </a:r>
            <a:endParaRPr kumimoji="0" lang="en-US" sz="280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089029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2400" y="2209800"/>
            <a:ext cx="9144000" cy="1815882"/>
          </a:xfrm>
          <a:prstGeom prst="rect">
            <a:avLst/>
          </a:prstGeom>
        </p:spPr>
        <p:txBody>
          <a:bodyPr wrap="square">
            <a:spAutoFit/>
          </a:bodyPr>
          <a:lstStyle/>
          <a:p>
            <a:pPr marL="367029" lvl="1" algn="just"/>
            <a:r>
              <a:rPr lang="en-US" sz="2800">
                <a:latin typeface="Times New Roman" pitchFamily="18" charset="0"/>
                <a:cs typeface="Times New Roman" pitchFamily="18" charset="0"/>
              </a:rPr>
              <a:t>    Mỗi </a:t>
            </a:r>
            <a:r>
              <a:rPr lang="en-US" sz="2800" dirty="0" err="1">
                <a:latin typeface="Times New Roman" pitchFamily="18" charset="0"/>
                <a:cs typeface="Times New Roman" pitchFamily="18" charset="0"/>
              </a:rPr>
              <a:t>kim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4.2,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a:t>
            </a:r>
          </a:p>
        </p:txBody>
      </p:sp>
      <p:sp>
        <p:nvSpPr>
          <p:cNvPr id="2" name="Text Box 20">
            <a:extLst>
              <a:ext uri="{FF2B5EF4-FFF2-40B4-BE49-F238E27FC236}">
                <a16:creationId xmlns:a16="http://schemas.microsoft.com/office/drawing/2014/main" id="{DE04DF72-4B52-1E02-04E2-99433AFA36DC}"/>
              </a:ext>
            </a:extLst>
          </p:cNvPr>
          <p:cNvSpPr txBox="1">
            <a:spLocks noChangeArrowheads="1"/>
          </p:cNvSpPr>
          <p:nvPr/>
        </p:nvSpPr>
        <p:spPr bwMode="auto">
          <a:xfrm>
            <a:off x="381000" y="188893"/>
            <a:ext cx="7620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800" b="1" dirty="0">
                <a:solidFill>
                  <a:srgbClr val="C00000"/>
                </a:solidFill>
                <a:latin typeface="Times New Roman" pitchFamily="18" charset="0"/>
                <a:cs typeface="Times New Roman" pitchFamily="18" charset="0"/>
              </a:rPr>
              <a:t>BÀI 4: SƠ </a:t>
            </a:r>
            <a:r>
              <a:rPr lang="en-US" altLang="en-US" sz="2800" b="1">
                <a:solidFill>
                  <a:srgbClr val="C00000"/>
                </a:solidFill>
                <a:latin typeface="Times New Roman" pitchFamily="18" charset="0"/>
                <a:cs typeface="Times New Roman" pitchFamily="18" charset="0"/>
              </a:rPr>
              <a:t>LƯỢC BẢNG </a:t>
            </a:r>
            <a:r>
              <a:rPr lang="en-US" altLang="en-US" sz="2800" b="1" dirty="0">
                <a:solidFill>
                  <a:srgbClr val="C00000"/>
                </a:solidFill>
                <a:latin typeface="Times New Roman" pitchFamily="18" charset="0"/>
                <a:cs typeface="Times New Roman" pitchFamily="18" charset="0"/>
              </a:rPr>
              <a:t>TUẦN HOÀN CÁC NGUYÊN TỐ HÓA HỌC</a:t>
            </a:r>
          </a:p>
        </p:txBody>
      </p:sp>
      <p:sp>
        <p:nvSpPr>
          <p:cNvPr id="3" name="Rectangle 2">
            <a:extLst>
              <a:ext uri="{FF2B5EF4-FFF2-40B4-BE49-F238E27FC236}">
                <a16:creationId xmlns:a16="http://schemas.microsoft.com/office/drawing/2014/main" id="{80D25FE7-CE53-44B4-1D7F-AA8C6425840B}"/>
              </a:ext>
            </a:extLst>
          </p:cNvPr>
          <p:cNvSpPr/>
          <p:nvPr/>
        </p:nvSpPr>
        <p:spPr>
          <a:xfrm>
            <a:off x="148937" y="1610380"/>
            <a:ext cx="5566063" cy="523220"/>
          </a:xfrm>
          <a:prstGeom prst="rect">
            <a:avLst/>
          </a:prstGeom>
        </p:spPr>
        <p:txBody>
          <a:bodyPr wrap="square">
            <a:spAutoFit/>
          </a:bodyPr>
          <a:lstStyle/>
          <a:p>
            <a:r>
              <a:rPr lang="en-US" sz="2700" b="1" dirty="0">
                <a:solidFill>
                  <a:srgbClr val="002060"/>
                </a:solidFill>
                <a:latin typeface="Times New Roman" pitchFamily="18" charset="0"/>
                <a:cs typeface="Times New Roman" pitchFamily="18" charset="0"/>
              </a:rPr>
              <a:t>III. </a:t>
            </a:r>
            <a:r>
              <a:rPr lang="en-US" sz="2700" b="1" dirty="0" err="1">
                <a:solidFill>
                  <a:srgbClr val="002060"/>
                </a:solidFill>
                <a:latin typeface="Times New Roman" pitchFamily="18" charset="0"/>
                <a:cs typeface="Times New Roman" pitchFamily="18" charset="0"/>
              </a:rPr>
              <a:t>Các</a:t>
            </a:r>
            <a:r>
              <a:rPr lang="en-US" sz="2700" b="1" dirty="0">
                <a:solidFill>
                  <a:srgbClr val="002060"/>
                </a:solidFill>
                <a:latin typeface="Times New Roman" pitchFamily="18" charset="0"/>
                <a:cs typeface="Times New Roman" pitchFamily="18" charset="0"/>
              </a:rPr>
              <a:t> </a:t>
            </a:r>
            <a:r>
              <a:rPr lang="en-US" sz="2700" b="1" dirty="0" err="1">
                <a:solidFill>
                  <a:srgbClr val="002060"/>
                </a:solidFill>
                <a:latin typeface="Times New Roman" pitchFamily="18" charset="0"/>
                <a:cs typeface="Times New Roman" pitchFamily="18" charset="0"/>
              </a:rPr>
              <a:t>nguyên</a:t>
            </a:r>
            <a:r>
              <a:rPr lang="en-US" sz="2700" b="1" dirty="0">
                <a:solidFill>
                  <a:srgbClr val="002060"/>
                </a:solidFill>
                <a:latin typeface="Times New Roman" pitchFamily="18" charset="0"/>
                <a:cs typeface="Times New Roman" pitchFamily="18" charset="0"/>
              </a:rPr>
              <a:t> </a:t>
            </a:r>
            <a:r>
              <a:rPr lang="en-US" sz="2700" b="1" dirty="0" err="1">
                <a:solidFill>
                  <a:srgbClr val="002060"/>
                </a:solidFill>
                <a:latin typeface="Times New Roman" pitchFamily="18" charset="0"/>
                <a:cs typeface="Times New Roman" pitchFamily="18" charset="0"/>
              </a:rPr>
              <a:t>tố</a:t>
            </a:r>
            <a:r>
              <a:rPr lang="en-US" sz="2700" b="1" dirty="0">
                <a:solidFill>
                  <a:srgbClr val="002060"/>
                </a:solidFill>
                <a:latin typeface="Times New Roman" pitchFamily="18" charset="0"/>
                <a:cs typeface="Times New Roman" pitchFamily="18" charset="0"/>
              </a:rPr>
              <a:t> </a:t>
            </a:r>
            <a:r>
              <a:rPr lang="en-US" sz="2700" b="1" err="1">
                <a:solidFill>
                  <a:srgbClr val="002060"/>
                </a:solidFill>
                <a:latin typeface="Times New Roman" pitchFamily="18" charset="0"/>
                <a:cs typeface="Times New Roman" pitchFamily="18" charset="0"/>
              </a:rPr>
              <a:t>kim</a:t>
            </a:r>
            <a:r>
              <a:rPr lang="en-US" sz="2700" b="1">
                <a:solidFill>
                  <a:srgbClr val="002060"/>
                </a:solidFill>
                <a:latin typeface="Times New Roman" pitchFamily="18" charset="0"/>
                <a:cs typeface="Times New Roman" pitchFamily="18" charset="0"/>
              </a:rPr>
              <a:t> loại:</a:t>
            </a:r>
            <a:endParaRPr lang="en-US" sz="27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560931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0" y="857250"/>
            <a:ext cx="9144000" cy="5143500"/>
            <a:chOff x="0" y="0"/>
            <a:chExt cx="12192000"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grpSp>
        <p:nvGrpSpPr>
          <p:cNvPr id="8" name="Group 7"/>
          <p:cNvGrpSpPr/>
          <p:nvPr/>
        </p:nvGrpSpPr>
        <p:grpSpPr>
          <a:xfrm>
            <a:off x="0" y="857250"/>
            <a:ext cx="9067800" cy="6705600"/>
            <a:chOff x="0" y="0"/>
            <a:chExt cx="12192000" cy="6858000"/>
          </a:xfrm>
        </p:grpSpPr>
        <p:sp>
          <p:nvSpPr>
            <p:cNvPr id="9" name="Rectangle 8"/>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6205" b="8911"/>
            <a:stretch/>
          </p:blipFill>
          <p:spPr>
            <a:xfrm>
              <a:off x="0" y="0"/>
              <a:ext cx="12192000" cy="6858000"/>
            </a:xfrm>
            <a:prstGeom prst="rect">
              <a:avLst/>
            </a:prstGeom>
          </p:spPr>
        </p:pic>
      </p:grpSp>
      <p:sp>
        <p:nvSpPr>
          <p:cNvPr id="11" name="Slide Number Placeholder 5"/>
          <p:cNvSpPr txBox="1">
            <a:spLocks/>
          </p:cNvSpPr>
          <p:nvPr/>
        </p:nvSpPr>
        <p:spPr>
          <a:xfrm>
            <a:off x="5869132" y="5624515"/>
            <a:ext cx="1999589" cy="2374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r" defTabSz="914400" rtl="0" eaLnBrk="1" latinLnBrk="0" hangingPunct="1">
              <a:defRPr sz="1200" kern="1200">
                <a:solidFill>
                  <a:schemeClr val="tx1"/>
                </a:solidFill>
                <a:latin typeface="Times New Roman" panose="02020603050405020304" pitchFamily="18" charset="0"/>
                <a:ea typeface="+mn-ea"/>
                <a:cs typeface="+mn-cs"/>
              </a:defRPr>
            </a:lvl1pPr>
            <a:lvl2pPr marL="742950" indent="-285750" algn="l" defTabSz="914400" rtl="0" eaLnBrk="1" latinLnBrk="0" hangingPunct="1">
              <a:defRPr sz="18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defRPr sz="18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defRPr sz="18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Times New Roman" panose="02020603050405020304" pitchFamily="18" charset="0"/>
                <a:ea typeface="+mn-ea"/>
                <a:cs typeface="+mn-cs"/>
              </a:defRPr>
            </a:lvl9pPr>
          </a:lstStyle>
          <a:p>
            <a:pPr defTabSz="685800" fontAlgn="base">
              <a:spcBef>
                <a:spcPct val="0"/>
              </a:spcBef>
              <a:spcAft>
                <a:spcPct val="0"/>
              </a:spcAft>
            </a:pPr>
            <a:fld id="{672C6B68-80F0-4C47-80AD-D3D24341AAA9}" type="slidenum">
              <a:rPr lang="en-US" altLang="en-US" sz="900">
                <a:solidFill>
                  <a:prstClr val="black"/>
                </a:solidFill>
                <a:latin typeface="Arial" panose="020B0604020202020204" pitchFamily="34" charset="0"/>
                <a:cs typeface="Arial" charset="0"/>
              </a:rPr>
              <a:pPr defTabSz="685800" fontAlgn="base">
                <a:spcBef>
                  <a:spcPct val="0"/>
                </a:spcBef>
                <a:spcAft>
                  <a:spcPct val="0"/>
                </a:spcAft>
              </a:pPr>
              <a:t>25</a:t>
            </a:fld>
            <a:endParaRPr lang="en-US" altLang="en-US" sz="900">
              <a:solidFill>
                <a:prstClr val="black"/>
              </a:solidFill>
              <a:latin typeface="Arial" panose="020B0604020202020204" pitchFamily="34" charset="0"/>
              <a:cs typeface="Arial" charset="0"/>
            </a:endParaRPr>
          </a:p>
        </p:txBody>
      </p:sp>
      <p:pic>
        <p:nvPicPr>
          <p:cNvPr id="12" name="Picture 14" descr="DSC059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40268"/>
            <a:ext cx="3511921" cy="234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4223823" y="1230791"/>
            <a:ext cx="3521524" cy="2274409"/>
          </a:xfrm>
          <a:prstGeom prst="rect">
            <a:avLst/>
          </a:prstGeom>
        </p:spPr>
      </p:pic>
      <p:sp>
        <p:nvSpPr>
          <p:cNvPr id="16" name="TextBox 15"/>
          <p:cNvSpPr txBox="1"/>
          <p:nvPr/>
        </p:nvSpPr>
        <p:spPr>
          <a:xfrm>
            <a:off x="304800" y="228600"/>
            <a:ext cx="8421417" cy="430887"/>
          </a:xfrm>
          <a:prstGeom prst="rect">
            <a:avLst/>
          </a:prstGeom>
          <a:noFill/>
        </p:spPr>
        <p:txBody>
          <a:bodyPr wrap="square" rtlCol="0">
            <a:spAutoFit/>
          </a:bodyPr>
          <a:lstStyle/>
          <a:p>
            <a:pPr defTabSz="685800"/>
            <a:r>
              <a:rPr lang="en-US" sz="2200" b="1" dirty="0">
                <a:solidFill>
                  <a:srgbClr val="002060"/>
                </a:solidFill>
                <a:latin typeface="Times New Roman" panose="02020603050405020304" pitchFamily="18" charset="0"/>
                <a:cs typeface="Times New Roman" panose="02020603050405020304" pitchFamily="18" charset="0"/>
              </a:rPr>
              <a:t>ỨNG DỤNG CỦA MỘT SỐ KIM </a:t>
            </a:r>
            <a:r>
              <a:rPr lang="en-US" sz="2200" b="1">
                <a:solidFill>
                  <a:srgbClr val="002060"/>
                </a:solidFill>
                <a:latin typeface="Times New Roman" panose="02020603050405020304" pitchFamily="18" charset="0"/>
                <a:cs typeface="Times New Roman" panose="02020603050405020304" pitchFamily="18" charset="0"/>
              </a:rPr>
              <a:t>LOẠI DÙNG LÀM TRANG SỨC</a:t>
            </a:r>
            <a:endParaRPr lang="en-US" sz="2200" b="1" dirty="0">
              <a:solidFill>
                <a:srgbClr val="002060"/>
              </a:solidFill>
              <a:latin typeface="Times New Roman" panose="02020603050405020304" pitchFamily="18" charset="0"/>
              <a:cs typeface="Times New Roman" panose="02020603050405020304" pitchFamily="18" charset="0"/>
            </a:endParaRPr>
          </a:p>
        </p:txBody>
      </p:sp>
      <p:pic>
        <p:nvPicPr>
          <p:cNvPr id="3" name="Picture 19" descr="1200387500_nv">
            <a:extLst>
              <a:ext uri="{FF2B5EF4-FFF2-40B4-BE49-F238E27FC236}">
                <a16:creationId xmlns:a16="http://schemas.microsoft.com/office/drawing/2014/main" id="{763F0C86-6CD8-788D-6C77-F4E28D45B0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093" y="3977389"/>
            <a:ext cx="3228107" cy="234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85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2400" y="2209800"/>
            <a:ext cx="9144000" cy="1815882"/>
          </a:xfrm>
          <a:prstGeom prst="rect">
            <a:avLst/>
          </a:prstGeom>
        </p:spPr>
        <p:txBody>
          <a:bodyPr wrap="square">
            <a:spAutoFit/>
          </a:bodyPr>
          <a:lstStyle/>
          <a:p>
            <a:pPr marL="367029" marR="0" lvl="1"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Mỗi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kim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loại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đều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vai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trò</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ứng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khác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nhau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đời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hãy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biết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kim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loại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nào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thường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dùng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trang</a:t>
            </a: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sức, làm dây điện.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Dựa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4.2,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hãy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biết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vị</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trí</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chúng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tuần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hoàn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20" name="Rectangle 19"/>
          <p:cNvSpPr/>
          <p:nvPr/>
        </p:nvSpPr>
        <p:spPr>
          <a:xfrm>
            <a:off x="-152400" y="3962400"/>
            <a:ext cx="8763000" cy="523220"/>
          </a:xfrm>
          <a:prstGeom prst="rect">
            <a:avLst/>
          </a:prstGeom>
        </p:spPr>
        <p:txBody>
          <a:bodyPr wrap="square">
            <a:spAutoFit/>
          </a:bodyPr>
          <a:lstStyle/>
          <a:p>
            <a:pPr marL="367029"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=&gt;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Một</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số</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kim</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loại</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được</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làm</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đồ</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trang</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err="1">
                <a:ln>
                  <a:noFill/>
                </a:ln>
                <a:solidFill>
                  <a:srgbClr val="FF0000"/>
                </a:solidFill>
                <a:effectLst/>
                <a:uLnTx/>
                <a:uFillTx/>
                <a:latin typeface="Times New Roman" pitchFamily="18" charset="0"/>
                <a:ea typeface="+mn-ea"/>
                <a:cs typeface="Times New Roman" pitchFamily="18" charset="0"/>
              </a:rPr>
              <a:t>sức</a:t>
            </a:r>
            <a:r>
              <a:rPr kumimoji="0" lang="en-US" sz="2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vàng, bạc, …</a:t>
            </a:r>
            <a:endPar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21" name="Rectangle 20"/>
          <p:cNvSpPr/>
          <p:nvPr/>
        </p:nvSpPr>
        <p:spPr>
          <a:xfrm>
            <a:off x="-152400" y="4419600"/>
            <a:ext cx="9067800" cy="954107"/>
          </a:xfrm>
          <a:prstGeom prst="rect">
            <a:avLst/>
          </a:prstGeom>
        </p:spPr>
        <p:txBody>
          <a:bodyPr wrap="square">
            <a:spAutoFit/>
          </a:bodyPr>
          <a:lstStyle/>
          <a:p>
            <a:pPr marL="367029"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Gold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vàng</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kí</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hiệu</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hóa</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học</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Au, ô 79,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chu</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kì</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6,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nhóm</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IB</a:t>
            </a:r>
          </a:p>
          <a:p>
            <a:pPr marL="367029"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Silver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bạc</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kí</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hiệu</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hóa</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học</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Ag, ô 47,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chu</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kì</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5, </a:t>
            </a:r>
            <a:r>
              <a:rPr kumimoji="0" lang="en-US" sz="2800" b="0" i="0" u="none" strike="noStrike" kern="1200" cap="none" spc="0" normalizeH="0" baseline="0" noProof="0" err="1">
                <a:ln>
                  <a:noFill/>
                </a:ln>
                <a:solidFill>
                  <a:srgbClr val="FF0000"/>
                </a:solidFill>
                <a:effectLst/>
                <a:uLnTx/>
                <a:uFillTx/>
                <a:latin typeface="Times New Roman" pitchFamily="18" charset="0"/>
                <a:ea typeface="+mn-ea"/>
                <a:cs typeface="Times New Roman" pitchFamily="18" charset="0"/>
              </a:rPr>
              <a:t>nhóm</a:t>
            </a:r>
            <a:r>
              <a:rPr kumimoji="0" lang="en-US" sz="2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IB</a:t>
            </a:r>
          </a:p>
        </p:txBody>
      </p:sp>
      <p:sp>
        <p:nvSpPr>
          <p:cNvPr id="2" name="Text Box 20">
            <a:extLst>
              <a:ext uri="{FF2B5EF4-FFF2-40B4-BE49-F238E27FC236}">
                <a16:creationId xmlns:a16="http://schemas.microsoft.com/office/drawing/2014/main" id="{DE04DF72-4B52-1E02-04E2-99433AFA36DC}"/>
              </a:ext>
            </a:extLst>
          </p:cNvPr>
          <p:cNvSpPr txBox="1">
            <a:spLocks noChangeArrowheads="1"/>
          </p:cNvSpPr>
          <p:nvPr/>
        </p:nvSpPr>
        <p:spPr bwMode="auto">
          <a:xfrm>
            <a:off x="381000" y="188893"/>
            <a:ext cx="7620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BÀI 4: SƠ </a:t>
            </a:r>
            <a:r>
              <a:rPr kumimoji="0" lang="en-US" altLang="en-US" sz="2800" b="1" i="0" u="none" strike="noStrike" kern="1200" cap="none" spc="0" normalizeH="0" baseline="0" noProof="0">
                <a:ln>
                  <a:noFill/>
                </a:ln>
                <a:solidFill>
                  <a:srgbClr val="C00000"/>
                </a:solidFill>
                <a:effectLst/>
                <a:uLnTx/>
                <a:uFillTx/>
                <a:latin typeface="Times New Roman" pitchFamily="18" charset="0"/>
                <a:ea typeface="+mn-ea"/>
                <a:cs typeface="Times New Roman" pitchFamily="18" charset="0"/>
              </a:rPr>
              <a:t>LƯỢC BẢNG </a:t>
            </a:r>
            <a:r>
              <a:rPr kumimoji="0" lang="en-US" altLang="en-US" sz="2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TUẦN HOÀN CÁC NGUYÊN TỐ HÓA HỌC</a:t>
            </a:r>
          </a:p>
        </p:txBody>
      </p:sp>
      <p:sp>
        <p:nvSpPr>
          <p:cNvPr id="3" name="Rectangle 2">
            <a:extLst>
              <a:ext uri="{FF2B5EF4-FFF2-40B4-BE49-F238E27FC236}">
                <a16:creationId xmlns:a16="http://schemas.microsoft.com/office/drawing/2014/main" id="{80D25FE7-CE53-44B4-1D7F-AA8C6425840B}"/>
              </a:ext>
            </a:extLst>
          </p:cNvPr>
          <p:cNvSpPr/>
          <p:nvPr/>
        </p:nvSpPr>
        <p:spPr>
          <a:xfrm>
            <a:off x="148937" y="1610380"/>
            <a:ext cx="556606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III. </a:t>
            </a:r>
            <a:r>
              <a:rPr kumimoji="0" lang="en-US" sz="27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Các</a:t>
            </a:r>
            <a:r>
              <a:rPr kumimoji="0" lang="en-US" sz="27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nguyên</a:t>
            </a:r>
            <a:r>
              <a:rPr kumimoji="0" lang="en-US" sz="27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tố</a:t>
            </a:r>
            <a:r>
              <a:rPr kumimoji="0" lang="en-US" sz="27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err="1">
                <a:ln>
                  <a:noFill/>
                </a:ln>
                <a:solidFill>
                  <a:srgbClr val="002060"/>
                </a:solidFill>
                <a:effectLst/>
                <a:uLnTx/>
                <a:uFillTx/>
                <a:latin typeface="Times New Roman" pitchFamily="18" charset="0"/>
                <a:ea typeface="+mn-ea"/>
                <a:cs typeface="Times New Roman" pitchFamily="18" charset="0"/>
              </a:rPr>
              <a:t>kim</a:t>
            </a:r>
            <a:r>
              <a:rPr kumimoji="0" lang="en-US" sz="27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rPr>
              <a:t> loại:</a:t>
            </a:r>
            <a:endParaRPr kumimoji="0" lang="en-US" sz="27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4" name="Rectangle 3">
            <a:extLst>
              <a:ext uri="{FF2B5EF4-FFF2-40B4-BE49-F238E27FC236}">
                <a16:creationId xmlns:a16="http://schemas.microsoft.com/office/drawing/2014/main" id="{04867612-1408-E5CF-9EC9-CE1CCF420E00}"/>
              </a:ext>
            </a:extLst>
          </p:cNvPr>
          <p:cNvSpPr/>
          <p:nvPr/>
        </p:nvSpPr>
        <p:spPr>
          <a:xfrm>
            <a:off x="-152400" y="5410200"/>
            <a:ext cx="9448800" cy="1338828"/>
          </a:xfrm>
          <a:prstGeom prst="rect">
            <a:avLst/>
          </a:prstGeom>
        </p:spPr>
        <p:txBody>
          <a:bodyPr wrap="square">
            <a:spAutoFit/>
          </a:bodyPr>
          <a:lstStyle/>
          <a:p>
            <a:pPr marL="367029" lvl="1">
              <a:defRPr/>
            </a:pPr>
            <a:r>
              <a:rPr lang="en-US" sz="2700">
                <a:solidFill>
                  <a:srgbClr val="FF0000"/>
                </a:solidFill>
                <a:latin typeface="Times New Roman" pitchFamily="18" charset="0"/>
                <a:cs typeface="Times New Roman" pitchFamily="18" charset="0"/>
              </a:rPr>
              <a:t>=&gt; Một số kim loại được làm dây điện như: đồng, nhôm.</a:t>
            </a:r>
          </a:p>
          <a:p>
            <a:pPr marL="367029" marR="0" lvl="1"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FF0000"/>
                </a:solidFill>
                <a:effectLst/>
                <a:uLnTx/>
                <a:uFillTx/>
                <a:latin typeface="Times New Roman" pitchFamily="18" charset="0"/>
                <a:cs typeface="Times New Roman" pitchFamily="18" charset="0"/>
              </a:rPr>
              <a:t>+ </a:t>
            </a:r>
            <a:r>
              <a:rPr lang="en-US" sz="2700">
                <a:solidFill>
                  <a:srgbClr val="FF0000"/>
                </a:solidFill>
                <a:latin typeface="Times New Roman" pitchFamily="18" charset="0"/>
                <a:cs typeface="Times New Roman" pitchFamily="18" charset="0"/>
              </a:rPr>
              <a:t>Copper</a:t>
            </a:r>
            <a:r>
              <a:rPr kumimoji="0" lang="en-US" sz="2700" b="0" i="0" u="none" strike="noStrike" kern="1200" cap="none" spc="0" normalizeH="0" baseline="0" noProof="0">
                <a:ln>
                  <a:noFill/>
                </a:ln>
                <a:solidFill>
                  <a:srgbClr val="FF0000"/>
                </a:solidFill>
                <a:effectLst/>
                <a:uLnTx/>
                <a:uFillTx/>
                <a:latin typeface="Times New Roman" pitchFamily="18" charset="0"/>
                <a:cs typeface="Times New Roman" pitchFamily="18" charset="0"/>
              </a:rPr>
              <a:t> (</a:t>
            </a:r>
            <a:r>
              <a:rPr lang="en-US" sz="2700">
                <a:solidFill>
                  <a:srgbClr val="FF0000"/>
                </a:solidFill>
                <a:latin typeface="Times New Roman" pitchFamily="18" charset="0"/>
                <a:cs typeface="Times New Roman" pitchFamily="18" charset="0"/>
              </a:rPr>
              <a:t>đồng</a:t>
            </a:r>
            <a:r>
              <a:rPr kumimoji="0" lang="en-US" sz="2700" b="0" i="0" u="none" strike="noStrike" kern="1200" cap="none" spc="0" normalizeH="0" baseline="0" noProof="0">
                <a:ln>
                  <a:noFill/>
                </a:ln>
                <a:solidFill>
                  <a:srgbClr val="FF0000"/>
                </a:solidFill>
                <a:effectLst/>
                <a:uLnTx/>
                <a:uFillTx/>
                <a:latin typeface="Times New Roman" pitchFamily="18" charset="0"/>
                <a:cs typeface="Times New Roman" pitchFamily="18" charset="0"/>
              </a:rPr>
              <a:t>) </a:t>
            </a:r>
            <a:r>
              <a:rPr kumimoji="0" lang="en-US" sz="27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kí</a:t>
            </a:r>
            <a:r>
              <a:rPr kumimoji="0" lang="en-US" sz="27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7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hiệu</a:t>
            </a:r>
            <a:r>
              <a:rPr kumimoji="0" lang="en-US" sz="27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7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hóa</a:t>
            </a:r>
            <a:r>
              <a:rPr kumimoji="0" lang="en-US" sz="27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700" b="0" i="0" u="none" strike="noStrike" kern="1200" cap="none" spc="0" normalizeH="0" baseline="0" noProof="0" err="1">
                <a:ln>
                  <a:noFill/>
                </a:ln>
                <a:solidFill>
                  <a:srgbClr val="FF0000"/>
                </a:solidFill>
                <a:effectLst/>
                <a:uLnTx/>
                <a:uFillTx/>
                <a:latin typeface="Times New Roman" pitchFamily="18" charset="0"/>
                <a:cs typeface="Times New Roman" pitchFamily="18" charset="0"/>
              </a:rPr>
              <a:t>học</a:t>
            </a:r>
            <a:r>
              <a:rPr kumimoji="0" lang="en-US" sz="2700" b="0" i="0" u="none" strike="noStrike" kern="1200" cap="none" spc="0" normalizeH="0" baseline="0" noProof="0">
                <a:ln>
                  <a:noFill/>
                </a:ln>
                <a:solidFill>
                  <a:srgbClr val="FF0000"/>
                </a:solidFill>
                <a:effectLst/>
                <a:uLnTx/>
                <a:uFillTx/>
                <a:latin typeface="Times New Roman" pitchFamily="18" charset="0"/>
                <a:cs typeface="Times New Roman" pitchFamily="18" charset="0"/>
              </a:rPr>
              <a:t> Cu</a:t>
            </a:r>
            <a:r>
              <a:rPr kumimoji="0" lang="en-US" sz="27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700" b="0" i="0" u="none" strike="noStrike" kern="1200" cap="none" spc="0" normalizeH="0" baseline="0" noProof="0">
                <a:ln>
                  <a:noFill/>
                </a:ln>
                <a:solidFill>
                  <a:srgbClr val="FF0000"/>
                </a:solidFill>
                <a:effectLst/>
                <a:uLnTx/>
                <a:uFillTx/>
                <a:latin typeface="Times New Roman" pitchFamily="18" charset="0"/>
                <a:cs typeface="Times New Roman" pitchFamily="18" charset="0"/>
              </a:rPr>
              <a:t>ô 29, </a:t>
            </a:r>
            <a:r>
              <a:rPr kumimoji="0" lang="en-US" sz="27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chu</a:t>
            </a:r>
            <a:r>
              <a:rPr kumimoji="0" lang="en-US" sz="27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700" b="0" i="0" u="none" strike="noStrike" kern="1200" cap="none" spc="0" normalizeH="0" baseline="0" noProof="0" err="1">
                <a:ln>
                  <a:noFill/>
                </a:ln>
                <a:solidFill>
                  <a:srgbClr val="FF0000"/>
                </a:solidFill>
                <a:effectLst/>
                <a:uLnTx/>
                <a:uFillTx/>
                <a:latin typeface="Times New Roman" pitchFamily="18" charset="0"/>
                <a:cs typeface="Times New Roman" pitchFamily="18" charset="0"/>
              </a:rPr>
              <a:t>kì</a:t>
            </a:r>
            <a:r>
              <a:rPr kumimoji="0" lang="en-US" sz="2700" b="0" i="0" u="none" strike="noStrike" kern="1200" cap="none" spc="0" normalizeH="0" baseline="0" noProof="0">
                <a:ln>
                  <a:noFill/>
                </a:ln>
                <a:solidFill>
                  <a:srgbClr val="FF0000"/>
                </a:solidFill>
                <a:effectLst/>
                <a:uLnTx/>
                <a:uFillTx/>
                <a:latin typeface="Times New Roman" pitchFamily="18" charset="0"/>
                <a:cs typeface="Times New Roman" pitchFamily="18" charset="0"/>
              </a:rPr>
              <a:t> 4, </a:t>
            </a:r>
            <a:r>
              <a:rPr kumimoji="0" lang="en-US" sz="27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nhóm</a:t>
            </a:r>
            <a:r>
              <a:rPr kumimoji="0" lang="en-US" sz="27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IB</a:t>
            </a:r>
          </a:p>
          <a:p>
            <a:pPr marL="367029" marR="0" lvl="1"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FF0000"/>
                </a:solidFill>
                <a:effectLst/>
                <a:uLnTx/>
                <a:uFillTx/>
                <a:latin typeface="Times New Roman" pitchFamily="18" charset="0"/>
                <a:cs typeface="Times New Roman" pitchFamily="18" charset="0"/>
              </a:rPr>
              <a:t>+ Aluminium (</a:t>
            </a:r>
            <a:r>
              <a:rPr kumimoji="0" lang="en-US" sz="2400" b="0" i="0" u="none" strike="noStrike" kern="1200" cap="none" spc="0" normalizeH="0" baseline="0" noProof="0">
                <a:ln>
                  <a:noFill/>
                </a:ln>
                <a:solidFill>
                  <a:srgbClr val="FF0000"/>
                </a:solidFill>
                <a:effectLst/>
                <a:uLnTx/>
                <a:uFillTx/>
                <a:latin typeface="Times New Roman" pitchFamily="18" charset="0"/>
                <a:cs typeface="Times New Roman" pitchFamily="18" charset="0"/>
              </a:rPr>
              <a:t>Nhôm</a:t>
            </a:r>
            <a:r>
              <a:rPr kumimoji="0" lang="en-US" sz="2700" b="0" i="0" u="none" strike="noStrike" kern="1200" cap="none" spc="0" normalizeH="0" baseline="0" noProof="0">
                <a:ln>
                  <a:noFill/>
                </a:ln>
                <a:solidFill>
                  <a:srgbClr val="FF0000"/>
                </a:solidFill>
                <a:effectLst/>
                <a:uLnTx/>
                <a:uFillTx/>
                <a:latin typeface="Times New Roman" pitchFamily="18" charset="0"/>
                <a:cs typeface="Times New Roman" pitchFamily="18" charset="0"/>
              </a:rPr>
              <a:t>) </a:t>
            </a:r>
            <a:r>
              <a:rPr kumimoji="0" lang="en-US" sz="27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kí</a:t>
            </a:r>
            <a:r>
              <a:rPr kumimoji="0" lang="en-US" sz="27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700" b="0" i="0" u="none" strike="noStrike" kern="1200" cap="none" spc="0" normalizeH="0" baseline="0" noProof="0" err="1">
                <a:ln>
                  <a:noFill/>
                </a:ln>
                <a:solidFill>
                  <a:srgbClr val="FF0000"/>
                </a:solidFill>
                <a:effectLst/>
                <a:uLnTx/>
                <a:uFillTx/>
                <a:latin typeface="Times New Roman" pitchFamily="18" charset="0"/>
                <a:cs typeface="Times New Roman" pitchFamily="18" charset="0"/>
              </a:rPr>
              <a:t>hiệu</a:t>
            </a:r>
            <a:r>
              <a:rPr kumimoji="0" lang="en-US" sz="2700" b="0" i="0" u="none" strike="noStrike" kern="1200" cap="none" spc="0" normalizeH="0" baseline="0" noProof="0">
                <a:ln>
                  <a:noFill/>
                </a:ln>
                <a:solidFill>
                  <a:srgbClr val="FF0000"/>
                </a:solidFill>
                <a:effectLst/>
                <a:uLnTx/>
                <a:uFillTx/>
                <a:latin typeface="Times New Roman" pitchFamily="18" charset="0"/>
                <a:cs typeface="Times New Roman" pitchFamily="18" charset="0"/>
              </a:rPr>
              <a:t> Al, ô 13, </a:t>
            </a:r>
            <a:r>
              <a:rPr kumimoji="0" lang="en-US" sz="27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chu</a:t>
            </a:r>
            <a:r>
              <a:rPr kumimoji="0" lang="en-US" sz="27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700" b="0" i="0" u="none" strike="noStrike" kern="1200" cap="none" spc="0" normalizeH="0" baseline="0" noProof="0" err="1">
                <a:ln>
                  <a:noFill/>
                </a:ln>
                <a:solidFill>
                  <a:srgbClr val="FF0000"/>
                </a:solidFill>
                <a:effectLst/>
                <a:uLnTx/>
                <a:uFillTx/>
                <a:latin typeface="Times New Roman" pitchFamily="18" charset="0"/>
                <a:cs typeface="Times New Roman" pitchFamily="18" charset="0"/>
              </a:rPr>
              <a:t>kì</a:t>
            </a:r>
            <a:r>
              <a:rPr kumimoji="0" lang="en-US" sz="2700" b="0" i="0" u="none" strike="noStrike" kern="1200" cap="none" spc="0" normalizeH="0" baseline="0" noProof="0">
                <a:ln>
                  <a:noFill/>
                </a:ln>
                <a:solidFill>
                  <a:srgbClr val="FF0000"/>
                </a:solidFill>
                <a:effectLst/>
                <a:uLnTx/>
                <a:uFillTx/>
                <a:latin typeface="Times New Roman" pitchFamily="18" charset="0"/>
                <a:cs typeface="Times New Roman" pitchFamily="18" charset="0"/>
              </a:rPr>
              <a:t> 3, </a:t>
            </a:r>
            <a:r>
              <a:rPr kumimoji="0" lang="en-US" sz="2700" b="0" i="0" u="none" strike="noStrike" kern="1200" cap="none" spc="0" normalizeH="0" baseline="0" noProof="0" err="1">
                <a:ln>
                  <a:noFill/>
                </a:ln>
                <a:solidFill>
                  <a:srgbClr val="FF0000"/>
                </a:solidFill>
                <a:effectLst/>
                <a:uLnTx/>
                <a:uFillTx/>
                <a:latin typeface="Times New Roman" pitchFamily="18" charset="0"/>
                <a:cs typeface="Times New Roman" pitchFamily="18" charset="0"/>
              </a:rPr>
              <a:t>nhóm</a:t>
            </a:r>
            <a:r>
              <a:rPr kumimoji="0" lang="en-US" sz="2700" b="0" i="0" u="none" strike="noStrike" kern="1200" cap="none" spc="0" normalizeH="0" baseline="0" noProof="0">
                <a:ln>
                  <a:noFill/>
                </a:ln>
                <a:solidFill>
                  <a:srgbClr val="FF0000"/>
                </a:solidFill>
                <a:effectLst/>
                <a:uLnTx/>
                <a:uFillTx/>
                <a:latin typeface="Times New Roman" pitchFamily="18" charset="0"/>
                <a:cs typeface="Times New Roman" pitchFamily="18" charset="0"/>
              </a:rPr>
              <a:t> </a:t>
            </a:r>
            <a:r>
              <a:rPr kumimoji="0" lang="en-US" sz="2400" b="0" i="0" u="none" strike="noStrike" kern="1200" cap="none" spc="0" normalizeH="0" baseline="0" noProof="0">
                <a:ln>
                  <a:noFill/>
                </a:ln>
                <a:solidFill>
                  <a:srgbClr val="FF0000"/>
                </a:solidFill>
                <a:effectLst/>
                <a:uLnTx/>
                <a:uFillTx/>
                <a:latin typeface="Times New Roman" pitchFamily="18" charset="0"/>
                <a:cs typeface="Times New Roman" pitchFamily="18" charset="0"/>
              </a:rPr>
              <a:t>III</a:t>
            </a:r>
            <a:r>
              <a:rPr lang="en-US" sz="2400">
                <a:solidFill>
                  <a:srgbClr val="FF0000"/>
                </a:solidFill>
                <a:latin typeface="Times New Roman" pitchFamily="18" charset="0"/>
                <a:cs typeface="Times New Roman" pitchFamily="18" charset="0"/>
              </a:rPr>
              <a:t>A</a:t>
            </a:r>
            <a:endParaRPr kumimoji="0" lang="en-US" sz="2400" b="0" i="0" u="none" strike="noStrike" kern="1200" cap="none" spc="0" normalizeH="0" baseline="0" noProof="0">
              <a:ln>
                <a:noFill/>
              </a:ln>
              <a:solidFill>
                <a:srgbClr val="FF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29557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05668" y="2449518"/>
            <a:ext cx="2485805" cy="182980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685800">
              <a:defRPr/>
            </a:pPr>
            <a:r>
              <a:rPr lang="en-US" dirty="0">
                <a:solidFill>
                  <a:srgbClr val="FF0000"/>
                </a:solidFill>
                <a:latin typeface="Times New Roman" panose="02020603050405020304" pitchFamily="18" charset="0"/>
                <a:cs typeface="Times New Roman" panose="02020603050405020304" pitchFamily="18" charset="0"/>
              </a:rPr>
              <a:t>Công thức chuyển đổi giữa các đại lượng: n, M, m, V ( chất khí)</a:t>
            </a:r>
          </a:p>
        </p:txBody>
      </p:sp>
      <p:sp>
        <p:nvSpPr>
          <p:cNvPr id="8" name="Oval 7"/>
          <p:cNvSpPr/>
          <p:nvPr/>
        </p:nvSpPr>
        <p:spPr>
          <a:xfrm>
            <a:off x="4459213" y="968087"/>
            <a:ext cx="2294879" cy="86937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defTabSz="685800" fontAlgn="base">
              <a:spcBef>
                <a:spcPct val="0"/>
              </a:spcBef>
              <a:spcAft>
                <a:spcPct val="0"/>
              </a:spcAft>
              <a:defRPr/>
            </a:pPr>
            <a:r>
              <a:rPr lang="en-US" altLang="en-US" sz="2400">
                <a:solidFill>
                  <a:srgbClr val="FF3300"/>
                </a:solidFill>
                <a:latin typeface="Times New Roman" panose="02020603050405020304" pitchFamily="18" charset="0"/>
                <a:cs typeface="Times New Roman" panose="02020603050405020304" pitchFamily="18" charset="0"/>
              </a:rPr>
              <a:t>m = n . M </a:t>
            </a:r>
            <a:r>
              <a:rPr lang="en-US" altLang="en-US" sz="2400">
                <a:solidFill>
                  <a:srgbClr val="000000"/>
                </a:solidFill>
                <a:latin typeface="Times New Roman" panose="02020603050405020304" pitchFamily="18" charset="0"/>
                <a:cs typeface="Times New Roman" panose="02020603050405020304" pitchFamily="18" charset="0"/>
              </a:rPr>
              <a:t> </a:t>
            </a:r>
            <a:endParaRPr lang="en-US" altLang="en-US" sz="2400" dirty="0">
              <a:solidFill>
                <a:srgbClr val="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Oval 8"/>
              <p:cNvSpPr/>
              <p:nvPr/>
            </p:nvSpPr>
            <p:spPr>
              <a:xfrm>
                <a:off x="4519978" y="1902619"/>
                <a:ext cx="2120114" cy="89037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defTabSz="685800" fontAlgn="base">
                  <a:spcBef>
                    <a:spcPct val="50000"/>
                  </a:spcBef>
                  <a:spcAft>
                    <a:spcPct val="0"/>
                  </a:spcAft>
                  <a:defRPr/>
                </a:pPr>
                <a:r>
                  <a:rPr lang="en-US" altLang="en-US" sz="2400" dirty="0">
                    <a:solidFill>
                      <a:srgbClr val="FF0000"/>
                    </a:solidFill>
                    <a:latin typeface="Calibri" panose="020F0502020204030204"/>
                    <a:cs typeface="Times New Roman" panose="02020603050405020304" pitchFamily="18" charset="0"/>
                  </a:rPr>
                  <a:t>    n = </a:t>
                </a:r>
                <a14:m>
                  <m:oMath xmlns:m="http://schemas.openxmlformats.org/officeDocument/2006/math">
                    <m:f>
                      <m:fPr>
                        <m:ctrlPr>
                          <a:rPr lang="en-US" altLang="en-US" sz="2400" i="1">
                            <a:solidFill>
                              <a:srgbClr val="FF0000"/>
                            </a:solidFill>
                            <a:latin typeface="Cambria Math" panose="02040503050406030204" pitchFamily="18" charset="0"/>
                            <a:cs typeface="Times New Roman" panose="02020603050405020304" pitchFamily="18" charset="0"/>
                          </a:rPr>
                        </m:ctrlPr>
                      </m:fPr>
                      <m:num>
                        <m:r>
                          <a:rPr lang="en-US" altLang="en-US" sz="2400" i="1">
                            <a:solidFill>
                              <a:srgbClr val="FF0000"/>
                            </a:solidFill>
                            <a:latin typeface="Cambria Math" panose="02040503050406030204" pitchFamily="18" charset="0"/>
                            <a:cs typeface="Times New Roman" panose="02020603050405020304" pitchFamily="18" charset="0"/>
                          </a:rPr>
                          <m:t>𝑚</m:t>
                        </m:r>
                      </m:num>
                      <m:den>
                        <m:r>
                          <a:rPr lang="en-US" altLang="en-US" sz="2400" i="1">
                            <a:solidFill>
                              <a:srgbClr val="FF0000"/>
                            </a:solidFill>
                            <a:latin typeface="Cambria Math" panose="02040503050406030204" pitchFamily="18" charset="0"/>
                            <a:cs typeface="Times New Roman" panose="02020603050405020304" pitchFamily="18" charset="0"/>
                          </a:rPr>
                          <m:t>𝑀</m:t>
                        </m:r>
                      </m:den>
                    </m:f>
                  </m:oMath>
                </a14:m>
                <a:r>
                  <a:rPr lang="en-US" altLang="en-US" sz="2400" dirty="0">
                    <a:solidFill>
                      <a:srgbClr val="FF0000"/>
                    </a:solidFill>
                    <a:latin typeface="Calibri" panose="020F0502020204030204"/>
                    <a:cs typeface="Times New Roman" panose="02020603050405020304" pitchFamily="18" charset="0"/>
                  </a:rPr>
                  <a:t> </a:t>
                </a:r>
              </a:p>
            </p:txBody>
          </p:sp>
        </mc:Choice>
        <mc:Fallback xmlns="">
          <p:sp>
            <p:nvSpPr>
              <p:cNvPr id="9" name="Oval 8"/>
              <p:cNvSpPr>
                <a:spLocks noRot="1" noChangeAspect="1" noMove="1" noResize="1" noEditPoints="1" noAdjustHandles="1" noChangeArrowheads="1" noChangeShapeType="1" noTextEdit="1"/>
              </p:cNvSpPr>
              <p:nvPr/>
            </p:nvSpPr>
            <p:spPr>
              <a:xfrm>
                <a:off x="4519978" y="1902619"/>
                <a:ext cx="2120114" cy="890378"/>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a:xfrm>
                <a:off x="4459213" y="2907129"/>
                <a:ext cx="2180879" cy="99009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defTabSz="685800">
                  <a:defRPr/>
                </a:pPr>
                <a:r>
                  <a:rPr lang="en-US" sz="2100" dirty="0">
                    <a:solidFill>
                      <a:srgbClr val="FF0000"/>
                    </a:solidFill>
                    <a:latin typeface="Calibri" panose="020F0502020204030204"/>
                  </a:rPr>
                  <a:t>    M = </a:t>
                </a:r>
                <a14:m>
                  <m:oMath xmlns:m="http://schemas.openxmlformats.org/officeDocument/2006/math">
                    <m:f>
                      <m:fPr>
                        <m:ctrlPr>
                          <a:rPr lang="en-US" sz="2100" i="1">
                            <a:solidFill>
                              <a:srgbClr val="FF0000"/>
                            </a:solidFill>
                            <a:latin typeface="Cambria Math" panose="02040503050406030204" pitchFamily="18" charset="0"/>
                          </a:rPr>
                        </m:ctrlPr>
                      </m:fPr>
                      <m:num>
                        <m:r>
                          <a:rPr lang="en-US" sz="2100" i="1">
                            <a:solidFill>
                              <a:srgbClr val="FF0000"/>
                            </a:solidFill>
                            <a:latin typeface="Cambria Math" panose="02040503050406030204" pitchFamily="18" charset="0"/>
                          </a:rPr>
                          <m:t>𝑚</m:t>
                        </m:r>
                      </m:num>
                      <m:den>
                        <m:r>
                          <a:rPr lang="en-US" sz="2100" i="1">
                            <a:solidFill>
                              <a:srgbClr val="FF0000"/>
                            </a:solidFill>
                            <a:latin typeface="Cambria Math" panose="02040503050406030204" pitchFamily="18" charset="0"/>
                          </a:rPr>
                          <m:t>𝑛</m:t>
                        </m:r>
                      </m:den>
                    </m:f>
                  </m:oMath>
                </a14:m>
                <a:r>
                  <a:rPr lang="en-US" sz="2100" dirty="0">
                    <a:solidFill>
                      <a:srgbClr val="FF0000"/>
                    </a:solidFill>
                    <a:latin typeface="Calibri" panose="020F0502020204030204"/>
                  </a:rPr>
                  <a:t>  </a:t>
                </a:r>
              </a:p>
            </p:txBody>
          </p:sp>
        </mc:Choice>
        <mc:Fallback xmlns="">
          <p:sp>
            <p:nvSpPr>
              <p:cNvPr id="10" name="Oval 9"/>
              <p:cNvSpPr>
                <a:spLocks noRot="1" noChangeAspect="1" noMove="1" noResize="1" noEditPoints="1" noAdjustHandles="1" noChangeArrowheads="1" noChangeShapeType="1" noTextEdit="1"/>
              </p:cNvSpPr>
              <p:nvPr/>
            </p:nvSpPr>
            <p:spPr>
              <a:xfrm>
                <a:off x="4459213" y="2907129"/>
                <a:ext cx="2180879" cy="990091"/>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p:cNvSpPr/>
              <p:nvPr/>
            </p:nvSpPr>
            <p:spPr>
              <a:xfrm>
                <a:off x="4731327" y="4115939"/>
                <a:ext cx="2279073" cy="98544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defTabSz="685800">
                  <a:defRPr/>
                </a:pPr>
                <a:r>
                  <a:rPr lang="en-US" sz="2100" dirty="0">
                    <a:solidFill>
                      <a:srgbClr val="FF0000"/>
                    </a:solidFill>
                    <a:latin typeface="Times New Roman" panose="02020603050405020304" pitchFamily="18" charset="0"/>
                    <a:cs typeface="Times New Roman" panose="02020603050405020304" pitchFamily="18" charset="0"/>
                  </a:rPr>
                  <a:t>n = </a:t>
                </a:r>
                <a14:m>
                  <m:oMath xmlns:m="http://schemas.openxmlformats.org/officeDocument/2006/math">
                    <m:f>
                      <m:fPr>
                        <m:ctrlPr>
                          <a:rPr lang="en-US" sz="2100" i="1">
                            <a:solidFill>
                              <a:srgbClr val="FF0000"/>
                            </a:solidFill>
                            <a:latin typeface="Cambria Math" panose="02040503050406030204" pitchFamily="18" charset="0"/>
                          </a:rPr>
                        </m:ctrlPr>
                      </m:fPr>
                      <m:num>
                        <m:r>
                          <a:rPr lang="en-US" sz="2100" i="1">
                            <a:solidFill>
                              <a:srgbClr val="FF0000"/>
                            </a:solidFill>
                            <a:latin typeface="Cambria Math" panose="02040503050406030204" pitchFamily="18" charset="0"/>
                          </a:rPr>
                          <m:t>𝑉</m:t>
                        </m:r>
                        <m:r>
                          <a:rPr lang="en-US" sz="2100" i="1">
                            <a:solidFill>
                              <a:srgbClr val="FF0000"/>
                            </a:solidFill>
                            <a:latin typeface="Cambria Math" panose="02040503050406030204" pitchFamily="18" charset="0"/>
                          </a:rPr>
                          <m:t>(đ</m:t>
                        </m:r>
                        <m:r>
                          <a:rPr lang="en-US" sz="2100" i="1">
                            <a:solidFill>
                              <a:srgbClr val="FF0000"/>
                            </a:solidFill>
                            <a:latin typeface="Cambria Math" panose="02040503050406030204" pitchFamily="18" charset="0"/>
                          </a:rPr>
                          <m:t>𝑘𝑡𝑐</m:t>
                        </m:r>
                        <m:r>
                          <a:rPr lang="en-US" sz="2100" i="1">
                            <a:solidFill>
                              <a:srgbClr val="FF0000"/>
                            </a:solidFill>
                            <a:latin typeface="Cambria Math" panose="02040503050406030204" pitchFamily="18" charset="0"/>
                          </a:rPr>
                          <m:t>)</m:t>
                        </m:r>
                      </m:num>
                      <m:den>
                        <m:r>
                          <a:rPr lang="en-US" sz="2100" i="1">
                            <a:solidFill>
                              <a:srgbClr val="FF0000"/>
                            </a:solidFill>
                            <a:latin typeface="Cambria Math" panose="02040503050406030204" pitchFamily="18" charset="0"/>
                          </a:rPr>
                          <m:t>22,4</m:t>
                        </m:r>
                      </m:den>
                    </m:f>
                  </m:oMath>
                </a14:m>
                <a:endParaRPr lang="en-US" sz="21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1" name="Oval 10"/>
              <p:cNvSpPr>
                <a:spLocks noRot="1" noChangeAspect="1" noMove="1" noResize="1" noEditPoints="1" noAdjustHandles="1" noChangeArrowheads="1" noChangeShapeType="1" noTextEdit="1"/>
              </p:cNvSpPr>
              <p:nvPr/>
            </p:nvSpPr>
            <p:spPr>
              <a:xfrm>
                <a:off x="4731327" y="4115939"/>
                <a:ext cx="2279073" cy="985443"/>
              </a:xfrm>
              <a:prstGeom prst="ellipse">
                <a:avLst/>
              </a:prstGeom>
              <a:blipFill>
                <a:blip r:embed="rId4"/>
                <a:stretch>
                  <a:fillRect/>
                </a:stretch>
              </a:blipFill>
            </p:spPr>
            <p:txBody>
              <a:bodyPr/>
              <a:lstStyle/>
              <a:p>
                <a:r>
                  <a:rPr lang="en-US">
                    <a:noFill/>
                  </a:rPr>
                  <a:t> </a:t>
                </a:r>
              </a:p>
            </p:txBody>
          </p:sp>
        </mc:Fallback>
      </mc:AlternateContent>
      <p:cxnSp>
        <p:nvCxnSpPr>
          <p:cNvPr id="13" name="Curved Connector 12"/>
          <p:cNvCxnSpPr>
            <a:stCxn id="3" idx="7"/>
            <a:endCxn id="8" idx="2"/>
          </p:cNvCxnSpPr>
          <p:nvPr/>
        </p:nvCxnSpPr>
        <p:spPr>
          <a:xfrm rot="5400000" flipH="1" flipV="1">
            <a:off x="2785967" y="1044241"/>
            <a:ext cx="1314714" cy="2031779"/>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3" idx="6"/>
            <a:endCxn id="9" idx="2"/>
          </p:cNvCxnSpPr>
          <p:nvPr/>
        </p:nvCxnSpPr>
        <p:spPr>
          <a:xfrm flipV="1">
            <a:off x="2791473" y="2347808"/>
            <a:ext cx="1728506" cy="101661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a:endCxn id="10" idx="2"/>
          </p:cNvCxnSpPr>
          <p:nvPr/>
        </p:nvCxnSpPr>
        <p:spPr>
          <a:xfrm>
            <a:off x="2683913" y="3039078"/>
            <a:ext cx="1775300" cy="36309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a:off x="2696002" y="3676769"/>
            <a:ext cx="2104598" cy="102570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22489" y="5214505"/>
            <a:ext cx="1438706" cy="300082"/>
          </a:xfrm>
          <a:prstGeom prst="rect">
            <a:avLst/>
          </a:prstGeom>
          <a:noFill/>
        </p:spPr>
        <p:txBody>
          <a:bodyPr wrap="square" rtlCol="0">
            <a:spAutoFit/>
          </a:bodyPr>
          <a:lstStyle/>
          <a:p>
            <a:pPr defTabSz="685800">
              <a:defRPr/>
            </a:pPr>
            <a:endParaRPr lang="en-US" sz="1350" dirty="0">
              <a:solidFill>
                <a:prstClr val="black"/>
              </a:solidFill>
              <a:latin typeface="Calibri" panose="020F0502020204030204"/>
            </a:endParaRPr>
          </a:p>
        </p:txBody>
      </p:sp>
      <p:sp>
        <p:nvSpPr>
          <p:cNvPr id="39" name="Oval 38"/>
          <p:cNvSpPr/>
          <p:nvPr/>
        </p:nvSpPr>
        <p:spPr>
          <a:xfrm>
            <a:off x="4667113" y="5124450"/>
            <a:ext cx="2343287" cy="87630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defTabSz="685800">
              <a:defRPr/>
            </a:pPr>
            <a:r>
              <a:rPr lang="en-US" sz="2100" dirty="0">
                <a:solidFill>
                  <a:srgbClr val="FF0000"/>
                </a:solidFill>
                <a:latin typeface="Times New Roman" panose="02020603050405020304" pitchFamily="18" charset="0"/>
                <a:cs typeface="Times New Roman" panose="02020603050405020304" pitchFamily="18" charset="0"/>
              </a:rPr>
              <a:t>V</a:t>
            </a:r>
            <a:r>
              <a:rPr lang="en-US" sz="2100" baseline="-25000" dirty="0">
                <a:solidFill>
                  <a:srgbClr val="FF0000"/>
                </a:solidFill>
                <a:latin typeface="Times New Roman" panose="02020603050405020304" pitchFamily="18" charset="0"/>
                <a:cs typeface="Times New Roman" panose="02020603050405020304" pitchFamily="18" charset="0"/>
              </a:rPr>
              <a:t>(</a:t>
            </a:r>
            <a:r>
              <a:rPr lang="en-US" sz="2100" baseline="-25000" dirty="0" err="1">
                <a:solidFill>
                  <a:srgbClr val="FF0000"/>
                </a:solidFill>
                <a:latin typeface="Times New Roman" panose="02020603050405020304" pitchFamily="18" charset="0"/>
                <a:cs typeface="Times New Roman" panose="02020603050405020304" pitchFamily="18" charset="0"/>
              </a:rPr>
              <a:t>đktc</a:t>
            </a:r>
            <a:r>
              <a:rPr lang="en-US" sz="2100" baseline="-25000" dirty="0">
                <a:solidFill>
                  <a:srgbClr val="FF0000"/>
                </a:solidFill>
                <a:latin typeface="Times New Roman" panose="02020603050405020304" pitchFamily="18" charset="0"/>
                <a:cs typeface="Times New Roman" panose="02020603050405020304" pitchFamily="18" charset="0"/>
              </a:rPr>
              <a:t>)</a:t>
            </a:r>
            <a:r>
              <a:rPr lang="en-US" sz="2100" dirty="0">
                <a:solidFill>
                  <a:srgbClr val="FF0000"/>
                </a:solidFill>
                <a:latin typeface="Times New Roman" panose="02020603050405020304" pitchFamily="18" charset="0"/>
                <a:cs typeface="Times New Roman" panose="02020603050405020304" pitchFamily="18" charset="0"/>
              </a:rPr>
              <a:t>= n.22,4</a:t>
            </a:r>
          </a:p>
        </p:txBody>
      </p:sp>
      <p:cxnSp>
        <p:nvCxnSpPr>
          <p:cNvPr id="41" name="Curved Connector 40"/>
          <p:cNvCxnSpPr>
            <a:stCxn id="3" idx="5"/>
            <a:endCxn id="39" idx="2"/>
          </p:cNvCxnSpPr>
          <p:nvPr/>
        </p:nvCxnSpPr>
        <p:spPr>
          <a:xfrm rot="16200000" flipH="1">
            <a:off x="2771651" y="3667138"/>
            <a:ext cx="1551247" cy="2239679"/>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754092" y="2153878"/>
            <a:ext cx="2478715" cy="196207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685800">
              <a:defRPr/>
            </a:pPr>
            <a:r>
              <a:rPr lang="en-US" sz="1350" dirty="0">
                <a:solidFill>
                  <a:prstClr val="black"/>
                </a:solidFill>
                <a:latin typeface="Calibri" panose="020F0502020204030204"/>
              </a:rPr>
              <a:t>M: khối lượng </a:t>
            </a:r>
            <a:r>
              <a:rPr lang="en-US" sz="1350" dirty="0" err="1">
                <a:solidFill>
                  <a:prstClr val="black"/>
                </a:solidFill>
                <a:latin typeface="Calibri" panose="020F0502020204030204"/>
              </a:rPr>
              <a:t>mol</a:t>
            </a:r>
            <a:r>
              <a:rPr lang="en-US" sz="1350" dirty="0">
                <a:solidFill>
                  <a:prstClr val="black"/>
                </a:solidFill>
                <a:latin typeface="Calibri" panose="020F0502020204030204"/>
              </a:rPr>
              <a:t> (g/</a:t>
            </a:r>
            <a:r>
              <a:rPr lang="en-US" sz="1350" dirty="0" err="1">
                <a:solidFill>
                  <a:prstClr val="black"/>
                </a:solidFill>
                <a:latin typeface="Calibri" panose="020F0502020204030204"/>
              </a:rPr>
              <a:t>mol</a:t>
            </a:r>
            <a:r>
              <a:rPr lang="en-US" sz="1350" dirty="0">
                <a:solidFill>
                  <a:prstClr val="black"/>
                </a:solidFill>
                <a:latin typeface="Calibri" panose="020F0502020204030204"/>
              </a:rPr>
              <a:t>)</a:t>
            </a:r>
          </a:p>
          <a:p>
            <a:pPr defTabSz="685800">
              <a:defRPr/>
            </a:pPr>
            <a:r>
              <a:rPr lang="en-US" sz="1350" dirty="0">
                <a:solidFill>
                  <a:prstClr val="black"/>
                </a:solidFill>
                <a:latin typeface="Calibri" panose="020F0502020204030204"/>
              </a:rPr>
              <a:t>n: Số </a:t>
            </a:r>
            <a:r>
              <a:rPr lang="en-US" sz="1350" dirty="0" err="1">
                <a:solidFill>
                  <a:prstClr val="black"/>
                </a:solidFill>
                <a:latin typeface="Calibri" panose="020F0502020204030204"/>
              </a:rPr>
              <a:t>mol</a:t>
            </a:r>
            <a:r>
              <a:rPr lang="en-US" sz="1350" dirty="0">
                <a:solidFill>
                  <a:prstClr val="black"/>
                </a:solidFill>
                <a:latin typeface="Calibri" panose="020F0502020204030204"/>
              </a:rPr>
              <a:t> ( </a:t>
            </a:r>
            <a:r>
              <a:rPr lang="en-US" sz="1350" dirty="0" err="1">
                <a:solidFill>
                  <a:prstClr val="black"/>
                </a:solidFill>
                <a:latin typeface="Calibri" panose="020F0502020204030204"/>
              </a:rPr>
              <a:t>mol</a:t>
            </a:r>
            <a:r>
              <a:rPr lang="en-US" sz="1350" dirty="0">
                <a:solidFill>
                  <a:prstClr val="black"/>
                </a:solidFill>
                <a:latin typeface="Calibri" panose="020F0502020204030204"/>
              </a:rPr>
              <a:t>)</a:t>
            </a:r>
          </a:p>
          <a:p>
            <a:pPr defTabSz="685800">
              <a:defRPr/>
            </a:pPr>
            <a:r>
              <a:rPr lang="en-US" sz="1350" dirty="0">
                <a:solidFill>
                  <a:prstClr val="black"/>
                </a:solidFill>
                <a:latin typeface="Calibri" panose="020F0502020204030204"/>
              </a:rPr>
              <a:t>m: Khối lượng chất ( gam)</a:t>
            </a:r>
          </a:p>
          <a:p>
            <a:pPr defTabSz="685800">
              <a:defRPr/>
            </a:pPr>
            <a:r>
              <a:rPr lang="en-US" sz="1350" dirty="0">
                <a:solidFill>
                  <a:prstClr val="black"/>
                </a:solidFill>
                <a:latin typeface="Calibri" panose="020F0502020204030204"/>
              </a:rPr>
              <a:t>V: Thể tích chất khí (lit)</a:t>
            </a:r>
          </a:p>
          <a:p>
            <a:pPr defTabSz="685800">
              <a:defRPr/>
            </a:pPr>
            <a:r>
              <a:rPr lang="en-US" sz="1350" dirty="0" err="1">
                <a:solidFill>
                  <a:prstClr val="black"/>
                </a:solidFill>
                <a:latin typeface="Calibri" panose="020F0502020204030204"/>
              </a:rPr>
              <a:t>Đktc</a:t>
            </a:r>
            <a:r>
              <a:rPr lang="en-US" sz="1350" dirty="0">
                <a:solidFill>
                  <a:prstClr val="black"/>
                </a:solidFill>
                <a:latin typeface="Calibri" panose="020F0502020204030204"/>
              </a:rPr>
              <a:t> ( điều kiện tiêu chuẩn, áp suất 1bar, nhiệt độ o</a:t>
            </a:r>
            <a:r>
              <a:rPr lang="en-US" sz="1350" baseline="30000" dirty="0">
                <a:solidFill>
                  <a:prstClr val="black"/>
                </a:solidFill>
                <a:latin typeface="Calibri" panose="020F0502020204030204"/>
              </a:rPr>
              <a:t>0</a:t>
            </a:r>
            <a:r>
              <a:rPr lang="en-US" sz="1350" dirty="0">
                <a:solidFill>
                  <a:prstClr val="black"/>
                </a:solidFill>
                <a:latin typeface="Calibri" panose="020F0502020204030204"/>
              </a:rPr>
              <a:t>C</a:t>
            </a:r>
          </a:p>
          <a:p>
            <a:pPr defTabSz="685800">
              <a:defRPr/>
            </a:pPr>
            <a:r>
              <a:rPr lang="en-US" sz="1350" dirty="0" err="1">
                <a:solidFill>
                  <a:prstClr val="black"/>
                </a:solidFill>
                <a:latin typeface="Calibri" panose="020F0502020204030204"/>
              </a:rPr>
              <a:t>đkc</a:t>
            </a:r>
            <a:r>
              <a:rPr lang="en-US" sz="1350" dirty="0">
                <a:solidFill>
                  <a:prstClr val="black"/>
                </a:solidFill>
                <a:latin typeface="Calibri" panose="020F0502020204030204"/>
              </a:rPr>
              <a:t> (điều kiện chuẩn, áp suất 1bar, nhiệt độ 25</a:t>
            </a:r>
            <a:r>
              <a:rPr lang="en-US" sz="1350" baseline="30000" dirty="0">
                <a:solidFill>
                  <a:prstClr val="black"/>
                </a:solidFill>
                <a:latin typeface="Calibri" panose="020F0502020204030204"/>
              </a:rPr>
              <a:t>0</a:t>
            </a:r>
            <a:r>
              <a:rPr lang="en-US" sz="1350" dirty="0">
                <a:solidFill>
                  <a:prstClr val="black"/>
                </a:solidFill>
                <a:latin typeface="Calibri" panose="020F0502020204030204"/>
              </a:rPr>
              <a:t>C</a:t>
            </a:r>
          </a:p>
          <a:p>
            <a:pPr defTabSz="685800">
              <a:defRPr/>
            </a:pPr>
            <a:r>
              <a:rPr lang="en-US" sz="1350" dirty="0">
                <a:solidFill>
                  <a:srgbClr val="FF0000"/>
                </a:solidFill>
                <a:latin typeface="Calibri" panose="020F0502020204030204"/>
              </a:rPr>
              <a:t>Ở điều kiện chuẩn: V = n.24,79</a:t>
            </a:r>
          </a:p>
        </p:txBody>
      </p:sp>
      <p:cxnSp>
        <p:nvCxnSpPr>
          <p:cNvPr id="7" name="Curved Connector 6"/>
          <p:cNvCxnSpPr/>
          <p:nvPr/>
        </p:nvCxnSpPr>
        <p:spPr>
          <a:xfrm rot="5400000">
            <a:off x="6304903" y="1767240"/>
            <a:ext cx="716907" cy="164752"/>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5400000">
            <a:off x="6226976" y="2819880"/>
            <a:ext cx="621886" cy="24852"/>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1" idx="6"/>
            <a:endCxn id="39" idx="6"/>
          </p:cNvCxnSpPr>
          <p:nvPr/>
        </p:nvCxnSpPr>
        <p:spPr>
          <a:xfrm>
            <a:off x="7010400" y="4608660"/>
            <a:ext cx="9525" cy="953941"/>
          </a:xfrm>
          <a:prstGeom prst="curved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8600" y="968087"/>
            <a:ext cx="4343400" cy="715581"/>
          </a:xfrm>
          <a:prstGeom prst="rect">
            <a:avLst/>
          </a:prstGeom>
          <a:noFill/>
        </p:spPr>
        <p:txBody>
          <a:bodyPr wrap="square" rtlCol="0">
            <a:spAutoFit/>
          </a:bodyPr>
          <a:lstStyle/>
          <a:p>
            <a:pPr algn="ctr" defTabSz="685800">
              <a:defRPr/>
            </a:pPr>
            <a:r>
              <a:rPr lang="en-US" sz="1350" b="1" dirty="0">
                <a:solidFill>
                  <a:srgbClr val="FF0000"/>
                </a:solidFill>
                <a:latin typeface="Calibri" panose="020F0502020204030204"/>
              </a:rPr>
              <a:t>PHIẾU HỌC TẬP SỐ 5</a:t>
            </a:r>
          </a:p>
          <a:p>
            <a:pPr algn="ctr" defTabSz="685800">
              <a:defRPr/>
            </a:pPr>
            <a:r>
              <a:rPr lang="en-US" sz="1350" b="1" dirty="0">
                <a:solidFill>
                  <a:srgbClr val="FF0000"/>
                </a:solidFill>
                <a:latin typeface="Calibri" panose="020F0502020204030204"/>
              </a:rPr>
              <a:t>VIẾT CÁC CÔNG THỨC CHUYỂN ĐỔI GIỮA CÁC ĐẠI LƯỢNG: m, n, M, V ( chất khí) </a:t>
            </a:r>
          </a:p>
        </p:txBody>
      </p:sp>
      <p:grpSp>
        <p:nvGrpSpPr>
          <p:cNvPr id="20" name="Group 19"/>
          <p:cNvGrpSpPr/>
          <p:nvPr/>
        </p:nvGrpSpPr>
        <p:grpSpPr>
          <a:xfrm>
            <a:off x="76200" y="228600"/>
            <a:ext cx="9067800" cy="6000749"/>
            <a:chOff x="0" y="-838201"/>
            <a:chExt cx="12262349" cy="8000999"/>
          </a:xfrm>
        </p:grpSpPr>
        <p:sp>
          <p:nvSpPr>
            <p:cNvPr id="21" name="Rectangle 20"/>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t="19274"/>
            <a:stretch/>
          </p:blipFill>
          <p:spPr>
            <a:xfrm>
              <a:off x="70349" y="-838201"/>
              <a:ext cx="12192000" cy="8000999"/>
            </a:xfrm>
            <a:prstGeom prst="rect">
              <a:avLst/>
            </a:prstGeom>
          </p:spPr>
        </p:pic>
      </p:grpSp>
      <p:sp>
        <p:nvSpPr>
          <p:cNvPr id="5" name="TextBox 4"/>
          <p:cNvSpPr txBox="1"/>
          <p:nvPr/>
        </p:nvSpPr>
        <p:spPr>
          <a:xfrm>
            <a:off x="305668" y="609600"/>
            <a:ext cx="6253036" cy="3046988"/>
          </a:xfrm>
          <a:prstGeom prst="rect">
            <a:avLst/>
          </a:prstGeom>
          <a:noFill/>
          <a:ln>
            <a:solidFill>
              <a:srgbClr val="002060"/>
            </a:solidFill>
          </a:ln>
        </p:spPr>
        <p:txBody>
          <a:bodyPr wrap="square" rtlCol="0">
            <a:spAutoFit/>
          </a:bodyPr>
          <a:lstStyle/>
          <a:p>
            <a:pPr algn="ctr" defTabSz="685800"/>
            <a:r>
              <a:rPr lang="en-US" sz="2400" b="1" dirty="0">
                <a:solidFill>
                  <a:srgbClr val="FF0000"/>
                </a:solidFill>
                <a:latin typeface="Times New Roman" panose="02020603050405020304" pitchFamily="18" charset="0"/>
                <a:cs typeface="Times New Roman" panose="02020603050405020304" pitchFamily="18" charset="0"/>
              </a:rPr>
              <a:t>TRÒ </a:t>
            </a:r>
            <a:r>
              <a:rPr lang="en-US" sz="2400" b="1">
                <a:solidFill>
                  <a:srgbClr val="FF0000"/>
                </a:solidFill>
                <a:latin typeface="Times New Roman" panose="02020603050405020304" pitchFamily="18" charset="0"/>
                <a:cs typeface="Times New Roman" panose="02020603050405020304" pitchFamily="18" charset="0"/>
              </a:rPr>
              <a:t>CHƠI “AI NHANH HƠN”</a:t>
            </a:r>
            <a:endParaRPr lang="en-US" sz="2400" b="1" dirty="0">
              <a:solidFill>
                <a:srgbClr val="FF0000"/>
              </a:solidFill>
              <a:latin typeface="Times New Roman" panose="02020603050405020304" pitchFamily="18" charset="0"/>
              <a:cs typeface="Times New Roman" panose="02020603050405020304" pitchFamily="18" charset="0"/>
            </a:endParaRPr>
          </a:p>
          <a:p>
            <a:pPr algn="just" defTabSz="685800"/>
            <a:r>
              <a:rPr lang="en-US" sz="2400" dirty="0" err="1">
                <a:solidFill>
                  <a:srgbClr val="FF0000"/>
                </a:solidFill>
                <a:latin typeface="Times New Roman" panose="02020603050405020304" pitchFamily="18" charset="0"/>
                <a:cs typeface="Times New Roman" panose="02020603050405020304" pitchFamily="18" charset="0"/>
              </a:rPr>
              <a:t>Luật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chơi</a:t>
            </a:r>
            <a:r>
              <a:rPr lang="en-US" sz="2400" dirty="0">
                <a:solidFill>
                  <a:srgbClr val="FF0000"/>
                </a:solidFill>
                <a:latin typeface="Times New Roman" panose="02020603050405020304" pitchFamily="18" charset="0"/>
                <a:cs typeface="Times New Roman" panose="02020603050405020304" pitchFamily="18" charset="0"/>
              </a:rPr>
              <a:t>:  </a:t>
            </a:r>
          </a:p>
          <a:p>
            <a:pPr algn="just" defTabSz="685800"/>
            <a:r>
              <a:rPr lang="en-US" sz="2400" dirty="0">
                <a:solidFill>
                  <a:prstClr val="black"/>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10 </a:t>
            </a:r>
            <a:r>
              <a:rPr lang="en-US" sz="2400" dirty="0" err="1">
                <a:solidFill>
                  <a:prstClr val="black"/>
                </a:solidFill>
                <a:latin typeface="Times New Roman" panose="02020603050405020304" pitchFamily="18" charset="0"/>
                <a:cs typeface="Times New Roman" panose="02020603050405020304" pitchFamily="18" charset="0"/>
              </a:rPr>
              <a:t>thẻ</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nguyên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tố</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mỗi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vòng</a:t>
            </a:r>
            <a:r>
              <a:rPr lang="en-US" sz="2400" dirty="0">
                <a:solidFill>
                  <a:prstClr val="black"/>
                </a:solidFill>
                <a:latin typeface="Times New Roman" panose="02020603050405020304" pitchFamily="18" charset="0"/>
                <a:cs typeface="Times New Roman" panose="02020603050405020304" pitchFamily="18" charset="0"/>
              </a:rPr>
              <a:t> 5 </a:t>
            </a:r>
            <a:r>
              <a:rPr lang="en-US" sz="2400" dirty="0" err="1">
                <a:solidFill>
                  <a:prstClr val="black"/>
                </a:solidFill>
                <a:latin typeface="Times New Roman" panose="02020603050405020304" pitchFamily="18" charset="0"/>
                <a:cs typeface="Times New Roman" panose="02020603050405020304" pitchFamily="18" charset="0"/>
              </a:rPr>
              <a:t>phút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phải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bỏ</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đúng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thẻ</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nguyên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tố</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vào</a:t>
            </a:r>
            <a:r>
              <a:rPr lang="en-US" sz="2400" dirty="0">
                <a:solidFill>
                  <a:prstClr val="black"/>
                </a:solidFill>
                <a:latin typeface="Times New Roman" panose="02020603050405020304" pitchFamily="18" charset="0"/>
                <a:cs typeface="Times New Roman" panose="02020603050405020304" pitchFamily="18" charset="0"/>
              </a:rPr>
              <a:t> 3 </a:t>
            </a:r>
            <a:r>
              <a:rPr lang="en-US" sz="2400" dirty="0" err="1">
                <a:solidFill>
                  <a:prstClr val="black"/>
                </a:solidFill>
                <a:latin typeface="Times New Roman" panose="02020603050405020304" pitchFamily="18" charset="0"/>
                <a:cs typeface="Times New Roman" panose="02020603050405020304" pitchFamily="18" charset="0"/>
              </a:rPr>
              <a:t>giỏ</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ghi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Kim </a:t>
            </a:r>
            <a:r>
              <a:rPr lang="en-US" sz="2400" dirty="0" err="1">
                <a:solidFill>
                  <a:srgbClr val="FF0000"/>
                </a:solidFill>
                <a:latin typeface="Times New Roman" panose="02020603050405020304" pitchFamily="18" charset="0"/>
                <a:cs typeface="Times New Roman" panose="02020603050405020304" pitchFamily="18" charset="0"/>
              </a:rPr>
              <a:t>loại</a:t>
            </a:r>
            <a:r>
              <a:rPr lang="en-US" sz="2400" dirty="0">
                <a:solidFill>
                  <a:srgbClr val="FF0000"/>
                </a:solidFill>
                <a:latin typeface="Times New Roman" panose="02020603050405020304" pitchFamily="18" charset="0"/>
                <a:cs typeface="Times New Roman" panose="02020603050405020304" pitchFamily="18" charset="0"/>
              </a:rPr>
              <a:t>, Phi </a:t>
            </a:r>
            <a:r>
              <a:rPr lang="en-US" sz="2400" dirty="0" err="1">
                <a:solidFill>
                  <a:srgbClr val="FF0000"/>
                </a:solidFill>
                <a:latin typeface="Times New Roman" panose="02020603050405020304" pitchFamily="18" charset="0"/>
                <a:cs typeface="Times New Roman" panose="02020603050405020304" pitchFamily="18" charset="0"/>
              </a:rPr>
              <a:t>kim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hiếm</a:t>
            </a:r>
            <a:r>
              <a:rPr lang="en-US" sz="2400" dirty="0">
                <a:solidFill>
                  <a:srgbClr val="FF0000"/>
                </a:solidFill>
                <a:latin typeface="Times New Roman" panose="02020603050405020304" pitchFamily="18" charset="0"/>
                <a:cs typeface="Times New Roman" panose="02020603050405020304" pitchFamily="18" charset="0"/>
              </a:rPr>
              <a:t> .</a:t>
            </a:r>
          </a:p>
          <a:p>
            <a:pPr algn="just" defTabSz="685800"/>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Mỗi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thẻ</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xếp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đúng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sẽ</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cs typeface="Times New Roman" panose="02020603050405020304" pitchFamily="18" charset="0"/>
              </a:rPr>
              <a:t> 1 </a:t>
            </a:r>
            <a:r>
              <a:rPr lang="en-US" sz="2400" dirty="0" err="1">
                <a:solidFill>
                  <a:prstClr val="black"/>
                </a:solidFill>
                <a:latin typeface="Times New Roman" panose="02020603050405020304" pitchFamily="18" charset="0"/>
                <a:cs typeface="Times New Roman" panose="02020603050405020304" pitchFamily="18" charset="0"/>
              </a:rPr>
              <a:t>điểm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nào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điểm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cao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sẽ</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thắng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cuộc</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210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05668" y="2449518"/>
            <a:ext cx="2485805" cy="182980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Công thức chuyển đổi giữa các đại lượng: n, M, m, V ( chất khí)</a:t>
            </a:r>
          </a:p>
        </p:txBody>
      </p:sp>
      <p:sp>
        <p:nvSpPr>
          <p:cNvPr id="8" name="Oval 7"/>
          <p:cNvSpPr/>
          <p:nvPr/>
        </p:nvSpPr>
        <p:spPr>
          <a:xfrm>
            <a:off x="4459213" y="968087"/>
            <a:ext cx="2294879" cy="86937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00"/>
                </a:solidFill>
                <a:effectLst/>
                <a:uLnTx/>
                <a:uFillTx/>
                <a:latin typeface="Times New Roman" panose="02020603050405020304" pitchFamily="18" charset="0"/>
                <a:ea typeface="+mn-ea"/>
                <a:cs typeface="Times New Roman" panose="02020603050405020304" pitchFamily="18" charset="0"/>
              </a:rPr>
              <a:t>m = n . M </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Oval 8"/>
              <p:cNvSpPr/>
              <p:nvPr/>
            </p:nvSpPr>
            <p:spPr>
              <a:xfrm>
                <a:off x="4519978" y="1902619"/>
                <a:ext cx="2120114" cy="89037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alibri" panose="020F0502020204030204"/>
                    <a:ea typeface="+mn-ea"/>
                    <a:cs typeface="Times New Roman" panose="02020603050405020304" pitchFamily="18" charset="0"/>
                  </a:rPr>
                  <a:t>    n = </a:t>
                </a:r>
                <a14:m>
                  <m:oMath xmlns:m="http://schemas.openxmlformats.org/officeDocument/2006/math">
                    <m:f>
                      <m:fPr>
                        <m:ctrlPr>
                          <a:rPr kumimoji="0" lang="en-US" altLang="en-US" sz="2400" b="0" i="1" u="none" strike="noStrike" kern="1200" cap="none" spc="0" normalizeH="0" baseline="0" noProof="0">
                            <a:ln>
                              <a:noFill/>
                            </a:ln>
                            <a:solidFill>
                              <a:srgbClr val="FF0000"/>
                            </a:solidFill>
                            <a:effectLst/>
                            <a:uLnTx/>
                            <a:uFillTx/>
                            <a:latin typeface="Cambria Math" panose="02040503050406030204" pitchFamily="18" charset="0"/>
                            <a:ea typeface="+mn-ea"/>
                            <a:cs typeface="Times New Roman" panose="02020603050405020304" pitchFamily="18" charset="0"/>
                          </a:rPr>
                        </m:ctrlPr>
                      </m:fPr>
                      <m:num>
                        <m:r>
                          <a:rPr kumimoji="0" lang="en-US" altLang="en-US" sz="2400" b="0" i="1" u="none" strike="noStrike" kern="1200" cap="none" spc="0" normalizeH="0" baseline="0" noProof="0">
                            <a:ln>
                              <a:noFill/>
                            </a:ln>
                            <a:solidFill>
                              <a:srgbClr val="FF0000"/>
                            </a:solidFill>
                            <a:effectLst/>
                            <a:uLnTx/>
                            <a:uFillTx/>
                            <a:latin typeface="Cambria Math" panose="02040503050406030204" pitchFamily="18" charset="0"/>
                            <a:ea typeface="+mn-ea"/>
                            <a:cs typeface="Times New Roman" panose="02020603050405020304" pitchFamily="18" charset="0"/>
                          </a:rPr>
                          <m:t>𝑚</m:t>
                        </m:r>
                      </m:num>
                      <m:den>
                        <m:r>
                          <a:rPr kumimoji="0" lang="en-US" altLang="en-US" sz="2400" b="0" i="1" u="none" strike="noStrike" kern="1200" cap="none" spc="0" normalizeH="0" baseline="0" noProof="0">
                            <a:ln>
                              <a:noFill/>
                            </a:ln>
                            <a:solidFill>
                              <a:srgbClr val="FF0000"/>
                            </a:solidFill>
                            <a:effectLst/>
                            <a:uLnTx/>
                            <a:uFillTx/>
                            <a:latin typeface="Cambria Math" panose="02040503050406030204" pitchFamily="18" charset="0"/>
                            <a:ea typeface="+mn-ea"/>
                            <a:cs typeface="Times New Roman" panose="02020603050405020304" pitchFamily="18" charset="0"/>
                          </a:rPr>
                          <m:t>𝑀</m:t>
                        </m:r>
                      </m:den>
                    </m:f>
                  </m:oMath>
                </a14:m>
                <a:r>
                  <a:rPr kumimoji="0" lang="en-US" altLang="en-US" sz="2400" b="0" i="0" u="none" strike="noStrike" kern="1200" cap="none" spc="0" normalizeH="0" baseline="0" noProof="0" dirty="0">
                    <a:ln>
                      <a:noFill/>
                    </a:ln>
                    <a:solidFill>
                      <a:srgbClr val="FF0000"/>
                    </a:solidFill>
                    <a:effectLst/>
                    <a:uLnTx/>
                    <a:uFillTx/>
                    <a:latin typeface="Calibri" panose="020F0502020204030204"/>
                    <a:ea typeface="+mn-ea"/>
                    <a:cs typeface="Times New Roman" panose="02020603050405020304" pitchFamily="18" charset="0"/>
                  </a:rPr>
                  <a:t> </a:t>
                </a:r>
              </a:p>
            </p:txBody>
          </p:sp>
        </mc:Choice>
        <mc:Fallback xmlns="">
          <p:sp>
            <p:nvSpPr>
              <p:cNvPr id="9" name="Oval 8"/>
              <p:cNvSpPr>
                <a:spLocks noRot="1" noChangeAspect="1" noMove="1" noResize="1" noEditPoints="1" noAdjustHandles="1" noChangeArrowheads="1" noChangeShapeType="1" noTextEdit="1"/>
              </p:cNvSpPr>
              <p:nvPr/>
            </p:nvSpPr>
            <p:spPr>
              <a:xfrm>
                <a:off x="4519978" y="1902619"/>
                <a:ext cx="2120114" cy="890378"/>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a:xfrm>
                <a:off x="4459213" y="2907129"/>
                <a:ext cx="2180879" cy="99009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FF0000"/>
                    </a:solidFill>
                    <a:effectLst/>
                    <a:uLnTx/>
                    <a:uFillTx/>
                    <a:latin typeface="Calibri" panose="020F0502020204030204"/>
                    <a:ea typeface="+mn-ea"/>
                    <a:cs typeface="+mn-cs"/>
                  </a:rPr>
                  <a:t>    M = </a:t>
                </a:r>
                <a14:m>
                  <m:oMath xmlns:m="http://schemas.openxmlformats.org/officeDocument/2006/math">
                    <m:f>
                      <m:fPr>
                        <m:ctrlPr>
                          <a:rPr kumimoji="0" lang="en-US" sz="21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21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𝑚</m:t>
                        </m:r>
                      </m:num>
                      <m:den>
                        <m:r>
                          <a:rPr kumimoji="0" lang="en-US" sz="21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𝑛</m:t>
                        </m:r>
                      </m:den>
                    </m:f>
                  </m:oMath>
                </a14:m>
                <a:r>
                  <a:rPr kumimoji="0" lang="en-US" sz="21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mc:Choice>
        <mc:Fallback xmlns="">
          <p:sp>
            <p:nvSpPr>
              <p:cNvPr id="10" name="Oval 9"/>
              <p:cNvSpPr>
                <a:spLocks noRot="1" noChangeAspect="1" noMove="1" noResize="1" noEditPoints="1" noAdjustHandles="1" noChangeArrowheads="1" noChangeShapeType="1" noTextEdit="1"/>
              </p:cNvSpPr>
              <p:nvPr/>
            </p:nvSpPr>
            <p:spPr>
              <a:xfrm>
                <a:off x="4459213" y="2907129"/>
                <a:ext cx="2180879" cy="990091"/>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p:cNvSpPr/>
              <p:nvPr/>
            </p:nvSpPr>
            <p:spPr>
              <a:xfrm>
                <a:off x="4731327" y="4115939"/>
                <a:ext cx="2279073" cy="98544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 = </a:t>
                </a:r>
                <a14:m>
                  <m:oMath xmlns:m="http://schemas.openxmlformats.org/officeDocument/2006/math">
                    <m:f>
                      <m:fPr>
                        <m:ctrlPr>
                          <a:rPr kumimoji="0" lang="en-US" sz="21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21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𝑉</m:t>
                        </m:r>
                        <m:r>
                          <a:rPr kumimoji="0" lang="en-US" sz="21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(đ</m:t>
                        </m:r>
                        <m:r>
                          <a:rPr kumimoji="0" lang="en-US" sz="21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𝑘𝑡𝑐</m:t>
                        </m:r>
                        <m:r>
                          <a:rPr kumimoji="0" lang="en-US" sz="21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num>
                      <m:den>
                        <m:r>
                          <a:rPr kumimoji="0" lang="en-US" sz="21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22,4</m:t>
                        </m:r>
                      </m:den>
                    </m:f>
                  </m:oMath>
                </a14:m>
                <a:endParaRPr kumimoji="0" lang="en-US" sz="2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1" name="Oval 10"/>
              <p:cNvSpPr>
                <a:spLocks noRot="1" noChangeAspect="1" noMove="1" noResize="1" noEditPoints="1" noAdjustHandles="1" noChangeArrowheads="1" noChangeShapeType="1" noTextEdit="1"/>
              </p:cNvSpPr>
              <p:nvPr/>
            </p:nvSpPr>
            <p:spPr>
              <a:xfrm>
                <a:off x="4731327" y="4115939"/>
                <a:ext cx="2279073" cy="985443"/>
              </a:xfrm>
              <a:prstGeom prst="ellipse">
                <a:avLst/>
              </a:prstGeom>
              <a:blipFill>
                <a:blip r:embed="rId4"/>
                <a:stretch>
                  <a:fillRect/>
                </a:stretch>
              </a:blipFill>
            </p:spPr>
            <p:txBody>
              <a:bodyPr/>
              <a:lstStyle/>
              <a:p>
                <a:r>
                  <a:rPr lang="en-US">
                    <a:noFill/>
                  </a:rPr>
                  <a:t> </a:t>
                </a:r>
              </a:p>
            </p:txBody>
          </p:sp>
        </mc:Fallback>
      </mc:AlternateContent>
      <p:cxnSp>
        <p:nvCxnSpPr>
          <p:cNvPr id="13" name="Curved Connector 12"/>
          <p:cNvCxnSpPr>
            <a:stCxn id="3" idx="7"/>
            <a:endCxn id="8" idx="2"/>
          </p:cNvCxnSpPr>
          <p:nvPr/>
        </p:nvCxnSpPr>
        <p:spPr>
          <a:xfrm rot="5400000" flipH="1" flipV="1">
            <a:off x="2785967" y="1044241"/>
            <a:ext cx="1314714" cy="2031779"/>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3" idx="6"/>
            <a:endCxn id="9" idx="2"/>
          </p:cNvCxnSpPr>
          <p:nvPr/>
        </p:nvCxnSpPr>
        <p:spPr>
          <a:xfrm flipV="1">
            <a:off x="2791473" y="2347808"/>
            <a:ext cx="1728506" cy="101661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a:endCxn id="10" idx="2"/>
          </p:cNvCxnSpPr>
          <p:nvPr/>
        </p:nvCxnSpPr>
        <p:spPr>
          <a:xfrm>
            <a:off x="2683913" y="3039078"/>
            <a:ext cx="1775300" cy="36309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a:off x="2696002" y="3676769"/>
            <a:ext cx="2104598" cy="102570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22489" y="5214505"/>
            <a:ext cx="1438706"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Oval 38"/>
          <p:cNvSpPr/>
          <p:nvPr/>
        </p:nvSpPr>
        <p:spPr>
          <a:xfrm>
            <a:off x="4667113" y="5124450"/>
            <a:ext cx="2343287" cy="87630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a:t>
            </a:r>
            <a:r>
              <a:rPr kumimoji="0" lang="en-US" sz="21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100" b="0" i="0" u="none" strike="noStrike" kern="1200" cap="none" spc="0" normalizeH="0" baseline="-2500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đktc</a:t>
            </a:r>
            <a:r>
              <a:rPr kumimoji="0" lang="en-US" sz="21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n.22,4</a:t>
            </a:r>
          </a:p>
        </p:txBody>
      </p:sp>
      <p:cxnSp>
        <p:nvCxnSpPr>
          <p:cNvPr id="41" name="Curved Connector 40"/>
          <p:cNvCxnSpPr>
            <a:stCxn id="3" idx="5"/>
            <a:endCxn id="39" idx="2"/>
          </p:cNvCxnSpPr>
          <p:nvPr/>
        </p:nvCxnSpPr>
        <p:spPr>
          <a:xfrm rot="16200000" flipH="1">
            <a:off x="2771651" y="3667138"/>
            <a:ext cx="1551247" cy="2239679"/>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6"/>
          <p:cNvCxnSpPr/>
          <p:nvPr/>
        </p:nvCxnSpPr>
        <p:spPr>
          <a:xfrm rot="5400000">
            <a:off x="6304903" y="1767240"/>
            <a:ext cx="716907" cy="164752"/>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5400000">
            <a:off x="6226976" y="2819880"/>
            <a:ext cx="621886" cy="24852"/>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1" idx="6"/>
            <a:endCxn id="39" idx="6"/>
          </p:cNvCxnSpPr>
          <p:nvPr/>
        </p:nvCxnSpPr>
        <p:spPr>
          <a:xfrm>
            <a:off x="7010400" y="4608660"/>
            <a:ext cx="9525" cy="953941"/>
          </a:xfrm>
          <a:prstGeom prst="curved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8600" y="968087"/>
            <a:ext cx="4343400" cy="7155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0000"/>
                </a:solidFill>
                <a:effectLst/>
                <a:uLnTx/>
                <a:uFillTx/>
                <a:latin typeface="Calibri" panose="020F0502020204030204"/>
                <a:ea typeface="+mn-ea"/>
                <a:cs typeface="+mn-cs"/>
              </a:rPr>
              <a:t>PHIẾU HỌC TẬP SỐ 5</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0000"/>
                </a:solidFill>
                <a:effectLst/>
                <a:uLnTx/>
                <a:uFillTx/>
                <a:latin typeface="Calibri" panose="020F0502020204030204"/>
                <a:ea typeface="+mn-ea"/>
                <a:cs typeface="+mn-cs"/>
              </a:rPr>
              <a:t>VIẾT CÁC CÔNG THỨC CHUYỂN ĐỔI GIỮA CÁC ĐẠI LƯỢNG: m, n, M, V ( chất khí) </a:t>
            </a:r>
          </a:p>
        </p:txBody>
      </p:sp>
      <p:grpSp>
        <p:nvGrpSpPr>
          <p:cNvPr id="20" name="Group 19"/>
          <p:cNvGrpSpPr/>
          <p:nvPr/>
        </p:nvGrpSpPr>
        <p:grpSpPr>
          <a:xfrm>
            <a:off x="76200" y="0"/>
            <a:ext cx="9067800" cy="6229349"/>
            <a:chOff x="0" y="-838201"/>
            <a:chExt cx="12262349" cy="8000999"/>
          </a:xfrm>
        </p:grpSpPr>
        <p:sp>
          <p:nvSpPr>
            <p:cNvPr id="21" name="Rectangle 20"/>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t="19274"/>
            <a:stretch/>
          </p:blipFill>
          <p:spPr>
            <a:xfrm>
              <a:off x="70349" y="-838201"/>
              <a:ext cx="12192000" cy="8000999"/>
            </a:xfrm>
            <a:prstGeom prst="rect">
              <a:avLst/>
            </a:prstGeom>
          </p:spPr>
        </p:pic>
      </p:grpSp>
      <p:sp>
        <p:nvSpPr>
          <p:cNvPr id="5" name="TextBox 4"/>
          <p:cNvSpPr txBox="1"/>
          <p:nvPr/>
        </p:nvSpPr>
        <p:spPr>
          <a:xfrm>
            <a:off x="305668" y="228600"/>
            <a:ext cx="6253036" cy="830997"/>
          </a:xfrm>
          <a:prstGeom prst="rect">
            <a:avLst/>
          </a:prstGeom>
          <a:noFill/>
          <a:ln>
            <a:solidFill>
              <a:srgbClr val="00206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TRÒ </a:t>
            </a: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CHƠI “AI NHANH HƠN”</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4" name="Table 3">
            <a:extLst>
              <a:ext uri="{FF2B5EF4-FFF2-40B4-BE49-F238E27FC236}">
                <a16:creationId xmlns:a16="http://schemas.microsoft.com/office/drawing/2014/main" id="{E8607242-2817-40A3-AEE3-31CD4A933124}"/>
              </a:ext>
            </a:extLst>
          </p:cNvPr>
          <p:cNvGraphicFramePr>
            <a:graphicFrameLocks noGrp="1"/>
          </p:cNvGraphicFramePr>
          <p:nvPr>
            <p:extLst>
              <p:ext uri="{D42A27DB-BD31-4B8C-83A1-F6EECF244321}">
                <p14:modId xmlns:p14="http://schemas.microsoft.com/office/powerpoint/2010/main" val="32876319"/>
              </p:ext>
            </p:extLst>
          </p:nvPr>
        </p:nvGraphicFramePr>
        <p:xfrm>
          <a:off x="381000" y="1295400"/>
          <a:ext cx="4914265" cy="4371913"/>
        </p:xfrm>
        <a:graphic>
          <a:graphicData uri="http://schemas.openxmlformats.org/drawingml/2006/table">
            <a:tbl>
              <a:tblPr firstRow="1" firstCol="1" bandRow="1"/>
              <a:tblGrid>
                <a:gridCol w="1658620">
                  <a:extLst>
                    <a:ext uri="{9D8B030D-6E8A-4147-A177-3AD203B41FA5}">
                      <a16:colId xmlns:a16="http://schemas.microsoft.com/office/drawing/2014/main" val="912383502"/>
                    </a:ext>
                  </a:extLst>
                </a:gridCol>
                <a:gridCol w="1654175">
                  <a:extLst>
                    <a:ext uri="{9D8B030D-6E8A-4147-A177-3AD203B41FA5}">
                      <a16:colId xmlns:a16="http://schemas.microsoft.com/office/drawing/2014/main" val="4119723701"/>
                    </a:ext>
                  </a:extLst>
                </a:gridCol>
                <a:gridCol w="1601470">
                  <a:extLst>
                    <a:ext uri="{9D8B030D-6E8A-4147-A177-3AD203B41FA5}">
                      <a16:colId xmlns:a16="http://schemas.microsoft.com/office/drawing/2014/main" val="1850567478"/>
                    </a:ext>
                  </a:extLst>
                </a:gridCol>
              </a:tblGrid>
              <a:tr h="447167">
                <a:tc>
                  <a:txBody>
                    <a:bodyPr/>
                    <a:lstStyle/>
                    <a:p>
                      <a:pPr indent="86360" algn="ctr">
                        <a:lnSpc>
                          <a:spcPct val="107000"/>
                        </a:lnSpc>
                        <a:spcAft>
                          <a:spcPts val="800"/>
                        </a:spcAft>
                      </a:pPr>
                      <a:r>
                        <a:rPr lang="en-US" sz="2400" b="1" kern="100">
                          <a:effectLst/>
                          <a:latin typeface="Times New Roman" panose="02020603050405020304" pitchFamily="18" charset="0"/>
                          <a:ea typeface="Calibri" panose="020F0502020204030204" pitchFamily="34" charset="0"/>
                          <a:cs typeface="Times New Roman" panose="02020603050405020304" pitchFamily="18" charset="0"/>
                        </a:rPr>
                        <a:t>Kim loại</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6360" algn="ctr">
                        <a:lnSpc>
                          <a:spcPct val="107000"/>
                        </a:lnSpc>
                        <a:spcAft>
                          <a:spcPts val="800"/>
                        </a:spcAft>
                      </a:pPr>
                      <a:r>
                        <a:rPr lang="en-US" sz="2400" b="1" kern="100">
                          <a:effectLst/>
                          <a:latin typeface="Times New Roman" panose="02020603050405020304" pitchFamily="18" charset="0"/>
                          <a:ea typeface="Calibri" panose="020F0502020204030204" pitchFamily="34" charset="0"/>
                          <a:cs typeface="Times New Roman" panose="02020603050405020304" pitchFamily="18" charset="0"/>
                        </a:rPr>
                        <a:t>Phi kim</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6360" algn="ctr">
                        <a:lnSpc>
                          <a:spcPct val="107000"/>
                        </a:lnSpc>
                        <a:spcAft>
                          <a:spcPts val="800"/>
                        </a:spcAft>
                      </a:pPr>
                      <a:r>
                        <a:rPr lang="en-US" sz="2400" b="1" kern="100">
                          <a:effectLst/>
                          <a:latin typeface="Times New Roman" panose="02020603050405020304" pitchFamily="18" charset="0"/>
                          <a:ea typeface="Calibri" panose="020F0502020204030204" pitchFamily="34" charset="0"/>
                          <a:cs typeface="Times New Roman" panose="02020603050405020304" pitchFamily="18" charset="0"/>
                        </a:rPr>
                        <a:t>Khí hiếm</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003998"/>
                  </a:ext>
                </a:extLst>
              </a:tr>
              <a:tr h="531495">
                <a:tc>
                  <a:txBody>
                    <a:bodyPr/>
                    <a:lstStyle/>
                    <a:p>
                      <a:pPr indent="86360" algn="ctr">
                        <a:lnSpc>
                          <a:spcPct val="107000"/>
                        </a:lnSpc>
                        <a:spcAft>
                          <a:spcPts val="800"/>
                        </a:spcAft>
                      </a:pPr>
                      <a:r>
                        <a:rPr lang="en-US" sz="24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Cs</a:t>
                      </a:r>
                    </a:p>
                    <a:p>
                      <a:pPr indent="86360" algn="ctr">
                        <a:lnSpc>
                          <a:spcPct val="107000"/>
                        </a:lnSpc>
                        <a:spcAft>
                          <a:spcPts val="800"/>
                        </a:spcAft>
                      </a:pPr>
                      <a:r>
                        <a:rPr lang="en-US" sz="24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Caesium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6360" algn="ctr">
                        <a:lnSpc>
                          <a:spcPct val="107000"/>
                        </a:lnSpc>
                        <a:spcAft>
                          <a:spcPts val="800"/>
                        </a:spcAft>
                      </a:pPr>
                      <a:r>
                        <a:rPr lang="en-US" sz="24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Si</a:t>
                      </a:r>
                    </a:p>
                    <a:p>
                      <a:pPr indent="86360" algn="ctr">
                        <a:lnSpc>
                          <a:spcPct val="107000"/>
                        </a:lnSpc>
                        <a:spcAft>
                          <a:spcPts val="800"/>
                        </a:spcAft>
                      </a:pPr>
                      <a:r>
                        <a:rPr lang="en-US" sz="24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Silicon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6360" algn="ctr">
                        <a:lnSpc>
                          <a:spcPct val="107000"/>
                        </a:lnSpc>
                        <a:spcAft>
                          <a:spcPts val="800"/>
                        </a:spcAft>
                      </a:pPr>
                      <a:r>
                        <a:rPr lang="en-US" sz="24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He</a:t>
                      </a:r>
                    </a:p>
                    <a:p>
                      <a:pPr indent="86360" algn="ctr">
                        <a:lnSpc>
                          <a:spcPct val="107000"/>
                        </a:lnSpc>
                        <a:spcAft>
                          <a:spcPts val="800"/>
                        </a:spcAft>
                      </a:pPr>
                      <a:r>
                        <a:rPr lang="en-US" sz="24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Helium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192156"/>
                  </a:ext>
                </a:extLst>
              </a:tr>
              <a:tr h="621030">
                <a:tc>
                  <a:txBody>
                    <a:bodyPr/>
                    <a:lstStyle/>
                    <a:p>
                      <a:pPr indent="86360" algn="ctr">
                        <a:lnSpc>
                          <a:spcPct val="107000"/>
                        </a:lnSpc>
                        <a:spcAft>
                          <a:spcPts val="800"/>
                        </a:spcAft>
                      </a:pPr>
                      <a:r>
                        <a:rPr lang="en-US" sz="24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Ti</a:t>
                      </a:r>
                    </a:p>
                    <a:p>
                      <a:pPr indent="86360" algn="ctr">
                        <a:lnSpc>
                          <a:spcPct val="107000"/>
                        </a:lnSpc>
                        <a:spcAft>
                          <a:spcPts val="800"/>
                        </a:spcAft>
                      </a:pPr>
                      <a:r>
                        <a:rPr lang="en-US" sz="24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Titanium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6360" algn="ctr">
                        <a:lnSpc>
                          <a:spcPct val="107000"/>
                        </a:lnSpc>
                        <a:spcAft>
                          <a:spcPts val="800"/>
                        </a:spcAft>
                      </a:pPr>
                      <a:r>
                        <a:rPr lang="en-US" sz="24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Br</a:t>
                      </a:r>
                    </a:p>
                    <a:p>
                      <a:pPr indent="86360" algn="ctr">
                        <a:lnSpc>
                          <a:spcPct val="107000"/>
                        </a:lnSpc>
                        <a:spcAft>
                          <a:spcPts val="800"/>
                        </a:spcAft>
                      </a:pPr>
                      <a:r>
                        <a:rPr lang="en-US" sz="24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Bromine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6360" algn="ctr">
                        <a:lnSpc>
                          <a:spcPct val="107000"/>
                        </a:lnSpc>
                        <a:spcAft>
                          <a:spcPts val="800"/>
                        </a:spcAft>
                      </a:pPr>
                      <a:r>
                        <a:rPr lang="en-US" sz="24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Xe</a:t>
                      </a:r>
                    </a:p>
                    <a:p>
                      <a:pPr indent="86360" algn="ctr">
                        <a:lnSpc>
                          <a:spcPct val="107000"/>
                        </a:lnSpc>
                        <a:spcAft>
                          <a:spcPts val="800"/>
                        </a:spcAft>
                      </a:pPr>
                      <a:r>
                        <a:rPr lang="en-US" sz="24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Xenon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273304"/>
                  </a:ext>
                </a:extLst>
              </a:tr>
              <a:tr h="592455">
                <a:tc>
                  <a:txBody>
                    <a:bodyPr/>
                    <a:lstStyle/>
                    <a:p>
                      <a:pPr indent="86360" algn="ctr">
                        <a:lnSpc>
                          <a:spcPct val="107000"/>
                        </a:lnSpc>
                        <a:spcAft>
                          <a:spcPts val="800"/>
                        </a:spcAft>
                      </a:pPr>
                      <a:r>
                        <a:rPr lang="en-US" sz="24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Li</a:t>
                      </a:r>
                    </a:p>
                    <a:p>
                      <a:pPr indent="86360" algn="ctr">
                        <a:lnSpc>
                          <a:spcPct val="107000"/>
                        </a:lnSpc>
                        <a:spcAft>
                          <a:spcPts val="800"/>
                        </a:spcAft>
                      </a:pPr>
                      <a:r>
                        <a:rPr lang="en-US" sz="24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Lithium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6360" algn="ctr">
                        <a:lnSpc>
                          <a:spcPct val="107000"/>
                        </a:lnSpc>
                        <a:spcAft>
                          <a:spcPts val="800"/>
                        </a:spcAft>
                      </a:pPr>
                      <a:r>
                        <a:rPr lang="en-US" sz="2400" b="1"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4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86360" algn="ctr">
                        <a:lnSpc>
                          <a:spcPct val="107000"/>
                        </a:lnSpc>
                        <a:spcAft>
                          <a:spcPts val="800"/>
                        </a:spcAft>
                      </a:pPr>
                      <a:r>
                        <a:rPr lang="en-US" sz="24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Sulfur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6360" algn="ctr">
                        <a:lnSpc>
                          <a:spcPct val="107000"/>
                        </a:lnSpc>
                        <a:spcAft>
                          <a:spcPts val="800"/>
                        </a:spcAft>
                      </a:pPr>
                      <a:r>
                        <a:rPr lang="en-US" sz="2400" kern="1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3599846"/>
                  </a:ext>
                </a:extLst>
              </a:tr>
              <a:tr h="592455">
                <a:tc>
                  <a:txBody>
                    <a:bodyPr/>
                    <a:lstStyle/>
                    <a:p>
                      <a:pPr indent="86360" algn="ctr">
                        <a:lnSpc>
                          <a:spcPct val="107000"/>
                        </a:lnSpc>
                        <a:spcAft>
                          <a:spcPts val="800"/>
                        </a:spcAft>
                      </a:pPr>
                      <a:r>
                        <a:rPr lang="en-US" sz="24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Ni</a:t>
                      </a:r>
                    </a:p>
                    <a:p>
                      <a:pPr indent="86360" algn="ctr">
                        <a:lnSpc>
                          <a:spcPct val="107000"/>
                        </a:lnSpc>
                        <a:spcAft>
                          <a:spcPts val="800"/>
                        </a:spcAft>
                      </a:pPr>
                      <a:r>
                        <a:rPr lang="en-US" sz="24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Nickel</a:t>
                      </a:r>
                      <a:r>
                        <a:rPr lang="en-US" sz="2400" b="1"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86360" algn="ctr">
                        <a:lnSpc>
                          <a:spcPct val="107000"/>
                        </a:lnSpc>
                        <a:spcAft>
                          <a:spcPts val="800"/>
                        </a:spcAft>
                      </a:pPr>
                      <a:r>
                        <a:rPr lang="en-US" sz="24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6360" algn="ctr">
                        <a:lnSpc>
                          <a:spcPct val="107000"/>
                        </a:lnSpc>
                        <a:spcAft>
                          <a:spcPts val="800"/>
                        </a:spcAft>
                      </a:pPr>
                      <a:r>
                        <a:rPr lang="en-US" sz="24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a:t>
                      </a:r>
                    </a:p>
                    <a:p>
                      <a:pPr indent="86360" algn="ctr">
                        <a:lnSpc>
                          <a:spcPct val="107000"/>
                        </a:lnSpc>
                        <a:spcAft>
                          <a:spcPts val="800"/>
                        </a:spcAft>
                      </a:pPr>
                      <a:r>
                        <a:rPr lang="en-US" sz="24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Hydrogen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6360" algn="ctr">
                        <a:lnSpc>
                          <a:spcPct val="107000"/>
                        </a:lnSpc>
                        <a:spcAft>
                          <a:spcPts val="800"/>
                        </a:spcAft>
                      </a:pPr>
                      <a:r>
                        <a:rPr lang="en-US" sz="2400" kern="1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747978"/>
                  </a:ext>
                </a:extLst>
              </a:tr>
            </a:tbl>
          </a:graphicData>
        </a:graphic>
      </p:graphicFrame>
    </p:spTree>
    <p:extLst>
      <p:ext uri="{BB962C8B-B14F-4D97-AF65-F5344CB8AC3E}">
        <p14:creationId xmlns:p14="http://schemas.microsoft.com/office/powerpoint/2010/main" val="354638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1B61ACE-31E5-F619-E554-530505938BD0}"/>
              </a:ext>
            </a:extLst>
          </p:cNvPr>
          <p:cNvGrpSpPr/>
          <p:nvPr/>
        </p:nvGrpSpPr>
        <p:grpSpPr>
          <a:xfrm>
            <a:off x="38686" y="76200"/>
            <a:ext cx="9067800" cy="6705600"/>
            <a:chOff x="0" y="0"/>
            <a:chExt cx="12192000" cy="6858000"/>
          </a:xfrm>
        </p:grpSpPr>
        <p:sp>
          <p:nvSpPr>
            <p:cNvPr id="6" name="Rectangle 5">
              <a:extLst>
                <a:ext uri="{FF2B5EF4-FFF2-40B4-BE49-F238E27FC236}">
                  <a16:creationId xmlns:a16="http://schemas.microsoft.com/office/drawing/2014/main" id="{6B611093-F2A7-46BF-2DBD-4011FB5B24B5}"/>
                </a:ext>
              </a:extLst>
            </p:cNvPr>
            <p:cNvSpPr/>
            <p:nvPr/>
          </p:nvSpPr>
          <p:spPr>
            <a:xfrm>
              <a:off x="0" y="0"/>
              <a:ext cx="12192000" cy="685800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56307376-D6C6-6D12-E568-E2A4B78E969E}"/>
                </a:ext>
              </a:extLst>
            </p:cNvPr>
            <p:cNvPicPr>
              <a:picLocks noChangeAspect="1"/>
            </p:cNvPicPr>
            <p:nvPr/>
          </p:nvPicPr>
          <p:blipFill rotWithShape="1">
            <a:blip r:embed="rId2">
              <a:extLst>
                <a:ext uri="{28A0092B-C50C-407E-A947-70E740481C1C}">
                  <a14:useLocalDpi xmlns:a14="http://schemas.microsoft.com/office/drawing/2010/main" val="0"/>
                </a:ext>
              </a:extLst>
            </a:blip>
            <a:srcRect t="6205" b="8911"/>
            <a:stretch/>
          </p:blipFill>
          <p:spPr>
            <a:xfrm>
              <a:off x="0" y="0"/>
              <a:ext cx="12192000" cy="6858000"/>
            </a:xfrm>
            <a:prstGeom prst="rect">
              <a:avLst/>
            </a:prstGeom>
          </p:spPr>
        </p:pic>
      </p:grpSp>
      <p:sp>
        <p:nvSpPr>
          <p:cNvPr id="4" name="TextBox 3">
            <a:extLst>
              <a:ext uri="{FF2B5EF4-FFF2-40B4-BE49-F238E27FC236}">
                <a16:creationId xmlns:a16="http://schemas.microsoft.com/office/drawing/2014/main" id="{E6C036E1-8270-6497-C0ED-331F4156988F}"/>
              </a:ext>
            </a:extLst>
          </p:cNvPr>
          <p:cNvSpPr txBox="1"/>
          <p:nvPr/>
        </p:nvSpPr>
        <p:spPr>
          <a:xfrm>
            <a:off x="533400" y="533400"/>
            <a:ext cx="3352800" cy="530594"/>
          </a:xfrm>
          <a:prstGeom prst="rect">
            <a:avLst/>
          </a:prstGeom>
          <a:noFill/>
        </p:spPr>
        <p:txBody>
          <a:bodyPr wrap="square">
            <a:spAutoFit/>
          </a:bodyPr>
          <a:lstStyle/>
          <a:p>
            <a:pPr>
              <a:lnSpc>
                <a:spcPct val="107000"/>
              </a:lnSpc>
              <a:spcAft>
                <a:spcPts val="800"/>
              </a:spcAft>
            </a:pPr>
            <a:r>
              <a:rPr lang="en-US" sz="2800" b="1" u="sng">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BÀI TẬP VỀ NHÀ:</a:t>
            </a:r>
            <a:endParaRPr lang="en-US" sz="2800" b="1" u="sng">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24C0D43-B164-E609-B3C9-8FC27AC3C68E}"/>
              </a:ext>
            </a:extLst>
          </p:cNvPr>
          <p:cNvSpPr txBox="1"/>
          <p:nvPr/>
        </p:nvSpPr>
        <p:spPr>
          <a:xfrm>
            <a:off x="457200" y="2667000"/>
            <a:ext cx="7086600" cy="1913665"/>
          </a:xfrm>
          <a:prstGeom prst="rect">
            <a:avLst/>
          </a:prstGeom>
          <a:noFill/>
        </p:spPr>
        <p:txBody>
          <a:bodyPr wrap="square">
            <a:spAutoFit/>
          </a:bodyPr>
          <a:lstStyle/>
          <a:p>
            <a:pPr>
              <a:lnSpc>
                <a:spcPct val="107000"/>
              </a:lnSpc>
              <a:spcAft>
                <a:spcPts val="800"/>
              </a:spcAft>
            </a:pPr>
            <a:r>
              <a:rPr lang="en-US" sz="2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Em hãy tìm hiểu về 3 nguyên tố thuộc nhóm Kim loại mà chưa được đề cập trong bài học về vị trí trong bảng tuần hoàn, ứng dụng trong đời sống của chúng.</a:t>
            </a:r>
            <a:endParaRPr lang="en-US" sz="2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317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27CB2A-1A0F-296C-824A-9E98AAD1C739}"/>
              </a:ext>
            </a:extLst>
          </p:cNvPr>
          <p:cNvSpPr>
            <a:spLocks noChangeArrowheads="1"/>
          </p:cNvSpPr>
          <p:nvPr/>
        </p:nvSpPr>
        <p:spPr bwMode="auto">
          <a:xfrm>
            <a:off x="457200" y="1689318"/>
            <a:ext cx="853439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30500" algn="l"/>
              </a:tabLst>
              <a:defRPr>
                <a:solidFill>
                  <a:schemeClr val="tx1"/>
                </a:solidFill>
                <a:latin typeface="Arial" panose="020B0604020202020204" pitchFamily="34" charset="0"/>
              </a:defRPr>
            </a:lvl1pPr>
            <a:lvl2pPr eaLnBrk="0" fontAlgn="base" hangingPunct="0">
              <a:spcBef>
                <a:spcPct val="0"/>
              </a:spcBef>
              <a:spcAft>
                <a:spcPct val="0"/>
              </a:spcAft>
              <a:tabLst>
                <a:tab pos="2730500" algn="l"/>
              </a:tabLst>
              <a:defRPr>
                <a:solidFill>
                  <a:schemeClr val="tx1"/>
                </a:solidFill>
                <a:latin typeface="Arial" panose="020B0604020202020204" pitchFamily="34" charset="0"/>
              </a:defRPr>
            </a:lvl2pPr>
            <a:lvl3pPr eaLnBrk="0" fontAlgn="base" hangingPunct="0">
              <a:spcBef>
                <a:spcPct val="0"/>
              </a:spcBef>
              <a:spcAft>
                <a:spcPct val="0"/>
              </a:spcAft>
              <a:tabLst>
                <a:tab pos="2730500" algn="l"/>
              </a:tabLst>
              <a:defRPr>
                <a:solidFill>
                  <a:schemeClr val="tx1"/>
                </a:solidFill>
                <a:latin typeface="Arial" panose="020B0604020202020204" pitchFamily="34" charset="0"/>
              </a:defRPr>
            </a:lvl3pPr>
            <a:lvl4pPr eaLnBrk="0" fontAlgn="base" hangingPunct="0">
              <a:spcBef>
                <a:spcPct val="0"/>
              </a:spcBef>
              <a:spcAft>
                <a:spcPct val="0"/>
              </a:spcAft>
              <a:tabLst>
                <a:tab pos="2730500" algn="l"/>
              </a:tabLst>
              <a:defRPr>
                <a:solidFill>
                  <a:schemeClr val="tx1"/>
                </a:solidFill>
                <a:latin typeface="Arial" panose="020B0604020202020204" pitchFamily="34" charset="0"/>
              </a:defRPr>
            </a:lvl4pPr>
            <a:lvl5pPr eaLnBrk="0" fontAlgn="base" hangingPunct="0">
              <a:spcBef>
                <a:spcPct val="0"/>
              </a:spcBef>
              <a:spcAft>
                <a:spcPct val="0"/>
              </a:spcAft>
              <a:tabLst>
                <a:tab pos="2730500" algn="l"/>
              </a:tabLst>
              <a:defRPr>
                <a:solidFill>
                  <a:schemeClr val="tx1"/>
                </a:solidFill>
                <a:latin typeface="Arial" panose="020B0604020202020204" pitchFamily="34" charset="0"/>
              </a:defRPr>
            </a:lvl5pPr>
            <a:lvl6pPr eaLnBrk="0" fontAlgn="base" hangingPunct="0">
              <a:spcBef>
                <a:spcPct val="0"/>
              </a:spcBef>
              <a:spcAft>
                <a:spcPct val="0"/>
              </a:spcAft>
              <a:tabLst>
                <a:tab pos="2730500" algn="l"/>
              </a:tabLst>
              <a:defRPr>
                <a:solidFill>
                  <a:schemeClr val="tx1"/>
                </a:solidFill>
                <a:latin typeface="Arial" panose="020B0604020202020204" pitchFamily="34" charset="0"/>
              </a:defRPr>
            </a:lvl6pPr>
            <a:lvl7pPr eaLnBrk="0" fontAlgn="base" hangingPunct="0">
              <a:spcBef>
                <a:spcPct val="0"/>
              </a:spcBef>
              <a:spcAft>
                <a:spcPct val="0"/>
              </a:spcAft>
              <a:tabLst>
                <a:tab pos="2730500" algn="l"/>
              </a:tabLst>
              <a:defRPr>
                <a:solidFill>
                  <a:schemeClr val="tx1"/>
                </a:solidFill>
                <a:latin typeface="Arial" panose="020B0604020202020204" pitchFamily="34" charset="0"/>
              </a:defRPr>
            </a:lvl7pPr>
            <a:lvl8pPr eaLnBrk="0" fontAlgn="base" hangingPunct="0">
              <a:spcBef>
                <a:spcPct val="0"/>
              </a:spcBef>
              <a:spcAft>
                <a:spcPct val="0"/>
              </a:spcAft>
              <a:tabLst>
                <a:tab pos="2730500" algn="l"/>
              </a:tabLst>
              <a:defRPr>
                <a:solidFill>
                  <a:schemeClr val="tx1"/>
                </a:solidFill>
                <a:latin typeface="Arial" panose="020B0604020202020204" pitchFamily="34" charset="0"/>
              </a:defRPr>
            </a:lvl8pPr>
            <a:lvl9pPr eaLnBrk="0" fontAlgn="base" hangingPunct="0">
              <a:spcBef>
                <a:spcPct val="0"/>
              </a:spcBef>
              <a:spcAft>
                <a:spcPct val="0"/>
              </a:spcAft>
              <a:tabLst>
                <a:tab pos="2730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30500" algn="l"/>
              </a:tabLst>
            </a:pPr>
            <a:r>
              <a:rPr kumimoji="0" lang="en-US" altLang="en-US" sz="2800" b="1"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Câu 3.</a:t>
            </a:r>
            <a:r>
              <a:rPr kumimoji="0" lang="en-US" altLang="en-US" sz="28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Tên gọi của các cột trong bảng tuần hoàn các nguyên tố hoá học là gì?</a:t>
            </a:r>
          </a:p>
          <a:p>
            <a:pPr marR="0" lvl="0" algn="l" defTabSz="914400" rtl="0" eaLnBrk="0" fontAlgn="base" latinLnBrk="0" hangingPunct="0">
              <a:lnSpc>
                <a:spcPct val="100000"/>
              </a:lnSpc>
              <a:spcBef>
                <a:spcPct val="0"/>
              </a:spcBef>
              <a:spcAft>
                <a:spcPct val="0"/>
              </a:spcAft>
              <a:buClrTx/>
              <a:buSzTx/>
              <a:tabLst>
                <a:tab pos="2730500" algn="l"/>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 Chu kì.                                    B. Nhóm.</a:t>
            </a:r>
          </a:p>
          <a:p>
            <a:pPr marR="0" lvl="0" algn="l" defTabSz="914400" rtl="0" eaLnBrk="0" fontAlgn="base" latinLnBrk="0" hangingPunct="0">
              <a:lnSpc>
                <a:spcPct val="100000"/>
              </a:lnSpc>
              <a:spcBef>
                <a:spcPct val="0"/>
              </a:spcBef>
              <a:spcAft>
                <a:spcPct val="0"/>
              </a:spcAft>
              <a:buClrTx/>
              <a:buSzTx/>
              <a:tabLst>
                <a:tab pos="2730500" algn="l"/>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 Loại.                                         D. Họ.</a:t>
            </a:r>
          </a:p>
        </p:txBody>
      </p:sp>
      <p:sp>
        <p:nvSpPr>
          <p:cNvPr id="3" name="Rectangle 2">
            <a:extLst>
              <a:ext uri="{FF2B5EF4-FFF2-40B4-BE49-F238E27FC236}">
                <a16:creationId xmlns:a16="http://schemas.microsoft.com/office/drawing/2014/main" id="{00816DFE-9798-4019-DF52-EA94DC1E64C7}"/>
              </a:ext>
            </a:extLst>
          </p:cNvPr>
          <p:cNvSpPr>
            <a:spLocks noChangeArrowheads="1"/>
          </p:cNvSpPr>
          <p:nvPr/>
        </p:nvSpPr>
        <p:spPr bwMode="auto">
          <a:xfrm>
            <a:off x="457201" y="3505200"/>
            <a:ext cx="8534399" cy="308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30500" algn="l"/>
              </a:tabLst>
              <a:defRPr>
                <a:solidFill>
                  <a:schemeClr val="tx1"/>
                </a:solidFill>
                <a:latin typeface="Arial" panose="020B0604020202020204" pitchFamily="34" charset="0"/>
              </a:defRPr>
            </a:lvl1pPr>
            <a:lvl2pPr eaLnBrk="0" fontAlgn="base" hangingPunct="0">
              <a:spcBef>
                <a:spcPct val="0"/>
              </a:spcBef>
              <a:spcAft>
                <a:spcPct val="0"/>
              </a:spcAft>
              <a:tabLst>
                <a:tab pos="2730500" algn="l"/>
              </a:tabLst>
              <a:defRPr>
                <a:solidFill>
                  <a:schemeClr val="tx1"/>
                </a:solidFill>
                <a:latin typeface="Arial" panose="020B0604020202020204" pitchFamily="34" charset="0"/>
              </a:defRPr>
            </a:lvl2pPr>
            <a:lvl3pPr eaLnBrk="0" fontAlgn="base" hangingPunct="0">
              <a:spcBef>
                <a:spcPct val="0"/>
              </a:spcBef>
              <a:spcAft>
                <a:spcPct val="0"/>
              </a:spcAft>
              <a:tabLst>
                <a:tab pos="2730500" algn="l"/>
              </a:tabLst>
              <a:defRPr>
                <a:solidFill>
                  <a:schemeClr val="tx1"/>
                </a:solidFill>
                <a:latin typeface="Arial" panose="020B0604020202020204" pitchFamily="34" charset="0"/>
              </a:defRPr>
            </a:lvl3pPr>
            <a:lvl4pPr eaLnBrk="0" fontAlgn="base" hangingPunct="0">
              <a:spcBef>
                <a:spcPct val="0"/>
              </a:spcBef>
              <a:spcAft>
                <a:spcPct val="0"/>
              </a:spcAft>
              <a:tabLst>
                <a:tab pos="2730500" algn="l"/>
              </a:tabLst>
              <a:defRPr>
                <a:solidFill>
                  <a:schemeClr val="tx1"/>
                </a:solidFill>
                <a:latin typeface="Arial" panose="020B0604020202020204" pitchFamily="34" charset="0"/>
              </a:defRPr>
            </a:lvl4pPr>
            <a:lvl5pPr eaLnBrk="0" fontAlgn="base" hangingPunct="0">
              <a:spcBef>
                <a:spcPct val="0"/>
              </a:spcBef>
              <a:spcAft>
                <a:spcPct val="0"/>
              </a:spcAft>
              <a:tabLst>
                <a:tab pos="2730500" algn="l"/>
              </a:tabLst>
              <a:defRPr>
                <a:solidFill>
                  <a:schemeClr val="tx1"/>
                </a:solidFill>
                <a:latin typeface="Arial" panose="020B0604020202020204" pitchFamily="34" charset="0"/>
              </a:defRPr>
            </a:lvl5pPr>
            <a:lvl6pPr eaLnBrk="0" fontAlgn="base" hangingPunct="0">
              <a:spcBef>
                <a:spcPct val="0"/>
              </a:spcBef>
              <a:spcAft>
                <a:spcPct val="0"/>
              </a:spcAft>
              <a:tabLst>
                <a:tab pos="2730500" algn="l"/>
              </a:tabLst>
              <a:defRPr>
                <a:solidFill>
                  <a:schemeClr val="tx1"/>
                </a:solidFill>
                <a:latin typeface="Arial" panose="020B0604020202020204" pitchFamily="34" charset="0"/>
              </a:defRPr>
            </a:lvl6pPr>
            <a:lvl7pPr eaLnBrk="0" fontAlgn="base" hangingPunct="0">
              <a:spcBef>
                <a:spcPct val="0"/>
              </a:spcBef>
              <a:spcAft>
                <a:spcPct val="0"/>
              </a:spcAft>
              <a:tabLst>
                <a:tab pos="2730500" algn="l"/>
              </a:tabLst>
              <a:defRPr>
                <a:solidFill>
                  <a:schemeClr val="tx1"/>
                </a:solidFill>
                <a:latin typeface="Arial" panose="020B0604020202020204" pitchFamily="34" charset="0"/>
              </a:defRPr>
            </a:lvl7pPr>
            <a:lvl8pPr eaLnBrk="0" fontAlgn="base" hangingPunct="0">
              <a:spcBef>
                <a:spcPct val="0"/>
              </a:spcBef>
              <a:spcAft>
                <a:spcPct val="0"/>
              </a:spcAft>
              <a:tabLst>
                <a:tab pos="2730500" algn="l"/>
              </a:tabLst>
              <a:defRPr>
                <a:solidFill>
                  <a:schemeClr val="tx1"/>
                </a:solidFill>
                <a:latin typeface="Arial" panose="020B0604020202020204" pitchFamily="34" charset="0"/>
              </a:defRPr>
            </a:lvl8pPr>
            <a:lvl9pPr eaLnBrk="0" fontAlgn="base" hangingPunct="0">
              <a:spcBef>
                <a:spcPct val="0"/>
              </a:spcBef>
              <a:spcAft>
                <a:spcPct val="0"/>
              </a:spcAft>
              <a:tabLst>
                <a:tab pos="2730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30500" algn="l"/>
              </a:tabLst>
            </a:pPr>
            <a:r>
              <a:rPr kumimoji="0" lang="en-US" altLang="en-US" sz="2800" b="1"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Câu 4.</a:t>
            </a:r>
            <a:r>
              <a:rPr kumimoji="0" lang="en-US" altLang="en-US" sz="28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Vị trí nguyên tố Iron (Fe) trong bảng tuần hoàn các nguyên tố hóa học là?</a:t>
            </a:r>
          </a:p>
          <a:p>
            <a:pPr marL="0" marR="0" lvl="0" indent="0" algn="l" defTabSz="685800" rtl="0" eaLnBrk="1" fontAlgn="auto" latinLnBrk="0" hangingPunct="1">
              <a:lnSpc>
                <a:spcPct val="107000"/>
              </a:lnSpc>
              <a:spcBef>
                <a:spcPts val="0"/>
              </a:spcBef>
              <a:spcAft>
                <a:spcPts val="800"/>
              </a:spcAft>
              <a:buClrTx/>
              <a:buSzTx/>
              <a:buFontTx/>
              <a:buNone/>
              <a:tabLst>
                <a:tab pos="2730500" algn="l"/>
              </a:tabLst>
              <a:defRPr/>
            </a:pPr>
            <a:r>
              <a:rPr kumimoji="0" lang="vi-VN" sz="2800" b="0" i="0" u="none" strike="noStrike" kern="1200" cap="none" spc="0" normalizeH="0" baseline="0" noProof="0">
                <a:ln>
                  <a:noFill/>
                </a:ln>
                <a:solidFill>
                  <a:prstClr val="black"/>
                </a:solidFill>
                <a:uLnTx/>
                <a:uFillTx/>
                <a:latin typeface="Times New Roman" panose="02020603050405020304" pitchFamily="18" charset="0"/>
                <a:ea typeface="Arial" panose="020B0604020202020204" pitchFamily="34" charset="0"/>
                <a:cs typeface="Times New Roman" panose="02020603050405020304" pitchFamily="18" charset="0"/>
              </a:rPr>
              <a:t>A. </a:t>
            </a:r>
            <a:r>
              <a:rPr kumimoji="0" lang="en-US" sz="2800" b="0" i="0" u="none" strike="noStrike" kern="1200" cap="none" spc="0" normalizeH="0" baseline="0" noProof="0">
                <a:ln>
                  <a:noFill/>
                </a:ln>
                <a:solidFill>
                  <a:prstClr val="black"/>
                </a:solidFill>
                <a:uLnTx/>
                <a:uFillTx/>
                <a:latin typeface="Times New Roman" panose="02020603050405020304" pitchFamily="18" charset="0"/>
                <a:ea typeface="Arial" panose="020B0604020202020204" pitchFamily="34" charset="0"/>
                <a:cs typeface="Times New Roman" panose="02020603050405020304" pitchFamily="18" charset="0"/>
              </a:rPr>
              <a:t>Ô 26, nhóm IIIB, chu kì 4</a:t>
            </a:r>
            <a:r>
              <a:rPr kumimoji="0" lang="vi-VN" sz="2800" b="0" i="0" u="none" strike="noStrike" kern="1200" cap="none" spc="0" normalizeH="0" baseline="0" noProof="0">
                <a:ln>
                  <a:noFill/>
                </a:ln>
                <a:solidFill>
                  <a:prstClr val="black"/>
                </a:solidFill>
                <a:uLnTx/>
                <a:uFillTx/>
                <a:latin typeface="Times New Roman" panose="02020603050405020304" pitchFamily="18" charset="0"/>
                <a:ea typeface="Arial" panose="020B0604020202020204" pitchFamily="34" charset="0"/>
                <a:cs typeface="Times New Roman" panose="02020603050405020304" pitchFamily="18" charset="0"/>
              </a:rPr>
              <a:t>.</a:t>
            </a:r>
            <a:endParaRPr kumimoji="0" lang="en-US" sz="2800" b="0" i="0" u="none" strike="noStrike" kern="1200" cap="none" spc="0" normalizeH="0" baseline="0" noProof="0">
              <a:ln>
                <a:noFill/>
              </a:ln>
              <a:solidFill>
                <a:prstClr val="black"/>
              </a:solidFill>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ct val="107000"/>
              </a:lnSpc>
              <a:spcBef>
                <a:spcPts val="0"/>
              </a:spcBef>
              <a:spcAft>
                <a:spcPts val="800"/>
              </a:spcAft>
              <a:buClrTx/>
              <a:buSzTx/>
              <a:buFontTx/>
              <a:buNone/>
              <a:tabLst>
                <a:tab pos="2730500" algn="l"/>
              </a:tabLst>
              <a:defRPr/>
            </a:pPr>
            <a:r>
              <a:rPr kumimoji="0" lang="vi-VN" sz="2800" b="0" i="0" u="none" strike="noStrike" kern="1200" cap="none" spc="0" normalizeH="0" baseline="0" noProof="0">
                <a:ln>
                  <a:noFill/>
                </a:ln>
                <a:solidFill>
                  <a:prstClr val="black"/>
                </a:solidFill>
                <a:uLnTx/>
                <a:uFillTx/>
                <a:latin typeface="Times New Roman" panose="02020603050405020304" pitchFamily="18" charset="0"/>
                <a:ea typeface="Arial" panose="020B0604020202020204" pitchFamily="34" charset="0"/>
                <a:cs typeface="Times New Roman" panose="02020603050405020304" pitchFamily="18" charset="0"/>
              </a:rPr>
              <a:t>B. </a:t>
            </a:r>
            <a:r>
              <a:rPr kumimoji="0" lang="en-US" sz="2800" b="0" i="0" u="none" strike="noStrike" kern="1200" cap="none" spc="0" normalizeH="0" baseline="0" noProof="0">
                <a:ln>
                  <a:noFill/>
                </a:ln>
                <a:solidFill>
                  <a:prstClr val="black"/>
                </a:solidFill>
                <a:uLnTx/>
                <a:uFillTx/>
                <a:latin typeface="Times New Roman" panose="02020603050405020304" pitchFamily="18" charset="0"/>
                <a:ea typeface="Arial" panose="020B0604020202020204" pitchFamily="34" charset="0"/>
                <a:cs typeface="Times New Roman" panose="02020603050405020304" pitchFamily="18" charset="0"/>
              </a:rPr>
              <a:t>Ô 56, nhóm VIIIB, chu kì 4</a:t>
            </a:r>
            <a:r>
              <a:rPr kumimoji="0" lang="vi-VN" sz="2800" b="0" i="0" u="none" strike="noStrike" kern="1200" cap="none" spc="0" normalizeH="0" baseline="0" noProof="0">
                <a:ln>
                  <a:noFill/>
                </a:ln>
                <a:solidFill>
                  <a:prstClr val="black"/>
                </a:solidFill>
                <a:uLnTx/>
                <a:uFillTx/>
                <a:latin typeface="Times New Roman" panose="02020603050405020304" pitchFamily="18" charset="0"/>
                <a:ea typeface="Arial" panose="020B0604020202020204" pitchFamily="34" charset="0"/>
                <a:cs typeface="Times New Roman" panose="02020603050405020304" pitchFamily="18" charset="0"/>
              </a:rPr>
              <a:t>.</a:t>
            </a:r>
            <a:endParaRPr kumimoji="0" lang="en-US" sz="2800" b="0" i="0" u="none" strike="noStrike" kern="1200" cap="none" spc="0" normalizeH="0" baseline="0" noProof="0">
              <a:ln>
                <a:noFill/>
              </a:ln>
              <a:solidFill>
                <a:prstClr val="black"/>
              </a:solidFill>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ct val="107000"/>
              </a:lnSpc>
              <a:spcBef>
                <a:spcPts val="0"/>
              </a:spcBef>
              <a:spcAft>
                <a:spcPts val="800"/>
              </a:spcAft>
              <a:buClrTx/>
              <a:buSzTx/>
              <a:buFontTx/>
              <a:buNone/>
              <a:tabLst>
                <a:tab pos="2730500" algn="l"/>
              </a:tabLst>
              <a:defRPr/>
            </a:pPr>
            <a:r>
              <a:rPr kumimoji="0" lang="vi-VN" sz="2800" b="0" i="0" u="none" strike="noStrike" kern="1200" cap="none" spc="0" normalizeH="0" baseline="0" noProof="0">
                <a:ln>
                  <a:noFill/>
                </a:ln>
                <a:solidFill>
                  <a:prstClr val="black"/>
                </a:solidFill>
                <a:uLnTx/>
                <a:uFillTx/>
                <a:latin typeface="Times New Roman" panose="02020603050405020304" pitchFamily="18" charset="0"/>
                <a:ea typeface="Arial" panose="020B0604020202020204" pitchFamily="34" charset="0"/>
                <a:cs typeface="Times New Roman" panose="02020603050405020304" pitchFamily="18" charset="0"/>
              </a:rPr>
              <a:t>C. </a:t>
            </a:r>
            <a:r>
              <a:rPr kumimoji="0" lang="en-US" sz="2800" b="0" i="0" u="none" strike="noStrike" kern="1200" cap="none" spc="0" normalizeH="0" baseline="0" noProof="0">
                <a:ln>
                  <a:noFill/>
                </a:ln>
                <a:solidFill>
                  <a:prstClr val="black"/>
                </a:solidFill>
                <a:uLnTx/>
                <a:uFillTx/>
                <a:latin typeface="Times New Roman" panose="02020603050405020304" pitchFamily="18" charset="0"/>
                <a:ea typeface="Arial" panose="020B0604020202020204" pitchFamily="34" charset="0"/>
                <a:cs typeface="Times New Roman" panose="02020603050405020304" pitchFamily="18" charset="0"/>
              </a:rPr>
              <a:t>Ô 26, nhóm VIIIB, chu kì 4</a:t>
            </a:r>
            <a:r>
              <a:rPr kumimoji="0" lang="vi-VN" sz="2800" b="0" i="0" u="none" strike="noStrike" kern="1200" cap="none" spc="0" normalizeH="0" baseline="0" noProof="0">
                <a:ln>
                  <a:noFill/>
                </a:ln>
                <a:solidFill>
                  <a:prstClr val="black"/>
                </a:solidFill>
                <a:uLnTx/>
                <a:uFillTx/>
                <a:latin typeface="Times New Roman" panose="02020603050405020304" pitchFamily="18" charset="0"/>
                <a:ea typeface="Arial" panose="020B0604020202020204" pitchFamily="34" charset="0"/>
                <a:cs typeface="Times New Roman" panose="02020603050405020304" pitchFamily="18" charset="0"/>
              </a:rPr>
              <a:t>.</a:t>
            </a:r>
            <a:endParaRPr kumimoji="0" lang="en-US" sz="2800" b="0" i="0" u="none" strike="noStrike" kern="1200" cap="none" spc="0" normalizeH="0" baseline="0" noProof="0">
              <a:ln>
                <a:noFill/>
              </a:ln>
              <a:solidFill>
                <a:prstClr val="black"/>
              </a:solidFill>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ct val="107000"/>
              </a:lnSpc>
              <a:spcBef>
                <a:spcPts val="0"/>
              </a:spcBef>
              <a:spcAft>
                <a:spcPts val="800"/>
              </a:spcAft>
              <a:buClrTx/>
              <a:buSzTx/>
              <a:buFontTx/>
              <a:buNone/>
              <a:tabLst>
                <a:tab pos="2730500" algn="l"/>
              </a:tabLst>
              <a:defRPr/>
            </a:pPr>
            <a:r>
              <a:rPr kumimoji="0" lang="vi-VN" sz="2800" b="0" i="0" u="none" strike="noStrike" kern="1200" cap="none" spc="0" normalizeH="0" baseline="0" noProof="0">
                <a:ln>
                  <a:noFill/>
                </a:ln>
                <a:solidFill>
                  <a:prstClr val="black"/>
                </a:solidFill>
                <a:uLnTx/>
                <a:uFillTx/>
                <a:latin typeface="Times New Roman" panose="02020603050405020304" pitchFamily="18" charset="0"/>
                <a:ea typeface="Arial" panose="020B0604020202020204" pitchFamily="34" charset="0"/>
                <a:cs typeface="Times New Roman" panose="02020603050405020304" pitchFamily="18" charset="0"/>
              </a:rPr>
              <a:t>D. </a:t>
            </a:r>
            <a:r>
              <a:rPr kumimoji="0" lang="en-US" sz="2800" b="0" i="0" u="none" strike="noStrike" kern="1200" cap="none" spc="0" normalizeH="0" baseline="0" noProof="0">
                <a:ln>
                  <a:noFill/>
                </a:ln>
                <a:solidFill>
                  <a:prstClr val="black"/>
                </a:solidFill>
                <a:uLnTx/>
                <a:uFillTx/>
                <a:latin typeface="Times New Roman" panose="02020603050405020304" pitchFamily="18" charset="0"/>
                <a:ea typeface="Arial" panose="020B0604020202020204" pitchFamily="34" charset="0"/>
                <a:cs typeface="Times New Roman" panose="02020603050405020304" pitchFamily="18" charset="0"/>
              </a:rPr>
              <a:t>Ô 26, nhóm VIIIA, chu kì 4</a:t>
            </a:r>
            <a:r>
              <a:rPr kumimoji="0" lang="vi-VN" sz="2800" b="0" i="0" u="none" strike="noStrike" kern="1200" cap="none" spc="0" normalizeH="0" baseline="0" noProof="0">
                <a:ln>
                  <a:noFill/>
                </a:ln>
                <a:solidFill>
                  <a:prstClr val="black"/>
                </a:solidFill>
                <a:uLnTx/>
                <a:uFillTx/>
                <a:latin typeface="Times New Roman" panose="02020603050405020304" pitchFamily="18" charset="0"/>
                <a:ea typeface="Arial" panose="020B0604020202020204" pitchFamily="34" charset="0"/>
                <a:cs typeface="Times New Roman" panose="02020603050405020304" pitchFamily="18" charset="0"/>
              </a:rPr>
              <a:t>.</a:t>
            </a:r>
            <a:endParaRPr kumimoji="0" lang="en-US" sz="2800" b="0" i="0" u="none" strike="noStrike" kern="1200" cap="none" spc="0" normalizeH="0" baseline="0" noProof="0">
              <a:ln>
                <a:noFill/>
              </a:ln>
              <a:solidFill>
                <a:prstClr val="black"/>
              </a:solidFill>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8A3803C-4E2A-7994-E2FE-343079E76DC7}"/>
              </a:ext>
            </a:extLst>
          </p:cNvPr>
          <p:cNvSpPr>
            <a:spLocks noChangeArrowheads="1"/>
          </p:cNvSpPr>
          <p:nvPr/>
        </p:nvSpPr>
        <p:spPr bwMode="auto">
          <a:xfrm>
            <a:off x="381000" y="139005"/>
            <a:ext cx="8382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30500" algn="l"/>
              </a:tabLst>
              <a:defRPr>
                <a:solidFill>
                  <a:schemeClr val="tx1"/>
                </a:solidFill>
                <a:latin typeface="Arial" panose="020B0604020202020204" pitchFamily="34" charset="0"/>
              </a:defRPr>
            </a:lvl1pPr>
            <a:lvl2pPr eaLnBrk="0" fontAlgn="base" hangingPunct="0">
              <a:spcBef>
                <a:spcPct val="0"/>
              </a:spcBef>
              <a:spcAft>
                <a:spcPct val="0"/>
              </a:spcAft>
              <a:tabLst>
                <a:tab pos="2730500" algn="l"/>
              </a:tabLst>
              <a:defRPr>
                <a:solidFill>
                  <a:schemeClr val="tx1"/>
                </a:solidFill>
                <a:latin typeface="Arial" panose="020B0604020202020204" pitchFamily="34" charset="0"/>
              </a:defRPr>
            </a:lvl2pPr>
            <a:lvl3pPr eaLnBrk="0" fontAlgn="base" hangingPunct="0">
              <a:spcBef>
                <a:spcPct val="0"/>
              </a:spcBef>
              <a:spcAft>
                <a:spcPct val="0"/>
              </a:spcAft>
              <a:tabLst>
                <a:tab pos="2730500" algn="l"/>
              </a:tabLst>
              <a:defRPr>
                <a:solidFill>
                  <a:schemeClr val="tx1"/>
                </a:solidFill>
                <a:latin typeface="Arial" panose="020B0604020202020204" pitchFamily="34" charset="0"/>
              </a:defRPr>
            </a:lvl3pPr>
            <a:lvl4pPr eaLnBrk="0" fontAlgn="base" hangingPunct="0">
              <a:spcBef>
                <a:spcPct val="0"/>
              </a:spcBef>
              <a:spcAft>
                <a:spcPct val="0"/>
              </a:spcAft>
              <a:tabLst>
                <a:tab pos="2730500" algn="l"/>
              </a:tabLst>
              <a:defRPr>
                <a:solidFill>
                  <a:schemeClr val="tx1"/>
                </a:solidFill>
                <a:latin typeface="Arial" panose="020B0604020202020204" pitchFamily="34" charset="0"/>
              </a:defRPr>
            </a:lvl4pPr>
            <a:lvl5pPr eaLnBrk="0" fontAlgn="base" hangingPunct="0">
              <a:spcBef>
                <a:spcPct val="0"/>
              </a:spcBef>
              <a:spcAft>
                <a:spcPct val="0"/>
              </a:spcAft>
              <a:tabLst>
                <a:tab pos="2730500" algn="l"/>
              </a:tabLst>
              <a:defRPr>
                <a:solidFill>
                  <a:schemeClr val="tx1"/>
                </a:solidFill>
                <a:latin typeface="Arial" panose="020B0604020202020204" pitchFamily="34" charset="0"/>
              </a:defRPr>
            </a:lvl5pPr>
            <a:lvl6pPr eaLnBrk="0" fontAlgn="base" hangingPunct="0">
              <a:spcBef>
                <a:spcPct val="0"/>
              </a:spcBef>
              <a:spcAft>
                <a:spcPct val="0"/>
              </a:spcAft>
              <a:tabLst>
                <a:tab pos="2730500" algn="l"/>
              </a:tabLst>
              <a:defRPr>
                <a:solidFill>
                  <a:schemeClr val="tx1"/>
                </a:solidFill>
                <a:latin typeface="Arial" panose="020B0604020202020204" pitchFamily="34" charset="0"/>
              </a:defRPr>
            </a:lvl6pPr>
            <a:lvl7pPr eaLnBrk="0" fontAlgn="base" hangingPunct="0">
              <a:spcBef>
                <a:spcPct val="0"/>
              </a:spcBef>
              <a:spcAft>
                <a:spcPct val="0"/>
              </a:spcAft>
              <a:tabLst>
                <a:tab pos="2730500" algn="l"/>
              </a:tabLst>
              <a:defRPr>
                <a:solidFill>
                  <a:schemeClr val="tx1"/>
                </a:solidFill>
                <a:latin typeface="Arial" panose="020B0604020202020204" pitchFamily="34" charset="0"/>
              </a:defRPr>
            </a:lvl7pPr>
            <a:lvl8pPr eaLnBrk="0" fontAlgn="base" hangingPunct="0">
              <a:spcBef>
                <a:spcPct val="0"/>
              </a:spcBef>
              <a:spcAft>
                <a:spcPct val="0"/>
              </a:spcAft>
              <a:tabLst>
                <a:tab pos="2730500" algn="l"/>
              </a:tabLst>
              <a:defRPr>
                <a:solidFill>
                  <a:schemeClr val="tx1"/>
                </a:solidFill>
                <a:latin typeface="Arial" panose="020B0604020202020204" pitchFamily="34" charset="0"/>
              </a:defRPr>
            </a:lvl8pPr>
            <a:lvl9pPr eaLnBrk="0" fontAlgn="base" hangingPunct="0">
              <a:spcBef>
                <a:spcPct val="0"/>
              </a:spcBef>
              <a:spcAft>
                <a:spcPct val="0"/>
              </a:spcAft>
              <a:tabLst>
                <a:tab pos="27305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30500" algn="l"/>
              </a:tabLst>
            </a:pPr>
            <a:r>
              <a:rPr kumimoji="0" lang="en-US" altLang="en-US" sz="2800" b="1" i="0" u="none" strike="noStrike" cap="none" normalizeH="0" baseline="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ÔN TẬP:</a:t>
            </a:r>
          </a:p>
          <a:p>
            <a:pPr marL="0" marR="0" lvl="0" indent="0" defTabSz="914400" rtl="0" eaLnBrk="0" fontAlgn="base" latinLnBrk="0" hangingPunct="0">
              <a:lnSpc>
                <a:spcPct val="100000"/>
              </a:lnSpc>
              <a:spcBef>
                <a:spcPct val="0"/>
              </a:spcBef>
              <a:spcAft>
                <a:spcPct val="0"/>
              </a:spcAft>
              <a:buClrTx/>
              <a:buSzTx/>
              <a:buFontTx/>
              <a:buNone/>
              <a:tabLst>
                <a:tab pos="2730500" algn="l"/>
              </a:tabLst>
            </a:pPr>
            <a:endParaRPr lang="en-US" altLang="en-US" sz="2800" b="1">
              <a:latin typeface="Times New Roman" panose="02020603050405020304" pitchFamily="18" charset="0"/>
              <a:ea typeface="Arial" panose="020B0604020202020204"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2730500" algn="l"/>
              </a:tabLst>
              <a:defRPr/>
            </a:pPr>
            <a:r>
              <a:rPr kumimoji="0" lang="de-DE"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 phương án trả lời đúng nhất:</a:t>
            </a: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Oval 4">
            <a:extLst>
              <a:ext uri="{FF2B5EF4-FFF2-40B4-BE49-F238E27FC236}">
                <a16:creationId xmlns:a16="http://schemas.microsoft.com/office/drawing/2014/main" id="{7CBC2EFE-2A00-CD54-7F5F-30B96D6EF708}"/>
              </a:ext>
            </a:extLst>
          </p:cNvPr>
          <p:cNvSpPr/>
          <p:nvPr/>
        </p:nvSpPr>
        <p:spPr>
          <a:xfrm>
            <a:off x="5105400" y="2597259"/>
            <a:ext cx="533400" cy="450741"/>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Oval 5">
            <a:extLst>
              <a:ext uri="{FF2B5EF4-FFF2-40B4-BE49-F238E27FC236}">
                <a16:creationId xmlns:a16="http://schemas.microsoft.com/office/drawing/2014/main" id="{495B296E-8827-6744-F511-970F9A2258AD}"/>
              </a:ext>
            </a:extLst>
          </p:cNvPr>
          <p:cNvSpPr/>
          <p:nvPr/>
        </p:nvSpPr>
        <p:spPr>
          <a:xfrm>
            <a:off x="381000" y="5562600"/>
            <a:ext cx="533400" cy="450741"/>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16452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DC97FF-DC04-6B4A-2355-EF58E60D5FCF}"/>
              </a:ext>
            </a:extLst>
          </p:cNvPr>
          <p:cNvGraphicFramePr>
            <a:graphicFrameLocks noGrp="1"/>
          </p:cNvGraphicFramePr>
          <p:nvPr>
            <p:extLst>
              <p:ext uri="{D42A27DB-BD31-4B8C-83A1-F6EECF244321}">
                <p14:modId xmlns:p14="http://schemas.microsoft.com/office/powerpoint/2010/main" val="2470851808"/>
              </p:ext>
            </p:extLst>
          </p:nvPr>
        </p:nvGraphicFramePr>
        <p:xfrm>
          <a:off x="381000" y="1902269"/>
          <a:ext cx="8610600" cy="4498531"/>
        </p:xfrm>
        <a:graphic>
          <a:graphicData uri="http://schemas.openxmlformats.org/drawingml/2006/table">
            <a:tbl>
              <a:tblPr firstRow="1" firstCol="1" bandRow="1"/>
              <a:tblGrid>
                <a:gridCol w="8610600">
                  <a:extLst>
                    <a:ext uri="{9D8B030D-6E8A-4147-A177-3AD203B41FA5}">
                      <a16:colId xmlns:a16="http://schemas.microsoft.com/office/drawing/2014/main" val="1721871367"/>
                    </a:ext>
                  </a:extLst>
                </a:gridCol>
              </a:tblGrid>
              <a:tr h="3854132">
                <a:tc>
                  <a:txBody>
                    <a:bodyPr/>
                    <a:lstStyle/>
                    <a:p>
                      <a:pPr>
                        <a:lnSpc>
                          <a:spcPct val="107000"/>
                        </a:lnSpc>
                        <a:spcAft>
                          <a:spcPts val="800"/>
                        </a:spcAft>
                        <a:tabLst>
                          <a:tab pos="2730500" algn="l"/>
                        </a:tabLst>
                      </a:pPr>
                      <a:r>
                        <a:rPr lang="en-US" sz="2600" b="1">
                          <a:effectLst/>
                          <a:latin typeface="Times New Roman" panose="02020603050405020304" pitchFamily="18" charset="0"/>
                          <a:ea typeface="Arial" panose="020B0604020202020204" pitchFamily="34" charset="0"/>
                          <a:cs typeface="Times New Roman" panose="02020603050405020304" pitchFamily="18" charset="0"/>
                        </a:rPr>
                        <a:t>Câu 5.</a:t>
                      </a:r>
                      <a:r>
                        <a:rPr lang="en-US" sz="2600">
                          <a:effectLst/>
                          <a:latin typeface="Times New Roman" panose="02020603050405020304" pitchFamily="18" charset="0"/>
                          <a:ea typeface="Arial" panose="020B0604020202020204" pitchFamily="34" charset="0"/>
                          <a:cs typeface="Times New Roman" panose="02020603050405020304" pitchFamily="18" charset="0"/>
                        </a:rPr>
                        <a:t> Các </a:t>
                      </a:r>
                      <a:r>
                        <a:rPr lang="vi-VN" sz="2600">
                          <a:effectLst/>
                          <a:latin typeface="Times New Roman" panose="02020603050405020304" pitchFamily="18" charset="0"/>
                          <a:ea typeface="Arial" panose="020B0604020202020204" pitchFamily="34" charset="0"/>
                          <a:cs typeface="Times New Roman" panose="02020603050405020304" pitchFamily="18" charset="0"/>
                        </a:rPr>
                        <a:t>nguyên tố hoá học</a:t>
                      </a:r>
                      <a:r>
                        <a:rPr lang="en-US" sz="2600">
                          <a:effectLst/>
                          <a:latin typeface="Times New Roman" panose="02020603050405020304" pitchFamily="18" charset="0"/>
                          <a:ea typeface="Arial" panose="020B0604020202020204" pitchFamily="34" charset="0"/>
                          <a:cs typeface="Times New Roman" panose="02020603050405020304" pitchFamily="18" charset="0"/>
                        </a:rPr>
                        <a:t> trong cùng một nhóm thì:</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2730500" algn="l"/>
                        </a:tabLst>
                      </a:pPr>
                      <a:r>
                        <a:rPr lang="en-US" sz="2600">
                          <a:effectLst/>
                          <a:latin typeface="Times New Roman" panose="02020603050405020304" pitchFamily="18" charset="0"/>
                          <a:ea typeface="Arial" panose="020B0604020202020204" pitchFamily="34" charset="0"/>
                          <a:cs typeface="Times New Roman" panose="02020603050405020304" pitchFamily="18" charset="0"/>
                        </a:rPr>
                        <a:t>A. Có số lớp electron bằng nhau.</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2730500" algn="l"/>
                        </a:tabLst>
                      </a:pPr>
                      <a:r>
                        <a:rPr lang="en-US" sz="2600">
                          <a:effectLst/>
                          <a:latin typeface="Times New Roman" panose="02020603050405020304" pitchFamily="18" charset="0"/>
                          <a:ea typeface="Arial" panose="020B0604020202020204" pitchFamily="34" charset="0"/>
                          <a:cs typeface="Times New Roman" panose="02020603050405020304" pitchFamily="18" charset="0"/>
                        </a:rPr>
                        <a:t>B. Có số Proton bằng nhau.</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2730500" algn="l"/>
                        </a:tabLst>
                      </a:pPr>
                      <a:r>
                        <a:rPr lang="en-US" sz="2600">
                          <a:effectLst/>
                          <a:latin typeface="Times New Roman" panose="02020603050405020304" pitchFamily="18" charset="0"/>
                          <a:ea typeface="Arial" panose="020B0604020202020204" pitchFamily="34" charset="0"/>
                          <a:cs typeface="Times New Roman" panose="02020603050405020304" pitchFamily="18" charset="0"/>
                        </a:rPr>
                        <a:t>C. Có khối lượng nguyên tử bằng nhau.</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2730500" algn="l"/>
                        </a:tabLst>
                      </a:pPr>
                      <a:r>
                        <a:rPr lang="en-US" sz="2600">
                          <a:effectLst/>
                          <a:latin typeface="Times New Roman" panose="02020603050405020304" pitchFamily="18" charset="0"/>
                          <a:ea typeface="Arial" panose="020B0604020202020204" pitchFamily="34" charset="0"/>
                          <a:cs typeface="Times New Roman" panose="02020603050405020304" pitchFamily="18" charset="0"/>
                        </a:rPr>
                        <a:t>D. Có số electron lớp ngoài cùng bằng nhau.</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2730500" algn="l"/>
                        </a:tabLst>
                      </a:pPr>
                      <a:r>
                        <a:rPr lang="en-US" sz="2600" b="1">
                          <a:effectLst/>
                          <a:latin typeface="Times New Roman" panose="02020603050405020304" pitchFamily="18" charset="0"/>
                          <a:ea typeface="Arial" panose="020B0604020202020204" pitchFamily="34" charset="0"/>
                          <a:cs typeface="Times New Roman" panose="02020603050405020304" pitchFamily="18" charset="0"/>
                        </a:rPr>
                        <a:t>Câu 6.</a:t>
                      </a:r>
                      <a:r>
                        <a:rPr lang="en-US" sz="2600">
                          <a:effectLst/>
                          <a:latin typeface="Times New Roman" panose="02020603050405020304" pitchFamily="18" charset="0"/>
                          <a:ea typeface="Arial" panose="020B0604020202020204" pitchFamily="34" charset="0"/>
                          <a:cs typeface="Times New Roman" panose="02020603050405020304" pitchFamily="18" charset="0"/>
                        </a:rPr>
                        <a:t> </a:t>
                      </a:r>
                      <a:r>
                        <a:rPr lang="vi-VN" sz="2600">
                          <a:effectLst/>
                          <a:latin typeface="Times New Roman" panose="02020603050405020304" pitchFamily="18" charset="0"/>
                          <a:ea typeface="Arial" panose="020B0604020202020204" pitchFamily="34" charset="0"/>
                          <a:cs typeface="Times New Roman" panose="02020603050405020304" pitchFamily="18" charset="0"/>
                        </a:rPr>
                        <a:t>Trong bảng tuần hoàn các nguyên tố hóa học</a:t>
                      </a:r>
                      <a:r>
                        <a:rPr lang="en-US" sz="2600">
                          <a:effectLst/>
                          <a:latin typeface="Times New Roman" panose="02020603050405020304" pitchFamily="18" charset="0"/>
                          <a:ea typeface="Arial" panose="020B0604020202020204" pitchFamily="34" charset="0"/>
                          <a:cs typeface="Times New Roman" panose="02020603050405020304" pitchFamily="18" charset="0"/>
                        </a:rPr>
                        <a:t>,</a:t>
                      </a:r>
                      <a:r>
                        <a:rPr lang="vi-VN" sz="2600">
                          <a:effectLst/>
                          <a:latin typeface="Times New Roman" panose="02020603050405020304" pitchFamily="18" charset="0"/>
                          <a:ea typeface="Arial" panose="020B0604020202020204" pitchFamily="34" charset="0"/>
                          <a:cs typeface="Times New Roman" panose="02020603050405020304" pitchFamily="18" charset="0"/>
                        </a:rPr>
                        <a:t> nguyên tố </a:t>
                      </a:r>
                      <a:r>
                        <a:rPr lang="en-US" sz="2600">
                          <a:effectLst/>
                          <a:latin typeface="Times New Roman" panose="02020603050405020304" pitchFamily="18" charset="0"/>
                          <a:ea typeface="Arial" panose="020B0604020202020204" pitchFamily="34" charset="0"/>
                          <a:cs typeface="Times New Roman" panose="02020603050405020304" pitchFamily="18" charset="0"/>
                        </a:rPr>
                        <a:t>nằm ở ô 88, nhóm IIA, chu kì 7 </a:t>
                      </a:r>
                      <a:r>
                        <a:rPr lang="vi-VN" sz="2600">
                          <a:effectLst/>
                          <a:latin typeface="Times New Roman" panose="02020603050405020304" pitchFamily="18" charset="0"/>
                          <a:ea typeface="Arial" panose="020B0604020202020204" pitchFamily="34" charset="0"/>
                          <a:cs typeface="Times New Roman" panose="02020603050405020304" pitchFamily="18" charset="0"/>
                        </a:rPr>
                        <a:t>là?</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2730500" algn="l"/>
                        </a:tabLst>
                      </a:pPr>
                      <a:r>
                        <a:rPr lang="en-US" sz="2600">
                          <a:effectLst/>
                          <a:latin typeface="Times New Roman" panose="02020603050405020304" pitchFamily="18" charset="0"/>
                          <a:ea typeface="Arial" panose="020B0604020202020204" pitchFamily="34" charset="0"/>
                          <a:cs typeface="Times New Roman" panose="02020603050405020304" pitchFamily="18" charset="0"/>
                        </a:rPr>
                        <a:t>A. </a:t>
                      </a:r>
                      <a:r>
                        <a:rPr lang="vi-VN" sz="2600">
                          <a:effectLst/>
                          <a:latin typeface="Times New Roman" panose="02020603050405020304" pitchFamily="18" charset="0"/>
                          <a:ea typeface="Arial" panose="020B0604020202020204" pitchFamily="34" charset="0"/>
                          <a:cs typeface="Times New Roman" panose="02020603050405020304" pitchFamily="18" charset="0"/>
                        </a:rPr>
                        <a:t>Nguyên tố </a:t>
                      </a:r>
                      <a:r>
                        <a:rPr lang="en-US" sz="2600">
                          <a:effectLst/>
                          <a:latin typeface="Times New Roman" panose="02020603050405020304" pitchFamily="18" charset="0"/>
                          <a:ea typeface="Arial" panose="020B0604020202020204" pitchFamily="34" charset="0"/>
                          <a:cs typeface="Times New Roman" panose="02020603050405020304" pitchFamily="18" charset="0"/>
                        </a:rPr>
                        <a:t>Ra (Radium).          B. </a:t>
                      </a:r>
                      <a:r>
                        <a:rPr lang="vi-VN" sz="2600">
                          <a:effectLst/>
                          <a:latin typeface="Times New Roman" panose="02020603050405020304" pitchFamily="18" charset="0"/>
                          <a:ea typeface="Arial" panose="020B0604020202020204" pitchFamily="34" charset="0"/>
                          <a:cs typeface="Times New Roman" panose="02020603050405020304" pitchFamily="18" charset="0"/>
                        </a:rPr>
                        <a:t>Nguyên tố</a:t>
                      </a:r>
                      <a:r>
                        <a:rPr lang="en-US" sz="2600">
                          <a:effectLst/>
                          <a:latin typeface="Times New Roman" panose="02020603050405020304" pitchFamily="18" charset="0"/>
                          <a:ea typeface="Arial" panose="020B0604020202020204" pitchFamily="34" charset="0"/>
                          <a:cs typeface="Times New Roman" panose="02020603050405020304" pitchFamily="18" charset="0"/>
                        </a:rPr>
                        <a:t> Sr (Strondium)</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2730500" algn="l"/>
                        </a:tabLst>
                      </a:pPr>
                      <a:r>
                        <a:rPr lang="en-US" sz="2600">
                          <a:effectLst/>
                          <a:latin typeface="Times New Roman" panose="02020603050405020304" pitchFamily="18" charset="0"/>
                          <a:ea typeface="Arial" panose="020B0604020202020204" pitchFamily="34" charset="0"/>
                          <a:cs typeface="Times New Roman" panose="02020603050405020304" pitchFamily="18" charset="0"/>
                        </a:rPr>
                        <a:t>C. </a:t>
                      </a:r>
                      <a:r>
                        <a:rPr lang="vi-VN" sz="2600">
                          <a:effectLst/>
                          <a:latin typeface="Times New Roman" panose="02020603050405020304" pitchFamily="18" charset="0"/>
                          <a:ea typeface="Arial" panose="020B0604020202020204" pitchFamily="34" charset="0"/>
                          <a:cs typeface="Times New Roman" panose="02020603050405020304" pitchFamily="18" charset="0"/>
                        </a:rPr>
                        <a:t>Nguyên tố</a:t>
                      </a:r>
                      <a:r>
                        <a:rPr lang="en-US" sz="2600">
                          <a:effectLst/>
                          <a:latin typeface="Times New Roman" panose="02020603050405020304" pitchFamily="18" charset="0"/>
                          <a:ea typeface="Arial" panose="020B0604020202020204" pitchFamily="34" charset="0"/>
                          <a:cs typeface="Times New Roman" panose="02020603050405020304" pitchFamily="18" charset="0"/>
                        </a:rPr>
                        <a:t> Ca (Calsium).          D. </a:t>
                      </a:r>
                      <a:r>
                        <a:rPr lang="vi-VN" sz="2600">
                          <a:effectLst/>
                          <a:latin typeface="Times New Roman" panose="02020603050405020304" pitchFamily="18" charset="0"/>
                          <a:ea typeface="Arial" panose="020B0604020202020204" pitchFamily="34" charset="0"/>
                          <a:cs typeface="Times New Roman" panose="02020603050405020304" pitchFamily="18" charset="0"/>
                        </a:rPr>
                        <a:t>Nguyên tố</a:t>
                      </a:r>
                      <a:r>
                        <a:rPr lang="en-US" sz="2600">
                          <a:effectLst/>
                          <a:latin typeface="Times New Roman" panose="02020603050405020304" pitchFamily="18" charset="0"/>
                          <a:ea typeface="Arial" panose="020B0604020202020204" pitchFamily="34" charset="0"/>
                          <a:cs typeface="Times New Roman" panose="02020603050405020304" pitchFamily="18" charset="0"/>
                        </a:rPr>
                        <a:t> Fr (Francium)</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56020" marR="56020" marT="0" marB="0">
                    <a:lnL>
                      <a:noFill/>
                    </a:lnL>
                    <a:lnR>
                      <a:noFill/>
                    </a:lnR>
                    <a:lnT>
                      <a:noFill/>
                    </a:lnT>
                    <a:lnB>
                      <a:noFill/>
                    </a:lnB>
                  </a:tcPr>
                </a:tc>
                <a:extLst>
                  <a:ext uri="{0D108BD9-81ED-4DB2-BD59-A6C34878D82A}">
                    <a16:rowId xmlns:a16="http://schemas.microsoft.com/office/drawing/2014/main" val="1712181178"/>
                  </a:ext>
                </a:extLst>
              </a:tr>
            </a:tbl>
          </a:graphicData>
        </a:graphic>
      </p:graphicFrame>
      <p:sp>
        <p:nvSpPr>
          <p:cNvPr id="3" name="Rectangle 2">
            <a:extLst>
              <a:ext uri="{FF2B5EF4-FFF2-40B4-BE49-F238E27FC236}">
                <a16:creationId xmlns:a16="http://schemas.microsoft.com/office/drawing/2014/main" id="{FB6DE6DE-F663-1129-4A05-144A4767F920}"/>
              </a:ext>
            </a:extLst>
          </p:cNvPr>
          <p:cNvSpPr>
            <a:spLocks noChangeArrowheads="1"/>
          </p:cNvSpPr>
          <p:nvPr/>
        </p:nvSpPr>
        <p:spPr bwMode="auto">
          <a:xfrm>
            <a:off x="381000" y="139005"/>
            <a:ext cx="8382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30500" algn="l"/>
              </a:tabLst>
              <a:defRPr>
                <a:solidFill>
                  <a:schemeClr val="tx1"/>
                </a:solidFill>
                <a:latin typeface="Arial" panose="020B0604020202020204" pitchFamily="34" charset="0"/>
              </a:defRPr>
            </a:lvl1pPr>
            <a:lvl2pPr eaLnBrk="0" fontAlgn="base" hangingPunct="0">
              <a:spcBef>
                <a:spcPct val="0"/>
              </a:spcBef>
              <a:spcAft>
                <a:spcPct val="0"/>
              </a:spcAft>
              <a:tabLst>
                <a:tab pos="2730500" algn="l"/>
              </a:tabLst>
              <a:defRPr>
                <a:solidFill>
                  <a:schemeClr val="tx1"/>
                </a:solidFill>
                <a:latin typeface="Arial" panose="020B0604020202020204" pitchFamily="34" charset="0"/>
              </a:defRPr>
            </a:lvl2pPr>
            <a:lvl3pPr eaLnBrk="0" fontAlgn="base" hangingPunct="0">
              <a:spcBef>
                <a:spcPct val="0"/>
              </a:spcBef>
              <a:spcAft>
                <a:spcPct val="0"/>
              </a:spcAft>
              <a:tabLst>
                <a:tab pos="2730500" algn="l"/>
              </a:tabLst>
              <a:defRPr>
                <a:solidFill>
                  <a:schemeClr val="tx1"/>
                </a:solidFill>
                <a:latin typeface="Arial" panose="020B0604020202020204" pitchFamily="34" charset="0"/>
              </a:defRPr>
            </a:lvl3pPr>
            <a:lvl4pPr eaLnBrk="0" fontAlgn="base" hangingPunct="0">
              <a:spcBef>
                <a:spcPct val="0"/>
              </a:spcBef>
              <a:spcAft>
                <a:spcPct val="0"/>
              </a:spcAft>
              <a:tabLst>
                <a:tab pos="2730500" algn="l"/>
              </a:tabLst>
              <a:defRPr>
                <a:solidFill>
                  <a:schemeClr val="tx1"/>
                </a:solidFill>
                <a:latin typeface="Arial" panose="020B0604020202020204" pitchFamily="34" charset="0"/>
              </a:defRPr>
            </a:lvl4pPr>
            <a:lvl5pPr eaLnBrk="0" fontAlgn="base" hangingPunct="0">
              <a:spcBef>
                <a:spcPct val="0"/>
              </a:spcBef>
              <a:spcAft>
                <a:spcPct val="0"/>
              </a:spcAft>
              <a:tabLst>
                <a:tab pos="2730500" algn="l"/>
              </a:tabLst>
              <a:defRPr>
                <a:solidFill>
                  <a:schemeClr val="tx1"/>
                </a:solidFill>
                <a:latin typeface="Arial" panose="020B0604020202020204" pitchFamily="34" charset="0"/>
              </a:defRPr>
            </a:lvl5pPr>
            <a:lvl6pPr eaLnBrk="0" fontAlgn="base" hangingPunct="0">
              <a:spcBef>
                <a:spcPct val="0"/>
              </a:spcBef>
              <a:spcAft>
                <a:spcPct val="0"/>
              </a:spcAft>
              <a:tabLst>
                <a:tab pos="2730500" algn="l"/>
              </a:tabLst>
              <a:defRPr>
                <a:solidFill>
                  <a:schemeClr val="tx1"/>
                </a:solidFill>
                <a:latin typeface="Arial" panose="020B0604020202020204" pitchFamily="34" charset="0"/>
              </a:defRPr>
            </a:lvl6pPr>
            <a:lvl7pPr eaLnBrk="0" fontAlgn="base" hangingPunct="0">
              <a:spcBef>
                <a:spcPct val="0"/>
              </a:spcBef>
              <a:spcAft>
                <a:spcPct val="0"/>
              </a:spcAft>
              <a:tabLst>
                <a:tab pos="2730500" algn="l"/>
              </a:tabLst>
              <a:defRPr>
                <a:solidFill>
                  <a:schemeClr val="tx1"/>
                </a:solidFill>
                <a:latin typeface="Arial" panose="020B0604020202020204" pitchFamily="34" charset="0"/>
              </a:defRPr>
            </a:lvl7pPr>
            <a:lvl8pPr eaLnBrk="0" fontAlgn="base" hangingPunct="0">
              <a:spcBef>
                <a:spcPct val="0"/>
              </a:spcBef>
              <a:spcAft>
                <a:spcPct val="0"/>
              </a:spcAft>
              <a:tabLst>
                <a:tab pos="2730500" algn="l"/>
              </a:tabLst>
              <a:defRPr>
                <a:solidFill>
                  <a:schemeClr val="tx1"/>
                </a:solidFill>
                <a:latin typeface="Arial" panose="020B0604020202020204" pitchFamily="34" charset="0"/>
              </a:defRPr>
            </a:lvl8pPr>
            <a:lvl9pPr eaLnBrk="0" fontAlgn="base" hangingPunct="0">
              <a:spcBef>
                <a:spcPct val="0"/>
              </a:spcBef>
              <a:spcAft>
                <a:spcPct val="0"/>
              </a:spcAft>
              <a:tabLst>
                <a:tab pos="27305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30500" algn="l"/>
              </a:tabLst>
            </a:pPr>
            <a:r>
              <a:rPr kumimoji="0" lang="en-US" altLang="en-US" sz="2800" b="1" i="0" u="none" strike="noStrike" cap="none" normalizeH="0" baseline="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ÔN TẬP:</a:t>
            </a:r>
          </a:p>
          <a:p>
            <a:pPr marL="0" marR="0" lvl="0" indent="0" defTabSz="914400" rtl="0" eaLnBrk="0" fontAlgn="base" latinLnBrk="0" hangingPunct="0">
              <a:lnSpc>
                <a:spcPct val="100000"/>
              </a:lnSpc>
              <a:spcBef>
                <a:spcPct val="0"/>
              </a:spcBef>
              <a:spcAft>
                <a:spcPct val="0"/>
              </a:spcAft>
              <a:buClrTx/>
              <a:buSzTx/>
              <a:buFontTx/>
              <a:buNone/>
              <a:tabLst>
                <a:tab pos="2730500" algn="l"/>
              </a:tabLst>
            </a:pPr>
            <a:endParaRPr lang="en-US" altLang="en-US" sz="2800" b="1">
              <a:latin typeface="Times New Roman" panose="02020603050405020304" pitchFamily="18" charset="0"/>
              <a:ea typeface="Arial" panose="020B0604020202020204"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2730500" algn="l"/>
              </a:tabLst>
              <a:defRPr/>
            </a:pPr>
            <a:r>
              <a:rPr kumimoji="0" lang="de-DE"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 phương án trả lời đúng nhất:</a:t>
            </a: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Oval 3">
            <a:extLst>
              <a:ext uri="{FF2B5EF4-FFF2-40B4-BE49-F238E27FC236}">
                <a16:creationId xmlns:a16="http://schemas.microsoft.com/office/drawing/2014/main" id="{931EAEE2-519E-9C1A-290E-86B355707A41}"/>
              </a:ext>
            </a:extLst>
          </p:cNvPr>
          <p:cNvSpPr/>
          <p:nvPr/>
        </p:nvSpPr>
        <p:spPr>
          <a:xfrm>
            <a:off x="304800" y="3988787"/>
            <a:ext cx="533400" cy="450741"/>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Oval 4">
            <a:extLst>
              <a:ext uri="{FF2B5EF4-FFF2-40B4-BE49-F238E27FC236}">
                <a16:creationId xmlns:a16="http://schemas.microsoft.com/office/drawing/2014/main" id="{170765BD-6CE5-FFDA-00A5-A8A83AD08D6D}"/>
              </a:ext>
            </a:extLst>
          </p:cNvPr>
          <p:cNvSpPr/>
          <p:nvPr/>
        </p:nvSpPr>
        <p:spPr>
          <a:xfrm>
            <a:off x="304800" y="5486400"/>
            <a:ext cx="533400" cy="450741"/>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48078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81000" y="188893"/>
            <a:ext cx="7620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800" b="1" dirty="0">
                <a:solidFill>
                  <a:srgbClr val="C00000"/>
                </a:solidFill>
                <a:latin typeface="Times New Roman" pitchFamily="18" charset="0"/>
                <a:cs typeface="Times New Roman" pitchFamily="18" charset="0"/>
              </a:rPr>
              <a:t>BÀI 4: SƠ </a:t>
            </a:r>
            <a:r>
              <a:rPr lang="en-US" altLang="en-US" sz="2800" b="1">
                <a:solidFill>
                  <a:srgbClr val="C00000"/>
                </a:solidFill>
                <a:latin typeface="Times New Roman" pitchFamily="18" charset="0"/>
                <a:cs typeface="Times New Roman" pitchFamily="18" charset="0"/>
              </a:rPr>
              <a:t>LƯỢC BẢNG </a:t>
            </a:r>
            <a:r>
              <a:rPr lang="en-US" altLang="en-US" sz="2800" b="1" dirty="0">
                <a:solidFill>
                  <a:srgbClr val="C00000"/>
                </a:solidFill>
                <a:latin typeface="Times New Roman" pitchFamily="18" charset="0"/>
                <a:cs typeface="Times New Roman" pitchFamily="18" charset="0"/>
              </a:rPr>
              <a:t>TUẦN HOÀN CÁC NGUYÊN TỐ HÓA HỌC</a:t>
            </a:r>
          </a:p>
        </p:txBody>
      </p:sp>
      <p:sp>
        <p:nvSpPr>
          <p:cNvPr id="8" name="Text Box 20"/>
          <p:cNvSpPr txBox="1">
            <a:spLocks noChangeArrowheads="1"/>
          </p:cNvSpPr>
          <p:nvPr/>
        </p:nvSpPr>
        <p:spPr bwMode="auto">
          <a:xfrm>
            <a:off x="-28136" y="1549569"/>
            <a:ext cx="9525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700" b="1" dirty="0">
                <a:solidFill>
                  <a:srgbClr val="002060"/>
                </a:solidFill>
                <a:latin typeface="Times New Roman" pitchFamily="18" charset="0"/>
                <a:cs typeface="Times New Roman" pitchFamily="18" charset="0"/>
              </a:rPr>
              <a:t>I. </a:t>
            </a:r>
            <a:r>
              <a:rPr lang="en-US" altLang="en-US" sz="2700" b="1" dirty="0" err="1">
                <a:solidFill>
                  <a:srgbClr val="002060"/>
                </a:solidFill>
                <a:latin typeface="Times New Roman" pitchFamily="18" charset="0"/>
                <a:cs typeface="Times New Roman" pitchFamily="18" charset="0"/>
              </a:rPr>
              <a:t>Nguyên</a:t>
            </a:r>
            <a:r>
              <a:rPr lang="en-US" altLang="en-US" sz="2700" b="1" dirty="0">
                <a:solidFill>
                  <a:srgbClr val="002060"/>
                </a:solidFill>
                <a:latin typeface="Times New Roman" pitchFamily="18" charset="0"/>
                <a:cs typeface="Times New Roman" pitchFamily="18" charset="0"/>
              </a:rPr>
              <a:t> </a:t>
            </a:r>
            <a:r>
              <a:rPr lang="en-US" altLang="en-US" sz="2700" b="1" dirty="0" err="1">
                <a:solidFill>
                  <a:srgbClr val="002060"/>
                </a:solidFill>
                <a:latin typeface="Times New Roman" pitchFamily="18" charset="0"/>
                <a:cs typeface="Times New Roman" pitchFamily="18" charset="0"/>
              </a:rPr>
              <a:t>tắc</a:t>
            </a:r>
            <a:r>
              <a:rPr lang="en-US" altLang="en-US" sz="2700" b="1" dirty="0">
                <a:solidFill>
                  <a:srgbClr val="002060"/>
                </a:solidFill>
                <a:latin typeface="Times New Roman" pitchFamily="18" charset="0"/>
                <a:cs typeface="Times New Roman" pitchFamily="18" charset="0"/>
              </a:rPr>
              <a:t> </a:t>
            </a:r>
            <a:r>
              <a:rPr lang="en-US" altLang="en-US" sz="2700" b="1" dirty="0" err="1">
                <a:solidFill>
                  <a:srgbClr val="002060"/>
                </a:solidFill>
                <a:latin typeface="Times New Roman" pitchFamily="18" charset="0"/>
                <a:cs typeface="Times New Roman" pitchFamily="18" charset="0"/>
              </a:rPr>
              <a:t>xây</a:t>
            </a:r>
            <a:r>
              <a:rPr lang="en-US" altLang="en-US" sz="2700" b="1" dirty="0">
                <a:solidFill>
                  <a:srgbClr val="002060"/>
                </a:solidFill>
                <a:latin typeface="Times New Roman" pitchFamily="18" charset="0"/>
                <a:cs typeface="Times New Roman" pitchFamily="18" charset="0"/>
              </a:rPr>
              <a:t> </a:t>
            </a:r>
            <a:r>
              <a:rPr lang="en-US" altLang="en-US" sz="2700" b="1" dirty="0" err="1">
                <a:solidFill>
                  <a:srgbClr val="002060"/>
                </a:solidFill>
                <a:latin typeface="Times New Roman" pitchFamily="18" charset="0"/>
                <a:cs typeface="Times New Roman" pitchFamily="18" charset="0"/>
              </a:rPr>
              <a:t>dựng</a:t>
            </a:r>
            <a:r>
              <a:rPr lang="en-US" altLang="en-US" sz="2700" b="1" dirty="0">
                <a:solidFill>
                  <a:srgbClr val="002060"/>
                </a:solidFill>
                <a:latin typeface="Times New Roman" pitchFamily="18" charset="0"/>
                <a:cs typeface="Times New Roman" pitchFamily="18" charset="0"/>
              </a:rPr>
              <a:t> </a:t>
            </a:r>
            <a:r>
              <a:rPr lang="en-US" altLang="en-US" sz="2700" b="1" dirty="0" err="1">
                <a:solidFill>
                  <a:srgbClr val="002060"/>
                </a:solidFill>
                <a:latin typeface="Times New Roman" pitchFamily="18" charset="0"/>
                <a:cs typeface="Times New Roman" pitchFamily="18" charset="0"/>
              </a:rPr>
              <a:t>bảng</a:t>
            </a:r>
            <a:r>
              <a:rPr lang="en-US" altLang="en-US" sz="2700" b="1" dirty="0">
                <a:solidFill>
                  <a:srgbClr val="002060"/>
                </a:solidFill>
                <a:latin typeface="Times New Roman" pitchFamily="18" charset="0"/>
                <a:cs typeface="Times New Roman" pitchFamily="18" charset="0"/>
              </a:rPr>
              <a:t> </a:t>
            </a:r>
            <a:r>
              <a:rPr lang="en-US" altLang="en-US" sz="2700" b="1" dirty="0" err="1">
                <a:solidFill>
                  <a:srgbClr val="002060"/>
                </a:solidFill>
                <a:latin typeface="Times New Roman" pitchFamily="18" charset="0"/>
                <a:cs typeface="Times New Roman" pitchFamily="18" charset="0"/>
              </a:rPr>
              <a:t>tuần</a:t>
            </a:r>
            <a:r>
              <a:rPr lang="en-US" altLang="en-US" sz="2700" b="1" dirty="0">
                <a:solidFill>
                  <a:srgbClr val="002060"/>
                </a:solidFill>
                <a:latin typeface="Times New Roman" pitchFamily="18" charset="0"/>
                <a:cs typeface="Times New Roman" pitchFamily="18" charset="0"/>
              </a:rPr>
              <a:t> </a:t>
            </a:r>
            <a:r>
              <a:rPr lang="en-US" altLang="en-US" sz="2700" b="1" dirty="0" err="1">
                <a:solidFill>
                  <a:srgbClr val="002060"/>
                </a:solidFill>
                <a:latin typeface="Times New Roman" pitchFamily="18" charset="0"/>
                <a:cs typeface="Times New Roman" pitchFamily="18" charset="0"/>
              </a:rPr>
              <a:t>hoàn</a:t>
            </a:r>
            <a:r>
              <a:rPr lang="en-US" altLang="en-US" sz="2700" b="1" dirty="0">
                <a:solidFill>
                  <a:srgbClr val="002060"/>
                </a:solidFill>
                <a:latin typeface="Times New Roman" pitchFamily="18" charset="0"/>
                <a:cs typeface="Times New Roman" pitchFamily="18" charset="0"/>
              </a:rPr>
              <a:t> </a:t>
            </a:r>
            <a:r>
              <a:rPr lang="en-US" altLang="en-US" sz="2700" b="1" dirty="0" err="1">
                <a:solidFill>
                  <a:srgbClr val="002060"/>
                </a:solidFill>
                <a:latin typeface="Times New Roman" pitchFamily="18" charset="0"/>
                <a:cs typeface="Times New Roman" pitchFamily="18" charset="0"/>
              </a:rPr>
              <a:t>các</a:t>
            </a:r>
            <a:r>
              <a:rPr lang="en-US" altLang="en-US" sz="2700" b="1" dirty="0">
                <a:solidFill>
                  <a:srgbClr val="002060"/>
                </a:solidFill>
                <a:latin typeface="Times New Roman" pitchFamily="18" charset="0"/>
                <a:cs typeface="Times New Roman" pitchFamily="18" charset="0"/>
              </a:rPr>
              <a:t> </a:t>
            </a:r>
            <a:r>
              <a:rPr lang="en-US" altLang="en-US" sz="2700" b="1" dirty="0" err="1">
                <a:solidFill>
                  <a:srgbClr val="002060"/>
                </a:solidFill>
                <a:latin typeface="Times New Roman" pitchFamily="18" charset="0"/>
                <a:cs typeface="Times New Roman" pitchFamily="18" charset="0"/>
              </a:rPr>
              <a:t>nguyên</a:t>
            </a:r>
            <a:r>
              <a:rPr lang="en-US" altLang="en-US" sz="2700" b="1" dirty="0">
                <a:solidFill>
                  <a:srgbClr val="002060"/>
                </a:solidFill>
                <a:latin typeface="Times New Roman" pitchFamily="18" charset="0"/>
                <a:cs typeface="Times New Roman" pitchFamily="18" charset="0"/>
              </a:rPr>
              <a:t> </a:t>
            </a:r>
            <a:r>
              <a:rPr lang="en-US" altLang="en-US" sz="2700" b="1" dirty="0" err="1">
                <a:solidFill>
                  <a:srgbClr val="002060"/>
                </a:solidFill>
                <a:latin typeface="Times New Roman" pitchFamily="18" charset="0"/>
                <a:cs typeface="Times New Roman" pitchFamily="18" charset="0"/>
              </a:rPr>
              <a:t>tố</a:t>
            </a:r>
            <a:r>
              <a:rPr lang="en-US" altLang="en-US" sz="2700" b="1" dirty="0">
                <a:solidFill>
                  <a:srgbClr val="002060"/>
                </a:solidFill>
                <a:latin typeface="Times New Roman" pitchFamily="18" charset="0"/>
                <a:cs typeface="Times New Roman" pitchFamily="18" charset="0"/>
              </a:rPr>
              <a:t> </a:t>
            </a:r>
            <a:r>
              <a:rPr lang="en-US" altLang="en-US" sz="2700" b="1" err="1">
                <a:solidFill>
                  <a:srgbClr val="002060"/>
                </a:solidFill>
                <a:latin typeface="Times New Roman" pitchFamily="18" charset="0"/>
                <a:cs typeface="Times New Roman" pitchFamily="18" charset="0"/>
              </a:rPr>
              <a:t>hóa</a:t>
            </a:r>
            <a:r>
              <a:rPr lang="en-US" altLang="en-US" sz="2700" b="1">
                <a:solidFill>
                  <a:srgbClr val="002060"/>
                </a:solidFill>
                <a:latin typeface="Times New Roman" pitchFamily="18" charset="0"/>
                <a:cs typeface="Times New Roman" pitchFamily="18" charset="0"/>
              </a:rPr>
              <a:t> học</a:t>
            </a:r>
            <a:endParaRPr lang="en-US" altLang="en-US" sz="2700" b="1" dirty="0">
              <a:solidFill>
                <a:srgbClr val="002060"/>
              </a:solidFill>
              <a:latin typeface="Times New Roman" pitchFamily="18" charset="0"/>
              <a:cs typeface="Times New Roman" pitchFamily="18" charset="0"/>
            </a:endParaRPr>
          </a:p>
        </p:txBody>
      </p:sp>
      <p:sp>
        <p:nvSpPr>
          <p:cNvPr id="6" name="Rectangle 5"/>
          <p:cNvSpPr/>
          <p:nvPr/>
        </p:nvSpPr>
        <p:spPr>
          <a:xfrm>
            <a:off x="-48064" y="2057400"/>
            <a:ext cx="8839200" cy="523220"/>
          </a:xfrm>
          <a:prstGeom prst="rect">
            <a:avLst/>
          </a:prstGeom>
        </p:spPr>
        <p:txBody>
          <a:bodyPr wrap="square">
            <a:spAutoFit/>
          </a:bodyPr>
          <a:lstStyle/>
          <a:p>
            <a:r>
              <a:rPr lang="en-US" sz="2700" b="1" err="1">
                <a:solidFill>
                  <a:srgbClr val="002060"/>
                </a:solidFill>
                <a:latin typeface="Times New Roman" pitchFamily="18" charset="0"/>
                <a:cs typeface="Times New Roman" pitchFamily="18" charset="0"/>
              </a:rPr>
              <a:t>II</a:t>
            </a:r>
            <a:r>
              <a:rPr lang="en-US" sz="2700" b="1">
                <a:solidFill>
                  <a:srgbClr val="002060"/>
                </a:solidFill>
                <a:latin typeface="Times New Roman" pitchFamily="18" charset="0"/>
                <a:cs typeface="Times New Roman" pitchFamily="18" charset="0"/>
              </a:rPr>
              <a:t>. Cấu </a:t>
            </a:r>
            <a:r>
              <a:rPr lang="en-US" sz="2700" b="1" dirty="0" err="1">
                <a:solidFill>
                  <a:srgbClr val="002060"/>
                </a:solidFill>
                <a:latin typeface="Times New Roman" pitchFamily="18" charset="0"/>
                <a:cs typeface="Times New Roman" pitchFamily="18" charset="0"/>
              </a:rPr>
              <a:t>tạo</a:t>
            </a:r>
            <a:r>
              <a:rPr lang="en-US" sz="2700" b="1" dirty="0">
                <a:solidFill>
                  <a:srgbClr val="002060"/>
                </a:solidFill>
                <a:latin typeface="Times New Roman" pitchFamily="18" charset="0"/>
                <a:cs typeface="Times New Roman" pitchFamily="18" charset="0"/>
              </a:rPr>
              <a:t> </a:t>
            </a:r>
            <a:r>
              <a:rPr lang="en-US" sz="2700" b="1" dirty="0" err="1">
                <a:solidFill>
                  <a:srgbClr val="002060"/>
                </a:solidFill>
                <a:latin typeface="Times New Roman" pitchFamily="18" charset="0"/>
                <a:cs typeface="Times New Roman" pitchFamily="18" charset="0"/>
              </a:rPr>
              <a:t>bảng</a:t>
            </a:r>
            <a:r>
              <a:rPr lang="en-US" sz="2700" b="1" dirty="0">
                <a:solidFill>
                  <a:srgbClr val="002060"/>
                </a:solidFill>
                <a:latin typeface="Times New Roman" pitchFamily="18" charset="0"/>
                <a:cs typeface="Times New Roman" pitchFamily="18" charset="0"/>
              </a:rPr>
              <a:t> </a:t>
            </a:r>
            <a:r>
              <a:rPr lang="en-US" sz="2700" b="1" dirty="0" err="1">
                <a:solidFill>
                  <a:srgbClr val="002060"/>
                </a:solidFill>
                <a:latin typeface="Times New Roman" pitchFamily="18" charset="0"/>
                <a:cs typeface="Times New Roman" pitchFamily="18" charset="0"/>
              </a:rPr>
              <a:t>tuần</a:t>
            </a:r>
            <a:r>
              <a:rPr lang="en-US" sz="2700" b="1" dirty="0">
                <a:solidFill>
                  <a:srgbClr val="002060"/>
                </a:solidFill>
                <a:latin typeface="Times New Roman" pitchFamily="18" charset="0"/>
                <a:cs typeface="Times New Roman" pitchFamily="18" charset="0"/>
              </a:rPr>
              <a:t> </a:t>
            </a:r>
            <a:r>
              <a:rPr lang="en-US" sz="2700" b="1" dirty="0" err="1">
                <a:solidFill>
                  <a:srgbClr val="002060"/>
                </a:solidFill>
                <a:latin typeface="Times New Roman" pitchFamily="18" charset="0"/>
                <a:cs typeface="Times New Roman" pitchFamily="18" charset="0"/>
              </a:rPr>
              <a:t>hoàn</a:t>
            </a:r>
            <a:r>
              <a:rPr lang="en-US" sz="2700" b="1" dirty="0">
                <a:solidFill>
                  <a:srgbClr val="002060"/>
                </a:solidFill>
                <a:latin typeface="Times New Roman" pitchFamily="18" charset="0"/>
                <a:cs typeface="Times New Roman" pitchFamily="18" charset="0"/>
              </a:rPr>
              <a:t> </a:t>
            </a:r>
            <a:r>
              <a:rPr lang="en-US" sz="2700" b="1" dirty="0" err="1">
                <a:solidFill>
                  <a:srgbClr val="002060"/>
                </a:solidFill>
                <a:latin typeface="Times New Roman" pitchFamily="18" charset="0"/>
                <a:cs typeface="Times New Roman" pitchFamily="18" charset="0"/>
              </a:rPr>
              <a:t>các</a:t>
            </a:r>
            <a:r>
              <a:rPr lang="en-US" sz="2700" b="1" dirty="0">
                <a:solidFill>
                  <a:srgbClr val="002060"/>
                </a:solidFill>
                <a:latin typeface="Times New Roman" pitchFamily="18" charset="0"/>
                <a:cs typeface="Times New Roman" pitchFamily="18" charset="0"/>
              </a:rPr>
              <a:t> </a:t>
            </a:r>
            <a:r>
              <a:rPr lang="en-US" sz="2700" b="1" dirty="0" err="1">
                <a:solidFill>
                  <a:srgbClr val="002060"/>
                </a:solidFill>
                <a:latin typeface="Times New Roman" pitchFamily="18" charset="0"/>
                <a:cs typeface="Times New Roman" pitchFamily="18" charset="0"/>
              </a:rPr>
              <a:t>nguyên</a:t>
            </a:r>
            <a:r>
              <a:rPr lang="en-US" sz="2700" b="1" dirty="0">
                <a:solidFill>
                  <a:srgbClr val="002060"/>
                </a:solidFill>
                <a:latin typeface="Times New Roman" pitchFamily="18" charset="0"/>
                <a:cs typeface="Times New Roman" pitchFamily="18" charset="0"/>
              </a:rPr>
              <a:t> </a:t>
            </a:r>
            <a:r>
              <a:rPr lang="en-US" sz="2700" b="1" dirty="0" err="1">
                <a:solidFill>
                  <a:srgbClr val="002060"/>
                </a:solidFill>
                <a:latin typeface="Times New Roman" pitchFamily="18" charset="0"/>
                <a:cs typeface="Times New Roman" pitchFamily="18" charset="0"/>
              </a:rPr>
              <a:t>tố</a:t>
            </a:r>
            <a:r>
              <a:rPr lang="en-US" sz="2700" b="1" dirty="0">
                <a:solidFill>
                  <a:srgbClr val="002060"/>
                </a:solidFill>
                <a:latin typeface="Times New Roman" pitchFamily="18" charset="0"/>
                <a:cs typeface="Times New Roman" pitchFamily="18" charset="0"/>
              </a:rPr>
              <a:t> </a:t>
            </a:r>
            <a:r>
              <a:rPr lang="en-US" sz="2700" b="1" err="1">
                <a:solidFill>
                  <a:srgbClr val="002060"/>
                </a:solidFill>
                <a:latin typeface="Times New Roman" pitchFamily="18" charset="0"/>
                <a:cs typeface="Times New Roman" pitchFamily="18" charset="0"/>
              </a:rPr>
              <a:t>hóa</a:t>
            </a:r>
            <a:r>
              <a:rPr lang="en-US" sz="2700" b="1">
                <a:solidFill>
                  <a:srgbClr val="002060"/>
                </a:solidFill>
                <a:latin typeface="Times New Roman" pitchFamily="18" charset="0"/>
                <a:cs typeface="Times New Roman" pitchFamily="18" charset="0"/>
              </a:rPr>
              <a:t> học:</a:t>
            </a:r>
            <a:endParaRPr lang="en-US" sz="2700" b="1" dirty="0">
              <a:solidFill>
                <a:srgbClr val="002060"/>
              </a:solidFill>
              <a:latin typeface="Times New Roman" pitchFamily="18" charset="0"/>
              <a:cs typeface="Times New Roman" pitchFamily="18" charset="0"/>
            </a:endParaRPr>
          </a:p>
        </p:txBody>
      </p:sp>
      <p:sp>
        <p:nvSpPr>
          <p:cNvPr id="12" name="Rectangle 11"/>
          <p:cNvSpPr/>
          <p:nvPr/>
        </p:nvSpPr>
        <p:spPr>
          <a:xfrm>
            <a:off x="-48064" y="2590800"/>
            <a:ext cx="5566063" cy="523220"/>
          </a:xfrm>
          <a:prstGeom prst="rect">
            <a:avLst/>
          </a:prstGeom>
        </p:spPr>
        <p:txBody>
          <a:bodyPr wrap="square">
            <a:spAutoFit/>
          </a:bodyPr>
          <a:lstStyle/>
          <a:p>
            <a:r>
              <a:rPr lang="en-US" sz="2700" b="1" dirty="0">
                <a:solidFill>
                  <a:srgbClr val="002060"/>
                </a:solidFill>
                <a:latin typeface="Times New Roman" pitchFamily="18" charset="0"/>
                <a:cs typeface="Times New Roman" pitchFamily="18" charset="0"/>
              </a:rPr>
              <a:t>III. </a:t>
            </a:r>
            <a:r>
              <a:rPr lang="en-US" sz="2700" b="1" dirty="0" err="1">
                <a:solidFill>
                  <a:srgbClr val="002060"/>
                </a:solidFill>
                <a:latin typeface="Times New Roman" pitchFamily="18" charset="0"/>
                <a:cs typeface="Times New Roman" pitchFamily="18" charset="0"/>
              </a:rPr>
              <a:t>Các</a:t>
            </a:r>
            <a:r>
              <a:rPr lang="en-US" sz="2700" b="1" dirty="0">
                <a:solidFill>
                  <a:srgbClr val="002060"/>
                </a:solidFill>
                <a:latin typeface="Times New Roman" pitchFamily="18" charset="0"/>
                <a:cs typeface="Times New Roman" pitchFamily="18" charset="0"/>
              </a:rPr>
              <a:t> </a:t>
            </a:r>
            <a:r>
              <a:rPr lang="en-US" sz="2700" b="1" dirty="0" err="1">
                <a:solidFill>
                  <a:srgbClr val="002060"/>
                </a:solidFill>
                <a:latin typeface="Times New Roman" pitchFamily="18" charset="0"/>
                <a:cs typeface="Times New Roman" pitchFamily="18" charset="0"/>
              </a:rPr>
              <a:t>nguyên</a:t>
            </a:r>
            <a:r>
              <a:rPr lang="en-US" sz="2700" b="1" dirty="0">
                <a:solidFill>
                  <a:srgbClr val="002060"/>
                </a:solidFill>
                <a:latin typeface="Times New Roman" pitchFamily="18" charset="0"/>
                <a:cs typeface="Times New Roman" pitchFamily="18" charset="0"/>
              </a:rPr>
              <a:t> </a:t>
            </a:r>
            <a:r>
              <a:rPr lang="en-US" sz="2700" b="1" dirty="0" err="1">
                <a:solidFill>
                  <a:srgbClr val="002060"/>
                </a:solidFill>
                <a:latin typeface="Times New Roman" pitchFamily="18" charset="0"/>
                <a:cs typeface="Times New Roman" pitchFamily="18" charset="0"/>
              </a:rPr>
              <a:t>tố</a:t>
            </a:r>
            <a:r>
              <a:rPr lang="en-US" sz="2700" b="1" dirty="0">
                <a:solidFill>
                  <a:srgbClr val="002060"/>
                </a:solidFill>
                <a:latin typeface="Times New Roman" pitchFamily="18" charset="0"/>
                <a:cs typeface="Times New Roman" pitchFamily="18" charset="0"/>
              </a:rPr>
              <a:t> </a:t>
            </a:r>
            <a:r>
              <a:rPr lang="en-US" sz="2700" b="1" err="1">
                <a:solidFill>
                  <a:srgbClr val="002060"/>
                </a:solidFill>
                <a:latin typeface="Times New Roman" pitchFamily="18" charset="0"/>
                <a:cs typeface="Times New Roman" pitchFamily="18" charset="0"/>
              </a:rPr>
              <a:t>kim</a:t>
            </a:r>
            <a:r>
              <a:rPr lang="en-US" sz="2700" b="1">
                <a:solidFill>
                  <a:srgbClr val="002060"/>
                </a:solidFill>
                <a:latin typeface="Times New Roman" pitchFamily="18" charset="0"/>
                <a:cs typeface="Times New Roman" pitchFamily="18" charset="0"/>
              </a:rPr>
              <a:t> loại:</a:t>
            </a:r>
            <a:endParaRPr lang="en-US" sz="27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7457372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81000" y="188893"/>
            <a:ext cx="7620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BÀI 4: SƠ </a:t>
            </a:r>
            <a:r>
              <a:rPr kumimoji="0" lang="en-US" altLang="en-US" sz="2800" b="1" i="0" u="none" strike="noStrike" kern="1200" cap="none" spc="0" normalizeH="0" baseline="0" noProof="0">
                <a:ln>
                  <a:noFill/>
                </a:ln>
                <a:solidFill>
                  <a:srgbClr val="C00000"/>
                </a:solidFill>
                <a:effectLst/>
                <a:uLnTx/>
                <a:uFillTx/>
                <a:latin typeface="Times New Roman" pitchFamily="18" charset="0"/>
                <a:ea typeface="+mn-ea"/>
                <a:cs typeface="Times New Roman" pitchFamily="18" charset="0"/>
              </a:rPr>
              <a:t>LƯỢC BẢNG </a:t>
            </a:r>
            <a:r>
              <a:rPr kumimoji="0" lang="en-US" altLang="en-US" sz="2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TUẦN HOÀN CÁC NGUYÊN TỐ HÓA HỌC</a:t>
            </a:r>
          </a:p>
        </p:txBody>
      </p:sp>
      <p:sp>
        <p:nvSpPr>
          <p:cNvPr id="12" name="Rectangle 11"/>
          <p:cNvSpPr/>
          <p:nvPr/>
        </p:nvSpPr>
        <p:spPr>
          <a:xfrm>
            <a:off x="301337" y="1524000"/>
            <a:ext cx="556606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III. </a:t>
            </a:r>
            <a:r>
              <a:rPr kumimoji="0" lang="en-US" sz="28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Các</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nguyên</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tố</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err="1">
                <a:ln>
                  <a:noFill/>
                </a:ln>
                <a:solidFill>
                  <a:srgbClr val="002060"/>
                </a:solidFill>
                <a:effectLst/>
                <a:uLnTx/>
                <a:uFillTx/>
                <a:latin typeface="Times New Roman" pitchFamily="18" charset="0"/>
                <a:ea typeface="+mn-ea"/>
                <a:cs typeface="Times New Roman" pitchFamily="18" charset="0"/>
              </a:rPr>
              <a:t>kim</a:t>
            </a:r>
            <a:r>
              <a:rPr kumimoji="0" lang="en-US" sz="28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rPr>
              <a:t> loại:</a:t>
            </a:r>
            <a:endPar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2" name="Rectangle 1">
            <a:extLst>
              <a:ext uri="{FF2B5EF4-FFF2-40B4-BE49-F238E27FC236}">
                <a16:creationId xmlns:a16="http://schemas.microsoft.com/office/drawing/2014/main" id="{138EF460-91E0-555C-F815-838A09D4FA14}"/>
              </a:ext>
            </a:extLst>
          </p:cNvPr>
          <p:cNvSpPr/>
          <p:nvPr/>
        </p:nvSpPr>
        <p:spPr>
          <a:xfrm>
            <a:off x="337679" y="2047220"/>
            <a:ext cx="6901321"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Tìm hiểu các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nguyên</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tố</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kim</a:t>
            </a:r>
            <a:r>
              <a:rPr kumimoji="0" lang="en-US" sz="27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loại nhóm A:</a:t>
            </a:r>
            <a:endPar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68B54F30-3A17-5BD8-E176-32FF3E281CD3}"/>
              </a:ext>
            </a:extLst>
          </p:cNvPr>
          <p:cNvSpPr/>
          <p:nvPr/>
        </p:nvSpPr>
        <p:spPr>
          <a:xfrm>
            <a:off x="298992" y="2523399"/>
            <a:ext cx="8507329"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r>
              <a:rPr kumimoji="0" lang="en-US" sz="27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Em hãy tìm hiểu và cho biết các </a:t>
            </a:r>
            <a:r>
              <a:rPr kumimoji="0" lang="en-US" sz="27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nguyên</a:t>
            </a:r>
            <a:r>
              <a:rPr kumimoji="0" lang="en-US" sz="27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tố</a:t>
            </a:r>
            <a:r>
              <a:rPr kumimoji="0" lang="en-US" sz="27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kim</a:t>
            </a:r>
            <a:r>
              <a:rPr kumimoji="0" lang="en-US" sz="27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loại nhóm A nằm ở những nhóm nào?</a:t>
            </a:r>
            <a:endParaRPr kumimoji="0" lang="en-US" sz="27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599007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384047" cy="6857999"/>
          </a:xfrm>
          <a:prstGeom prst="rect">
            <a:avLst/>
          </a:prstGeom>
        </p:spPr>
      </p:pic>
      <p:sp>
        <p:nvSpPr>
          <p:cNvPr id="5" name="Oval 8"/>
          <p:cNvSpPr>
            <a:spLocks noChangeArrowheads="1"/>
          </p:cNvSpPr>
          <p:nvPr/>
        </p:nvSpPr>
        <p:spPr bwMode="auto">
          <a:xfrm>
            <a:off x="137886" y="5421084"/>
            <a:ext cx="382145" cy="36195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base">
              <a:spcBef>
                <a:spcPct val="0"/>
              </a:spcBef>
              <a:spcAft>
                <a:spcPct val="0"/>
              </a:spcAft>
              <a:buNone/>
              <a:defRPr/>
            </a:pPr>
            <a:endParaRPr lang="en-US" altLang="en-US" sz="135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825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81000" y="188893"/>
            <a:ext cx="7620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BÀI 4: SƠ </a:t>
            </a:r>
            <a:r>
              <a:rPr kumimoji="0" lang="en-US" altLang="en-US" sz="2800" b="1" i="0" u="none" strike="noStrike" kern="1200" cap="none" spc="0" normalizeH="0" baseline="0" noProof="0">
                <a:ln>
                  <a:noFill/>
                </a:ln>
                <a:solidFill>
                  <a:srgbClr val="C00000"/>
                </a:solidFill>
                <a:effectLst/>
                <a:uLnTx/>
                <a:uFillTx/>
                <a:latin typeface="Times New Roman" pitchFamily="18" charset="0"/>
                <a:ea typeface="+mn-ea"/>
                <a:cs typeface="Times New Roman" pitchFamily="18" charset="0"/>
              </a:rPr>
              <a:t>LƯỢC BẢNG </a:t>
            </a:r>
            <a:r>
              <a:rPr kumimoji="0" lang="en-US" altLang="en-US" sz="2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TUẦN HOÀN CÁC NGUYÊN TỐ HÓA HỌC</a:t>
            </a:r>
          </a:p>
        </p:txBody>
      </p:sp>
      <p:sp>
        <p:nvSpPr>
          <p:cNvPr id="12" name="Rectangle 11"/>
          <p:cNvSpPr/>
          <p:nvPr/>
        </p:nvSpPr>
        <p:spPr>
          <a:xfrm>
            <a:off x="301337" y="1524000"/>
            <a:ext cx="556606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III. </a:t>
            </a:r>
            <a:r>
              <a:rPr kumimoji="0" lang="en-US" sz="28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Các</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nguyên</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tố</a:t>
            </a:r>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err="1">
                <a:ln>
                  <a:noFill/>
                </a:ln>
                <a:solidFill>
                  <a:srgbClr val="002060"/>
                </a:solidFill>
                <a:effectLst/>
                <a:uLnTx/>
                <a:uFillTx/>
                <a:latin typeface="Times New Roman" pitchFamily="18" charset="0"/>
                <a:ea typeface="+mn-ea"/>
                <a:cs typeface="Times New Roman" pitchFamily="18" charset="0"/>
              </a:rPr>
              <a:t>kim</a:t>
            </a:r>
            <a:r>
              <a:rPr kumimoji="0" lang="en-US" sz="28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rPr>
              <a:t> loại:</a:t>
            </a:r>
            <a:endPar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2" name="Rectangle 1">
            <a:extLst>
              <a:ext uri="{FF2B5EF4-FFF2-40B4-BE49-F238E27FC236}">
                <a16:creationId xmlns:a16="http://schemas.microsoft.com/office/drawing/2014/main" id="{138EF460-91E0-555C-F815-838A09D4FA14}"/>
              </a:ext>
            </a:extLst>
          </p:cNvPr>
          <p:cNvSpPr/>
          <p:nvPr/>
        </p:nvSpPr>
        <p:spPr>
          <a:xfrm>
            <a:off x="337679" y="2047220"/>
            <a:ext cx="6901321"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effectLst/>
                <a:uLnTx/>
                <a:uFillTx/>
                <a:latin typeface="Times New Roman" pitchFamily="18" charset="0"/>
                <a:ea typeface="+mn-ea"/>
                <a:cs typeface="Times New Roman" pitchFamily="18" charset="0"/>
              </a:rPr>
              <a:t>* </a:t>
            </a:r>
            <a:r>
              <a:rPr lang="en-US" sz="2700" b="1">
                <a:latin typeface="Times New Roman" pitchFamily="18" charset="0"/>
                <a:cs typeface="Times New Roman" pitchFamily="18" charset="0"/>
              </a:rPr>
              <a:t>Tìm hiểu c</a:t>
            </a:r>
            <a:r>
              <a:rPr kumimoji="0" lang="en-US" sz="2700" b="1" i="0" u="none" strike="noStrike" kern="1200" cap="none" spc="0" normalizeH="0" baseline="0" noProof="0">
                <a:ln>
                  <a:noFill/>
                </a:ln>
                <a:effectLst/>
                <a:uLnTx/>
                <a:uFillTx/>
                <a:latin typeface="Times New Roman" pitchFamily="18" charset="0"/>
                <a:ea typeface="+mn-ea"/>
                <a:cs typeface="Times New Roman" pitchFamily="18" charset="0"/>
              </a:rPr>
              <a:t>ác </a:t>
            </a:r>
            <a:r>
              <a:rPr kumimoji="0" lang="en-US" sz="2700" b="1" i="0" u="none" strike="noStrike" kern="1200" cap="none" spc="0" normalizeH="0" baseline="0" noProof="0" dirty="0" err="1">
                <a:ln>
                  <a:noFill/>
                </a:ln>
                <a:effectLst/>
                <a:uLnTx/>
                <a:uFillTx/>
                <a:latin typeface="Times New Roman" pitchFamily="18" charset="0"/>
                <a:ea typeface="+mn-ea"/>
                <a:cs typeface="Times New Roman" pitchFamily="18" charset="0"/>
              </a:rPr>
              <a:t>nguyên</a:t>
            </a:r>
            <a:r>
              <a:rPr kumimoji="0" lang="en-US" sz="2700" b="1"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700" b="1" i="0" u="none" strike="noStrike" kern="1200" cap="none" spc="0" normalizeH="0" baseline="0" noProof="0" dirty="0" err="1">
                <a:ln>
                  <a:noFill/>
                </a:ln>
                <a:effectLst/>
                <a:uLnTx/>
                <a:uFillTx/>
                <a:latin typeface="Times New Roman" pitchFamily="18" charset="0"/>
                <a:ea typeface="+mn-ea"/>
                <a:cs typeface="Times New Roman" pitchFamily="18" charset="0"/>
              </a:rPr>
              <a:t>tố</a:t>
            </a:r>
            <a:r>
              <a:rPr kumimoji="0" lang="en-US" sz="2700" b="1"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700" b="1" i="0" u="none" strike="noStrike" kern="1200" cap="none" spc="0" normalizeH="0" baseline="0" noProof="0" err="1">
                <a:ln>
                  <a:noFill/>
                </a:ln>
                <a:effectLst/>
                <a:uLnTx/>
                <a:uFillTx/>
                <a:latin typeface="Times New Roman" pitchFamily="18" charset="0"/>
                <a:ea typeface="+mn-ea"/>
                <a:cs typeface="Times New Roman" pitchFamily="18" charset="0"/>
              </a:rPr>
              <a:t>kim</a:t>
            </a:r>
            <a:r>
              <a:rPr kumimoji="0" lang="en-US" sz="2700" b="1" i="0" u="none" strike="noStrike" kern="1200" cap="none" spc="0" normalizeH="0" baseline="0" noProof="0">
                <a:ln>
                  <a:noFill/>
                </a:ln>
                <a:effectLst/>
                <a:uLnTx/>
                <a:uFillTx/>
                <a:latin typeface="Times New Roman" pitchFamily="18" charset="0"/>
                <a:ea typeface="+mn-ea"/>
                <a:cs typeface="Times New Roman" pitchFamily="18" charset="0"/>
              </a:rPr>
              <a:t> loại nhóm</a:t>
            </a:r>
            <a:r>
              <a:rPr kumimoji="0" lang="en-US" sz="2700" b="1" i="0" u="none" strike="noStrike" kern="1200" cap="none" spc="0" normalizeH="0" noProof="0">
                <a:ln>
                  <a:noFill/>
                </a:ln>
                <a:effectLst/>
                <a:uLnTx/>
                <a:uFillTx/>
                <a:latin typeface="Times New Roman" pitchFamily="18" charset="0"/>
                <a:ea typeface="+mn-ea"/>
                <a:cs typeface="Times New Roman" pitchFamily="18" charset="0"/>
              </a:rPr>
              <a:t> A</a:t>
            </a:r>
            <a:r>
              <a:rPr kumimoji="0" lang="en-US" sz="2700" b="1" i="0" u="none" strike="noStrike" kern="1200" cap="none" spc="0" normalizeH="0" baseline="0" noProof="0">
                <a:ln>
                  <a:noFill/>
                </a:ln>
                <a:effectLst/>
                <a:uLnTx/>
                <a:uFillTx/>
                <a:latin typeface="Times New Roman" pitchFamily="18" charset="0"/>
                <a:ea typeface="+mn-ea"/>
                <a:cs typeface="Times New Roman" pitchFamily="18" charset="0"/>
              </a:rPr>
              <a:t>:</a:t>
            </a:r>
            <a:endParaRPr kumimoji="0" lang="en-US" sz="2700" b="1"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68B54F30-3A17-5BD8-E176-32FF3E281CD3}"/>
              </a:ext>
            </a:extLst>
          </p:cNvPr>
          <p:cNvSpPr/>
          <p:nvPr/>
        </p:nvSpPr>
        <p:spPr>
          <a:xfrm>
            <a:off x="298992" y="2523399"/>
            <a:ext cx="8507329" cy="923330"/>
          </a:xfrm>
          <a:prstGeom prst="rect">
            <a:avLst/>
          </a:prstGeom>
        </p:spPr>
        <p:txBody>
          <a:bodyPr wrap="square">
            <a:spAutoFit/>
          </a:bodyPr>
          <a:lstStyle/>
          <a:p>
            <a:pPr lvl="0"/>
            <a:r>
              <a:rPr kumimoji="0" lang="en-US" sz="2700" b="1" i="0" u="none" strike="noStrike" kern="1200" cap="none" spc="0" normalizeH="0" baseline="0" noProof="0">
                <a:ln>
                  <a:noFill/>
                </a:ln>
                <a:effectLst/>
                <a:uLnTx/>
                <a:uFillTx/>
                <a:latin typeface="Times New Roman" pitchFamily="18" charset="0"/>
                <a:cs typeface="Times New Roman" pitchFamily="18" charset="0"/>
              </a:rPr>
              <a:t>?</a:t>
            </a:r>
            <a:r>
              <a:rPr kumimoji="0" lang="en-US" sz="2700" i="0" u="none" strike="noStrike" kern="1200" cap="none" spc="0" normalizeH="0" baseline="0" noProof="0">
                <a:ln>
                  <a:noFill/>
                </a:ln>
                <a:effectLst/>
                <a:uLnTx/>
                <a:uFillTx/>
                <a:latin typeface="Times New Roman" pitchFamily="18" charset="0"/>
                <a:cs typeface="Times New Roman" pitchFamily="18" charset="0"/>
              </a:rPr>
              <a:t> </a:t>
            </a:r>
            <a:r>
              <a:rPr lang="en-US" sz="2700">
                <a:latin typeface="Times New Roman" pitchFamily="18" charset="0"/>
                <a:cs typeface="Times New Roman" pitchFamily="18" charset="0"/>
              </a:rPr>
              <a:t>Em hãy tìm hiểu và cho biết c</a:t>
            </a:r>
            <a:r>
              <a:rPr kumimoji="0" lang="en-US" sz="2700" i="0" u="none" strike="noStrike" kern="1200" cap="none" spc="0" normalizeH="0" baseline="0" noProof="0">
                <a:ln>
                  <a:noFill/>
                </a:ln>
                <a:effectLst/>
                <a:uLnTx/>
                <a:uFillTx/>
                <a:latin typeface="Times New Roman" pitchFamily="18" charset="0"/>
                <a:cs typeface="Times New Roman" pitchFamily="18" charset="0"/>
              </a:rPr>
              <a:t>ác </a:t>
            </a:r>
            <a:r>
              <a:rPr kumimoji="0" lang="en-US" sz="2700" i="0" u="none" strike="noStrike" kern="1200" cap="none" spc="0" normalizeH="0" baseline="0" noProof="0" dirty="0" err="1">
                <a:ln>
                  <a:noFill/>
                </a:ln>
                <a:effectLst/>
                <a:uLnTx/>
                <a:uFillTx/>
                <a:latin typeface="Times New Roman" pitchFamily="18" charset="0"/>
                <a:cs typeface="Times New Roman" pitchFamily="18" charset="0"/>
              </a:rPr>
              <a:t>nguyên</a:t>
            </a:r>
            <a:r>
              <a:rPr kumimoji="0" lang="en-US" sz="2700" i="0" u="none" strike="noStrike" kern="1200" cap="none" spc="0" normalizeH="0" baseline="0" noProof="0" dirty="0">
                <a:ln>
                  <a:noFill/>
                </a:ln>
                <a:effectLst/>
                <a:uLnTx/>
                <a:uFillTx/>
                <a:latin typeface="Times New Roman" pitchFamily="18" charset="0"/>
                <a:cs typeface="Times New Roman" pitchFamily="18" charset="0"/>
              </a:rPr>
              <a:t> </a:t>
            </a:r>
            <a:r>
              <a:rPr kumimoji="0" lang="en-US" sz="2700" i="0" u="none" strike="noStrike" kern="1200" cap="none" spc="0" normalizeH="0" baseline="0" noProof="0" dirty="0" err="1">
                <a:ln>
                  <a:noFill/>
                </a:ln>
                <a:effectLst/>
                <a:uLnTx/>
                <a:uFillTx/>
                <a:latin typeface="Times New Roman" pitchFamily="18" charset="0"/>
                <a:cs typeface="Times New Roman" pitchFamily="18" charset="0"/>
              </a:rPr>
              <a:t>tố</a:t>
            </a:r>
            <a:r>
              <a:rPr kumimoji="0" lang="en-US" sz="2700" i="0" u="none" strike="noStrike" kern="1200" cap="none" spc="0" normalizeH="0" baseline="0" noProof="0" dirty="0">
                <a:ln>
                  <a:noFill/>
                </a:ln>
                <a:effectLst/>
                <a:uLnTx/>
                <a:uFillTx/>
                <a:latin typeface="Times New Roman" pitchFamily="18" charset="0"/>
                <a:cs typeface="Times New Roman" pitchFamily="18" charset="0"/>
              </a:rPr>
              <a:t> </a:t>
            </a:r>
            <a:r>
              <a:rPr kumimoji="0" lang="en-US" sz="2700" i="0" u="none" strike="noStrike" kern="1200" cap="none" spc="0" normalizeH="0" baseline="0" noProof="0" err="1">
                <a:ln>
                  <a:noFill/>
                </a:ln>
                <a:effectLst/>
                <a:uLnTx/>
                <a:uFillTx/>
                <a:latin typeface="Times New Roman" pitchFamily="18" charset="0"/>
                <a:cs typeface="Times New Roman" pitchFamily="18" charset="0"/>
              </a:rPr>
              <a:t>kim</a:t>
            </a:r>
            <a:r>
              <a:rPr kumimoji="0" lang="en-US" sz="2700" i="0" u="none" strike="noStrike" kern="1200" cap="none" spc="0" normalizeH="0" baseline="0" noProof="0">
                <a:ln>
                  <a:noFill/>
                </a:ln>
                <a:effectLst/>
                <a:uLnTx/>
                <a:uFillTx/>
                <a:latin typeface="Times New Roman" pitchFamily="18" charset="0"/>
                <a:cs typeface="Times New Roman" pitchFamily="18" charset="0"/>
              </a:rPr>
              <a:t> loại nhóm</a:t>
            </a:r>
            <a:r>
              <a:rPr kumimoji="0" lang="en-US" sz="2700" i="0" u="none" strike="noStrike" kern="1200" cap="none" spc="0" normalizeH="0" noProof="0">
                <a:ln>
                  <a:noFill/>
                </a:ln>
                <a:effectLst/>
                <a:uLnTx/>
                <a:uFillTx/>
                <a:latin typeface="Times New Roman" pitchFamily="18" charset="0"/>
                <a:cs typeface="Times New Roman" pitchFamily="18" charset="0"/>
              </a:rPr>
              <a:t> A nằm ở những </a:t>
            </a:r>
            <a:r>
              <a:rPr lang="en-US" sz="2700">
                <a:latin typeface="Times New Roman" pitchFamily="18" charset="0"/>
                <a:cs typeface="Times New Roman" pitchFamily="18" charset="0"/>
              </a:rPr>
              <a:t>nhóm nào?</a:t>
            </a:r>
            <a:endParaRPr kumimoji="0" lang="en-US" sz="2700" i="0" u="none" strike="noStrike" kern="1200" cap="none" spc="0" normalizeH="0" baseline="0" noProof="0" dirty="0">
              <a:ln>
                <a:noFill/>
              </a:ln>
              <a:effectLst/>
              <a:uLnTx/>
              <a:uFillTx/>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02F92B14-A685-3B0F-E603-F4159D95AF09}"/>
              </a:ext>
            </a:extLst>
          </p:cNvPr>
          <p:cNvSpPr txBox="1"/>
          <p:nvPr/>
        </p:nvSpPr>
        <p:spPr>
          <a:xfrm>
            <a:off x="381001" y="3336281"/>
            <a:ext cx="8425320" cy="923330"/>
          </a:xfrm>
          <a:prstGeom prst="rect">
            <a:avLst/>
          </a:prstGeom>
          <a:noFill/>
        </p:spPr>
        <p:txBody>
          <a:bodyPr wrap="square">
            <a:spAutoFit/>
          </a:bodyPr>
          <a:lstStyle/>
          <a:p>
            <a:pPr lvl="0">
              <a:defRPr/>
            </a:pPr>
            <a:r>
              <a:rPr lang="en-US" sz="2700">
                <a:solidFill>
                  <a:srgbClr val="FF0000"/>
                </a:solidFill>
                <a:latin typeface="Times New Roman" panose="02020603050405020304" pitchFamily="18" charset="0"/>
                <a:cs typeface="Times New Roman" panose="02020603050405020304" pitchFamily="18" charset="0"/>
              </a:rPr>
              <a:t>=&gt;</a:t>
            </a:r>
            <a:r>
              <a:rPr kumimoji="0" lang="en-US" sz="27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Nguyên tố kim loại nhóm A gồm nhóm IA </a:t>
            </a:r>
            <a:r>
              <a:rPr lang="en-US" sz="2700">
                <a:solidFill>
                  <a:srgbClr val="FF0000"/>
                </a:solidFill>
                <a:latin typeface="Times New Roman" panose="02020603050405020304" pitchFamily="18" charset="0"/>
                <a:cs typeface="Times New Roman" panose="02020603050405020304" pitchFamily="18" charset="0"/>
              </a:rPr>
              <a:t>(trừ nguyên tố hydrogen)</a:t>
            </a:r>
            <a:r>
              <a:rPr kumimoji="0" lang="en-US" sz="27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sz="2700">
                <a:solidFill>
                  <a:srgbClr val="FF0000"/>
                </a:solidFill>
                <a:latin typeface="Times New Roman" panose="02020603050405020304" pitchFamily="18" charset="0"/>
                <a:cs typeface="Times New Roman" panose="02020603050405020304" pitchFamily="18" charset="0"/>
              </a:rPr>
              <a:t>nhóm </a:t>
            </a:r>
            <a:r>
              <a:rPr kumimoji="0" lang="en-US" sz="27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IIA, </a:t>
            </a:r>
            <a:r>
              <a:rPr lang="en-US" sz="2700">
                <a:solidFill>
                  <a:srgbClr val="FF0000"/>
                </a:solidFill>
                <a:latin typeface="Times New Roman" panose="02020603050405020304" pitchFamily="18" charset="0"/>
                <a:cs typeface="Times New Roman" panose="02020603050405020304" pitchFamily="18" charset="0"/>
              </a:rPr>
              <a:t>nhóm </a:t>
            </a:r>
            <a:r>
              <a:rPr kumimoji="0" lang="en-US" sz="27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IIIA (trừ nguyên tố boron)...</a:t>
            </a:r>
            <a:endParaRPr kumimoji="0" lang="en-US" sz="27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607F0AF-E2F0-FE15-B072-419D61E39CE0}"/>
              </a:ext>
            </a:extLst>
          </p:cNvPr>
          <p:cNvSpPr txBox="1"/>
          <p:nvPr/>
        </p:nvSpPr>
        <p:spPr>
          <a:xfrm>
            <a:off x="381000" y="4334470"/>
            <a:ext cx="8229600" cy="923330"/>
          </a:xfrm>
          <a:prstGeom prst="rect">
            <a:avLst/>
          </a:prstGeom>
          <a:noFill/>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Nguyên tố kim loại thuộc nhóm IA được gọi là nhóm kim loại kiềm.</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4468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85C609C-1C9E-4845-85AB-6681128A8F5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7B544EA-D9F0-44A7-B3FB-331C0FCE61CE}"/>
              </a:ext>
            </a:extLst>
          </p:cNvPr>
          <p:cNvPicPr/>
          <p:nvPr/>
        </p:nvPicPr>
        <p:blipFill>
          <a:blip r:embed="rId2"/>
          <a:stretch>
            <a:fillRect/>
          </a:stretch>
        </p:blipFill>
        <p:spPr>
          <a:xfrm>
            <a:off x="0" y="0"/>
            <a:ext cx="11360728" cy="6858000"/>
          </a:xfrm>
          <a:prstGeom prst="rect">
            <a:avLst/>
          </a:prstGeom>
        </p:spPr>
      </p:pic>
      <p:sp>
        <p:nvSpPr>
          <p:cNvPr id="4" name="TextBox 3"/>
          <p:cNvSpPr txBox="1"/>
          <p:nvPr/>
        </p:nvSpPr>
        <p:spPr>
          <a:xfrm>
            <a:off x="997526" y="1979467"/>
            <a:ext cx="1821873" cy="830997"/>
          </a:xfrm>
          <a:prstGeom prst="rect">
            <a:avLst/>
          </a:prstGeom>
          <a:noFill/>
        </p:spPr>
        <p:txBody>
          <a:bodyPr wrap="square" rtlCol="0">
            <a:spAutoFit/>
          </a:bodyPr>
          <a:lstStyle/>
          <a:p>
            <a:pPr defTabSz="685800"/>
            <a:r>
              <a:rPr lang="en-US" sz="2400" dirty="0" err="1">
                <a:solidFill>
                  <a:prstClr val="white"/>
                </a:solidFill>
                <a:latin typeface="Times New Roman" panose="02020603050405020304" pitchFamily="18" charset="0"/>
                <a:cs typeface="Times New Roman" panose="02020603050405020304" pitchFamily="18" charset="0"/>
              </a:rPr>
              <a:t>Nhóm</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kim</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loại</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kiềm</a:t>
            </a:r>
            <a:endParaRPr lang="en-US" sz="2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4433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3530</TotalTime>
  <Words>2021</Words>
  <Application>Microsoft Office PowerPoint</Application>
  <PresentationFormat>On-screen Show (4:3)</PresentationFormat>
  <Paragraphs>218</Paragraphs>
  <Slides>29</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Calibri</vt:lpstr>
      <vt:lpstr>Calibri Light</vt:lpstr>
      <vt:lpstr>Cambria Math</vt:lpstr>
      <vt:lpstr>Segoe UI</vt:lpstr>
      <vt:lpstr>Times New Roman</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ACER</cp:lastModifiedBy>
  <cp:revision>94</cp:revision>
  <dcterms:created xsi:type="dcterms:W3CDTF">2022-08-04T08:28:02Z</dcterms:created>
  <dcterms:modified xsi:type="dcterms:W3CDTF">2025-04-29T05:50:19Z</dcterms:modified>
</cp:coreProperties>
</file>