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83" r:id="rId5"/>
    <p:sldId id="290" r:id="rId6"/>
    <p:sldId id="287" r:id="rId7"/>
    <p:sldId id="289" r:id="rId8"/>
    <p:sldId id="292" r:id="rId9"/>
    <p:sldId id="291" r:id="rId10"/>
    <p:sldId id="288" r:id="rId11"/>
    <p:sldId id="261" r:id="rId12"/>
    <p:sldId id="262" r:id="rId13"/>
    <p:sldId id="279" r:id="rId14"/>
    <p:sldId id="293" r:id="rId15"/>
    <p:sldId id="294" r:id="rId16"/>
    <p:sldId id="277" r:id="rId17"/>
    <p:sldId id="265" r:id="rId18"/>
    <p:sldId id="266" r:id="rId19"/>
    <p:sldId id="267" r:id="rId20"/>
    <p:sldId id="282" r:id="rId21"/>
    <p:sldId id="281" r:id="rId22"/>
    <p:sldId id="268" r:id="rId23"/>
    <p:sldId id="284" r:id="rId24"/>
    <p:sldId id="285" r:id="rId25"/>
    <p:sldId id="273" r:id="rId26"/>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622" autoAdjust="0"/>
  </p:normalViewPr>
  <p:slideViewPr>
    <p:cSldViewPr>
      <p:cViewPr varScale="1">
        <p:scale>
          <a:sx n="55" d="100"/>
          <a:sy n="55" d="100"/>
        </p:scale>
        <p:origin x="67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AD9D4-CD1B-4EC2-8D9A-078140BB0E46}" type="datetimeFigureOut">
              <a:rPr lang="vi-VN" smtClean="0"/>
              <a:t>16/07/2023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52752-19ED-4054-B541-A11535941F6A}" type="slidenum">
              <a:rPr lang="vi-VN" smtClean="0"/>
              <a:t>‹#›</a:t>
            </a:fld>
            <a:endParaRPr lang="vi-VN"/>
          </a:p>
        </p:txBody>
      </p:sp>
    </p:spTree>
    <p:extLst>
      <p:ext uri="{BB962C8B-B14F-4D97-AF65-F5344CB8AC3E}">
        <p14:creationId xmlns:p14="http://schemas.microsoft.com/office/powerpoint/2010/main" val="144346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nhấn</a:t>
            </a:r>
            <a:r>
              <a:rPr lang="en-US" dirty="0"/>
              <a:t> </a:t>
            </a:r>
            <a:r>
              <a:rPr lang="en-US" dirty="0" err="1"/>
              <a:t>mạnh</a:t>
            </a:r>
            <a:r>
              <a:rPr lang="en-US" dirty="0"/>
              <a:t> </a:t>
            </a:r>
            <a:r>
              <a:rPr lang="en-US" dirty="0" err="1"/>
              <a:t>quy</a:t>
            </a:r>
            <a:r>
              <a:rPr lang="en-US" dirty="0"/>
              <a:t> </a:t>
            </a:r>
            <a:r>
              <a:rPr lang="vi-VN" dirty="0"/>
              <a:t>ư</a:t>
            </a:r>
            <a:r>
              <a:rPr lang="en-US" dirty="0" err="1"/>
              <a:t>ớc</a:t>
            </a:r>
            <a:r>
              <a:rPr lang="en-US" dirty="0"/>
              <a:t> </a:t>
            </a:r>
            <a:r>
              <a:rPr lang="en-US" dirty="0" err="1"/>
              <a:t>chiều</a:t>
            </a:r>
            <a:r>
              <a:rPr lang="en-US" dirty="0"/>
              <a:t> </a:t>
            </a:r>
            <a:r>
              <a:rPr lang="en-US" dirty="0" err="1"/>
              <a:t>dòng</a:t>
            </a:r>
            <a:r>
              <a:rPr lang="en-US" dirty="0"/>
              <a:t> </a:t>
            </a:r>
            <a:r>
              <a:rPr lang="en-US" dirty="0" err="1"/>
              <a:t>điện</a:t>
            </a:r>
            <a:r>
              <a:rPr lang="en-US" dirty="0"/>
              <a:t>.</a:t>
            </a:r>
          </a:p>
        </p:txBody>
      </p:sp>
      <p:sp>
        <p:nvSpPr>
          <p:cNvPr id="4" name="Slide Number Placeholder 3"/>
          <p:cNvSpPr>
            <a:spLocks noGrp="1"/>
          </p:cNvSpPr>
          <p:nvPr>
            <p:ph type="sldNum" sz="quarter" idx="5"/>
          </p:nvPr>
        </p:nvSpPr>
        <p:spPr/>
        <p:txBody>
          <a:bodyPr/>
          <a:lstStyle/>
          <a:p>
            <a:fld id="{3E252752-19ED-4054-B541-A11535941F6A}" type="slidenum">
              <a:rPr lang="vi-VN" smtClean="0"/>
              <a:t>9</a:t>
            </a:fld>
            <a:endParaRPr lang="vi-VN"/>
          </a:p>
        </p:txBody>
      </p:sp>
    </p:spTree>
    <p:extLst>
      <p:ext uri="{BB962C8B-B14F-4D97-AF65-F5344CB8AC3E}">
        <p14:creationId xmlns:p14="http://schemas.microsoft.com/office/powerpoint/2010/main" val="247585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nhấn</a:t>
            </a:r>
            <a:r>
              <a:rPr lang="en-US" dirty="0"/>
              <a:t> </a:t>
            </a:r>
            <a:r>
              <a:rPr lang="en-US" dirty="0" err="1"/>
              <a:t>mạnh</a:t>
            </a:r>
            <a:r>
              <a:rPr lang="en-US" dirty="0"/>
              <a:t> </a:t>
            </a:r>
            <a:r>
              <a:rPr lang="en-US" dirty="0" err="1"/>
              <a:t>quy</a:t>
            </a:r>
            <a:r>
              <a:rPr lang="en-US" dirty="0"/>
              <a:t> </a:t>
            </a:r>
            <a:r>
              <a:rPr lang="vi-VN" dirty="0"/>
              <a:t>ư</a:t>
            </a:r>
            <a:r>
              <a:rPr lang="en-US" dirty="0" err="1"/>
              <a:t>ớc</a:t>
            </a:r>
            <a:r>
              <a:rPr lang="en-US" dirty="0"/>
              <a:t> </a:t>
            </a:r>
            <a:r>
              <a:rPr lang="en-US" dirty="0" err="1"/>
              <a:t>chiều</a:t>
            </a:r>
            <a:r>
              <a:rPr lang="en-US" dirty="0"/>
              <a:t> </a:t>
            </a:r>
            <a:r>
              <a:rPr lang="en-US" dirty="0" err="1"/>
              <a:t>dòng</a:t>
            </a:r>
            <a:r>
              <a:rPr lang="en-US" dirty="0"/>
              <a:t> </a:t>
            </a:r>
            <a:r>
              <a:rPr lang="en-US" dirty="0" err="1"/>
              <a:t>điện</a:t>
            </a:r>
            <a:r>
              <a:rPr lang="en-US" dirty="0"/>
              <a:t>.</a:t>
            </a:r>
          </a:p>
        </p:txBody>
      </p:sp>
      <p:sp>
        <p:nvSpPr>
          <p:cNvPr id="4" name="Slide Number Placeholder 3"/>
          <p:cNvSpPr>
            <a:spLocks noGrp="1"/>
          </p:cNvSpPr>
          <p:nvPr>
            <p:ph type="sldNum" sz="quarter" idx="5"/>
          </p:nvPr>
        </p:nvSpPr>
        <p:spPr/>
        <p:txBody>
          <a:bodyPr/>
          <a:lstStyle/>
          <a:p>
            <a:fld id="{3E252752-19ED-4054-B541-A11535941F6A}" type="slidenum">
              <a:rPr lang="vi-VN" smtClean="0"/>
              <a:t>10</a:t>
            </a:fld>
            <a:endParaRPr lang="vi-VN"/>
          </a:p>
        </p:txBody>
      </p:sp>
    </p:spTree>
    <p:extLst>
      <p:ext uri="{BB962C8B-B14F-4D97-AF65-F5344CB8AC3E}">
        <p14:creationId xmlns:p14="http://schemas.microsoft.com/office/powerpoint/2010/main" val="238815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3E252752-19ED-4054-B541-A11535941F6A}" type="slidenum">
              <a:rPr lang="vi-VN" smtClean="0"/>
              <a:t>17</a:t>
            </a:fld>
            <a:endParaRPr lang="vi-VN"/>
          </a:p>
        </p:txBody>
      </p:sp>
    </p:spTree>
    <p:extLst>
      <p:ext uri="{BB962C8B-B14F-4D97-AF65-F5344CB8AC3E}">
        <p14:creationId xmlns:p14="http://schemas.microsoft.com/office/powerpoint/2010/main" val="215805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22.png"/><Relationship Id="rId12" Type="http://schemas.openxmlformats.org/officeDocument/2006/relationships/image" Target="../media/image73.svg"/><Relationship Id="rId17" Type="http://schemas.openxmlformats.org/officeDocument/2006/relationships/image" Target="../media/image76.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72.png"/><Relationship Id="rId5" Type="http://schemas.openxmlformats.org/officeDocument/2006/relationships/image" Target="../media/image16.png"/><Relationship Id="rId15" Type="http://schemas.openxmlformats.org/officeDocument/2006/relationships/image" Target="../media/image8.png"/><Relationship Id="rId10" Type="http://schemas.openxmlformats.org/officeDocument/2006/relationships/image" Target="../media/image21.svg"/><Relationship Id="rId4" Type="http://schemas.openxmlformats.org/officeDocument/2006/relationships/image" Target="../media/image71.svg"/><Relationship Id="rId9" Type="http://schemas.openxmlformats.org/officeDocument/2006/relationships/image" Target="../media/image20.png"/><Relationship Id="rId14" Type="http://schemas.openxmlformats.org/officeDocument/2006/relationships/image" Target="../media/image75.sv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0.png"/><Relationship Id="rId5" Type="http://schemas.openxmlformats.org/officeDocument/2006/relationships/image" Target="../media/image37.png"/><Relationship Id="rId1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36.svg"/><Relationship Id="rId9" Type="http://schemas.openxmlformats.org/officeDocument/2006/relationships/image" Target="../media/image28.png"/><Relationship Id="rId1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2.svg"/><Relationship Id="rId18" Type="http://schemas.openxmlformats.org/officeDocument/2006/relationships/image" Target="../media/image41.png"/><Relationship Id="rId3" Type="http://schemas.openxmlformats.org/officeDocument/2006/relationships/image" Target="../media/image48.svg"/><Relationship Id="rId7" Type="http://schemas.openxmlformats.org/officeDocument/2006/relationships/image" Target="../media/image50.svg"/><Relationship Id="rId12" Type="http://schemas.openxmlformats.org/officeDocument/2006/relationships/image" Target="../media/image51.png"/><Relationship Id="rId17" Type="http://schemas.openxmlformats.org/officeDocument/2006/relationships/image" Target="../media/image54.svg"/><Relationship Id="rId2" Type="http://schemas.openxmlformats.org/officeDocument/2006/relationships/image" Target="../media/image47.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1.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20.png"/><Relationship Id="rId19" Type="http://schemas.openxmlformats.org/officeDocument/2006/relationships/image" Target="../media/image42.sv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85.sv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17.svg"/><Relationship Id="rId5" Type="http://schemas.openxmlformats.org/officeDocument/2006/relationships/image" Target="../media/image83.svg"/><Relationship Id="rId15" Type="http://schemas.openxmlformats.org/officeDocument/2006/relationships/image" Target="../media/image87.jpeg"/><Relationship Id="rId10" Type="http://schemas.openxmlformats.org/officeDocument/2006/relationships/image" Target="../media/image16.png"/><Relationship Id="rId4" Type="http://schemas.openxmlformats.org/officeDocument/2006/relationships/image" Target="../media/image82.png"/><Relationship Id="rId9" Type="http://schemas.openxmlformats.org/officeDocument/2006/relationships/image" Target="../media/image19.svg"/><Relationship Id="rId1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0.png"/><Relationship Id="rId5" Type="http://schemas.openxmlformats.org/officeDocument/2006/relationships/image" Target="../media/image37.png"/><Relationship Id="rId1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36.svg"/><Relationship Id="rId9" Type="http://schemas.openxmlformats.org/officeDocument/2006/relationships/image" Target="../media/image28.png"/><Relationship Id="rId14"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90.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18.png"/><Relationship Id="rId5" Type="http://schemas.openxmlformats.org/officeDocument/2006/relationships/image" Target="../media/image88.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21.svg"/><Relationship Id="rId17" Type="http://schemas.openxmlformats.org/officeDocument/2006/relationships/image" Target="../media/image34.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33.svg"/><Relationship Id="rId9" Type="http://schemas.openxmlformats.org/officeDocument/2006/relationships/image" Target="../media/image14.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90.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91.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18.png"/><Relationship Id="rId5" Type="http://schemas.openxmlformats.org/officeDocument/2006/relationships/image" Target="../media/image88.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92.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18.png"/><Relationship Id="rId5" Type="http://schemas.openxmlformats.org/officeDocument/2006/relationships/image" Target="../media/image88.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5.png"/><Relationship Id="rId3"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22.png"/><Relationship Id="rId5" Type="http://schemas.openxmlformats.org/officeDocument/2006/relationships/image" Target="../media/image93.png"/><Relationship Id="rId10" Type="http://schemas.openxmlformats.org/officeDocument/2006/relationships/image" Target="../media/image17.svg"/><Relationship Id="rId4" Type="http://schemas.openxmlformats.org/officeDocument/2006/relationships/image" Target="../media/image33.svg"/><Relationship Id="rId9" Type="http://schemas.openxmlformats.org/officeDocument/2006/relationships/image" Target="../media/image16.png"/><Relationship Id="rId14" Type="http://schemas.openxmlformats.org/officeDocument/2006/relationships/image" Target="../media/image96.png"/></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0.png"/><Relationship Id="rId5" Type="http://schemas.openxmlformats.org/officeDocument/2006/relationships/image" Target="../media/image37.png"/><Relationship Id="rId1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36.svg"/><Relationship Id="rId9" Type="http://schemas.openxmlformats.org/officeDocument/2006/relationships/image" Target="../media/image28.png"/><Relationship Id="rId14" Type="http://schemas.openxmlformats.org/officeDocument/2006/relationships/image" Target="../media/image19.sv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98.svg"/></Relationships>
</file>

<file path=ppt/slides/_rels/slide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1.png"/><Relationship Id="rId18" Type="http://schemas.openxmlformats.org/officeDocument/2006/relationships/image" Target="../media/image44.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1.svg"/><Relationship Id="rId17" Type="http://schemas.openxmlformats.org/officeDocument/2006/relationships/image" Target="../media/image43.png"/><Relationship Id="rId2" Type="http://schemas.openxmlformats.org/officeDocument/2006/relationships/image" Target="../media/image1.jpeg"/><Relationship Id="rId16" Type="http://schemas.openxmlformats.org/officeDocument/2006/relationships/image" Target="../media/image17.svg"/><Relationship Id="rId20"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0.png"/><Relationship Id="rId5" Type="http://schemas.openxmlformats.org/officeDocument/2006/relationships/image" Target="../media/image37.png"/><Relationship Id="rId15" Type="http://schemas.openxmlformats.org/officeDocument/2006/relationships/image" Target="../media/image16.png"/><Relationship Id="rId10" Type="http://schemas.openxmlformats.org/officeDocument/2006/relationships/image" Target="../media/image29.svg"/><Relationship Id="rId19" Type="http://schemas.openxmlformats.org/officeDocument/2006/relationships/image" Target="../media/image45.png"/><Relationship Id="rId4" Type="http://schemas.openxmlformats.org/officeDocument/2006/relationships/image" Target="../media/image36.svg"/><Relationship Id="rId9" Type="http://schemas.openxmlformats.org/officeDocument/2006/relationships/image" Target="../media/image28.png"/><Relationship Id="rId14" Type="http://schemas.openxmlformats.org/officeDocument/2006/relationships/image" Target="../media/image42.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2.svg"/><Relationship Id="rId18" Type="http://schemas.openxmlformats.org/officeDocument/2006/relationships/image" Target="../media/image41.png"/><Relationship Id="rId3" Type="http://schemas.openxmlformats.org/officeDocument/2006/relationships/image" Target="../media/image48.svg"/><Relationship Id="rId7" Type="http://schemas.openxmlformats.org/officeDocument/2006/relationships/image" Target="../media/image50.svg"/><Relationship Id="rId12" Type="http://schemas.openxmlformats.org/officeDocument/2006/relationships/image" Target="../media/image51.png"/><Relationship Id="rId17" Type="http://schemas.openxmlformats.org/officeDocument/2006/relationships/image" Target="../media/image54.svg"/><Relationship Id="rId2" Type="http://schemas.openxmlformats.org/officeDocument/2006/relationships/image" Target="../media/image47.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1.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20.png"/><Relationship Id="rId19" Type="http://schemas.openxmlformats.org/officeDocument/2006/relationships/image" Target="../media/image42.sv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2.svg"/><Relationship Id="rId18" Type="http://schemas.openxmlformats.org/officeDocument/2006/relationships/image" Target="../media/image41.png"/><Relationship Id="rId3" Type="http://schemas.openxmlformats.org/officeDocument/2006/relationships/image" Target="../media/image48.svg"/><Relationship Id="rId7" Type="http://schemas.openxmlformats.org/officeDocument/2006/relationships/image" Target="../media/image50.svg"/><Relationship Id="rId12" Type="http://schemas.openxmlformats.org/officeDocument/2006/relationships/image" Target="../media/image51.png"/><Relationship Id="rId17" Type="http://schemas.openxmlformats.org/officeDocument/2006/relationships/image" Target="../media/image54.svg"/><Relationship Id="rId2" Type="http://schemas.openxmlformats.org/officeDocument/2006/relationships/image" Target="../media/image47.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1.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20.png"/><Relationship Id="rId19" Type="http://schemas.openxmlformats.org/officeDocument/2006/relationships/image" Target="../media/image42.sv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774775" y="3786343"/>
            <a:ext cx="12553091" cy="1846659"/>
          </a:xfrm>
          <a:prstGeom prst="rect">
            <a:avLst/>
          </a:prstGeom>
        </p:spPr>
        <p:txBody>
          <a:bodyPr lIns="0" tIns="0" rIns="0" bIns="0" rtlCol="0" anchor="t">
            <a:spAutoFit/>
          </a:bodyPr>
          <a:lstStyle/>
          <a:p>
            <a:pPr algn="ctr"/>
            <a:r>
              <a:rPr lang="en-US" sz="6000" b="1" i="1" spc="783" dirty="0">
                <a:solidFill>
                  <a:srgbClr val="00AD9C"/>
                </a:solidFill>
                <a:latin typeface="Arial" panose="020B0604020202020204" pitchFamily="34" charset="0"/>
                <a:cs typeface="Arial" panose="020B0604020202020204" pitchFamily="34" charset="0"/>
              </a:rPr>
              <a:t>BÀI 22</a:t>
            </a:r>
          </a:p>
          <a:p>
            <a:pPr algn="ctr"/>
            <a:r>
              <a:rPr lang="en-US" sz="6000" b="1" i="1" spc="783" dirty="0">
                <a:solidFill>
                  <a:srgbClr val="00AD9C"/>
                </a:solidFill>
                <a:latin typeface="Arial" panose="020B0604020202020204" pitchFamily="34" charset="0"/>
                <a:cs typeface="Arial" panose="020B0604020202020204" pitchFamily="34" charset="0"/>
              </a:rPr>
              <a:t>MẠCH ĐIỆN ĐƠN GIẢN</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TextBox 25"/>
          <p:cNvSpPr txBox="1"/>
          <p:nvPr/>
        </p:nvSpPr>
        <p:spPr>
          <a:xfrm>
            <a:off x="5415711" y="6681890"/>
            <a:ext cx="6495075" cy="384721"/>
          </a:xfrm>
          <a:prstGeom prst="rect">
            <a:avLst/>
          </a:prstGeom>
        </p:spPr>
        <p:txBody>
          <a:bodyPr lIns="0" tIns="0" rIns="0" bIns="0" rtlCol="0" anchor="t">
            <a:spAutoFit/>
          </a:bodyPr>
          <a:lstStyle/>
          <a:p>
            <a:pPr algn="ctr">
              <a:lnSpc>
                <a:spcPts val="2971"/>
              </a:lnSpc>
              <a:spcBef>
                <a:spcPct val="0"/>
              </a:spcBef>
            </a:pPr>
            <a:r>
              <a:rPr lang="en-US" sz="2971" b="1" spc="374" dirty="0">
                <a:solidFill>
                  <a:srgbClr val="00030A"/>
                </a:solidFill>
                <a:latin typeface="Arial" panose="020B0604020202020204" pitchFamily="34" charset="0"/>
                <a:cs typeface="Arial" panose="020B0604020202020204" pitchFamily="34" charset="0"/>
              </a:rPr>
              <a:t>(2 </a:t>
            </a:r>
            <a:r>
              <a:rPr lang="en-US" sz="2971" b="1" spc="374" dirty="0" err="1">
                <a:solidFill>
                  <a:srgbClr val="00030A"/>
                </a:solidFill>
                <a:latin typeface="Arial" panose="020B0604020202020204" pitchFamily="34" charset="0"/>
                <a:cs typeface="Arial" panose="020B0604020202020204" pitchFamily="34" charset="0"/>
              </a:rPr>
              <a:t>tiết</a:t>
            </a:r>
            <a:r>
              <a:rPr lang="en-US" sz="2971" b="1" spc="374" dirty="0">
                <a:solidFill>
                  <a:srgbClr val="00030A"/>
                </a:solidFill>
                <a:latin typeface="Arial" panose="020B0604020202020204" pitchFamily="34" charset="0"/>
                <a:cs typeface="Arial" panose="020B0604020202020204" pitchFamily="34" charset="0"/>
              </a:rPr>
              <a:t>)</a:t>
            </a:r>
          </a:p>
        </p:txBody>
      </p:sp>
      <p:sp>
        <p:nvSpPr>
          <p:cNvPr id="26" name="Freeform 26"/>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7" name="Freeform 27"/>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3" name="Freeform 33"/>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4" name="Freeform 34"/>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5" name="Group 35"/>
          <p:cNvGrpSpPr/>
          <p:nvPr/>
        </p:nvGrpSpPr>
        <p:grpSpPr>
          <a:xfrm>
            <a:off x="2490694" y="9376318"/>
            <a:ext cx="229651" cy="229651"/>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7" name="Freeform 37"/>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8" name="Freeform 38"/>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1" name="Freeform 41"/>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2" name="Group 42"/>
          <p:cNvGrpSpPr/>
          <p:nvPr/>
        </p:nvGrpSpPr>
        <p:grpSpPr>
          <a:xfrm>
            <a:off x="14170004" y="614952"/>
            <a:ext cx="252393" cy="252393"/>
            <a:chOff x="0" y="0"/>
            <a:chExt cx="6350000" cy="6350000"/>
          </a:xfrm>
        </p:grpSpPr>
        <p:sp>
          <p:nvSpPr>
            <p:cNvPr id="43" name="Freeform 4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8" name="Freeform 48"/>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49" name="Freeform 49"/>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0" name="Freeform 50"/>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1" name="Freeform 51"/>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2" name="Freeform 52"/>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3" name="Freeform 53"/>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4" name="Freeform 54"/>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5" name="Group 55"/>
          <p:cNvGrpSpPr/>
          <p:nvPr/>
        </p:nvGrpSpPr>
        <p:grpSpPr>
          <a:xfrm>
            <a:off x="17374128" y="5789409"/>
            <a:ext cx="208069" cy="208069"/>
            <a:chOff x="0" y="0"/>
            <a:chExt cx="6350000" cy="6350000"/>
          </a:xfrm>
        </p:grpSpPr>
        <p:sp>
          <p:nvSpPr>
            <p:cNvPr id="56"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7" name="Freeform 57"/>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8" name="Freeform 58"/>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9" name="Freeform 59"/>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60" name="Freeform 60"/>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1" name="Group 61"/>
          <p:cNvGrpSpPr/>
          <p:nvPr/>
        </p:nvGrpSpPr>
        <p:grpSpPr>
          <a:xfrm>
            <a:off x="12018872" y="362559"/>
            <a:ext cx="252393" cy="252393"/>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5C7E"/>
            </a:solidFill>
          </p:spPr>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296541-D1F4-4FBA-8E9C-7C5207278075}"/>
              </a:ext>
            </a:extLst>
          </p:cNvPr>
          <p:cNvGraphicFramePr>
            <a:graphicFrameLocks noGrp="1"/>
          </p:cNvGraphicFramePr>
          <p:nvPr>
            <p:extLst>
              <p:ext uri="{D42A27DB-BD31-4B8C-83A1-F6EECF244321}">
                <p14:modId xmlns:p14="http://schemas.microsoft.com/office/powerpoint/2010/main" val="997969838"/>
              </p:ext>
            </p:extLst>
          </p:nvPr>
        </p:nvGraphicFramePr>
        <p:xfrm>
          <a:off x="685800" y="114300"/>
          <a:ext cx="17221200" cy="9945054"/>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3891526408"/>
                    </a:ext>
                  </a:extLst>
                </a:gridCol>
                <a:gridCol w="9220200">
                  <a:extLst>
                    <a:ext uri="{9D8B030D-6E8A-4147-A177-3AD203B41FA5}">
                      <a16:colId xmlns:a16="http://schemas.microsoft.com/office/drawing/2014/main" val="1696713568"/>
                    </a:ext>
                  </a:extLst>
                </a:gridCol>
              </a:tblGrid>
              <a:tr h="55075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FF0000"/>
                          </a:solidFill>
                          <a:effectLst/>
                          <a:latin typeface="Arial" panose="020B0604020202020204" pitchFamily="34" charset="0"/>
                          <a:cs typeface="Arial" panose="020B0604020202020204" pitchFamily="34" charset="0"/>
                        </a:rPr>
                        <a:t>PHIẾU HỌC TẬP SỐ 2</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55680591"/>
                  </a:ext>
                </a:extLst>
              </a:tr>
              <a:tr h="15298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22.1.</a:t>
                      </a:r>
                    </a:p>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2113850"/>
                  </a:ext>
                </a:extLst>
              </a:tr>
              <a:tr h="9179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2. </a:t>
                      </a: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a:t>
                      </a:r>
                      <a:r>
                        <a:rPr lang="en-US" sz="2400" dirty="0">
                          <a:solidFill>
                            <a:schemeClr val="tx1"/>
                          </a:solidFill>
                          <a:effectLst/>
                          <a:latin typeface="Arial" panose="020B0604020202020204" pitchFamily="34" charset="0"/>
                          <a:cs typeface="Arial" panose="020B0604020202020204" pitchFamily="34" charset="0"/>
                        </a:rPr>
                        <a:t> 1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4 ở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Nguồn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tắc</a:t>
                      </a:r>
                      <a:r>
                        <a:rPr lang="en-US" sz="2400" dirty="0">
                          <a:solidFill>
                            <a:schemeClr val="tx1"/>
                          </a:solidFill>
                          <a:effectLst/>
                          <a:latin typeface="Arial" panose="020B0604020202020204" pitchFamily="34" charset="0"/>
                          <a:cs typeface="Arial" panose="020B0604020202020204" pitchFamily="34" charset="0"/>
                        </a:rPr>
                        <a:t>       3.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4.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trở</a:t>
                      </a:r>
                      <a:endParaRPr lang="en-US" sz="2400" dirty="0">
                        <a:solidFill>
                          <a:schemeClr val="tx1"/>
                        </a:solidFill>
                        <a:effectLst/>
                        <a:latin typeface="Arial" panose="020B060402020202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1456"/>
                  </a:ext>
                </a:extLst>
              </a:tr>
              <a:tr h="2148543">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3.  </a:t>
                      </a:r>
                      <a:r>
                        <a:rPr lang="en-US" sz="2400" dirty="0" err="1">
                          <a:solidFill>
                            <a:schemeClr val="tx1"/>
                          </a:solidFill>
                          <a:effectLst/>
                          <a:latin typeface="Arial" panose="020B0604020202020204" pitchFamily="34" charset="0"/>
                          <a:cs typeface="Arial" panose="020B0604020202020204" pitchFamily="34" charset="0"/>
                        </a:rPr>
                        <a:t>Nguyên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xem</a:t>
                      </a:r>
                      <a:r>
                        <a:rPr lang="en-US" sz="2400" dirty="0">
                          <a:solidFill>
                            <a:schemeClr val="tx1"/>
                          </a:solidFill>
                          <a:effectLst/>
                          <a:latin typeface="Arial" panose="020B0604020202020204" pitchFamily="34" charset="0"/>
                          <a:cs typeface="Arial" panose="020B0604020202020204" pitchFamily="34" charset="0"/>
                        </a:rPr>
                        <a:t> pin </a:t>
                      </a: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hết</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hết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pin </a:t>
                      </a:r>
                      <a:r>
                        <a:rPr lang="en-US" sz="2400" dirty="0" err="1">
                          <a:solidFill>
                            <a:schemeClr val="tx1"/>
                          </a:solidFill>
                          <a:effectLst/>
                          <a:latin typeface="Arial" panose="020B0604020202020204" pitchFamily="34" charset="0"/>
                          <a:cs typeface="Arial" panose="020B0604020202020204" pitchFamily="34" charset="0"/>
                        </a:rPr>
                        <a:t>mới</a:t>
                      </a:r>
                      <a:r>
                        <a:rPr lang="en-US" sz="2400" dirty="0">
                          <a:solidFill>
                            <a:schemeClr val="tx1"/>
                          </a:solidFill>
                          <a:effectLst/>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tóc</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đứt</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hỏng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mới</a:t>
                      </a:r>
                      <a:r>
                        <a:rPr lang="en-US" sz="2400" dirty="0">
                          <a:solidFill>
                            <a:schemeClr val="tx1"/>
                          </a:solidFill>
                          <a:effectLst/>
                          <a:latin typeface="Arial" panose="020B0604020202020204" pitchFamily="34" charset="0"/>
                          <a:cs typeface="Arial" panose="020B0604020202020204" pitchFamily="34" charset="0"/>
                        </a:rPr>
                        <a:t>.</a:t>
                      </a:r>
                    </a:p>
                    <a:p>
                      <a:pPr>
                        <a:lnSpc>
                          <a:spcPct val="150000"/>
                        </a:lnSpc>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chỗ</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hở</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chốt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cắm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đã</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chặt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lại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khác</a:t>
                      </a:r>
                      <a:r>
                        <a:rPr lang="en-US" sz="2400" dirty="0">
                          <a:solidFill>
                            <a:schemeClr val="tx1"/>
                          </a:solidFill>
                          <a:effectLst/>
                          <a:latin typeface="Arial" panose="020B0604020202020204" pitchFamily="34" charset="0"/>
                          <a:cs typeface="Arial" panose="020B0604020202020204" pitchFamily="34" charset="0"/>
                        </a:rPr>
                        <a:t>.</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27416272"/>
                  </a:ext>
                </a:extLst>
              </a:tr>
              <a:tr h="4149322">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4.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mũi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675908"/>
                  </a:ext>
                </a:extLst>
              </a:tr>
            </a:tbl>
          </a:graphicData>
        </a:graphic>
      </p:graphicFrame>
      <p:pic>
        <p:nvPicPr>
          <p:cNvPr id="4" name="Picture 3" descr="Dòng điện cung cấp bởi pin hoặc acquy có chiều không đổi gọi là dòng điện một chiều">
            <a:extLst>
              <a:ext uri="{FF2B5EF4-FFF2-40B4-BE49-F238E27FC236}">
                <a16:creationId xmlns:a16="http://schemas.microsoft.com/office/drawing/2014/main" id="{363C797A-0346-4A0E-A7E7-FFB6068075B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33800" y="6667500"/>
            <a:ext cx="8763000" cy="3316266"/>
          </a:xfrm>
          <a:prstGeom prst="rect">
            <a:avLst/>
          </a:prstGeom>
          <a:noFill/>
          <a:ln>
            <a:noFill/>
          </a:ln>
        </p:spPr>
      </p:pic>
      <p:pic>
        <p:nvPicPr>
          <p:cNvPr id="5" name="Picture 4">
            <a:extLst>
              <a:ext uri="{FF2B5EF4-FFF2-40B4-BE49-F238E27FC236}">
                <a16:creationId xmlns:a16="http://schemas.microsoft.com/office/drawing/2014/main" id="{6BF03F70-9007-4B83-A5A2-1B2DA09F40CD}"/>
              </a:ext>
            </a:extLst>
          </p:cNvPr>
          <p:cNvPicPr>
            <a:picLocks noChangeAspect="1"/>
          </p:cNvPicPr>
          <p:nvPr/>
        </p:nvPicPr>
        <p:blipFill>
          <a:blip r:embed="rId4"/>
          <a:stretch>
            <a:fillRect/>
          </a:stretch>
        </p:blipFill>
        <p:spPr>
          <a:xfrm>
            <a:off x="11277599" y="723900"/>
            <a:ext cx="3046771" cy="1409700"/>
          </a:xfrm>
          <a:prstGeom prst="rect">
            <a:avLst/>
          </a:prstGeom>
        </p:spPr>
      </p:pic>
    </p:spTree>
    <p:extLst>
      <p:ext uri="{BB962C8B-B14F-4D97-AF65-F5344CB8AC3E}">
        <p14:creationId xmlns:p14="http://schemas.microsoft.com/office/powerpoint/2010/main" val="819712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729838"/>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446287" y="5272322"/>
            <a:ext cx="13145335" cy="2031325"/>
          </a:xfrm>
          <a:prstGeom prst="rect">
            <a:avLst/>
          </a:prstGeom>
        </p:spPr>
        <p:txBody>
          <a:bodyPr wrap="square" lIns="0" tIns="0" rIns="0" bIns="0" rtlCol="0" anchor="t">
            <a:spAutoFit/>
          </a:bodyPr>
          <a:lstStyle/>
          <a:p>
            <a:pPr algn="just"/>
            <a:r>
              <a:rPr lang="vi-VN" sz="4400" dirty="0">
                <a:solidFill>
                  <a:schemeClr val="tx1">
                    <a:lumMod val="95000"/>
                    <a:lumOff val="5000"/>
                  </a:schemeClr>
                </a:solidFill>
              </a:rPr>
              <a:t>- Quy ước: chiều dòng điện trong mạch kín là chiều từ cực dương của nguồn điện qua dây nối và các dụng cụ tiêu thụ điện tới cực âm của nguồn điện. </a:t>
            </a:r>
          </a:p>
        </p:txBody>
      </p:sp>
      <p:sp>
        <p:nvSpPr>
          <p:cNvPr id="18" name="TextBox 18"/>
          <p:cNvSpPr txBox="1"/>
          <p:nvPr/>
        </p:nvSpPr>
        <p:spPr>
          <a:xfrm>
            <a:off x="3112396" y="1547120"/>
            <a:ext cx="6028963" cy="846386"/>
          </a:xfrm>
          <a:prstGeom prst="rect">
            <a:avLst/>
          </a:prstGeom>
        </p:spPr>
        <p:txBody>
          <a:bodyPr lIns="0" tIns="0" rIns="0" bIns="0" rtlCol="0" anchor="t">
            <a:spAutoFit/>
          </a:bodyPr>
          <a:lstStyle/>
          <a:p>
            <a:pPr>
              <a:lnSpc>
                <a:spcPts val="6599"/>
              </a:lnSpc>
            </a:pPr>
            <a:r>
              <a:rPr lang="en-US" sz="7200" spc="181" dirty="0">
                <a:solidFill>
                  <a:srgbClr val="00AD9C"/>
                </a:solidFill>
                <a:latin typeface="Arial" panose="020B0604020202020204" pitchFamily="34" charset="0"/>
                <a:cs typeface="Arial" panose="020B0604020202020204" pitchFamily="34" charset="0"/>
              </a:rPr>
              <a:t>KẾT LUẬN:</a:t>
            </a:r>
          </a:p>
        </p:txBody>
      </p:sp>
      <p:sp>
        <p:nvSpPr>
          <p:cNvPr id="19" name="TextBox 19"/>
          <p:cNvSpPr txBox="1"/>
          <p:nvPr/>
        </p:nvSpPr>
        <p:spPr>
          <a:xfrm>
            <a:off x="2470290" y="3461337"/>
            <a:ext cx="13145335" cy="1354217"/>
          </a:xfrm>
          <a:prstGeom prst="rect">
            <a:avLst/>
          </a:prstGeom>
        </p:spPr>
        <p:txBody>
          <a:bodyPr wrap="square" lIns="0" tIns="0" rIns="0" bIns="0" rtlCol="0" anchor="t">
            <a:spAutoFit/>
          </a:bodyPr>
          <a:lstStyle/>
          <a:p>
            <a:pPr algn="just"/>
            <a:r>
              <a:rPr lang="vi-VN" sz="4400" dirty="0">
                <a:solidFill>
                  <a:schemeClr val="tx1">
                    <a:lumMod val="95000"/>
                    <a:lumOff val="5000"/>
                  </a:schemeClr>
                </a:solidFill>
              </a:rPr>
              <a:t>- Mạch điện đơn giản gồm nguồn điện, dây nối, công tắc, và các thiết bị tiêu thụ năng lượng điện.</a:t>
            </a:r>
          </a:p>
        </p:txBody>
      </p:sp>
      <p:grpSp>
        <p:nvGrpSpPr>
          <p:cNvPr id="23" name="Group 23"/>
          <p:cNvGrpSpPr/>
          <p:nvPr/>
        </p:nvGrpSpPr>
        <p:grpSpPr>
          <a:xfrm>
            <a:off x="17459967" y="7123861"/>
            <a:ext cx="229651" cy="229651"/>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5" name="Freeform 25"/>
          <p:cNvSpPr/>
          <p:nvPr/>
        </p:nvSpPr>
        <p:spPr>
          <a:xfrm>
            <a:off x="1997324" y="9199366"/>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17211222" y="641341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7" name="Group 27"/>
          <p:cNvGrpSpPr>
            <a:grpSpLocks noChangeAspect="1"/>
          </p:cNvGrpSpPr>
          <p:nvPr/>
        </p:nvGrpSpPr>
        <p:grpSpPr>
          <a:xfrm rot="1990763">
            <a:off x="17306832" y="1449253"/>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9" name="Freeform 29"/>
          <p:cNvSpPr/>
          <p:nvPr/>
        </p:nvSpPr>
        <p:spPr>
          <a:xfrm>
            <a:off x="548722" y="6812751"/>
            <a:ext cx="568596" cy="50966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rot="3052269">
            <a:off x="17372950" y="92834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rot="-331895">
            <a:off x="14975964" y="7258101"/>
            <a:ext cx="1801985" cy="2095331"/>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731899" y="7440321"/>
            <a:ext cx="2374268" cy="2838799"/>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rot="-1056088">
            <a:off x="15923713" y="-627653"/>
            <a:ext cx="3735971" cy="1107206"/>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803051" y="947029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5" name="Freeform 35"/>
          <p:cNvSpPr/>
          <p:nvPr/>
        </p:nvSpPr>
        <p:spPr>
          <a:xfrm>
            <a:off x="13274410" y="8786518"/>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Freeform 36"/>
          <p:cNvSpPr/>
          <p:nvPr/>
        </p:nvSpPr>
        <p:spPr>
          <a:xfrm>
            <a:off x="16642626" y="970380"/>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7" name="Freeform 37"/>
          <p:cNvSpPr/>
          <p:nvPr/>
        </p:nvSpPr>
        <p:spPr>
          <a:xfrm>
            <a:off x="12204577" y="855048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8" name="Group 38"/>
          <p:cNvGrpSpPr>
            <a:grpSpLocks noChangeAspect="1"/>
          </p:cNvGrpSpPr>
          <p:nvPr/>
        </p:nvGrpSpPr>
        <p:grpSpPr>
          <a:xfrm rot="1990763">
            <a:off x="16178558" y="8783478"/>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0" name="Picture 39"/>
          <p:cNvPicPr>
            <a:picLocks noChangeAspect="1"/>
          </p:cNvPicPr>
          <p:nvPr/>
        </p:nvPicPr>
        <p:blipFill>
          <a:blip r:embed="rId17"/>
          <a:stretch>
            <a:fillRect/>
          </a:stretch>
        </p:blipFill>
        <p:spPr>
          <a:xfrm>
            <a:off x="688633" y="707457"/>
            <a:ext cx="2067140" cy="229435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3446"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455509" y="2731136"/>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02</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912235" y="5096099"/>
            <a:ext cx="10456965" cy="3139321"/>
          </a:xfrm>
          <a:prstGeom prst="rect">
            <a:avLst/>
          </a:prstGeom>
          <a:noFill/>
        </p:spPr>
        <p:txBody>
          <a:bodyPr wrap="square" rtlCol="0">
            <a:spAutoFit/>
          </a:bodyPr>
          <a:lstStyle/>
          <a:p>
            <a:r>
              <a:rPr lang="en-US" sz="6600" b="1" dirty="0">
                <a:solidFill>
                  <a:srgbClr val="009999"/>
                </a:solidFill>
                <a:latin typeface="Arial" panose="020B0604020202020204" pitchFamily="34" charset="0"/>
                <a:cs typeface="Arial" panose="020B0604020202020204" pitchFamily="34" charset="0"/>
              </a:rPr>
              <a:t>CÔNG DỤNG CỦA CẦU CHÌ, CẦU DAO, RƠLE VÀ CHUÔNG ĐIỆN</a:t>
            </a:r>
            <a:endParaRPr lang="vi-VN" sz="66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1" name="TextBox 21"/>
          <p:cNvSpPr txBox="1"/>
          <p:nvPr/>
        </p:nvSpPr>
        <p:spPr>
          <a:xfrm>
            <a:off x="1199723" y="751448"/>
            <a:ext cx="9163135" cy="1661993"/>
          </a:xfrm>
          <a:prstGeom prst="rect">
            <a:avLst/>
          </a:prstGeom>
        </p:spPr>
        <p:txBody>
          <a:bodyPr wrap="square" lIns="0" tIns="0" rIns="0" bIns="0" rtlCol="0" anchor="t">
            <a:spAutoFit/>
          </a:bodyPr>
          <a:lstStyle/>
          <a:p>
            <a:r>
              <a:rPr lang="vi-VN" sz="3600" dirty="0"/>
              <a:t>- Do nhiều nguyên nhân, dòng điện tăng lên đột ngột mạch điện bị cháy, gây hỏa hoạn → chập điện → hư hại</a:t>
            </a:r>
            <a:r>
              <a:rPr lang="en-US" sz="3600" dirty="0"/>
              <a:t> </a:t>
            </a:r>
            <a:r>
              <a:rPr lang="en-US" sz="3600" dirty="0" err="1">
                <a:latin typeface="Arial" panose="020B0604020202020204" pitchFamily="34" charset="0"/>
                <a:cs typeface="Arial" panose="020B0604020202020204" pitchFamily="34" charset="0"/>
              </a:rPr>
              <a:t>đồ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sản</a:t>
            </a:r>
            <a:r>
              <a:rPr lang="en-US" sz="3600" dirty="0">
                <a:latin typeface="Arial" panose="020B0604020202020204" pitchFamily="34" charset="0"/>
                <a:cs typeface="Arial" panose="020B0604020202020204" pitchFamily="34" charset="0"/>
              </a:rPr>
              <a:t>.</a:t>
            </a:r>
            <a:endParaRPr lang="en-US" sz="3600" dirty="0">
              <a:solidFill>
                <a:srgbClr val="003933"/>
              </a:solidFill>
              <a:latin typeface="Arial" panose="020B0604020202020204" pitchFamily="34" charset="0"/>
              <a:cs typeface="Arial" panose="020B0604020202020204" pitchFamily="34" charset="0"/>
            </a:endParaRPr>
          </a:p>
        </p:txBody>
      </p:sp>
      <p:sp>
        <p:nvSpPr>
          <p:cNvPr id="22" name="TextBox 22"/>
          <p:cNvSpPr txBox="1"/>
          <p:nvPr/>
        </p:nvSpPr>
        <p:spPr>
          <a:xfrm>
            <a:off x="1228040" y="3624976"/>
            <a:ext cx="9476837" cy="1107996"/>
          </a:xfrm>
          <a:prstGeom prst="rect">
            <a:avLst/>
          </a:prstGeom>
        </p:spPr>
        <p:txBody>
          <a:bodyPr wrap="square" lIns="0" tIns="0" rIns="0" bIns="0" rtlCol="0" anchor="t">
            <a:spAutoFit/>
          </a:bodyPr>
          <a:lstStyle/>
          <a:p>
            <a:r>
              <a:rPr lang="en-US" sz="3600" dirty="0">
                <a:latin typeface="Arial" panose="020B0604020202020204" pitchFamily="34" charset="0"/>
                <a:cs typeface="Arial" panose="020B0604020202020204" pitchFamily="34" charset="0"/>
              </a:rPr>
              <a:t>- Mạch điện có các thiết bị an toàn để giữ an toàn cho người và thiết bị:</a:t>
            </a:r>
            <a:endParaRPr lang="vi-VN" sz="3600" dirty="0">
              <a:latin typeface="Arial" panose="020B0604020202020204" pitchFamily="34" charset="0"/>
              <a:cs typeface="Arial" panose="020B0604020202020204" pitchFamily="34" charset="0"/>
            </a:endParaRPr>
          </a:p>
        </p:txBody>
      </p:sp>
      <p:grpSp>
        <p:nvGrpSpPr>
          <p:cNvPr id="25" name="Group 25"/>
          <p:cNvGrpSpPr/>
          <p:nvPr/>
        </p:nvGrpSpPr>
        <p:grpSpPr>
          <a:xfrm>
            <a:off x="17324840" y="3740747"/>
            <a:ext cx="229651" cy="229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8" name="Freeform 28"/>
          <p:cNvSpPr/>
          <p:nvPr/>
        </p:nvSpPr>
        <p:spPr>
          <a:xfrm>
            <a:off x="15148820" y="414682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2" name="Picture 31"/>
          <p:cNvPicPr>
            <a:picLocks noChangeAspect="1"/>
          </p:cNvPicPr>
          <p:nvPr/>
        </p:nvPicPr>
        <p:blipFill>
          <a:blip r:embed="rId5"/>
          <a:stretch>
            <a:fillRect/>
          </a:stretch>
        </p:blipFill>
        <p:spPr>
          <a:xfrm>
            <a:off x="10783326" y="591506"/>
            <a:ext cx="6909497" cy="4320254"/>
          </a:xfrm>
          <a:prstGeom prst="rect">
            <a:avLst/>
          </a:prstGeom>
          <a:ln w="12700">
            <a:solidFill>
              <a:schemeClr val="tx1"/>
            </a:solidFill>
          </a:ln>
        </p:spPr>
      </p:pic>
      <p:pic>
        <p:nvPicPr>
          <p:cNvPr id="33" name="Picture 32"/>
          <p:cNvPicPr>
            <a:picLocks noChangeAspect="1"/>
          </p:cNvPicPr>
          <p:nvPr/>
        </p:nvPicPr>
        <p:blipFill>
          <a:blip r:embed="rId6"/>
          <a:stretch>
            <a:fillRect/>
          </a:stretch>
        </p:blipFill>
        <p:spPr>
          <a:xfrm>
            <a:off x="1715242" y="5003149"/>
            <a:ext cx="14625744" cy="4636151"/>
          </a:xfrm>
          <a:prstGeom prst="rect">
            <a:avLst/>
          </a:prstGeom>
        </p:spPr>
      </p:pic>
    </p:spTree>
    <p:extLst>
      <p:ext uri="{BB962C8B-B14F-4D97-AF65-F5344CB8AC3E}">
        <p14:creationId xmlns:p14="http://schemas.microsoft.com/office/powerpoint/2010/main" val="3501674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1)">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6363517" y="1836088"/>
            <a:ext cx="5943600" cy="769441"/>
          </a:xfrm>
          <a:prstGeom prst="rect">
            <a:avLst/>
          </a:prstGeom>
          <a:noFill/>
        </p:spPr>
        <p:txBody>
          <a:bodyPr wrap="square" rtlCol="0">
            <a:spAutoFit/>
          </a:bodyPr>
          <a:lstStyle/>
          <a:p>
            <a:r>
              <a:rPr lang="en-US" sz="4400" b="1" dirty="0">
                <a:solidFill>
                  <a:srgbClr val="FF0000"/>
                </a:solidFill>
                <a:latin typeface="Arial" pitchFamily="34" charset="0"/>
                <a:cs typeface="Arial" pitchFamily="34" charset="0"/>
              </a:rPr>
              <a:t>HOẠT ĐỘNG NHÓM</a:t>
            </a:r>
          </a:p>
        </p:txBody>
      </p:sp>
      <p:sp>
        <p:nvSpPr>
          <p:cNvPr id="38" name="TextBox 37"/>
          <p:cNvSpPr txBox="1"/>
          <p:nvPr/>
        </p:nvSpPr>
        <p:spPr>
          <a:xfrm>
            <a:off x="3693024" y="3292569"/>
            <a:ext cx="11022307" cy="1754326"/>
          </a:xfrm>
          <a:prstGeom prst="rect">
            <a:avLst/>
          </a:prstGeom>
          <a:noFill/>
        </p:spPr>
        <p:txBody>
          <a:bodyPr wrap="square" rtlCol="0">
            <a:spAutoFit/>
          </a:bodyPr>
          <a:lstStyle/>
          <a:p>
            <a:pPr algn="ct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a:t>
            </a:r>
            <a:r>
              <a:rPr lang="en-US" sz="3600" dirty="0" err="1">
                <a:latin typeface="Arial" pitchFamily="34" charset="0"/>
                <a:cs typeface="Arial" pitchFamily="34" charset="0"/>
              </a:rPr>
              <a:t>đọc</a:t>
            </a:r>
            <a:r>
              <a:rPr lang="en-US" sz="3600" dirty="0">
                <a:latin typeface="Arial" pitchFamily="34" charset="0"/>
                <a:cs typeface="Arial" pitchFamily="34" charset="0"/>
              </a:rPr>
              <a:t> </a:t>
            </a:r>
            <a:r>
              <a:rPr lang="en-US" sz="3600" dirty="0" err="1">
                <a:latin typeface="Arial" pitchFamily="34" charset="0"/>
                <a:cs typeface="Arial" pitchFamily="34" charset="0"/>
              </a:rPr>
              <a:t>thông</a:t>
            </a:r>
            <a:r>
              <a:rPr lang="en-US" sz="3600" dirty="0">
                <a:latin typeface="Arial" pitchFamily="34" charset="0"/>
                <a:cs typeface="Arial" pitchFamily="34" charset="0"/>
              </a:rPr>
              <a:t> tin SGK </a:t>
            </a:r>
            <a:r>
              <a:rPr lang="en-US" sz="3600" dirty="0" err="1">
                <a:latin typeface="Arial" pitchFamily="34" charset="0"/>
                <a:cs typeface="Arial" pitchFamily="34" charset="0"/>
              </a:rPr>
              <a:t>tìm</a:t>
            </a:r>
            <a:r>
              <a:rPr lang="en-US" sz="3600" dirty="0">
                <a:latin typeface="Arial" pitchFamily="34" charset="0"/>
                <a:cs typeface="Arial" pitchFamily="34" charset="0"/>
              </a:rPr>
              <a:t> </a:t>
            </a:r>
            <a:r>
              <a:rPr lang="en-US" sz="3600" dirty="0" err="1">
                <a:latin typeface="Arial" pitchFamily="34" charset="0"/>
                <a:cs typeface="Arial" pitchFamily="34" charset="0"/>
              </a:rPr>
              <a:t>hiểu</a:t>
            </a:r>
            <a:r>
              <a:rPr lang="en-US" sz="3600" dirty="0">
                <a:latin typeface="Arial" pitchFamily="34" charset="0"/>
                <a:cs typeface="Arial" pitchFamily="34" charset="0"/>
              </a:rPr>
              <a:t> </a:t>
            </a:r>
            <a:r>
              <a:rPr lang="en-US" sz="3600" dirty="0" err="1">
                <a:latin typeface="Arial" pitchFamily="34" charset="0"/>
                <a:cs typeface="Arial" pitchFamily="34" charset="0"/>
              </a:rPr>
              <a:t>về</a:t>
            </a:r>
            <a:r>
              <a:rPr lang="en-US" sz="3600" dirty="0">
                <a:latin typeface="Arial" pitchFamily="34" charset="0"/>
                <a:cs typeface="Arial" pitchFamily="34" charset="0"/>
              </a:rPr>
              <a:t> </a:t>
            </a:r>
            <a:r>
              <a:rPr lang="en-US" sz="3600" dirty="0" err="1">
                <a:latin typeface="Arial" pitchFamily="34" charset="0"/>
                <a:cs typeface="Arial" pitchFamily="34" charset="0"/>
              </a:rPr>
              <a:t>cầu</a:t>
            </a:r>
            <a:r>
              <a:rPr lang="en-US" sz="3600" dirty="0">
                <a:latin typeface="Arial" pitchFamily="34" charset="0"/>
                <a:cs typeface="Arial" pitchFamily="34" charset="0"/>
              </a:rPr>
              <a:t> </a:t>
            </a:r>
            <a:r>
              <a:rPr lang="en-US" sz="3600" dirty="0" err="1">
                <a:latin typeface="Arial" pitchFamily="34" charset="0"/>
                <a:cs typeface="Arial" pitchFamily="34" charset="0"/>
              </a:rPr>
              <a:t>chì</a:t>
            </a:r>
            <a:r>
              <a:rPr lang="en-US" sz="3600" dirty="0">
                <a:latin typeface="Arial" pitchFamily="34" charset="0"/>
                <a:cs typeface="Arial" pitchFamily="34" charset="0"/>
              </a:rPr>
              <a:t>, </a:t>
            </a:r>
            <a:r>
              <a:rPr lang="en-US" sz="3600" dirty="0" err="1">
                <a:latin typeface="Arial" pitchFamily="34" charset="0"/>
                <a:cs typeface="Arial" pitchFamily="34" charset="0"/>
              </a:rPr>
              <a:t>cầu</a:t>
            </a:r>
            <a:r>
              <a:rPr lang="en-US" sz="3600" dirty="0">
                <a:latin typeface="Arial" pitchFamily="34" charset="0"/>
                <a:cs typeface="Arial" pitchFamily="34" charset="0"/>
              </a:rPr>
              <a:t> </a:t>
            </a:r>
            <a:r>
              <a:rPr lang="en-US" sz="3600" dirty="0" err="1">
                <a:latin typeface="Arial" pitchFamily="34" charset="0"/>
                <a:cs typeface="Arial" pitchFamily="34" charset="0"/>
              </a:rPr>
              <a:t>dao</a:t>
            </a:r>
            <a:r>
              <a:rPr lang="en-US" sz="3600" dirty="0">
                <a:latin typeface="Arial" pitchFamily="34" charset="0"/>
                <a:cs typeface="Arial" pitchFamily="34" charset="0"/>
              </a:rPr>
              <a:t>, </a:t>
            </a:r>
            <a:r>
              <a:rPr lang="en-US" sz="3600" dirty="0" err="1">
                <a:latin typeface="Arial" pitchFamily="34" charset="0"/>
                <a:cs typeface="Arial" pitchFamily="34" charset="0"/>
              </a:rPr>
              <a:t>chuông</a:t>
            </a:r>
            <a:r>
              <a:rPr lang="en-US" sz="3600" dirty="0">
                <a:latin typeface="Arial" pitchFamily="34" charset="0"/>
                <a:cs typeface="Arial" pitchFamily="34" charset="0"/>
              </a:rPr>
              <a:t> </a:t>
            </a:r>
            <a:r>
              <a:rPr lang="en-US" sz="3600" dirty="0" err="1">
                <a:latin typeface="Arial" pitchFamily="34" charset="0"/>
                <a:cs typeface="Arial" pitchFamily="34" charset="0"/>
              </a:rPr>
              <a:t>điện</a:t>
            </a:r>
            <a:r>
              <a:rPr lang="en-US" sz="3600" dirty="0">
                <a:latin typeface="Arial" pitchFamily="34" charset="0"/>
                <a:cs typeface="Arial" pitchFamily="34" charset="0"/>
              </a:rPr>
              <a:t> </a:t>
            </a:r>
            <a:r>
              <a:rPr lang="en-US" sz="3600" dirty="0" err="1">
                <a:latin typeface="Arial" pitchFamily="34" charset="0"/>
                <a:cs typeface="Arial" pitchFamily="34" charset="0"/>
              </a:rPr>
              <a:t>và</a:t>
            </a:r>
            <a:r>
              <a:rPr lang="en-US" sz="3600" dirty="0">
                <a:latin typeface="Arial" pitchFamily="34" charset="0"/>
                <a:cs typeface="Arial" pitchFamily="34" charset="0"/>
              </a:rPr>
              <a:t> </a:t>
            </a:r>
            <a:r>
              <a:rPr lang="en-US" sz="3600" dirty="0" err="1">
                <a:latin typeface="Arial" pitchFamily="34" charset="0"/>
                <a:cs typeface="Arial" pitchFamily="34" charset="0"/>
              </a:rPr>
              <a:t>hoàn</a:t>
            </a:r>
            <a:r>
              <a:rPr lang="en-US" sz="3600" dirty="0">
                <a:latin typeface="Arial" pitchFamily="34" charset="0"/>
                <a:cs typeface="Arial" pitchFamily="34" charset="0"/>
              </a:rPr>
              <a:t> </a:t>
            </a:r>
            <a:r>
              <a:rPr lang="en-US" sz="3600" dirty="0" err="1">
                <a:latin typeface="Arial" pitchFamily="34" charset="0"/>
                <a:cs typeface="Arial" pitchFamily="34" charset="0"/>
              </a:rPr>
              <a:t>thành</a:t>
            </a:r>
            <a:r>
              <a:rPr lang="en-US" sz="3600" dirty="0">
                <a:latin typeface="Arial" pitchFamily="34" charset="0"/>
                <a:cs typeface="Arial" pitchFamily="34" charset="0"/>
              </a:rPr>
              <a:t> </a:t>
            </a:r>
            <a:r>
              <a:rPr lang="en-US" sz="3600" dirty="0" err="1">
                <a:latin typeface="Arial" pitchFamily="34" charset="0"/>
                <a:cs typeface="Arial" pitchFamily="34" charset="0"/>
              </a:rPr>
              <a:t>phiếu</a:t>
            </a:r>
            <a:r>
              <a:rPr lang="en-US" sz="3600" dirty="0">
                <a:latin typeface="Arial" pitchFamily="34" charset="0"/>
                <a:cs typeface="Arial" pitchFamily="34" charset="0"/>
              </a:rPr>
              <a:t> </a:t>
            </a:r>
            <a:r>
              <a:rPr lang="en-US" sz="3600" dirty="0" err="1">
                <a:latin typeface="Arial" pitchFamily="34" charset="0"/>
                <a:cs typeface="Arial" pitchFamily="34" charset="0"/>
              </a:rPr>
              <a:t>học</a:t>
            </a:r>
            <a:r>
              <a:rPr lang="en-US" sz="3600" dirty="0">
                <a:latin typeface="Arial" pitchFamily="34" charset="0"/>
                <a:cs typeface="Arial" pitchFamily="34" charset="0"/>
              </a:rPr>
              <a:t> </a:t>
            </a:r>
            <a:r>
              <a:rPr lang="en-US" sz="3600" dirty="0" err="1">
                <a:latin typeface="Arial" pitchFamily="34" charset="0"/>
                <a:cs typeface="Arial" pitchFamily="34" charset="0"/>
              </a:rPr>
              <a:t>tập</a:t>
            </a:r>
            <a:r>
              <a:rPr lang="en-US" sz="3600" dirty="0">
                <a:latin typeface="Arial" pitchFamily="34" charset="0"/>
                <a:cs typeface="Arial" pitchFamily="34" charset="0"/>
              </a:rPr>
              <a:t> 3. (</a:t>
            </a:r>
            <a:r>
              <a:rPr lang="en-US" sz="3600" dirty="0" err="1">
                <a:latin typeface="Arial" pitchFamily="34" charset="0"/>
                <a:cs typeface="Arial" pitchFamily="34" charset="0"/>
              </a:rPr>
              <a:t>Thời</a:t>
            </a:r>
            <a:r>
              <a:rPr lang="en-US" sz="3600" dirty="0">
                <a:latin typeface="Arial" pitchFamily="34" charset="0"/>
                <a:cs typeface="Arial" pitchFamily="34" charset="0"/>
              </a:rPr>
              <a:t> </a:t>
            </a:r>
            <a:r>
              <a:rPr lang="en-US" sz="3600" dirty="0" err="1">
                <a:latin typeface="Arial" pitchFamily="34" charset="0"/>
                <a:cs typeface="Arial" pitchFamily="34" charset="0"/>
              </a:rPr>
              <a:t>gian</a:t>
            </a:r>
            <a:r>
              <a:rPr lang="en-US" sz="3600" dirty="0">
                <a:latin typeface="Arial" pitchFamily="34" charset="0"/>
                <a:cs typeface="Arial" pitchFamily="34" charset="0"/>
              </a:rPr>
              <a:t>: 5 </a:t>
            </a:r>
            <a:r>
              <a:rPr lang="en-US" sz="3600" dirty="0" err="1">
                <a:latin typeface="Arial" pitchFamily="34" charset="0"/>
                <a:cs typeface="Arial" pitchFamily="34" charset="0"/>
              </a:rPr>
              <a:t>phút</a:t>
            </a:r>
            <a:r>
              <a:rPr lang="en-US" sz="3600" dirty="0">
                <a:latin typeface="Arial" pitchFamily="34" charset="0"/>
                <a:cs typeface="Arial" pitchFamily="34" charset="0"/>
              </a:rPr>
              <a:t>)</a:t>
            </a:r>
          </a:p>
        </p:txBody>
      </p:sp>
    </p:spTree>
    <p:extLst>
      <p:ext uri="{BB962C8B-B14F-4D97-AF65-F5344CB8AC3E}">
        <p14:creationId xmlns:p14="http://schemas.microsoft.com/office/powerpoint/2010/main" val="142698961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id="{00F7C097-6E3E-40F7-895D-78F1EACB7699}"/>
              </a:ext>
            </a:extLst>
          </p:cNvPr>
          <p:cNvGraphicFramePr>
            <a:graphicFrameLocks noGrp="1"/>
          </p:cNvGraphicFramePr>
          <p:nvPr>
            <p:extLst>
              <p:ext uri="{D42A27DB-BD31-4B8C-83A1-F6EECF244321}">
                <p14:modId xmlns:p14="http://schemas.microsoft.com/office/powerpoint/2010/main" val="4166110277"/>
              </p:ext>
            </p:extLst>
          </p:nvPr>
        </p:nvGraphicFramePr>
        <p:xfrm>
          <a:off x="570168" y="293094"/>
          <a:ext cx="17236008" cy="9875047"/>
        </p:xfrm>
        <a:graphic>
          <a:graphicData uri="http://schemas.openxmlformats.org/drawingml/2006/table">
            <a:tbl>
              <a:tblPr firstRow="1" firstCol="1" bandRow="1">
                <a:tableStyleId>{5C22544A-7EE6-4342-B048-85BDC9FD1C3A}</a:tableStyleId>
              </a:tblPr>
              <a:tblGrid>
                <a:gridCol w="8618004">
                  <a:extLst>
                    <a:ext uri="{9D8B030D-6E8A-4147-A177-3AD203B41FA5}">
                      <a16:colId xmlns:a16="http://schemas.microsoft.com/office/drawing/2014/main" val="3119716700"/>
                    </a:ext>
                  </a:extLst>
                </a:gridCol>
                <a:gridCol w="8618004">
                  <a:extLst>
                    <a:ext uri="{9D8B030D-6E8A-4147-A177-3AD203B41FA5}">
                      <a16:colId xmlns:a16="http://schemas.microsoft.com/office/drawing/2014/main" val="1357652583"/>
                    </a:ext>
                  </a:extLst>
                </a:gridCol>
              </a:tblGrid>
              <a:tr h="685800">
                <a:tc gridSpan="2">
                  <a:txBody>
                    <a:bodyPr/>
                    <a:lstStyle/>
                    <a:p>
                      <a:pPr algn="ctr"/>
                      <a:r>
                        <a:rPr lang="en-US" sz="2400" dirty="0">
                          <a:solidFill>
                            <a:srgbClr val="FF0000"/>
                          </a:solidFill>
                          <a:effectLst/>
                          <a:latin typeface="Arial" panose="020B0604020202020204" pitchFamily="34" charset="0"/>
                          <a:cs typeface="Arial" panose="020B0604020202020204" pitchFamily="34" charset="0"/>
                        </a:rPr>
                        <a:t>PHIẾU HỌC TẬP SỐ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33493322"/>
                  </a:ext>
                </a:extLst>
              </a:tr>
              <a:tr h="491058">
                <a:tc>
                  <a:txBody>
                    <a:bodyPr/>
                    <a:lstStyle/>
                    <a:p>
                      <a:pPr algn="ctr"/>
                      <a:r>
                        <a:rPr lang="en-US" sz="2400">
                          <a:solidFill>
                            <a:schemeClr val="tx1"/>
                          </a:solidFill>
                          <a:effectLst/>
                          <a:latin typeface="Arial" panose="020B0604020202020204" pitchFamily="34" charset="0"/>
                          <a:cs typeface="Arial" panose="020B0604020202020204" pitchFamily="34" charset="0"/>
                        </a:rPr>
                        <a:t>Tên thiết bị</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5877959"/>
                  </a:ext>
                </a:extLst>
              </a:tr>
              <a:tr h="2209876">
                <a:tc>
                  <a:txBody>
                    <a:bodyPr/>
                    <a:lstStyle/>
                    <a:p>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chì</a:t>
                      </a:r>
                      <a:r>
                        <a:rPr lang="en-US" sz="2400" dirty="0">
                          <a:solidFill>
                            <a:schemeClr val="tx1"/>
                          </a:solidFill>
                          <a:effectLst/>
                          <a:latin typeface="Arial" panose="020B0604020202020204" pitchFamily="34" charset="0"/>
                          <a:cs typeface="Arial" panose="020B0604020202020204" pitchFamily="34" charset="0"/>
                        </a:rPr>
                        <a:t> </a:t>
                      </a: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427183"/>
                  </a:ext>
                </a:extLst>
              </a:tr>
              <a:tr h="2343115">
                <a:tc>
                  <a:txBody>
                    <a:bodyPr/>
                    <a:lstStyle/>
                    <a:p>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tự</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endParaRPr lang="en-US" sz="2400" dirty="0">
                        <a:solidFill>
                          <a:schemeClr val="tx1"/>
                        </a:solidFill>
                        <a:effectLst/>
                        <a:latin typeface="Arial" panose="020B060402020202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835494"/>
                  </a:ext>
                </a:extLst>
              </a:tr>
              <a:tr h="1950638">
                <a:tc>
                  <a:txBody>
                    <a:bodyPr/>
                    <a:lstStyle/>
                    <a:p>
                      <a:r>
                        <a:rPr lang="en-US" sz="2400" dirty="0" err="1">
                          <a:solidFill>
                            <a:schemeClr val="tx1"/>
                          </a:solidFill>
                          <a:effectLst/>
                          <a:latin typeface="Arial" panose="020B0604020202020204" pitchFamily="34" charset="0"/>
                          <a:cs typeface="Arial" panose="020B0604020202020204" pitchFamily="34" charset="0"/>
                        </a:rPr>
                        <a:t>Rơle</a:t>
                      </a:r>
                      <a:endParaRPr lang="en-US" sz="2400" dirty="0">
                        <a:solidFill>
                          <a:schemeClr val="tx1"/>
                        </a:solidFill>
                        <a:effectLst/>
                        <a:latin typeface="Arial" panose="020B060402020202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889125"/>
                  </a:ext>
                </a:extLst>
              </a:tr>
              <a:tr h="1950638">
                <a:tc gridSpan="2">
                  <a:txBody>
                    <a:bodyPr/>
                    <a:lstStyle/>
                    <a:p>
                      <a:pPr>
                        <a:lnSpc>
                          <a:spcPct val="115000"/>
                        </a:lnSpc>
                        <a:spcAft>
                          <a:spcPts val="50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giống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nhau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chì</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dao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rơ</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le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lắp</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đặt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vị</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trí</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gì</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772404"/>
                  </a:ext>
                </a:extLst>
              </a:tr>
            </a:tbl>
          </a:graphicData>
        </a:graphic>
      </p:graphicFrame>
      <p:pic>
        <p:nvPicPr>
          <p:cNvPr id="4111" name="Picture 33">
            <a:extLst>
              <a:ext uri="{FF2B5EF4-FFF2-40B4-BE49-F238E27FC236}">
                <a16:creationId xmlns:a16="http://schemas.microsoft.com/office/drawing/2014/main" id="{8381FD7C-4976-4520-A8F3-802A058EE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id="{3EB25A47-585D-447D-BF58-2263C0D35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61341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id="{A788D1D1-9544-4CD2-BE62-2F6D5BAC2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29798"/>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60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id="{00F7C097-6E3E-40F7-895D-78F1EACB7699}"/>
              </a:ext>
            </a:extLst>
          </p:cNvPr>
          <p:cNvGraphicFramePr>
            <a:graphicFrameLocks noGrp="1"/>
          </p:cNvGraphicFramePr>
          <p:nvPr>
            <p:extLst>
              <p:ext uri="{D42A27DB-BD31-4B8C-83A1-F6EECF244321}">
                <p14:modId xmlns:p14="http://schemas.microsoft.com/office/powerpoint/2010/main" val="1217020860"/>
              </p:ext>
            </p:extLst>
          </p:nvPr>
        </p:nvGraphicFramePr>
        <p:xfrm>
          <a:off x="570168" y="293094"/>
          <a:ext cx="17236008" cy="9814087"/>
        </p:xfrm>
        <a:graphic>
          <a:graphicData uri="http://schemas.openxmlformats.org/drawingml/2006/table">
            <a:tbl>
              <a:tblPr firstRow="1" firstCol="1" bandRow="1">
                <a:tableStyleId>{5C22544A-7EE6-4342-B048-85BDC9FD1C3A}</a:tableStyleId>
              </a:tblPr>
              <a:tblGrid>
                <a:gridCol w="8618004">
                  <a:extLst>
                    <a:ext uri="{9D8B030D-6E8A-4147-A177-3AD203B41FA5}">
                      <a16:colId xmlns:a16="http://schemas.microsoft.com/office/drawing/2014/main" val="3119716700"/>
                    </a:ext>
                  </a:extLst>
                </a:gridCol>
                <a:gridCol w="8618004">
                  <a:extLst>
                    <a:ext uri="{9D8B030D-6E8A-4147-A177-3AD203B41FA5}">
                      <a16:colId xmlns:a16="http://schemas.microsoft.com/office/drawing/2014/main" val="1357652583"/>
                    </a:ext>
                  </a:extLst>
                </a:gridCol>
              </a:tblGrid>
              <a:tr h="685800">
                <a:tc gridSpan="2">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33493322"/>
                  </a:ext>
                </a:extLst>
              </a:tr>
              <a:tr h="491058">
                <a:tc>
                  <a:txBody>
                    <a:bodyPr/>
                    <a:lstStyle/>
                    <a:p>
                      <a:pPr algn="ctr"/>
                      <a:r>
                        <a:rPr lang="en-US" sz="2800" dirty="0" err="1">
                          <a:solidFill>
                            <a:schemeClr val="tx1"/>
                          </a:solidFill>
                          <a:effectLst/>
                          <a:latin typeface="Arial" panose="020B0604020202020204" pitchFamily="34" charset="0"/>
                          <a:cs typeface="Arial" panose="020B0604020202020204" pitchFamily="34" charset="0"/>
                        </a:rPr>
                        <a:t>Tên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err="1">
                          <a:solidFill>
                            <a:schemeClr val="tx1"/>
                          </a:solidFill>
                          <a:effectLst/>
                          <a:latin typeface="Arial" panose="020B0604020202020204" pitchFamily="34" charset="0"/>
                          <a:cs typeface="Arial" panose="020B0604020202020204" pitchFamily="34" charset="0"/>
                        </a:rPr>
                        <a:t>Công</a:t>
                      </a:r>
                      <a:r>
                        <a:rPr lang="en-US" sz="2800" b="1" dirty="0">
                          <a:solidFill>
                            <a:schemeClr val="tx1"/>
                          </a:solidFill>
                          <a:effectLst/>
                          <a:latin typeface="Arial" panose="020B0604020202020204" pitchFamily="34" charset="0"/>
                          <a:cs typeface="Arial" panose="020B0604020202020204" pitchFamily="34" charset="0"/>
                        </a:rPr>
                        <a:t> </a:t>
                      </a:r>
                      <a:r>
                        <a:rPr lang="en-US" sz="2800" b="1" dirty="0" err="1">
                          <a:solidFill>
                            <a:schemeClr val="tx1"/>
                          </a:solidFill>
                          <a:effectLst/>
                          <a:latin typeface="Arial" panose="020B0604020202020204" pitchFamily="34" charset="0"/>
                          <a:cs typeface="Arial" panose="020B0604020202020204" pitchFamily="34" charset="0"/>
                        </a:rPr>
                        <a:t>dụng</a:t>
                      </a:r>
                      <a:endParaRPr lang="en-US" sz="2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5877959"/>
                  </a:ext>
                </a:extLst>
              </a:tr>
              <a:tr h="2209876">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r>
                        <a:rPr lang="en-US" sz="2800" dirty="0">
                          <a:solidFill>
                            <a:schemeClr val="tx1"/>
                          </a:solidFill>
                          <a:effectLst/>
                          <a:latin typeface="Arial" panose="020B0604020202020204" pitchFamily="34" charset="0"/>
                          <a:cs typeface="Arial" panose="020B0604020202020204" pitchFamily="34" charset="0"/>
                        </a:rPr>
                        <a:t> </a:t>
                      </a: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Bảo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vệ</a:t>
                      </a:r>
                      <a:r>
                        <a:rPr lang="en-US" sz="2800" dirty="0">
                          <a:solidFill>
                            <a:schemeClr val="tx1"/>
                          </a:solidFill>
                          <a:effectLst/>
                          <a:latin typeface="Arial" panose="020B0604020202020204" pitchFamily="34" charset="0"/>
                          <a:cs typeface="Arial" panose="020B0604020202020204" pitchFamily="34" charset="0"/>
                        </a:rPr>
                        <a:t> an </a:t>
                      </a:r>
                      <a:r>
                        <a:rPr lang="en-US" sz="2800" dirty="0" err="1">
                          <a:solidFill>
                            <a:schemeClr val="tx1"/>
                          </a:solidFill>
                          <a:effectLst/>
                          <a:latin typeface="Arial" panose="020B0604020202020204" pitchFamily="34" charset="0"/>
                          <a:cs typeface="Arial" panose="020B0604020202020204" pitchFamily="34" charset="0"/>
                        </a:rPr>
                        <a:t>toàn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427183"/>
                  </a:ext>
                </a:extLst>
              </a:tr>
              <a:tr h="2343115">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Đưa</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dòng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vào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trong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endParaRPr lang="en-US" sz="2800" dirty="0">
                        <a:solidFill>
                          <a:schemeClr val="tx1"/>
                        </a:solidFill>
                        <a:effectLst/>
                        <a:latin typeface="Arial" panose="020B0604020202020204" pitchFamily="34" charset="0"/>
                        <a:cs typeface="Arial" panose="020B0604020202020204" pitchFamily="34" charset="0"/>
                      </a:endParaRPr>
                    </a:p>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có</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tác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dụng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835494"/>
                  </a:ext>
                </a:extLst>
              </a:tr>
              <a:tr h="1635075">
                <a:tc>
                  <a:txBody>
                    <a:bodyPr/>
                    <a:lstStyle/>
                    <a:p>
                      <a:r>
                        <a:rPr lang="en-US" sz="2800" dirty="0" err="1">
                          <a:solidFill>
                            <a:schemeClr val="tx1"/>
                          </a:solidFill>
                          <a:effectLst/>
                          <a:latin typeface="Arial" panose="020B0604020202020204" pitchFamily="34" charset="0"/>
                          <a:cs typeface="Arial" panose="020B0604020202020204" pitchFamily="34" charset="0"/>
                        </a:rPr>
                        <a:t>Rơle</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Rơle</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hoạt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một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công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tắc</a:t>
                      </a: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Đóng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889125"/>
                  </a:ext>
                </a:extLst>
              </a:tr>
              <a:tr h="1950638">
                <a:tc gridSpan="2">
                  <a:txBody>
                    <a:bodyPr/>
                    <a:lstStyle/>
                    <a:p>
                      <a:pPr marL="0" marR="0" lvl="0" indent="0" algn="l" defTabSz="914400" rtl="0" eaLnBrk="1" fontAlgn="auto" latinLnBrk="0" hangingPunct="1">
                        <a:lnSpc>
                          <a:spcPct val="115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Đều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ngắt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mạch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xảy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cố</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15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lắp</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thường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cửa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ấn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chạy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muốn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772404"/>
                  </a:ext>
                </a:extLst>
              </a:tr>
            </a:tbl>
          </a:graphicData>
        </a:graphic>
      </p:graphicFrame>
      <p:pic>
        <p:nvPicPr>
          <p:cNvPr id="4111" name="Picture 33">
            <a:extLst>
              <a:ext uri="{FF2B5EF4-FFF2-40B4-BE49-F238E27FC236}">
                <a16:creationId xmlns:a16="http://schemas.microsoft.com/office/drawing/2014/main" id="{8381FD7C-4976-4520-A8F3-802A058EE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id="{3EB25A47-585D-447D-BF58-2263C0D35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60579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id="{A788D1D1-9544-4CD2-BE62-2F6D5BAC2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29798"/>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81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1862241" y="-342502"/>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541674" y="1098778"/>
            <a:ext cx="2835745" cy="528286"/>
          </a:xfrm>
          <a:prstGeom prst="rect">
            <a:avLst/>
          </a:prstGeom>
          <a:solidFill>
            <a:schemeClr val="accent6">
              <a:lumMod val="20000"/>
              <a:lumOff val="80000"/>
            </a:schemeClr>
          </a:solidFill>
        </p:spPr>
        <p:txBody>
          <a:bodyPr wrap="square" lIns="0" tIns="0" rIns="0" bIns="0" rtlCol="0" anchor="t">
            <a:spAutoFit/>
          </a:bodyPr>
          <a:lstStyle/>
          <a:p>
            <a:pPr algn="ctr">
              <a:lnSpc>
                <a:spcPts val="4400"/>
              </a:lnSpc>
            </a:pPr>
            <a:r>
              <a:rPr lang="en-US" sz="3600" b="1" dirty="0">
                <a:solidFill>
                  <a:srgbClr val="FF0000"/>
                </a:solidFill>
                <a:latin typeface="Arial" panose="020B0604020202020204" pitchFamily="34" charset="0"/>
                <a:cs typeface="Arial" panose="020B0604020202020204" pitchFamily="34" charset="0"/>
              </a:rPr>
              <a:t>CÂU HỎI:</a:t>
            </a:r>
          </a:p>
        </p:txBody>
      </p:sp>
      <p:sp>
        <p:nvSpPr>
          <p:cNvPr id="20" name="TextBox 20"/>
          <p:cNvSpPr txBox="1"/>
          <p:nvPr/>
        </p:nvSpPr>
        <p:spPr>
          <a:xfrm>
            <a:off x="1188434" y="3390966"/>
            <a:ext cx="8377650" cy="1661993"/>
          </a:xfrm>
          <a:prstGeom prst="rect">
            <a:avLst/>
          </a:prstGeom>
        </p:spPr>
        <p:txBody>
          <a:bodyPr wrap="square" lIns="0" tIns="0" rIns="0" bIns="0" rtlCol="0" anchor="t">
            <a:spAutoFit/>
          </a:bodyPr>
          <a:lstStyle/>
          <a:p>
            <a:pPr algn="just"/>
            <a:r>
              <a:rPr lang="en-US" sz="3600" dirty="0">
                <a:latin typeface="Arial" panose="020B0604020202020204" pitchFamily="34" charset="0"/>
                <a:cs typeface="Arial" panose="020B0604020202020204" pitchFamily="34" charset="0"/>
              </a:rPr>
              <a:t>Trả lời:   Vì nó có nhiều ưu điểm hơn, tự đóng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ngắt</a:t>
            </a:r>
            <a:r>
              <a:rPr lang="en-US" sz="3600" dirty="0">
                <a:latin typeface="Arial" panose="020B0604020202020204" pitchFamily="34" charset="0"/>
                <a:cs typeface="Arial" panose="020B0604020202020204" pitchFamily="34" charset="0"/>
              </a:rPr>
              <a:t> mạch điện khi cần thiết.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Rơle</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nhiều loại:</a:t>
            </a:r>
            <a:endParaRPr lang="vi-VN" sz="3600" dirty="0">
              <a:latin typeface="Arial" panose="020B0604020202020204" pitchFamily="34" charset="0"/>
              <a:cs typeface="Arial" panose="020B0604020202020204" pitchFamily="34" charset="0"/>
            </a:endParaRPr>
          </a:p>
        </p:txBody>
      </p:sp>
      <p:sp>
        <p:nvSpPr>
          <p:cNvPr id="21" name="TextBox 21"/>
          <p:cNvSpPr txBox="1"/>
          <p:nvPr/>
        </p:nvSpPr>
        <p:spPr>
          <a:xfrm>
            <a:off x="1229502" y="5309393"/>
            <a:ext cx="8336582" cy="1661993"/>
          </a:xfrm>
          <a:prstGeom prst="rect">
            <a:avLst/>
          </a:prstGeom>
        </p:spPr>
        <p:txBody>
          <a:bodyPr wrap="square" lIns="0" tIns="0" rIns="0" bIns="0" rtlCol="0" anchor="t">
            <a:spAutoFit/>
          </a:bodyPr>
          <a:lstStyle/>
          <a:p>
            <a:pPr algn="just"/>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rơle</a:t>
            </a:r>
            <a:r>
              <a:rPr lang="en-US" sz="3600" dirty="0">
                <a:latin typeface="Arial" panose="020B0604020202020204" pitchFamily="34" charset="0"/>
                <a:cs typeface="Arial" panose="020B0604020202020204" pitchFamily="34" charset="0"/>
              </a:rPr>
              <a:t> đóng công tác mạch ở vị trí 1 và vị trí 2 sẽ có dòng điện chạy qua làm cho bóng đèn sáng:</a:t>
            </a:r>
            <a:endParaRPr lang="vi-VN" sz="3600" dirty="0">
              <a:latin typeface="Arial" panose="020B0604020202020204" pitchFamily="34" charset="0"/>
              <a:cs typeface="Arial" panose="020B0604020202020204" pitchFamily="34" charset="0"/>
            </a:endParaRPr>
          </a:p>
        </p:txBody>
      </p:sp>
      <p:sp>
        <p:nvSpPr>
          <p:cNvPr id="23" name="Freeform 23"/>
          <p:cNvSpPr/>
          <p:nvPr/>
        </p:nvSpPr>
        <p:spPr>
          <a:xfrm rot="802746" flipH="1">
            <a:off x="-1333486" y="-329486"/>
            <a:ext cx="2964842" cy="2964842"/>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1407288">
            <a:off x="16796253" y="7896261"/>
            <a:ext cx="1451157" cy="2574634"/>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5" name="Group 25"/>
          <p:cNvGrpSpPr/>
          <p:nvPr/>
        </p:nvGrpSpPr>
        <p:grpSpPr>
          <a:xfrm>
            <a:off x="17433266" y="1271388"/>
            <a:ext cx="229651" cy="229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7" name="Freeform 27"/>
          <p:cNvSpPr/>
          <p:nvPr/>
        </p:nvSpPr>
        <p:spPr>
          <a:xfrm rot="-771795">
            <a:off x="17208555" y="728636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445810" y="1320478"/>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9" name="Group 29"/>
          <p:cNvGrpSpPr>
            <a:grpSpLocks noChangeAspect="1"/>
          </p:cNvGrpSpPr>
          <p:nvPr/>
        </p:nvGrpSpPr>
        <p:grpSpPr>
          <a:xfrm rot="-874149">
            <a:off x="16535871" y="957556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16107516" y="9184544"/>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2" name="Group 32"/>
          <p:cNvGrpSpPr/>
          <p:nvPr/>
        </p:nvGrpSpPr>
        <p:grpSpPr>
          <a:xfrm>
            <a:off x="1773925" y="748855"/>
            <a:ext cx="229651" cy="229651"/>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4" name="Freeform 34"/>
          <p:cNvSpPr/>
          <p:nvPr/>
        </p:nvSpPr>
        <p:spPr>
          <a:xfrm rot="-771795">
            <a:off x="17216979" y="685645"/>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a:grpSpLocks noChangeAspect="1"/>
          </p:cNvGrpSpPr>
          <p:nvPr/>
        </p:nvGrpSpPr>
        <p:grpSpPr>
          <a:xfrm rot="-874149">
            <a:off x="693707" y="1755614"/>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7" name="TextBox 36"/>
          <p:cNvSpPr txBox="1"/>
          <p:nvPr/>
        </p:nvSpPr>
        <p:spPr>
          <a:xfrm>
            <a:off x="981611" y="1939300"/>
            <a:ext cx="8584473" cy="1200329"/>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Tại sao hiện nay người ta sử dụng </a:t>
            </a:r>
            <a:r>
              <a:rPr lang="en-US" sz="3600" dirty="0" err="1">
                <a:latin typeface="Arial" panose="020B0604020202020204" pitchFamily="34" charset="0"/>
                <a:cs typeface="Arial" panose="020B0604020202020204" pitchFamily="34" charset="0"/>
              </a:rPr>
              <a:t>rơle</a:t>
            </a:r>
            <a:r>
              <a:rPr lang="en-US" sz="3600" dirty="0">
                <a:latin typeface="Arial" panose="020B0604020202020204" pitchFamily="34" charset="0"/>
                <a:cs typeface="Arial" panose="020B0604020202020204" pitchFamily="34" charset="0"/>
              </a:rPr>
              <a:t> điện nhiều hơn?</a:t>
            </a:r>
            <a:endParaRPr lang="vi-VN" sz="3600" dirty="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14"/>
          <a:stretch>
            <a:fillRect/>
          </a:stretch>
        </p:blipFill>
        <p:spPr>
          <a:xfrm>
            <a:off x="10337467" y="5274924"/>
            <a:ext cx="6365892" cy="2911218"/>
          </a:xfrm>
          <a:prstGeom prst="rect">
            <a:avLst/>
          </a:prstGeom>
          <a:ln w="12700">
            <a:solidFill>
              <a:schemeClr val="tx1"/>
            </a:solidFill>
          </a:ln>
        </p:spPr>
      </p:pic>
      <p:sp>
        <p:nvSpPr>
          <p:cNvPr id="40" name="Rectangle 39"/>
          <p:cNvSpPr/>
          <p:nvPr/>
        </p:nvSpPr>
        <p:spPr>
          <a:xfrm>
            <a:off x="1483225" y="7430798"/>
            <a:ext cx="3088775" cy="620619"/>
          </a:xfrm>
          <a:prstGeom prst="rect">
            <a:avLst/>
          </a:prstGeom>
          <a:solidFill>
            <a:schemeClr val="accent6">
              <a:lumMod val="20000"/>
              <a:lumOff val="80000"/>
            </a:schemeClr>
          </a:solidFill>
        </p:spPr>
        <p:txBody>
          <a:bodyPr wrap="square">
            <a:spAutoFit/>
          </a:bodyPr>
          <a:lstStyle/>
          <a:p>
            <a:pPr algn="ctr">
              <a:lnSpc>
                <a:spcPts val="4400"/>
              </a:lnSpc>
            </a:pPr>
            <a:r>
              <a:rPr lang="en-US" sz="3600" b="1" dirty="0">
                <a:solidFill>
                  <a:srgbClr val="FF0000"/>
                </a:solidFill>
                <a:latin typeface="Arial" panose="020B0604020202020204" pitchFamily="34" charset="0"/>
                <a:cs typeface="Arial" panose="020B0604020202020204" pitchFamily="34" charset="0"/>
              </a:rPr>
              <a:t>* KẾT LUẬN:</a:t>
            </a:r>
          </a:p>
        </p:txBody>
      </p:sp>
      <p:sp>
        <p:nvSpPr>
          <p:cNvPr id="41" name="TextBox 40"/>
          <p:cNvSpPr txBox="1"/>
          <p:nvPr/>
        </p:nvSpPr>
        <p:spPr>
          <a:xfrm>
            <a:off x="1187644" y="8378134"/>
            <a:ext cx="15099781" cy="1323439"/>
          </a:xfrm>
          <a:prstGeom prst="rect">
            <a:avLst/>
          </a:prstGeom>
          <a:noFill/>
        </p:spPr>
        <p:txBody>
          <a:bodyPr wrap="square" rtlCol="0">
            <a:spAutoFit/>
          </a:bodyPr>
          <a:lstStyle/>
          <a:p>
            <a:pPr algn="just"/>
            <a:r>
              <a:rPr lang="en-US" sz="4000" dirty="0">
                <a:solidFill>
                  <a:srgbClr val="FF0000"/>
                </a:solidFill>
                <a:latin typeface="Arial" panose="020B0604020202020204" pitchFamily="34" charset="0"/>
                <a:cs typeface="Arial" panose="020B0604020202020204" pitchFamily="34" charset="0"/>
              </a:rPr>
              <a:t>=&gt; Cầu chì, role, cầu dao tự động có tác dụng bảo vệ mạch điện. Chuông điện có tác dụng phát tín hiệu bằng âm thanh.</a:t>
            </a:r>
            <a:endParaRPr lang="vi-VN" sz="4000" dirty="0">
              <a:solidFill>
                <a:srgbClr val="FF0000"/>
              </a:solidFill>
              <a:latin typeface="Arial" panose="020B0604020202020204" pitchFamily="34" charset="0"/>
              <a:cs typeface="Arial" panose="020B0604020202020204" pitchFamily="34" charset="0"/>
            </a:endParaRPr>
          </a:p>
        </p:txBody>
      </p:sp>
      <p:pic>
        <p:nvPicPr>
          <p:cNvPr id="1026" name="Picture 2" descr="CÁC LOẠI RƠLE BẢO VỆ MÁY BIẾN ÁP BẠN CẦN BIẾT TOÀN PHÚC ELECTRIC">
            <a:extLst>
              <a:ext uri="{FF2B5EF4-FFF2-40B4-BE49-F238E27FC236}">
                <a16:creationId xmlns:a16="http://schemas.microsoft.com/office/drawing/2014/main" id="{3F9534D1-8F6F-4D51-BD93-ADD8D50F355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69626" y="770372"/>
            <a:ext cx="5715000" cy="42862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edge">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p:cTn id="40" dur="500" fill="hold"/>
                                        <p:tgtEl>
                                          <p:spTgt spid="41"/>
                                        </p:tgtEl>
                                        <p:attrNameLst>
                                          <p:attrName>ppt_w</p:attrName>
                                        </p:attrNameLst>
                                      </p:cBhvr>
                                      <p:tavLst>
                                        <p:tav tm="0">
                                          <p:val>
                                            <p:fltVal val="0"/>
                                          </p:val>
                                        </p:tav>
                                        <p:tav tm="100000">
                                          <p:val>
                                            <p:strVal val="#ppt_w"/>
                                          </p:val>
                                        </p:tav>
                                      </p:tavLst>
                                    </p:anim>
                                    <p:anim calcmode="lin" valueType="num">
                                      <p:cBhvr>
                                        <p:cTn id="41" dur="500" fill="hold"/>
                                        <p:tgtEl>
                                          <p:spTgt spid="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p:bldP spid="37" grpId="0"/>
      <p:bldP spid="40" grpId="0" animBg="1"/>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674258" y="18069"/>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532530" y="3337347"/>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03</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2806390" y="5381479"/>
            <a:ext cx="10456965"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LUYỆN TẬP</a:t>
            </a:r>
            <a:endParaRPr lang="vi-VN" sz="80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9932" y="-121161"/>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7" name="TextBox 36"/>
          <p:cNvSpPr txBox="1"/>
          <p:nvPr/>
        </p:nvSpPr>
        <p:spPr>
          <a:xfrm>
            <a:off x="1172053" y="1477416"/>
            <a:ext cx="14961104" cy="255454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Câu 1. Chiều dòng điện được quy ước là chiều:</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 Từ cực dương qua dây dẫn và dụng cụ điện tới cực âm của nguồn.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Chuyển dời có hướng của các điện tích.</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Dịch chuyển của các electron.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Từ cực âm qua dây dẫn và dụng cụ điện tới cực dương của nguồn.</a:t>
            </a:r>
            <a:endParaRPr lang="vi-VN" sz="3200" dirty="0">
              <a:latin typeface="Arial" panose="020B0604020202020204" pitchFamily="34" charset="0"/>
              <a:cs typeface="Arial" panose="020B0604020202020204" pitchFamily="34" charset="0"/>
            </a:endParaRPr>
          </a:p>
        </p:txBody>
      </p:sp>
      <p:sp>
        <p:nvSpPr>
          <p:cNvPr id="38" name="TextBox 37"/>
          <p:cNvSpPr txBox="1"/>
          <p:nvPr/>
        </p:nvSpPr>
        <p:spPr>
          <a:xfrm>
            <a:off x="1202099" y="5220684"/>
            <a:ext cx="14335444" cy="304698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Câu 2. Sơ đồ của mạch điện là gì?</a:t>
            </a:r>
            <a:endParaRPr lang="vi-VN" sz="3200" dirty="0">
              <a:latin typeface="Arial" panose="020B0604020202020204" pitchFamily="34" charset="0"/>
              <a:cs typeface="Arial" panose="020B0604020202020204" pitchFamily="34" charset="0"/>
            </a:endParaRPr>
          </a:p>
          <a:p>
            <a:r>
              <a:rPr lang="en-US" sz="3200" dirty="0" err="1">
                <a:latin typeface="Arial" panose="020B0604020202020204" pitchFamily="34" charset="0"/>
                <a:cs typeface="Arial" panose="020B0604020202020204" pitchFamily="34" charset="0"/>
              </a:rPr>
              <a:t>A.Là</a:t>
            </a:r>
            <a:r>
              <a:rPr lang="en-US" sz="3200" dirty="0">
                <a:latin typeface="Arial" panose="020B0604020202020204" pitchFamily="34" charset="0"/>
                <a:cs typeface="Arial" panose="020B0604020202020204" pitchFamily="34" charset="0"/>
              </a:rPr>
              <a:t> ảnh chụp mạch điện thật.</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Là hình vẽ biểu diễn mạch điện bằng các kí hiệu của các bộ phận mạch điện.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Là hình vẽ mạch điện thật đúng như kích thước của nó.</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Là hình vẽ mạch điện thật nhưng với kích thước được thu nhỏ. </a:t>
            </a:r>
            <a:endParaRPr lang="vi-VN" sz="3200" dirty="0">
              <a:latin typeface="Arial" panose="020B0604020202020204" pitchFamily="34" charset="0"/>
              <a:cs typeface="Arial" panose="020B0604020202020204" pitchFamily="34" charset="0"/>
            </a:endParaRPr>
          </a:p>
        </p:txBody>
      </p:sp>
      <p:sp>
        <p:nvSpPr>
          <p:cNvPr id="39" name="Donut 38"/>
          <p:cNvSpPr/>
          <p:nvPr/>
        </p:nvSpPr>
        <p:spPr>
          <a:xfrm>
            <a:off x="1035970" y="1837853"/>
            <a:ext cx="653293" cy="908722"/>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pic>
        <p:nvPicPr>
          <p:cNvPr id="40" name="Picture 39"/>
          <p:cNvPicPr>
            <a:picLocks noChangeAspect="1"/>
          </p:cNvPicPr>
          <p:nvPr/>
        </p:nvPicPr>
        <p:blipFill>
          <a:blip r:embed="rId17"/>
          <a:stretch>
            <a:fillRect/>
          </a:stretch>
        </p:blipFill>
        <p:spPr>
          <a:xfrm>
            <a:off x="1102815" y="6027772"/>
            <a:ext cx="676715" cy="938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randombar(horizontal)">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randombar(horizontal)">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3581400" y="0"/>
            <a:ext cx="249174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6995684" y="1828004"/>
            <a:ext cx="4746576" cy="1453475"/>
          </a:xfrm>
          <a:prstGeom prst="rect">
            <a:avLst/>
          </a:prstGeom>
        </p:spPr>
        <p:txBody>
          <a:bodyPr wrap="square" lIns="0" tIns="0" rIns="0" bIns="0" rtlCol="0" anchor="t">
            <a:spAutoFit/>
          </a:bodyPr>
          <a:lstStyle/>
          <a:p>
            <a:pPr algn="ctr">
              <a:lnSpc>
                <a:spcPts val="12970"/>
              </a:lnSpc>
            </a:pPr>
            <a:r>
              <a:rPr lang="en-US" sz="6000" b="1" spc="359" dirty="0">
                <a:solidFill>
                  <a:srgbClr val="00AD9C"/>
                </a:solidFill>
                <a:latin typeface="Marykate"/>
              </a:rPr>
              <a:t>MỞ ĐẦU</a:t>
            </a:r>
          </a:p>
        </p:txBody>
      </p:sp>
      <p:sp>
        <p:nvSpPr>
          <p:cNvPr id="17" name="TextBox 17"/>
          <p:cNvSpPr txBox="1"/>
          <p:nvPr/>
        </p:nvSpPr>
        <p:spPr>
          <a:xfrm>
            <a:off x="4620582" y="4024815"/>
            <a:ext cx="9046835" cy="1000274"/>
          </a:xfrm>
          <a:prstGeom prst="rect">
            <a:avLst/>
          </a:prstGeom>
        </p:spPr>
        <p:txBody>
          <a:bodyPr wrap="square" lIns="0" tIns="0" rIns="0" bIns="0" rtlCol="0" anchor="t">
            <a:spAutoFit/>
          </a:bodyPr>
          <a:lstStyle/>
          <a:p>
            <a:pPr algn="ctr">
              <a:lnSpc>
                <a:spcPts val="3926"/>
              </a:lnSpc>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err="1">
                <a:latin typeface="Arial" panose="020B0604020202020204" pitchFamily="34" charset="0"/>
                <a:ea typeface="Times New Roman" panose="02020603050405020304" pitchFamily="18" charset="0"/>
                <a:cs typeface="Arial" panose="020B0604020202020204" pitchFamily="34" charset="0"/>
              </a:rPr>
              <a:t>Lắp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mạch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điện</a:t>
            </a:r>
            <a:r>
              <a:rPr lang="en-US" sz="4000" dirty="0">
                <a:latin typeface="Arial" panose="020B0604020202020204" pitchFamily="34" charset="0"/>
                <a:ea typeface="Times New Roman" panose="02020603050405020304" pitchFamily="18" charset="0"/>
                <a:cs typeface="Arial" panose="020B0604020202020204" pitchFamily="34" charset="0"/>
              </a:rPr>
              <a:t> với </a:t>
            </a:r>
            <a:r>
              <a:rPr lang="en-US" sz="4000" dirty="0" err="1">
                <a:latin typeface="Arial" panose="020B0604020202020204" pitchFamily="34" charset="0"/>
                <a:ea typeface="Times New Roman" panose="02020603050405020304" pitchFamily="18" charset="0"/>
                <a:cs typeface="Arial" panose="020B0604020202020204" pitchFamily="34" charset="0"/>
              </a:rPr>
              <a:t>các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dụng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cụ</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như</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thế</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để</a:t>
            </a:r>
            <a:r>
              <a:rPr lang="en-US" sz="4000" dirty="0">
                <a:latin typeface="Arial" panose="020B0604020202020204" pitchFamily="34" charset="0"/>
                <a:ea typeface="Times New Roman" panose="02020603050405020304" pitchFamily="18" charset="0"/>
                <a:cs typeface="Arial" panose="020B0604020202020204" pitchFamily="34" charset="0"/>
              </a:rPr>
              <a:t> bóng đèn phát sáng?”</a:t>
            </a:r>
            <a:endParaRPr lang="en-US" sz="4000" dirty="0">
              <a:solidFill>
                <a:srgbClr val="003933"/>
              </a:solidFill>
              <a:latin typeface="Arial" panose="020B0604020202020204" pitchFamily="34" charset="0"/>
              <a:cs typeface="Arial" panose="020B0604020202020204" pitchFamily="34" charset="0"/>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860140"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0" name="Freeform 30"/>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Freeform 33"/>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Freeform 37"/>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6" name="TextBox 45"/>
          <p:cNvSpPr txBox="1"/>
          <p:nvPr/>
        </p:nvSpPr>
        <p:spPr>
          <a:xfrm>
            <a:off x="5075603" y="743973"/>
            <a:ext cx="8442148" cy="369332"/>
          </a:xfrm>
          <a:prstGeom prst="rect">
            <a:avLst/>
          </a:prstGeom>
          <a:noFill/>
        </p:spPr>
        <p:txBody>
          <a:bodyPr wrap="square" rtlCol="0">
            <a:spAutoFit/>
          </a:bodyPr>
          <a:lstStyle/>
          <a:p>
            <a:r>
              <a:rPr lang="en-US" dirty="0"/>
              <a:t>_______________________________________________________________________</a:t>
            </a:r>
            <a:endParaRPr lang="vi-VN" dirty="0"/>
          </a:p>
        </p:txBody>
      </p:sp>
      <p:sp>
        <p:nvSpPr>
          <p:cNvPr id="47" name="TextBox 46"/>
          <p:cNvSpPr txBox="1"/>
          <p:nvPr/>
        </p:nvSpPr>
        <p:spPr>
          <a:xfrm>
            <a:off x="5075603" y="9010642"/>
            <a:ext cx="8442148" cy="369332"/>
          </a:xfrm>
          <a:prstGeom prst="rect">
            <a:avLst/>
          </a:prstGeom>
          <a:noFill/>
        </p:spPr>
        <p:txBody>
          <a:bodyPr wrap="square" rtlCol="0">
            <a:spAutoFit/>
          </a:bodyPr>
          <a:lstStyle/>
          <a:p>
            <a:r>
              <a:rPr lang="en-US" dirty="0"/>
              <a:t>_______________________________________________________________________</a:t>
            </a:r>
            <a:endParaRPr lang="vi-VN" dirty="0"/>
          </a:p>
        </p:txBody>
      </p:sp>
      <p:pic>
        <p:nvPicPr>
          <p:cNvPr id="48" name="Picture 47"/>
          <p:cNvPicPr>
            <a:picLocks noChangeAspect="1"/>
          </p:cNvPicPr>
          <p:nvPr/>
        </p:nvPicPr>
        <p:blipFill>
          <a:blip r:embed="rId17"/>
          <a:stretch>
            <a:fillRect/>
          </a:stretch>
        </p:blipFill>
        <p:spPr>
          <a:xfrm>
            <a:off x="4668121" y="5058287"/>
            <a:ext cx="8635037" cy="395235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156897" y="-1902163"/>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Rectangle 19"/>
          <p:cNvSpPr/>
          <p:nvPr/>
        </p:nvSpPr>
        <p:spPr>
          <a:xfrm>
            <a:off x="1542323" y="1640341"/>
            <a:ext cx="11602856" cy="584775"/>
          </a:xfrm>
          <a:prstGeom prst="rect">
            <a:avLst/>
          </a:prstGeom>
        </p:spPr>
        <p:txBody>
          <a:bodyPr wrap="none">
            <a:spAutoFit/>
          </a:bodyPr>
          <a:lstStyle/>
          <a:p>
            <a:r>
              <a:rPr lang="en-US" sz="3200" b="1" dirty="0">
                <a:latin typeface="Arial" panose="020B0604020202020204" pitchFamily="34" charset="0"/>
                <a:ea typeface="Times New Roman" panose="02020603050405020304" pitchFamily="18" charset="0"/>
                <a:cs typeface="Arial" panose="020B0604020202020204" pitchFamily="34" charset="0"/>
              </a:rPr>
              <a:t>Câu 3. Nguồn điện được kí hiệu bằng kí hiệu nào sau đây?</a:t>
            </a:r>
            <a:endParaRPr lang="vi-VN" sz="3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p:cNvPicPr>
            <a:picLocks noChangeAspect="1"/>
          </p:cNvPicPr>
          <p:nvPr/>
        </p:nvPicPr>
        <p:blipFill>
          <a:blip r:embed="rId17"/>
          <a:stretch>
            <a:fillRect/>
          </a:stretch>
        </p:blipFill>
        <p:spPr>
          <a:xfrm>
            <a:off x="1303353" y="2471965"/>
            <a:ext cx="13396215" cy="2750124"/>
          </a:xfrm>
          <a:prstGeom prst="rect">
            <a:avLst/>
          </a:prstGeom>
        </p:spPr>
      </p:pic>
      <p:sp>
        <p:nvSpPr>
          <p:cNvPr id="22" name="Rectangle 21"/>
          <p:cNvSpPr/>
          <p:nvPr/>
        </p:nvSpPr>
        <p:spPr>
          <a:xfrm>
            <a:off x="1422241" y="5564084"/>
            <a:ext cx="11125161" cy="584775"/>
          </a:xfrm>
          <a:prstGeom prst="rect">
            <a:avLst/>
          </a:prstGeom>
        </p:spPr>
        <p:txBody>
          <a:bodyPr wrap="none">
            <a:spAutoFit/>
          </a:bodyPr>
          <a:lstStyle/>
          <a:p>
            <a:r>
              <a:rPr lang="vi-VN" sz="3200" b="1" dirty="0">
                <a:ea typeface="Times New Roman" panose="02020603050405020304" pitchFamily="18" charset="0"/>
              </a:rPr>
              <a:t>Câu 4. Bóng đèn được kí hiệu bằng kí hiệu nào sau đây:</a:t>
            </a:r>
            <a:endParaRPr lang="vi-VN" sz="3200" dirty="0">
              <a:effectLst/>
              <a:ea typeface="Times New Roman" panose="02020603050405020304" pitchFamily="18" charset="0"/>
            </a:endParaRPr>
          </a:p>
        </p:txBody>
      </p:sp>
      <p:pic>
        <p:nvPicPr>
          <p:cNvPr id="23" name="Picture 22"/>
          <p:cNvPicPr>
            <a:picLocks noChangeAspect="1"/>
          </p:cNvPicPr>
          <p:nvPr/>
        </p:nvPicPr>
        <p:blipFill>
          <a:blip r:embed="rId17"/>
          <a:stretch>
            <a:fillRect/>
          </a:stretch>
        </p:blipFill>
        <p:spPr>
          <a:xfrm>
            <a:off x="1418502" y="6542071"/>
            <a:ext cx="12817003" cy="2631217"/>
          </a:xfrm>
          <a:prstGeom prst="rect">
            <a:avLst/>
          </a:prstGeom>
        </p:spPr>
      </p:pic>
      <p:pic>
        <p:nvPicPr>
          <p:cNvPr id="24" name="Picture 23"/>
          <p:cNvPicPr>
            <a:picLocks noChangeAspect="1"/>
          </p:cNvPicPr>
          <p:nvPr/>
        </p:nvPicPr>
        <p:blipFill>
          <a:blip r:embed="rId18"/>
          <a:stretch>
            <a:fillRect/>
          </a:stretch>
        </p:blipFill>
        <p:spPr>
          <a:xfrm>
            <a:off x="7663102" y="8384837"/>
            <a:ext cx="676715" cy="938865"/>
          </a:xfrm>
          <a:prstGeom prst="rect">
            <a:avLst/>
          </a:prstGeom>
        </p:spPr>
      </p:pic>
      <p:pic>
        <p:nvPicPr>
          <p:cNvPr id="25" name="Picture 24"/>
          <p:cNvPicPr>
            <a:picLocks noChangeAspect="1"/>
          </p:cNvPicPr>
          <p:nvPr/>
        </p:nvPicPr>
        <p:blipFill>
          <a:blip r:embed="rId18"/>
          <a:stretch>
            <a:fillRect/>
          </a:stretch>
        </p:blipFill>
        <p:spPr>
          <a:xfrm>
            <a:off x="1469149" y="4454221"/>
            <a:ext cx="676715" cy="938865"/>
          </a:xfrm>
          <a:prstGeom prst="rect">
            <a:avLst/>
          </a:prstGeom>
        </p:spPr>
      </p:pic>
    </p:spTree>
    <p:extLst>
      <p:ext uri="{BB962C8B-B14F-4D97-AF65-F5344CB8AC3E}">
        <p14:creationId xmlns:p14="http://schemas.microsoft.com/office/powerpoint/2010/main" val="2496901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9932" y="-121161"/>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4" name="Rectangle 23"/>
          <p:cNvSpPr/>
          <p:nvPr/>
        </p:nvSpPr>
        <p:spPr>
          <a:xfrm>
            <a:off x="3039612" y="2248152"/>
            <a:ext cx="11234166" cy="584775"/>
          </a:xfrm>
          <a:prstGeom prst="rect">
            <a:avLst/>
          </a:prstGeom>
        </p:spPr>
        <p:txBody>
          <a:bodyPr wrap="none">
            <a:spAutoFit/>
          </a:bodyPr>
          <a:lstStyle/>
          <a:p>
            <a:r>
              <a:rPr lang="en-US" sz="3200" b="1" dirty="0">
                <a:solidFill>
                  <a:srgbClr val="1D1D00"/>
                </a:solidFill>
                <a:latin typeface="Arial" panose="020B0604020202020204" pitchFamily="34" charset="0"/>
                <a:ea typeface="Times New Roman" panose="02020603050405020304" pitchFamily="18" charset="0"/>
                <a:cs typeface="Arial" panose="020B0604020202020204" pitchFamily="34" charset="0"/>
              </a:rPr>
              <a:t>Câu 8: </a:t>
            </a:r>
            <a:r>
              <a:rPr lang="en-US" sz="3200" dirty="0">
                <a:solidFill>
                  <a:srgbClr val="1D1D00"/>
                </a:solidFill>
                <a:latin typeface="Arial" panose="020B0604020202020204" pitchFamily="34" charset="0"/>
                <a:ea typeface="Times New Roman" panose="02020603050405020304" pitchFamily="18" charset="0"/>
                <a:cs typeface="Arial" panose="020B0604020202020204" pitchFamily="34" charset="0"/>
              </a:rPr>
              <a:t>Nêu các thiết bị điện mà em thấy được ở xe đạp điện</a:t>
            </a:r>
            <a:r>
              <a:rPr lang="en-US" sz="3200" dirty="0">
                <a:solidFill>
                  <a:srgbClr val="1D1D00"/>
                </a:solidFill>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p:txBody>
      </p:sp>
      <p:pic>
        <p:nvPicPr>
          <p:cNvPr id="25" name="Picture 24"/>
          <p:cNvPicPr>
            <a:picLocks noChangeAspect="1"/>
          </p:cNvPicPr>
          <p:nvPr/>
        </p:nvPicPr>
        <p:blipFill>
          <a:blip r:embed="rId17"/>
          <a:stretch>
            <a:fillRect/>
          </a:stretch>
        </p:blipFill>
        <p:spPr>
          <a:xfrm>
            <a:off x="1012524" y="3239296"/>
            <a:ext cx="5999391" cy="4651380"/>
          </a:xfrm>
          <a:prstGeom prst="rect">
            <a:avLst/>
          </a:prstGeom>
        </p:spPr>
      </p:pic>
      <p:sp>
        <p:nvSpPr>
          <p:cNvPr id="40" name="Rectangle 39"/>
          <p:cNvSpPr/>
          <p:nvPr/>
        </p:nvSpPr>
        <p:spPr>
          <a:xfrm>
            <a:off x="8252449" y="4898363"/>
            <a:ext cx="8240101" cy="1569660"/>
          </a:xfrm>
          <a:prstGeom prst="rect">
            <a:avLst/>
          </a:prstGeom>
        </p:spPr>
        <p:txBody>
          <a:bodyPr wrap="square">
            <a:spAutoFit/>
          </a:bodyPr>
          <a:lstStyle/>
          <a:p>
            <a:pPr indent="342265"/>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Đáp án: </a:t>
            </a:r>
            <a:r>
              <a:rPr lang="en-US" sz="3200" dirty="0">
                <a:latin typeface="Arial" panose="020B0604020202020204" pitchFamily="34" charset="0"/>
                <a:ea typeface="Times New Roman" panose="02020603050405020304" pitchFamily="18" charset="0"/>
                <a:cs typeface="Arial" panose="020B0604020202020204" pitchFamily="34" charset="0"/>
              </a:rPr>
              <a:t>Bình </a:t>
            </a:r>
            <a:r>
              <a:rPr lang="en-US" sz="3200" dirty="0" err="1">
                <a:latin typeface="Arial" panose="020B0604020202020204" pitchFamily="34" charset="0"/>
                <a:ea typeface="Times New Roman" panose="02020603050405020304" pitchFamily="18" charset="0"/>
                <a:cs typeface="Arial" panose="020B0604020202020204" pitchFamily="34" charset="0"/>
              </a:rPr>
              <a:t>acquy</a:t>
            </a:r>
            <a:r>
              <a:rPr lang="en-US" sz="3200" dirty="0">
                <a:latin typeface="Arial" panose="020B0604020202020204" pitchFamily="34" charset="0"/>
                <a:ea typeface="Times New Roman" panose="02020603050405020304" pitchFamily="18" charset="0"/>
                <a:cs typeface="Arial" panose="020B0604020202020204" pitchFamily="34" charset="0"/>
              </a:rPr>
              <a:t>, tay ga, ổ khóa, đèn, còi, xi nhan.</a:t>
            </a:r>
          </a:p>
          <a:p>
            <a:pPr indent="342265"/>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121369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191317"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1" name="Freeform 21"/>
          <p:cNvSpPr/>
          <p:nvPr/>
        </p:nvSpPr>
        <p:spPr>
          <a:xfrm rot="3594573">
            <a:off x="14728533" y="1392322"/>
            <a:ext cx="2218029" cy="2584567"/>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Freeform 22"/>
          <p:cNvSpPr/>
          <p:nvPr/>
        </p:nvSpPr>
        <p:spPr>
          <a:xfrm rot="-954746">
            <a:off x="12114116" y="6253078"/>
            <a:ext cx="3253200" cy="3253200"/>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rot="-771795">
            <a:off x="16825736" y="8834083"/>
            <a:ext cx="396638" cy="376445"/>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16045483" y="514350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5" name="Group 25"/>
          <p:cNvGrpSpPr/>
          <p:nvPr/>
        </p:nvGrpSpPr>
        <p:grpSpPr>
          <a:xfrm>
            <a:off x="14473103" y="4644516"/>
            <a:ext cx="220918" cy="220918"/>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7" name="Freeform 27"/>
          <p:cNvSpPr/>
          <p:nvPr/>
        </p:nvSpPr>
        <p:spPr>
          <a:xfrm>
            <a:off x="15295910" y="7936327"/>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8" name="Group 28"/>
          <p:cNvGrpSpPr>
            <a:grpSpLocks noChangeAspect="1"/>
          </p:cNvGrpSpPr>
          <p:nvPr/>
        </p:nvGrpSpPr>
        <p:grpSpPr>
          <a:xfrm rot="7527603">
            <a:off x="16590283" y="6554557"/>
            <a:ext cx="583271" cy="307275"/>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259300" y="1132026"/>
            <a:ext cx="220918" cy="220918"/>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rot="-771795">
            <a:off x="13775394" y="1065726"/>
            <a:ext cx="372482" cy="35351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Freeform 33"/>
          <p:cNvSpPr/>
          <p:nvPr/>
        </p:nvSpPr>
        <p:spPr>
          <a:xfrm rot="-771795">
            <a:off x="1054178" y="1265927"/>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4" name="Freeform 34"/>
          <p:cNvSpPr/>
          <p:nvPr/>
        </p:nvSpPr>
        <p:spPr>
          <a:xfrm>
            <a:off x="920132" y="512695"/>
            <a:ext cx="449334" cy="45680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35"/>
          <p:cNvSpPr/>
          <p:nvPr/>
        </p:nvSpPr>
        <p:spPr>
          <a:xfrm>
            <a:off x="405625" y="1454149"/>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6" name="Group 36"/>
          <p:cNvGrpSpPr>
            <a:grpSpLocks noChangeAspect="1"/>
          </p:cNvGrpSpPr>
          <p:nvPr/>
        </p:nvGrpSpPr>
        <p:grpSpPr>
          <a:xfrm rot="7527603">
            <a:off x="286651" y="876593"/>
            <a:ext cx="583271" cy="307275"/>
            <a:chOff x="0" y="0"/>
            <a:chExt cx="1610360" cy="848360"/>
          </a:xfrm>
        </p:grpSpPr>
        <p:sp>
          <p:nvSpPr>
            <p:cNvPr id="37" name="Freeform 3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8" name="Group 38"/>
          <p:cNvGrpSpPr/>
          <p:nvPr/>
        </p:nvGrpSpPr>
        <p:grpSpPr>
          <a:xfrm>
            <a:off x="1844201" y="949411"/>
            <a:ext cx="220918" cy="220918"/>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0" name="Rectangle 39"/>
          <p:cNvSpPr/>
          <p:nvPr/>
        </p:nvSpPr>
        <p:spPr>
          <a:xfrm>
            <a:off x="1508393" y="1088640"/>
            <a:ext cx="11362938" cy="1569660"/>
          </a:xfrm>
          <a:prstGeom prst="rect">
            <a:avLst/>
          </a:prstGeom>
        </p:spPr>
        <p:txBody>
          <a:bodyPr wrap="square">
            <a:spAutoFit/>
          </a:bodyPr>
          <a:lstStyle/>
          <a:p>
            <a:r>
              <a:rPr lang="en-US" sz="3200" b="1" dirty="0">
                <a:solidFill>
                  <a:srgbClr val="050500"/>
                </a:solidFill>
                <a:latin typeface="Arial" panose="020B0604020202020204" pitchFamily="34" charset="0"/>
                <a:ea typeface="Times New Roman" panose="02020603050405020304" pitchFamily="18" charset="0"/>
                <a:cs typeface="Arial" panose="020B0604020202020204" pitchFamily="34" charset="0"/>
              </a:rPr>
              <a:t>Câu 9:</a:t>
            </a:r>
            <a:r>
              <a:rPr lang="en-US" sz="3200" dirty="0">
                <a:solidFill>
                  <a:srgbClr val="050500"/>
                </a:solidFill>
                <a:latin typeface="Arial" panose="020B0604020202020204" pitchFamily="34" charset="0"/>
                <a:ea typeface="Times New Roman" panose="02020603050405020304" pitchFamily="18" charset="0"/>
                <a:cs typeface="Arial" panose="020B0604020202020204" pitchFamily="34" charset="0"/>
              </a:rPr>
              <a:t> Vẽ một sơ đồ mạch điện đơn giản mô tả nguồn điện của xe đạp điện đang cung cấp dòng điện cho còi (có vai trò như chuông điện) </a:t>
            </a:r>
            <a:endParaRPr lang="vi-VN" sz="3200" dirty="0">
              <a:latin typeface="Arial" panose="020B0604020202020204" pitchFamily="34" charset="0"/>
              <a:ea typeface="Times New Roman" panose="02020603050405020304" pitchFamily="18" charset="0"/>
              <a:cs typeface="Arial" panose="020B0604020202020204" pitchFamily="34" charset="0"/>
            </a:endParaRPr>
          </a:p>
        </p:txBody>
      </p:sp>
      <p:pic>
        <p:nvPicPr>
          <p:cNvPr id="42" name="Picture 41"/>
          <p:cNvPicPr>
            <a:picLocks noChangeAspect="1"/>
          </p:cNvPicPr>
          <p:nvPr/>
        </p:nvPicPr>
        <p:blipFill>
          <a:blip r:embed="rId13"/>
          <a:stretch>
            <a:fillRect/>
          </a:stretch>
        </p:blipFill>
        <p:spPr>
          <a:xfrm>
            <a:off x="8872665" y="2188540"/>
            <a:ext cx="5244254" cy="3139764"/>
          </a:xfrm>
          <a:prstGeom prst="rect">
            <a:avLst/>
          </a:prstGeom>
        </p:spPr>
      </p:pic>
      <p:pic>
        <p:nvPicPr>
          <p:cNvPr id="43" name="Picture 42"/>
          <p:cNvPicPr>
            <a:picLocks noChangeAspect="1"/>
          </p:cNvPicPr>
          <p:nvPr/>
        </p:nvPicPr>
        <p:blipFill>
          <a:blip r:embed="rId14"/>
          <a:stretch>
            <a:fillRect/>
          </a:stretch>
        </p:blipFill>
        <p:spPr>
          <a:xfrm>
            <a:off x="5265114" y="6630823"/>
            <a:ext cx="6008538" cy="2805874"/>
          </a:xfrm>
          <a:prstGeom prst="rect">
            <a:avLst/>
          </a:prstGeom>
        </p:spPr>
      </p:pic>
      <p:sp>
        <p:nvSpPr>
          <p:cNvPr id="44" name="TextBox 43"/>
          <p:cNvSpPr txBox="1"/>
          <p:nvPr/>
        </p:nvSpPr>
        <p:spPr>
          <a:xfrm>
            <a:off x="920132" y="5077857"/>
            <a:ext cx="7523778" cy="2062103"/>
          </a:xfrm>
          <a:prstGeom prst="rect">
            <a:avLst/>
          </a:prstGeom>
          <a:noFill/>
        </p:spPr>
        <p:txBody>
          <a:bodyPr wrap="square" rtlCol="0">
            <a:spAutoFit/>
          </a:bodyPr>
          <a:lstStyle/>
          <a:p>
            <a:r>
              <a:rPr lang="en-US" sz="3200" b="1" dirty="0">
                <a:solidFill>
                  <a:srgbClr val="050500"/>
                </a:solidFill>
                <a:latin typeface="Arial" panose="020B0604020202020204" pitchFamily="34" charset="0"/>
                <a:ea typeface="Times New Roman" panose="02020603050405020304" pitchFamily="18" charset="0"/>
                <a:cs typeface="Arial" panose="020B0604020202020204" pitchFamily="34" charset="0"/>
              </a:rPr>
              <a:t>Câu 10: </a:t>
            </a:r>
            <a:r>
              <a:rPr lang="en-US" sz="3200" dirty="0">
                <a:solidFill>
                  <a:srgbClr val="050500"/>
                </a:solidFill>
                <a:latin typeface="Arial" panose="020B0604020202020204" pitchFamily="34" charset="0"/>
                <a:ea typeface="Times New Roman" panose="02020603050405020304" pitchFamily="18" charset="0"/>
                <a:cs typeface="Arial" panose="020B0604020202020204" pitchFamily="34" charset="0"/>
              </a:rPr>
              <a:t>Vẽ sơ đồ mạch điện để mô tả cách mắc các bộ phận chính của đèn pin: hai pin, bóng đèn, công tác và các dây nối.</a:t>
            </a:r>
            <a:endParaRPr lang="vi-VN" sz="3200" dirty="0">
              <a:ea typeface="Times New Roman" panose="02020603050405020304" pitchFamily="18" charset="0"/>
              <a:cs typeface="Arial" panose="020B0604020202020204" pitchFamily="34" charset="0"/>
            </a:endParaRPr>
          </a:p>
        </p:txBody>
      </p:sp>
      <p:sp>
        <p:nvSpPr>
          <p:cNvPr id="45" name="TextBox 44"/>
          <p:cNvSpPr txBox="1"/>
          <p:nvPr/>
        </p:nvSpPr>
        <p:spPr>
          <a:xfrm>
            <a:off x="6034420" y="3135004"/>
            <a:ext cx="23622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Đáp án:</a:t>
            </a:r>
            <a:endParaRPr lang="vi-VN" sz="3200" dirty="0">
              <a:solidFill>
                <a:srgbClr val="FF0000"/>
              </a:solidFill>
              <a:latin typeface="Arial" panose="020B0604020202020204" pitchFamily="34" charset="0"/>
              <a:cs typeface="Arial" panose="020B0604020202020204" pitchFamily="34" charset="0"/>
            </a:endParaRPr>
          </a:p>
        </p:txBody>
      </p:sp>
      <p:sp>
        <p:nvSpPr>
          <p:cNvPr id="46" name="TextBox 45"/>
          <p:cNvSpPr txBox="1"/>
          <p:nvPr/>
        </p:nvSpPr>
        <p:spPr>
          <a:xfrm>
            <a:off x="3607045" y="6893603"/>
            <a:ext cx="23622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Đáp án:</a:t>
            </a:r>
            <a:endParaRPr lang="vi-VN" sz="32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randombar(horizontal)">
                                      <p:cBhvr>
                                        <p:cTn id="14" dur="500"/>
                                        <p:tgtEl>
                                          <p:spTgt spid="45"/>
                                        </p:tgtEl>
                                      </p:cBhvr>
                                    </p:animEffect>
                                  </p:childTnLst>
                                </p:cTn>
                              </p:par>
                              <p:par>
                                <p:cTn id="15" presetID="14" presetClass="entr" presetSubtype="1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anim calcmode="lin" valueType="num">
                                      <p:cBhvr>
                                        <p:cTn id="23" dur="1000" fill="hold"/>
                                        <p:tgtEl>
                                          <p:spTgt spid="44"/>
                                        </p:tgtEl>
                                        <p:attrNameLst>
                                          <p:attrName>ppt_x</p:attrName>
                                        </p:attrNameLst>
                                      </p:cBhvr>
                                      <p:tavLst>
                                        <p:tav tm="0">
                                          <p:val>
                                            <p:strVal val="#ppt_x"/>
                                          </p:val>
                                        </p:tav>
                                        <p:tav tm="100000">
                                          <p:val>
                                            <p:strVal val="#ppt_x"/>
                                          </p:val>
                                        </p:tav>
                                      </p:tavLst>
                                    </p:anim>
                                    <p:anim calcmode="lin" valueType="num">
                                      <p:cBhvr>
                                        <p:cTn id="2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randombar(horizontal)">
                                      <p:cBhvr>
                                        <p:cTn id="29" dur="500"/>
                                        <p:tgtEl>
                                          <p:spTgt spid="46"/>
                                        </p:tgtEl>
                                      </p:cBhvr>
                                    </p:animEffect>
                                  </p:childTnLst>
                                </p:cTn>
                              </p:par>
                              <p:par>
                                <p:cTn id="30" presetID="14" presetClass="entr" presetSubtype="1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randombar(horizontal)">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674258" y="18069"/>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TextBox 17"/>
          <p:cNvSpPr txBox="1"/>
          <p:nvPr/>
        </p:nvSpPr>
        <p:spPr>
          <a:xfrm>
            <a:off x="1532530" y="3337347"/>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04</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2806390" y="5381479"/>
            <a:ext cx="10456965"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VẬN DỤNG</a:t>
            </a:r>
            <a:endParaRPr lang="vi-VN" sz="8000" b="1" dirty="0">
              <a:solidFill>
                <a:srgbClr val="009999"/>
              </a:solidFill>
              <a:cs typeface="Arial" panose="020B0604020202020204" pitchFamily="34" charset="0"/>
            </a:endParaRPr>
          </a:p>
        </p:txBody>
      </p:sp>
    </p:spTree>
    <p:extLst>
      <p:ext uri="{BB962C8B-B14F-4D97-AF65-F5344CB8AC3E}">
        <p14:creationId xmlns:p14="http://schemas.microsoft.com/office/powerpoint/2010/main" val="2144187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0782" y="359625"/>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graphicFrame>
        <p:nvGraphicFramePr>
          <p:cNvPr id="36" name="Table 35"/>
          <p:cNvGraphicFramePr>
            <a:graphicFrameLocks noGrp="1"/>
          </p:cNvGraphicFramePr>
          <p:nvPr>
            <p:extLst>
              <p:ext uri="{D42A27DB-BD31-4B8C-83A1-F6EECF244321}">
                <p14:modId xmlns:p14="http://schemas.microsoft.com/office/powerpoint/2010/main" val="790727005"/>
              </p:ext>
            </p:extLst>
          </p:nvPr>
        </p:nvGraphicFramePr>
        <p:xfrm>
          <a:off x="2667000" y="3843456"/>
          <a:ext cx="12649200" cy="2402588"/>
        </p:xfrm>
        <a:graphic>
          <a:graphicData uri="http://schemas.openxmlformats.org/drawingml/2006/table">
            <a:tbl>
              <a:tblPr firstRow="1" firstCol="1" bandRow="1">
                <a:tableStyleId>{5C22544A-7EE6-4342-B048-85BDC9FD1C3A}</a:tableStyleId>
              </a:tblPr>
              <a:tblGrid>
                <a:gridCol w="1592691">
                  <a:extLst>
                    <a:ext uri="{9D8B030D-6E8A-4147-A177-3AD203B41FA5}">
                      <a16:colId xmlns:a16="http://schemas.microsoft.com/office/drawing/2014/main" val="20000"/>
                    </a:ext>
                  </a:extLst>
                </a:gridCol>
                <a:gridCol w="2727580">
                  <a:extLst>
                    <a:ext uri="{9D8B030D-6E8A-4147-A177-3AD203B41FA5}">
                      <a16:colId xmlns:a16="http://schemas.microsoft.com/office/drawing/2014/main" val="20001"/>
                    </a:ext>
                  </a:extLst>
                </a:gridCol>
                <a:gridCol w="2362107">
                  <a:extLst>
                    <a:ext uri="{9D8B030D-6E8A-4147-A177-3AD203B41FA5}">
                      <a16:colId xmlns:a16="http://schemas.microsoft.com/office/drawing/2014/main" val="20002"/>
                    </a:ext>
                  </a:extLst>
                </a:gridCol>
                <a:gridCol w="2000482">
                  <a:extLst>
                    <a:ext uri="{9D8B030D-6E8A-4147-A177-3AD203B41FA5}">
                      <a16:colId xmlns:a16="http://schemas.microsoft.com/office/drawing/2014/main" val="20003"/>
                    </a:ext>
                  </a:extLst>
                </a:gridCol>
                <a:gridCol w="3966340">
                  <a:extLst>
                    <a:ext uri="{9D8B030D-6E8A-4147-A177-3AD203B41FA5}">
                      <a16:colId xmlns:a16="http://schemas.microsoft.com/office/drawing/2014/main" val="20004"/>
                    </a:ext>
                  </a:extLst>
                </a:gridCol>
              </a:tblGrid>
              <a:tr h="899727">
                <a:tc>
                  <a:txBody>
                    <a:bodyPr/>
                    <a:lstStyle/>
                    <a:p>
                      <a:pPr marR="241300" indent="-228600" algn="ctr">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STT</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Tên đồ dùng điện</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Công suất</a:t>
                      </a:r>
                      <a:endParaRPr lang="en-US" sz="2800" b="1">
                        <a:solidFill>
                          <a:schemeClr val="tx1"/>
                        </a:solidFill>
                        <a:effectLst/>
                        <a:latin typeface="Arial" pitchFamily="34" charset="0"/>
                        <a:cs typeface="Arial" pitchFamily="34" charset="0"/>
                      </a:endParaRPr>
                    </a:p>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(W)</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Số lượng</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Thời gian sử dụng trong ngày t(h)</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433022">
                <a:tc>
                  <a:txBody>
                    <a:bodyPr/>
                    <a:lstStyle/>
                    <a:p>
                      <a:pPr marR="241300" indent="-228600" algn="just">
                        <a:lnSpc>
                          <a:spcPct val="120000"/>
                        </a:lnSpc>
                        <a:spcAft>
                          <a:spcPts val="0"/>
                        </a:spcAft>
                        <a:tabLst>
                          <a:tab pos="243205" algn="l"/>
                        </a:tabLst>
                      </a:pPr>
                      <a:r>
                        <a:rPr lang="nl-NL" sz="2800" b="1">
                          <a:solidFill>
                            <a:schemeClr val="tx1"/>
                          </a:solidFill>
                          <a:effectLst/>
                          <a:latin typeface="Arial" pitchFamily="34" charset="0"/>
                          <a:cs typeface="Arial" pitchFamily="34" charset="0"/>
                        </a:rPr>
                        <a:t>1</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433022">
                <a:tc>
                  <a:txBody>
                    <a:bodyPr/>
                    <a:lstStyle/>
                    <a:p>
                      <a:pPr marR="241300" indent="-228600" algn="just">
                        <a:lnSpc>
                          <a:spcPct val="120000"/>
                        </a:lnSpc>
                        <a:spcAft>
                          <a:spcPts val="0"/>
                        </a:spcAft>
                        <a:tabLst>
                          <a:tab pos="243205" algn="l"/>
                        </a:tabLst>
                      </a:pPr>
                      <a:r>
                        <a:rPr lang="nl-NL" sz="2800" b="1">
                          <a:solidFill>
                            <a:schemeClr val="tx1"/>
                          </a:solidFill>
                          <a:effectLst/>
                          <a:latin typeface="Arial" pitchFamily="34" charset="0"/>
                          <a:cs typeface="Arial" pitchFamily="34" charset="0"/>
                        </a:rPr>
                        <a:t>2</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433022">
                <a:tc>
                  <a:txBody>
                    <a:bodyPr/>
                    <a:lstStyle/>
                    <a:p>
                      <a:pPr marR="241300" indent="-228600" algn="just">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3</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38" name="TextBox 37"/>
          <p:cNvSpPr txBox="1"/>
          <p:nvPr/>
        </p:nvSpPr>
        <p:spPr>
          <a:xfrm>
            <a:off x="1752600" y="6793881"/>
            <a:ext cx="14630400" cy="1077218"/>
          </a:xfrm>
          <a:prstGeom prst="rect">
            <a:avLst/>
          </a:prstGeom>
          <a:noFill/>
        </p:spPr>
        <p:txBody>
          <a:bodyPr wrap="square" rtlCol="0">
            <a:spAutoFit/>
          </a:bodyPr>
          <a:lstStyle/>
          <a:p>
            <a:r>
              <a:rPr lang="en-US" sz="3200" dirty="0">
                <a:solidFill>
                  <a:srgbClr val="000000"/>
                </a:solidFill>
                <a:latin typeface="Arial" pitchFamily="34" charset="0"/>
                <a:ea typeface="Times New Roman"/>
                <a:cs typeface="Arial" pitchFamily="34" charset="0"/>
              </a:rPr>
              <a:t>2. </a:t>
            </a:r>
            <a:r>
              <a:rPr lang="en-US" sz="3200" dirty="0">
                <a:latin typeface="Arial" pitchFamily="34" charset="0"/>
                <a:ea typeface="Times New Roman"/>
                <a:cs typeface="Arial" pitchFamily="34" charset="0"/>
              </a:rPr>
              <a:t>Quan sát và chỉ ra những biểu hiện sử dụng đồ dùng điện không an toàn. Qua đó, đánh giá về mức độ sử dụng điện an toàn trong gia đình.</a:t>
            </a:r>
            <a:endParaRPr lang="en-US" sz="3200" dirty="0">
              <a:latin typeface="Arial" pitchFamily="34" charset="0"/>
              <a:cs typeface="Arial" pitchFamily="34" charset="0"/>
            </a:endParaRPr>
          </a:p>
        </p:txBody>
      </p:sp>
      <p:sp>
        <p:nvSpPr>
          <p:cNvPr id="16" name="Rectangle 15">
            <a:extLst>
              <a:ext uri="{FF2B5EF4-FFF2-40B4-BE49-F238E27FC236}">
                <a16:creationId xmlns:a16="http://schemas.microsoft.com/office/drawing/2014/main" id="{69C90571-8F8D-4129-8E0F-EB0F4D402B7B}"/>
              </a:ext>
            </a:extLst>
          </p:cNvPr>
          <p:cNvSpPr/>
          <p:nvPr/>
        </p:nvSpPr>
        <p:spPr>
          <a:xfrm>
            <a:off x="1369765" y="8177412"/>
            <a:ext cx="14734309" cy="1219886"/>
          </a:xfrm>
          <a:prstGeom prst="rect">
            <a:avLst/>
          </a:prstGeom>
        </p:spPr>
        <p:txBody>
          <a:bodyPr wrap="square">
            <a:spAutoFit/>
          </a:bodyPr>
          <a:lstStyle/>
          <a:p>
            <a:pPr lvl="0" indent="342265" algn="just">
              <a:lnSpc>
                <a:spcPct val="120000"/>
              </a:lnSpc>
            </a:pPr>
            <a:r>
              <a:rPr lang="en-US" sz="3200" dirty="0">
                <a:solidFill>
                  <a:prstClr val="black"/>
                </a:solidFill>
                <a:latin typeface="Arial" pitchFamily="34" charset="0"/>
                <a:ea typeface="Arial"/>
                <a:cs typeface="Arial" pitchFamily="34" charset="0"/>
              </a:rPr>
              <a:t>3. </a:t>
            </a:r>
            <a:r>
              <a:rPr lang="vi-VN" sz="3200" dirty="0">
                <a:solidFill>
                  <a:prstClr val="black"/>
                </a:solidFill>
                <a:ea typeface="Arial"/>
                <a:cs typeface="Arial" pitchFamily="34" charset="0"/>
              </a:rPr>
              <a:t>Đề xuất những việc làm cụ thể để việc sử dụng điện năng trong gia đình em được an toàn</a:t>
            </a:r>
            <a:r>
              <a:rPr lang="en-US" sz="3200" dirty="0">
                <a:solidFill>
                  <a:prstClr val="black"/>
                </a:solidFill>
                <a:latin typeface="Arial" pitchFamily="34" charset="0"/>
                <a:ea typeface="Arial"/>
                <a:cs typeface="Arial" pitchFamily="34" charset="0"/>
              </a:rPr>
              <a:t>.</a:t>
            </a:r>
          </a:p>
        </p:txBody>
      </p:sp>
      <p:sp>
        <p:nvSpPr>
          <p:cNvPr id="17" name="Rectangle 16">
            <a:extLst>
              <a:ext uri="{FF2B5EF4-FFF2-40B4-BE49-F238E27FC236}">
                <a16:creationId xmlns:a16="http://schemas.microsoft.com/office/drawing/2014/main" id="{A0C4EF64-0A8F-4593-87A7-533E9CDEE9F8}"/>
              </a:ext>
            </a:extLst>
          </p:cNvPr>
          <p:cNvSpPr/>
          <p:nvPr/>
        </p:nvSpPr>
        <p:spPr>
          <a:xfrm>
            <a:off x="1116316" y="2343624"/>
            <a:ext cx="15437634" cy="1176797"/>
          </a:xfrm>
          <a:prstGeom prst="rect">
            <a:avLst/>
          </a:prstGeom>
        </p:spPr>
        <p:txBody>
          <a:bodyPr wrap="square">
            <a:spAutoFit/>
          </a:bodyPr>
          <a:lstStyle/>
          <a:p>
            <a:pPr marL="457200" lvl="0" algn="just">
              <a:lnSpc>
                <a:spcPct val="115000"/>
              </a:lnSpc>
            </a:pPr>
            <a:r>
              <a:rPr lang="en-US" sz="3200" dirty="0">
                <a:solidFill>
                  <a:srgbClr val="000000"/>
                </a:solidFill>
                <a:latin typeface="Arial" pitchFamily="34" charset="0"/>
                <a:ea typeface="Times New Roman"/>
                <a:cs typeface="Arial" pitchFamily="34" charset="0"/>
              </a:rPr>
              <a:t>1.</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Lập</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danh</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sách</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các</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đồ</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dùng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điện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được</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sử</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dụng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trong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gia</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đình</a:t>
            </a:r>
            <a:r>
              <a:rPr lang="en-US" sz="3200" dirty="0">
                <a:solidFill>
                  <a:prstClr val="black"/>
                </a:solidFill>
                <a:latin typeface="Arial" pitchFamily="34" charset="0"/>
                <a:ea typeface="Times New Roman"/>
                <a:cs typeface="Arial" pitchFamily="34" charset="0"/>
              </a:rPr>
              <a:t> bao </a:t>
            </a:r>
            <a:r>
              <a:rPr lang="en-US" sz="3200" dirty="0" err="1">
                <a:solidFill>
                  <a:prstClr val="black"/>
                </a:solidFill>
                <a:latin typeface="Arial" pitchFamily="34" charset="0"/>
                <a:ea typeface="Times New Roman"/>
                <a:cs typeface="Arial" pitchFamily="34" charset="0"/>
              </a:rPr>
              <a:t>gồm</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tên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công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suất</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số</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lượng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và</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thời</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gian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sử</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dụng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trong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một</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ngày</a:t>
            </a:r>
            <a:r>
              <a:rPr lang="en-US" sz="3200" dirty="0">
                <a:solidFill>
                  <a:prstClr val="black"/>
                </a:solidFill>
                <a:latin typeface="Arial" pitchFamily="34" charset="0"/>
                <a:ea typeface="Times New Roman"/>
                <a:cs typeface="Arial" pitchFamily="34" charset="0"/>
              </a:rPr>
              <a:t>.</a:t>
            </a:r>
          </a:p>
        </p:txBody>
      </p:sp>
      <p:sp>
        <p:nvSpPr>
          <p:cNvPr id="18" name="TextBox 17">
            <a:extLst>
              <a:ext uri="{FF2B5EF4-FFF2-40B4-BE49-F238E27FC236}">
                <a16:creationId xmlns:a16="http://schemas.microsoft.com/office/drawing/2014/main" id="{0B2FFCBC-4DDA-4740-9DF4-3D48AB34941C}"/>
              </a:ext>
            </a:extLst>
          </p:cNvPr>
          <p:cNvSpPr txBox="1"/>
          <p:nvPr/>
        </p:nvSpPr>
        <p:spPr>
          <a:xfrm>
            <a:off x="4591361" y="1228766"/>
            <a:ext cx="9001366" cy="523220"/>
          </a:xfrm>
          <a:prstGeom prst="rect">
            <a:avLst/>
          </a:prstGeom>
          <a:solidFill>
            <a:schemeClr val="accent2">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CÁ NHÂN VỀ NHÀ THỰC HIỆN CÁC YÊU CẦU SAU</a:t>
            </a:r>
          </a:p>
        </p:txBody>
      </p:sp>
    </p:spTree>
    <p:extLst>
      <p:ext uri="{BB962C8B-B14F-4D97-AF65-F5344CB8AC3E}">
        <p14:creationId xmlns:p14="http://schemas.microsoft.com/office/powerpoint/2010/main" val="321013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958186" y="-813016"/>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075642" y="3578421"/>
            <a:ext cx="12226202" cy="2012438"/>
          </a:xfrm>
          <a:prstGeom prst="rect">
            <a:avLst/>
          </a:prstGeom>
        </p:spPr>
        <p:txBody>
          <a:bodyPr lIns="0" tIns="0" rIns="0" bIns="0" rtlCol="0" anchor="t">
            <a:spAutoFit/>
          </a:bodyPr>
          <a:lstStyle/>
          <a:p>
            <a:pPr algn="ctr">
              <a:lnSpc>
                <a:spcPts val="15104"/>
              </a:lnSpc>
            </a:pPr>
            <a:r>
              <a:rPr lang="en-US" sz="15104" spc="453" dirty="0">
                <a:solidFill>
                  <a:srgbClr val="00AD9C"/>
                </a:solidFill>
                <a:latin typeface="Marykate"/>
              </a:rPr>
              <a:t>THANK YOU!</a:t>
            </a:r>
          </a:p>
        </p:txBody>
      </p:sp>
      <p:sp>
        <p:nvSpPr>
          <p:cNvPr id="19" name="Freeform 19"/>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7" name="Freeform 27"/>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sp>
      </p:gr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482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873501">
            <a:off x="11928939" y="428795"/>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16188">
            <a:off x="14692549" y="757774"/>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4" name="TextBox 34"/>
          <p:cNvSpPr txBox="1"/>
          <p:nvPr/>
        </p:nvSpPr>
        <p:spPr>
          <a:xfrm>
            <a:off x="1455509" y="2034543"/>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01</a:t>
            </a:r>
          </a:p>
        </p:txBody>
      </p:sp>
      <p:sp>
        <p:nvSpPr>
          <p:cNvPr id="36" name="TextBox 35"/>
          <p:cNvSpPr txBox="1"/>
          <p:nvPr/>
        </p:nvSpPr>
        <p:spPr>
          <a:xfrm>
            <a:off x="1206599" y="4480106"/>
            <a:ext cx="10056467" cy="3785652"/>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MẠCH ĐIỆN VÀ CÁC BỘ PHẬN CỦA MẠCH ĐIỆN</a:t>
            </a:r>
            <a:endParaRPr lang="vi-VN" sz="80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4876800" y="2384458"/>
            <a:ext cx="9829800" cy="769441"/>
          </a:xfrm>
          <a:prstGeom prst="rect">
            <a:avLst/>
          </a:prstGeom>
          <a:noFill/>
        </p:spPr>
        <p:txBody>
          <a:bodyPr wrap="square" rtlCol="0">
            <a:spAutoFit/>
          </a:bodyPr>
          <a:lstStyle/>
          <a:p>
            <a:r>
              <a:rPr lang="en-US" sz="4400" dirty="0">
                <a:solidFill>
                  <a:srgbClr val="FF0000"/>
                </a:solidFill>
                <a:latin typeface="Arial" pitchFamily="34" charset="0"/>
                <a:cs typeface="Arial" pitchFamily="34" charset="0"/>
              </a:rPr>
              <a:t>TRÒ CHƠI: “AI NHANH HƠN”</a:t>
            </a:r>
          </a:p>
        </p:txBody>
      </p:sp>
      <p:sp>
        <p:nvSpPr>
          <p:cNvPr id="38" name="TextBox 37"/>
          <p:cNvSpPr txBox="1"/>
          <p:nvPr/>
        </p:nvSpPr>
        <p:spPr>
          <a:xfrm>
            <a:off x="3074693" y="3892734"/>
            <a:ext cx="12347402" cy="3416320"/>
          </a:xfrm>
          <a:prstGeom prst="rect">
            <a:avLst/>
          </a:prstGeom>
          <a:noFill/>
        </p:spPr>
        <p:txBody>
          <a:bodyPr wrap="square" rtlCol="0">
            <a:spAutoFit/>
          </a:bodyPr>
          <a:lstStyle/>
          <a:p>
            <a:pPr algn="just"/>
            <a:r>
              <a:rPr lang="en-US" sz="3600" dirty="0">
                <a:latin typeface="Arial" pitchFamily="34" charset="0"/>
                <a:cs typeface="Arial" pitchFamily="34" charset="0"/>
              </a:rPr>
              <a:t>Luật chơi như sau: Các nhóm chọn các nội dung trong xấp thông tin mà giáo viên phát cho để dán vào các ô tương ứng trong phiếu học tập số 1. Nhóm nào nhanh hơn và đúng nhiều nhất sẽ dành chiến thắng. (Thời gian tối đa cho trò chơi này là 5 phút)</a:t>
            </a:r>
          </a:p>
          <a:p>
            <a:endParaRPr lang="en-US" sz="3600" dirty="0"/>
          </a:p>
        </p:txBody>
      </p:sp>
    </p:spTree>
    <p:extLst>
      <p:ext uri="{BB962C8B-B14F-4D97-AF65-F5344CB8AC3E}">
        <p14:creationId xmlns:p14="http://schemas.microsoft.com/office/powerpoint/2010/main" val="239760959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2383758614"/>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spTree>
    <p:extLst>
      <p:ext uri="{BB962C8B-B14F-4D97-AF65-F5344CB8AC3E}">
        <p14:creationId xmlns:p14="http://schemas.microsoft.com/office/powerpoint/2010/main" val="95521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2204823131"/>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Nguồn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Cung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năng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Bóng đèn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a:t>
                      </a:r>
                      <a:r>
                        <a:rPr lang="en-US" sz="2400" dirty="0">
                          <a:solidFill>
                            <a:schemeClr val="tx1"/>
                          </a:solidFill>
                          <a:effectLst/>
                          <a:latin typeface="Arial" panose="020B0604020202020204" pitchFamily="34" charset="0"/>
                          <a:cs typeface="Arial" panose="020B0604020202020204" pitchFamily="34" charset="0"/>
                        </a:rPr>
                        <a:t> qua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chứa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Dây nối</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a:t>
                      </a:r>
                    </a:p>
                    <a:p>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màu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nhau</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pic>
        <p:nvPicPr>
          <p:cNvPr id="7182" name="Picture 52">
            <a:extLst>
              <a:ext uri="{FF2B5EF4-FFF2-40B4-BE49-F238E27FC236}">
                <a16:creationId xmlns:a16="http://schemas.microsoft.com/office/drawing/2014/main" id="{69A8FA02-D811-4ABC-9097-1980DD8F0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84" y="1721799"/>
            <a:ext cx="4183830" cy="2354901"/>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4">
            <a:extLst>
              <a:ext uri="{FF2B5EF4-FFF2-40B4-BE49-F238E27FC236}">
                <a16:creationId xmlns:a16="http://schemas.microsoft.com/office/drawing/2014/main" id="{586CBF98-55F7-4B4B-BE09-31D77A386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7840" y="1844584"/>
            <a:ext cx="7090733" cy="162251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53">
            <a:extLst>
              <a:ext uri="{FF2B5EF4-FFF2-40B4-BE49-F238E27FC236}">
                <a16:creationId xmlns:a16="http://schemas.microsoft.com/office/drawing/2014/main" id="{75DF8B56-9F5B-447A-9053-15BBF848D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80" y="4492921"/>
            <a:ext cx="3101467" cy="2250779"/>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6">
            <a:extLst>
              <a:ext uri="{FF2B5EF4-FFF2-40B4-BE49-F238E27FC236}">
                <a16:creationId xmlns:a16="http://schemas.microsoft.com/office/drawing/2014/main" id="{2AB3B5E1-3444-4495-8688-C490ECEDB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3400" y="4660164"/>
            <a:ext cx="4418158" cy="134879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54">
            <a:extLst>
              <a:ext uri="{FF2B5EF4-FFF2-40B4-BE49-F238E27FC236}">
                <a16:creationId xmlns:a16="http://schemas.microsoft.com/office/drawing/2014/main" id="{75979A89-3D0D-45E7-B383-7E38BFEA1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980" y="6938452"/>
            <a:ext cx="3152331" cy="2015048"/>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8">
            <a:extLst>
              <a:ext uri="{FF2B5EF4-FFF2-40B4-BE49-F238E27FC236}">
                <a16:creationId xmlns:a16="http://schemas.microsoft.com/office/drawing/2014/main" id="{9627515F-7A80-4D2F-A296-FE8A3425BD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6139" y="7115321"/>
            <a:ext cx="5229269" cy="134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82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3404547371"/>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tăc</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Đóng và ngát dòng điện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Điện trở</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Cản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trở</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Chuông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ra </a:t>
                      </a:r>
                      <a:r>
                        <a:rPr lang="en-US" sz="2400" dirty="0" err="1">
                          <a:solidFill>
                            <a:schemeClr val="tx1"/>
                          </a:solidFill>
                          <a:effectLst/>
                          <a:latin typeface="Arial" panose="020B0604020202020204" pitchFamily="34" charset="0"/>
                          <a:cs typeface="Arial" panose="020B0604020202020204" pitchFamily="34" charset="0"/>
                        </a:rPr>
                        <a:t>âm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cung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pic>
        <p:nvPicPr>
          <p:cNvPr id="9" name="Picture 8">
            <a:extLst>
              <a:ext uri="{FF2B5EF4-FFF2-40B4-BE49-F238E27FC236}">
                <a16:creationId xmlns:a16="http://schemas.microsoft.com/office/drawing/2014/main" id="{D8267709-F82A-4FB6-810C-52A021182F15}"/>
              </a:ext>
            </a:extLst>
          </p:cNvPr>
          <p:cNvPicPr/>
          <p:nvPr/>
        </p:nvPicPr>
        <p:blipFill>
          <a:blip r:embed="rId2"/>
          <a:stretch>
            <a:fillRect/>
          </a:stretch>
        </p:blipFill>
        <p:spPr>
          <a:xfrm>
            <a:off x="1066800" y="1866900"/>
            <a:ext cx="2971800" cy="2209800"/>
          </a:xfrm>
          <a:prstGeom prst="rect">
            <a:avLst/>
          </a:prstGeom>
        </p:spPr>
      </p:pic>
      <p:pic>
        <p:nvPicPr>
          <p:cNvPr id="10" name="Picture 9">
            <a:extLst>
              <a:ext uri="{FF2B5EF4-FFF2-40B4-BE49-F238E27FC236}">
                <a16:creationId xmlns:a16="http://schemas.microsoft.com/office/drawing/2014/main" id="{4CD29746-7594-4B0F-9D95-FABD2CA7C687}"/>
              </a:ext>
            </a:extLst>
          </p:cNvPr>
          <p:cNvPicPr/>
          <p:nvPr/>
        </p:nvPicPr>
        <p:blipFill>
          <a:blip r:embed="rId3"/>
          <a:stretch>
            <a:fillRect/>
          </a:stretch>
        </p:blipFill>
        <p:spPr>
          <a:xfrm>
            <a:off x="1219200" y="4533900"/>
            <a:ext cx="2971800" cy="2209799"/>
          </a:xfrm>
          <a:prstGeom prst="rect">
            <a:avLst/>
          </a:prstGeom>
        </p:spPr>
      </p:pic>
      <p:pic>
        <p:nvPicPr>
          <p:cNvPr id="11" name="Picture 10" descr="https://tse3.mm.bing.net/th?id=OIP.fKPiQ9uKzgDYLy4Ba3-pCQAAAA&amp;pid=Api&amp;P=0&amp;h=180">
            <a:extLst>
              <a:ext uri="{FF2B5EF4-FFF2-40B4-BE49-F238E27FC236}">
                <a16:creationId xmlns:a16="http://schemas.microsoft.com/office/drawing/2014/main" id="{609EF79F-0B77-4891-8B0F-7A675B47B82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6895732"/>
            <a:ext cx="2362200" cy="2070369"/>
          </a:xfrm>
          <a:prstGeom prst="rect">
            <a:avLst/>
          </a:prstGeom>
          <a:noFill/>
          <a:ln>
            <a:noFill/>
          </a:ln>
        </p:spPr>
      </p:pic>
      <p:pic>
        <p:nvPicPr>
          <p:cNvPr id="12" name="Picture 11">
            <a:extLst>
              <a:ext uri="{FF2B5EF4-FFF2-40B4-BE49-F238E27FC236}">
                <a16:creationId xmlns:a16="http://schemas.microsoft.com/office/drawing/2014/main" id="{ABA46E7E-FDE3-4814-8622-863330DE281B}"/>
              </a:ext>
            </a:extLst>
          </p:cNvPr>
          <p:cNvPicPr/>
          <p:nvPr/>
        </p:nvPicPr>
        <p:blipFill>
          <a:blip r:embed="rId5"/>
          <a:stretch>
            <a:fillRect/>
          </a:stretch>
        </p:blipFill>
        <p:spPr>
          <a:xfrm>
            <a:off x="11887200" y="4733925"/>
            <a:ext cx="4495800" cy="1323975"/>
          </a:xfrm>
          <a:prstGeom prst="rect">
            <a:avLst/>
          </a:prstGeom>
        </p:spPr>
      </p:pic>
      <p:pic>
        <p:nvPicPr>
          <p:cNvPr id="13" name="Picture 12">
            <a:extLst>
              <a:ext uri="{FF2B5EF4-FFF2-40B4-BE49-F238E27FC236}">
                <a16:creationId xmlns:a16="http://schemas.microsoft.com/office/drawing/2014/main" id="{249AFAA0-831E-4596-A5C0-92710CFDDCB8}"/>
              </a:ext>
            </a:extLst>
          </p:cNvPr>
          <p:cNvPicPr/>
          <p:nvPr/>
        </p:nvPicPr>
        <p:blipFill>
          <a:blip r:embed="rId6"/>
          <a:stretch>
            <a:fillRect/>
          </a:stretch>
        </p:blipFill>
        <p:spPr>
          <a:xfrm>
            <a:off x="13624560" y="7200900"/>
            <a:ext cx="1920240" cy="1301885"/>
          </a:xfrm>
          <a:prstGeom prst="rect">
            <a:avLst/>
          </a:prstGeom>
        </p:spPr>
      </p:pic>
      <p:pic>
        <p:nvPicPr>
          <p:cNvPr id="14" name="Picture 13">
            <a:extLst>
              <a:ext uri="{FF2B5EF4-FFF2-40B4-BE49-F238E27FC236}">
                <a16:creationId xmlns:a16="http://schemas.microsoft.com/office/drawing/2014/main" id="{098F8F7D-A6FB-4AE2-8484-48E08E714FD7}"/>
              </a:ext>
            </a:extLst>
          </p:cNvPr>
          <p:cNvPicPr/>
          <p:nvPr/>
        </p:nvPicPr>
        <p:blipFill>
          <a:blip r:embed="rId7"/>
          <a:stretch>
            <a:fillRect/>
          </a:stretch>
        </p:blipFill>
        <p:spPr>
          <a:xfrm>
            <a:off x="11734800" y="2095500"/>
            <a:ext cx="5486400" cy="1720582"/>
          </a:xfrm>
          <a:prstGeom prst="rect">
            <a:avLst/>
          </a:prstGeom>
        </p:spPr>
      </p:pic>
    </p:spTree>
    <p:extLst>
      <p:ext uri="{BB962C8B-B14F-4D97-AF65-F5344CB8AC3E}">
        <p14:creationId xmlns:p14="http://schemas.microsoft.com/office/powerpoint/2010/main" val="2546450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6363517" y="1836088"/>
            <a:ext cx="5943600" cy="769441"/>
          </a:xfrm>
          <a:prstGeom prst="rect">
            <a:avLst/>
          </a:prstGeom>
          <a:noFill/>
        </p:spPr>
        <p:txBody>
          <a:bodyPr wrap="square" rtlCol="0">
            <a:spAutoFit/>
          </a:bodyPr>
          <a:lstStyle/>
          <a:p>
            <a:r>
              <a:rPr lang="en-US" sz="4400" b="1" dirty="0">
                <a:solidFill>
                  <a:srgbClr val="FF0000"/>
                </a:solidFill>
                <a:latin typeface="Arial" pitchFamily="34" charset="0"/>
                <a:cs typeface="Arial" pitchFamily="34" charset="0"/>
              </a:rPr>
              <a:t>HOẠT ĐỘNG NHÓM</a:t>
            </a:r>
          </a:p>
        </p:txBody>
      </p:sp>
      <p:sp>
        <p:nvSpPr>
          <p:cNvPr id="38" name="TextBox 37"/>
          <p:cNvSpPr txBox="1"/>
          <p:nvPr/>
        </p:nvSpPr>
        <p:spPr>
          <a:xfrm>
            <a:off x="3693024" y="3292569"/>
            <a:ext cx="11022307" cy="1200329"/>
          </a:xfrm>
          <a:prstGeom prst="rect">
            <a:avLst/>
          </a:prstGeom>
          <a:noFill/>
        </p:spPr>
        <p:txBody>
          <a:bodyPr wrap="square" rtlCol="0">
            <a:spAutoFit/>
          </a:bodyPr>
          <a:lstStyle/>
          <a:p>
            <a:pPr algn="ct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a:t>
            </a:r>
            <a:r>
              <a:rPr lang="en-US" sz="3600" dirty="0" err="1">
                <a:latin typeface="Arial" pitchFamily="34" charset="0"/>
                <a:cs typeface="Arial" pitchFamily="34" charset="0"/>
              </a:rPr>
              <a:t>đọc</a:t>
            </a:r>
            <a:r>
              <a:rPr lang="en-US" sz="3600" dirty="0">
                <a:latin typeface="Arial" pitchFamily="34" charset="0"/>
                <a:cs typeface="Arial" pitchFamily="34" charset="0"/>
              </a:rPr>
              <a:t> </a:t>
            </a:r>
            <a:r>
              <a:rPr lang="en-US" sz="3600" dirty="0" err="1">
                <a:latin typeface="Arial" pitchFamily="34" charset="0"/>
                <a:cs typeface="Arial" pitchFamily="34" charset="0"/>
              </a:rPr>
              <a:t>thông</a:t>
            </a:r>
            <a:r>
              <a:rPr lang="en-US" sz="3600" dirty="0">
                <a:latin typeface="Arial" pitchFamily="34" charset="0"/>
                <a:cs typeface="Arial" pitchFamily="34" charset="0"/>
              </a:rPr>
              <a:t> tin SGK </a:t>
            </a:r>
            <a:r>
              <a:rPr lang="en-US" sz="3600" dirty="0" err="1">
                <a:latin typeface="Arial" pitchFamily="34" charset="0"/>
                <a:cs typeface="Arial" pitchFamily="34" charset="0"/>
              </a:rPr>
              <a:t>và</a:t>
            </a:r>
            <a:r>
              <a:rPr lang="en-US" sz="3600" dirty="0">
                <a:latin typeface="Arial" pitchFamily="34" charset="0"/>
                <a:cs typeface="Arial" pitchFamily="34" charset="0"/>
              </a:rPr>
              <a:t> </a:t>
            </a:r>
            <a:r>
              <a:rPr lang="en-US" sz="3600" dirty="0" err="1">
                <a:latin typeface="Arial" pitchFamily="34" charset="0"/>
                <a:cs typeface="Arial" pitchFamily="34" charset="0"/>
              </a:rPr>
              <a:t>hoàn</a:t>
            </a:r>
            <a:r>
              <a:rPr lang="en-US" sz="3600" dirty="0">
                <a:latin typeface="Arial" pitchFamily="34" charset="0"/>
                <a:cs typeface="Arial" pitchFamily="34" charset="0"/>
              </a:rPr>
              <a:t> </a:t>
            </a:r>
            <a:r>
              <a:rPr lang="en-US" sz="3600" dirty="0" err="1">
                <a:latin typeface="Arial" pitchFamily="34" charset="0"/>
                <a:cs typeface="Arial" pitchFamily="34" charset="0"/>
              </a:rPr>
              <a:t>thành</a:t>
            </a:r>
            <a:r>
              <a:rPr lang="en-US" sz="3600" dirty="0">
                <a:latin typeface="Arial" pitchFamily="34" charset="0"/>
                <a:cs typeface="Arial" pitchFamily="34" charset="0"/>
              </a:rPr>
              <a:t> </a:t>
            </a:r>
            <a:r>
              <a:rPr lang="en-US" sz="3600" dirty="0" err="1">
                <a:latin typeface="Arial" pitchFamily="34" charset="0"/>
                <a:cs typeface="Arial" pitchFamily="34" charset="0"/>
              </a:rPr>
              <a:t>phiếu</a:t>
            </a:r>
            <a:r>
              <a:rPr lang="en-US" sz="3600" dirty="0">
                <a:latin typeface="Arial" pitchFamily="34" charset="0"/>
                <a:cs typeface="Arial" pitchFamily="34" charset="0"/>
              </a:rPr>
              <a:t> </a:t>
            </a:r>
            <a:r>
              <a:rPr lang="en-US" sz="3600" dirty="0" err="1">
                <a:latin typeface="Arial" pitchFamily="34" charset="0"/>
                <a:cs typeface="Arial" pitchFamily="34" charset="0"/>
              </a:rPr>
              <a:t>học</a:t>
            </a:r>
            <a:r>
              <a:rPr lang="en-US" sz="3600" dirty="0">
                <a:latin typeface="Arial" pitchFamily="34" charset="0"/>
                <a:cs typeface="Arial" pitchFamily="34" charset="0"/>
              </a:rPr>
              <a:t> </a:t>
            </a:r>
            <a:r>
              <a:rPr lang="en-US" sz="3600" dirty="0" err="1">
                <a:latin typeface="Arial" pitchFamily="34" charset="0"/>
                <a:cs typeface="Arial" pitchFamily="34" charset="0"/>
              </a:rPr>
              <a:t>tập</a:t>
            </a:r>
            <a:r>
              <a:rPr lang="en-US" sz="3600" dirty="0">
                <a:latin typeface="Arial" pitchFamily="34" charset="0"/>
                <a:cs typeface="Arial" pitchFamily="34" charset="0"/>
              </a:rPr>
              <a:t> 2. (</a:t>
            </a:r>
            <a:r>
              <a:rPr lang="en-US" sz="3600" dirty="0" err="1">
                <a:latin typeface="Arial" pitchFamily="34" charset="0"/>
                <a:cs typeface="Arial" pitchFamily="34" charset="0"/>
              </a:rPr>
              <a:t>Thời</a:t>
            </a:r>
            <a:r>
              <a:rPr lang="en-US" sz="3600" dirty="0">
                <a:latin typeface="Arial" pitchFamily="34" charset="0"/>
                <a:cs typeface="Arial" pitchFamily="34" charset="0"/>
              </a:rPr>
              <a:t> </a:t>
            </a:r>
            <a:r>
              <a:rPr lang="en-US" sz="3600" dirty="0" err="1">
                <a:latin typeface="Arial" pitchFamily="34" charset="0"/>
                <a:cs typeface="Arial" pitchFamily="34" charset="0"/>
              </a:rPr>
              <a:t>gian</a:t>
            </a:r>
            <a:r>
              <a:rPr lang="en-US" sz="3600" dirty="0">
                <a:latin typeface="Arial" pitchFamily="34" charset="0"/>
                <a:cs typeface="Arial" pitchFamily="34" charset="0"/>
              </a:rPr>
              <a:t>: 5 </a:t>
            </a:r>
            <a:r>
              <a:rPr lang="en-US" sz="3600" dirty="0" err="1">
                <a:latin typeface="Arial" pitchFamily="34" charset="0"/>
                <a:cs typeface="Arial" pitchFamily="34" charset="0"/>
              </a:rPr>
              <a:t>phút</a:t>
            </a:r>
            <a:r>
              <a:rPr lang="en-US" sz="3600" dirty="0">
                <a:latin typeface="Arial" pitchFamily="34" charset="0"/>
                <a:cs typeface="Arial" pitchFamily="34" charset="0"/>
              </a:rPr>
              <a:t>)</a:t>
            </a:r>
          </a:p>
        </p:txBody>
      </p:sp>
    </p:spTree>
    <p:extLst>
      <p:ext uri="{BB962C8B-B14F-4D97-AF65-F5344CB8AC3E}">
        <p14:creationId xmlns:p14="http://schemas.microsoft.com/office/powerpoint/2010/main" val="211915151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296541-D1F4-4FBA-8E9C-7C5207278075}"/>
              </a:ext>
            </a:extLst>
          </p:cNvPr>
          <p:cNvGraphicFramePr>
            <a:graphicFrameLocks noGrp="1"/>
          </p:cNvGraphicFramePr>
          <p:nvPr>
            <p:extLst>
              <p:ext uri="{D42A27DB-BD31-4B8C-83A1-F6EECF244321}">
                <p14:modId xmlns:p14="http://schemas.microsoft.com/office/powerpoint/2010/main" val="2323394190"/>
              </p:ext>
            </p:extLst>
          </p:nvPr>
        </p:nvGraphicFramePr>
        <p:xfrm>
          <a:off x="685800" y="114300"/>
          <a:ext cx="17221200" cy="9788122"/>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3891526408"/>
                    </a:ext>
                  </a:extLst>
                </a:gridCol>
                <a:gridCol w="9220200">
                  <a:extLst>
                    <a:ext uri="{9D8B030D-6E8A-4147-A177-3AD203B41FA5}">
                      <a16:colId xmlns:a16="http://schemas.microsoft.com/office/drawing/2014/main" val="1696713568"/>
                    </a:ext>
                  </a:extLst>
                </a:gridCol>
              </a:tblGrid>
              <a:tr h="55075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FF0000"/>
                          </a:solidFill>
                          <a:effectLst/>
                          <a:latin typeface="Arial" panose="020B0604020202020204" pitchFamily="34" charset="0"/>
                          <a:cs typeface="Arial" panose="020B0604020202020204" pitchFamily="34" charset="0"/>
                        </a:rPr>
                        <a:t>PHIẾU HỌC TẬP SỐ 2</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55680591"/>
                  </a:ext>
                </a:extLst>
              </a:tr>
              <a:tr h="15298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22.1 (SGK)</a:t>
                      </a:r>
                    </a:p>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2113850"/>
                  </a:ext>
                </a:extLst>
              </a:tr>
              <a:tr h="9179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2. </a:t>
                      </a: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a:t>
                      </a:r>
                      <a:r>
                        <a:rPr lang="en-US" sz="2400" dirty="0">
                          <a:solidFill>
                            <a:schemeClr val="tx1"/>
                          </a:solidFill>
                          <a:effectLst/>
                          <a:latin typeface="Arial" panose="020B0604020202020204" pitchFamily="34" charset="0"/>
                          <a:cs typeface="Arial" panose="020B0604020202020204" pitchFamily="34" charset="0"/>
                        </a:rPr>
                        <a:t> 1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4 ở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22.2 (SGK)</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1. ………..  2. ………..3. ………..4. ………..</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1456"/>
                  </a:ext>
                </a:extLst>
              </a:tr>
              <a:tr h="2470213">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3. </a:t>
                      </a:r>
                      <a:r>
                        <a:rPr lang="en-US" sz="2400" b="1" kern="1200" dirty="0" err="1">
                          <a:solidFill>
                            <a:schemeClr val="tx1"/>
                          </a:solidFill>
                          <a:effectLst/>
                          <a:latin typeface="Arial" panose="020B0604020202020204" pitchFamily="34" charset="0"/>
                          <a:ea typeface="+mn-ea"/>
                          <a:cs typeface="Arial" panose="020B0604020202020204" pitchFamily="34" charset="0"/>
                        </a:rPr>
                        <a:t>Sử</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dụng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điện</a:t>
                      </a:r>
                      <a:r>
                        <a:rPr lang="en-US" sz="2400" b="1" kern="1200" dirty="0">
                          <a:solidFill>
                            <a:schemeClr val="tx1"/>
                          </a:solidFill>
                          <a:effectLst/>
                          <a:latin typeface="Arial" panose="020B0604020202020204" pitchFamily="34" charset="0"/>
                          <a:ea typeface="+mn-ea"/>
                          <a:cs typeface="Arial" panose="020B0604020202020204" pitchFamily="34" charset="0"/>
                        </a:rPr>
                        <a:t> ở </a:t>
                      </a:r>
                      <a:r>
                        <a:rPr lang="en-US" sz="2400" b="1" kern="1200" dirty="0" err="1">
                          <a:solidFill>
                            <a:schemeClr val="tx1"/>
                          </a:solidFill>
                          <a:effectLst/>
                          <a:latin typeface="Arial" panose="020B0604020202020204" pitchFamily="34" charset="0"/>
                          <a:ea typeface="+mn-ea"/>
                          <a:cs typeface="Arial" panose="020B0604020202020204" pitchFamily="34" charset="0"/>
                        </a:rPr>
                        <a:t>phần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khởi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động</a:t>
                      </a:r>
                      <a:r>
                        <a:rPr lang="en-US" sz="2400" b="1" kern="1200" dirty="0">
                          <a:solidFill>
                            <a:schemeClr val="tx1"/>
                          </a:solidFill>
                          <a:effectLst/>
                          <a:latin typeface="Arial" panose="020B0604020202020204" pitchFamily="34" charset="0"/>
                          <a:ea typeface="+mn-ea"/>
                          <a:cs typeface="Arial" panose="020B0604020202020204" pitchFamily="34" charset="0"/>
                        </a:rPr>
                        <a:t>, so </a:t>
                      </a:r>
                      <a:r>
                        <a:rPr lang="en-US" sz="2400" b="1" kern="1200" dirty="0" err="1">
                          <a:solidFill>
                            <a:schemeClr val="tx1"/>
                          </a:solidFill>
                          <a:effectLst/>
                          <a:latin typeface="Arial" panose="020B0604020202020204" pitchFamily="34" charset="0"/>
                          <a:ea typeface="+mn-ea"/>
                          <a:cs typeface="Arial" panose="020B0604020202020204" pitchFamily="34" charset="0"/>
                        </a:rPr>
                        <a:t>sánh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với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đã</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vẽ</a:t>
                      </a:r>
                      <a:r>
                        <a:rPr lang="en-US" sz="2400" b="1" kern="1200" dirty="0">
                          <a:solidFill>
                            <a:schemeClr val="tx1"/>
                          </a:solidFill>
                          <a:effectLst/>
                          <a:latin typeface="Arial" panose="020B0604020202020204" pitchFamily="34" charset="0"/>
                          <a:ea typeface="+mn-ea"/>
                          <a:cs typeface="Arial" panose="020B0604020202020204" pitchFamily="34" charset="0"/>
                        </a:rPr>
                        <a:t> ở </a:t>
                      </a:r>
                      <a:r>
                        <a:rPr lang="en-US" sz="2400" b="1" kern="1200" dirty="0" err="1">
                          <a:solidFill>
                            <a:schemeClr val="tx1"/>
                          </a:solidFill>
                          <a:effectLst/>
                          <a:latin typeface="Arial" panose="020B0604020202020204" pitchFamily="34" charset="0"/>
                          <a:ea typeface="+mn-ea"/>
                          <a:cs typeface="Arial" panose="020B0604020202020204" pitchFamily="34" charset="0"/>
                        </a:rPr>
                        <a:t>câu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số</a:t>
                      </a:r>
                      <a:r>
                        <a:rPr lang="en-US" sz="2400" b="1" kern="1200" dirty="0">
                          <a:solidFill>
                            <a:schemeClr val="tx1"/>
                          </a:solidFill>
                          <a:effectLst/>
                          <a:latin typeface="Arial" panose="020B0604020202020204" pitchFamily="34" charset="0"/>
                          <a:ea typeface="+mn-ea"/>
                          <a:cs typeface="Arial" panose="020B0604020202020204" pitchFamily="34" charset="0"/>
                        </a:rPr>
                        <a:t> 1. </a:t>
                      </a:r>
                      <a:r>
                        <a:rPr lang="en-US" sz="2400" b="1" kern="1200" dirty="0" err="1">
                          <a:solidFill>
                            <a:schemeClr val="tx1"/>
                          </a:solidFill>
                          <a:effectLst/>
                          <a:latin typeface="Arial" panose="020B0604020202020204" pitchFamily="34" charset="0"/>
                          <a:ea typeface="+mn-ea"/>
                          <a:cs typeface="Arial" panose="020B0604020202020204" pitchFamily="34" charset="0"/>
                        </a:rPr>
                        <a:t>Nếu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chưa</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đúng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lắp</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lại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Đóng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công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tắc</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để</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đảm</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bảo</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điện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kín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và</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đèn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phát</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sáng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Nếu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đèn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không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phát</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sáng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hãy</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tìm</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nguyên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nhân</a:t>
                      </a:r>
                      <a:r>
                        <a:rPr lang="en-US" sz="2400" b="1" kern="1200" dirty="0">
                          <a:solidFill>
                            <a:schemeClr val="tx1"/>
                          </a:solidFill>
                          <a:effectLst/>
                          <a:latin typeface="Arial" panose="020B0604020202020204" pitchFamily="34" charset="0"/>
                          <a:ea typeface="+mn-ea"/>
                          <a:cs typeface="Arial" panose="020B0604020202020204" pitchFamily="34" charset="0"/>
                        </a:rPr>
                        <a:t>? </a:t>
                      </a:r>
                      <a:endParaRPr lang="en-US" sz="2400" dirty="0">
                        <a:solidFill>
                          <a:schemeClr val="tx1"/>
                        </a:solidFill>
                        <a:effectLst/>
                        <a:latin typeface="Arial" panose="020B060402020202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27416272"/>
                  </a:ext>
                </a:extLst>
              </a:tr>
              <a:tr h="4149322">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4.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mũi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675908"/>
                  </a:ext>
                </a:extLst>
              </a:tr>
            </a:tbl>
          </a:graphicData>
        </a:graphic>
      </p:graphicFrame>
      <p:pic>
        <p:nvPicPr>
          <p:cNvPr id="6" name="Picture 5" descr="Vẽ sơ đồ của mạch điện trong Hình 22.1 | KHTN 8 kết nối | Tech12h">
            <a:extLst>
              <a:ext uri="{FF2B5EF4-FFF2-40B4-BE49-F238E27FC236}">
                <a16:creationId xmlns:a16="http://schemas.microsoft.com/office/drawing/2014/main" id="{504E8C85-8337-44C4-95E2-47F626EF3BB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286500"/>
            <a:ext cx="9601200" cy="3352800"/>
          </a:xfrm>
          <a:prstGeom prst="rect">
            <a:avLst/>
          </a:prstGeom>
          <a:noFill/>
          <a:ln>
            <a:noFill/>
          </a:ln>
        </p:spPr>
      </p:pic>
    </p:spTree>
    <p:extLst>
      <p:ext uri="{BB962C8B-B14F-4D97-AF65-F5344CB8AC3E}">
        <p14:creationId xmlns:p14="http://schemas.microsoft.com/office/powerpoint/2010/main" val="3501898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1428</Words>
  <Application>Microsoft Office PowerPoint</Application>
  <PresentationFormat>Custom</PresentationFormat>
  <Paragraphs>214</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Times New Roman</vt:lpstr>
      <vt:lpstr>Arial</vt:lpstr>
      <vt:lpstr>Marykate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Green Doodle Hand drawn Science Project Presentation</dc:title>
  <dc:creator>Admin</dc:creator>
  <cp:lastModifiedBy>Administrator</cp:lastModifiedBy>
  <cp:revision>39</cp:revision>
  <dcterms:created xsi:type="dcterms:W3CDTF">2006-08-16T00:00:00Z</dcterms:created>
  <dcterms:modified xsi:type="dcterms:W3CDTF">2023-07-16T12:38:37Z</dcterms:modified>
  <dc:identifier>DAFnxbZOGA8</dc:identifier>
</cp:coreProperties>
</file>