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33" r:id="rId2"/>
    <p:sldId id="335" r:id="rId3"/>
    <p:sldId id="357" r:id="rId4"/>
    <p:sldId id="334" r:id="rId5"/>
    <p:sldId id="463" r:id="rId6"/>
    <p:sldId id="486" r:id="rId7"/>
    <p:sldId id="464" r:id="rId8"/>
    <p:sldId id="487" r:id="rId9"/>
    <p:sldId id="488" r:id="rId10"/>
    <p:sldId id="465" r:id="rId11"/>
    <p:sldId id="489" r:id="rId12"/>
    <p:sldId id="490" r:id="rId13"/>
    <p:sldId id="492" r:id="rId14"/>
    <p:sldId id="466" r:id="rId15"/>
    <p:sldId id="323" r:id="rId16"/>
    <p:sldId id="494" r:id="rId17"/>
    <p:sldId id="470" r:id="rId18"/>
    <p:sldId id="468" r:id="rId19"/>
    <p:sldId id="471" r:id="rId20"/>
    <p:sldId id="493" r:id="rId21"/>
    <p:sldId id="472" r:id="rId22"/>
    <p:sldId id="491" r:id="rId23"/>
    <p:sldId id="475" r:id="rId24"/>
    <p:sldId id="477" r:id="rId25"/>
    <p:sldId id="495" r:id="rId26"/>
    <p:sldId id="496" r:id="rId27"/>
    <p:sldId id="808" r:id="rId28"/>
    <p:sldId id="810" r:id="rId29"/>
    <p:sldId id="811" r:id="rId30"/>
    <p:sldId id="498" r:id="rId31"/>
    <p:sldId id="421" r:id="rId32"/>
    <p:sldId id="484" r:id="rId33"/>
    <p:sldId id="4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5E2"/>
    <a:srgbClr val="FF0000"/>
    <a:srgbClr val="FF00FF"/>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8566" autoAdjust="0"/>
  </p:normalViewPr>
  <p:slideViewPr>
    <p:cSldViewPr snapToGrid="0">
      <p:cViewPr varScale="1">
        <p:scale>
          <a:sx n="69" d="100"/>
          <a:sy n="69" d="100"/>
        </p:scale>
        <p:origin x="6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4/28/2025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4/28/2025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4/28/2025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4/28/2025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4/28/2025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4/28/2025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4/28/2025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4/28/2025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4/28/2025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4/28/2025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4/28/2025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4/28/2025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Ph&#7843;n%20&#7913;ng%20th&#7911;y%20ph&#226;n%20cellulose%20-%20H&#243;a%20h&#7885;c%2012%20-%20Hoc10.mp4"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Ph&#7843;n%20&#7913;ng%20th&#7911;y%20ph&#226;n%20cellulose%20-%20H&#243;a%20h&#7885;c%2012%20-%20Hoc10.mp4"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Ph&#7843;n%20&#7913;ng%20th&#7911;y%20ph&#226;n%20cellulose%20-%20H&#243;a%20h&#7885;c%2012%20-%20Hoc10.mp4"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Ph&#7843;n%20&#7913;ng%20th&#7911;y%20ph&#226;n%20cellulose%20-%20H&#243;a%20h&#7885;c%2012%20-%20Hoc10.mp4"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a:solidFill>
                  <a:srgbClr val="0000FF"/>
                </a:solidFill>
                <a:ea typeface="+mj-ea"/>
                <a:cs typeface="Times New Roman" pitchFamily="18" charset="0"/>
              </a:rPr>
              <a:t>BỘ SÁCH CHÂN TRỜI SÁNG TẠO</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2509" y="5398164"/>
            <a:ext cx="12192000" cy="584775"/>
          </a:xfrm>
          <a:prstGeom prst="rect">
            <a:avLst/>
          </a:prstGeom>
        </p:spPr>
        <p:txBody>
          <a:bodyPr wrap="square">
            <a:spAutoFit/>
          </a:bodyPr>
          <a:lstStyle/>
          <a:p>
            <a:pPr algn="ct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Trạng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thái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rắn</a:t>
            </a:r>
            <a:endParaRPr lang="en-US" sz="3200" dirty="0">
              <a:solidFill>
                <a:srgbClr val="FF00FF"/>
              </a:solidFill>
              <a:latin typeface="Times New Roman" pitchFamily="18" charset="0"/>
              <a:cs typeface="Times New Roman" pitchFamily="18" charset="0"/>
            </a:endParaRPr>
          </a:p>
        </p:txBody>
      </p:sp>
      <p:sp>
        <p:nvSpPr>
          <p:cNvPr id="5" name="Rectangle 4"/>
          <p:cNvSpPr/>
          <p:nvPr/>
        </p:nvSpPr>
        <p:spPr>
          <a:xfrm>
            <a:off x="-332509" y="5982939"/>
            <a:ext cx="12192000" cy="584775"/>
          </a:xfrm>
          <a:prstGeom prst="rect">
            <a:avLst/>
          </a:prstGeom>
        </p:spPr>
        <p:txBody>
          <a:bodyPr wrap="square">
            <a:spAutoFit/>
          </a:bodyPr>
          <a:lstStyle/>
          <a:p>
            <a:pPr algn="ct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Màu</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sắc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trắng</a:t>
            </a:r>
            <a:endParaRPr lang="en-US" sz="3200" dirty="0">
              <a:solidFill>
                <a:srgbClr val="FF00FF"/>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6876A377-C08D-FB2D-12AD-30199476F715}"/>
              </a:ext>
            </a:extLst>
          </p:cNvPr>
          <p:cNvPicPr>
            <a:picLocks noChangeAspect="1"/>
          </p:cNvPicPr>
          <p:nvPr/>
        </p:nvPicPr>
        <p:blipFill>
          <a:blip r:embed="rId2"/>
          <a:stretch>
            <a:fillRect/>
          </a:stretch>
        </p:blipFill>
        <p:spPr>
          <a:xfrm>
            <a:off x="742057" y="1618997"/>
            <a:ext cx="9078592" cy="3620005"/>
          </a:xfrm>
          <a:prstGeom prst="rect">
            <a:avLst/>
          </a:prstGeom>
        </p:spPr>
      </p:pic>
      <p:sp>
        <p:nvSpPr>
          <p:cNvPr id="8" name="TextBox 7">
            <a:extLst>
              <a:ext uri="{FF2B5EF4-FFF2-40B4-BE49-F238E27FC236}">
                <a16:creationId xmlns:a16="http://schemas.microsoft.com/office/drawing/2014/main" id="{AFD24752-2FF7-0F64-B8C5-A2832CC91E03}"/>
              </a:ext>
            </a:extLst>
          </p:cNvPr>
          <p:cNvSpPr txBox="1"/>
          <p:nvPr/>
        </p:nvSpPr>
        <p:spPr>
          <a:xfrm>
            <a:off x="997528" y="165857"/>
            <a:ext cx="9078592" cy="1754326"/>
          </a:xfrm>
          <a:prstGeom prst="rect">
            <a:avLst/>
          </a:prstGeom>
          <a:noFill/>
        </p:spPr>
        <p:txBody>
          <a:bodyPr wrap="square" rtlCol="0">
            <a:spAutoFit/>
          </a:bodyPr>
          <a:lstStyle/>
          <a:p>
            <a:r>
              <a:rPr lang="en-US" sz="5400" dirty="0" err="1">
                <a:solidFill>
                  <a:srgbClr val="00B050"/>
                </a:solidFill>
              </a:rPr>
              <a:t>Trạng</a:t>
            </a:r>
            <a:r>
              <a:rPr lang="en-US" sz="5400" dirty="0">
                <a:solidFill>
                  <a:srgbClr val="00B050"/>
                </a:solidFill>
              </a:rPr>
              <a:t> </a:t>
            </a:r>
            <a:r>
              <a:rPr lang="en-US" sz="5400" dirty="0" err="1">
                <a:solidFill>
                  <a:srgbClr val="00B050"/>
                </a:solidFill>
              </a:rPr>
              <a:t>thái</a:t>
            </a:r>
            <a:r>
              <a:rPr lang="en-US" sz="5400" dirty="0">
                <a:solidFill>
                  <a:srgbClr val="00B050"/>
                </a:solidFill>
              </a:rPr>
              <a:t> </a:t>
            </a:r>
            <a:r>
              <a:rPr lang="en-US" sz="5400" dirty="0" err="1">
                <a:solidFill>
                  <a:srgbClr val="00B050"/>
                </a:solidFill>
              </a:rPr>
              <a:t>màu</a:t>
            </a:r>
            <a:r>
              <a:rPr lang="en-US" sz="5400" dirty="0">
                <a:solidFill>
                  <a:srgbClr val="00B050"/>
                </a:solidFill>
              </a:rPr>
              <a:t> </a:t>
            </a:r>
            <a:r>
              <a:rPr lang="en-US" sz="5400" dirty="0" err="1">
                <a:solidFill>
                  <a:srgbClr val="00B050"/>
                </a:solidFill>
              </a:rPr>
              <a:t>sắc</a:t>
            </a:r>
            <a:r>
              <a:rPr lang="en-US" sz="5400" dirty="0">
                <a:solidFill>
                  <a:srgbClr val="00B050"/>
                </a:solidFill>
              </a:rPr>
              <a:t> </a:t>
            </a:r>
            <a:r>
              <a:rPr lang="en-US" sz="5400" dirty="0" err="1">
                <a:solidFill>
                  <a:srgbClr val="00B050"/>
                </a:solidFill>
              </a:rPr>
              <a:t>của</a:t>
            </a:r>
            <a:r>
              <a:rPr lang="en-US" sz="5400" dirty="0">
                <a:solidFill>
                  <a:srgbClr val="00B050"/>
                </a:solidFill>
              </a:rPr>
              <a:t> </a:t>
            </a:r>
            <a:r>
              <a:rPr lang="en-US" sz="5400" dirty="0" err="1">
                <a:solidFill>
                  <a:srgbClr val="00B050"/>
                </a:solidFill>
              </a:rPr>
              <a:t>tinh</a:t>
            </a:r>
            <a:r>
              <a:rPr lang="en-US" sz="5400" dirty="0">
                <a:solidFill>
                  <a:srgbClr val="00B050"/>
                </a:solidFill>
              </a:rPr>
              <a:t> </a:t>
            </a:r>
            <a:r>
              <a:rPr lang="en-US" sz="5400" dirty="0" err="1">
                <a:solidFill>
                  <a:srgbClr val="00B050"/>
                </a:solidFill>
              </a:rPr>
              <a:t>bột</a:t>
            </a:r>
            <a:r>
              <a:rPr lang="en-US" sz="5400" dirty="0">
                <a:solidFill>
                  <a:srgbClr val="00B050"/>
                </a:solidFill>
              </a:rPr>
              <a:t> </a:t>
            </a:r>
            <a:r>
              <a:rPr lang="en-US" sz="5400" dirty="0" err="1">
                <a:solidFill>
                  <a:srgbClr val="00B050"/>
                </a:solidFill>
              </a:rPr>
              <a:t>và</a:t>
            </a:r>
            <a:r>
              <a:rPr lang="en-US" sz="5400" dirty="0">
                <a:solidFill>
                  <a:srgbClr val="00B050"/>
                </a:solidFill>
              </a:rPr>
              <a:t> cellulose</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878F43-B175-0EE0-0A2F-FD9DFFCB7605}"/>
              </a:ext>
            </a:extLst>
          </p:cNvPr>
          <p:cNvPicPr>
            <a:picLocks noChangeAspect="1" noChangeArrowheads="1"/>
          </p:cNvPicPr>
          <p:nvPr/>
        </p:nvPicPr>
        <p:blipFill>
          <a:blip r:embed="rId2"/>
          <a:srcRect/>
          <a:stretch>
            <a:fillRect/>
          </a:stretch>
        </p:blipFill>
        <p:spPr bwMode="auto">
          <a:xfrm>
            <a:off x="1171917" y="2382967"/>
            <a:ext cx="7295982" cy="2513230"/>
          </a:xfrm>
          <a:prstGeom prst="rect">
            <a:avLst/>
          </a:prstGeom>
          <a:noFill/>
          <a:ln w="9525">
            <a:noFill/>
            <a:miter lim="800000"/>
            <a:headEnd/>
            <a:tailEnd/>
          </a:ln>
          <a:effectLst/>
        </p:spPr>
      </p:pic>
      <p:sp>
        <p:nvSpPr>
          <p:cNvPr id="6" name="Rectangle 5">
            <a:extLst>
              <a:ext uri="{FF2B5EF4-FFF2-40B4-BE49-F238E27FC236}">
                <a16:creationId xmlns:a16="http://schemas.microsoft.com/office/drawing/2014/main" id="{5AEA5B80-451B-C2E9-3638-69CF921F0449}"/>
              </a:ext>
            </a:extLst>
          </p:cNvPr>
          <p:cNvSpPr/>
          <p:nvPr/>
        </p:nvSpPr>
        <p:spPr>
          <a:xfrm>
            <a:off x="934588" y="182880"/>
            <a:ext cx="7358743" cy="1815882"/>
          </a:xfrm>
          <a:prstGeom prst="rect">
            <a:avLst/>
          </a:prstGeom>
        </p:spPr>
        <p:txBody>
          <a:bodyPr wrap="square">
            <a:spAutoFit/>
          </a:bodyPr>
          <a:lstStyle/>
          <a:p>
            <a:pPr algn="just"/>
            <a:r>
              <a:rPr lang="vi-VN" sz="2800" dirty="0">
                <a:solidFill>
                  <a:srgbClr val="FF00FF"/>
                </a:solidFill>
                <a:latin typeface="+mj-lt"/>
              </a:rPr>
              <a:t>- Nấu bột sắn dây: ban đầu cho bột sắn dây (thành phần chính là tinh bột) vào nước, khuấy đều thấy không tan nhưng khi đun nóng ta thấy tạo thành hỗn hợp dung dịch keo.</a:t>
            </a:r>
            <a:endParaRPr lang="en-US" sz="2800" dirty="0">
              <a:solidFill>
                <a:srgbClr val="FF00FF"/>
              </a:solidFill>
              <a:latin typeface="+mj-lt"/>
              <a:cs typeface="Times New Roman" pitchFamily="18" charset="0"/>
            </a:endParaRPr>
          </a:p>
        </p:txBody>
      </p:sp>
    </p:spTree>
    <p:extLst>
      <p:ext uri="{BB962C8B-B14F-4D97-AF65-F5344CB8AC3E}">
        <p14:creationId xmlns:p14="http://schemas.microsoft.com/office/powerpoint/2010/main" val="24167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AA4B040-E3F2-5B18-6C49-C20DAF8B9012}"/>
              </a:ext>
            </a:extLst>
          </p:cNvPr>
          <p:cNvPicPr>
            <a:picLocks noChangeAspect="1" noChangeArrowheads="1"/>
          </p:cNvPicPr>
          <p:nvPr/>
        </p:nvPicPr>
        <p:blipFill>
          <a:blip r:embed="rId2"/>
          <a:srcRect/>
          <a:stretch>
            <a:fillRect/>
          </a:stretch>
        </p:blipFill>
        <p:spPr bwMode="auto">
          <a:xfrm>
            <a:off x="2867891" y="2126767"/>
            <a:ext cx="4760686" cy="2910746"/>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CCD156C4-4BD6-242E-97E0-37D082CDAA26}"/>
              </a:ext>
            </a:extLst>
          </p:cNvPr>
          <p:cNvSpPr/>
          <p:nvPr/>
        </p:nvSpPr>
        <p:spPr>
          <a:xfrm>
            <a:off x="869934" y="426762"/>
            <a:ext cx="11058830"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Luộc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thành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phần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chính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cellulose) </a:t>
            </a:r>
            <a:r>
              <a:rPr lang="en-US" sz="2800" dirty="0" err="1">
                <a:solidFill>
                  <a:srgbClr val="FF00FF"/>
                </a:solidFill>
                <a:latin typeface="Times New Roman" pitchFamily="18" charset="0"/>
                <a:cs typeface="Times New Roman" pitchFamily="18" charset="0"/>
              </a:rPr>
              <a:t>thì</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thấy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luộc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vẫn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còn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hình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dạng</a:t>
            </a:r>
            <a:r>
              <a:rPr lang="en-US" sz="2800"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00470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CE5667-C51F-A4B5-6932-FFCE7E409235}"/>
              </a:ext>
            </a:extLst>
          </p:cNvPr>
          <p:cNvSpPr txBox="1"/>
          <p:nvPr/>
        </p:nvSpPr>
        <p:spPr>
          <a:xfrm>
            <a:off x="1751908" y="429137"/>
            <a:ext cx="6097384" cy="1384995"/>
          </a:xfrm>
          <a:prstGeom prst="rect">
            <a:avLst/>
          </a:prstGeom>
          <a:noFill/>
        </p:spPr>
        <p:txBody>
          <a:bodyPr wrap="square">
            <a:spAutoFit/>
          </a:bodyPr>
          <a:lstStyle/>
          <a:p>
            <a:r>
              <a:rPr lang="en-US" sz="2800" dirty="0" err="1"/>
              <a:t>Chọn</a:t>
            </a:r>
            <a:r>
              <a:rPr lang="en-US" sz="2800" dirty="0"/>
              <a:t> </a:t>
            </a:r>
            <a:r>
              <a:rPr lang="en-US" sz="2800" dirty="0" err="1"/>
              <a:t>thông</a:t>
            </a:r>
            <a:r>
              <a:rPr lang="en-US" sz="2800" dirty="0"/>
              <a:t> tin </a:t>
            </a:r>
            <a:r>
              <a:rPr lang="en-US" sz="2800" dirty="0" err="1"/>
              <a:t>đúng</a:t>
            </a:r>
            <a:r>
              <a:rPr lang="en-US" sz="2800" dirty="0"/>
              <a:t> </a:t>
            </a:r>
            <a:r>
              <a:rPr lang="en-US" sz="2800" dirty="0" err="1"/>
              <a:t>cho</a:t>
            </a:r>
            <a:r>
              <a:rPr lang="en-US" sz="2800" dirty="0"/>
              <a:t> </a:t>
            </a:r>
            <a:r>
              <a:rPr lang="en-US" sz="2800" dirty="0" err="1"/>
              <a:t>tinh</a:t>
            </a:r>
            <a:r>
              <a:rPr lang="en-US" sz="2800" dirty="0"/>
              <a:t> </a:t>
            </a:r>
            <a:r>
              <a:rPr lang="en-US" sz="2800" dirty="0" err="1"/>
              <a:t>bột</a:t>
            </a:r>
            <a:r>
              <a:rPr lang="en-US" sz="2800" dirty="0"/>
              <a:t> hay cellulose, </a:t>
            </a:r>
            <a:r>
              <a:rPr lang="en-US" sz="2800" dirty="0" err="1"/>
              <a:t>điền</a:t>
            </a:r>
            <a:r>
              <a:rPr lang="en-US" sz="2800" dirty="0"/>
              <a:t> </a:t>
            </a:r>
            <a:r>
              <a:rPr lang="en-US" sz="2800" dirty="0" err="1"/>
              <a:t>dấu</a:t>
            </a:r>
            <a:r>
              <a:rPr lang="en-US" sz="2800" dirty="0"/>
              <a:t> (√) </a:t>
            </a:r>
            <a:r>
              <a:rPr lang="en-US" sz="2800" dirty="0" err="1"/>
              <a:t>để</a:t>
            </a:r>
            <a:r>
              <a:rPr lang="en-US" sz="2800" dirty="0"/>
              <a:t> </a:t>
            </a:r>
            <a:r>
              <a:rPr lang="en-US" sz="2800" dirty="0" err="1"/>
              <a:t>hoàn</a:t>
            </a:r>
            <a:r>
              <a:rPr lang="en-US" sz="2800" dirty="0"/>
              <a:t> </a:t>
            </a:r>
            <a:r>
              <a:rPr lang="en-US" sz="2800" dirty="0" err="1"/>
              <a:t>thành</a:t>
            </a:r>
            <a:r>
              <a:rPr lang="en-US" sz="2800" dirty="0"/>
              <a:t> </a:t>
            </a:r>
            <a:r>
              <a:rPr lang="en-US" sz="2800" dirty="0" err="1"/>
              <a:t>bảng</a:t>
            </a:r>
            <a:r>
              <a:rPr lang="en-US" sz="2800" dirty="0"/>
              <a:t> </a:t>
            </a:r>
            <a:r>
              <a:rPr lang="en-US" sz="2800" dirty="0" err="1"/>
              <a:t>theo</a:t>
            </a:r>
            <a:r>
              <a:rPr lang="en-US" sz="2800" dirty="0"/>
              <a:t> </a:t>
            </a:r>
            <a:r>
              <a:rPr lang="en-US" sz="2800" dirty="0" err="1"/>
              <a:t>mẫu</a:t>
            </a:r>
            <a:r>
              <a:rPr lang="en-US" sz="2800" dirty="0"/>
              <a:t> </a:t>
            </a:r>
            <a:r>
              <a:rPr lang="en-US" sz="2800" dirty="0" err="1"/>
              <a:t>sau</a:t>
            </a:r>
            <a:r>
              <a:rPr lang="en-US" sz="2800" dirty="0"/>
              <a:t>:</a:t>
            </a:r>
          </a:p>
        </p:txBody>
      </p:sp>
      <p:pic>
        <p:nvPicPr>
          <p:cNvPr id="4" name="Picture 3">
            <a:extLst>
              <a:ext uri="{FF2B5EF4-FFF2-40B4-BE49-F238E27FC236}">
                <a16:creationId xmlns:a16="http://schemas.microsoft.com/office/drawing/2014/main" id="{4D9D94C4-6CDE-20C5-3537-4AC13750F0F4}"/>
              </a:ext>
            </a:extLst>
          </p:cNvPr>
          <p:cNvPicPr>
            <a:picLocks noChangeAspect="1"/>
          </p:cNvPicPr>
          <p:nvPr/>
        </p:nvPicPr>
        <p:blipFill>
          <a:blip r:embed="rId2"/>
          <a:stretch>
            <a:fillRect/>
          </a:stretch>
        </p:blipFill>
        <p:spPr>
          <a:xfrm>
            <a:off x="164674" y="124691"/>
            <a:ext cx="1228572" cy="1443571"/>
          </a:xfrm>
          <a:prstGeom prst="rect">
            <a:avLst/>
          </a:prstGeom>
        </p:spPr>
      </p:pic>
      <p:pic>
        <p:nvPicPr>
          <p:cNvPr id="6" name="Picture 5">
            <a:extLst>
              <a:ext uri="{FF2B5EF4-FFF2-40B4-BE49-F238E27FC236}">
                <a16:creationId xmlns:a16="http://schemas.microsoft.com/office/drawing/2014/main" id="{B55EEAC2-3CFE-1E52-C910-E8BD1F985C2A}"/>
              </a:ext>
            </a:extLst>
          </p:cNvPr>
          <p:cNvPicPr>
            <a:picLocks noChangeAspect="1"/>
          </p:cNvPicPr>
          <p:nvPr/>
        </p:nvPicPr>
        <p:blipFill>
          <a:blip r:embed="rId3"/>
          <a:stretch>
            <a:fillRect/>
          </a:stretch>
        </p:blipFill>
        <p:spPr>
          <a:xfrm>
            <a:off x="1503334" y="1814132"/>
            <a:ext cx="5926476" cy="4979324"/>
          </a:xfrm>
          <a:prstGeom prst="rect">
            <a:avLst/>
          </a:prstGeom>
        </p:spPr>
      </p:pic>
    </p:spTree>
    <p:extLst>
      <p:ext uri="{BB962C8B-B14F-4D97-AF65-F5344CB8AC3E}">
        <p14:creationId xmlns:p14="http://schemas.microsoft.com/office/powerpoint/2010/main" val="411872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27: </a:t>
            </a:r>
            <a:r>
              <a:rPr lang="en-US" sz="2800" b="1" dirty="0" err="1">
                <a:solidFill>
                  <a:srgbClr val="FF00FF"/>
                </a:solidFill>
                <a:latin typeface="Times New Roman" pitchFamily="18" charset="0"/>
                <a:cs typeface="Times New Roman" pitchFamily="18" charset="0"/>
              </a:rPr>
              <a:t>TINH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BỘT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CELLULOSE</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TRẠNG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1278158"/>
            <a:ext cx="12192000" cy="5632311"/>
          </a:xfrm>
          <a:prstGeom prst="rect">
            <a:avLst/>
          </a:prstGeom>
          <a:noFill/>
        </p:spPr>
        <p:txBody>
          <a:bodyPr wrap="square" rtlCol="0">
            <a:spAutoFit/>
          </a:bodyPr>
          <a:lstStyle/>
          <a:p>
            <a:pPr algn="just"/>
            <a:r>
              <a:rPr lang="vi-VN" sz="3600" dirty="0">
                <a:latin typeface="Times New Roman" pitchFamily="18" charset="0"/>
                <a:cs typeface="Times New Roman" pitchFamily="18" charset="0"/>
              </a:rPr>
              <a:t>• Trong tự nhiên, tinh bột có nhiều trong các loại gạo, khoai, ngũ cốc và một số loại quả xanh, ... cellulose có nhiều trong bông vải, gỗ, tre,</a:t>
            </a:r>
            <a:r>
              <a:rPr lang="en-US" sz="3600" dirty="0">
                <a:latin typeface="Times New Roman" pitchFamily="18" charset="0"/>
                <a:cs typeface="Times New Roman" pitchFamily="18" charset="0"/>
              </a:rPr>
              <a:t>…</a:t>
            </a:r>
            <a:endParaRPr lang="vi-VN" sz="3600" dirty="0">
              <a:latin typeface="Times New Roman" pitchFamily="18" charset="0"/>
              <a:cs typeface="Times New Roman" pitchFamily="18" charset="0"/>
            </a:endParaRPr>
          </a:p>
          <a:p>
            <a:pPr algn="just"/>
            <a:endParaRPr lang="vi-VN" sz="3600" dirty="0">
              <a:latin typeface="Times New Roman" pitchFamily="18" charset="0"/>
              <a:cs typeface="Times New Roman" pitchFamily="18" charset="0"/>
            </a:endParaRPr>
          </a:p>
          <a:p>
            <a:pPr algn="just"/>
            <a:r>
              <a:rPr lang="vi-VN" sz="3600" dirty="0">
                <a:latin typeface="Times New Roman" pitchFamily="18" charset="0"/>
                <a:cs typeface="Times New Roman" pitchFamily="18" charset="0"/>
              </a:rPr>
              <a:t>• Tinh bột là chất rắn, dạng bột vô định hình, màu trắng, không tan trong nước lạnh, tan một phần trong nước nóng thành hồ tinh bột.</a:t>
            </a:r>
          </a:p>
          <a:p>
            <a:pPr algn="just"/>
            <a:endParaRPr lang="vi-VN" sz="3600" dirty="0">
              <a:latin typeface="Times New Roman" pitchFamily="18" charset="0"/>
              <a:cs typeface="Times New Roman" pitchFamily="18" charset="0"/>
            </a:endParaRPr>
          </a:p>
          <a:p>
            <a:pPr algn="just"/>
            <a:r>
              <a:rPr lang="vi-VN" sz="3600" dirty="0">
                <a:latin typeface="Times New Roman" pitchFamily="18" charset="0"/>
                <a:cs typeface="Times New Roman" pitchFamily="18" charset="0"/>
              </a:rPr>
              <a:t>• Cellulose là chất rắn, màu trắng, dạng sợi, không tan trong nước.</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6866D-7009-28E4-2BE1-892ABFA31030}"/>
              </a:ext>
            </a:extLst>
          </p:cNvPr>
          <p:cNvSpPr txBox="1"/>
          <p:nvPr/>
        </p:nvSpPr>
        <p:spPr>
          <a:xfrm>
            <a:off x="288132" y="227623"/>
            <a:ext cx="11685332"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3" name="TextBox 2"/>
          <p:cNvSpPr txBox="1"/>
          <p:nvPr/>
        </p:nvSpPr>
        <p:spPr>
          <a:xfrm>
            <a:off x="288132" y="598022"/>
            <a:ext cx="11814728"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cellulose</a:t>
            </a:r>
          </a:p>
        </p:txBody>
      </p:sp>
      <p:sp>
        <p:nvSpPr>
          <p:cNvPr id="4" name="TextBox 3">
            <a:extLst>
              <a:ext uri="{FF2B5EF4-FFF2-40B4-BE49-F238E27FC236}">
                <a16:creationId xmlns:a16="http://schemas.microsoft.com/office/drawing/2014/main" id="{FAC4EBBC-5A63-C9DE-7188-935F2627A606}"/>
              </a:ext>
            </a:extLst>
          </p:cNvPr>
          <p:cNvSpPr txBox="1"/>
          <p:nvPr/>
        </p:nvSpPr>
        <p:spPr>
          <a:xfrm>
            <a:off x="944187" y="1268721"/>
            <a:ext cx="6803275" cy="1077218"/>
          </a:xfrm>
          <a:prstGeom prst="rect">
            <a:avLst/>
          </a:prstGeom>
          <a:noFill/>
        </p:spPr>
        <p:txBody>
          <a:bodyPr wrap="square">
            <a:spAutoFit/>
          </a:bodyPr>
          <a:lstStyle/>
          <a:p>
            <a:r>
              <a:rPr lang="en-US" sz="3200" dirty="0"/>
              <a:t>4. </a:t>
            </a:r>
            <a:r>
              <a:rPr lang="en-US" sz="3200" dirty="0" err="1"/>
              <a:t>Hãy</a:t>
            </a:r>
            <a:r>
              <a:rPr lang="en-US" sz="3200" dirty="0"/>
              <a:t> </a:t>
            </a:r>
            <a:r>
              <a:rPr lang="en-US" sz="3200" dirty="0" err="1"/>
              <a:t>cho</a:t>
            </a:r>
            <a:r>
              <a:rPr lang="en-US" sz="3200" dirty="0"/>
              <a:t> </a:t>
            </a:r>
            <a:r>
              <a:rPr lang="en-US" sz="3200" dirty="0" err="1"/>
              <a:t>nhận</a:t>
            </a:r>
            <a:r>
              <a:rPr lang="en-US" sz="3200" dirty="0"/>
              <a:t> </a:t>
            </a:r>
            <a:r>
              <a:rPr lang="en-US" sz="3200" dirty="0" err="1"/>
              <a:t>xét</a:t>
            </a:r>
            <a:r>
              <a:rPr lang="en-US" sz="3200" dirty="0"/>
              <a:t> </a:t>
            </a:r>
            <a:r>
              <a:rPr lang="en-US" sz="3200" dirty="0" err="1"/>
              <a:t>về</a:t>
            </a:r>
            <a:r>
              <a:rPr lang="en-US" sz="3200" dirty="0"/>
              <a:t> </a:t>
            </a:r>
            <a:r>
              <a:rPr lang="en-US" sz="3200" dirty="0" err="1"/>
              <a:t>khối</a:t>
            </a:r>
            <a:r>
              <a:rPr lang="en-US" sz="3200" dirty="0"/>
              <a:t> </a:t>
            </a:r>
            <a:r>
              <a:rPr lang="en-US" sz="3200" dirty="0" err="1"/>
              <a:t>lượng</a:t>
            </a:r>
            <a:r>
              <a:rPr lang="en-US" sz="3200" dirty="0"/>
              <a:t> </a:t>
            </a:r>
            <a:r>
              <a:rPr lang="en-US" sz="3200" dirty="0" err="1"/>
              <a:t>phân</a:t>
            </a:r>
            <a:r>
              <a:rPr lang="en-US" sz="3200" dirty="0"/>
              <a:t> </a:t>
            </a:r>
            <a:r>
              <a:rPr lang="en-US" sz="3200" dirty="0" err="1"/>
              <a:t>tử</a:t>
            </a:r>
            <a:r>
              <a:rPr lang="en-US" sz="3200" dirty="0"/>
              <a:t> </a:t>
            </a:r>
            <a:r>
              <a:rPr lang="en-US" sz="3200" dirty="0" err="1"/>
              <a:t>của</a:t>
            </a:r>
            <a:r>
              <a:rPr lang="en-US" sz="3200" dirty="0"/>
              <a:t> </a:t>
            </a:r>
            <a:r>
              <a:rPr lang="en-US" sz="3200" dirty="0" err="1"/>
              <a:t>tinh</a:t>
            </a:r>
            <a:r>
              <a:rPr lang="en-US" sz="3200" dirty="0"/>
              <a:t> </a:t>
            </a:r>
            <a:r>
              <a:rPr lang="en-US" sz="3200" dirty="0" err="1"/>
              <a:t>bột</a:t>
            </a:r>
            <a:r>
              <a:rPr lang="en-US" sz="3200" dirty="0"/>
              <a:t> </a:t>
            </a:r>
            <a:r>
              <a:rPr lang="en-US" sz="3200" dirty="0" err="1"/>
              <a:t>và</a:t>
            </a:r>
            <a:r>
              <a:rPr lang="en-US" sz="3200" dirty="0"/>
              <a:t> cellulose.</a:t>
            </a:r>
          </a:p>
        </p:txBody>
      </p:sp>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FB3A5-A8DC-22B4-1D23-C094CEA29838}"/>
            </a:ext>
          </a:extLst>
        </p:cNvPr>
        <p:cNvGrpSpPr/>
        <p:nvPr/>
      </p:nvGrpSpPr>
      <p:grpSpPr>
        <a:xfrm>
          <a:off x="0" y="0"/>
          <a:ext cx="0" cy="0"/>
          <a:chOff x="0" y="0"/>
          <a:chExt cx="0" cy="0"/>
        </a:xfrm>
      </p:grpSpPr>
      <p:sp>
        <p:nvSpPr>
          <p:cNvPr id="48130" name="Text Box 2">
            <a:extLst>
              <a:ext uri="{FF2B5EF4-FFF2-40B4-BE49-F238E27FC236}">
                <a16:creationId xmlns:a16="http://schemas.microsoft.com/office/drawing/2014/main" id="{A5A9C075-4088-637B-112D-CF5111EE6AC9}"/>
              </a:ext>
            </a:extLst>
          </p:cNvPr>
          <p:cNvSpPr txBox="1">
            <a:spLocks noChangeArrowheads="1"/>
          </p:cNvSpPr>
          <p:nvPr/>
        </p:nvSpPr>
        <p:spPr bwMode="auto">
          <a:xfrm>
            <a:off x="2711450" y="1268413"/>
            <a:ext cx="763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latin typeface="Times New Roman" panose="02020603050405020304" pitchFamily="18" charset="0"/>
                <a:cs typeface="Times New Roman" panose="02020603050405020304" pitchFamily="18" charset="0"/>
              </a:rPr>
              <a:t>* Tinh </a:t>
            </a:r>
            <a:r>
              <a:rPr lang="en-US" altLang="en-US" sz="2400" b="1" dirty="0" err="1">
                <a:latin typeface="Times New Roman" panose="02020603050405020304" pitchFamily="18" charset="0"/>
                <a:cs typeface="Times New Roman" panose="02020603050405020304" pitchFamily="18" charset="0"/>
              </a:rPr>
              <a:t>bột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cellulose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lớn</a:t>
            </a:r>
            <a:r>
              <a:rPr lang="en-US" altLang="en-US" sz="2400" b="1" dirty="0">
                <a:latin typeface="Times New Roman" panose="02020603050405020304" pitchFamily="18" charset="0"/>
                <a:cs typeface="Times New Roman" panose="02020603050405020304" pitchFamily="18" charset="0"/>
              </a:rPr>
              <a:t> .</a:t>
            </a:r>
          </a:p>
        </p:txBody>
      </p:sp>
      <p:sp>
        <p:nvSpPr>
          <p:cNvPr id="48131" name="Text Box 3">
            <a:extLst>
              <a:ext uri="{FF2B5EF4-FFF2-40B4-BE49-F238E27FC236}">
                <a16:creationId xmlns:a16="http://schemas.microsoft.com/office/drawing/2014/main" id="{DE561BC4-BE2B-DCF5-77B8-7F4B09D82414}"/>
              </a:ext>
            </a:extLst>
          </p:cNvPr>
          <p:cNvSpPr txBox="1">
            <a:spLocks noChangeArrowheads="1"/>
          </p:cNvSpPr>
          <p:nvPr/>
        </p:nvSpPr>
        <p:spPr bwMode="auto">
          <a:xfrm>
            <a:off x="2711450" y="1916113"/>
            <a:ext cx="7632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400" b="1" dirty="0">
                <a:latin typeface="Times New Roman" panose="02020603050405020304" pitchFamily="18" charset="0"/>
                <a:cs typeface="Times New Roman" panose="02020603050405020304" pitchFamily="18" charset="0"/>
              </a:rPr>
              <a:t>*Tinh </a:t>
            </a:r>
            <a:r>
              <a:rPr lang="en-US" altLang="en-US" sz="2400" b="1" dirty="0" err="1">
                <a:latin typeface="Times New Roman" panose="02020603050405020304" pitchFamily="18" charset="0"/>
                <a:cs typeface="Times New Roman" panose="02020603050405020304" pitchFamily="18" charset="0"/>
              </a:rPr>
              <a:t>bột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cellulose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thành</a:t>
            </a:r>
            <a:r>
              <a:rPr lang="en-US" altLang="en-US" sz="2400" b="1" dirty="0">
                <a:latin typeface="Times New Roman" panose="02020603050405020304" pitchFamily="18" charset="0"/>
                <a:cs typeface="Times New Roman" panose="02020603050405020304" pitchFamily="18" charset="0"/>
              </a:rPr>
              <a:t> do </a:t>
            </a:r>
            <a:r>
              <a:rPr lang="en-US" altLang="en-US" sz="2400" b="1" dirty="0" err="1">
                <a:latin typeface="Times New Roman" panose="02020603050405020304" pitchFamily="18" charset="0"/>
                <a:cs typeface="Times New Roman" panose="02020603050405020304" pitchFamily="18" charset="0"/>
              </a:rPr>
              <a:t>nhiều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nhóm</a:t>
            </a:r>
            <a:r>
              <a:rPr lang="en-US" altLang="en-US" sz="2400" b="1" dirty="0">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sz="2400" b="1" dirty="0">
                <a:latin typeface="Times New Roman" panose="02020603050405020304" pitchFamily="18" charset="0"/>
                <a:cs typeface="Times New Roman" panose="02020603050405020304" pitchFamily="18" charset="0"/>
              </a:rPr>
              <a:t>– C</a:t>
            </a:r>
            <a:r>
              <a:rPr lang="en-US" altLang="en-US" sz="2400" b="1" baseline="-25000" dirty="0">
                <a:latin typeface="Times New Roman" panose="02020603050405020304" pitchFamily="18" charset="0"/>
                <a:cs typeface="Times New Roman" panose="02020603050405020304" pitchFamily="18" charset="0"/>
              </a:rPr>
              <a:t>6</a:t>
            </a:r>
            <a:r>
              <a:rPr lang="en-US" altLang="en-US" sz="2400" b="1" dirty="0">
                <a:latin typeface="Times New Roman" panose="02020603050405020304" pitchFamily="18" charset="0"/>
                <a:cs typeface="Times New Roman" panose="02020603050405020304" pitchFamily="18" charset="0"/>
              </a:rPr>
              <a:t>H</a:t>
            </a:r>
            <a:r>
              <a:rPr lang="en-US" altLang="en-US" sz="2400" b="1" baseline="-25000" dirty="0">
                <a:latin typeface="Times New Roman" panose="02020603050405020304" pitchFamily="18" charset="0"/>
                <a:cs typeface="Times New Roman" panose="02020603050405020304" pitchFamily="18" charset="0"/>
              </a:rPr>
              <a:t>10</a:t>
            </a:r>
            <a:r>
              <a:rPr lang="en-US" altLang="en-US" sz="2400" b="1" dirty="0">
                <a:latin typeface="Times New Roman" panose="02020603050405020304" pitchFamily="18" charset="0"/>
                <a:cs typeface="Times New Roman" panose="02020603050405020304" pitchFamily="18" charset="0"/>
              </a:rPr>
              <a:t>O</a:t>
            </a:r>
            <a:r>
              <a:rPr lang="en-US" altLang="en-US" sz="2400" b="1" baseline="-25000" dirty="0">
                <a:latin typeface="Times New Roman" panose="02020603050405020304" pitchFamily="18" charset="0"/>
                <a:cs typeface="Times New Roman" panose="02020603050405020304" pitchFamily="18" charset="0"/>
              </a:rPr>
              <a:t>5 </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liên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với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nhau</a:t>
            </a:r>
            <a:r>
              <a:rPr lang="en-US" altLang="en-US" sz="2400" b="1" dirty="0">
                <a:latin typeface="Times New Roman" panose="02020603050405020304" pitchFamily="18" charset="0"/>
                <a:cs typeface="Times New Roman" panose="02020603050405020304" pitchFamily="18" charset="0"/>
              </a:rPr>
              <a:t>  .</a:t>
            </a:r>
          </a:p>
        </p:txBody>
      </p:sp>
      <p:sp>
        <p:nvSpPr>
          <p:cNvPr id="48132" name="Rectangle 4">
            <a:extLst>
              <a:ext uri="{FF2B5EF4-FFF2-40B4-BE49-F238E27FC236}">
                <a16:creationId xmlns:a16="http://schemas.microsoft.com/office/drawing/2014/main" id="{B9B4249A-1536-6601-193B-BD406331F86B}"/>
              </a:ext>
            </a:extLst>
          </p:cNvPr>
          <p:cNvSpPr>
            <a:spLocks noChangeArrowheads="1"/>
          </p:cNvSpPr>
          <p:nvPr/>
        </p:nvSpPr>
        <p:spPr bwMode="auto">
          <a:xfrm>
            <a:off x="3792538" y="2924176"/>
            <a:ext cx="5351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3300"/>
                </a:solidFill>
                <a:latin typeface="Times New Roman" panose="02020603050405020304" pitchFamily="18" charset="0"/>
                <a:cs typeface="Times New Roman" panose="02020603050405020304" pitchFamily="18" charset="0"/>
              </a:rPr>
              <a:t>.....– C</a:t>
            </a:r>
            <a:r>
              <a:rPr lang="en-US" altLang="en-US" sz="2400" b="1" baseline="-25000" dirty="0">
                <a:solidFill>
                  <a:srgbClr val="FF3300"/>
                </a:solidFill>
                <a:latin typeface="Times New Roman" panose="02020603050405020304" pitchFamily="18" charset="0"/>
                <a:cs typeface="Times New Roman" panose="02020603050405020304" pitchFamily="18" charset="0"/>
              </a:rPr>
              <a:t>6</a:t>
            </a:r>
            <a:r>
              <a:rPr lang="en-US" altLang="en-US" sz="2400" b="1" dirty="0">
                <a:solidFill>
                  <a:srgbClr val="FF3300"/>
                </a:solidFill>
                <a:latin typeface="Times New Roman" panose="02020603050405020304" pitchFamily="18" charset="0"/>
                <a:cs typeface="Times New Roman" panose="02020603050405020304" pitchFamily="18" charset="0"/>
              </a:rPr>
              <a:t>H</a:t>
            </a:r>
            <a:r>
              <a:rPr lang="en-US" altLang="en-US" sz="2400" b="1" baseline="-25000" dirty="0">
                <a:solidFill>
                  <a:srgbClr val="FF3300"/>
                </a:solidFill>
                <a:latin typeface="Times New Roman" panose="02020603050405020304" pitchFamily="18" charset="0"/>
                <a:cs typeface="Times New Roman" panose="02020603050405020304" pitchFamily="18" charset="0"/>
              </a:rPr>
              <a:t>10</a:t>
            </a:r>
            <a:r>
              <a:rPr lang="en-US" altLang="en-US" sz="2400" b="1" dirty="0">
                <a:solidFill>
                  <a:srgbClr val="FF3300"/>
                </a:solidFill>
                <a:latin typeface="Times New Roman" panose="02020603050405020304" pitchFamily="18" charset="0"/>
                <a:cs typeface="Times New Roman" panose="02020603050405020304" pitchFamily="18" charset="0"/>
              </a:rPr>
              <a:t>O</a:t>
            </a:r>
            <a:r>
              <a:rPr lang="en-US" altLang="en-US" sz="2400" b="1" baseline="-25000" dirty="0">
                <a:solidFill>
                  <a:srgbClr val="FF3300"/>
                </a:solidFill>
                <a:latin typeface="Times New Roman" panose="02020603050405020304" pitchFamily="18" charset="0"/>
                <a:cs typeface="Times New Roman" panose="02020603050405020304" pitchFamily="18" charset="0"/>
              </a:rPr>
              <a:t>5 </a:t>
            </a:r>
            <a:r>
              <a:rPr lang="en-US" altLang="en-US" sz="2400" b="1" dirty="0">
                <a:solidFill>
                  <a:srgbClr val="FF3300"/>
                </a:solidFill>
                <a:latin typeface="Times New Roman" panose="02020603050405020304" pitchFamily="18" charset="0"/>
                <a:cs typeface="Times New Roman" panose="02020603050405020304" pitchFamily="18" charset="0"/>
              </a:rPr>
              <a:t>– C</a:t>
            </a:r>
            <a:r>
              <a:rPr lang="en-US" altLang="en-US" sz="2400" b="1" baseline="-25000" dirty="0">
                <a:solidFill>
                  <a:srgbClr val="FF3300"/>
                </a:solidFill>
                <a:latin typeface="Times New Roman" panose="02020603050405020304" pitchFamily="18" charset="0"/>
                <a:cs typeface="Times New Roman" panose="02020603050405020304" pitchFamily="18" charset="0"/>
              </a:rPr>
              <a:t>6</a:t>
            </a:r>
            <a:r>
              <a:rPr lang="en-US" altLang="en-US" sz="2400" b="1" dirty="0">
                <a:solidFill>
                  <a:srgbClr val="FF3300"/>
                </a:solidFill>
                <a:latin typeface="Times New Roman" panose="02020603050405020304" pitchFamily="18" charset="0"/>
                <a:cs typeface="Times New Roman" panose="02020603050405020304" pitchFamily="18" charset="0"/>
              </a:rPr>
              <a:t>H</a:t>
            </a:r>
            <a:r>
              <a:rPr lang="en-US" altLang="en-US" sz="2400" b="1" baseline="-25000" dirty="0">
                <a:solidFill>
                  <a:srgbClr val="FF3300"/>
                </a:solidFill>
                <a:latin typeface="Times New Roman" panose="02020603050405020304" pitchFamily="18" charset="0"/>
                <a:cs typeface="Times New Roman" panose="02020603050405020304" pitchFamily="18" charset="0"/>
              </a:rPr>
              <a:t>10</a:t>
            </a:r>
            <a:r>
              <a:rPr lang="en-US" altLang="en-US" sz="2400" b="1" dirty="0">
                <a:solidFill>
                  <a:srgbClr val="FF3300"/>
                </a:solidFill>
                <a:latin typeface="Times New Roman" panose="02020603050405020304" pitchFamily="18" charset="0"/>
                <a:cs typeface="Times New Roman" panose="02020603050405020304" pitchFamily="18" charset="0"/>
              </a:rPr>
              <a:t>O</a:t>
            </a:r>
            <a:r>
              <a:rPr lang="en-US" altLang="en-US" sz="2400" b="1" baseline="-25000" dirty="0">
                <a:solidFill>
                  <a:srgbClr val="FF3300"/>
                </a:solidFill>
                <a:latin typeface="Times New Roman" panose="02020603050405020304" pitchFamily="18" charset="0"/>
                <a:cs typeface="Times New Roman" panose="02020603050405020304" pitchFamily="18" charset="0"/>
              </a:rPr>
              <a:t>5 </a:t>
            </a:r>
            <a:r>
              <a:rPr lang="en-US" altLang="en-US" sz="2400" b="1" dirty="0">
                <a:solidFill>
                  <a:srgbClr val="FF3300"/>
                </a:solidFill>
                <a:latin typeface="Times New Roman" panose="02020603050405020304" pitchFamily="18" charset="0"/>
                <a:cs typeface="Times New Roman" panose="02020603050405020304" pitchFamily="18" charset="0"/>
              </a:rPr>
              <a:t>– C</a:t>
            </a:r>
            <a:r>
              <a:rPr lang="en-US" altLang="en-US" sz="2400" b="1" baseline="-25000" dirty="0">
                <a:solidFill>
                  <a:srgbClr val="FF3300"/>
                </a:solidFill>
                <a:latin typeface="Times New Roman" panose="02020603050405020304" pitchFamily="18" charset="0"/>
                <a:cs typeface="Times New Roman" panose="02020603050405020304" pitchFamily="18" charset="0"/>
              </a:rPr>
              <a:t>6</a:t>
            </a:r>
            <a:r>
              <a:rPr lang="en-US" altLang="en-US" sz="2400" b="1" dirty="0">
                <a:solidFill>
                  <a:srgbClr val="FF3300"/>
                </a:solidFill>
                <a:latin typeface="Times New Roman" panose="02020603050405020304" pitchFamily="18" charset="0"/>
                <a:cs typeface="Times New Roman" panose="02020603050405020304" pitchFamily="18" charset="0"/>
              </a:rPr>
              <a:t>H</a:t>
            </a:r>
            <a:r>
              <a:rPr lang="en-US" altLang="en-US" sz="2400" b="1" baseline="-25000" dirty="0">
                <a:solidFill>
                  <a:srgbClr val="FF3300"/>
                </a:solidFill>
                <a:latin typeface="Times New Roman" panose="02020603050405020304" pitchFamily="18" charset="0"/>
                <a:cs typeface="Times New Roman" panose="02020603050405020304" pitchFamily="18" charset="0"/>
              </a:rPr>
              <a:t>10</a:t>
            </a:r>
            <a:r>
              <a:rPr lang="en-US" altLang="en-US" sz="2400" b="1" dirty="0">
                <a:solidFill>
                  <a:srgbClr val="FF3300"/>
                </a:solidFill>
                <a:latin typeface="Times New Roman" panose="02020603050405020304" pitchFamily="18" charset="0"/>
                <a:cs typeface="Times New Roman" panose="02020603050405020304" pitchFamily="18" charset="0"/>
              </a:rPr>
              <a:t>O</a:t>
            </a:r>
            <a:r>
              <a:rPr lang="en-US" altLang="en-US" sz="2400" b="1" baseline="-25000" dirty="0">
                <a:solidFill>
                  <a:srgbClr val="FF3300"/>
                </a:solidFill>
                <a:latin typeface="Times New Roman" panose="02020603050405020304" pitchFamily="18" charset="0"/>
                <a:cs typeface="Times New Roman" panose="02020603050405020304" pitchFamily="18" charset="0"/>
              </a:rPr>
              <a:t>5</a:t>
            </a:r>
            <a:r>
              <a:rPr lang="en-US" altLang="en-US" sz="2400" b="1" dirty="0">
                <a:solidFill>
                  <a:srgbClr val="FF3300"/>
                </a:solidFill>
                <a:latin typeface="Times New Roman" panose="02020603050405020304" pitchFamily="18" charset="0"/>
                <a:cs typeface="Times New Roman" panose="02020603050405020304" pitchFamily="18" charset="0"/>
              </a:rPr>
              <a:t> –..... </a:t>
            </a:r>
          </a:p>
        </p:txBody>
      </p:sp>
      <p:sp>
        <p:nvSpPr>
          <p:cNvPr id="48133" name="Text Box 5">
            <a:extLst>
              <a:ext uri="{FF2B5EF4-FFF2-40B4-BE49-F238E27FC236}">
                <a16:creationId xmlns:a16="http://schemas.microsoft.com/office/drawing/2014/main" id="{CBA0D04F-2128-65B1-6939-E803795277C1}"/>
              </a:ext>
            </a:extLst>
          </p:cNvPr>
          <p:cNvSpPr txBox="1">
            <a:spLocks noChangeArrowheads="1"/>
          </p:cNvSpPr>
          <p:nvPr/>
        </p:nvSpPr>
        <p:spPr bwMode="auto">
          <a:xfrm>
            <a:off x="2063751" y="3763963"/>
            <a:ext cx="187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Viết gọn </a:t>
            </a:r>
          </a:p>
        </p:txBody>
      </p:sp>
      <p:sp>
        <p:nvSpPr>
          <p:cNvPr id="48134" name="Rectangle 6">
            <a:extLst>
              <a:ext uri="{FF2B5EF4-FFF2-40B4-BE49-F238E27FC236}">
                <a16:creationId xmlns:a16="http://schemas.microsoft.com/office/drawing/2014/main" id="{D2F3FC32-DDDB-E910-D322-8C6B0BC37FB0}"/>
              </a:ext>
            </a:extLst>
          </p:cNvPr>
          <p:cNvSpPr>
            <a:spLocks noChangeArrowheads="1"/>
          </p:cNvSpPr>
          <p:nvPr/>
        </p:nvSpPr>
        <p:spPr bwMode="auto">
          <a:xfrm>
            <a:off x="3432176" y="3749676"/>
            <a:ext cx="2633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 C</a:t>
            </a:r>
            <a:r>
              <a:rPr lang="en-US" altLang="en-US" sz="2800" b="1" baseline="-25000">
                <a:solidFill>
                  <a:srgbClr val="FF0000"/>
                </a:solidFill>
                <a:latin typeface="Times New Roman" panose="02020603050405020304" pitchFamily="18" charset="0"/>
                <a:cs typeface="Times New Roman" panose="02020603050405020304" pitchFamily="18" charset="0"/>
              </a:rPr>
              <a:t>6</a:t>
            </a:r>
            <a:r>
              <a:rPr lang="en-US" altLang="en-US" sz="2800" b="1">
                <a:solidFill>
                  <a:srgbClr val="FF0000"/>
                </a:solidFill>
                <a:latin typeface="Times New Roman" panose="02020603050405020304" pitchFamily="18" charset="0"/>
                <a:cs typeface="Times New Roman" panose="02020603050405020304" pitchFamily="18" charset="0"/>
              </a:rPr>
              <a:t>H</a:t>
            </a:r>
            <a:r>
              <a:rPr lang="en-US" altLang="en-US" sz="2800" b="1" baseline="-25000">
                <a:solidFill>
                  <a:srgbClr val="FF0000"/>
                </a:solidFill>
                <a:latin typeface="Times New Roman" panose="02020603050405020304" pitchFamily="18" charset="0"/>
                <a:cs typeface="Times New Roman" panose="02020603050405020304" pitchFamily="18" charset="0"/>
              </a:rPr>
              <a:t>10</a:t>
            </a:r>
            <a:r>
              <a:rPr lang="en-US" altLang="en-US" sz="2800" b="1">
                <a:solidFill>
                  <a:srgbClr val="FF0000"/>
                </a:solidFill>
                <a:latin typeface="Times New Roman" panose="02020603050405020304" pitchFamily="18" charset="0"/>
                <a:cs typeface="Times New Roman" panose="02020603050405020304" pitchFamily="18" charset="0"/>
              </a:rPr>
              <a:t>O</a:t>
            </a:r>
            <a:r>
              <a:rPr lang="en-US" altLang="en-US" sz="2800" b="1" baseline="-25000">
                <a:solidFill>
                  <a:srgbClr val="FF0000"/>
                </a:solidFill>
                <a:latin typeface="Times New Roman" panose="02020603050405020304" pitchFamily="18" charset="0"/>
                <a:cs typeface="Times New Roman" panose="02020603050405020304" pitchFamily="18" charset="0"/>
              </a:rPr>
              <a:t>5 </a:t>
            </a: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baseline="-25000">
                <a:solidFill>
                  <a:srgbClr val="FF0000"/>
                </a:solidFill>
                <a:latin typeface="Times New Roman" panose="02020603050405020304" pitchFamily="18" charset="0"/>
                <a:cs typeface="Times New Roman" panose="02020603050405020304" pitchFamily="18" charset="0"/>
              </a:rPr>
              <a:t>n</a:t>
            </a:r>
            <a:r>
              <a:rPr lang="en-US" altLang="en-US" sz="2800" b="1">
                <a:solidFill>
                  <a:srgbClr val="FF0000"/>
                </a:solidFill>
                <a:latin typeface="Times New Roman" panose="02020603050405020304" pitchFamily="18" charset="0"/>
                <a:cs typeface="Times New Roman" panose="02020603050405020304" pitchFamily="18" charset="0"/>
              </a:rPr>
              <a:t> </a:t>
            </a:r>
          </a:p>
        </p:txBody>
      </p:sp>
      <p:sp>
        <p:nvSpPr>
          <p:cNvPr id="48135" name="Line 7">
            <a:extLst>
              <a:ext uri="{FF2B5EF4-FFF2-40B4-BE49-F238E27FC236}">
                <a16:creationId xmlns:a16="http://schemas.microsoft.com/office/drawing/2014/main" id="{BDAE3588-0429-57FE-085A-479FD4537489}"/>
              </a:ext>
            </a:extLst>
          </p:cNvPr>
          <p:cNvSpPr>
            <a:spLocks noChangeShapeType="1"/>
          </p:cNvSpPr>
          <p:nvPr/>
        </p:nvSpPr>
        <p:spPr bwMode="auto">
          <a:xfrm>
            <a:off x="3503614" y="4581526"/>
            <a:ext cx="46037" cy="1819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6" name="Rectangle 8">
            <a:extLst>
              <a:ext uri="{FF2B5EF4-FFF2-40B4-BE49-F238E27FC236}">
                <a16:creationId xmlns:a16="http://schemas.microsoft.com/office/drawing/2014/main" id="{B20A3468-A4D7-DAC5-F084-0EB911DE5C70}"/>
              </a:ext>
            </a:extLst>
          </p:cNvPr>
          <p:cNvSpPr>
            <a:spLocks noChangeArrowheads="1"/>
          </p:cNvSpPr>
          <p:nvPr/>
        </p:nvSpPr>
        <p:spPr bwMode="auto">
          <a:xfrm>
            <a:off x="3648076" y="4468813"/>
            <a:ext cx="5857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Nhóm  </a:t>
            </a:r>
            <a:r>
              <a:rPr lang="en-US" altLang="en-US" sz="2400" b="1">
                <a:solidFill>
                  <a:srgbClr val="FF0000"/>
                </a:solidFill>
              </a:rPr>
              <a:t>– C</a:t>
            </a:r>
            <a:r>
              <a:rPr lang="en-US" altLang="en-US" sz="2400" b="1" baseline="-25000">
                <a:solidFill>
                  <a:srgbClr val="FF0000"/>
                </a:solidFill>
              </a:rPr>
              <a:t>6</a:t>
            </a:r>
            <a:r>
              <a:rPr lang="en-US" altLang="en-US" sz="2400" b="1">
                <a:solidFill>
                  <a:srgbClr val="FF0000"/>
                </a:solidFill>
              </a:rPr>
              <a:t>H</a:t>
            </a:r>
            <a:r>
              <a:rPr lang="en-US" altLang="en-US" sz="2400" b="1" baseline="-25000">
                <a:solidFill>
                  <a:srgbClr val="FF0000"/>
                </a:solidFill>
              </a:rPr>
              <a:t>10</a:t>
            </a:r>
            <a:r>
              <a:rPr lang="en-US" altLang="en-US" sz="2400" b="1">
                <a:solidFill>
                  <a:srgbClr val="FF0000"/>
                </a:solidFill>
              </a:rPr>
              <a:t>O</a:t>
            </a:r>
            <a:r>
              <a:rPr lang="en-US" altLang="en-US" sz="2400" b="1" baseline="-25000">
                <a:solidFill>
                  <a:srgbClr val="FF0000"/>
                </a:solidFill>
              </a:rPr>
              <a:t>5 </a:t>
            </a:r>
            <a:r>
              <a:rPr lang="en-US" altLang="en-US" sz="2400" b="1">
                <a:solidFill>
                  <a:srgbClr val="FF0000"/>
                </a:solidFill>
              </a:rPr>
              <a:t>–</a:t>
            </a:r>
            <a:r>
              <a:rPr lang="en-US" altLang="en-US" sz="2400" b="1"/>
              <a:t> : mắt xích phân tử   </a:t>
            </a:r>
          </a:p>
        </p:txBody>
      </p:sp>
      <p:sp>
        <p:nvSpPr>
          <p:cNvPr id="48137" name="Text Box 9">
            <a:extLst>
              <a:ext uri="{FF2B5EF4-FFF2-40B4-BE49-F238E27FC236}">
                <a16:creationId xmlns:a16="http://schemas.microsoft.com/office/drawing/2014/main" id="{38FAE1D5-F59A-0058-EF22-937B42FC1E7D}"/>
              </a:ext>
            </a:extLst>
          </p:cNvPr>
          <p:cNvSpPr txBox="1">
            <a:spLocks noChangeArrowheads="1"/>
          </p:cNvSpPr>
          <p:nvPr/>
        </p:nvSpPr>
        <p:spPr bwMode="auto">
          <a:xfrm>
            <a:off x="3648076" y="5132388"/>
            <a:ext cx="547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t>n : số mắt xích</a:t>
            </a:r>
          </a:p>
        </p:txBody>
      </p:sp>
      <p:sp>
        <p:nvSpPr>
          <p:cNvPr id="48139" name="Text Box 11">
            <a:extLst>
              <a:ext uri="{FF2B5EF4-FFF2-40B4-BE49-F238E27FC236}">
                <a16:creationId xmlns:a16="http://schemas.microsoft.com/office/drawing/2014/main" id="{E64F7C17-1135-52CE-EA14-33EF34409EE4}"/>
              </a:ext>
            </a:extLst>
          </p:cNvPr>
          <p:cNvSpPr txBox="1">
            <a:spLocks noChangeArrowheads="1"/>
          </p:cNvSpPr>
          <p:nvPr/>
        </p:nvSpPr>
        <p:spPr bwMode="auto">
          <a:xfrm>
            <a:off x="3986213" y="5629275"/>
            <a:ext cx="54721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t>+ n </a:t>
            </a:r>
            <a:r>
              <a:rPr lang="en-US" altLang="en-US" sz="2400" b="1" dirty="0">
                <a:sym typeface="Symbol" panose="05050102010706020507" pitchFamily="18" charset="2"/>
              </a:rPr>
              <a:t> 1 200 – 6 000: </a:t>
            </a:r>
            <a:r>
              <a:rPr lang="en-US" altLang="en-US" sz="2400" b="1" dirty="0" err="1">
                <a:sym typeface="Symbol" panose="05050102010706020507" pitchFamily="18" charset="2"/>
              </a:rPr>
              <a:t>tinh</a:t>
            </a:r>
            <a:r>
              <a:rPr lang="en-US" altLang="en-US" sz="2400" b="1" dirty="0">
                <a:sym typeface="Symbol" panose="05050102010706020507" pitchFamily="18" charset="2"/>
              </a:rPr>
              <a:t> </a:t>
            </a:r>
            <a:r>
              <a:rPr lang="en-US" altLang="en-US" sz="2400" b="1" dirty="0" err="1">
                <a:sym typeface="Symbol" panose="05050102010706020507" pitchFamily="18" charset="2"/>
              </a:rPr>
              <a:t>bột</a:t>
            </a:r>
            <a:endParaRPr lang="en-US" altLang="en-US" sz="2400" b="1" dirty="0">
              <a:sym typeface="Symbol" panose="05050102010706020507" pitchFamily="18" charset="2"/>
            </a:endParaRPr>
          </a:p>
          <a:p>
            <a:pPr>
              <a:spcBef>
                <a:spcPct val="50000"/>
              </a:spcBef>
              <a:buNone/>
            </a:pPr>
            <a:r>
              <a:rPr lang="en-US" altLang="en-US" sz="2400" b="1" dirty="0">
                <a:sym typeface="Symbol" panose="05050102010706020507" pitchFamily="18" charset="2"/>
              </a:rPr>
              <a:t>+ </a:t>
            </a:r>
            <a:r>
              <a:rPr lang="en-US" altLang="en-US" sz="2400" b="1" dirty="0"/>
              <a:t>n </a:t>
            </a:r>
            <a:r>
              <a:rPr lang="en-US" altLang="en-US" sz="2400" b="1" dirty="0">
                <a:sym typeface="Symbol" panose="05050102010706020507" pitchFamily="18" charset="2"/>
              </a:rPr>
              <a:t> 10 000 – 14 000: </a:t>
            </a:r>
            <a:r>
              <a:rPr lang="en-US" altLang="en-US" sz="2400" b="1" dirty="0">
                <a:latin typeface="Times New Roman" panose="02020603050405020304" pitchFamily="18" charset="0"/>
                <a:cs typeface="Times New Roman" panose="02020603050405020304" pitchFamily="18" charset="0"/>
              </a:rPr>
              <a:t>cellulose</a:t>
            </a:r>
            <a:endParaRPr lang="en-US" altLang="en-US" sz="2400" b="1" dirty="0">
              <a:sym typeface="Symbol" panose="05050102010706020507" pitchFamily="18" charset="2"/>
            </a:endParaRPr>
          </a:p>
        </p:txBody>
      </p:sp>
      <p:pic>
        <p:nvPicPr>
          <p:cNvPr id="12" name="Picture 18" descr="viet3">
            <a:extLst>
              <a:ext uri="{FF2B5EF4-FFF2-40B4-BE49-F238E27FC236}">
                <a16:creationId xmlns:a16="http://schemas.microsoft.com/office/drawing/2014/main" id="{47765F9E-A308-E0A2-9C21-35F303E1FD0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1600200" y="1143000"/>
            <a:ext cx="76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E23CE6D-B871-028F-9E5F-529C69715611}"/>
              </a:ext>
            </a:extLst>
          </p:cNvPr>
          <p:cNvSpPr txBox="1"/>
          <p:nvPr/>
        </p:nvSpPr>
        <p:spPr>
          <a:xfrm>
            <a:off x="288132" y="227623"/>
            <a:ext cx="11685332"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717030FD-B231-35E9-4A0D-54D1D42288ED}"/>
              </a:ext>
            </a:extLst>
          </p:cNvPr>
          <p:cNvSpPr txBox="1"/>
          <p:nvPr/>
        </p:nvSpPr>
        <p:spPr>
          <a:xfrm>
            <a:off x="288132" y="598022"/>
            <a:ext cx="11814728"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cellulose</a:t>
            </a:r>
          </a:p>
        </p:txBody>
      </p:sp>
    </p:spTree>
    <p:extLst>
      <p:ext uri="{BB962C8B-B14F-4D97-AF65-F5344CB8AC3E}">
        <p14:creationId xmlns:p14="http://schemas.microsoft.com/office/powerpoint/2010/main" val="5887778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animEffect transition="in" filter="wipe(left)">
                                      <p:cBhvr>
                                        <p:cTn id="12" dur="500"/>
                                        <p:tgtEl>
                                          <p:spTgt spid="481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8131"/>
                                        </p:tgtEl>
                                        <p:attrNameLst>
                                          <p:attrName>style.visibility</p:attrName>
                                        </p:attrNameLst>
                                      </p:cBhvr>
                                      <p:to>
                                        <p:strVal val="visible"/>
                                      </p:to>
                                    </p:set>
                                    <p:animEffect transition="in" filter="wipe(left)">
                                      <p:cBhvr>
                                        <p:cTn id="17" dur="500"/>
                                        <p:tgtEl>
                                          <p:spTgt spid="481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48132"/>
                                        </p:tgtEl>
                                        <p:attrNameLst>
                                          <p:attrName>style.visibility</p:attrName>
                                        </p:attrNameLst>
                                      </p:cBhvr>
                                      <p:to>
                                        <p:strVal val="visible"/>
                                      </p:to>
                                    </p:set>
                                    <p:anim calcmode="lin" valueType="num">
                                      <p:cBhvr additive="base">
                                        <p:cTn id="22" dur="500" fill="hold"/>
                                        <p:tgtEl>
                                          <p:spTgt spid="48132"/>
                                        </p:tgtEl>
                                        <p:attrNameLst>
                                          <p:attrName>ppt_x</p:attrName>
                                        </p:attrNameLst>
                                      </p:cBhvr>
                                      <p:tavLst>
                                        <p:tav tm="0">
                                          <p:val>
                                            <p:strVal val="1+#ppt_w/2"/>
                                          </p:val>
                                        </p:tav>
                                        <p:tav tm="100000">
                                          <p:val>
                                            <p:strVal val="#ppt_x"/>
                                          </p:val>
                                        </p:tav>
                                      </p:tavLst>
                                    </p:anim>
                                    <p:anim calcmode="lin" valueType="num">
                                      <p:cBhvr additive="base">
                                        <p:cTn id="23"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8133"/>
                                        </p:tgtEl>
                                        <p:attrNameLst>
                                          <p:attrName>style.visibility</p:attrName>
                                        </p:attrNameLst>
                                      </p:cBhvr>
                                      <p:to>
                                        <p:strVal val="visible"/>
                                      </p:to>
                                    </p:set>
                                    <p:animEffect transition="in" filter="fade">
                                      <p:cBhvr>
                                        <p:cTn id="28" dur="2000"/>
                                        <p:tgtEl>
                                          <p:spTgt spid="48133"/>
                                        </p:tgtEl>
                                      </p:cBhvr>
                                    </p:animEffect>
                                  </p:childTnLst>
                                </p:cTn>
                              </p:par>
                            </p:childTnLst>
                          </p:cTn>
                        </p:par>
                        <p:par>
                          <p:cTn id="29" fill="hold" nodeType="afterGroup">
                            <p:stCondLst>
                              <p:cond delay="2000"/>
                            </p:stCondLst>
                            <p:childTnLst>
                              <p:par>
                                <p:cTn id="30" presetID="51" presetClass="entr" presetSubtype="0" fill="hold" nodeType="afterEffect">
                                  <p:stCondLst>
                                    <p:cond delay="0"/>
                                  </p:stCondLst>
                                  <p:childTnLst>
                                    <p:set>
                                      <p:cBhvr>
                                        <p:cTn id="31" dur="1" fill="hold">
                                          <p:stCondLst>
                                            <p:cond delay="0"/>
                                          </p:stCondLst>
                                        </p:cTn>
                                        <p:tgtEl>
                                          <p:spTgt spid="48134"/>
                                        </p:tgtEl>
                                        <p:attrNameLst>
                                          <p:attrName>style.visibility</p:attrName>
                                        </p:attrNameLst>
                                      </p:cBhvr>
                                      <p:to>
                                        <p:strVal val="visible"/>
                                      </p:to>
                                    </p:set>
                                    <p:animEffect transition="in" filter="fade">
                                      <p:cBhvr>
                                        <p:cTn id="32" dur="770" decel="100000"/>
                                        <p:tgtEl>
                                          <p:spTgt spid="48134"/>
                                        </p:tgtEl>
                                      </p:cBhvr>
                                    </p:animEffect>
                                    <p:animScale>
                                      <p:cBhvr>
                                        <p:cTn id="33" dur="770" decel="100000"/>
                                        <p:tgtEl>
                                          <p:spTgt spid="48134"/>
                                        </p:tgtEl>
                                      </p:cBhvr>
                                      <p:from x="10000" y="10000"/>
                                      <p:to x="200000" y="450000"/>
                                    </p:animScale>
                                    <p:animScale>
                                      <p:cBhvr>
                                        <p:cTn id="34" dur="1230" accel="100000" fill="hold">
                                          <p:stCondLst>
                                            <p:cond delay="770"/>
                                          </p:stCondLst>
                                        </p:cTn>
                                        <p:tgtEl>
                                          <p:spTgt spid="48134"/>
                                        </p:tgtEl>
                                      </p:cBhvr>
                                      <p:from x="200000" y="450000"/>
                                      <p:to x="100000" y="100000"/>
                                    </p:animScale>
                                    <p:set>
                                      <p:cBhvr>
                                        <p:cTn id="35" dur="770" fill="hold"/>
                                        <p:tgtEl>
                                          <p:spTgt spid="48134"/>
                                        </p:tgtEl>
                                        <p:attrNameLst>
                                          <p:attrName>ppt_x</p:attrName>
                                        </p:attrNameLst>
                                      </p:cBhvr>
                                      <p:to>
                                        <p:strVal val="(0.5)"/>
                                      </p:to>
                                    </p:set>
                                    <p:anim from="(0.5)" to="(#ppt_x)" calcmode="lin" valueType="num">
                                      <p:cBhvr>
                                        <p:cTn id="36" dur="1230" accel="100000" fill="hold">
                                          <p:stCondLst>
                                            <p:cond delay="770"/>
                                          </p:stCondLst>
                                        </p:cTn>
                                        <p:tgtEl>
                                          <p:spTgt spid="48134"/>
                                        </p:tgtEl>
                                        <p:attrNameLst>
                                          <p:attrName>ppt_x</p:attrName>
                                        </p:attrNameLst>
                                      </p:cBhvr>
                                    </p:anim>
                                    <p:set>
                                      <p:cBhvr>
                                        <p:cTn id="37" dur="770" fill="hold"/>
                                        <p:tgtEl>
                                          <p:spTgt spid="48134"/>
                                        </p:tgtEl>
                                        <p:attrNameLst>
                                          <p:attrName>ppt_y</p:attrName>
                                        </p:attrNameLst>
                                      </p:cBhvr>
                                      <p:to>
                                        <p:strVal val="(#ppt_y+0.4)"/>
                                      </p:to>
                                    </p:set>
                                    <p:anim from="(#ppt_y+0.4)" to="(#ppt_y)" calcmode="lin" valueType="num">
                                      <p:cBhvr>
                                        <p:cTn id="38" dur="1230" accel="100000" fill="hold">
                                          <p:stCondLst>
                                            <p:cond delay="770"/>
                                          </p:stCondLst>
                                        </p:cTn>
                                        <p:tgtEl>
                                          <p:spTgt spid="48134"/>
                                        </p:tgtEl>
                                        <p:attrNameLst>
                                          <p:attrName>ppt_y</p:attrName>
                                        </p:attrNameLst>
                                      </p:cBhvr>
                                    </p:anim>
                                  </p:childTnLst>
                                </p:cTn>
                              </p:par>
                            </p:childTnLst>
                          </p:cTn>
                        </p:par>
                        <p:par>
                          <p:cTn id="39" fill="hold" nodeType="afterGroup">
                            <p:stCondLst>
                              <p:cond delay="4000"/>
                            </p:stCondLst>
                            <p:childTnLst>
                              <p:par>
                                <p:cTn id="40" presetID="22" presetClass="entr" presetSubtype="1" fill="hold" nodeType="afterEffect">
                                  <p:stCondLst>
                                    <p:cond delay="0"/>
                                  </p:stCondLst>
                                  <p:childTnLst>
                                    <p:set>
                                      <p:cBhvr>
                                        <p:cTn id="41" dur="1" fill="hold">
                                          <p:stCondLst>
                                            <p:cond delay="0"/>
                                          </p:stCondLst>
                                        </p:cTn>
                                        <p:tgtEl>
                                          <p:spTgt spid="48135"/>
                                        </p:tgtEl>
                                        <p:attrNameLst>
                                          <p:attrName>style.visibility</p:attrName>
                                        </p:attrNameLst>
                                      </p:cBhvr>
                                      <p:to>
                                        <p:strVal val="visible"/>
                                      </p:to>
                                    </p:set>
                                    <p:animEffect transition="in" filter="wipe(up)">
                                      <p:cBhvr>
                                        <p:cTn id="42" dur="500"/>
                                        <p:tgtEl>
                                          <p:spTgt spid="48135"/>
                                        </p:tgtEl>
                                      </p:cBhvr>
                                    </p:animEffect>
                                  </p:childTnLst>
                                </p:cTn>
                              </p:par>
                            </p:childTnLst>
                          </p:cTn>
                        </p:par>
                        <p:par>
                          <p:cTn id="43" fill="hold" nodeType="afterGroup">
                            <p:stCondLst>
                              <p:cond delay="4500"/>
                            </p:stCondLst>
                            <p:childTnLst>
                              <p:par>
                                <p:cTn id="44" presetID="2" presetClass="entr" presetSubtype="8" fill="hold" nodeType="afterEffect">
                                  <p:stCondLst>
                                    <p:cond delay="0"/>
                                  </p:stCondLst>
                                  <p:childTnLst>
                                    <p:set>
                                      <p:cBhvr>
                                        <p:cTn id="45" dur="1" fill="hold">
                                          <p:stCondLst>
                                            <p:cond delay="0"/>
                                          </p:stCondLst>
                                        </p:cTn>
                                        <p:tgtEl>
                                          <p:spTgt spid="48136"/>
                                        </p:tgtEl>
                                        <p:attrNameLst>
                                          <p:attrName>style.visibility</p:attrName>
                                        </p:attrNameLst>
                                      </p:cBhvr>
                                      <p:to>
                                        <p:strVal val="visible"/>
                                      </p:to>
                                    </p:set>
                                    <p:anim calcmode="lin" valueType="num">
                                      <p:cBhvr additive="base">
                                        <p:cTn id="46" dur="500" fill="hold"/>
                                        <p:tgtEl>
                                          <p:spTgt spid="48136"/>
                                        </p:tgtEl>
                                        <p:attrNameLst>
                                          <p:attrName>ppt_x</p:attrName>
                                        </p:attrNameLst>
                                      </p:cBhvr>
                                      <p:tavLst>
                                        <p:tav tm="0">
                                          <p:val>
                                            <p:strVal val="0-#ppt_w/2"/>
                                          </p:val>
                                        </p:tav>
                                        <p:tav tm="100000">
                                          <p:val>
                                            <p:strVal val="#ppt_x"/>
                                          </p:val>
                                        </p:tav>
                                      </p:tavLst>
                                    </p:anim>
                                    <p:anim calcmode="lin" valueType="num">
                                      <p:cBhvr additive="base">
                                        <p:cTn id="47" dur="500" fill="hold"/>
                                        <p:tgtEl>
                                          <p:spTgt spid="48136"/>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5000"/>
                            </p:stCondLst>
                            <p:childTnLst>
                              <p:par>
                                <p:cTn id="49" presetID="2" presetClass="entr" presetSubtype="8" fill="hold" nodeType="afterEffect">
                                  <p:stCondLst>
                                    <p:cond delay="0"/>
                                  </p:stCondLst>
                                  <p:childTnLst>
                                    <p:set>
                                      <p:cBhvr>
                                        <p:cTn id="50" dur="1" fill="hold">
                                          <p:stCondLst>
                                            <p:cond delay="0"/>
                                          </p:stCondLst>
                                        </p:cTn>
                                        <p:tgtEl>
                                          <p:spTgt spid="48137"/>
                                        </p:tgtEl>
                                        <p:attrNameLst>
                                          <p:attrName>style.visibility</p:attrName>
                                        </p:attrNameLst>
                                      </p:cBhvr>
                                      <p:to>
                                        <p:strVal val="visible"/>
                                      </p:to>
                                    </p:set>
                                    <p:anim calcmode="lin" valueType="num">
                                      <p:cBhvr additive="base">
                                        <p:cTn id="51" dur="500" fill="hold"/>
                                        <p:tgtEl>
                                          <p:spTgt spid="48137"/>
                                        </p:tgtEl>
                                        <p:attrNameLst>
                                          <p:attrName>ppt_x</p:attrName>
                                        </p:attrNameLst>
                                      </p:cBhvr>
                                      <p:tavLst>
                                        <p:tav tm="0">
                                          <p:val>
                                            <p:strVal val="0-#ppt_w/2"/>
                                          </p:val>
                                        </p:tav>
                                        <p:tav tm="100000">
                                          <p:val>
                                            <p:strVal val="#ppt_x"/>
                                          </p:val>
                                        </p:tav>
                                      </p:tavLst>
                                    </p:anim>
                                    <p:anim calcmode="lin" valueType="num">
                                      <p:cBhvr additive="base">
                                        <p:cTn id="52" dur="500" fill="hold"/>
                                        <p:tgtEl>
                                          <p:spTgt spid="48137"/>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5500"/>
                            </p:stCondLst>
                            <p:childTnLst>
                              <p:par>
                                <p:cTn id="54" presetID="2" presetClass="entr" presetSubtype="8" fill="hold" nodeType="afterEffect">
                                  <p:stCondLst>
                                    <p:cond delay="0"/>
                                  </p:stCondLst>
                                  <p:childTnLst>
                                    <p:set>
                                      <p:cBhvr>
                                        <p:cTn id="55" dur="1" fill="hold">
                                          <p:stCondLst>
                                            <p:cond delay="0"/>
                                          </p:stCondLst>
                                        </p:cTn>
                                        <p:tgtEl>
                                          <p:spTgt spid="48139"/>
                                        </p:tgtEl>
                                        <p:attrNameLst>
                                          <p:attrName>style.visibility</p:attrName>
                                        </p:attrNameLst>
                                      </p:cBhvr>
                                      <p:to>
                                        <p:strVal val="visible"/>
                                      </p:to>
                                    </p:set>
                                    <p:anim calcmode="lin" valueType="num">
                                      <p:cBhvr additive="base">
                                        <p:cTn id="56" dur="500" fill="hold"/>
                                        <p:tgtEl>
                                          <p:spTgt spid="48139"/>
                                        </p:tgtEl>
                                        <p:attrNameLst>
                                          <p:attrName>ppt_x</p:attrName>
                                        </p:attrNameLst>
                                      </p:cBhvr>
                                      <p:tavLst>
                                        <p:tav tm="0">
                                          <p:val>
                                            <p:strVal val="0-#ppt_w/2"/>
                                          </p:val>
                                        </p:tav>
                                        <p:tav tm="100000">
                                          <p:val>
                                            <p:strVal val="#ppt_x"/>
                                          </p:val>
                                        </p:tav>
                                      </p:tavLst>
                                    </p:anim>
                                    <p:anim calcmode="lin" valueType="num">
                                      <p:cBhvr additive="base">
                                        <p:cTn id="57" dur="500" fill="hold"/>
                                        <p:tgtEl>
                                          <p:spTgt spid="48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p:bldP spid="48132" grpId="0"/>
      <p:bldP spid="48133" grpId="0"/>
      <p:bldP spid="48134" grpId="0"/>
      <p:bldP spid="48136" grpId="0"/>
      <p:bldP spid="48137" grpId="0"/>
      <p:bldP spid="481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27: </a:t>
            </a:r>
            <a:r>
              <a:rPr lang="en-US" sz="2800" b="1" dirty="0" err="1">
                <a:solidFill>
                  <a:srgbClr val="FF00FF"/>
                </a:solidFill>
                <a:latin typeface="Times New Roman" pitchFamily="18" charset="0"/>
                <a:cs typeface="Times New Roman" pitchFamily="18" charset="0"/>
              </a:rPr>
              <a:t>TINH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BỘT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CELLULOSE</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83128" y="970952"/>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3" name="Picture 2" descr="s">
            <a:extLst>
              <a:ext uri="{FF2B5EF4-FFF2-40B4-BE49-F238E27FC236}">
                <a16:creationId xmlns:a16="http://schemas.microsoft.com/office/drawing/2014/main" id="{D1E3EAD0-AEB5-7570-4559-3013217B8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976" y="789256"/>
            <a:ext cx="9144000" cy="50185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BCB606C7-5999-4D69-A315-C0B0CD83184F}"/>
              </a:ext>
            </a:extLst>
          </p:cNvPr>
          <p:cNvSpPr>
            <a:spLocks noChangeArrowheads="1"/>
          </p:cNvSpPr>
          <p:nvPr/>
        </p:nvSpPr>
        <p:spPr bwMode="auto">
          <a:xfrm>
            <a:off x="758883" y="5807763"/>
            <a:ext cx="849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20000"/>
              </a:spcBef>
              <a:spcAft>
                <a:spcPct val="0"/>
              </a:spcAft>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eaLnBrk="1" hangingPunct="1">
              <a:spcBef>
                <a:spcPct val="50000"/>
              </a:spcBef>
              <a:buFontTx/>
              <a:buNone/>
            </a:pPr>
            <a:r>
              <a:rPr lang="en-US" altLang="en-US" sz="2400" b="1" dirty="0">
                <a:latin typeface="Times New Roman" panose="02020603050405020304" pitchFamily="18" charset="0"/>
                <a:cs typeface="Times New Roman" panose="02020603050405020304" pitchFamily="18" charset="0"/>
              </a:rPr>
              <a:t>Cellulose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lớn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xenlulozơ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lớn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nhiều</a:t>
            </a:r>
            <a:r>
              <a:rPr lang="en-US" altLang="en-US" sz="2400" b="1" dirty="0">
                <a:latin typeface="Times New Roman" panose="02020603050405020304" pitchFamily="18" charset="0"/>
                <a:cs typeface="Times New Roman" panose="02020603050405020304" pitchFamily="18" charset="0"/>
              </a:rPr>
              <a:t> so </a:t>
            </a:r>
            <a:r>
              <a:rPr lang="en-US" altLang="en-US" sz="2400" b="1" dirty="0" err="1">
                <a:latin typeface="Times New Roman" panose="02020603050405020304" pitchFamily="18" charset="0"/>
                <a:cs typeface="Times New Roman" panose="02020603050405020304" pitchFamily="18" charset="0"/>
              </a:rPr>
              <a:t>với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bột</a:t>
            </a:r>
            <a:r>
              <a:rPr lang="en-US" altLang="en-US" sz="2400" b="1" dirty="0">
                <a:latin typeface="Times New Roman" panose="02020603050405020304" pitchFamily="18" charset="0"/>
                <a:cs typeface="Times New Roman" panose="02020603050405020304" pitchFamily="18" charset="0"/>
              </a:rPr>
              <a:t> .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27: </a:t>
            </a:r>
            <a:r>
              <a:rPr lang="en-US" sz="2800" b="1" dirty="0" err="1">
                <a:solidFill>
                  <a:srgbClr val="FF00FF"/>
                </a:solidFill>
                <a:latin typeface="Times New Roman" pitchFamily="18" charset="0"/>
                <a:cs typeface="Times New Roman" pitchFamily="18" charset="0"/>
              </a:rPr>
              <a:t>TINH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BỘT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CELLULOSE</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TextBox 10"/>
          <p:cNvSpPr txBox="1"/>
          <p:nvPr/>
        </p:nvSpPr>
        <p:spPr>
          <a:xfrm>
            <a:off x="349134" y="59564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415636" y="119128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iodine</a:t>
            </a:r>
          </a:p>
        </p:txBody>
      </p:sp>
      <p:pic>
        <p:nvPicPr>
          <p:cNvPr id="3" name="Picture 2">
            <a:extLst>
              <a:ext uri="{FF2B5EF4-FFF2-40B4-BE49-F238E27FC236}">
                <a16:creationId xmlns:a16="http://schemas.microsoft.com/office/drawing/2014/main" id="{FAE9D5DC-F987-021A-FA05-61633EE19C55}"/>
              </a:ext>
            </a:extLst>
          </p:cNvPr>
          <p:cNvPicPr>
            <a:picLocks noChangeAspect="1"/>
          </p:cNvPicPr>
          <p:nvPr/>
        </p:nvPicPr>
        <p:blipFill>
          <a:blip r:embed="rId2"/>
          <a:stretch>
            <a:fillRect/>
          </a:stretch>
        </p:blipFill>
        <p:spPr>
          <a:xfrm>
            <a:off x="871268" y="1941353"/>
            <a:ext cx="8531524" cy="3403533"/>
          </a:xfrm>
          <a:prstGeom prst="rect">
            <a:avLst/>
          </a:prstGeom>
        </p:spPr>
      </p:pic>
      <p:sp>
        <p:nvSpPr>
          <p:cNvPr id="4" name="Rectangle 3">
            <a:extLst>
              <a:ext uri="{FF2B5EF4-FFF2-40B4-BE49-F238E27FC236}">
                <a16:creationId xmlns:a16="http://schemas.microsoft.com/office/drawing/2014/main" id="{002D422C-3F71-4E7C-0C11-5DE47EE98996}"/>
              </a:ext>
            </a:extLst>
          </p:cNvPr>
          <p:cNvSpPr/>
          <p:nvPr/>
        </p:nvSpPr>
        <p:spPr>
          <a:xfrm>
            <a:off x="284672" y="5525116"/>
            <a:ext cx="12192000" cy="584775"/>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Hiện tượng: dung dịch có màu tím xanh xuất hiện</a:t>
            </a:r>
            <a:r>
              <a:rPr lang="en-US" sz="32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upRigh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4)">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65134"/>
            <a:ext cx="12192000" cy="1077218"/>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Lát khoai tây hoặc lát chuối xanh có chứa tinh bột nên khi nhỏ một giọt dung dịch iodine sẽ xuất hiện màu xanh tím.</a:t>
            </a:r>
            <a:endParaRPr lang="en-US" sz="32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3541482" y="0"/>
            <a:ext cx="5065486" cy="4594656"/>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943EB28B-12A8-52C6-0C16-EB66917A7AE5}"/>
              </a:ext>
            </a:extLst>
          </p:cNvPr>
          <p:cNvSpPr/>
          <p:nvPr/>
        </p:nvSpPr>
        <p:spPr>
          <a:xfrm>
            <a:off x="4015047" y="1562793"/>
            <a:ext cx="315884" cy="457200"/>
          </a:xfrm>
          <a:prstGeom prst="rect">
            <a:avLst/>
          </a:prstGeom>
          <a:solidFill>
            <a:srgbClr val="F6F5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4)">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550121"/>
            <a:ext cx="12192000" cy="1323439"/>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9: LIPID – CARBOHYDRATE - </a:t>
            </a:r>
          </a:p>
          <a:p>
            <a:pPr algn="ctr"/>
            <a:r>
              <a:rPr lang="en-US" sz="4000" b="1" dirty="0">
                <a:solidFill>
                  <a:srgbClr val="0000FF"/>
                </a:solidFill>
                <a:latin typeface="Times New Roman" pitchFamily="18" charset="0"/>
                <a:cs typeface="Times New Roman" pitchFamily="18" charset="0"/>
              </a:rPr>
              <a:t> PROTEIN - POLYMER</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4066867"/>
            <a:ext cx="12192000" cy="646331"/>
          </a:xfrm>
          <a:prstGeom prst="rect">
            <a:avLst/>
          </a:prstGeom>
          <a:noFill/>
        </p:spPr>
        <p:txBody>
          <a:bodyPr wrap="square" rtlCol="0">
            <a:spAutoFit/>
          </a:bodyPr>
          <a:lstStyle/>
          <a:p>
            <a:pPr algn="ctr"/>
            <a:r>
              <a:rPr lang="en-US" sz="3600" b="1" dirty="0">
                <a:solidFill>
                  <a:srgbClr val="0000FF"/>
                </a:solidFill>
                <a:latin typeface="Times New Roman" pitchFamily="18" charset="0"/>
                <a:cs typeface="Times New Roman" pitchFamily="18" charset="0"/>
              </a:rPr>
              <a:t>BÀI 28: TINH BỘT VÀ CELLULOSE</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977C8-094F-26B7-72C5-6DD77CF1BEF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694ED06-777D-47EC-B104-B5EE95BDD591}"/>
              </a:ext>
            </a:extLst>
          </p:cNvPr>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27: </a:t>
            </a:r>
            <a:r>
              <a:rPr lang="en-US" sz="2800" b="1" dirty="0" err="1">
                <a:solidFill>
                  <a:srgbClr val="FF00FF"/>
                </a:solidFill>
                <a:latin typeface="Times New Roman" pitchFamily="18" charset="0"/>
                <a:cs typeface="Times New Roman" pitchFamily="18" charset="0"/>
              </a:rPr>
              <a:t>TINH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BỘT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CELLULOSE</a:t>
            </a:r>
            <a:endParaRPr lang="en-US" sz="3200" b="1" dirty="0">
              <a:solidFill>
                <a:srgbClr val="FF00FF"/>
              </a:solidFill>
              <a:latin typeface="Times New Roman" pitchFamily="18" charset="0"/>
              <a:cs typeface="Times New Roman" pitchFamily="18" charset="0"/>
            </a:endParaRPr>
          </a:p>
        </p:txBody>
      </p:sp>
      <p:sp>
        <p:nvSpPr>
          <p:cNvPr id="27650" name="Rectangle 2">
            <a:extLst>
              <a:ext uri="{FF2B5EF4-FFF2-40B4-BE49-F238E27FC236}">
                <a16:creationId xmlns:a16="http://schemas.microsoft.com/office/drawing/2014/main" id="{C7FB56EA-66E4-13F3-EE4A-56792DCBCDE5}"/>
              </a:ext>
            </a:extLst>
          </p:cNvPr>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a:extLst>
              <a:ext uri="{FF2B5EF4-FFF2-40B4-BE49-F238E27FC236}">
                <a16:creationId xmlns:a16="http://schemas.microsoft.com/office/drawing/2014/main" id="{18E93FAC-3C8D-3BC3-9DFB-8FC3BB4D926B}"/>
              </a:ext>
            </a:extLst>
          </p:cNvPr>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TextBox 10">
            <a:extLst>
              <a:ext uri="{FF2B5EF4-FFF2-40B4-BE49-F238E27FC236}">
                <a16:creationId xmlns:a16="http://schemas.microsoft.com/office/drawing/2014/main" id="{BBFD0333-B721-AC51-011E-4590EDF6C2CC}"/>
              </a:ext>
            </a:extLst>
          </p:cNvPr>
          <p:cNvSpPr txBox="1"/>
          <p:nvPr/>
        </p:nvSpPr>
        <p:spPr>
          <a:xfrm>
            <a:off x="216131" y="970952"/>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18F5AACB-CDDE-1E6C-DD64-BEE087E6DB86}"/>
              </a:ext>
            </a:extLst>
          </p:cNvPr>
          <p:cNvSpPr txBox="1"/>
          <p:nvPr/>
        </p:nvSpPr>
        <p:spPr>
          <a:xfrm>
            <a:off x="216131" y="145803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b.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iodine</a:t>
            </a:r>
          </a:p>
        </p:txBody>
      </p:sp>
      <p:sp>
        <p:nvSpPr>
          <p:cNvPr id="13" name="TextBox 12">
            <a:extLst>
              <a:ext uri="{FF2B5EF4-FFF2-40B4-BE49-F238E27FC236}">
                <a16:creationId xmlns:a16="http://schemas.microsoft.com/office/drawing/2014/main" id="{51127381-4378-AB9E-FF41-AC23AC10E263}"/>
              </a:ext>
            </a:extLst>
          </p:cNvPr>
          <p:cNvSpPr txBox="1"/>
          <p:nvPr/>
        </p:nvSpPr>
        <p:spPr>
          <a:xfrm>
            <a:off x="64776" y="2092433"/>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iodine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tím</a:t>
            </a:r>
            <a:r>
              <a:rPr lang="en-US" sz="2800" dirty="0">
                <a:solidFill>
                  <a:srgbClr val="0000FF"/>
                </a:solidFill>
                <a:latin typeface="Times New Roman" pitchFamily="18" charset="0"/>
                <a:cs typeface="Times New Roman" pitchFamily="18" charset="0"/>
              </a:rPr>
              <a:t> =&gt; iodine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92076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27: </a:t>
            </a:r>
            <a:r>
              <a:rPr lang="en-US" sz="2800" b="1" dirty="0" err="1">
                <a:solidFill>
                  <a:srgbClr val="FF00FF"/>
                </a:solidFill>
                <a:latin typeface="Times New Roman" pitchFamily="18" charset="0"/>
                <a:cs typeface="Times New Roman" pitchFamily="18" charset="0"/>
              </a:rPr>
              <a:t>TINH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BỘT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CELLULOSE</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TextBox 10"/>
          <p:cNvSpPr txBox="1"/>
          <p:nvPr/>
        </p:nvSpPr>
        <p:spPr>
          <a:xfrm>
            <a:off x="0" y="82005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74815" y="129540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c.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endParaRPr lang="en-US" sz="2800" b="1" dirty="0">
              <a:solidFill>
                <a:srgbClr val="0000FF"/>
              </a:solidFill>
              <a:latin typeface="Times New Roman" pitchFamily="18" charset="0"/>
              <a:cs typeface="Times New Roman" pitchFamily="18" charset="0"/>
            </a:endParaRPr>
          </a:p>
        </p:txBody>
      </p:sp>
      <p:sp>
        <p:nvSpPr>
          <p:cNvPr id="16" name="5-Point Star 15">
            <a:hlinkClick r:id="rId2" action="ppaction://hlinkfile"/>
          </p:cNvPr>
          <p:cNvSpPr/>
          <p:nvPr/>
        </p:nvSpPr>
        <p:spPr>
          <a:xfrm>
            <a:off x="11480800" y="0"/>
            <a:ext cx="711200" cy="6531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962879-7355-181D-0AED-7FEBEA5AD3CA}"/>
              </a:ext>
            </a:extLst>
          </p:cNvPr>
          <p:cNvPicPr>
            <a:picLocks noChangeAspect="1"/>
          </p:cNvPicPr>
          <p:nvPr/>
        </p:nvPicPr>
        <p:blipFill>
          <a:blip r:embed="rId3"/>
          <a:stretch>
            <a:fillRect/>
          </a:stretch>
        </p:blipFill>
        <p:spPr>
          <a:xfrm>
            <a:off x="486025" y="1985528"/>
            <a:ext cx="11219950" cy="4614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7A500-B5CB-0A7F-3C09-61472164076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AFE650C-B298-8587-8080-C15AE9C314FE}"/>
              </a:ext>
            </a:extLst>
          </p:cNvPr>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27: </a:t>
            </a:r>
            <a:r>
              <a:rPr lang="en-US" sz="2800" b="1" dirty="0" err="1">
                <a:solidFill>
                  <a:srgbClr val="FF00FF"/>
                </a:solidFill>
                <a:latin typeface="Times New Roman" pitchFamily="18" charset="0"/>
                <a:cs typeface="Times New Roman" pitchFamily="18" charset="0"/>
              </a:rPr>
              <a:t>TINH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BỘT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CELLULOSE</a:t>
            </a:r>
            <a:endParaRPr lang="en-US" sz="3200" b="1" dirty="0">
              <a:solidFill>
                <a:srgbClr val="FF00FF"/>
              </a:solidFill>
              <a:latin typeface="Times New Roman" pitchFamily="18" charset="0"/>
              <a:cs typeface="Times New Roman" pitchFamily="18" charset="0"/>
            </a:endParaRPr>
          </a:p>
        </p:txBody>
      </p:sp>
      <p:sp>
        <p:nvSpPr>
          <p:cNvPr id="27650" name="Rectangle 2">
            <a:extLst>
              <a:ext uri="{FF2B5EF4-FFF2-40B4-BE49-F238E27FC236}">
                <a16:creationId xmlns:a16="http://schemas.microsoft.com/office/drawing/2014/main" id="{EA528226-8818-33AF-E1F3-2DA06314A1BA}"/>
              </a:ext>
            </a:extLst>
          </p:cNvPr>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a:extLst>
              <a:ext uri="{FF2B5EF4-FFF2-40B4-BE49-F238E27FC236}">
                <a16:creationId xmlns:a16="http://schemas.microsoft.com/office/drawing/2014/main" id="{1B74FF8D-D250-7D7F-D578-47C5E2273B80}"/>
              </a:ext>
            </a:extLst>
          </p:cNvPr>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TextBox 10">
            <a:extLst>
              <a:ext uri="{FF2B5EF4-FFF2-40B4-BE49-F238E27FC236}">
                <a16:creationId xmlns:a16="http://schemas.microsoft.com/office/drawing/2014/main" id="{6755A93D-706C-E1E9-E20D-2A7BCD509F80}"/>
              </a:ext>
            </a:extLst>
          </p:cNvPr>
          <p:cNvSpPr txBox="1"/>
          <p:nvPr/>
        </p:nvSpPr>
        <p:spPr>
          <a:xfrm>
            <a:off x="0" y="82005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CAF9527E-EA27-1EE5-17D1-1279FA9B9755}"/>
              </a:ext>
            </a:extLst>
          </p:cNvPr>
          <p:cNvSpPr txBox="1"/>
          <p:nvPr/>
        </p:nvSpPr>
        <p:spPr>
          <a:xfrm>
            <a:off x="74815" y="129540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c. </a:t>
            </a:r>
            <a:r>
              <a:rPr lang="en-US" sz="2800" b="1" dirty="0" err="1">
                <a:solidFill>
                  <a:srgbClr val="0000FF"/>
                </a:solidFill>
                <a:latin typeface="Times New Roman" pitchFamily="18" charset="0"/>
                <a:cs typeface="Times New Roman" pitchFamily="18" charset="0"/>
              </a:rPr>
              <a:t>Phản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endParaRPr lang="en-US" sz="2800" b="1" dirty="0">
              <a:solidFill>
                <a:srgbClr val="0000FF"/>
              </a:solidFill>
              <a:latin typeface="Times New Roman" pitchFamily="18" charset="0"/>
              <a:cs typeface="Times New Roman" pitchFamily="18" charset="0"/>
            </a:endParaRPr>
          </a:p>
        </p:txBody>
      </p:sp>
      <p:sp>
        <p:nvSpPr>
          <p:cNvPr id="16" name="5-Point Star 15">
            <a:hlinkClick r:id="rId2" action="ppaction://hlinkfile"/>
            <a:extLst>
              <a:ext uri="{FF2B5EF4-FFF2-40B4-BE49-F238E27FC236}">
                <a16:creationId xmlns:a16="http://schemas.microsoft.com/office/drawing/2014/main" id="{8390B177-405D-576D-4A6A-F60BC7ED2F1E}"/>
              </a:ext>
            </a:extLst>
          </p:cNvPr>
          <p:cNvSpPr/>
          <p:nvPr/>
        </p:nvSpPr>
        <p:spPr>
          <a:xfrm>
            <a:off x="11480800" y="0"/>
            <a:ext cx="711200" cy="6531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FE9C5B6-E806-7D41-DC85-60566D35BCBB}"/>
              </a:ext>
            </a:extLst>
          </p:cNvPr>
          <p:cNvSpPr txBox="1"/>
          <p:nvPr/>
        </p:nvSpPr>
        <p:spPr>
          <a:xfrm>
            <a:off x="74815" y="182267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cellulose </a:t>
            </a:r>
            <a:r>
              <a:rPr lang="en-US" sz="2800" dirty="0" err="1">
                <a:solidFill>
                  <a:srgbClr val="0000FF"/>
                </a:solidFill>
                <a:latin typeface="Times New Roman" pitchFamily="18" charset="0"/>
                <a:cs typeface="Times New Roman" pitchFamily="18" charset="0"/>
              </a:rPr>
              <a:t>đều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acid (</a:t>
            </a:r>
            <a:r>
              <a:rPr lang="en-US" sz="2800" dirty="0" err="1">
                <a:solidFill>
                  <a:srgbClr val="0000FF"/>
                </a:solidFill>
                <a:latin typeface="Times New Roman" pitchFamily="18" charset="0"/>
                <a:cs typeface="Times New Roman" pitchFamily="18" charset="0"/>
              </a:rPr>
              <a:t>đun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enzyme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glucose.</a:t>
            </a:r>
          </a:p>
        </p:txBody>
      </p:sp>
      <p:grpSp>
        <p:nvGrpSpPr>
          <p:cNvPr id="18" name="Group 29">
            <a:extLst>
              <a:ext uri="{FF2B5EF4-FFF2-40B4-BE49-F238E27FC236}">
                <a16:creationId xmlns:a16="http://schemas.microsoft.com/office/drawing/2014/main" id="{D179297F-992A-7A2A-CB7C-0071F828CB4C}"/>
              </a:ext>
            </a:extLst>
          </p:cNvPr>
          <p:cNvGrpSpPr/>
          <p:nvPr/>
        </p:nvGrpSpPr>
        <p:grpSpPr>
          <a:xfrm>
            <a:off x="-166254" y="3010006"/>
            <a:ext cx="12192000" cy="1200329"/>
            <a:chOff x="0" y="4760682"/>
            <a:chExt cx="12192000" cy="1200329"/>
          </a:xfrm>
        </p:grpSpPr>
        <p:sp>
          <p:nvSpPr>
            <p:cNvPr id="19" name="TextBox 18">
              <a:extLst>
                <a:ext uri="{FF2B5EF4-FFF2-40B4-BE49-F238E27FC236}">
                  <a16:creationId xmlns:a16="http://schemas.microsoft.com/office/drawing/2014/main" id="{82BC17D9-D28B-4BF0-E99A-EB7B7E89A135}"/>
                </a:ext>
              </a:extLst>
            </p:cNvPr>
            <p:cNvSpPr txBox="1"/>
            <p:nvPr/>
          </p:nvSpPr>
          <p:spPr>
            <a:xfrm>
              <a:off x="0" y="4789707"/>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C</a:t>
              </a:r>
              <a:r>
                <a:rPr lang="vi-VN" sz="2800" baseline="-25000" dirty="0">
                  <a:solidFill>
                    <a:srgbClr val="0000FF"/>
                  </a:solidFill>
                  <a:latin typeface="Times New Roman" pitchFamily="18" charset="0"/>
                  <a:cs typeface="Times New Roman" pitchFamily="18" charset="0"/>
                </a:rPr>
                <a:t>6</a:t>
              </a:r>
              <a:r>
                <a:rPr lang="vi-VN" sz="2800" dirty="0">
                  <a:solidFill>
                    <a:srgbClr val="0000FF"/>
                  </a:solidFill>
                  <a:latin typeface="Times New Roman" pitchFamily="18" charset="0"/>
                  <a:cs typeface="Times New Roman" pitchFamily="18" charset="0"/>
                </a:rPr>
                <a:t>H</a:t>
              </a:r>
              <a:r>
                <a:rPr lang="vi-VN" sz="2800" baseline="-25000" dirty="0">
                  <a:solidFill>
                    <a:srgbClr val="0000FF"/>
                  </a:solidFill>
                  <a:latin typeface="Times New Roman" pitchFamily="18" charset="0"/>
                  <a:cs typeface="Times New Roman" pitchFamily="18" charset="0"/>
                </a:rPr>
                <a:t>1</a:t>
              </a:r>
              <a:r>
                <a:rPr lang="en-US" sz="2800" baseline="-25000" dirty="0">
                  <a:solidFill>
                    <a:srgbClr val="0000FF"/>
                  </a:solidFill>
                  <a:latin typeface="Times New Roman" pitchFamily="18" charset="0"/>
                  <a:cs typeface="Times New Roman" pitchFamily="18" charset="0"/>
                </a:rPr>
                <a:t>0</a:t>
              </a:r>
              <a:r>
                <a:rPr lang="vi-VN" sz="2800" dirty="0">
                  <a:solidFill>
                    <a:srgbClr val="0000FF"/>
                  </a:solidFill>
                  <a:latin typeface="Times New Roman" pitchFamily="18" charset="0"/>
                  <a:cs typeface="Times New Roman" pitchFamily="18" charset="0"/>
                </a:rPr>
                <a:t>O</a:t>
              </a:r>
              <a:r>
                <a:rPr lang="en-US" sz="2800" baseline="-25000" dirty="0">
                  <a:solidFill>
                    <a:srgbClr val="0000FF"/>
                  </a:solidFill>
                  <a:latin typeface="Times New Roman" pitchFamily="18" charset="0"/>
                  <a:cs typeface="Times New Roman" pitchFamily="18" charset="0"/>
                </a:rPr>
                <a:t>5</a:t>
              </a:r>
              <a:r>
                <a:rPr lang="en-US" sz="2800" dirty="0">
                  <a:solidFill>
                    <a:srgbClr val="0000FF"/>
                  </a:solidFill>
                  <a:latin typeface="Times New Roman" pitchFamily="18" charset="0"/>
                  <a:cs typeface="Times New Roman" pitchFamily="18" charset="0"/>
                </a:rPr>
                <a:t>)</a:t>
              </a:r>
              <a:r>
                <a:rPr lang="en-US" sz="2800" baseline="-25000" dirty="0">
                  <a:solidFill>
                    <a:srgbClr val="0000FF"/>
                  </a:solidFill>
                  <a:latin typeface="Times New Roman" pitchFamily="18" charset="0"/>
                  <a:cs typeface="Times New Roman" pitchFamily="18" charset="0"/>
                </a:rPr>
                <a:t>n</a:t>
              </a:r>
              <a:r>
                <a:rPr lang="en-US" sz="2800" dirty="0">
                  <a:solidFill>
                    <a:srgbClr val="0000FF"/>
                  </a:solidFill>
                  <a:latin typeface="Times New Roman" pitchFamily="18" charset="0"/>
                  <a:cs typeface="Times New Roman" pitchFamily="18" charset="0"/>
                </a:rPr>
                <a:t> + </a:t>
              </a:r>
              <a:r>
                <a:rPr lang="vi-VN"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t>
              </a:r>
              <a:r>
                <a:rPr lang="vi-VN" sz="2800" baseline="-25000" dirty="0">
                  <a:solidFill>
                    <a:srgbClr val="0000FF"/>
                  </a:solidFill>
                  <a:latin typeface="Times New Roman" pitchFamily="18" charset="0"/>
                  <a:cs typeface="Times New Roman" pitchFamily="18" charset="0"/>
                </a:rPr>
                <a:t>2</a:t>
              </a:r>
              <a:r>
                <a:rPr lang="vi-VN" sz="2800" dirty="0">
                  <a:solidFill>
                    <a:srgbClr val="0000FF"/>
                  </a:solidFill>
                  <a:latin typeface="Times New Roman" pitchFamily="18" charset="0"/>
                  <a:cs typeface="Times New Roman" pitchFamily="18" charset="0"/>
                </a:rPr>
                <a:t>O</a:t>
              </a:r>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n</a:t>
              </a:r>
              <a:r>
                <a:rPr lang="vi-VN" sz="2800" dirty="0">
                  <a:solidFill>
                    <a:srgbClr val="0000FF"/>
                  </a:solidFill>
                  <a:latin typeface="Times New Roman" pitchFamily="18" charset="0"/>
                  <a:cs typeface="Times New Roman" pitchFamily="18" charset="0"/>
                </a:rPr>
                <a:t>C</a:t>
              </a:r>
              <a:r>
                <a:rPr lang="vi-VN" sz="2800" baseline="-25000" dirty="0">
                  <a:solidFill>
                    <a:srgbClr val="0000FF"/>
                  </a:solidFill>
                  <a:latin typeface="Times New Roman" pitchFamily="18" charset="0"/>
                  <a:cs typeface="Times New Roman" pitchFamily="18" charset="0"/>
                </a:rPr>
                <a:t>6</a:t>
              </a:r>
              <a:r>
                <a:rPr lang="vi-VN" sz="2800" dirty="0">
                  <a:solidFill>
                    <a:srgbClr val="0000FF"/>
                  </a:solidFill>
                  <a:latin typeface="Times New Roman" pitchFamily="18" charset="0"/>
                  <a:cs typeface="Times New Roman" pitchFamily="18" charset="0"/>
                </a:rPr>
                <a:t>H</a:t>
              </a:r>
              <a:r>
                <a:rPr lang="vi-VN" sz="2800" baseline="-25000" dirty="0">
                  <a:solidFill>
                    <a:srgbClr val="0000FF"/>
                  </a:solidFill>
                  <a:latin typeface="Times New Roman" pitchFamily="18" charset="0"/>
                  <a:cs typeface="Times New Roman" pitchFamily="18" charset="0"/>
                </a:rPr>
                <a:t>12</a:t>
              </a:r>
              <a:r>
                <a:rPr lang="vi-VN" sz="2800" dirty="0">
                  <a:solidFill>
                    <a:srgbClr val="0000FF"/>
                  </a:solidFill>
                  <a:latin typeface="Times New Roman" pitchFamily="18" charset="0"/>
                  <a:cs typeface="Times New Roman" pitchFamily="18" charset="0"/>
                </a:rPr>
                <a:t>O</a:t>
              </a:r>
              <a:r>
                <a:rPr lang="en-US" sz="2800" baseline="-25000" dirty="0">
                  <a:solidFill>
                    <a:srgbClr val="0000FF"/>
                  </a:solidFill>
                  <a:latin typeface="Times New Roman" pitchFamily="18" charset="0"/>
                  <a:cs typeface="Times New Roman" pitchFamily="18" charset="0"/>
                </a:rPr>
                <a:t>6</a:t>
              </a:r>
              <a:r>
                <a:rPr lang="en-US" sz="2800" dirty="0">
                  <a:solidFill>
                    <a:srgbClr val="0000FF"/>
                  </a:solidFill>
                  <a:latin typeface="Times New Roman" pitchFamily="18" charset="0"/>
                  <a:cs typeface="Times New Roman" pitchFamily="18" charset="0"/>
                </a:rPr>
                <a:t> </a:t>
              </a:r>
              <a:endParaRPr lang="en-US" sz="2800" baseline="-25000" dirty="0">
                <a:solidFill>
                  <a:srgbClr val="0000FF"/>
                </a:solidFill>
                <a:latin typeface="Times New Roman" pitchFamily="18" charset="0"/>
                <a:cs typeface="Times New Roman" pitchFamily="18" charset="0"/>
              </a:endParaRPr>
            </a:p>
          </p:txBody>
        </p:sp>
        <p:cxnSp>
          <p:nvCxnSpPr>
            <p:cNvPr id="20" name="Straight Arrow Connector 19">
              <a:extLst>
                <a:ext uri="{FF2B5EF4-FFF2-40B4-BE49-F238E27FC236}">
                  <a16:creationId xmlns:a16="http://schemas.microsoft.com/office/drawing/2014/main" id="{0E5AC6E5-0B69-38A5-8190-CA3A9E7F6EDC}"/>
                </a:ext>
              </a:extLst>
            </p:cNvPr>
            <p:cNvCxnSpPr/>
            <p:nvPr/>
          </p:nvCxnSpPr>
          <p:spPr>
            <a:xfrm>
              <a:off x="4688114" y="5167087"/>
              <a:ext cx="16256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EFEC81E-C0B1-958C-A4C3-15EA9ACC32B7}"/>
                </a:ext>
              </a:extLst>
            </p:cNvPr>
            <p:cNvSpPr txBox="1"/>
            <p:nvPr/>
          </p:nvSpPr>
          <p:spPr>
            <a:xfrm>
              <a:off x="4775201" y="4760682"/>
              <a:ext cx="1567542" cy="1200329"/>
            </a:xfrm>
            <a:prstGeom prst="rect">
              <a:avLst/>
            </a:prstGeom>
            <a:noFill/>
          </p:spPr>
          <p:txBody>
            <a:bodyPr wrap="square" rtlCol="0">
              <a:spAutoFit/>
            </a:bodyPr>
            <a:lstStyle/>
            <a:p>
              <a:pPr algn="ctr"/>
              <a:r>
                <a:rPr lang="en-US" sz="2400" dirty="0">
                  <a:solidFill>
                    <a:srgbClr val="0000FF"/>
                  </a:solidFill>
                  <a:latin typeface="Times New Roman" pitchFamily="18" charset="0"/>
                  <a:cs typeface="Times New Roman" pitchFamily="18" charset="0"/>
                </a:rPr>
                <a:t>Acid/ t</a:t>
              </a:r>
              <a:r>
                <a:rPr lang="en-US" sz="2400" baseline="30000" dirty="0">
                  <a:solidFill>
                    <a:srgbClr val="0000FF"/>
                  </a:solidFill>
                  <a:latin typeface="Times New Roman" pitchFamily="18" charset="0"/>
                  <a:cs typeface="Times New Roman" pitchFamily="18" charset="0"/>
                </a:rPr>
                <a:t>0 </a:t>
              </a:r>
              <a:r>
                <a:rPr lang="en-US" sz="2400" dirty="0" err="1">
                  <a:solidFill>
                    <a:srgbClr val="0000FF"/>
                  </a:solidFill>
                  <a:latin typeface="Times New Roman" pitchFamily="18" charset="0"/>
                  <a:cs typeface="Times New Roman" pitchFamily="18" charset="0"/>
                </a:rPr>
                <a:t>hoặc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enzymer</a:t>
              </a:r>
              <a:r>
                <a:rPr lang="en-US" sz="2400" dirty="0">
                  <a:solidFill>
                    <a:srgbClr val="0000FF"/>
                  </a:solidFill>
                  <a:latin typeface="Times New Roman" pitchFamily="18" charset="0"/>
                  <a:cs typeface="Times New Roman" pitchFamily="18" charset="0"/>
                </a:rPr>
                <a:t> </a:t>
              </a:r>
            </a:p>
          </p:txBody>
        </p:sp>
      </p:grpSp>
    </p:spTree>
    <p:extLst>
      <p:ext uri="{BB962C8B-B14F-4D97-AF65-F5344CB8AC3E}">
        <p14:creationId xmlns:p14="http://schemas.microsoft.com/office/powerpoint/2010/main" val="287283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trips(upRight)">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Effect transition="in" filter="fade">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28: TINH BỘT VÀ CELLULOSE</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5-Point Star 15">
            <a:hlinkClick r:id="rId2" action="ppaction://hlinkfile"/>
          </p:cNvPr>
          <p:cNvSpPr/>
          <p:nvPr/>
        </p:nvSpPr>
        <p:spPr>
          <a:xfrm>
            <a:off x="11480800" y="0"/>
            <a:ext cx="711200" cy="6531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2344" y="653143"/>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ỨNG DỤNG CỦA TINH BỘT VÀ CELLULOSE – SỰ TẠO THÀNH TINH BỘT, CELLULOSE VÀ VAI TRÒ CỦA CHÚNG TRONG CÂY XANH</a:t>
            </a:r>
          </a:p>
        </p:txBody>
      </p:sp>
      <p:sp>
        <p:nvSpPr>
          <p:cNvPr id="22" name="TextBox 21"/>
          <p:cNvSpPr txBox="1"/>
          <p:nvPr/>
        </p:nvSpPr>
        <p:spPr>
          <a:xfrm>
            <a:off x="332510" y="167967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endParaRPr lang="en-US" sz="2800" b="1" dirty="0">
              <a:solidFill>
                <a:srgbClr val="0000FF"/>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5314F589-96FA-D8D3-1938-2E5D097C4EF6}"/>
              </a:ext>
            </a:extLst>
          </p:cNvPr>
          <p:cNvPicPr>
            <a:picLocks noChangeAspect="1"/>
          </p:cNvPicPr>
          <p:nvPr/>
        </p:nvPicPr>
        <p:blipFill>
          <a:blip r:embed="rId3"/>
          <a:stretch>
            <a:fillRect/>
          </a:stretch>
        </p:blipFill>
        <p:spPr>
          <a:xfrm>
            <a:off x="1224652" y="2104439"/>
            <a:ext cx="9907383" cy="46774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4489143" cy="3236686"/>
          </a:xfrm>
          <a:prstGeom prst="rect">
            <a:avLst/>
          </a:prstGeom>
          <a:noFill/>
          <a:ln w="9525">
            <a:noFill/>
            <a:miter lim="800000"/>
            <a:headEnd/>
            <a:tailEnd/>
          </a:ln>
          <a:effectLst/>
        </p:spPr>
      </p:pic>
      <p:pic>
        <p:nvPicPr>
          <p:cNvPr id="10244" name="Picture 4" descr="nguoi bi tieu duong co nen an ngo hinh anh 1"/>
          <p:cNvPicPr>
            <a:picLocks noChangeAspect="1" noChangeArrowheads="1"/>
          </p:cNvPicPr>
          <p:nvPr/>
        </p:nvPicPr>
        <p:blipFill>
          <a:blip r:embed="rId3" cstate="print"/>
          <a:srcRect/>
          <a:stretch>
            <a:fillRect/>
          </a:stretch>
        </p:blipFill>
        <p:spPr bwMode="auto">
          <a:xfrm>
            <a:off x="7271657" y="-1"/>
            <a:ext cx="4920343" cy="3526247"/>
          </a:xfrm>
          <a:prstGeom prst="rect">
            <a:avLst/>
          </a:prstGeom>
          <a:noFill/>
        </p:spPr>
      </p:pic>
      <p:pic>
        <p:nvPicPr>
          <p:cNvPr id="10245" name="Picture 5"/>
          <p:cNvPicPr>
            <a:picLocks noChangeAspect="1" noChangeArrowheads="1"/>
          </p:cNvPicPr>
          <p:nvPr/>
        </p:nvPicPr>
        <p:blipFill>
          <a:blip r:embed="rId4"/>
          <a:srcRect/>
          <a:stretch>
            <a:fillRect/>
          </a:stretch>
        </p:blipFill>
        <p:spPr bwMode="auto">
          <a:xfrm>
            <a:off x="-1" y="3390672"/>
            <a:ext cx="5181601" cy="3467329"/>
          </a:xfrm>
          <a:prstGeom prst="rect">
            <a:avLst/>
          </a:prstGeom>
          <a:noFill/>
          <a:ln w="9525">
            <a:noFill/>
            <a:miter lim="800000"/>
            <a:headEnd/>
            <a:tailEnd/>
          </a:ln>
          <a:effectLst/>
        </p:spPr>
      </p:pic>
      <p:pic>
        <p:nvPicPr>
          <p:cNvPr id="10246" name="Picture 6"/>
          <p:cNvPicPr>
            <a:picLocks noChangeAspect="1" noChangeArrowheads="1"/>
          </p:cNvPicPr>
          <p:nvPr/>
        </p:nvPicPr>
        <p:blipFill>
          <a:blip r:embed="rId5"/>
          <a:srcRect/>
          <a:stretch>
            <a:fillRect/>
          </a:stretch>
        </p:blipFill>
        <p:spPr bwMode="auto">
          <a:xfrm>
            <a:off x="7242629" y="3829069"/>
            <a:ext cx="4949371" cy="3028931"/>
          </a:xfrm>
          <a:prstGeom prst="rect">
            <a:avLst/>
          </a:prstGeom>
          <a:noFill/>
          <a:ln w="9525">
            <a:noFill/>
            <a:miter lim="800000"/>
            <a:headEnd/>
            <a:tailEnd/>
          </a:ln>
          <a:effectLst/>
        </p:spPr>
      </p:pic>
      <p:pic>
        <p:nvPicPr>
          <p:cNvPr id="10247" name="Picture 7"/>
          <p:cNvPicPr>
            <a:picLocks noChangeAspect="1" noChangeArrowheads="1"/>
          </p:cNvPicPr>
          <p:nvPr/>
        </p:nvPicPr>
        <p:blipFill>
          <a:blip r:embed="rId6"/>
          <a:srcRect/>
          <a:stretch>
            <a:fillRect/>
          </a:stretch>
        </p:blipFill>
        <p:spPr bwMode="auto">
          <a:xfrm>
            <a:off x="1" y="1"/>
            <a:ext cx="5213530" cy="3077028"/>
          </a:xfrm>
          <a:prstGeom prst="rect">
            <a:avLst/>
          </a:prstGeom>
          <a:noFill/>
          <a:ln w="9525">
            <a:noFill/>
            <a:miter lim="800000"/>
            <a:headEnd/>
            <a:tailEnd/>
          </a:ln>
          <a:effectLst/>
        </p:spPr>
      </p:pic>
      <p:pic>
        <p:nvPicPr>
          <p:cNvPr id="10248" name="Picture 8"/>
          <p:cNvPicPr>
            <a:picLocks noChangeAspect="1" noChangeArrowheads="1"/>
          </p:cNvPicPr>
          <p:nvPr/>
        </p:nvPicPr>
        <p:blipFill>
          <a:blip r:embed="rId7"/>
          <a:srcRect/>
          <a:stretch>
            <a:fillRect/>
          </a:stretch>
        </p:blipFill>
        <p:spPr bwMode="auto">
          <a:xfrm>
            <a:off x="3300413" y="1614488"/>
            <a:ext cx="5591175" cy="362902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animEffect transition="in" filter="circle(in)">
                                      <p:cBhvr>
                                        <p:cTn id="15" dur="2000"/>
                                        <p:tgtEl>
                                          <p:spTgt spid="10245"/>
                                        </p:tgtEl>
                                      </p:cBhvr>
                                    </p:animEffect>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10247"/>
                                        </p:tgtEl>
                                        <p:attrNameLst>
                                          <p:attrName>style.visibility</p:attrName>
                                        </p:attrNameLst>
                                      </p:cBhvr>
                                      <p:to>
                                        <p:strVal val="visible"/>
                                      </p:to>
                                    </p:set>
                                    <p:animEffect transition="in" filter="circle(in)">
                                      <p:cBhvr>
                                        <p:cTn id="19" dur="2000"/>
                                        <p:tgtEl>
                                          <p:spTgt spid="10247"/>
                                        </p:tgtEl>
                                      </p:cBhvr>
                                    </p:animEffect>
                                  </p:childTnLst>
                                </p:cTn>
                              </p:par>
                            </p:childTnLst>
                          </p:cTn>
                        </p:par>
                        <p:par>
                          <p:cTn id="20" fill="hold">
                            <p:stCondLst>
                              <p:cond delay="4000"/>
                            </p:stCondLst>
                            <p:childTnLst>
                              <p:par>
                                <p:cTn id="21" presetID="6" presetClass="entr" presetSubtype="16" fill="hold" nodeType="afterEffect">
                                  <p:stCondLst>
                                    <p:cond delay="0"/>
                                  </p:stCondLst>
                                  <p:childTnLst>
                                    <p:set>
                                      <p:cBhvr>
                                        <p:cTn id="22" dur="1" fill="hold">
                                          <p:stCondLst>
                                            <p:cond delay="0"/>
                                          </p:stCondLst>
                                        </p:cTn>
                                        <p:tgtEl>
                                          <p:spTgt spid="10244"/>
                                        </p:tgtEl>
                                        <p:attrNameLst>
                                          <p:attrName>style.visibility</p:attrName>
                                        </p:attrNameLst>
                                      </p:cBhvr>
                                      <p:to>
                                        <p:strVal val="visible"/>
                                      </p:to>
                                    </p:set>
                                    <p:animEffect transition="in" filter="circle(in)">
                                      <p:cBhvr>
                                        <p:cTn id="23" dur="2000"/>
                                        <p:tgtEl>
                                          <p:spTgt spid="10244"/>
                                        </p:tgtEl>
                                      </p:cBhvr>
                                    </p:animEffect>
                                  </p:childTnLst>
                                </p:cTn>
                              </p:par>
                            </p:childTnLst>
                          </p:cTn>
                        </p:par>
                        <p:par>
                          <p:cTn id="24" fill="hold">
                            <p:stCondLst>
                              <p:cond delay="6000"/>
                            </p:stCondLst>
                            <p:childTnLst>
                              <p:par>
                                <p:cTn id="25" presetID="6" presetClass="entr" presetSubtype="16" fill="hold" nodeType="after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circle(in)">
                                      <p:cBhvr>
                                        <p:cTn id="27" dur="2000"/>
                                        <p:tgtEl>
                                          <p:spTgt spid="10246"/>
                                        </p:tgtEl>
                                      </p:cBhvr>
                                    </p:animEffect>
                                  </p:childTnLst>
                                </p:cTn>
                              </p:par>
                            </p:childTnLst>
                          </p:cTn>
                        </p:par>
                        <p:par>
                          <p:cTn id="28" fill="hold">
                            <p:stCondLst>
                              <p:cond delay="8000"/>
                            </p:stCondLst>
                            <p:childTnLst>
                              <p:par>
                                <p:cTn id="29" presetID="6" presetClass="entr" presetSubtype="16" fill="hold" nodeType="afterEffect">
                                  <p:stCondLst>
                                    <p:cond delay="0"/>
                                  </p:stCondLst>
                                  <p:childTnLst>
                                    <p:set>
                                      <p:cBhvr>
                                        <p:cTn id="30" dur="1" fill="hold">
                                          <p:stCondLst>
                                            <p:cond delay="0"/>
                                          </p:stCondLst>
                                        </p:cTn>
                                        <p:tgtEl>
                                          <p:spTgt spid="10248"/>
                                        </p:tgtEl>
                                        <p:attrNameLst>
                                          <p:attrName>style.visibility</p:attrName>
                                        </p:attrNameLst>
                                      </p:cBhvr>
                                      <p:to>
                                        <p:strVal val="visible"/>
                                      </p:to>
                                    </p:set>
                                    <p:animEffect transition="in" filter="circle(in)">
                                      <p:cBhvr>
                                        <p:cTn id="31"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5DC624-1EB6-9CAA-DE58-873740E59A96}"/>
              </a:ext>
            </a:extLst>
          </p:cNvPr>
          <p:cNvPicPr>
            <a:picLocks noChangeAspect="1"/>
          </p:cNvPicPr>
          <p:nvPr/>
        </p:nvPicPr>
        <p:blipFill>
          <a:blip r:embed="rId2"/>
          <a:stretch>
            <a:fillRect/>
          </a:stretch>
        </p:blipFill>
        <p:spPr>
          <a:xfrm>
            <a:off x="1347125" y="328180"/>
            <a:ext cx="9497750" cy="6201640"/>
          </a:xfrm>
          <a:prstGeom prst="rect">
            <a:avLst/>
          </a:prstGeom>
        </p:spPr>
      </p:pic>
    </p:spTree>
    <p:extLst>
      <p:ext uri="{BB962C8B-B14F-4D97-AF65-F5344CB8AC3E}">
        <p14:creationId xmlns:p14="http://schemas.microsoft.com/office/powerpoint/2010/main" val="3326489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128BF8-8C08-9541-6C94-4D813B8BBA51}"/>
              </a:ext>
            </a:extLst>
          </p:cNvPr>
          <p:cNvSpPr txBox="1"/>
          <p:nvPr/>
        </p:nvSpPr>
        <p:spPr>
          <a:xfrm>
            <a:off x="299258" y="423948"/>
            <a:ext cx="9285317" cy="1200329"/>
          </a:xfrm>
          <a:prstGeom prst="rect">
            <a:avLst/>
          </a:prstGeom>
          <a:noFill/>
        </p:spPr>
        <p:txBody>
          <a:bodyPr wrap="square" rtlCol="0">
            <a:spAutoFit/>
          </a:bodyPr>
          <a:lstStyle/>
          <a:p>
            <a:r>
              <a:rPr lang="en-US" sz="3600" dirty="0"/>
              <a:t>b. </a:t>
            </a:r>
            <a:r>
              <a:rPr lang="en-US" sz="3600" dirty="0" err="1"/>
              <a:t>Sự</a:t>
            </a:r>
            <a:r>
              <a:rPr lang="en-US" sz="3600" dirty="0"/>
              <a:t> </a:t>
            </a:r>
            <a:r>
              <a:rPr lang="en-US" sz="3600" dirty="0" err="1"/>
              <a:t>tạo</a:t>
            </a:r>
            <a:r>
              <a:rPr lang="en-US" sz="3600" dirty="0"/>
              <a:t> </a:t>
            </a:r>
            <a:r>
              <a:rPr lang="en-US" sz="3600" dirty="0" err="1"/>
              <a:t>thành</a:t>
            </a:r>
            <a:r>
              <a:rPr lang="en-US" sz="3600" dirty="0"/>
              <a:t> </a:t>
            </a:r>
            <a:r>
              <a:rPr lang="en-US" sz="3600" dirty="0" err="1"/>
              <a:t>tinh</a:t>
            </a:r>
            <a:r>
              <a:rPr lang="en-US" sz="3600" dirty="0"/>
              <a:t> </a:t>
            </a:r>
            <a:r>
              <a:rPr lang="en-US" sz="3600" dirty="0" err="1"/>
              <a:t>bột</a:t>
            </a:r>
            <a:r>
              <a:rPr lang="en-US" sz="3600" dirty="0"/>
              <a:t>, cellulose </a:t>
            </a:r>
            <a:r>
              <a:rPr lang="en-US" sz="3600" dirty="0" err="1"/>
              <a:t>trong</a:t>
            </a:r>
            <a:r>
              <a:rPr lang="en-US" sz="3600" dirty="0"/>
              <a:t> </a:t>
            </a:r>
            <a:r>
              <a:rPr lang="en-US" sz="3600" dirty="0" err="1"/>
              <a:t>cây</a:t>
            </a:r>
            <a:r>
              <a:rPr lang="en-US" sz="3600" dirty="0"/>
              <a:t> </a:t>
            </a:r>
            <a:r>
              <a:rPr lang="en-US" sz="3600" dirty="0" err="1"/>
              <a:t>xanh</a:t>
            </a:r>
            <a:r>
              <a:rPr lang="en-US" sz="3600" dirty="0"/>
              <a:t> </a:t>
            </a:r>
            <a:r>
              <a:rPr lang="en-US" sz="3600" dirty="0" err="1"/>
              <a:t>và</a:t>
            </a:r>
            <a:r>
              <a:rPr lang="en-US" sz="3600" dirty="0"/>
              <a:t> </a:t>
            </a:r>
            <a:r>
              <a:rPr lang="en-US" sz="3600" dirty="0" err="1"/>
              <a:t>vai</a:t>
            </a:r>
            <a:r>
              <a:rPr lang="en-US" sz="3600" dirty="0"/>
              <a:t> </a:t>
            </a:r>
            <a:r>
              <a:rPr lang="en-US" sz="3600" dirty="0" err="1"/>
              <a:t>trò</a:t>
            </a:r>
            <a:r>
              <a:rPr lang="en-US" sz="3600" dirty="0"/>
              <a:t> </a:t>
            </a:r>
            <a:r>
              <a:rPr lang="en-US" sz="3600" dirty="0" err="1"/>
              <a:t>của</a:t>
            </a:r>
            <a:r>
              <a:rPr lang="en-US" sz="3600" dirty="0"/>
              <a:t> </a:t>
            </a:r>
            <a:r>
              <a:rPr lang="en-US" sz="3600" dirty="0" err="1"/>
              <a:t>chúng</a:t>
            </a:r>
            <a:endParaRPr lang="en-US" sz="3600" dirty="0"/>
          </a:p>
        </p:txBody>
      </p:sp>
      <p:sp>
        <p:nvSpPr>
          <p:cNvPr id="5" name="TextBox 4">
            <a:extLst>
              <a:ext uri="{FF2B5EF4-FFF2-40B4-BE49-F238E27FC236}">
                <a16:creationId xmlns:a16="http://schemas.microsoft.com/office/drawing/2014/main" id="{E9BDA5D5-E127-4B60-58E2-07C22F2042D4}"/>
              </a:ext>
            </a:extLst>
          </p:cNvPr>
          <p:cNvSpPr txBox="1"/>
          <p:nvPr/>
        </p:nvSpPr>
        <p:spPr>
          <a:xfrm>
            <a:off x="806335" y="1978429"/>
            <a:ext cx="9135687" cy="954107"/>
          </a:xfrm>
          <a:prstGeom prst="rect">
            <a:avLst/>
          </a:prstGeom>
          <a:noFill/>
        </p:spPr>
        <p:txBody>
          <a:bodyPr wrap="square" rtlCol="0">
            <a:spAutoFit/>
          </a:bodyPr>
          <a:lstStyle/>
          <a:p>
            <a:r>
              <a:rPr lang="en-US" sz="2800" dirty="0"/>
              <a:t>8. Theo </a:t>
            </a:r>
            <a:r>
              <a:rPr lang="en-US" sz="2800" dirty="0" err="1"/>
              <a:t>em</a:t>
            </a:r>
            <a:r>
              <a:rPr lang="en-US" sz="2800" dirty="0"/>
              <a:t>,  </a:t>
            </a:r>
            <a:r>
              <a:rPr lang="en-US" sz="2800" dirty="0" err="1"/>
              <a:t>quá</a:t>
            </a:r>
            <a:r>
              <a:rPr lang="en-US" sz="2800" dirty="0"/>
              <a:t> </a:t>
            </a:r>
            <a:r>
              <a:rPr lang="en-US" sz="2800" dirty="0" err="1"/>
              <a:t>trình</a:t>
            </a:r>
            <a:r>
              <a:rPr lang="en-US" sz="2800" dirty="0"/>
              <a:t> </a:t>
            </a:r>
            <a:r>
              <a:rPr lang="en-US" sz="2800" dirty="0" err="1"/>
              <a:t>quang</a:t>
            </a:r>
            <a:r>
              <a:rPr lang="en-US" sz="2800" dirty="0"/>
              <a:t> </a:t>
            </a:r>
            <a:r>
              <a:rPr lang="en-US" sz="2800" dirty="0" err="1"/>
              <a:t>hợp</a:t>
            </a:r>
            <a:r>
              <a:rPr lang="en-US" sz="2800" dirty="0"/>
              <a:t> </a:t>
            </a:r>
            <a:r>
              <a:rPr lang="en-US" sz="2800" dirty="0" err="1"/>
              <a:t>có</a:t>
            </a:r>
            <a:r>
              <a:rPr lang="en-US" sz="2800" dirty="0"/>
              <a:t> </a:t>
            </a:r>
            <a:r>
              <a:rPr lang="en-US" sz="2800" dirty="0" err="1"/>
              <a:t>vai</a:t>
            </a:r>
            <a:r>
              <a:rPr lang="en-US" sz="2800" dirty="0"/>
              <a:t> </a:t>
            </a:r>
            <a:r>
              <a:rPr lang="en-US" sz="2800" dirty="0" err="1"/>
              <a:t>trò</a:t>
            </a:r>
            <a:r>
              <a:rPr lang="en-US" sz="2800" dirty="0"/>
              <a:t> </a:t>
            </a:r>
            <a:r>
              <a:rPr lang="en-US" sz="2800" dirty="0" err="1"/>
              <a:t>quan</a:t>
            </a:r>
            <a:r>
              <a:rPr lang="en-US" sz="2800" dirty="0"/>
              <a:t> </a:t>
            </a:r>
            <a:r>
              <a:rPr lang="en-US" sz="2800" dirty="0" err="1"/>
              <a:t>trọng</a:t>
            </a:r>
            <a:r>
              <a:rPr lang="en-US" sz="2800" dirty="0"/>
              <a:t> </a:t>
            </a:r>
            <a:r>
              <a:rPr lang="en-US" sz="2800" dirty="0" err="1"/>
              <a:t>như</a:t>
            </a:r>
            <a:r>
              <a:rPr lang="en-US" sz="2800" dirty="0"/>
              <a:t> </a:t>
            </a:r>
            <a:r>
              <a:rPr lang="en-US" sz="2800" dirty="0" err="1"/>
              <a:t>thế</a:t>
            </a:r>
            <a:r>
              <a:rPr lang="en-US" sz="2800" dirty="0"/>
              <a:t> </a:t>
            </a:r>
            <a:r>
              <a:rPr lang="en-US" sz="2800" dirty="0" err="1"/>
              <a:t>nào</a:t>
            </a:r>
            <a:r>
              <a:rPr lang="en-US" sz="2800" dirty="0"/>
              <a:t>?</a:t>
            </a:r>
          </a:p>
        </p:txBody>
      </p:sp>
    </p:spTree>
    <p:extLst>
      <p:ext uri="{BB962C8B-B14F-4D97-AF65-F5344CB8AC3E}">
        <p14:creationId xmlns:p14="http://schemas.microsoft.com/office/powerpoint/2010/main" val="429680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F38F8A0-1253-3E89-0930-AAC6E6700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 y="394361"/>
            <a:ext cx="12192001" cy="58452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540 Power point ý tưởng trong 2021 | richard feynman, xu hướng thiết kế  web, caricatures">
            <a:extLst>
              <a:ext uri="{FF2B5EF4-FFF2-40B4-BE49-F238E27FC236}">
                <a16:creationId xmlns:a16="http://schemas.microsoft.com/office/drawing/2014/main" id="{7814C089-B786-B2B5-809D-7B44A9162C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320301"/>
            <a:ext cx="1905000" cy="183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1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ô hấp ở thực vật - Olm">
            <a:extLst>
              <a:ext uri="{FF2B5EF4-FFF2-40B4-BE49-F238E27FC236}">
                <a16:creationId xmlns:a16="http://schemas.microsoft.com/office/drawing/2014/main" id="{24F9CADB-D918-21E9-BFC4-C1F8CBF84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61" y="428658"/>
            <a:ext cx="12199863" cy="5506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34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randombar(horizontal)">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ô hấp tế bào - Olm">
            <a:extLst>
              <a:ext uri="{FF2B5EF4-FFF2-40B4-BE49-F238E27FC236}">
                <a16:creationId xmlns:a16="http://schemas.microsoft.com/office/drawing/2014/main" id="{28503490-E107-2466-6AE3-D0724A0E3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 y="1345572"/>
            <a:ext cx="12192000" cy="553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0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96307-465D-2F9B-54AC-E68915A2FE0C}"/>
              </a:ext>
            </a:extLst>
          </p:cNvPr>
          <p:cNvPicPr>
            <a:picLocks noChangeAspect="1"/>
          </p:cNvPicPr>
          <p:nvPr/>
        </p:nvPicPr>
        <p:blipFill>
          <a:blip r:embed="rId2"/>
          <a:stretch>
            <a:fillRect/>
          </a:stretch>
        </p:blipFill>
        <p:spPr>
          <a:xfrm>
            <a:off x="70658" y="1118166"/>
            <a:ext cx="11734800" cy="3226668"/>
          </a:xfrm>
          <a:prstGeom prst="rect">
            <a:avLst/>
          </a:prstGeom>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B8FF0-0836-4865-B21D-350AEDF839C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2E596BD-23AB-B047-95BA-4B8473DB31C3}"/>
              </a:ext>
            </a:extLst>
          </p:cNvPr>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28: TINH BỘT VÀ CELLULOSE</a:t>
            </a:r>
            <a:endParaRPr lang="en-US" sz="3200" b="1" dirty="0">
              <a:solidFill>
                <a:srgbClr val="FF00FF"/>
              </a:solidFill>
              <a:latin typeface="Times New Roman" pitchFamily="18" charset="0"/>
              <a:cs typeface="Times New Roman" pitchFamily="18" charset="0"/>
            </a:endParaRPr>
          </a:p>
        </p:txBody>
      </p:sp>
      <p:sp>
        <p:nvSpPr>
          <p:cNvPr id="27650" name="Rectangle 2">
            <a:extLst>
              <a:ext uri="{FF2B5EF4-FFF2-40B4-BE49-F238E27FC236}">
                <a16:creationId xmlns:a16="http://schemas.microsoft.com/office/drawing/2014/main" id="{CE7CCEA5-8E1F-F776-2284-418F6E334DEA}"/>
              </a:ext>
            </a:extLst>
          </p:cNvPr>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a:extLst>
              <a:ext uri="{FF2B5EF4-FFF2-40B4-BE49-F238E27FC236}">
                <a16:creationId xmlns:a16="http://schemas.microsoft.com/office/drawing/2014/main" id="{089E1A4F-4440-D388-7E89-5B6F48E53B48}"/>
              </a:ext>
            </a:extLst>
          </p:cNvPr>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5-Point Star 15">
            <a:hlinkClick r:id="rId2" action="ppaction://hlinkfile"/>
            <a:extLst>
              <a:ext uri="{FF2B5EF4-FFF2-40B4-BE49-F238E27FC236}">
                <a16:creationId xmlns:a16="http://schemas.microsoft.com/office/drawing/2014/main" id="{BE79F6E0-5E78-BD91-3669-FAA73FA523C0}"/>
              </a:ext>
            </a:extLst>
          </p:cNvPr>
          <p:cNvSpPr/>
          <p:nvPr/>
        </p:nvSpPr>
        <p:spPr>
          <a:xfrm>
            <a:off x="11480800" y="0"/>
            <a:ext cx="711200" cy="6531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7CEF736-30DD-2474-4434-3355F8C51A25}"/>
              </a:ext>
            </a:extLst>
          </p:cNvPr>
          <p:cNvSpPr txBox="1"/>
          <p:nvPr/>
        </p:nvSpPr>
        <p:spPr>
          <a:xfrm>
            <a:off x="82344" y="653143"/>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ỨNG DỤNG CỦA TINH BỘT VÀ CELLULOSE – SỰ TẠO THÀNH TINH BỘT, CELLULOSE VÀ VAI TRÒ CỦA CHÚNG TRONG CÂY XANH</a:t>
            </a:r>
          </a:p>
        </p:txBody>
      </p:sp>
      <p:sp>
        <p:nvSpPr>
          <p:cNvPr id="5" name="TextBox 4">
            <a:extLst>
              <a:ext uri="{FF2B5EF4-FFF2-40B4-BE49-F238E27FC236}">
                <a16:creationId xmlns:a16="http://schemas.microsoft.com/office/drawing/2014/main" id="{A3C25DF5-C2EA-316D-EAA2-538F6AD8FFF5}"/>
              </a:ext>
            </a:extLst>
          </p:cNvPr>
          <p:cNvSpPr txBox="1"/>
          <p:nvPr/>
        </p:nvSpPr>
        <p:spPr>
          <a:xfrm>
            <a:off x="591457" y="2131060"/>
            <a:ext cx="10889343" cy="3539430"/>
          </a:xfrm>
          <a:prstGeom prst="rect">
            <a:avLst/>
          </a:prstGeom>
          <a:noFill/>
        </p:spPr>
        <p:txBody>
          <a:bodyPr wrap="square">
            <a:spAutoFit/>
          </a:bodyPr>
          <a:lstStyle/>
          <a:p>
            <a:r>
              <a:rPr lang="en-US" sz="2800" dirty="0"/>
              <a:t>Tinh </a:t>
            </a:r>
            <a:r>
              <a:rPr lang="en-US" sz="2800" dirty="0" err="1"/>
              <a:t>bột</a:t>
            </a:r>
            <a:r>
              <a:rPr lang="en-US" sz="2800" dirty="0"/>
              <a:t> </a:t>
            </a:r>
            <a:r>
              <a:rPr lang="en-US" sz="2800" dirty="0" err="1"/>
              <a:t>và</a:t>
            </a:r>
            <a:r>
              <a:rPr lang="en-US" sz="2800" dirty="0"/>
              <a:t> cellulose </a:t>
            </a:r>
            <a:r>
              <a:rPr lang="en-US" sz="2800" dirty="0" err="1"/>
              <a:t>có</a:t>
            </a:r>
            <a:r>
              <a:rPr lang="en-US" sz="2800" dirty="0"/>
              <a:t> </a:t>
            </a:r>
            <a:r>
              <a:rPr lang="en-US" sz="2800" dirty="0" err="1"/>
              <a:t>vai</a:t>
            </a:r>
            <a:r>
              <a:rPr lang="en-US" sz="2800" dirty="0"/>
              <a:t> </a:t>
            </a:r>
            <a:r>
              <a:rPr lang="en-US" sz="2800" dirty="0" err="1"/>
              <a:t>trò</a:t>
            </a:r>
            <a:r>
              <a:rPr lang="en-US" sz="2800" dirty="0"/>
              <a:t> </a:t>
            </a:r>
            <a:r>
              <a:rPr lang="en-US" sz="2800" dirty="0" err="1"/>
              <a:t>quan</a:t>
            </a:r>
            <a:r>
              <a:rPr lang="en-US" sz="2800" dirty="0"/>
              <a:t> </a:t>
            </a:r>
            <a:r>
              <a:rPr lang="en-US" sz="2800" dirty="0" err="1"/>
              <a:t>trọng</a:t>
            </a:r>
            <a:r>
              <a:rPr lang="en-US" sz="2800" dirty="0"/>
              <a:t> </a:t>
            </a:r>
            <a:r>
              <a:rPr lang="en-US" sz="2800" dirty="0" err="1"/>
              <a:t>trong</a:t>
            </a:r>
            <a:r>
              <a:rPr lang="en-US" sz="2800" dirty="0"/>
              <a:t> </a:t>
            </a:r>
            <a:r>
              <a:rPr lang="en-US" sz="2800" dirty="0" err="1"/>
              <a:t>đời</a:t>
            </a:r>
            <a:r>
              <a:rPr lang="en-US" sz="2800" dirty="0"/>
              <a:t> </a:t>
            </a:r>
            <a:r>
              <a:rPr lang="en-US" sz="2800" dirty="0" err="1"/>
              <a:t>sống</a:t>
            </a:r>
            <a:r>
              <a:rPr lang="en-US" sz="2800" dirty="0"/>
              <a:t> </a:t>
            </a:r>
            <a:r>
              <a:rPr lang="en-US" sz="2800" dirty="0" err="1"/>
              <a:t>và</a:t>
            </a:r>
            <a:r>
              <a:rPr lang="en-US" sz="2800" dirty="0"/>
              <a:t> </a:t>
            </a:r>
            <a:r>
              <a:rPr lang="en-US" sz="2800" dirty="0" err="1"/>
              <a:t>sản</a:t>
            </a:r>
            <a:r>
              <a:rPr lang="en-US" sz="2800" dirty="0"/>
              <a:t> </a:t>
            </a:r>
            <a:r>
              <a:rPr lang="en-US" sz="2800" dirty="0" err="1"/>
              <a:t>xuất</a:t>
            </a:r>
            <a:r>
              <a:rPr lang="en-US" sz="2800" dirty="0"/>
              <a:t>:</a:t>
            </a:r>
          </a:p>
          <a:p>
            <a:endParaRPr lang="en-US" sz="2800" dirty="0"/>
          </a:p>
          <a:p>
            <a:r>
              <a:rPr lang="en-US" sz="2800" dirty="0"/>
              <a:t>• Tinh </a:t>
            </a:r>
            <a:r>
              <a:rPr lang="en-US" sz="2800" dirty="0" err="1"/>
              <a:t>bột</a:t>
            </a:r>
            <a:r>
              <a:rPr lang="en-US" sz="2800" dirty="0"/>
              <a:t> </a:t>
            </a:r>
            <a:r>
              <a:rPr lang="en-US" sz="2800" dirty="0" err="1"/>
              <a:t>được</a:t>
            </a:r>
            <a:r>
              <a:rPr lang="en-US" sz="2800" dirty="0"/>
              <a:t> </a:t>
            </a:r>
            <a:r>
              <a:rPr lang="en-US" sz="2800" dirty="0" err="1"/>
              <a:t>tạo</a:t>
            </a:r>
            <a:r>
              <a:rPr lang="en-US" sz="2800" dirty="0"/>
              <a:t> </a:t>
            </a:r>
            <a:r>
              <a:rPr lang="en-US" sz="2800" dirty="0" err="1"/>
              <a:t>ra</a:t>
            </a:r>
            <a:r>
              <a:rPr lang="en-US" sz="2800" dirty="0"/>
              <a:t> </a:t>
            </a:r>
            <a:r>
              <a:rPr lang="en-US" sz="2800" dirty="0" err="1"/>
              <a:t>trong</a:t>
            </a:r>
            <a:r>
              <a:rPr lang="en-US" sz="2800" dirty="0"/>
              <a:t> </a:t>
            </a:r>
            <a:r>
              <a:rPr lang="en-US" sz="2800" dirty="0" err="1"/>
              <a:t>quá</a:t>
            </a:r>
            <a:r>
              <a:rPr lang="en-US" sz="2800" dirty="0"/>
              <a:t> </a:t>
            </a:r>
            <a:r>
              <a:rPr lang="en-US" sz="2800" dirty="0" err="1"/>
              <a:t>trình</a:t>
            </a:r>
            <a:r>
              <a:rPr lang="en-US" sz="2800" dirty="0"/>
              <a:t> </a:t>
            </a:r>
            <a:r>
              <a:rPr lang="en-US" sz="2800" dirty="0" err="1"/>
              <a:t>quang</a:t>
            </a:r>
            <a:r>
              <a:rPr lang="en-US" sz="2800" dirty="0"/>
              <a:t> </a:t>
            </a:r>
            <a:r>
              <a:rPr lang="en-US" sz="2800" dirty="0" err="1"/>
              <a:t>hợp</a:t>
            </a:r>
            <a:r>
              <a:rPr lang="en-US" sz="2800" dirty="0"/>
              <a:t> </a:t>
            </a:r>
            <a:r>
              <a:rPr lang="en-US" sz="2800" dirty="0" err="1"/>
              <a:t>của</a:t>
            </a:r>
            <a:r>
              <a:rPr lang="en-US" sz="2800" dirty="0"/>
              <a:t> </a:t>
            </a:r>
            <a:r>
              <a:rPr lang="en-US" sz="2800" dirty="0" err="1"/>
              <a:t>cây</a:t>
            </a:r>
            <a:r>
              <a:rPr lang="en-US" sz="2800" dirty="0"/>
              <a:t> </a:t>
            </a:r>
            <a:r>
              <a:rPr lang="en-US" sz="2800" dirty="0" err="1"/>
              <a:t>xanh</a:t>
            </a:r>
            <a:r>
              <a:rPr lang="en-US" sz="2800" dirty="0"/>
              <a:t>. </a:t>
            </a:r>
            <a:r>
              <a:rPr lang="en-US" sz="2800" dirty="0" err="1"/>
              <a:t>Quá</a:t>
            </a:r>
            <a:r>
              <a:rPr lang="en-US" sz="2800" dirty="0"/>
              <a:t> </a:t>
            </a:r>
            <a:r>
              <a:rPr lang="en-US" sz="2800" dirty="0" err="1"/>
              <a:t>trình</a:t>
            </a:r>
            <a:r>
              <a:rPr lang="en-US" sz="2800" dirty="0"/>
              <a:t> </a:t>
            </a:r>
            <a:r>
              <a:rPr lang="en-US" sz="2800" dirty="0" err="1"/>
              <a:t>quang</a:t>
            </a:r>
            <a:r>
              <a:rPr lang="en-US" sz="2800" dirty="0"/>
              <a:t> </a:t>
            </a:r>
            <a:r>
              <a:rPr lang="en-US" sz="2800" dirty="0" err="1"/>
              <a:t>hợp</a:t>
            </a:r>
            <a:r>
              <a:rPr lang="en-US" sz="2800" dirty="0"/>
              <a:t> </a:t>
            </a:r>
            <a:r>
              <a:rPr lang="en-US" sz="2800" dirty="0" err="1"/>
              <a:t>giúp</a:t>
            </a:r>
            <a:r>
              <a:rPr lang="en-US" sz="2800" dirty="0"/>
              <a:t> </a:t>
            </a:r>
            <a:r>
              <a:rPr lang="en-US" sz="2800" dirty="0" err="1"/>
              <a:t>cân</a:t>
            </a:r>
            <a:r>
              <a:rPr lang="en-US" sz="2800" dirty="0"/>
              <a:t> </a:t>
            </a:r>
            <a:r>
              <a:rPr lang="en-US" sz="2800" dirty="0" err="1"/>
              <a:t>bằng</a:t>
            </a:r>
            <a:r>
              <a:rPr lang="en-US" sz="2800" dirty="0"/>
              <a:t> </a:t>
            </a:r>
            <a:r>
              <a:rPr lang="en-US" sz="2800" dirty="0" err="1"/>
              <a:t>hàm</a:t>
            </a:r>
            <a:r>
              <a:rPr lang="en-US" sz="2800" dirty="0"/>
              <a:t> </a:t>
            </a:r>
            <a:r>
              <a:rPr lang="en-US" sz="2800" dirty="0" err="1"/>
              <a:t>lượng</a:t>
            </a:r>
            <a:r>
              <a:rPr lang="en-US" sz="2800" dirty="0"/>
              <a:t> </a:t>
            </a:r>
            <a:r>
              <a:rPr lang="en-US" sz="2800" dirty="0" err="1"/>
              <a:t>khí</a:t>
            </a:r>
            <a:r>
              <a:rPr lang="en-US" sz="2800" dirty="0"/>
              <a:t> carbon dioxide </a:t>
            </a:r>
            <a:r>
              <a:rPr lang="en-US" sz="2800" dirty="0" err="1"/>
              <a:t>và</a:t>
            </a:r>
            <a:r>
              <a:rPr lang="en-US" sz="2800" dirty="0"/>
              <a:t> oxygen </a:t>
            </a:r>
            <a:r>
              <a:rPr lang="en-US" sz="2800" dirty="0" err="1"/>
              <a:t>trong</a:t>
            </a:r>
            <a:r>
              <a:rPr lang="en-US" sz="2800" dirty="0"/>
              <a:t> </a:t>
            </a:r>
            <a:r>
              <a:rPr lang="en-US" sz="2800" dirty="0" err="1"/>
              <a:t>không</a:t>
            </a:r>
            <a:r>
              <a:rPr lang="en-US" sz="2800" dirty="0"/>
              <a:t> </a:t>
            </a:r>
            <a:r>
              <a:rPr lang="en-US" sz="2800" dirty="0" err="1"/>
              <a:t>khí</a:t>
            </a:r>
            <a:r>
              <a:rPr lang="en-US" sz="2800" dirty="0"/>
              <a:t>.</a:t>
            </a:r>
          </a:p>
          <a:p>
            <a:endParaRPr lang="en-US" sz="2800" dirty="0"/>
          </a:p>
          <a:p>
            <a:r>
              <a:rPr lang="en-US" sz="2800" dirty="0"/>
              <a:t>• Cellulose </a:t>
            </a:r>
            <a:r>
              <a:rPr lang="en-US" sz="2800" dirty="0" err="1"/>
              <a:t>tạo</a:t>
            </a:r>
            <a:r>
              <a:rPr lang="en-US" sz="2800" dirty="0"/>
              <a:t> </a:t>
            </a:r>
            <a:r>
              <a:rPr lang="en-US" sz="2800" dirty="0" err="1"/>
              <a:t>nên</a:t>
            </a:r>
            <a:r>
              <a:rPr lang="en-US" sz="2800" dirty="0"/>
              <a:t> </a:t>
            </a:r>
            <a:r>
              <a:rPr lang="en-US" sz="2800" dirty="0" err="1"/>
              <a:t>thành</a:t>
            </a:r>
            <a:r>
              <a:rPr lang="en-US" sz="2800" dirty="0"/>
              <a:t> </a:t>
            </a:r>
            <a:r>
              <a:rPr lang="en-US" sz="2800" dirty="0" err="1"/>
              <a:t>tế</a:t>
            </a:r>
            <a:r>
              <a:rPr lang="en-US" sz="2800" dirty="0"/>
              <a:t> </a:t>
            </a:r>
            <a:r>
              <a:rPr lang="en-US" sz="2800" dirty="0" err="1"/>
              <a:t>bào</a:t>
            </a:r>
            <a:r>
              <a:rPr lang="en-US" sz="2800" dirty="0"/>
              <a:t> </a:t>
            </a:r>
            <a:r>
              <a:rPr lang="en-US" sz="2800" dirty="0" err="1"/>
              <a:t>của</a:t>
            </a:r>
            <a:r>
              <a:rPr lang="en-US" sz="2800" dirty="0"/>
              <a:t> </a:t>
            </a:r>
            <a:r>
              <a:rPr lang="en-US" sz="2800" dirty="0" err="1"/>
              <a:t>thực</a:t>
            </a:r>
            <a:r>
              <a:rPr lang="en-US" sz="2800" dirty="0"/>
              <a:t> </a:t>
            </a:r>
            <a:r>
              <a:rPr lang="en-US" sz="2800" dirty="0" err="1"/>
              <a:t>vật</a:t>
            </a:r>
            <a:r>
              <a:rPr lang="en-US" sz="2800" dirty="0"/>
              <a:t>, </a:t>
            </a:r>
            <a:r>
              <a:rPr lang="en-US" sz="2800" dirty="0" err="1"/>
              <a:t>tạo</a:t>
            </a:r>
            <a:r>
              <a:rPr lang="en-US" sz="2800" dirty="0"/>
              <a:t> </a:t>
            </a:r>
            <a:r>
              <a:rPr lang="en-US" sz="2800" dirty="0" err="1"/>
              <a:t>nên</a:t>
            </a:r>
            <a:r>
              <a:rPr lang="en-US" sz="2800" dirty="0"/>
              <a:t> </a:t>
            </a:r>
            <a:r>
              <a:rPr lang="en-US" sz="2800" dirty="0" err="1"/>
              <a:t>bộ</a:t>
            </a:r>
            <a:r>
              <a:rPr lang="en-US" sz="2800" dirty="0"/>
              <a:t> </a:t>
            </a:r>
            <a:r>
              <a:rPr lang="en-US" sz="2800" dirty="0" err="1"/>
              <a:t>khung</a:t>
            </a:r>
            <a:r>
              <a:rPr lang="en-US" sz="2800" dirty="0"/>
              <a:t> </a:t>
            </a:r>
            <a:r>
              <a:rPr lang="en-US" sz="2800" dirty="0" err="1"/>
              <a:t>của</a:t>
            </a:r>
            <a:r>
              <a:rPr lang="en-US" sz="2800" dirty="0"/>
              <a:t> </a:t>
            </a:r>
            <a:r>
              <a:rPr lang="en-US" sz="2800" dirty="0" err="1"/>
              <a:t>thực</a:t>
            </a:r>
            <a:r>
              <a:rPr lang="en-US" sz="2800" dirty="0"/>
              <a:t> </a:t>
            </a:r>
            <a:r>
              <a:rPr lang="en-US" sz="2800" dirty="0" err="1"/>
              <a:t>vật</a:t>
            </a:r>
            <a:r>
              <a:rPr lang="en-US" sz="2800" dirty="0"/>
              <a:t>.</a:t>
            </a:r>
          </a:p>
        </p:txBody>
      </p:sp>
    </p:spTree>
    <p:extLst>
      <p:ext uri="{BB962C8B-B14F-4D97-AF65-F5344CB8AC3E}">
        <p14:creationId xmlns:p14="http://schemas.microsoft.com/office/powerpoint/2010/main" val="31970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555641"/>
          </a:xfrm>
          <a:prstGeom prst="rect">
            <a:avLst/>
          </a:prstGeom>
        </p:spPr>
        <p:txBody>
          <a:bodyPr wrap="square">
            <a:spAutoFit/>
          </a:bodyPr>
          <a:lstStyle/>
          <a:p>
            <a:pPr algn="just"/>
            <a:r>
              <a:rPr lang="en-US" sz="2800" b="1" dirty="0" err="1">
                <a:latin typeface="Times New Roman" pitchFamily="18" charset="0"/>
                <a:ea typeface="Times New Roman" pitchFamily="18" charset="0"/>
                <a:cs typeface="Times New Roman" pitchFamily="18" charset="0"/>
              </a:rPr>
              <a:t>Bài</a:t>
            </a:r>
            <a:r>
              <a:rPr lang="en-US" sz="2800" b="1" dirty="0">
                <a:latin typeface="Times New Roman" pitchFamily="18" charset="0"/>
                <a:ea typeface="Times New Roman" pitchFamily="18" charset="0"/>
                <a:cs typeface="Times New Roman" pitchFamily="18" charset="0"/>
              </a:rPr>
              <a:t> 1:</a:t>
            </a:r>
            <a:r>
              <a:rPr lang="en-US" sz="2800" dirty="0">
                <a:latin typeface="Times New Roman" pitchFamily="18" charset="0"/>
                <a:ea typeface="Times New Roman" pitchFamily="18" charset="0"/>
                <a:cs typeface="Times New Roman" pitchFamily="18" charset="0"/>
              </a:rPr>
              <a:t> </a:t>
            </a:r>
            <a:r>
              <a:rPr lang="vi-VN" sz="2800" dirty="0">
                <a:latin typeface="Times New Roman" pitchFamily="18" charset="0"/>
                <a:cs typeface="Times New Roman" pitchFamily="18" charset="0"/>
              </a:rPr>
              <a:t>Khối lượng phân tử của</a:t>
            </a:r>
          </a:p>
          <a:p>
            <a:pPr algn="just"/>
            <a:r>
              <a:rPr lang="vi-VN" sz="2800" dirty="0">
                <a:latin typeface="Times New Roman" pitchFamily="18" charset="0"/>
                <a:cs typeface="Times New Roman" pitchFamily="18" charset="0"/>
              </a:rPr>
              <a:t>A. tinh bột và cellulose bằng nhau. </a:t>
            </a:r>
            <a:r>
              <a:rPr lang="en-US" sz="2800" dirty="0">
                <a:latin typeface="Times New Roman" pitchFamily="18" charset="0"/>
                <a:cs typeface="Times New Roman" pitchFamily="18" charset="0"/>
              </a:rPr>
              <a:t>	</a:t>
            </a:r>
          </a:p>
          <a:p>
            <a:pPr algn="just"/>
            <a:r>
              <a:rPr lang="vi-VN" sz="2800" dirty="0">
                <a:latin typeface="Times New Roman" pitchFamily="18" charset="0"/>
                <a:cs typeface="Times New Roman" pitchFamily="18" charset="0"/>
              </a:rPr>
              <a:t>B. t</a:t>
            </a:r>
            <a:r>
              <a:rPr lang="en-US" sz="2800" dirty="0" err="1">
                <a:latin typeface="Times New Roman" pitchFamily="18" charset="0"/>
                <a:cs typeface="Times New Roman" pitchFamily="18" charset="0"/>
              </a:rPr>
              <a:t>i</a:t>
            </a:r>
            <a:r>
              <a:rPr lang="vi-VN" sz="2800" dirty="0">
                <a:latin typeface="Times New Roman" pitchFamily="18" charset="0"/>
                <a:cs typeface="Times New Roman" pitchFamily="18" charset="0"/>
              </a:rPr>
              <a:t>nh bột nhỏ hơn nhiều so với cellulose. </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C. t</a:t>
            </a:r>
            <a:r>
              <a:rPr lang="en-US" sz="2800" dirty="0" err="1">
                <a:latin typeface="Times New Roman" pitchFamily="18" charset="0"/>
                <a:cs typeface="Times New Roman" pitchFamily="18" charset="0"/>
              </a:rPr>
              <a:t>i</a:t>
            </a:r>
            <a:r>
              <a:rPr lang="vi-VN" sz="2800" dirty="0">
                <a:latin typeface="Times New Roman" pitchFamily="18" charset="0"/>
                <a:cs typeface="Times New Roman" pitchFamily="18" charset="0"/>
              </a:rPr>
              <a:t>nh bột và cellulose gần bằng nhau. </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D. cellulose nhỏ hơn nhiều so với tinh bột.</a:t>
            </a:r>
          </a:p>
          <a:p>
            <a:pPr algn="just"/>
            <a:r>
              <a:rPr lang="en-US" sz="2800" b="1" dirty="0" err="1">
                <a:latin typeface="Times New Roman" pitchFamily="18" charset="0"/>
                <a:ea typeface="Times New Roman" pitchFamily="18" charset="0"/>
                <a:cs typeface="Times New Roman" pitchFamily="18" charset="0"/>
              </a:rPr>
              <a:t>Bài</a:t>
            </a:r>
            <a:r>
              <a:rPr lang="en-US" sz="2800" b="1" dirty="0">
                <a:latin typeface="Times New Roman" pitchFamily="18" charset="0"/>
                <a:ea typeface="Times New Roman" pitchFamily="18" charset="0"/>
                <a:cs typeface="Times New Roman" pitchFamily="18" charset="0"/>
              </a:rPr>
              <a:t> 2:</a:t>
            </a:r>
            <a:r>
              <a:rPr lang="vi-VN" sz="2800" dirty="0">
                <a:latin typeface="Times New Roman" pitchFamily="18" charset="0"/>
                <a:cs typeface="Times New Roman" pitchFamily="18" charset="0"/>
              </a:rPr>
              <a:t> Chọn câu đúng trong các câu sau.</a:t>
            </a:r>
          </a:p>
          <a:p>
            <a:pPr algn="just"/>
            <a:r>
              <a:rPr lang="vi-VN" sz="2800" dirty="0">
                <a:latin typeface="Times New Roman" pitchFamily="18" charset="0"/>
                <a:cs typeface="Times New Roman" pitchFamily="18" charset="0"/>
              </a:rPr>
              <a:t>A. Tinh bột và cellulose có nhiều trong các loại hạt, củ, quả.</a:t>
            </a:r>
          </a:p>
          <a:p>
            <a:pPr algn="just"/>
            <a:r>
              <a:rPr lang="vi-VN" sz="2800" dirty="0">
                <a:latin typeface="Times New Roman" pitchFamily="18" charset="0"/>
                <a:cs typeface="Times New Roman" pitchFamily="18" charset="0"/>
              </a:rPr>
              <a:t>B. Tinh bột có nhiều trong rễ, thân, cành; cellulose có nhiều trong hạt, củ, quả. </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C. Tinh bột và cellulose có nhiều trong rễ, thân, cành.</a:t>
            </a:r>
          </a:p>
          <a:p>
            <a:pPr algn="just"/>
            <a:r>
              <a:rPr lang="vi-VN" sz="2800" dirty="0">
                <a:latin typeface="Times New Roman" pitchFamily="18" charset="0"/>
                <a:cs typeface="Times New Roman" pitchFamily="18" charset="0"/>
              </a:rPr>
              <a:t>D. Cellulose có nhiều trong rễ, thân, cành; tinh bột có nhiều trong hạt, củ, quả. </a:t>
            </a:r>
            <a:endParaRPr lang="en-US" sz="2800" dirty="0">
              <a:latin typeface="Times New Roman" pitchFamily="18" charset="0"/>
              <a:cs typeface="Times New Roman" pitchFamily="18" charset="0"/>
            </a:endParaRPr>
          </a:p>
          <a:p>
            <a:pPr algn="just"/>
            <a:r>
              <a:rPr lang="en-US" sz="2800" b="1" dirty="0" err="1">
                <a:latin typeface="Times New Roman" pitchFamily="18" charset="0"/>
                <a:ea typeface="Times New Roman" pitchFamily="18" charset="0"/>
                <a:cs typeface="Times New Roman" pitchFamily="18" charset="0"/>
              </a:rPr>
              <a:t>Bài</a:t>
            </a:r>
            <a:r>
              <a:rPr lang="en-US" sz="2800" b="1" dirty="0">
                <a:latin typeface="Times New Roman" pitchFamily="18" charset="0"/>
                <a:ea typeface="Times New Roman" pitchFamily="18" charset="0"/>
                <a:cs typeface="Times New Roman" pitchFamily="18" charset="0"/>
              </a:rPr>
              <a:t> 3:</a:t>
            </a:r>
            <a:r>
              <a:rPr lang="vi-VN" sz="2800" dirty="0">
                <a:latin typeface="Times New Roman" pitchFamily="18" charset="0"/>
                <a:cs typeface="Times New Roman" pitchFamily="18" charset="0"/>
              </a:rPr>
              <a:t> Khi cho tinh bột và cellulose vào nước nóng:</a:t>
            </a:r>
          </a:p>
          <a:p>
            <a:pPr algn="just"/>
            <a:r>
              <a:rPr lang="vi-VN" sz="2800" dirty="0">
                <a:latin typeface="Times New Roman" pitchFamily="18" charset="0"/>
                <a:cs typeface="Times New Roman" pitchFamily="18" charset="0"/>
              </a:rPr>
              <a:t>A. Tinh bột và cellulose đều tan.</a:t>
            </a:r>
          </a:p>
          <a:p>
            <a:pPr algn="just"/>
            <a:r>
              <a:rPr lang="vi-VN" sz="2800" dirty="0">
                <a:latin typeface="Times New Roman" pitchFamily="18" charset="0"/>
                <a:cs typeface="Times New Roman" pitchFamily="18" charset="0"/>
              </a:rPr>
              <a:t>B. Tinh bột tan hoàn toàn còn cellulose không tan. </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C. Tinh bột tan một phần còn cellulose không tan. </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D. Tinh bột không tan còn cellulose tan một phần. </a:t>
            </a:r>
          </a:p>
        </p:txBody>
      </p:sp>
      <p:sp>
        <p:nvSpPr>
          <p:cNvPr id="2" name="Oval 1">
            <a:extLst>
              <a:ext uri="{FF2B5EF4-FFF2-40B4-BE49-F238E27FC236}">
                <a16:creationId xmlns:a16="http://schemas.microsoft.com/office/drawing/2014/main" id="{34095CEA-AC89-0784-F95A-DB8C792BE487}"/>
              </a:ext>
            </a:extLst>
          </p:cNvPr>
          <p:cNvSpPr/>
          <p:nvPr/>
        </p:nvSpPr>
        <p:spPr>
          <a:xfrm>
            <a:off x="60385" y="948906"/>
            <a:ext cx="362310" cy="34505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A6DC71F-AC0C-02B9-95C6-92F84558BCE9}"/>
              </a:ext>
            </a:extLst>
          </p:cNvPr>
          <p:cNvSpPr/>
          <p:nvPr/>
        </p:nvSpPr>
        <p:spPr>
          <a:xfrm>
            <a:off x="51759" y="3907767"/>
            <a:ext cx="362310" cy="34505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5F78ADF-DEB1-91BD-9B00-A00A94A6E816}"/>
              </a:ext>
            </a:extLst>
          </p:cNvPr>
          <p:cNvSpPr/>
          <p:nvPr/>
        </p:nvSpPr>
        <p:spPr>
          <a:xfrm>
            <a:off x="60385" y="5650303"/>
            <a:ext cx="362310" cy="34505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401205"/>
          </a:xfrm>
          <a:prstGeom prst="rect">
            <a:avLst/>
          </a:prstGeom>
        </p:spPr>
        <p:txBody>
          <a:bodyPr wrap="square">
            <a:spAutoFit/>
          </a:bodyPr>
          <a:lstStyle/>
          <a:p>
            <a:pPr algn="just"/>
            <a:r>
              <a:rPr lang="en-US" sz="2800" b="1" dirty="0" err="1">
                <a:latin typeface="Times New Roman" pitchFamily="18" charset="0"/>
                <a:ea typeface="Times New Roman" pitchFamily="18" charset="0"/>
                <a:cs typeface="Times New Roman" pitchFamily="18" charset="0"/>
              </a:rPr>
              <a:t>Bài</a:t>
            </a:r>
            <a:r>
              <a:rPr lang="en-US" sz="2800" b="1" dirty="0">
                <a:latin typeface="Times New Roman" pitchFamily="18" charset="0"/>
                <a:ea typeface="Times New Roman" pitchFamily="18" charset="0"/>
                <a:cs typeface="Times New Roman" pitchFamily="18" charset="0"/>
              </a:rPr>
              <a:t> 4:</a:t>
            </a:r>
            <a:r>
              <a:rPr lang="en-US" sz="2800" dirty="0">
                <a:latin typeface="Times New Roman" pitchFamily="18" charset="0"/>
                <a:ea typeface="Times New Roman" pitchFamily="18" charset="0"/>
                <a:cs typeface="Times New Roman" pitchFamily="18" charset="0"/>
              </a:rPr>
              <a:t> </a:t>
            </a:r>
            <a:r>
              <a:rPr lang="vi-VN" sz="2800" dirty="0">
                <a:latin typeface="Times New Roman" pitchFamily="18" charset="0"/>
                <a:cs typeface="Times New Roman" pitchFamily="18" charset="0"/>
              </a:rPr>
              <a:t>Chọn từ ngữ thích hợp điền vào chỗ</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trong các câu sau đây.</a:t>
            </a:r>
          </a:p>
          <a:p>
            <a:pPr algn="just"/>
            <a:r>
              <a:rPr lang="vi-VN" sz="2800" dirty="0">
                <a:latin typeface="Times New Roman" pitchFamily="18" charset="0"/>
                <a:cs typeface="Times New Roman" pitchFamily="18" charset="0"/>
              </a:rPr>
              <a:t>....(1)...... có nhiều trong củ, quả, hạt và là thức ăn quan trọng của người và nhiều loài động vật. ......(2)...... có nhiều trong thân, cành của thực vật và là nguyên liệu sản xuất của nhiều ngành công nghiệp. Có một số động vật như trâu, bò, dê,... có khả năng tiêu hoá được ......(3)......</a:t>
            </a:r>
          </a:p>
          <a:p>
            <a:pPr algn="just"/>
            <a:r>
              <a:rPr lang="en-US" sz="2800" b="1" dirty="0" err="1">
                <a:latin typeface="Times New Roman" pitchFamily="18" charset="0"/>
                <a:ea typeface="Times New Roman" pitchFamily="18" charset="0"/>
                <a:cs typeface="Times New Roman" pitchFamily="18" charset="0"/>
              </a:rPr>
              <a:t>Bài</a:t>
            </a:r>
            <a:r>
              <a:rPr lang="en-US" sz="2800" b="1" dirty="0">
                <a:latin typeface="Times New Roman" pitchFamily="18" charset="0"/>
                <a:ea typeface="Times New Roman" pitchFamily="18" charset="0"/>
                <a:cs typeface="Times New Roman" pitchFamily="18" charset="0"/>
              </a:rPr>
              <a:t> 5:</a:t>
            </a:r>
            <a:r>
              <a:rPr lang="vi-VN" sz="2800" dirty="0">
                <a:latin typeface="Times New Roman" pitchFamily="18" charset="0"/>
                <a:cs typeface="Times New Roman" pitchFamily="18" charset="0"/>
              </a:rPr>
              <a:t> Chất A tan tốt trong nước, chất B không tan trong nước lạnh nhưng tan một phần trong nước nóng, chất D không tan cả trong nước lạnh và khi đun nóng. Khi đun nóng A, B, D trong dung dịch acid H</a:t>
            </a:r>
            <a:r>
              <a:rPr lang="en-US"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SO</a:t>
            </a:r>
            <a:r>
              <a:rPr lang="en-US" sz="2800" baseline="-25000" dirty="0">
                <a:latin typeface="Times New Roman" pitchFamily="18" charset="0"/>
                <a:cs typeface="Times New Roman" pitchFamily="18" charset="0"/>
              </a:rPr>
              <a:t>4</a:t>
            </a:r>
            <a:r>
              <a:rPr lang="vi-VN" sz="2800" dirty="0">
                <a:latin typeface="Times New Roman" pitchFamily="18" charset="0"/>
                <a:cs typeface="Times New Roman" pitchFamily="18" charset="0"/>
              </a:rPr>
              <a:t> đều tạo ra chất X. Chất X có phản ứng tráng bạc. Các chất A, B, D, X đều được tạo thành trong quá trình quang hợp của cây. Chất A có nhiều trong cây mía, thốt nốt. Xác định các chất A, B, D, X.</a:t>
            </a:r>
            <a:endParaRPr lang="en-US" sz="28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86528"/>
          </a:xfrm>
          <a:prstGeom prst="rect">
            <a:avLst/>
          </a:prstGeom>
        </p:spPr>
        <p:txBody>
          <a:bodyPr wrap="square">
            <a:spAutoFit/>
          </a:bodyPr>
          <a:lstStyle/>
          <a:p>
            <a:pPr algn="just"/>
            <a:r>
              <a:rPr lang="en-US" sz="2800" b="1" dirty="0" err="1">
                <a:latin typeface="Times New Roman" pitchFamily="18" charset="0"/>
                <a:ea typeface="Times New Roman" pitchFamily="18" charset="0"/>
                <a:cs typeface="Times New Roman" pitchFamily="18" charset="0"/>
              </a:rPr>
              <a:t>Bài</a:t>
            </a:r>
            <a:r>
              <a:rPr lang="en-US" sz="2800" b="1" dirty="0">
                <a:latin typeface="Times New Roman" pitchFamily="18" charset="0"/>
                <a:ea typeface="Times New Roman" pitchFamily="18" charset="0"/>
                <a:cs typeface="Times New Roman" pitchFamily="18" charset="0"/>
              </a:rPr>
              <a:t> 6:</a:t>
            </a:r>
            <a:r>
              <a:rPr lang="vi-VN" sz="2800" dirty="0">
                <a:latin typeface="Times New Roman" pitchFamily="18" charset="0"/>
                <a:cs typeface="Times New Roman" pitchFamily="18" charset="0"/>
              </a:rPr>
              <a:t> Cho 10 mL dung dịch hồ tinh bột loãng vào cốc, thêm tiếp 2 mL dung dịch H</a:t>
            </a:r>
            <a:r>
              <a:rPr lang="en-US"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SO</a:t>
            </a:r>
            <a:r>
              <a:rPr lang="en-US" sz="2800" baseline="-25000" dirty="0">
                <a:latin typeface="Times New Roman" pitchFamily="18" charset="0"/>
                <a:cs typeface="Times New Roman" pitchFamily="18" charset="0"/>
              </a:rPr>
              <a:t>4</a:t>
            </a:r>
            <a:r>
              <a:rPr lang="vi-VN" sz="2800" dirty="0">
                <a:latin typeface="Times New Roman" pitchFamily="18" charset="0"/>
                <a:cs typeface="Times New Roman" pitchFamily="18" charset="0"/>
              </a:rPr>
              <a:t> 20% vào rồi đun sôi dung dịch trong cốc khoảng 5 phút sau đó để nguội. Nhỏ từ từ từng giọt dung dịch NaOH 10% vào cốc và khuấy đều đến khi dung dịch trong</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cốc không làm đổi màu quỳ tím thì dừng lại. </a:t>
            </a:r>
          </a:p>
          <a:p>
            <a:pPr algn="just"/>
            <a:r>
              <a:rPr lang="vi-VN" sz="2800" dirty="0">
                <a:latin typeface="Times New Roman" pitchFamily="18" charset="0"/>
                <a:cs typeface="Times New Roman" pitchFamily="18" charset="0"/>
              </a:rPr>
              <a:t>a) Viết các phương trình hoá học của các phản ứng xảy ra trong quá trình trên.</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b) Mô tả các hiện tượng xảy ra khi cho dung dịch thu được ở trên </a:t>
            </a:r>
            <a:endParaRPr lang="en-US" sz="2800" dirty="0">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 tác dụng với dung dịch iodine.</a:t>
            </a:r>
          </a:p>
          <a:p>
            <a:pPr algn="just"/>
            <a:r>
              <a:rPr lang="vi-VN" sz="2800" dirty="0">
                <a:latin typeface="Times New Roman" pitchFamily="18" charset="0"/>
                <a:cs typeface="Times New Roman" pitchFamily="18" charset="0"/>
              </a:rPr>
              <a:t>• tác dụng với AgNO</a:t>
            </a:r>
            <a:r>
              <a:rPr lang="vi-VN" sz="2800" baseline="-25000" dirty="0">
                <a:latin typeface="Times New Roman" pitchFamily="18" charset="0"/>
                <a:cs typeface="Times New Roman" pitchFamily="18" charset="0"/>
              </a:rPr>
              <a:t>3</a:t>
            </a:r>
            <a:r>
              <a:rPr lang="vi-VN" sz="2800" dirty="0">
                <a:latin typeface="Times New Roman" pitchFamily="18" charset="0"/>
                <a:cs typeface="Times New Roman" pitchFamily="18" charset="0"/>
              </a:rPr>
              <a:t> trong dung dịch NH</a:t>
            </a:r>
            <a:r>
              <a:rPr lang="vi-VN" sz="2800" baseline="-25000" dirty="0">
                <a:latin typeface="Times New Roman" pitchFamily="18" charset="0"/>
                <a:cs typeface="Times New Roman" pitchFamily="18" charset="0"/>
              </a:rPr>
              <a:t>3</a:t>
            </a:r>
            <a:r>
              <a:rPr lang="vi-VN" sz="2800" dirty="0">
                <a:latin typeface="Times New Roman" pitchFamily="18" charset="0"/>
                <a:cs typeface="Times New Roman" pitchFamily="18" charset="0"/>
              </a:rPr>
              <a:t>.</a:t>
            </a:r>
          </a:p>
          <a:p>
            <a:pPr algn="just"/>
            <a:r>
              <a:rPr lang="en-US" sz="2800" b="1" dirty="0" err="1">
                <a:latin typeface="Times New Roman" pitchFamily="18" charset="0"/>
                <a:ea typeface="Times New Roman" pitchFamily="18" charset="0"/>
                <a:cs typeface="Times New Roman" pitchFamily="18" charset="0"/>
              </a:rPr>
              <a:t>Bài</a:t>
            </a:r>
            <a:r>
              <a:rPr lang="en-US" sz="2800" b="1" dirty="0">
                <a:latin typeface="Times New Roman" pitchFamily="18" charset="0"/>
                <a:ea typeface="Times New Roman" pitchFamily="18" charset="0"/>
                <a:cs typeface="Times New Roman" pitchFamily="18" charset="0"/>
              </a:rPr>
              <a:t> 7:</a:t>
            </a:r>
            <a:r>
              <a:rPr lang="vi-VN" sz="2800" dirty="0">
                <a:latin typeface="Times New Roman" pitchFamily="18" charset="0"/>
                <a:cs typeface="Times New Roman" pitchFamily="18" charset="0"/>
              </a:rPr>
              <a:t> Hoàn thành các phương trình hoá học theo sơ đồ chuyển hoá sau:</a:t>
            </a:r>
          </a:p>
          <a:p>
            <a:pPr algn="just"/>
            <a:r>
              <a:rPr lang="vi-VN" sz="2800" dirty="0">
                <a:latin typeface="Times New Roman" pitchFamily="18" charset="0"/>
                <a:cs typeface="Times New Roman" pitchFamily="18" charset="0"/>
              </a:rPr>
              <a:t>Carbon dioxide → Tinh bột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Glucose → Ethylic alcohol → Carbon dioxide</a:t>
            </a:r>
          </a:p>
          <a:p>
            <a:pPr algn="just"/>
            <a:endParaRPr lang="vi-VN"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Cellulose</a:t>
            </a:r>
          </a:p>
          <a:p>
            <a:pPr algn="just"/>
            <a:r>
              <a:rPr lang="en-US" sz="2800" b="1" dirty="0" err="1">
                <a:latin typeface="Times New Roman" pitchFamily="18" charset="0"/>
                <a:ea typeface="Times New Roman" pitchFamily="18" charset="0"/>
                <a:cs typeface="Times New Roman" pitchFamily="18" charset="0"/>
              </a:rPr>
              <a:t>Bài</a:t>
            </a:r>
            <a:r>
              <a:rPr lang="en-US" sz="2800" b="1" dirty="0">
                <a:latin typeface="Times New Roman" pitchFamily="18" charset="0"/>
                <a:ea typeface="Times New Roman" pitchFamily="18" charset="0"/>
                <a:cs typeface="Times New Roman" pitchFamily="18" charset="0"/>
              </a:rPr>
              <a:t> 8:</a:t>
            </a:r>
            <a:r>
              <a:rPr lang="vi-VN" sz="2800" dirty="0">
                <a:latin typeface="Times New Roman" pitchFamily="18" charset="0"/>
                <a:cs typeface="Times New Roman" pitchFamily="18" charset="0"/>
              </a:rPr>
              <a:t> a) Cellulose được tạo ra trong quá trình quang hợp của cây xanh. Tính lượng CO</a:t>
            </a:r>
            <a:r>
              <a:rPr lang="en-US"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và H</a:t>
            </a:r>
            <a:r>
              <a:rPr lang="en-US"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O đã được cây xanh chuyển hoá thành 1 tấn cellulose.</a:t>
            </a:r>
          </a:p>
          <a:p>
            <a:pPr algn="just"/>
            <a:r>
              <a:rPr lang="vi-VN" sz="2800" dirty="0">
                <a:latin typeface="Times New Roman" pitchFamily="18" charset="0"/>
                <a:cs typeface="Times New Roman" pitchFamily="18" charset="0"/>
              </a:rPr>
              <a:t>b) Giả sử mỗi cây xanh có chứa trung bình 1 tấn cellulose thì 1 000 000 cây xanh đã hấp thụ bao nhiêu tấn CO</a:t>
            </a:r>
            <a:r>
              <a:rPr lang="en-US"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 và H</a:t>
            </a:r>
            <a:r>
              <a:rPr lang="en-US" sz="2800" baseline="-25000" dirty="0">
                <a:latin typeface="Times New Roman" pitchFamily="18" charset="0"/>
                <a:cs typeface="Times New Roman" pitchFamily="18" charset="0"/>
              </a:rPr>
              <a:t>2</a:t>
            </a:r>
            <a:r>
              <a:rPr lang="vi-VN" sz="2800" dirty="0">
                <a:latin typeface="Times New Roman" pitchFamily="18" charset="0"/>
                <a:cs typeface="Times New Roman" pitchFamily="18" charset="0"/>
              </a:rPr>
              <a:t>O?</a:t>
            </a:r>
          </a:p>
        </p:txBody>
      </p:sp>
      <p:cxnSp>
        <p:nvCxnSpPr>
          <p:cNvPr id="5" name="Straight Arrow Connector 4"/>
          <p:cNvCxnSpPr/>
          <p:nvPr/>
        </p:nvCxnSpPr>
        <p:spPr>
          <a:xfrm>
            <a:off x="1088571" y="4296229"/>
            <a:ext cx="1625600" cy="5950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267200" y="4325257"/>
            <a:ext cx="667657" cy="6386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28: TINH BỘT VÀ CELLULOSE</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TRẠNG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510CB-C136-8DEB-8E91-34D2E967FF81}"/>
              </a:ext>
            </a:extLst>
          </p:cNvPr>
          <p:cNvPicPr>
            <a:picLocks noChangeAspect="1"/>
          </p:cNvPicPr>
          <p:nvPr/>
        </p:nvPicPr>
        <p:blipFill>
          <a:blip r:embed="rId2"/>
          <a:stretch>
            <a:fillRect/>
          </a:stretch>
        </p:blipFill>
        <p:spPr>
          <a:xfrm>
            <a:off x="644719" y="187036"/>
            <a:ext cx="10698478" cy="6483928"/>
          </a:xfrm>
          <a:prstGeom prst="rect">
            <a:avLst/>
          </a:prstGeom>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DA7E74-DCC5-3973-101F-5163BD211E7B}"/>
              </a:ext>
            </a:extLst>
          </p:cNvPr>
          <p:cNvSpPr txBox="1"/>
          <p:nvPr/>
        </p:nvSpPr>
        <p:spPr>
          <a:xfrm>
            <a:off x="623455" y="556953"/>
            <a:ext cx="9509760" cy="523220"/>
          </a:xfrm>
          <a:prstGeom prst="rect">
            <a:avLst/>
          </a:prstGeom>
          <a:noFill/>
        </p:spPr>
        <p:txBody>
          <a:bodyPr wrap="square" rtlCol="0">
            <a:spAutoFit/>
          </a:bodyPr>
          <a:lstStyle/>
          <a:p>
            <a:r>
              <a:rPr lang="en-US" sz="2800" dirty="0">
                <a:solidFill>
                  <a:srgbClr val="00B050"/>
                </a:solidFill>
              </a:rPr>
              <a:t>1. </a:t>
            </a:r>
            <a:r>
              <a:rPr lang="en-US" sz="2800" dirty="0" err="1">
                <a:solidFill>
                  <a:srgbClr val="00B050"/>
                </a:solidFill>
              </a:rPr>
              <a:t>Liệt</a:t>
            </a:r>
            <a:r>
              <a:rPr lang="en-US" sz="2800" dirty="0">
                <a:solidFill>
                  <a:srgbClr val="00B050"/>
                </a:solidFill>
              </a:rPr>
              <a:t> </a:t>
            </a:r>
            <a:r>
              <a:rPr lang="en-US" sz="2800" dirty="0" err="1">
                <a:solidFill>
                  <a:srgbClr val="00B050"/>
                </a:solidFill>
              </a:rPr>
              <a:t>kê</a:t>
            </a:r>
            <a:r>
              <a:rPr lang="en-US" sz="2800" dirty="0">
                <a:solidFill>
                  <a:srgbClr val="00B050"/>
                </a:solidFill>
              </a:rPr>
              <a:t> </a:t>
            </a:r>
            <a:r>
              <a:rPr lang="en-US" sz="2800" dirty="0" err="1">
                <a:solidFill>
                  <a:srgbClr val="00B050"/>
                </a:solidFill>
              </a:rPr>
              <a:t>một</a:t>
            </a:r>
            <a:r>
              <a:rPr lang="en-US" sz="2800" dirty="0">
                <a:solidFill>
                  <a:srgbClr val="00B050"/>
                </a:solidFill>
              </a:rPr>
              <a:t> </a:t>
            </a:r>
            <a:r>
              <a:rPr lang="en-US" sz="2800" dirty="0" err="1">
                <a:solidFill>
                  <a:srgbClr val="00B050"/>
                </a:solidFill>
              </a:rPr>
              <a:t>số</a:t>
            </a:r>
            <a:r>
              <a:rPr lang="en-US" sz="2800" dirty="0">
                <a:solidFill>
                  <a:srgbClr val="00B050"/>
                </a:solidFill>
              </a:rPr>
              <a:t> </a:t>
            </a:r>
            <a:r>
              <a:rPr lang="en-US" sz="2800" dirty="0" err="1">
                <a:solidFill>
                  <a:srgbClr val="00B050"/>
                </a:solidFill>
              </a:rPr>
              <a:t>sản</a:t>
            </a:r>
            <a:r>
              <a:rPr lang="en-US" sz="2800" dirty="0">
                <a:solidFill>
                  <a:srgbClr val="00B050"/>
                </a:solidFill>
              </a:rPr>
              <a:t> </a:t>
            </a:r>
            <a:r>
              <a:rPr lang="en-US" sz="2800" dirty="0" err="1">
                <a:solidFill>
                  <a:srgbClr val="00B050"/>
                </a:solidFill>
              </a:rPr>
              <a:t>phẩm</a:t>
            </a:r>
            <a:r>
              <a:rPr lang="en-US" sz="2800" dirty="0">
                <a:solidFill>
                  <a:srgbClr val="00B050"/>
                </a:solidFill>
              </a:rPr>
              <a:t> </a:t>
            </a:r>
            <a:r>
              <a:rPr lang="en-US" sz="2800" dirty="0" err="1">
                <a:solidFill>
                  <a:srgbClr val="00B050"/>
                </a:solidFill>
              </a:rPr>
              <a:t>nông</a:t>
            </a:r>
            <a:r>
              <a:rPr lang="en-US" sz="2800" dirty="0">
                <a:solidFill>
                  <a:srgbClr val="00B050"/>
                </a:solidFill>
              </a:rPr>
              <a:t> </a:t>
            </a:r>
            <a:r>
              <a:rPr lang="en-US" sz="2800" dirty="0" err="1">
                <a:solidFill>
                  <a:srgbClr val="00B050"/>
                </a:solidFill>
              </a:rPr>
              <a:t>nghiệp</a:t>
            </a:r>
            <a:r>
              <a:rPr lang="en-US" sz="2800" dirty="0">
                <a:solidFill>
                  <a:srgbClr val="00B050"/>
                </a:solidFill>
              </a:rPr>
              <a:t> </a:t>
            </a:r>
            <a:r>
              <a:rPr lang="en-US" sz="2800" dirty="0" err="1">
                <a:solidFill>
                  <a:srgbClr val="00B050"/>
                </a:solidFill>
              </a:rPr>
              <a:t>có</a:t>
            </a:r>
            <a:r>
              <a:rPr lang="en-US" sz="2800" dirty="0">
                <a:solidFill>
                  <a:srgbClr val="00B050"/>
                </a:solidFill>
              </a:rPr>
              <a:t> </a:t>
            </a:r>
            <a:r>
              <a:rPr lang="en-US" sz="2800" dirty="0" err="1">
                <a:solidFill>
                  <a:srgbClr val="00B050"/>
                </a:solidFill>
              </a:rPr>
              <a:t>chứa</a:t>
            </a:r>
            <a:r>
              <a:rPr lang="en-US" sz="2800" dirty="0">
                <a:solidFill>
                  <a:srgbClr val="00B050"/>
                </a:solidFill>
              </a:rPr>
              <a:t> </a:t>
            </a:r>
            <a:r>
              <a:rPr lang="en-US" sz="2800" dirty="0" err="1">
                <a:solidFill>
                  <a:srgbClr val="00B050"/>
                </a:solidFill>
              </a:rPr>
              <a:t>tinh</a:t>
            </a:r>
            <a:r>
              <a:rPr lang="en-US" sz="2800" dirty="0">
                <a:solidFill>
                  <a:srgbClr val="00B050"/>
                </a:solidFill>
              </a:rPr>
              <a:t> </a:t>
            </a:r>
            <a:r>
              <a:rPr lang="en-US" sz="2800" dirty="0" err="1">
                <a:solidFill>
                  <a:srgbClr val="00B050"/>
                </a:solidFill>
              </a:rPr>
              <a:t>bột</a:t>
            </a:r>
            <a:r>
              <a:rPr lang="en-US" sz="2800" dirty="0">
                <a:solidFill>
                  <a:srgbClr val="00B050"/>
                </a:solidFill>
              </a:rPr>
              <a:t>.</a:t>
            </a:r>
          </a:p>
        </p:txBody>
      </p:sp>
      <p:pic>
        <p:nvPicPr>
          <p:cNvPr id="11" name="Picture 10">
            <a:extLst>
              <a:ext uri="{FF2B5EF4-FFF2-40B4-BE49-F238E27FC236}">
                <a16:creationId xmlns:a16="http://schemas.microsoft.com/office/drawing/2014/main" id="{E0AC8A25-87FA-BEBD-F775-78595797B325}"/>
              </a:ext>
            </a:extLst>
          </p:cNvPr>
          <p:cNvPicPr>
            <a:picLocks noChangeAspect="1"/>
          </p:cNvPicPr>
          <p:nvPr/>
        </p:nvPicPr>
        <p:blipFill>
          <a:blip r:embed="rId2"/>
          <a:stretch>
            <a:fillRect/>
          </a:stretch>
        </p:blipFill>
        <p:spPr>
          <a:xfrm>
            <a:off x="4468417" y="926285"/>
            <a:ext cx="3766320" cy="3001868"/>
          </a:xfrm>
          <a:prstGeom prst="rect">
            <a:avLst/>
          </a:prstGeom>
        </p:spPr>
      </p:pic>
      <p:pic>
        <p:nvPicPr>
          <p:cNvPr id="13" name="Picture 12">
            <a:extLst>
              <a:ext uri="{FF2B5EF4-FFF2-40B4-BE49-F238E27FC236}">
                <a16:creationId xmlns:a16="http://schemas.microsoft.com/office/drawing/2014/main" id="{81CFAA81-F5A3-6816-06D4-894D22136893}"/>
              </a:ext>
            </a:extLst>
          </p:cNvPr>
          <p:cNvPicPr>
            <a:picLocks noChangeAspect="1"/>
          </p:cNvPicPr>
          <p:nvPr/>
        </p:nvPicPr>
        <p:blipFill>
          <a:blip r:embed="rId3"/>
          <a:stretch>
            <a:fillRect/>
          </a:stretch>
        </p:blipFill>
        <p:spPr>
          <a:xfrm>
            <a:off x="742475" y="4207244"/>
            <a:ext cx="2516114" cy="2332648"/>
          </a:xfrm>
          <a:prstGeom prst="rect">
            <a:avLst/>
          </a:prstGeom>
        </p:spPr>
      </p:pic>
      <p:pic>
        <p:nvPicPr>
          <p:cNvPr id="15" name="Picture 14">
            <a:extLst>
              <a:ext uri="{FF2B5EF4-FFF2-40B4-BE49-F238E27FC236}">
                <a16:creationId xmlns:a16="http://schemas.microsoft.com/office/drawing/2014/main" id="{BA7DDB06-E7AE-3CAD-07C6-354E527D429C}"/>
              </a:ext>
            </a:extLst>
          </p:cNvPr>
          <p:cNvPicPr>
            <a:picLocks noChangeAspect="1"/>
          </p:cNvPicPr>
          <p:nvPr/>
        </p:nvPicPr>
        <p:blipFill>
          <a:blip r:embed="rId4"/>
          <a:stretch>
            <a:fillRect/>
          </a:stretch>
        </p:blipFill>
        <p:spPr>
          <a:xfrm>
            <a:off x="4634672" y="3945385"/>
            <a:ext cx="3600065" cy="2912615"/>
          </a:xfrm>
          <a:prstGeom prst="rect">
            <a:avLst/>
          </a:prstGeom>
        </p:spPr>
      </p:pic>
      <p:pic>
        <p:nvPicPr>
          <p:cNvPr id="17" name="Picture 16">
            <a:extLst>
              <a:ext uri="{FF2B5EF4-FFF2-40B4-BE49-F238E27FC236}">
                <a16:creationId xmlns:a16="http://schemas.microsoft.com/office/drawing/2014/main" id="{B079235D-570B-6E6C-B530-1CF52B6DE7D5}"/>
              </a:ext>
            </a:extLst>
          </p:cNvPr>
          <p:cNvPicPr>
            <a:picLocks noChangeAspect="1"/>
          </p:cNvPicPr>
          <p:nvPr/>
        </p:nvPicPr>
        <p:blipFill>
          <a:blip r:embed="rId5"/>
          <a:stretch>
            <a:fillRect/>
          </a:stretch>
        </p:blipFill>
        <p:spPr>
          <a:xfrm>
            <a:off x="742475" y="1154916"/>
            <a:ext cx="2516114" cy="3518629"/>
          </a:xfrm>
          <a:prstGeom prst="rect">
            <a:avLst/>
          </a:prstGeom>
        </p:spPr>
      </p:pic>
    </p:spTree>
    <p:extLst>
      <p:ext uri="{BB962C8B-B14F-4D97-AF65-F5344CB8AC3E}">
        <p14:creationId xmlns:p14="http://schemas.microsoft.com/office/powerpoint/2010/main" val="136457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28: TINH BỘT VÀ CELLULOSE</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TRẠNG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LÍ</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extBox 1">
            <a:extLst>
              <a:ext uri="{FF2B5EF4-FFF2-40B4-BE49-F238E27FC236}">
                <a16:creationId xmlns:a16="http://schemas.microsoft.com/office/drawing/2014/main" id="{B0C36F15-F389-6A9A-C14C-05214070DAB2}"/>
              </a:ext>
            </a:extLst>
          </p:cNvPr>
          <p:cNvSpPr txBox="1"/>
          <p:nvPr/>
        </p:nvSpPr>
        <p:spPr>
          <a:xfrm>
            <a:off x="1216324" y="2372264"/>
            <a:ext cx="10489721" cy="3785652"/>
          </a:xfrm>
          <a:prstGeom prst="rect">
            <a:avLst/>
          </a:prstGeom>
          <a:noFill/>
        </p:spPr>
        <p:txBody>
          <a:bodyPr wrap="square" rtlCol="0">
            <a:spAutoFit/>
          </a:bodyPr>
          <a:lstStyle/>
          <a:p>
            <a:r>
              <a:rPr lang="vi-VN" sz="6000" dirty="0"/>
              <a:t>Hãy cho biết một số loại lương thực dùng để bổ sung tinh bột cho con người.</a:t>
            </a:r>
            <a:r>
              <a:rPr lang="en-US" sz="6000" dirty="0"/>
              <a:t> (SGK tr 112)</a:t>
            </a:r>
          </a:p>
        </p:txBody>
      </p:sp>
      <p:pic>
        <p:nvPicPr>
          <p:cNvPr id="4" name="Picture 3">
            <a:extLst>
              <a:ext uri="{FF2B5EF4-FFF2-40B4-BE49-F238E27FC236}">
                <a16:creationId xmlns:a16="http://schemas.microsoft.com/office/drawing/2014/main" id="{2B31D08A-2976-B502-DD1C-C6444E7BA77F}"/>
              </a:ext>
            </a:extLst>
          </p:cNvPr>
          <p:cNvPicPr>
            <a:picLocks noChangeAspect="1"/>
          </p:cNvPicPr>
          <p:nvPr/>
        </p:nvPicPr>
        <p:blipFill>
          <a:blip r:embed="rId2"/>
          <a:stretch>
            <a:fillRect/>
          </a:stretch>
        </p:blipFill>
        <p:spPr>
          <a:xfrm>
            <a:off x="281051" y="944128"/>
            <a:ext cx="1228572" cy="14435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83850B-745A-9585-E7F7-E64C569E0326}"/>
              </a:ext>
            </a:extLst>
          </p:cNvPr>
          <p:cNvSpPr txBox="1"/>
          <p:nvPr/>
        </p:nvSpPr>
        <p:spPr>
          <a:xfrm>
            <a:off x="1708031" y="819509"/>
            <a:ext cx="8436634" cy="1600438"/>
          </a:xfrm>
          <a:prstGeom prst="rect">
            <a:avLst/>
          </a:prstGeom>
          <a:noFill/>
        </p:spPr>
        <p:txBody>
          <a:bodyPr wrap="square" rtlCol="0">
            <a:spAutoFit/>
          </a:bodyPr>
          <a:lstStyle/>
          <a:p>
            <a:r>
              <a:rPr lang="vi-VN" sz="4000" dirty="0"/>
              <a:t>2</a:t>
            </a:r>
            <a:r>
              <a:rPr lang="en-US" sz="4000" dirty="0"/>
              <a:t>.</a:t>
            </a:r>
            <a:r>
              <a:rPr lang="vi-VN" sz="4000" dirty="0"/>
              <a:t> Hãy kể tên một số loại thực vật có chứa nhiều cellulose.</a:t>
            </a:r>
            <a:r>
              <a:rPr lang="en-US" sz="4000" dirty="0"/>
              <a:t> (tr 122 SGK)</a:t>
            </a:r>
            <a:endParaRPr lang="vi-VN" sz="4000" dirty="0"/>
          </a:p>
          <a:p>
            <a:endParaRPr lang="vi-VN" dirty="0"/>
          </a:p>
        </p:txBody>
      </p:sp>
      <p:pic>
        <p:nvPicPr>
          <p:cNvPr id="6" name="Picture 5">
            <a:extLst>
              <a:ext uri="{FF2B5EF4-FFF2-40B4-BE49-F238E27FC236}">
                <a16:creationId xmlns:a16="http://schemas.microsoft.com/office/drawing/2014/main" id="{B4223876-BE11-8EDA-CE64-C7AAB465A770}"/>
              </a:ext>
            </a:extLst>
          </p:cNvPr>
          <p:cNvPicPr>
            <a:picLocks noChangeAspect="1"/>
          </p:cNvPicPr>
          <p:nvPr/>
        </p:nvPicPr>
        <p:blipFill>
          <a:blip r:embed="rId2"/>
          <a:stretch>
            <a:fillRect/>
          </a:stretch>
        </p:blipFill>
        <p:spPr>
          <a:xfrm>
            <a:off x="508161" y="147047"/>
            <a:ext cx="1061847" cy="1112409"/>
          </a:xfrm>
          <a:prstGeom prst="rect">
            <a:avLst/>
          </a:prstGeom>
        </p:spPr>
      </p:pic>
      <p:pic>
        <p:nvPicPr>
          <p:cNvPr id="8" name="Picture 7">
            <a:extLst>
              <a:ext uri="{FF2B5EF4-FFF2-40B4-BE49-F238E27FC236}">
                <a16:creationId xmlns:a16="http://schemas.microsoft.com/office/drawing/2014/main" id="{1C6A4133-2F38-CFBF-28B7-A349AB62A30F}"/>
              </a:ext>
            </a:extLst>
          </p:cNvPr>
          <p:cNvPicPr>
            <a:picLocks noChangeAspect="1"/>
          </p:cNvPicPr>
          <p:nvPr/>
        </p:nvPicPr>
        <p:blipFill>
          <a:blip r:embed="rId3"/>
          <a:stretch>
            <a:fillRect/>
          </a:stretch>
        </p:blipFill>
        <p:spPr>
          <a:xfrm>
            <a:off x="923025" y="2167525"/>
            <a:ext cx="10515601" cy="4332607"/>
          </a:xfrm>
          <a:prstGeom prst="rect">
            <a:avLst/>
          </a:prstGeom>
        </p:spPr>
      </p:pic>
    </p:spTree>
    <p:extLst>
      <p:ext uri="{BB962C8B-B14F-4D97-AF65-F5344CB8AC3E}">
        <p14:creationId xmlns:p14="http://schemas.microsoft.com/office/powerpoint/2010/main" val="211354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A0463E-C670-EB1D-AC5E-469CA386C7C2}"/>
              </a:ext>
            </a:extLst>
          </p:cNvPr>
          <p:cNvSpPr txBox="1"/>
          <p:nvPr/>
        </p:nvSpPr>
        <p:spPr>
          <a:xfrm>
            <a:off x="1708031" y="703251"/>
            <a:ext cx="8436634" cy="1384995"/>
          </a:xfrm>
          <a:prstGeom prst="rect">
            <a:avLst/>
          </a:prstGeom>
          <a:noFill/>
        </p:spPr>
        <p:txBody>
          <a:bodyPr wrap="square" rtlCol="0">
            <a:spAutoFit/>
          </a:bodyPr>
          <a:lstStyle/>
          <a:p>
            <a:r>
              <a:rPr lang="vi-VN" sz="2800" dirty="0"/>
              <a:t>3</a:t>
            </a:r>
            <a:r>
              <a:rPr lang="en-US" sz="2800" dirty="0"/>
              <a:t>.</a:t>
            </a:r>
            <a:r>
              <a:rPr lang="vi-VN" sz="2800" dirty="0"/>
              <a:t> Hãy nêu nhận xét về trạng thái, màu sắc, khả năng tan trong nước của tinh bột và cellulose.</a:t>
            </a:r>
            <a:r>
              <a:rPr lang="en-US" sz="2800" dirty="0"/>
              <a:t> (tr 122 </a:t>
            </a:r>
            <a:r>
              <a:rPr lang="en-US" sz="2800" dirty="0" err="1"/>
              <a:t>sgk</a:t>
            </a:r>
            <a:r>
              <a:rPr lang="en-US" sz="2800" dirty="0"/>
              <a:t>)</a:t>
            </a:r>
          </a:p>
        </p:txBody>
      </p:sp>
      <p:pic>
        <p:nvPicPr>
          <p:cNvPr id="3" name="Picture 2">
            <a:extLst>
              <a:ext uri="{FF2B5EF4-FFF2-40B4-BE49-F238E27FC236}">
                <a16:creationId xmlns:a16="http://schemas.microsoft.com/office/drawing/2014/main" id="{68B33523-CA28-7BEF-AF0F-7C60ABB7DCCE}"/>
              </a:ext>
            </a:extLst>
          </p:cNvPr>
          <p:cNvPicPr>
            <a:picLocks noChangeAspect="1"/>
          </p:cNvPicPr>
          <p:nvPr/>
        </p:nvPicPr>
        <p:blipFill>
          <a:blip r:embed="rId2"/>
          <a:stretch>
            <a:fillRect/>
          </a:stretch>
        </p:blipFill>
        <p:spPr>
          <a:xfrm>
            <a:off x="508161" y="147047"/>
            <a:ext cx="1061847" cy="1112409"/>
          </a:xfrm>
          <a:prstGeom prst="rect">
            <a:avLst/>
          </a:prstGeom>
        </p:spPr>
      </p:pic>
    </p:spTree>
    <p:extLst>
      <p:ext uri="{BB962C8B-B14F-4D97-AF65-F5344CB8AC3E}">
        <p14:creationId xmlns:p14="http://schemas.microsoft.com/office/powerpoint/2010/main" val="1634501466"/>
      </p:ext>
    </p:extLst>
  </p:cSld>
  <p:clrMapOvr>
    <a:masterClrMapping/>
  </p:clrMapOvr>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3090</TotalTime>
  <Words>1283</Words>
  <Application>Microsoft Office PowerPoint</Application>
  <PresentationFormat>Widescreen</PresentationFormat>
  <Paragraphs>104</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Symbol</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ACER</cp:lastModifiedBy>
  <cp:revision>681</cp:revision>
  <dcterms:created xsi:type="dcterms:W3CDTF">2022-07-11T10:05:56Z</dcterms:created>
  <dcterms:modified xsi:type="dcterms:W3CDTF">2025-04-28T15:42:36Z</dcterms:modified>
</cp:coreProperties>
</file>