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6" r:id="rId3"/>
  </p:sldMasterIdLst>
  <p:notesMasterIdLst>
    <p:notesMasterId r:id="rId45"/>
  </p:notesMasterIdLst>
  <p:sldIdLst>
    <p:sldId id="421" r:id="rId4"/>
    <p:sldId id="308" r:id="rId5"/>
    <p:sldId id="426" r:id="rId6"/>
    <p:sldId id="427" r:id="rId7"/>
    <p:sldId id="353" r:id="rId8"/>
    <p:sldId id="309" r:id="rId9"/>
    <p:sldId id="322" r:id="rId10"/>
    <p:sldId id="275" r:id="rId11"/>
    <p:sldId id="366" r:id="rId12"/>
    <p:sldId id="424" r:id="rId13"/>
    <p:sldId id="368" r:id="rId14"/>
    <p:sldId id="325" r:id="rId15"/>
    <p:sldId id="381" r:id="rId16"/>
    <p:sldId id="314" r:id="rId17"/>
    <p:sldId id="369" r:id="rId18"/>
    <p:sldId id="342" r:id="rId19"/>
    <p:sldId id="321" r:id="rId20"/>
    <p:sldId id="323" r:id="rId21"/>
    <p:sldId id="357" r:id="rId22"/>
    <p:sldId id="358" r:id="rId23"/>
    <p:sldId id="365" r:id="rId24"/>
    <p:sldId id="372" r:id="rId25"/>
    <p:sldId id="373" r:id="rId26"/>
    <p:sldId id="374" r:id="rId27"/>
    <p:sldId id="375" r:id="rId28"/>
    <p:sldId id="418" r:id="rId29"/>
    <p:sldId id="420" r:id="rId30"/>
    <p:sldId id="412" r:id="rId31"/>
    <p:sldId id="413" r:id="rId32"/>
    <p:sldId id="414" r:id="rId33"/>
    <p:sldId id="376" r:id="rId34"/>
    <p:sldId id="355" r:id="rId35"/>
    <p:sldId id="356" r:id="rId36"/>
    <p:sldId id="354" r:id="rId37"/>
    <p:sldId id="318" r:id="rId38"/>
    <p:sldId id="292" r:id="rId39"/>
    <p:sldId id="294" r:id="rId40"/>
    <p:sldId id="306" r:id="rId41"/>
    <p:sldId id="351" r:id="rId42"/>
    <p:sldId id="425" r:id="rId43"/>
    <p:sldId id="315" r:id="rId44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lvl="0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99"/>
    <a:srgbClr val="FF3300"/>
    <a:srgbClr val="0000B8"/>
    <a:srgbClr val="FF5050"/>
    <a:srgbClr val="00FF00"/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0"/>
    <p:restoredTop sz="94660"/>
  </p:normalViewPr>
  <p:slideViewPr>
    <p:cSldViewPr showGuides="1">
      <p:cViewPr>
        <p:scale>
          <a:sx n="69" d="100"/>
          <a:sy n="69" d="100"/>
        </p:scale>
        <p:origin x="-1266" y="-72"/>
      </p:cViewPr>
      <p:guideLst>
        <p:guide orient="horz" pos="2208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8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‹#›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1847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Google Shape;644;ge1d838b627_0_2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Google Shape;645;ge1d838b627_0_25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7</a:t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2253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2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x-none" dirty="0"/>
          </a:p>
        </p:txBody>
      </p:sp>
      <p:sp>
        <p:nvSpPr>
          <p:cNvPr id="22533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x-none" sz="1200" dirty="0">
                <a:latin typeface="Arial" panose="020B0604020202020204" pitchFamily="34" charset="0"/>
              </a:rPr>
              <a:t>7</a:t>
            </a:fld>
            <a:endParaRPr lang="vi-VN" altLang="x-none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55113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1;p4"/>
          <p:cNvGrpSpPr>
            <a:grpSpLocks/>
          </p:cNvGrpSpPr>
          <p:nvPr/>
        </p:nvGrpSpPr>
        <p:grpSpPr bwMode="auto">
          <a:xfrm rot="1840727">
            <a:off x="7956551" y="593726"/>
            <a:ext cx="474663" cy="477838"/>
            <a:chOff x="2322102" y="3096168"/>
            <a:chExt cx="474595" cy="359141"/>
          </a:xfrm>
        </p:grpSpPr>
        <p:sp>
          <p:nvSpPr>
            <p:cNvPr id="5" name="Google Shape;52;p4"/>
            <p:cNvSpPr>
              <a:spLocks/>
            </p:cNvSpPr>
            <p:nvPr/>
          </p:nvSpPr>
          <p:spPr bwMode="auto">
            <a:xfrm>
              <a:off x="2322102" y="3098152"/>
              <a:ext cx="195018" cy="355183"/>
            </a:xfrm>
            <a:custGeom>
              <a:avLst/>
              <a:gdLst>
                <a:gd name="T0" fmla="*/ 306247850 w 16506"/>
                <a:gd name="T1" fmla="*/ 19826 h 30062"/>
                <a:gd name="T2" fmla="*/ 155794074 w 16506"/>
                <a:gd name="T3" fmla="*/ 8300994 h 30062"/>
                <a:gd name="T4" fmla="*/ 19826 w 16506"/>
                <a:gd name="T5" fmla="*/ 27847023 h 30062"/>
                <a:gd name="T6" fmla="*/ 17790932 w 16506"/>
                <a:gd name="T7" fmla="*/ 121440461 h 30062"/>
                <a:gd name="T8" fmla="*/ 116118616 w 16506"/>
                <a:gd name="T9" fmla="*/ 108404411 h 30062"/>
                <a:gd name="T10" fmla="*/ 116118616 w 16506"/>
                <a:gd name="T11" fmla="*/ 108404411 h 30062"/>
                <a:gd name="T12" fmla="*/ 110779853 w 16506"/>
                <a:gd name="T13" fmla="*/ 306836452 h 30062"/>
                <a:gd name="T14" fmla="*/ 119080796 w 16506"/>
                <a:gd name="T15" fmla="*/ 576921152 h 30062"/>
                <a:gd name="T16" fmla="*/ 219767055 w 16506"/>
                <a:gd name="T17" fmla="*/ 585807734 h 30062"/>
                <a:gd name="T18" fmla="*/ 216804876 w 16506"/>
                <a:gd name="T19" fmla="*/ 306836452 h 30062"/>
                <a:gd name="T20" fmla="*/ 222125490 w 16506"/>
                <a:gd name="T21" fmla="*/ 97161053 h 30062"/>
                <a:gd name="T22" fmla="*/ 321642375 w 16506"/>
                <a:gd name="T23" fmla="*/ 89443839 h 30062"/>
                <a:gd name="T24" fmla="*/ 306247850 w 16506"/>
                <a:gd name="T25" fmla="*/ 19826 h 300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53;p4"/>
            <p:cNvSpPr>
              <a:spLocks/>
            </p:cNvSpPr>
            <p:nvPr/>
          </p:nvSpPr>
          <p:spPr bwMode="auto">
            <a:xfrm>
              <a:off x="2555352" y="3096168"/>
              <a:ext cx="241345" cy="359141"/>
            </a:xfrm>
            <a:custGeom>
              <a:avLst/>
              <a:gdLst>
                <a:gd name="T0" fmla="*/ 210279845 w 20427"/>
                <a:gd name="T1" fmla="*/ 105442200 h 30397"/>
                <a:gd name="T2" fmla="*/ 250557522 w 20427"/>
                <a:gd name="T3" fmla="*/ 352434833 h 30397"/>
                <a:gd name="T4" fmla="*/ 159946363 w 20427"/>
                <a:gd name="T5" fmla="*/ 355397035 h 30397"/>
                <a:gd name="T6" fmla="*/ 159946363 w 20427"/>
                <a:gd name="T7" fmla="*/ 355397035 h 30397"/>
                <a:gd name="T8" fmla="*/ 210279845 w 20427"/>
                <a:gd name="T9" fmla="*/ 105442200 h 30397"/>
                <a:gd name="T10" fmla="*/ 143946490 w 20427"/>
                <a:gd name="T11" fmla="*/ 19826 h 30397"/>
                <a:gd name="T12" fmla="*/ 19826 w 20427"/>
                <a:gd name="T13" fmla="*/ 582845447 h 30397"/>
                <a:gd name="T14" fmla="*/ 112553563 w 20427"/>
                <a:gd name="T15" fmla="*/ 592335504 h 30397"/>
                <a:gd name="T16" fmla="*/ 143362569 w 20427"/>
                <a:gd name="T17" fmla="*/ 441294873 h 30397"/>
                <a:gd name="T18" fmla="*/ 263009881 w 20427"/>
                <a:gd name="T19" fmla="*/ 435956081 h 30397"/>
                <a:gd name="T20" fmla="*/ 281366669 w 20427"/>
                <a:gd name="T21" fmla="*/ 547906322 h 30397"/>
                <a:gd name="T22" fmla="*/ 398051654 w 20427"/>
                <a:gd name="T23" fmla="*/ 557376695 h 30397"/>
                <a:gd name="T24" fmla="*/ 398051654 w 20427"/>
                <a:gd name="T25" fmla="*/ 557376695 h 30397"/>
                <a:gd name="T26" fmla="*/ 292609859 w 20427"/>
                <a:gd name="T27" fmla="*/ 12452257 h 30397"/>
                <a:gd name="T28" fmla="*/ 143946490 w 20427"/>
                <a:gd name="T29" fmla="*/ 19826 h 303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7" name="Google Shape;54;p4"/>
          <p:cNvGrpSpPr>
            <a:grpSpLocks/>
          </p:cNvGrpSpPr>
          <p:nvPr/>
        </p:nvGrpSpPr>
        <p:grpSpPr bwMode="auto">
          <a:xfrm rot="-2011107">
            <a:off x="8256588" y="5784851"/>
            <a:ext cx="584200" cy="708025"/>
            <a:chOff x="5102279" y="85540"/>
            <a:chExt cx="584731" cy="530198"/>
          </a:xfrm>
        </p:grpSpPr>
        <p:sp>
          <p:nvSpPr>
            <p:cNvPr id="8" name="Google Shape;55;p4"/>
            <p:cNvSpPr>
              <a:spLocks/>
            </p:cNvSpPr>
            <p:nvPr/>
          </p:nvSpPr>
          <p:spPr bwMode="auto">
            <a:xfrm rot="1526894">
              <a:off x="5171162" y="116490"/>
              <a:ext cx="228082" cy="372114"/>
            </a:xfrm>
            <a:custGeom>
              <a:avLst/>
              <a:gdLst>
                <a:gd name="T0" fmla="*/ 194378459 w 19302"/>
                <a:gd name="T1" fmla="*/ 93056777 h 31491"/>
                <a:gd name="T2" fmla="*/ 262538913 w 19302"/>
                <a:gd name="T3" fmla="*/ 167124266 h 31491"/>
                <a:gd name="T4" fmla="*/ 119123428 w 19302"/>
                <a:gd name="T5" fmla="*/ 308766882 h 31491"/>
                <a:gd name="T6" fmla="*/ 120313078 w 19302"/>
                <a:gd name="T7" fmla="*/ 106685229 h 31491"/>
                <a:gd name="T8" fmla="*/ 194378459 w 19302"/>
                <a:gd name="T9" fmla="*/ 93056777 h 31491"/>
                <a:gd name="T10" fmla="*/ 193794393 w 19302"/>
                <a:gd name="T11" fmla="*/ 19828 h 31491"/>
                <a:gd name="T12" fmla="*/ 9495370 w 19302"/>
                <a:gd name="T13" fmla="*/ 41489417 h 31491"/>
                <a:gd name="T14" fmla="*/ 10683341 w 19302"/>
                <a:gd name="T15" fmla="*/ 183716100 h 31491"/>
                <a:gd name="T16" fmla="*/ 19828 w 19302"/>
                <a:gd name="T17" fmla="*/ 584331946 h 31491"/>
                <a:gd name="T18" fmla="*/ 110231964 w 19302"/>
                <a:gd name="T19" fmla="*/ 596770758 h 31491"/>
                <a:gd name="T20" fmla="*/ 117933791 w 19302"/>
                <a:gd name="T21" fmla="*/ 364468830 h 31491"/>
                <a:gd name="T22" fmla="*/ 299269592 w 19302"/>
                <a:gd name="T23" fmla="*/ 613966488 h 31491"/>
                <a:gd name="T24" fmla="*/ 376319844 w 19302"/>
                <a:gd name="T25" fmla="*/ 557074900 h 31491"/>
                <a:gd name="T26" fmla="*/ 226392170 w 19302"/>
                <a:gd name="T27" fmla="*/ 354993246 h 31491"/>
                <a:gd name="T28" fmla="*/ 360917727 w 19302"/>
                <a:gd name="T29" fmla="*/ 171862903 h 31491"/>
                <a:gd name="T30" fmla="*/ 193794393 w 19302"/>
                <a:gd name="T31" fmla="*/ 19828 h 314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56;p4"/>
            <p:cNvSpPr>
              <a:spLocks/>
            </p:cNvSpPr>
            <p:nvPr/>
          </p:nvSpPr>
          <p:spPr bwMode="auto">
            <a:xfrm rot="842704">
              <a:off x="5431404" y="243494"/>
              <a:ext cx="216216" cy="351258"/>
            </a:xfrm>
            <a:custGeom>
              <a:avLst/>
              <a:gdLst>
                <a:gd name="T0" fmla="*/ 235806902 w 18299"/>
                <a:gd name="T1" fmla="*/ 0 h 29728"/>
                <a:gd name="T2" fmla="*/ 235806902 w 18299"/>
                <a:gd name="T3" fmla="*/ 0 h 29728"/>
                <a:gd name="T4" fmla="*/ 245882657 w 18299"/>
                <a:gd name="T5" fmla="*/ 272528969 h 29728"/>
                <a:gd name="T6" fmla="*/ 174779531 w 18299"/>
                <a:gd name="T7" fmla="*/ 484632700 h 29728"/>
                <a:gd name="T8" fmla="*/ 109619952 w 18299"/>
                <a:gd name="T9" fmla="*/ 376202056 h 29728"/>
                <a:gd name="T10" fmla="*/ 127396124 w 18299"/>
                <a:gd name="T11" fmla="*/ 24891051 h 29728"/>
                <a:gd name="T12" fmla="*/ 18379979 w 18299"/>
                <a:gd name="T13" fmla="*/ 14227946 h 29728"/>
                <a:gd name="T14" fmla="*/ 0 w 18299"/>
                <a:gd name="T15" fmla="*/ 376202056 h 29728"/>
                <a:gd name="T16" fmla="*/ 175967213 w 18299"/>
                <a:gd name="T17" fmla="*/ 579419378 h 29728"/>
                <a:gd name="T18" fmla="*/ 356672130 w 18299"/>
                <a:gd name="T19" fmla="*/ 272528969 h 29728"/>
                <a:gd name="T20" fmla="*/ 345407027 w 18299"/>
                <a:gd name="T21" fmla="*/ 11265246 h 29728"/>
                <a:gd name="T22" fmla="*/ 235806902 w 18299"/>
                <a:gd name="T23" fmla="*/ 0 h 297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0" name="Google Shape;57;p4"/>
          <p:cNvSpPr>
            <a:spLocks noChangeArrowheads="1"/>
          </p:cNvSpPr>
          <p:nvPr/>
        </p:nvSpPr>
        <p:spPr bwMode="auto">
          <a:xfrm>
            <a:off x="8694739" y="1414464"/>
            <a:ext cx="92075" cy="122237"/>
          </a:xfrm>
          <a:prstGeom prst="ellipse">
            <a:avLst/>
          </a:prstGeom>
          <a:solidFill>
            <a:srgbClr val="D68C60">
              <a:alpha val="2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91424" rIns="91424" bIns="91424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11" name="Google Shape;58;p4"/>
          <p:cNvSpPr>
            <a:spLocks noChangeArrowheads="1"/>
          </p:cNvSpPr>
          <p:nvPr/>
        </p:nvSpPr>
        <p:spPr bwMode="auto">
          <a:xfrm>
            <a:off x="2424114" y="290514"/>
            <a:ext cx="92075" cy="123825"/>
          </a:xfrm>
          <a:prstGeom prst="ellipse">
            <a:avLst/>
          </a:prstGeom>
          <a:solidFill>
            <a:srgbClr val="D68C60">
              <a:alpha val="2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91424" rIns="91424" bIns="91424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mtClean="0">
              <a:cs typeface="+mn-cs"/>
            </a:endParaRPr>
          </a:p>
        </p:txBody>
      </p:sp>
      <p:grpSp>
        <p:nvGrpSpPr>
          <p:cNvPr id="12" name="Google Shape;59;p4"/>
          <p:cNvGrpSpPr>
            <a:grpSpLocks/>
          </p:cNvGrpSpPr>
          <p:nvPr/>
        </p:nvGrpSpPr>
        <p:grpSpPr bwMode="auto">
          <a:xfrm>
            <a:off x="206375" y="111125"/>
            <a:ext cx="628650" cy="711200"/>
            <a:chOff x="5678408" y="4285242"/>
            <a:chExt cx="629316" cy="533062"/>
          </a:xfrm>
        </p:grpSpPr>
        <p:sp>
          <p:nvSpPr>
            <p:cNvPr id="13" name="Google Shape;60;p4"/>
            <p:cNvSpPr>
              <a:spLocks/>
            </p:cNvSpPr>
            <p:nvPr/>
          </p:nvSpPr>
          <p:spPr bwMode="auto">
            <a:xfrm rot="-1258647">
              <a:off x="5732063" y="4428202"/>
              <a:ext cx="280137" cy="351609"/>
            </a:xfrm>
            <a:custGeom>
              <a:avLst/>
              <a:gdLst>
                <a:gd name="T0" fmla="*/ 303335212 w 23709"/>
                <a:gd name="T1" fmla="*/ 0 h 29758"/>
                <a:gd name="T2" fmla="*/ 223344088 w 23709"/>
                <a:gd name="T3" fmla="*/ 318124676 h 29758"/>
                <a:gd name="T4" fmla="*/ 164112736 w 23709"/>
                <a:gd name="T5" fmla="*/ 34946009 h 29758"/>
                <a:gd name="T6" fmla="*/ 13039929 w 23709"/>
                <a:gd name="T7" fmla="*/ 23097148 h 29758"/>
                <a:gd name="T8" fmla="*/ 0 w 23709"/>
                <a:gd name="T9" fmla="*/ 283178655 h 29758"/>
                <a:gd name="T10" fmla="*/ 6509283 w 23709"/>
                <a:gd name="T11" fmla="*/ 565168128 h 29758"/>
                <a:gd name="T12" fmla="*/ 112558631 w 23709"/>
                <a:gd name="T13" fmla="*/ 574661382 h 29758"/>
                <a:gd name="T14" fmla="*/ 95388226 w 23709"/>
                <a:gd name="T15" fmla="*/ 130917496 h 29758"/>
                <a:gd name="T16" fmla="*/ 95388226 w 23709"/>
                <a:gd name="T17" fmla="*/ 130917496 h 29758"/>
                <a:gd name="T18" fmla="*/ 101897509 w 23709"/>
                <a:gd name="T19" fmla="*/ 131522845 h 29758"/>
                <a:gd name="T20" fmla="*/ 186019109 w 23709"/>
                <a:gd name="T21" fmla="*/ 512446439 h 29758"/>
                <a:gd name="T22" fmla="*/ 258895611 w 23709"/>
                <a:gd name="T23" fmla="*/ 518975380 h 29758"/>
                <a:gd name="T24" fmla="*/ 356057152 w 23709"/>
                <a:gd name="T25" fmla="*/ 141598408 h 29758"/>
                <a:gd name="T26" fmla="*/ 361982447 w 23709"/>
                <a:gd name="T27" fmla="*/ 139805412 h 29758"/>
                <a:gd name="T28" fmla="*/ 361982447 w 23709"/>
                <a:gd name="T29" fmla="*/ 139805412 h 29758"/>
                <a:gd name="T30" fmla="*/ 344206691 w 23709"/>
                <a:gd name="T31" fmla="*/ 569320099 h 29758"/>
                <a:gd name="T32" fmla="*/ 454408019 w 23709"/>
                <a:gd name="T33" fmla="*/ 579981172 h 29758"/>
                <a:gd name="T34" fmla="*/ 462106641 w 23709"/>
                <a:gd name="T35" fmla="*/ 297991841 h 29758"/>
                <a:gd name="T36" fmla="*/ 455577661 w 23709"/>
                <a:gd name="T37" fmla="*/ 13039734 h 29758"/>
                <a:gd name="T38" fmla="*/ 303335212 w 23709"/>
                <a:gd name="T39" fmla="*/ 0 h 297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61;p4"/>
            <p:cNvSpPr>
              <a:spLocks/>
            </p:cNvSpPr>
            <p:nvPr/>
          </p:nvSpPr>
          <p:spPr bwMode="auto">
            <a:xfrm rot="-1372242">
              <a:off x="6006039" y="4318028"/>
              <a:ext cx="241375" cy="359185"/>
            </a:xfrm>
            <a:custGeom>
              <a:avLst/>
              <a:gdLst>
                <a:gd name="T0" fmla="*/ 210384764 w 20427"/>
                <a:gd name="T1" fmla="*/ 105494148 h 30397"/>
                <a:gd name="T2" fmla="*/ 250682371 w 20427"/>
                <a:gd name="T3" fmla="*/ 352609021 h 30397"/>
                <a:gd name="T4" fmla="*/ 160025776 w 20427"/>
                <a:gd name="T5" fmla="*/ 355572223 h 30397"/>
                <a:gd name="T6" fmla="*/ 160025776 w 20427"/>
                <a:gd name="T7" fmla="*/ 355572223 h 30397"/>
                <a:gd name="T8" fmla="*/ 210384764 w 20427"/>
                <a:gd name="T9" fmla="*/ 105494148 h 30397"/>
                <a:gd name="T10" fmla="*/ 144018302 w 20427"/>
                <a:gd name="T11" fmla="*/ 19828 h 30397"/>
                <a:gd name="T12" fmla="*/ 19828 w 20427"/>
                <a:gd name="T13" fmla="*/ 583130543 h 30397"/>
                <a:gd name="T14" fmla="*/ 112610448 w 20427"/>
                <a:gd name="T15" fmla="*/ 592625862 h 30397"/>
                <a:gd name="T16" fmla="*/ 143434237 w 20427"/>
                <a:gd name="T17" fmla="*/ 441511497 h 30397"/>
                <a:gd name="T18" fmla="*/ 263140899 w 20427"/>
                <a:gd name="T19" fmla="*/ 436169026 h 30397"/>
                <a:gd name="T20" fmla="*/ 281506161 w 20427"/>
                <a:gd name="T21" fmla="*/ 548173785 h 30397"/>
                <a:gd name="T22" fmla="*/ 398249619 w 20427"/>
                <a:gd name="T23" fmla="*/ 557649276 h 30397"/>
                <a:gd name="T24" fmla="*/ 398249619 w 20427"/>
                <a:gd name="T25" fmla="*/ 557649276 h 30397"/>
                <a:gd name="T26" fmla="*/ 292755356 w 20427"/>
                <a:gd name="T27" fmla="*/ 12458521 h 30397"/>
                <a:gd name="T28" fmla="*/ 144018302 w 20427"/>
                <a:gd name="T29" fmla="*/ 19828 h 303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" name="Google Shape;62;p4"/>
          <p:cNvSpPr>
            <a:spLocks noChangeArrowheads="1"/>
          </p:cNvSpPr>
          <p:nvPr/>
        </p:nvSpPr>
        <p:spPr bwMode="auto">
          <a:xfrm>
            <a:off x="206375" y="1357314"/>
            <a:ext cx="92075" cy="122237"/>
          </a:xfrm>
          <a:prstGeom prst="ellipse">
            <a:avLst/>
          </a:prstGeom>
          <a:solidFill>
            <a:srgbClr val="D68C60">
              <a:alpha val="2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91424" rIns="91424" bIns="91424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  <a:ln>
            <a:noFill/>
          </a:ln>
        </p:spPr>
        <p:txBody>
          <a:bodyPr spcFirstLastPara="1" lIns="91424" tIns="91424" rIns="91424" bIns="91424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720000" y="1536633"/>
            <a:ext cx="7704000" cy="4555200"/>
          </a:xfrm>
          <a:prstGeom prst="rect">
            <a:avLst/>
          </a:prstGeom>
        </p:spPr>
        <p:txBody>
          <a:bodyPr spcFirstLastPara="1" lIns="91424" tIns="91424" rIns="91424" bIns="91424">
            <a:noAutofit/>
          </a:bodyPr>
          <a:lstStyle>
            <a:lvl1pPr marL="457196" lvl="0" indent="-34289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AutoNum type="arabicPeriod"/>
              <a:defRPr sz="1200">
                <a:solidFill>
                  <a:srgbClr val="434343"/>
                </a:solidFill>
              </a:defRPr>
            </a:lvl1pPr>
            <a:lvl2pPr marL="914393" lvl="1" indent="-31749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marL="1371589" lvl="2" indent="-31749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marL="1828785" lvl="3" indent="-31749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marL="2285982" lvl="4" indent="-31749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marL="2743178" lvl="5" indent="-31749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marL="3200374" lvl="6" indent="-31749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marL="3657571" lvl="7" indent="-31749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marL="4114767" lvl="8" indent="-31749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5467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8.jpe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9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14" descr="heart4"/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1328738"/>
            <a:ext cx="5191125" cy="5529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5" name="Picture 20" descr="ImageX[49]"/>
          <p:cNvPicPr>
            <a:picLocks noGrp="1" noChangeAspect="1" noChangeArrowheads="1" noCrop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3759200"/>
            <a:ext cx="8001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3" name="Picture 12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990602"/>
            <a:ext cx="2924175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18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4200">
            <a:off x="5029200" y="609602"/>
            <a:ext cx="7937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16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1494">
            <a:off x="7876382" y="2410621"/>
            <a:ext cx="793751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21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1494">
            <a:off x="2770982" y="5230021"/>
            <a:ext cx="793751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19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978">
            <a:off x="1219200" y="5181601"/>
            <a:ext cx="736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9" name="Picture 17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067">
            <a:off x="381000" y="3657601"/>
            <a:ext cx="736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0" name="Picture 8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2" y="4038602"/>
            <a:ext cx="2924175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1" name="Picture 10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7" y="3962402"/>
            <a:ext cx="2924175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2" name="Picture 14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2" y="2209802"/>
            <a:ext cx="2924175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3" name="Picture 2" descr="49296896_comic%20paper%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5240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4" name="Picture 17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067">
            <a:off x="254001" y="3017837"/>
            <a:ext cx="736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5" name="Picture 19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978">
            <a:off x="838200" y="4724401"/>
            <a:ext cx="736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6" name="Picture 21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1494">
            <a:off x="2618582" y="5001421"/>
            <a:ext cx="793751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7" name="Picture 8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2" y="4560888"/>
            <a:ext cx="292417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8" name="Picture 10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6" y="4560888"/>
            <a:ext cx="292417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9" name="Picture 14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2" y="2362202"/>
            <a:ext cx="2924175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0" name="Picture 20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1494">
            <a:off x="7038182" y="4468021"/>
            <a:ext cx="793751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1" name="Picture 16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1494">
            <a:off x="7571582" y="2410621"/>
            <a:ext cx="793751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3" name="Picture 18" descr="ImageX[49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4200">
            <a:off x="5364164" y="333377"/>
            <a:ext cx="7937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4" name="Picture 12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2" y="2"/>
            <a:ext cx="2924175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5" name="Picture 14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609602"/>
            <a:ext cx="2924175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7" name="Picture 12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2" y="2"/>
            <a:ext cx="2924175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8" name="Picture 14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2209802"/>
            <a:ext cx="2924175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9" name="WordArt 3"/>
          <p:cNvSpPr>
            <a:spLocks noChangeArrowheads="1" noChangeShapeType="1" noTextEdit="1"/>
          </p:cNvSpPr>
          <p:nvPr/>
        </p:nvSpPr>
        <p:spPr bwMode="auto">
          <a:xfrm>
            <a:off x="749300" y="2906716"/>
            <a:ext cx="6657976" cy="242236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300" b="1" i="1" kern="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300" b="1" i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kern="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300" b="1" i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kern="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300" b="1" i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kern="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300" b="1" i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300" b="1" i="1" kern="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300" b="1" i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kern="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endParaRPr lang="en-US" sz="3300" b="1" i="1" kern="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300" b="1" i="1" kern="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14" descr="hear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2" y="762002"/>
            <a:ext cx="2924175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1"/>
            <a:ext cx="2400300" cy="28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5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06"/>
            <a:ext cx="752708" cy="69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6229" y="76197"/>
            <a:ext cx="778872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0000CC"/>
                </a:solidFill>
                <a:cs typeface="Times New Roman" pitchFamily="18" charset="0"/>
              </a:rPr>
              <a:t>C</a:t>
            </a:r>
            <a:r>
              <a:rPr lang="en-US" sz="2400" b="1" baseline="-25000" dirty="0" smtClean="0">
                <a:solidFill>
                  <a:srgbClr val="0000CC"/>
                </a:solidFill>
                <a:cs typeface="Times New Roman" pitchFamily="18" charset="0"/>
              </a:rPr>
              <a:t>6</a:t>
            </a:r>
            <a:r>
              <a:rPr lang="en-US" sz="2400" b="1" dirty="0" smtClean="0">
                <a:solidFill>
                  <a:srgbClr val="0000CC"/>
                </a:solidFill>
                <a:cs typeface="Times New Roman" pitchFamily="18" charset="0"/>
              </a:rPr>
              <a:t>H</a:t>
            </a:r>
            <a:r>
              <a:rPr lang="en-US" sz="2400" b="1" baseline="-25000" dirty="0" smtClean="0">
                <a:solidFill>
                  <a:srgbClr val="0000CC"/>
                </a:solidFill>
                <a:cs typeface="Times New Roman" pitchFamily="18" charset="0"/>
              </a:rPr>
              <a:t>6</a:t>
            </a:r>
            <a:r>
              <a:rPr lang="en-US" sz="2400" b="1" dirty="0" smtClean="0">
                <a:solidFill>
                  <a:srgbClr val="0000CC"/>
                </a:solidFill>
                <a:cs typeface="Times New Roman" pitchFamily="18" charset="0"/>
              </a:rPr>
              <a:t>		H</a:t>
            </a:r>
            <a:r>
              <a:rPr lang="en-US" sz="2400" b="1" baseline="-25000" dirty="0" smtClean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CC"/>
                </a:solidFill>
                <a:cs typeface="Times New Roman" pitchFamily="18" charset="0"/>
              </a:rPr>
              <a:t>SO</a:t>
            </a:r>
            <a:r>
              <a:rPr lang="en-US" sz="2400" b="1" baseline="-25000" dirty="0" smtClean="0">
                <a:solidFill>
                  <a:srgbClr val="0000CC"/>
                </a:solidFill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rgbClr val="0000CC"/>
                </a:solidFill>
                <a:cs typeface="Times New Roman" pitchFamily="18" charset="0"/>
              </a:rPr>
              <a:t>	C</a:t>
            </a:r>
            <a:r>
              <a:rPr lang="en-US" sz="2400" b="1" baseline="-25000" dirty="0" smtClean="0">
                <a:solidFill>
                  <a:srgbClr val="0000CC"/>
                </a:solidFill>
                <a:cs typeface="Times New Roman" pitchFamily="18" charset="0"/>
              </a:rPr>
              <a:t>6</a:t>
            </a:r>
            <a:r>
              <a:rPr lang="en-US" sz="2400" b="1" dirty="0" smtClean="0">
                <a:solidFill>
                  <a:srgbClr val="0000CC"/>
                </a:solidFill>
                <a:cs typeface="Times New Roman" pitchFamily="18" charset="0"/>
              </a:rPr>
              <a:t>H</a:t>
            </a:r>
            <a:r>
              <a:rPr lang="en-US" sz="2400" b="1" baseline="-25000" dirty="0" smtClean="0">
                <a:solidFill>
                  <a:srgbClr val="0000CC"/>
                </a:solidFill>
                <a:cs typeface="Times New Roman" pitchFamily="18" charset="0"/>
              </a:rPr>
              <a:t>12</a:t>
            </a:r>
            <a:r>
              <a:rPr lang="en-US" sz="2400" b="1" dirty="0" smtClean="0">
                <a:solidFill>
                  <a:srgbClr val="0000CC"/>
                </a:solidFill>
                <a:cs typeface="Times New Roman" pitchFamily="18" charset="0"/>
              </a:rPr>
              <a:t>O</a:t>
            </a:r>
            <a:r>
              <a:rPr lang="en-US" sz="2400" b="1" baseline="-25000" dirty="0" smtClean="0">
                <a:solidFill>
                  <a:srgbClr val="0000CC"/>
                </a:solidFill>
                <a:cs typeface="Times New Roman" pitchFamily="18" charset="0"/>
              </a:rPr>
              <a:t>6	</a:t>
            </a:r>
            <a:r>
              <a:rPr lang="en-US" sz="2400" b="1" dirty="0" smtClean="0">
                <a:solidFill>
                  <a:srgbClr val="0000CC"/>
                </a:solidFill>
                <a:cs typeface="Times New Roman" pitchFamily="18" charset="0"/>
              </a:rPr>
              <a:t>H</a:t>
            </a:r>
            <a:r>
              <a:rPr lang="en-US" sz="2400" b="1" baseline="-25000" dirty="0" smtClean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CC"/>
                </a:solidFill>
                <a:cs typeface="Times New Roman" pitchFamily="18" charset="0"/>
              </a:rPr>
              <a:t>CO</a:t>
            </a:r>
            <a:r>
              <a:rPr lang="en-US" sz="2400" b="1" baseline="-25000" dirty="0" smtClean="0">
                <a:solidFill>
                  <a:srgbClr val="0000CC"/>
                </a:solidFill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0000CC"/>
                </a:solidFill>
                <a:cs typeface="Times New Roman" pitchFamily="18" charset="0"/>
              </a:rPr>
              <a:t>	CaCO</a:t>
            </a:r>
            <a:r>
              <a:rPr lang="en-US" sz="2400" b="1" baseline="-25000" dirty="0" smtClean="0">
                <a:solidFill>
                  <a:srgbClr val="0000CC"/>
                </a:solidFill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0000CC"/>
                </a:solidFill>
                <a:cs typeface="Times New Roman" pitchFamily="18" charset="0"/>
              </a:rPr>
              <a:t>	KNO</a:t>
            </a:r>
            <a:r>
              <a:rPr lang="en-US" sz="2400" b="1" baseline="-25000" dirty="0" smtClean="0">
                <a:solidFill>
                  <a:srgbClr val="0000CC"/>
                </a:solidFill>
                <a:cs typeface="Times New Roman" pitchFamily="18" charset="0"/>
              </a:rPr>
              <a:t>3</a:t>
            </a:r>
          </a:p>
          <a:p>
            <a:r>
              <a:rPr lang="en-US" sz="2400" b="1" dirty="0" smtClean="0">
                <a:solidFill>
                  <a:srgbClr val="0000CC"/>
                </a:solidFill>
                <a:cs typeface="Times New Roman" pitchFamily="18" charset="0"/>
              </a:rPr>
              <a:t>C</a:t>
            </a:r>
            <a:r>
              <a:rPr lang="en-US" sz="2400" b="1" baseline="-25000" dirty="0" smtClean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CC"/>
                </a:solidFill>
                <a:cs typeface="Times New Roman" pitchFamily="18" charset="0"/>
              </a:rPr>
              <a:t>H</a:t>
            </a:r>
            <a:r>
              <a:rPr lang="en-US" sz="2400" b="1" baseline="-25000" dirty="0" smtClean="0">
                <a:solidFill>
                  <a:srgbClr val="0000CC"/>
                </a:solidFill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rgbClr val="0000CC"/>
                </a:solidFill>
                <a:cs typeface="Times New Roman" pitchFamily="18" charset="0"/>
              </a:rPr>
              <a:t>		</a:t>
            </a:r>
            <a:r>
              <a:rPr lang="en-US" sz="2400" b="1" dirty="0" err="1" smtClean="0">
                <a:solidFill>
                  <a:srgbClr val="0000CC"/>
                </a:solidFill>
                <a:cs typeface="Times New Roman" pitchFamily="18" charset="0"/>
              </a:rPr>
              <a:t>NaOH</a:t>
            </a:r>
            <a:r>
              <a:rPr lang="en-US" sz="2400" b="1" dirty="0" smtClean="0">
                <a:solidFill>
                  <a:srgbClr val="0000CC"/>
                </a:solidFill>
                <a:cs typeface="Times New Roman" pitchFamily="18" charset="0"/>
              </a:rPr>
              <a:t>	Al</a:t>
            </a:r>
            <a:r>
              <a:rPr lang="en-US" sz="2400" b="1" baseline="-25000" dirty="0" smtClean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CC"/>
                </a:solidFill>
                <a:cs typeface="Times New Roman" pitchFamily="18" charset="0"/>
              </a:rPr>
              <a:t>O</a:t>
            </a:r>
            <a:r>
              <a:rPr lang="en-US" sz="2400" b="1" baseline="-25000" dirty="0" smtClean="0">
                <a:solidFill>
                  <a:srgbClr val="0000CC"/>
                </a:solidFill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0000CC"/>
                </a:solidFill>
                <a:cs typeface="Times New Roman" pitchFamily="18" charset="0"/>
              </a:rPr>
              <a:t>		CH</a:t>
            </a:r>
            <a:r>
              <a:rPr lang="en-US" sz="2400" b="1" baseline="-25000" dirty="0" smtClean="0">
                <a:solidFill>
                  <a:srgbClr val="0000CC"/>
                </a:solidFill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0000CC"/>
                </a:solidFill>
                <a:cs typeface="Times New Roman" pitchFamily="18" charset="0"/>
              </a:rPr>
              <a:t>Cl	CH</a:t>
            </a:r>
            <a:r>
              <a:rPr lang="en-US" sz="2400" b="1" baseline="-25000" dirty="0" smtClean="0">
                <a:solidFill>
                  <a:srgbClr val="0000CC"/>
                </a:solidFill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0000CC"/>
                </a:solidFill>
                <a:cs typeface="Times New Roman" pitchFamily="18" charset="0"/>
              </a:rPr>
              <a:t>OH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3" name="Rectangle: Rounded Corners 25">
            <a:extLst>
              <a:ext uri="{FF2B5EF4-FFF2-40B4-BE49-F238E27FC236}">
                <a16:creationId xmlns="" xmlns:a16="http://schemas.microsoft.com/office/drawing/2014/main" id="{0AFBFE54-4CC1-AB76-9C9F-2A675A1B6939}"/>
              </a:ext>
            </a:extLst>
          </p:cNvPr>
          <p:cNvSpPr/>
          <p:nvPr/>
        </p:nvSpPr>
        <p:spPr>
          <a:xfrm>
            <a:off x="3715093" y="2569187"/>
            <a:ext cx="1085500" cy="431080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endParaRPr lang="en-US" sz="28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030458"/>
              </p:ext>
            </p:extLst>
          </p:nvPr>
        </p:nvGraphicFramePr>
        <p:xfrm>
          <a:off x="718073" y="3200400"/>
          <a:ext cx="8072884" cy="371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6442"/>
                <a:gridCol w="4036442"/>
              </a:tblGrid>
              <a:tr h="35318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800" b="1" baseline="0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b="1" baseline="0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hữu</a:t>
                      </a:r>
                      <a:r>
                        <a:rPr lang="en-US" sz="2800" b="1" baseline="0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b="1" baseline="0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b="1" baseline="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1)</a:t>
                      </a:r>
                      <a:endParaRPr lang="en-US" sz="28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800" b="1" baseline="0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b="1" baseline="0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vô</a:t>
                      </a:r>
                      <a:r>
                        <a:rPr lang="en-US" sz="2800" b="1" baseline="0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b="1" baseline="0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b="1" baseline="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2)</a:t>
                      </a:r>
                      <a:endParaRPr lang="en-US" sz="28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5318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800" b="1" baseline="-250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="1" baseline="-250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C</a:t>
                      </a:r>
                      <a:r>
                        <a:rPr lang="en-US" sz="2800" b="1" baseline="-250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="1" baseline="-250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800" b="1" baseline="-250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C</a:t>
                      </a:r>
                      <a:r>
                        <a:rPr lang="en-US" sz="2800" b="1" baseline="-250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="1" baseline="-250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CH</a:t>
                      </a:r>
                      <a:r>
                        <a:rPr lang="en-US" sz="2800" b="1" baseline="-250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CH</a:t>
                      </a:r>
                      <a:r>
                        <a:rPr lang="en-US" sz="2800" b="1" baseline="-250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OH</a:t>
                      </a:r>
                      <a:endParaRPr lang="en-US" sz="2800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="1" baseline="-250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800" b="1" baseline="-250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br>
                        <a:rPr lang="en-US" sz="2800" b="1" baseline="-250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="1" baseline="-250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en-US" sz="2800" b="1" baseline="-250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br>
                        <a:rPr lang="en-US" sz="2800" b="1" baseline="-250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CaCO</a:t>
                      </a:r>
                      <a:r>
                        <a:rPr lang="en-US" sz="2800" b="1" baseline="-250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br>
                        <a:rPr lang="en-US" sz="2800" b="1" baseline="-250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KNO</a:t>
                      </a:r>
                      <a:r>
                        <a:rPr lang="en-US" sz="2800" b="1" baseline="-250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br>
                        <a:rPr lang="en-US" sz="2800" b="1" baseline="-250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8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NaOH</a:t>
                      </a:r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Al</a:t>
                      </a:r>
                      <a:r>
                        <a:rPr lang="en-US" sz="2800" b="1" baseline="-250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800" b="1" baseline="-250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lang="en-US" sz="3600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06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28600" y="914400"/>
            <a:ext cx="829310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/>
            <a:r>
              <a:rPr sz="3600" b="1" i="0">
                <a:solidFill>
                  <a:srgbClr val="008000"/>
                </a:solidFill>
                <a:ea typeface="Open Sans"/>
                <a:cs typeface="Times New Roman" panose="02020603050405020304" pitchFamily="18" charset="0"/>
              </a:rPr>
              <a:t>Câu hỏi củng cố trang 90 KHTN 9:</a:t>
            </a:r>
          </a:p>
          <a:p>
            <a:pPr marL="0" indent="0" algn="just"/>
            <a:r>
              <a:rPr sz="3600" b="0" i="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 Có các chất sau: saccharose (C</a:t>
            </a:r>
            <a:r>
              <a:rPr sz="3600" b="0" i="0" baseline="-2500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12</a:t>
            </a:r>
            <a:r>
              <a:rPr sz="3600" b="0" i="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H</a:t>
            </a:r>
            <a:r>
              <a:rPr sz="3600" b="0" i="0" baseline="-2500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22</a:t>
            </a:r>
            <a:r>
              <a:rPr sz="3600" b="0" i="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O</a:t>
            </a:r>
            <a:r>
              <a:rPr sz="3600" b="0" i="0" baseline="-2500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11</a:t>
            </a:r>
            <a:r>
              <a:rPr sz="3600" b="0" i="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), propane (C</a:t>
            </a:r>
            <a:r>
              <a:rPr sz="3600" b="0" i="0" baseline="-2500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3</a:t>
            </a:r>
            <a:r>
              <a:rPr sz="3600" b="0" i="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H</a:t>
            </a:r>
            <a:r>
              <a:rPr sz="3600" b="0" i="0" baseline="-2500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8</a:t>
            </a:r>
            <a:r>
              <a:rPr sz="3600" b="0" i="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), baking soda (NaHCO</a:t>
            </a:r>
            <a:r>
              <a:rPr sz="3600" b="0" i="0" baseline="-2500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3</a:t>
            </a:r>
            <a:r>
              <a:rPr sz="3600" b="0" i="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), carbon monoxide (CO), chloroform (CHCl</a:t>
            </a:r>
            <a:r>
              <a:rPr sz="3600" b="0" i="0" baseline="-2500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3</a:t>
            </a:r>
            <a:r>
              <a:rPr sz="3600" b="0" i="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), calcium carbonate (CaCO</a:t>
            </a:r>
            <a:r>
              <a:rPr sz="3600" b="0" i="0" baseline="-2500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3</a:t>
            </a:r>
            <a:r>
              <a:rPr sz="3600" b="0" i="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). Những chất nào là hợp chất hữu cơ?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33400" y="4495800"/>
            <a:ext cx="771144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/>
            <a:r>
              <a:rPr sz="4000" b="0" i="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Hợp chất hữu cơ gồm: saccharose (C</a:t>
            </a:r>
            <a:r>
              <a:rPr sz="4000" b="0" i="0" baseline="-2500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12</a:t>
            </a:r>
            <a:r>
              <a:rPr sz="4000" b="0" i="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H</a:t>
            </a:r>
            <a:r>
              <a:rPr sz="4000" b="0" i="0" baseline="-2500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22</a:t>
            </a:r>
            <a:r>
              <a:rPr sz="4000" b="0" i="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O</a:t>
            </a:r>
            <a:r>
              <a:rPr sz="4000" b="0" i="0" baseline="-2500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11</a:t>
            </a:r>
            <a:r>
              <a:rPr sz="4000" b="0" i="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), propane (C</a:t>
            </a:r>
            <a:r>
              <a:rPr sz="4000" b="0" i="0" baseline="-2500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3</a:t>
            </a:r>
            <a:r>
              <a:rPr sz="4000" b="0" i="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H</a:t>
            </a:r>
            <a:r>
              <a:rPr sz="4000" b="0" i="0" baseline="-2500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8</a:t>
            </a:r>
            <a:r>
              <a:rPr sz="4000" b="0" i="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), chloroform (CHCl</a:t>
            </a:r>
            <a:r>
              <a:rPr sz="4000" b="0" i="0" baseline="-2500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3</a:t>
            </a:r>
            <a:r>
              <a:rPr sz="4000" b="0" i="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Rot="1"/>
          </p:cNvSpPr>
          <p:nvPr/>
        </p:nvSpPr>
        <p:spPr>
          <a:xfrm>
            <a:off x="0" y="0"/>
            <a:ext cx="8991600" cy="990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endParaRPr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5"/>
          <p:cNvSpPr/>
          <p:nvPr/>
        </p:nvSpPr>
        <p:spPr>
          <a:xfrm>
            <a:off x="1143000" y="2198688"/>
            <a:ext cx="2971800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A. Đá vôi.</a:t>
            </a:r>
          </a:p>
          <a:p>
            <a:pPr algn="l"/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C. Động vật.</a:t>
            </a:r>
          </a:p>
        </p:txBody>
      </p:sp>
      <p:sp>
        <p:nvSpPr>
          <p:cNvPr id="9220" name="Rectangle 16"/>
          <p:cNvSpPr/>
          <p:nvPr/>
        </p:nvSpPr>
        <p:spPr>
          <a:xfrm>
            <a:off x="5029200" y="2198688"/>
            <a:ext cx="2286000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B.Thịt.</a:t>
            </a:r>
          </a:p>
          <a:p>
            <a:pPr algn="l"/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D. Giấy.</a:t>
            </a:r>
          </a:p>
        </p:txBody>
      </p:sp>
      <p:sp>
        <p:nvSpPr>
          <p:cNvPr id="9221" name="Rectangle 17"/>
          <p:cNvSpPr/>
          <p:nvPr/>
        </p:nvSpPr>
        <p:spPr>
          <a:xfrm>
            <a:off x="381000" y="304800"/>
            <a:ext cx="80010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endParaRPr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l"/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Bài tập 1: </a:t>
            </a: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Chất hữu cơ </a:t>
            </a:r>
            <a:r>
              <a:rPr sz="3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có trong chất nào sau đây?</a:t>
            </a:r>
          </a:p>
        </p:txBody>
      </p:sp>
      <p:sp>
        <p:nvSpPr>
          <p:cNvPr id="464909" name="Oval 13"/>
          <p:cNvSpPr>
            <a:spLocks noChangeArrowheads="1"/>
          </p:cNvSpPr>
          <p:nvPr/>
        </p:nvSpPr>
        <p:spPr bwMode="auto">
          <a:xfrm>
            <a:off x="1066800" y="2362200"/>
            <a:ext cx="6858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4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4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4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09600" y="76200"/>
            <a:ext cx="7696200" cy="14452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9055" indent="-59055" algn="l" eaLnBrk="1" hangingPunct="1">
              <a:spcBef>
                <a:spcPct val="20000"/>
              </a:spcBef>
              <a:buNone/>
            </a:pP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1.</a:t>
            </a: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40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Khái niệm về hợp chất hữu cơ :</a:t>
            </a:r>
          </a:p>
          <a:p>
            <a:pPr marL="59055" indent="-59055" algn="l" eaLnBrk="1" hangingPunct="1">
              <a:spcBef>
                <a:spcPct val="20000"/>
              </a:spcBef>
              <a:buNone/>
            </a:pPr>
            <a:r>
              <a:rPr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52400" y="1066800"/>
            <a:ext cx="8533765" cy="279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9055" indent="-59055" algn="just" eaLnBrk="1" hangingPunct="1">
              <a:spcBef>
                <a:spcPct val="20000"/>
              </a:spcBef>
              <a:buNone/>
            </a:pPr>
            <a:r>
              <a:rPr sz="4400" dirty="0">
                <a:solidFill>
                  <a:srgbClr val="000000"/>
                </a:solidFill>
                <a:sym typeface="+mn-ea"/>
              </a:rPr>
              <a:t> </a:t>
            </a:r>
            <a:r>
              <a:rPr lang="vi-VN" sz="4400" dirty="0">
                <a:solidFill>
                  <a:srgbClr val="000000"/>
                </a:solidFill>
                <a:sym typeface="+mn-ea"/>
              </a:rPr>
              <a:t>-</a:t>
            </a:r>
            <a:r>
              <a:rPr sz="4400" dirty="0">
                <a:solidFill>
                  <a:srgbClr val="000000"/>
                </a:solidFill>
                <a:sym typeface="+mn-ea"/>
              </a:rPr>
              <a:t> </a:t>
            </a:r>
            <a:r>
              <a:rPr lang="vi-VN" sz="4400" dirty="0">
                <a:solidFill>
                  <a:srgbClr val="000000"/>
                </a:solidFill>
                <a:sym typeface="+mn-ea"/>
              </a:rPr>
              <a:t>Hợp chất hữu cơ c</a:t>
            </a:r>
            <a:r>
              <a:rPr sz="4400" dirty="0">
                <a:solidFill>
                  <a:srgbClr val="000000"/>
                </a:solidFill>
                <a:sym typeface="+mn-ea"/>
              </a:rPr>
              <a:t>ó trong các loại lương thực, thực phẩm, trong các loại đồ dùng và cả trong cơ thể chúng ta.</a:t>
            </a:r>
            <a:endParaRPr lang="en-US" sz="4400" dirty="0">
              <a:solidFill>
                <a:srgbClr val="000000"/>
              </a:solidFill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81000" y="3886200"/>
            <a:ext cx="827151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hangingPunct="1"/>
            <a:r>
              <a:rPr lang="vi-VN" sz="4000" dirty="0">
                <a:sym typeface="+mn-ea"/>
              </a:rPr>
              <a:t>-</a:t>
            </a:r>
            <a:r>
              <a:rPr sz="4000" dirty="0">
                <a:sym typeface="+mn-ea"/>
              </a:rPr>
              <a:t> Hợp chất hữu cơ là hợp chất của ca</a:t>
            </a:r>
            <a:r>
              <a:rPr lang="vi-VN" sz="4000" dirty="0">
                <a:sym typeface="+mn-ea"/>
              </a:rPr>
              <a:t>r</a:t>
            </a:r>
            <a:r>
              <a:rPr sz="4000" dirty="0">
                <a:sym typeface="+mn-ea"/>
              </a:rPr>
              <a:t>bon</a:t>
            </a:r>
            <a:r>
              <a:rPr lang="vi-VN" sz="4000" dirty="0">
                <a:sym typeface="+mn-ea"/>
              </a:rPr>
              <a:t> </a:t>
            </a:r>
            <a:r>
              <a:rPr sz="4000" dirty="0">
                <a:sym typeface="+mn-ea"/>
              </a:rPr>
              <a:t> (trừ CO, CO</a:t>
            </a:r>
            <a:r>
              <a:rPr sz="4000" baseline="-25000" dirty="0">
                <a:sym typeface="+mn-ea"/>
              </a:rPr>
              <a:t>2</a:t>
            </a:r>
            <a:r>
              <a:rPr sz="4000" dirty="0">
                <a:sym typeface="+mn-ea"/>
              </a:rPr>
              <a:t>, H</a:t>
            </a:r>
            <a:r>
              <a:rPr sz="4000" baseline="-25000" dirty="0">
                <a:sym typeface="+mn-ea"/>
              </a:rPr>
              <a:t>2</a:t>
            </a:r>
            <a:r>
              <a:rPr sz="4000" dirty="0">
                <a:sym typeface="+mn-ea"/>
              </a:rPr>
              <a:t>CO</a:t>
            </a:r>
            <a:r>
              <a:rPr sz="4000" baseline="-25000" dirty="0">
                <a:sym typeface="+mn-ea"/>
              </a:rPr>
              <a:t>3</a:t>
            </a:r>
            <a:r>
              <a:rPr sz="4000" dirty="0">
                <a:sym typeface="+mn-ea"/>
              </a:rPr>
              <a:t> và các muối ca</a:t>
            </a:r>
            <a:r>
              <a:rPr lang="vi-VN" sz="4000" dirty="0">
                <a:sym typeface="+mn-ea"/>
              </a:rPr>
              <a:t>r</a:t>
            </a:r>
            <a:r>
              <a:rPr sz="4000" dirty="0">
                <a:sym typeface="+mn-ea"/>
              </a:rPr>
              <a:t>bonat</a:t>
            </a:r>
            <a:r>
              <a:rPr lang="vi-VN" sz="4000" dirty="0">
                <a:sym typeface="+mn-ea"/>
              </a:rPr>
              <a:t>e</a:t>
            </a:r>
            <a:r>
              <a:rPr sz="4000" dirty="0">
                <a:sym typeface="+mn-ea"/>
              </a:rPr>
              <a:t> kim loại ...)</a:t>
            </a:r>
            <a:endParaRPr sz="4000" dirty="0">
              <a:latin typeface="Times New Roman" panose="02020603050405020304" pitchFamily="18" charset="0"/>
            </a:endParaRPr>
          </a:p>
          <a:p>
            <a:pPr algn="just" eaLnBrk="1" hangingPunct="1"/>
            <a:endParaRPr lang="vi-VN" sz="4000" dirty="0">
              <a:sym typeface="+mn-ea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8" y="609600"/>
            <a:ext cx="88669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/>
          </p:cNvSpPr>
          <p:nvPr>
            <p:ph type="body" sz="half" idx="1"/>
          </p:nvPr>
        </p:nvSpPr>
        <p:spPr>
          <a:xfrm>
            <a:off x="0" y="1257300"/>
            <a:ext cx="8806180" cy="640080"/>
          </a:xfrm>
          <a:ln>
            <a:solidFill>
              <a:schemeClr val="bg1">
                <a:alpha val="100000"/>
              </a:schemeClr>
            </a:solidFill>
            <a:miter/>
          </a:ln>
        </p:spPr>
        <p:txBody>
          <a:bodyPr vert="horz" wrap="square" lIns="91440" tIns="45720" rIns="91440" bIns="45720" anchor="t" anchorCtr="0"/>
          <a:lstStyle/>
          <a:p>
            <a:pPr marL="228600" indent="-228600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vi-VN" sz="28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2.</a:t>
            </a:r>
            <a:r>
              <a:rPr sz="28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 </a:t>
            </a:r>
            <a:r>
              <a:rPr sz="2800" b="1" u="sng" dirty="0">
                <a:solidFill>
                  <a:srgbClr val="0000B8"/>
                </a:solidFill>
                <a:latin typeface="Times New Roman" panose="02020603050405020304" pitchFamily="18" charset="0"/>
              </a:rPr>
              <a:t>Khái niệm về hóa học hữu cơ </a:t>
            </a:r>
            <a:r>
              <a:rPr sz="28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:</a:t>
            </a:r>
          </a:p>
          <a:p>
            <a:pPr marL="228600" indent="-228600" algn="just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sz="2800" dirty="0"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176131" name="Rectangle 3"/>
          <p:cNvSpPr/>
          <p:nvPr/>
        </p:nvSpPr>
        <p:spPr>
          <a:xfrm>
            <a:off x="2438400" y="5715000"/>
            <a:ext cx="3810000" cy="76200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Hóa học hữu cơ là gì ?</a:t>
            </a:r>
          </a:p>
        </p:txBody>
      </p:sp>
      <p:pic>
        <p:nvPicPr>
          <p:cNvPr id="176134" name="Picture 6" descr="mhj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761038"/>
            <a:ext cx="533400" cy="792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307340" y="2209800"/>
            <a:ext cx="8259445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indent="-228600" algn="just" eaLnBrk="1" hangingPunct="1">
              <a:lnSpc>
                <a:spcPct val="80000"/>
              </a:lnSpc>
              <a:buClrTx/>
              <a:buSzTx/>
              <a:buFontTx/>
              <a:buChar char="-"/>
            </a:pPr>
            <a:r>
              <a:rPr sz="4000" dirty="0">
                <a:sym typeface="+mn-ea"/>
              </a:rPr>
              <a:t>Hóa học hữu cơ là ngành hóa học chuyên nghiên cứu về các hợp chất hữu cơ và những chuyển đổi của chúng.</a:t>
            </a:r>
            <a:endParaRPr lang="en-US" sz="40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10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1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1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1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animBg="1"/>
      <p:bldP spid="176131" grpId="1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/>
          <p:nvPr/>
        </p:nvSpPr>
        <p:spPr>
          <a:xfrm>
            <a:off x="2438400" y="5715000"/>
            <a:ext cx="3810000" cy="76200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Hóa học hữu cơ là gì ?</a:t>
            </a:r>
          </a:p>
        </p:txBody>
      </p:sp>
      <p:sp>
        <p:nvSpPr>
          <p:cNvPr id="176133" name="Rectangle 5"/>
          <p:cNvSpPr/>
          <p:nvPr/>
        </p:nvSpPr>
        <p:spPr>
          <a:xfrm>
            <a:off x="838200" y="5486400"/>
            <a:ext cx="7467600" cy="114300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just"/>
            <a:r>
              <a:rPr sz="2800" b="1" i="1" dirty="0">
                <a:solidFill>
                  <a:srgbClr val="0000B8"/>
                </a:solidFill>
                <a:latin typeface="Times New Roman" panose="02020603050405020304" pitchFamily="18" charset="0"/>
              </a:rPr>
              <a:t>Ngành hóa học hữu cơ có vai trò như thế nào </a:t>
            </a:r>
          </a:p>
          <a:p>
            <a:pPr algn="just"/>
            <a:r>
              <a:rPr sz="2800" b="1" i="1" dirty="0">
                <a:solidFill>
                  <a:srgbClr val="0000B8"/>
                </a:solidFill>
                <a:latin typeface="Times New Roman" panose="02020603050405020304" pitchFamily="18" charset="0"/>
              </a:rPr>
              <a:t>đối với đời sống xã hội ?</a:t>
            </a:r>
          </a:p>
        </p:txBody>
      </p:sp>
      <p:pic>
        <p:nvPicPr>
          <p:cNvPr id="176134" name="Picture 6" descr="mhj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761038"/>
            <a:ext cx="533400" cy="792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6137" name="AutoShape 9"/>
          <p:cNvSpPr/>
          <p:nvPr/>
        </p:nvSpPr>
        <p:spPr>
          <a:xfrm>
            <a:off x="228600" y="3581400"/>
            <a:ext cx="1600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sz="2800" dirty="0">
                <a:latin typeface="Times New Roman" panose="02020603050405020304" pitchFamily="18" charset="0"/>
              </a:rPr>
              <a:t>Ngành</a:t>
            </a:r>
          </a:p>
          <a:p>
            <a:r>
              <a:rPr sz="2800" dirty="0">
                <a:latin typeface="Times New Roman" panose="02020603050405020304" pitchFamily="18" charset="0"/>
              </a:rPr>
              <a:t> hóa học</a:t>
            </a:r>
          </a:p>
          <a:p>
            <a:r>
              <a:rPr sz="2800" dirty="0">
                <a:latin typeface="Times New Roman" panose="02020603050405020304" pitchFamily="18" charset="0"/>
              </a:rPr>
              <a:t>hữu cơ</a:t>
            </a:r>
          </a:p>
        </p:txBody>
      </p:sp>
      <p:sp>
        <p:nvSpPr>
          <p:cNvPr id="176139" name="Line 11"/>
          <p:cNvSpPr/>
          <p:nvPr/>
        </p:nvSpPr>
        <p:spPr>
          <a:xfrm>
            <a:off x="1828800" y="4267200"/>
            <a:ext cx="14478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6141" name="Line 13"/>
          <p:cNvSpPr/>
          <p:nvPr/>
        </p:nvSpPr>
        <p:spPr>
          <a:xfrm>
            <a:off x="1828800" y="4267200"/>
            <a:ext cx="1447800" cy="9144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6142" name="AutoShape 14"/>
          <p:cNvSpPr/>
          <p:nvPr/>
        </p:nvSpPr>
        <p:spPr>
          <a:xfrm>
            <a:off x="3276600" y="3048000"/>
            <a:ext cx="2667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sz="2800" dirty="0">
                <a:latin typeface="Times New Roman" panose="02020603050405020304" pitchFamily="18" charset="0"/>
              </a:rPr>
              <a:t>Hóa học dầu mỏ</a:t>
            </a:r>
          </a:p>
        </p:txBody>
      </p:sp>
      <p:sp>
        <p:nvSpPr>
          <p:cNvPr id="176143" name="AutoShape 15"/>
          <p:cNvSpPr/>
          <p:nvPr/>
        </p:nvSpPr>
        <p:spPr>
          <a:xfrm>
            <a:off x="3276600" y="3886200"/>
            <a:ext cx="2667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sz="2800" dirty="0">
                <a:latin typeface="Times New Roman" panose="02020603050405020304" pitchFamily="18" charset="0"/>
              </a:rPr>
              <a:t>Hóa học polime</a:t>
            </a:r>
          </a:p>
        </p:txBody>
      </p:sp>
      <p:sp>
        <p:nvSpPr>
          <p:cNvPr id="176144" name="AutoShape 16"/>
          <p:cNvSpPr/>
          <p:nvPr/>
        </p:nvSpPr>
        <p:spPr>
          <a:xfrm>
            <a:off x="3276600" y="4724400"/>
            <a:ext cx="4953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sz="2800" dirty="0">
                <a:latin typeface="Times New Roman" panose="02020603050405020304" pitchFamily="18" charset="0"/>
              </a:rPr>
              <a:t>  Hóa học các hợp chất thiên nhiên  </a:t>
            </a:r>
          </a:p>
        </p:txBody>
      </p:sp>
      <p:sp>
        <p:nvSpPr>
          <p:cNvPr id="176145" name="Line 17"/>
          <p:cNvSpPr/>
          <p:nvPr/>
        </p:nvSpPr>
        <p:spPr>
          <a:xfrm flipV="1">
            <a:off x="1828800" y="3352800"/>
            <a:ext cx="1447800" cy="9144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6146" name="Rectangle 18"/>
          <p:cNvSpPr/>
          <p:nvPr/>
        </p:nvSpPr>
        <p:spPr>
          <a:xfrm>
            <a:off x="152400" y="5257800"/>
            <a:ext cx="8805863" cy="12954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228600" indent="-228600" algn="just" eaLnBrk="1" hangingPunct="1">
              <a:lnSpc>
                <a:spcPct val="80000"/>
              </a:lnSpc>
              <a:spcBef>
                <a:spcPct val="20000"/>
              </a:spcBef>
            </a:pPr>
            <a:endParaRPr sz="2800" dirty="0">
              <a:latin typeface="Times New Roman" panose="02020603050405020304" pitchFamily="18" charset="0"/>
            </a:endParaRPr>
          </a:p>
          <a:p>
            <a:pPr marL="228600" indent="-228600" algn="just" eaLnBrk="1" hangingPunct="1">
              <a:lnSpc>
                <a:spcPct val="80000"/>
              </a:lnSpc>
              <a:spcBef>
                <a:spcPct val="20000"/>
              </a:spcBef>
              <a:buChar char="-"/>
            </a:pPr>
            <a:r>
              <a:rPr sz="2800" dirty="0">
                <a:latin typeface="Times New Roman" panose="02020603050405020304" pitchFamily="18" charset="0"/>
              </a:rPr>
              <a:t>Ngành hóa học hữu cơ đóng vai trò quan trọng trong sự phát triển kinh tế, xã hội.</a:t>
            </a:r>
            <a:endParaRPr sz="2800" b="1" i="1" dirty="0">
              <a:latin typeface="Times New Roman" panose="02020603050405020304" pitchFamily="18" charset="0"/>
            </a:endParaRPr>
          </a:p>
          <a:p>
            <a:pPr marL="228600" indent="-228600"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sz="2800" dirty="0"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176147" name="Rectangle 19"/>
          <p:cNvSpPr/>
          <p:nvPr/>
        </p:nvSpPr>
        <p:spPr>
          <a:xfrm>
            <a:off x="1752600" y="5486400"/>
            <a:ext cx="5943600" cy="114300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just"/>
            <a:r>
              <a:rPr sz="2800" b="1" i="1" dirty="0">
                <a:solidFill>
                  <a:srgbClr val="0000B8"/>
                </a:solidFill>
                <a:latin typeface="Times New Roman" panose="02020603050405020304" pitchFamily="18" charset="0"/>
              </a:rPr>
              <a:t>Ngày nay hóa học hữu cơ  gồm những </a:t>
            </a:r>
          </a:p>
          <a:p>
            <a:pPr algn="just"/>
            <a:r>
              <a:rPr sz="2800" b="1" i="1" dirty="0">
                <a:solidFill>
                  <a:srgbClr val="0000B8"/>
                </a:solidFill>
                <a:latin typeface="Times New Roman" panose="02020603050405020304" pitchFamily="18" charset="0"/>
              </a:rPr>
              <a:t>phân ngành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10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1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1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10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1000"/>
                                        <p:tgtEl>
                                          <p:spTgt spid="17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1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1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ldLvl="0" animBg="1"/>
      <p:bldP spid="176131" grpId="1" bldLvl="0" animBg="1"/>
      <p:bldP spid="176133" grpId="0" bldLvl="0" animBg="1"/>
      <p:bldP spid="176133" grpId="1" bldLvl="0" animBg="1"/>
      <p:bldP spid="176137" grpId="0" bldLvl="0" animBg="1"/>
      <p:bldP spid="176142" grpId="0" bldLvl="0" animBg="1"/>
      <p:bldP spid="176143" grpId="0" bldLvl="0" animBg="1"/>
      <p:bldP spid="176144" grpId="0" bldLvl="0" animBg="1"/>
      <p:bldP spid="176147" grpId="0" bldLvl="0" animBg="1"/>
      <p:bldP spid="176147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/>
          </p:cNvSpPr>
          <p:nvPr>
            <p:ph sz="half" idx="2"/>
          </p:nvPr>
        </p:nvSpPr>
        <p:spPr>
          <a:xfrm>
            <a:off x="459105" y="1981200"/>
            <a:ext cx="8148955" cy="3006090"/>
          </a:xfrm>
          <a:ln>
            <a:solidFill>
              <a:schemeClr val="bg1">
                <a:alpha val="100000"/>
              </a:schemeClr>
            </a:solidFill>
            <a:miter/>
          </a:ln>
        </p:spPr>
        <p:txBody>
          <a:bodyPr vert="horz" wrap="square" lIns="91440" tIns="45720" rIns="91440" bIns="45720" anchor="t" anchorCtr="0"/>
          <a:lstStyle/>
          <a:p>
            <a:pPr marL="228600" indent="-228600" algn="just" eaLnBrk="1" hangingPunct="1">
              <a:lnSpc>
                <a:spcPct val="100000"/>
              </a:lnSpc>
              <a:buClrTx/>
              <a:buSzTx/>
              <a:buFontTx/>
              <a:buChar char="-"/>
            </a:pPr>
            <a:r>
              <a:rPr sz="4000" dirty="0">
                <a:latin typeface="Times New Roman" panose="02020603050405020304" pitchFamily="18" charset="0"/>
              </a:rPr>
              <a:t>Hóa học hữu cơ là ngành hóa học chuyên nghiên cứu về các hợp chất hữu cơ và những chuyển đổi của chúng.</a:t>
            </a:r>
            <a:endParaRPr sz="4000" b="1" i="1" dirty="0">
              <a:latin typeface="Times New Roman" panose="02020603050405020304" pitchFamily="18" charset="0"/>
            </a:endParaRPr>
          </a:p>
          <a:p>
            <a:pPr marL="228600" indent="-228600" algn="just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sz="4000" dirty="0"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85420" y="533400"/>
            <a:ext cx="77082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indent="-228600" eaLnBrk="1" hangingPunct="1">
              <a:lnSpc>
                <a:spcPct val="80000"/>
              </a:lnSpc>
              <a:buClrTx/>
              <a:buSzTx/>
              <a:buFontTx/>
              <a:buNone/>
            </a:pPr>
            <a:endParaRPr sz="4000" b="1" dirty="0">
              <a:solidFill>
                <a:srgbClr val="0000B8"/>
              </a:solidFill>
              <a:latin typeface="Times New Roman" panose="02020603050405020304" pitchFamily="18" charset="0"/>
            </a:endParaRPr>
          </a:p>
          <a:p>
            <a:pPr marL="228600" indent="-228600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vi-VN" sz="4000" b="1" dirty="0">
                <a:solidFill>
                  <a:srgbClr val="0000B8"/>
                </a:solidFill>
                <a:sym typeface="+mn-ea"/>
              </a:rPr>
              <a:t>2.</a:t>
            </a:r>
            <a:r>
              <a:rPr sz="4000" b="1" dirty="0">
                <a:solidFill>
                  <a:srgbClr val="0000B8"/>
                </a:solidFill>
                <a:sym typeface="+mn-ea"/>
              </a:rPr>
              <a:t> </a:t>
            </a:r>
            <a:r>
              <a:rPr sz="4000" b="1" u="sng" dirty="0">
                <a:solidFill>
                  <a:srgbClr val="0000B8"/>
                </a:solidFill>
                <a:sym typeface="+mn-ea"/>
              </a:rPr>
              <a:t>Khái niệm về hóa học hữu cơ </a:t>
            </a:r>
            <a:r>
              <a:rPr sz="4000" b="1" dirty="0">
                <a:solidFill>
                  <a:srgbClr val="0000B8"/>
                </a:solidFill>
                <a:sym typeface="+mn-ea"/>
              </a:rPr>
              <a:t>:</a:t>
            </a:r>
            <a:endParaRPr lang="en-US" sz="4000" b="1" dirty="0">
              <a:solidFill>
                <a:srgbClr val="0000B8"/>
              </a:solidFill>
              <a:sym typeface="+mn-ea"/>
            </a:endParaRPr>
          </a:p>
        </p:txBody>
      </p:sp>
      <p:pic>
        <p:nvPicPr>
          <p:cNvPr id="5122" name="Picture 2" descr="Tổng hợp 5000 ảnh động tuyển chọn cực đẹp cho Powerpoint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1803400" cy="104394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charRg st="68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6130">
                                            <p:txEl>
                                              <p:charRg st="68" end="1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thuoc"/>
          <p:cNvPicPr/>
          <p:nvPr/>
        </p:nvPicPr>
        <p:blipFill>
          <a:blip r:embed="rId2"/>
          <a:stretch>
            <a:fillRect/>
          </a:stretch>
        </p:blipFill>
        <p:spPr>
          <a:xfrm>
            <a:off x="2362200" y="4800600"/>
            <a:ext cx="19812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7" descr="pic_tyre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" y="4800600"/>
            <a:ext cx="20574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il_fi" descr="http://images7.dantri.com.vn/Uploaded/quangcao/quaPNVN5_171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325" y="4853190"/>
            <a:ext cx="1897209" cy="18714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26627" name="il_fi" descr="http://www.24h.com.vn/upload/3-2010/images/2010-08-04/1280902525-khach-mua-xang-sinh-ho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9484" y="1636299"/>
            <a:ext cx="2118684" cy="22263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26626" name="Picture 2" descr="0015-0603-0910-5039_photo_science_and_education_concept_chemistry_lab_flasks_still_life[1]"/>
          <p:cNvPicPr>
            <a:picLocks noChangeAspect="1" noChangeArrowheads="1"/>
          </p:cNvPicPr>
          <p:nvPr/>
        </p:nvPicPr>
        <p:blipFill>
          <a:blip r:embed="rId6" cstate="print">
            <a:lum bright="-6000" contrast="-24000"/>
          </a:blip>
          <a:srcRect/>
          <a:stretch>
            <a:fillRect/>
          </a:stretch>
        </p:blipFill>
        <p:spPr bwMode="auto">
          <a:xfrm>
            <a:off x="2327045" y="1629331"/>
            <a:ext cx="1970179" cy="22362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ages1306905_va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609" y="1629331"/>
            <a:ext cx="1973098" cy="22362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15368" name="Picture 2" descr="http://t1.gstatic.com/images?q=tbn:ANd9GcT93m2BKOldjtXwllk3Mp8K5ivgiRpzIAoU7fHKrPDEY0VuX-c&amp;t=1&amp;h=192&amp;w=193&amp;usg=__iP9JOHd0x9oIE27Nrb7Fylvaqe4=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4800600"/>
            <a:ext cx="25146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8" descr="http://www.ecvn.com/ROOT/offerUpload/44fffdfffd6b326b21fffdfffdfffd3cfffd392972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1800" y="1570038"/>
            <a:ext cx="220980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0" name="TextBox 10"/>
          <p:cNvSpPr txBox="1"/>
          <p:nvPr/>
        </p:nvSpPr>
        <p:spPr>
          <a:xfrm>
            <a:off x="7086600" y="960438"/>
            <a:ext cx="2133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1" name="TextBox 12"/>
          <p:cNvSpPr txBox="1"/>
          <p:nvPr/>
        </p:nvSpPr>
        <p:spPr>
          <a:xfrm>
            <a:off x="6858000" y="4221163"/>
            <a:ext cx="2133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sz="3200" b="1" baseline="-25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2" name="AutoShape 10" descr="data:image/jpg;base64,/9j/4AAQSkZJRgABAQAAAQABAAD/2wCEAAkGBhQSEBQUEhQVFBUUFxUUFxgXFRQXGBgVFxUWFBgWFBoXGyYeFxkkGRQVHy8gIygqLC0sFiAxNTAqNSYrLCkBCQoKDgwOGg8PGjQkHyQtMSotKiosLCopKSwqMSwpLCw0KSkvKiwpKSwsLTUsLSkpKS8wNCwpLCwxKSwsKSwsLv/AABEIAH8AoAMBIgACEQEDEQH/xAAbAAACAgMBAAAAAAAAAAAAAAAFBgIEAQMHAP/EAEUQAAIBAgUBBAYFCAgHAQAAAAECAwARBAUSITEGEyJBUTJhcYGRsSNSocHRBxUzQlNikvAUQ3KDorLS4RdUY4KjwtMW/8QAGwEAAgMBAQEAAAAAAAAAAAAAAAQBAgMFBgf/xAAvEQABBAECAwYGAgMAAAAAAAABAAIDESEEMQUSQRMiUWFxkRQyUoGh0RXwM7HB/9oADAMBAAIRAxEAPwB/rIrAqQqiqsWr1qlXqEKNq9apWr1qEKJFQIrYRUGoQtajvCraDeqq81vGMUc3qQVKuRj+fhW5Voeubxj61bkziI+dSSoV0Cl3r9JDgJRCbSEx6Sf7Yv8AZejyY+M8Gh3UUymA2IPeX281FoXHEzvHQ/pItY81q7h+uU4kRkPrFNLKDzvVPEZVG47yD4VkhV8PnkMnouPeRVuOYFtiKD4ro+I7r3T6qFjpmVJAFla3topSnVp1HJHxqvLm0S8uPiKEJ0sT6UjH31Yj6Ti8bmhQuhAVKsWqVaIWLV61SFeoU0vWrBFZr1CKUTUDWw1AihFLU1TTAahubVFqW/ykdVy4HBiSDSHeRYwWFwo0sxNjsTZbe+jF0pTbH08p8TW5elR4E1w7C/lQzewIaE3uQGWFTtvwSD4UYwH5Uc0vaQwg7WtEjXHBPdlHjRhHKV1eXp1gDY3pVxUTKxV7gryDS/8A8WMwXTeKBgxUfopV9JlUd4SEeNO+aFZcUAb2tY28SCw+6qPcBQRylATUSab4sPEvESe0i/zq1G4HCoPYi/hU8tqKSLeqrA9oNj8K6cuIPq+ArYJz50cqhc8tUrU/TxK4s6q3tApCYbn2mgikBMwrNYFZvVlKzXq9XqFK9Xq9XqEL1QapXqLUWhVsWO49/qt8NJpN/KPhNeCwZKl40ngaTTY/RiMgnvW2NwLnz3pxxrfRv/Zb5GqmZx3gXewXSSbngL42G9K6mbsWmTwWkTA51EpA/wD2MLYuCYozFHcn6XD2VHfW7KpdiW06EsSBYEi16zgeokSSEdk5McGJBYQdpqeSV2gjJi1fRqH1Eje4HlTL9H+0iBI1A30m3mL1dws3AE0Z8rSm58BsG34rkv4u3o33v9LoDRt+tKWBxquMFh1ilWQy4ftHkgddQ1SzTFHdbhr6EJJ7yjgU44VvpE9l/jc0RhVlRtW55AuxB299B0xao4PkBsNvC3w2rTSas6p3NQAAxRu0tLGIxV2mNDVmOheGzVWAIB+w1bTNB+98RXZY4JUoggNb1FDkzhfJviK3LnA+q3xrRUV4LSFJ6R9p+Zo7mvWKwkKU3YEi7W8beVKjZvGSTfkk8+ZvVHEIpMJzuMeNROfx0u4DLpJidFu7a92A58vOjWD6U/aG/qBCj47k0nNrYojT3AFatjLtltPUiVcyvMBM4Fiq7nUQbeweupR5WFGlUQD2XPvJJq5LmEmjQYiwGw0mP7O8LVizimnO7grGFyJrl0VvTJ94/Chk2XTdpZADHcAOSBsfV42qhg5plkLmNyttl1Ixvfmwb76KnqKS20EhP92v2ltqs3iemcLLwPuoMTvBZbKN7GYevu7+7eqedYB0VTBrlJNmFhxa99uPKgOBbMTKDOiBCxJCOC2nwB23PFMkXUxXuiCS/qQAe8s1SziOmfffArzCkwuCVpsXMrKsqugYhdwRztsfPej+Iw5Kgc28zvxbeqOaYfFTz67RrGANKlgWvtctba/lapRy4pfSg1jwKSJe3rDW3pKfW6SZpjc/B81o2N7chRmwEp9DSux5TV8iNuazDls43tDe437Ijb1WNwa3pmzD0oZU9qg/5WNWos68Aj3/ALDfhSY0OhIxL/padtL4LSmBnJsSliCD3GvuCLjf2ULTpMS4uTtGJSMRrYXUMdAJJtvbcbUwPmMlriJyfIlF+0t91C8mxMpaQyjS0jF7bXAvpANvZTOj+FgJbE+7VHl78uCN4XJIVAFgAPV+NXo8sh8r/D8KW8dnqwkazp1Gw53Ni1tvUpNbML1Ar+gdVtjY8H17U4eJ6ZnzX60aWfYvIsJoXLox+qPgK2DAx/VFAFzj1Gt8ebeo/ZUfzWj+v8FHYP8ABbs56VwuJW0sYJF7MCQy3+qQdq411N042ExBiuWU95G8SpuN/WCLV1Rs5mKq2mMCQkLvIx2JtqAAHh50p9WBnkjZyrHR+qpUWuDbdifE11CQ9thY7HKzlcOkt7B86GyZ5M2PmgR1WOGPtCezVmuAtxuRyWopADFcykKDsL+fNLbZPIZcYwlw9sWNFyzkol97LpsTa3jXm3xw/FSmah3QBYvJIz9haca2QsaWgnOVfhz/ABBELdwtNIVEQUEaAdzrB52pqjUhe9YnzG219qWvzEinCCKVNGGvcNe7E76hta997VNMJiQr2xKXcq19RJBC6SAdG2o2YfVtbeuNqIoZT3HAD0I6/pdOc91pDc1mkzW+de/38aBRYfEh0JxKlRu4sN2t4d3Zdht4c1AYDGeGKXlbEgHbSb37u41cjx24tSfwjL/yD8/pK8zvpKYPw8698ORQbK8unSW7zBozqJT0jqPmSo1eBvtbjwrenUELNpDHUb6Rp3bS/Ztp8zq8Obb8Vk/THmqM8w8QgOxkUiV/v8axq/m9CR1TB3Tdhq7MDubntRqTa99xvW6LOomR3BOiMEs2nYWFyPMmxHxqDpJm7tKnnb4oiT/N6wPd4+NDpc7jUkNqWxAN19FtBkCmx9Iotx7RUD1HELelYhWB0ixDxtMpBv8AURjbna1SNJMdmo52+KLKfZ4eNDJ8UVxwUfsFP/kkq1gMesqllvsQCCLEHSrj4qyn30PmkU4/T4iBD7tb01w5pj1FOGQFDzbcLbnOVriCupmGnVsptfUNJubXG1xcfWNQhyp12Sd1FybaUIuWZjyPWPhVHNcXLHMFE0Q7VisaODckC+kED76iuOx6/wBTC/scrTErZiSA4ctmr9fMLcRYw4e6MDBTnjEW2/ZId9t+fOjMCmwvudt/OlbDZ9imBth0bSSraZlOkixIO+xsb2NW8PnGLdQyYZCpFwwmVgR5gjYj10hLp5XfNWPMK3YEdR7o3FAWggIFwqlz/it86C9RR3dPUvzphwcgGHiU7FoBbb9y5+dDcygu3uFfSoxUbR5BcF26zmOBV1AYXAN6oDKIvqfafxoziuKpyOFUs2wUFj7FGon4A14njbnDVkA7gLp6aRwjwVz7O/yg4fC4iSBsM7GNtN1kWx2B8tqd8DCkkaOFsHVXAve2pQ1r+PNcEzbGRTRPK2sYmTESSG4OkxOBYKfNWB/irp/QGfu+TvoGubCrIirzewLx7eOxt/203xLhojgY6PBsA5PXF+lqsepe5xBKdlwQ8vmamMMPKuCZV1UHkdsdLjGLW0vDNpKHe50HY+zaifVObMuEwUmHxUrEiWKRg8i6ijhl1qT3W0yb+7msXcBkDg0v361jx3UfFYXauzArnnV2dyYTGQQwYVZEYpKLq7FpDIWPZG/cILH3sfDagefJisDh8JjIMXOwmVNayOWAdk7S3kUI1bHy9dDOrOpJJZcPNHJLGJ4kd0Ej6RIHaN9IvYDuX99McP4YY5Ofm5mmx1GQqSS8wo4K7C3T8G30Ysui27baBpQix2IGwPND+o4f6Ngp3ggDtot2feKkMQpYqDv3d7jfbmuf/lNxcsOZp2Mki6hHJp7R9OvUR6JNgO6NqK9QdMTYXBYueXFSSyt2TBgzppfWQ4Fm3B1W91ZR6Tl7J8kthxFNznIxv+VJfuANkd6HkbF4YS4mEB9dgSGs6qAFcq3J3K39VMAyiHYCNbCwHPkyW/hdhbyauPdqxyLtS8msYoqG1v6LILg77juiq+a4KU5ThsTJPI15GiSO/dVBrN/WxZTz4UzJw0ySFwk5QXVWfxlUEtDZdyw2GWMaVUKPIfM/ZS9M4GaPc79jH8De1WOhsQz5dhmclmMe5JuTZmUXPsA+FAMzkP56fy7CEfP8a5ehhLdVIxx2Bz40QmC7ughUuqcYHxIYnQ0DqYydVhpk1MTa19QCj3Uto8iSAJKxD9ra0jjS5SwZnFtVnuwUjw5NdUkQMLMAR6wD86H4rp+Jh3YY7332t8vGn4+JMj7hGPstyIHDLaPklTJpZQ/0szlS07yFHZO0ZkQRkgb+kpv7au9OYiaGSEySt2cYUMgkJUqIXVwEGxvIVPuoynSic9jHe/m3+ur6dLxLGzNGg0o5tZjwpOxL7VWTXxuBbjONgrhulHR3umsCywbnaD/0QG+/NRaO9bJDuo8obf5BzU1G1evHyhcI7qjmOKCKSeBbilDrHPGfByx4eN3klXs9tICqfSJufq3HvpkxID7Hg7GhaDCFwgdtRZl54KsIzfyGo2F+a8txRobqmy8t0L9l09IYTGWyGjfRAhFA+Tph5IHLpDpC6V1iax7yG+3eN+eKUuioMXhDiFaGVVnhdNS2ukgBMbjfaxNrjwNdU/N2GuPpOePpF32v8jU48rw54e9rE98bX4vtSEfEixr2llhxvNpp0WldVEilzfPpHxOGKSZYoxTBQZ0KKL3F37vid7g7b0udRZH/AEXA4dGP0jSyu/kt0jVVB8T3d67h+Z4Lel/iHP8AJpX636AkxgjWB4kVLsTI7FiTtYALa1hTmj4s0Pax3dbdm7/7fssZoYAwlhJPRJea4vFY7B4TDrAI0iVO+ZF75CFFa3IFtW255qpn3Tzk4dMOupYIlQsXjGty7OzKNV9Op7D2V07JOhkSCNMSqtJGAupHexC+idwLHn+TWyfpmBWsICQLWIktyRJYAkWAYVdvFo2v5Ithfob67oEMNd67XPetIpcbjUmii0hUj2aSK5IJc2s3G9qaOss6/pWBeKNO/JpJu8YCAMCSTffddO1EZMnw6bjDkf3qjYC54b6t6l+ZIiSI8Nq1gA6ZBuTZitr+FYu1DHmOm/J8v9tWDYBd3lc4ODl/Nv8AQyqBu3M2rtVtYILrbm+/yrfjsPLLluHwYVA0Mhct2q2a+rSAo3v9JXSG6PJFzgTtci8o3vYMBY33VfsqD5Amuy4PURwdYHBHHjyKcfrHNItmbv7+6zDIOloV0z1AMNhIoJQA8KlDZtjy4PHk3FV4Je2zOd+O5ELeXdG1N+F6OQp3sMoPFr6traR9lqV42WHN8SrqURxGFYghNQQXBPhSkTLle8MIJBOdtxstHSxNaAxFMZjhEAWvYkjw++pw5rH5keHon5i9b8XhpAwKBStiSDe5PhY+XNVkiv8ApMPa/NtJ921ISQct87T/AH1WJdexV6HNIj+uv21ZlxStDLpYGyOD/CR99UEwkP7Nhfwsw9VWmRFhk0qVGne9xyQPGlOyZzigdwizSv4XEM7KWtcqy+iRsJlta/qXmisXFAcHqIstzt6tryObHTsthp3o9EtgAa+k9FzFVlyg3unw/wB6ET5FiQ+uOHBlr6tTBw1+Qbg802g1K9JT6aKU28LRriNkmDI8aTcxYD2/TXFWY8lxvGnAja1tM528vSFNgNSpY8P0/wBKt2jvFKpyTGH/AJLx/Um/11hMjxlh3sGCP+lOfm9NN6wTUfx2m+hHaO8UujJ8aeZsN7oJf/pWjEdMYh/SlwxO3OGY8bDmWmnVUWNS3h+macMCO0ceqXMu6TPad+SEgA7Jh1Qm4tsxc2FrjijS5GsB1xJtve3O9vwrEuDDNqDFW4JG9/aDtVWaaSJ1Zn1pYi2kCx8z50xHpYWd4Nyql7vFHI3a3oWobm5ERDi25s3AOokW3qzFmykXt86H5rlkeIszg32KkEi1uCBe16Ze0HoqAq/hGkI9XrIqtmOWo20iq4bm4BqpFhplO0ikfvIb++zWNXLH9Y3Pst8KHAOGVIwUHHTSr+hlki/d2dP4X491qx+bMQP1oX9qvGfsLCjBr1UDRsrWULTDTD+riP8AeH/RW5YJjysQ95b7NIq/XqAxl4A9lGVojhP6zXt4AaV+AqZNTNazW6qv/9k="/>
          <p:cNvSpPr>
            <a:spLocks noChangeAspect="1"/>
          </p:cNvSpPr>
          <p:nvPr/>
        </p:nvSpPr>
        <p:spPr>
          <a:xfrm>
            <a:off x="144463" y="-579437"/>
            <a:ext cx="1524000" cy="12096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15373" name="AutoShape 12" descr="data:image/jpg;base64,/9j/4AAQSkZJRgABAQAAAQABAAD/2wCEAAkGBhQSEBQUEhQVFBUUFxUUFxgXFRQXGBgVFxUWFBgWFBoXGyYeFxkkGRQVHy8gIygqLC0sFiAxNTAqNSYrLCkBCQoKDgwOGg8PGjQkHyQtMSotKiosLCopKSwqMSwpLCw0KSkvKiwpKSwsLTUsLSkpKS8wNCwpLCwxKSwsKSwsLv/AABEIAH8AoAMBIgACEQEDEQH/xAAbAAACAgMBAAAAAAAAAAAAAAAFBgIEAQMHAP/EAEUQAAIBAgUBBAYFCAgHAQAAAAECAwARBAUSITEGEyJBUTJhcYGRsSNSocHRBxUzQlNikvAUQ3KDorLS4RdUY4KjwtMW/8QAGwEAAgMBAQEAAAAAAAAAAAAAAAQBAgMFBgf/xAAvEQABBAECAwYGAgMAAAAAAAABAAIDESEEMQUSQRMiUWFxkRQyUoGh0RXwM7HB/9oADAMBAAIRAxEAPwB/rIrAqQqiqsWr1qlXqEKNq9apWr1qEKJFQIrYRUGoQtajvCraDeqq81vGMUc3qQVKuRj+fhW5Voeubxj61bkziI+dSSoV0Cl3r9JDgJRCbSEx6Sf7Yv8AZejyY+M8Gh3UUymA2IPeX281FoXHEzvHQ/pItY81q7h+uU4kRkPrFNLKDzvVPEZVG47yD4VkhV8PnkMnouPeRVuOYFtiKD4ro+I7r3T6qFjpmVJAFla3topSnVp1HJHxqvLm0S8uPiKEJ0sT6UjH31Yj6Ti8bmhQuhAVKsWqVaIWLV61SFeoU0vWrBFZr1CKUTUDWw1AihFLU1TTAahubVFqW/ykdVy4HBiSDSHeRYwWFwo0sxNjsTZbe+jF0pTbH08p8TW5elR4E1w7C/lQzewIaE3uQGWFTtvwSD4UYwH5Uc0vaQwg7WtEjXHBPdlHjRhHKV1eXp1gDY3pVxUTKxV7gryDS/8A8WMwXTeKBgxUfopV9JlUd4SEeNO+aFZcUAb2tY28SCw+6qPcBQRylATUSab4sPEvESe0i/zq1G4HCoPYi/hU8tqKSLeqrA9oNj8K6cuIPq+ArYJz50cqhc8tUrU/TxK4s6q3tApCYbn2mgikBMwrNYFZvVlKzXq9XqFK9Xq9XqEL1QapXqLUWhVsWO49/qt8NJpN/KPhNeCwZKl40ngaTTY/RiMgnvW2NwLnz3pxxrfRv/Zb5GqmZx3gXewXSSbngL42G9K6mbsWmTwWkTA51EpA/wD2MLYuCYozFHcn6XD2VHfW7KpdiW06EsSBYEi16zgeokSSEdk5McGJBYQdpqeSV2gjJi1fRqH1Eje4HlTL9H+0iBI1A30m3mL1dws3AE0Z8rSm58BsG34rkv4u3o33v9LoDRt+tKWBxquMFh1ilWQy4ftHkgddQ1SzTFHdbhr6EJJ7yjgU44VvpE9l/jc0RhVlRtW55AuxB299B0xao4PkBsNvC3w2rTSas6p3NQAAxRu0tLGIxV2mNDVmOheGzVWAIB+w1bTNB+98RXZY4JUoggNb1FDkzhfJviK3LnA+q3xrRUV4LSFJ6R9p+Zo7mvWKwkKU3YEi7W8beVKjZvGSTfkk8+ZvVHEIpMJzuMeNROfx0u4DLpJidFu7a92A58vOjWD6U/aG/qBCj47k0nNrYojT3AFatjLtltPUiVcyvMBM4Fiq7nUQbeweupR5WFGlUQD2XPvJJq5LmEmjQYiwGw0mP7O8LVizimnO7grGFyJrl0VvTJ94/Chk2XTdpZADHcAOSBsfV42qhg5plkLmNyttl1Ixvfmwb76KnqKS20EhP92v2ltqs3iemcLLwPuoMTvBZbKN7GYevu7+7eqedYB0VTBrlJNmFhxa99uPKgOBbMTKDOiBCxJCOC2nwB23PFMkXUxXuiCS/qQAe8s1SziOmfffArzCkwuCVpsXMrKsqugYhdwRztsfPej+Iw5Kgc28zvxbeqOaYfFTz67RrGANKlgWvtctba/lapRy4pfSg1jwKSJe3rDW3pKfW6SZpjc/B81o2N7chRmwEp9DSux5TV8iNuazDls43tDe437Ijb1WNwa3pmzD0oZU9qg/5WNWos68Aj3/ALDfhSY0OhIxL/padtL4LSmBnJsSliCD3GvuCLjf2ULTpMS4uTtGJSMRrYXUMdAJJtvbcbUwPmMlriJyfIlF+0t91C8mxMpaQyjS0jF7bXAvpANvZTOj+FgJbE+7VHl78uCN4XJIVAFgAPV+NXo8sh8r/D8KW8dnqwkazp1Gw53Ni1tvUpNbML1Ar+gdVtjY8H17U4eJ6ZnzX60aWfYvIsJoXLox+qPgK2DAx/VFAFzj1Gt8ebeo/ZUfzWj+v8FHYP8ABbs56VwuJW0sYJF7MCQy3+qQdq411N042ExBiuWU95G8SpuN/WCLV1Rs5mKq2mMCQkLvIx2JtqAAHh50p9WBnkjZyrHR+qpUWuDbdifE11CQ9thY7HKzlcOkt7B86GyZ5M2PmgR1WOGPtCezVmuAtxuRyWopADFcykKDsL+fNLbZPIZcYwlw9sWNFyzkol97LpsTa3jXm3xw/FSmah3QBYvJIz9haca2QsaWgnOVfhz/ABBELdwtNIVEQUEaAdzrB52pqjUhe9YnzG219qWvzEinCCKVNGGvcNe7E76hta997VNMJiQr2xKXcq19RJBC6SAdG2o2YfVtbeuNqIoZT3HAD0I6/pdOc91pDc1mkzW+de/38aBRYfEh0JxKlRu4sN2t4d3Zdht4c1AYDGeGKXlbEgHbSb37u41cjx24tSfwjL/yD8/pK8zvpKYPw8698ORQbK8unSW7zBozqJT0jqPmSo1eBvtbjwrenUELNpDHUb6Rp3bS/Ztp8zq8Obb8Vk/THmqM8w8QgOxkUiV/v8axq/m9CR1TB3Tdhq7MDubntRqTa99xvW6LOomR3BOiMEs2nYWFyPMmxHxqDpJm7tKnnb4oiT/N6wPd4+NDpc7jUkNqWxAN19FtBkCmx9Iotx7RUD1HELelYhWB0ixDxtMpBv8AURjbna1SNJMdmo52+KLKfZ4eNDJ8UVxwUfsFP/kkq1gMesqllvsQCCLEHSrj4qyn30PmkU4/T4iBD7tb01w5pj1FOGQFDzbcLbnOVriCupmGnVsptfUNJubXG1xcfWNQhyp12Sd1FybaUIuWZjyPWPhVHNcXLHMFE0Q7VisaODckC+kED76iuOx6/wBTC/scrTErZiSA4ctmr9fMLcRYw4e6MDBTnjEW2/ZId9t+fOjMCmwvudt/OlbDZ9imBth0bSSraZlOkixIO+xsb2NW8PnGLdQyYZCpFwwmVgR5gjYj10hLp5XfNWPMK3YEdR7o3FAWggIFwqlz/it86C9RR3dPUvzphwcgGHiU7FoBbb9y5+dDcygu3uFfSoxUbR5BcF26zmOBV1AYXAN6oDKIvqfafxoziuKpyOFUs2wUFj7FGon4A14njbnDVkA7gLp6aRwjwVz7O/yg4fC4iSBsM7GNtN1kWx2B8tqd8DCkkaOFsHVXAve2pQ1r+PNcEzbGRTRPK2sYmTESSG4OkxOBYKfNWB/irp/QGfu+TvoGubCrIirzewLx7eOxt/203xLhojgY6PBsA5PXF+lqsepe5xBKdlwQ8vmamMMPKuCZV1UHkdsdLjGLW0vDNpKHe50HY+zaifVObMuEwUmHxUrEiWKRg8i6ijhl1qT3W0yb+7msXcBkDg0v361jx3UfFYXauzArnnV2dyYTGQQwYVZEYpKLq7FpDIWPZG/cILH3sfDagefJisDh8JjIMXOwmVNayOWAdk7S3kUI1bHy9dDOrOpJJZcPNHJLGJ4kd0Ej6RIHaN9IvYDuX99McP4YY5Ofm5mmx1GQqSS8wo4K7C3T8G30Ysui27baBpQix2IGwPND+o4f6Ngp3ggDtot2feKkMQpYqDv3d7jfbmuf/lNxcsOZp2Mki6hHJp7R9OvUR6JNgO6NqK9QdMTYXBYueXFSSyt2TBgzppfWQ4Fm3B1W91ZR6Tl7J8kthxFNznIxv+VJfuANkd6HkbF4YS4mEB9dgSGs6qAFcq3J3K39VMAyiHYCNbCwHPkyW/hdhbyauPdqxyLtS8msYoqG1v6LILg77juiq+a4KU5ThsTJPI15GiSO/dVBrN/WxZTz4UzJw0ySFwk5QXVWfxlUEtDZdyw2GWMaVUKPIfM/ZS9M4GaPc79jH8De1WOhsQz5dhmclmMe5JuTZmUXPsA+FAMzkP56fy7CEfP8a5ehhLdVIxx2Bz40QmC7ughUuqcYHxIYnQ0DqYydVhpk1MTa19QCj3Uto8iSAJKxD9ra0jjS5SwZnFtVnuwUjw5NdUkQMLMAR6wD86H4rp+Jh3YY7332t8vGn4+JMj7hGPstyIHDLaPklTJpZQ/0szlS07yFHZO0ZkQRkgb+kpv7au9OYiaGSEySt2cYUMgkJUqIXVwEGxvIVPuoynSic9jHe/m3+ur6dLxLGzNGg0o5tZjwpOxL7VWTXxuBbjONgrhulHR3umsCywbnaD/0QG+/NRaO9bJDuo8obf5BzU1G1evHyhcI7qjmOKCKSeBbilDrHPGfByx4eN3klXs9tICqfSJufq3HvpkxID7Hg7GhaDCFwgdtRZl54KsIzfyGo2F+a8txRobqmy8t0L9l09IYTGWyGjfRAhFA+Tph5IHLpDpC6V1iax7yG+3eN+eKUuioMXhDiFaGVVnhdNS2ukgBMbjfaxNrjwNdU/N2GuPpOePpF32v8jU48rw54e9rE98bX4vtSEfEixr2llhxvNpp0WldVEilzfPpHxOGKSZYoxTBQZ0KKL3F37vid7g7b0udRZH/AEXA4dGP0jSyu/kt0jVVB8T3d67h+Z4Lel/iHP8AJpX636AkxgjWB4kVLsTI7FiTtYALa1hTmj4s0Pax3dbdm7/7fssZoYAwlhJPRJea4vFY7B4TDrAI0iVO+ZF75CFFa3IFtW255qpn3Tzk4dMOupYIlQsXjGty7OzKNV9Op7D2V07JOhkSCNMSqtJGAupHexC+idwLHn+TWyfpmBWsICQLWIktyRJYAkWAYVdvFo2v5Ithfob67oEMNd67XPetIpcbjUmii0hUj2aSK5IJc2s3G9qaOss6/pWBeKNO/JpJu8YCAMCSTffddO1EZMnw6bjDkf3qjYC54b6t6l+ZIiSI8Nq1gA6ZBuTZitr+FYu1DHmOm/J8v9tWDYBd3lc4ODl/Nv8AQyqBu3M2rtVtYILrbm+/yrfjsPLLluHwYVA0Mhct2q2a+rSAo3v9JXSG6PJFzgTtci8o3vYMBY33VfsqD5Amuy4PURwdYHBHHjyKcfrHNItmbv7+6zDIOloV0z1AMNhIoJQA8KlDZtjy4PHk3FV4Je2zOd+O5ELeXdG1N+F6OQp3sMoPFr6traR9lqV42WHN8SrqURxGFYghNQQXBPhSkTLle8MIJBOdtxstHSxNaAxFMZjhEAWvYkjw++pw5rH5keHon5i9b8XhpAwKBStiSDe5PhY+XNVkiv8ApMPa/NtJ921ISQct87T/AH1WJdexV6HNIj+uv21ZlxStDLpYGyOD/CR99UEwkP7Nhfwsw9VWmRFhk0qVGne9xyQPGlOyZzigdwizSv4XEM7KWtcqy+iRsJlta/qXmisXFAcHqIstzt6tryObHTsthp3o9EtgAa+k9FzFVlyg3unw/wB6ET5FiQ+uOHBlr6tTBw1+Qbg802g1K9JT6aKU28LRriNkmDI8aTcxYD2/TXFWY8lxvGnAja1tM528vSFNgNSpY8P0/wBKt2jvFKpyTGH/AJLx/Um/11hMjxlh3sGCP+lOfm9NN6wTUfx2m+hHaO8UujJ8aeZsN7oJf/pWjEdMYh/SlwxO3OGY8bDmWmnVUWNS3h+macMCO0ceqXMu6TPad+SEgA7Jh1Qm4tsxc2FrjijS5GsB1xJtve3O9vwrEuDDNqDFW4JG9/aDtVWaaSJ1Zn1pYi2kCx8z50xHpYWd4Nyql7vFHI3a3oWobm5ERDi25s3AOokW3qzFmykXt86H5rlkeIszg32KkEi1uCBe16Ze0HoqAq/hGkI9XrIqtmOWo20iq4bm4BqpFhplO0ikfvIb++zWNXLH9Y3Pst8KHAOGVIwUHHTSr+hlki/d2dP4X491qx+bMQP1oX9qvGfsLCjBr1UDRsrWULTDTD+riP8AeH/RW5YJjysQ95b7NIq/XqAxl4A9lGVojhP6zXt4AaV+AqZNTNazW6qv/9k="/>
          <p:cNvSpPr>
            <a:spLocks noChangeAspect="1"/>
          </p:cNvSpPr>
          <p:nvPr/>
        </p:nvSpPr>
        <p:spPr>
          <a:xfrm>
            <a:off x="144463" y="-579437"/>
            <a:ext cx="1524000" cy="12096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15374" name="TextBox 10"/>
          <p:cNvSpPr txBox="1"/>
          <p:nvPr/>
        </p:nvSpPr>
        <p:spPr>
          <a:xfrm>
            <a:off x="533400" y="914400"/>
            <a:ext cx="114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5" name="TextBox 10"/>
          <p:cNvSpPr txBox="1"/>
          <p:nvPr/>
        </p:nvSpPr>
        <p:spPr>
          <a:xfrm>
            <a:off x="2514600" y="960438"/>
            <a:ext cx="2133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 ĂN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6" name="TextBox 10"/>
          <p:cNvSpPr txBox="1"/>
          <p:nvPr/>
        </p:nvSpPr>
        <p:spPr>
          <a:xfrm>
            <a:off x="4648200" y="990600"/>
            <a:ext cx="213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7" name="TextBox 12"/>
          <p:cNvSpPr txBox="1"/>
          <p:nvPr/>
        </p:nvSpPr>
        <p:spPr>
          <a:xfrm>
            <a:off x="4267200" y="4281488"/>
            <a:ext cx="2514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HOA</a:t>
            </a:r>
            <a:endParaRPr sz="2800" b="1" baseline="-25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8" name="TextBox 12"/>
          <p:cNvSpPr txBox="1"/>
          <p:nvPr/>
        </p:nvSpPr>
        <p:spPr>
          <a:xfrm>
            <a:off x="2133600" y="4281488"/>
            <a:ext cx="2514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sz="2800" b="1" baseline="-25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9" name="TextBox 12"/>
          <p:cNvSpPr txBox="1"/>
          <p:nvPr/>
        </p:nvSpPr>
        <p:spPr>
          <a:xfrm>
            <a:off x="0" y="4267200"/>
            <a:ext cx="2514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LỐP XE</a:t>
            </a:r>
            <a:endParaRPr sz="2800" b="1" baseline="-25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80" name="Rectangle 33"/>
          <p:cNvSpPr/>
          <p:nvPr/>
        </p:nvSpPr>
        <p:spPr>
          <a:xfrm>
            <a:off x="152400" y="176213"/>
            <a:ext cx="8991600" cy="8143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sz="3000" b="1" i="1" dirty="0">
                <a:solidFill>
                  <a:srgbClr val="0000B8"/>
                </a:solidFill>
                <a:latin typeface="Times New Roman" panose="02020603050405020304" pitchFamily="18" charset="0"/>
              </a:rPr>
              <a:t>Một số hình ảnh về sản phẩm của ngành hóa hữu cơ</a:t>
            </a:r>
          </a:p>
          <a:p>
            <a:pPr marL="342900" indent="-342900" algn="l" eaLnBrk="1" hangingPunct="1">
              <a:spcBef>
                <a:spcPct val="20000"/>
              </a:spcBef>
              <a:buChar char="•"/>
            </a:pPr>
            <a:endParaRPr sz="3000" b="1" i="1" dirty="0">
              <a:solidFill>
                <a:srgbClr val="0000B8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g_081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295400"/>
            <a:ext cx="30480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8" descr="O_nhiem_moi_tru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962400"/>
            <a:ext cx="31242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295400"/>
            <a:ext cx="27432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12" descr="dioxin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295400"/>
            <a:ext cx="28194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14" descr="kk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4102100"/>
            <a:ext cx="2819400" cy="252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15" descr="n-030427-vietnam-dioxi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4038600"/>
            <a:ext cx="274320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2" name="Rectangle 16"/>
          <p:cNvSpPr/>
          <p:nvPr/>
        </p:nvSpPr>
        <p:spPr>
          <a:xfrm>
            <a:off x="152400" y="176213"/>
            <a:ext cx="8991600" cy="8143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sz="3000" b="1" i="1" dirty="0">
                <a:solidFill>
                  <a:srgbClr val="0000B8"/>
                </a:solidFill>
                <a:latin typeface="Times New Roman" panose="02020603050405020304" pitchFamily="18" charset="0"/>
              </a:rPr>
              <a:t>Một số tác hại do hợp chất hữu cơ gây ra</a:t>
            </a:r>
          </a:p>
          <a:p>
            <a:pPr marL="342900" indent="-342900" eaLnBrk="1" hangingPunct="1">
              <a:spcBef>
                <a:spcPct val="20000"/>
              </a:spcBef>
              <a:buChar char="•"/>
            </a:pPr>
            <a:endParaRPr sz="3000" b="1" i="1" dirty="0">
              <a:solidFill>
                <a:srgbClr val="0000B8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7"/>
          <p:cNvSpPr txBox="1"/>
          <p:nvPr/>
        </p:nvSpPr>
        <p:spPr>
          <a:xfrm>
            <a:off x="621665" y="762000"/>
            <a:ext cx="8522335" cy="101346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571500" lvl="0" indent="-571500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PHÂN TỬ, CÔNG THỨC CẤU TẠO </a:t>
            </a:r>
            <a:endParaRPr lang="en-US" altLang="en-US" sz="3600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/>
          <p:nvPr/>
        </p:nvSpPr>
        <p:spPr>
          <a:xfrm>
            <a:off x="457200" y="2286000"/>
            <a:ext cx="7536815" cy="46863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Hóa trị v</a:t>
            </a:r>
            <a:r>
              <a:rPr lang="en-US" alt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kết giữa các nguyên tử</a:t>
            </a:r>
            <a:endParaRPr lang="en-US" altLang="en-US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7"/>
          <p:cNvSpPr>
            <a:spLocks noRot="1"/>
          </p:cNvSpPr>
          <p:nvPr/>
        </p:nvSpPr>
        <p:spPr>
          <a:xfrm>
            <a:off x="228600" y="2286000"/>
            <a:ext cx="7851140" cy="184086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 </a:t>
            </a:r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  <a:p>
            <a:pPr algn="ctr" eaLnBrk="1" hangingPunct="1"/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TIẾT </a:t>
            </a:r>
            <a:r>
              <a:rPr lang="en-US" sz="4400" b="1" dirty="0" smtClean="0">
                <a:solidFill>
                  <a:srgbClr val="FF0000"/>
                </a:solidFill>
              </a:rPr>
              <a:t>62,63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GIỚI THIỆU VỀ HỢP </a:t>
            </a:r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HỮU CƠ </a:t>
            </a:r>
          </a:p>
          <a:p>
            <a:pPr algn="ctr" eaLnBrk="1" hangingPunct="1"/>
            <a:endParaRPr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79" name="Oval 31"/>
          <p:cNvSpPr/>
          <p:nvPr/>
        </p:nvSpPr>
        <p:spPr>
          <a:xfrm>
            <a:off x="1218712" y="1494692"/>
            <a:ext cx="762000" cy="644769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385" dirty="0">
              <a:latin typeface="Arial" panose="020B0604020202020204" pitchFamily="34" charset="0"/>
            </a:endParaRPr>
          </a:p>
        </p:txBody>
      </p:sp>
      <p:sp>
        <p:nvSpPr>
          <p:cNvPr id="104480" name="Oval 32"/>
          <p:cNvSpPr/>
          <p:nvPr/>
        </p:nvSpPr>
        <p:spPr>
          <a:xfrm>
            <a:off x="3341077" y="1342048"/>
            <a:ext cx="849923" cy="797413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385" dirty="0">
              <a:latin typeface="Arial" panose="020B0604020202020204" pitchFamily="34" charset="0"/>
            </a:endParaRPr>
          </a:p>
        </p:txBody>
      </p:sp>
      <p:sp>
        <p:nvSpPr>
          <p:cNvPr id="104482" name="Oval 34"/>
          <p:cNvSpPr/>
          <p:nvPr/>
        </p:nvSpPr>
        <p:spPr>
          <a:xfrm>
            <a:off x="5562747" y="1523902"/>
            <a:ext cx="762000" cy="52753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385" dirty="0">
              <a:latin typeface="Arial" panose="020B0604020202020204" pitchFamily="34" charset="0"/>
            </a:endParaRPr>
          </a:p>
        </p:txBody>
      </p:sp>
      <p:sp>
        <p:nvSpPr>
          <p:cNvPr id="104483" name="Text Box 35"/>
          <p:cNvSpPr txBox="1"/>
          <p:nvPr/>
        </p:nvSpPr>
        <p:spPr>
          <a:xfrm>
            <a:off x="0" y="1260231"/>
            <a:ext cx="963491" cy="847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6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QUY ƯỚC</a:t>
            </a:r>
          </a:p>
        </p:txBody>
      </p:sp>
      <p:sp>
        <p:nvSpPr>
          <p:cNvPr id="104485" name="Text Box 37"/>
          <p:cNvSpPr txBox="1"/>
          <p:nvPr/>
        </p:nvSpPr>
        <p:spPr>
          <a:xfrm>
            <a:off x="990356" y="2198077"/>
            <a:ext cx="1219932" cy="375920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45" b="1" dirty="0" smtClean="0">
                <a:latin typeface="Times New Roman" panose="02020603050405020304" pitchFamily="18" charset="0"/>
              </a:rPr>
              <a:t>Carbon</a:t>
            </a:r>
            <a:endParaRPr lang="en-US" altLang="en-US" sz="1845" b="1" dirty="0">
              <a:latin typeface="Times New Roman" panose="02020603050405020304" pitchFamily="18" charset="0"/>
            </a:endParaRPr>
          </a:p>
        </p:txBody>
      </p:sp>
      <p:sp>
        <p:nvSpPr>
          <p:cNvPr id="104486" name="Text Box 38"/>
          <p:cNvSpPr txBox="1"/>
          <p:nvPr/>
        </p:nvSpPr>
        <p:spPr>
          <a:xfrm>
            <a:off x="3352068" y="2198077"/>
            <a:ext cx="1219932" cy="375920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45" b="1" dirty="0" err="1" smtClean="0">
                <a:latin typeface="Times New Roman" panose="02020603050405020304" pitchFamily="18" charset="0"/>
              </a:rPr>
              <a:t>Hyđrogen</a:t>
            </a:r>
            <a:endParaRPr lang="en-US" altLang="en-US" sz="1845" b="1" dirty="0">
              <a:latin typeface="Times New Roman" panose="02020603050405020304" pitchFamily="18" charset="0"/>
            </a:endParaRPr>
          </a:p>
        </p:txBody>
      </p:sp>
      <p:sp>
        <p:nvSpPr>
          <p:cNvPr id="104488" name="Text Box 40"/>
          <p:cNvSpPr txBox="1"/>
          <p:nvPr/>
        </p:nvSpPr>
        <p:spPr>
          <a:xfrm>
            <a:off x="5486253" y="2219032"/>
            <a:ext cx="1218712" cy="375920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45" b="1" dirty="0" smtClean="0">
                <a:latin typeface="Times New Roman" panose="02020603050405020304" pitchFamily="18" charset="0"/>
              </a:rPr>
              <a:t>Oxygen</a:t>
            </a:r>
            <a:endParaRPr lang="en-US" altLang="en-US" sz="1845" b="1" dirty="0">
              <a:latin typeface="Times New Roman" panose="02020603050405020304" pitchFamily="18" charset="0"/>
            </a:endParaRPr>
          </a:p>
        </p:txBody>
      </p:sp>
      <p:pic>
        <p:nvPicPr>
          <p:cNvPr id="17" name="Picture 5" descr="CH4 rong"/>
          <p:cNvPicPr>
            <a:picLocks noChangeAspect="1"/>
          </p:cNvPicPr>
          <p:nvPr/>
        </p:nvPicPr>
        <p:blipFill>
          <a:blip r:embed="rId3">
            <a:lum bright="10001"/>
          </a:blip>
          <a:stretch>
            <a:fillRect/>
          </a:stretch>
        </p:blipFill>
        <p:spPr>
          <a:xfrm>
            <a:off x="5639045" y="4570925"/>
            <a:ext cx="2514355" cy="158261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2"/>
          <p:cNvGrpSpPr/>
          <p:nvPr/>
        </p:nvGrpSpPr>
        <p:grpSpPr>
          <a:xfrm>
            <a:off x="2207309" y="4802798"/>
            <a:ext cx="1280991" cy="937846"/>
            <a:chOff x="4784" y="2880"/>
            <a:chExt cx="640" cy="672"/>
          </a:xfrm>
        </p:grpSpPr>
        <p:sp>
          <p:nvSpPr>
            <p:cNvPr id="7197" name="Line 43"/>
            <p:cNvSpPr/>
            <p:nvPr/>
          </p:nvSpPr>
          <p:spPr>
            <a:xfrm>
              <a:off x="5128" y="2880"/>
              <a:ext cx="0" cy="24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8" name="Line 44"/>
            <p:cNvSpPr/>
            <p:nvPr/>
          </p:nvSpPr>
          <p:spPr>
            <a:xfrm>
              <a:off x="5128" y="3312"/>
              <a:ext cx="0" cy="24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9" name="Line 45"/>
            <p:cNvSpPr/>
            <p:nvPr/>
          </p:nvSpPr>
          <p:spPr>
            <a:xfrm>
              <a:off x="4784" y="3224"/>
              <a:ext cx="24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0" name="Line 46"/>
            <p:cNvSpPr/>
            <p:nvPr/>
          </p:nvSpPr>
          <p:spPr>
            <a:xfrm>
              <a:off x="5184" y="3224"/>
              <a:ext cx="24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4506" name="Text Box 58"/>
          <p:cNvSpPr txBox="1"/>
          <p:nvPr/>
        </p:nvSpPr>
        <p:spPr>
          <a:xfrm>
            <a:off x="152156" y="4419795"/>
            <a:ext cx="1981932" cy="375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45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Ví dụ</a:t>
            </a:r>
            <a:r>
              <a:rPr lang="en-US" altLang="en-US" sz="184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1845" b="1" dirty="0">
                <a:latin typeface="Times New Roman" panose="02020603050405020304" pitchFamily="18" charset="0"/>
              </a:rPr>
              <a:t>  CH</a:t>
            </a:r>
            <a:r>
              <a:rPr lang="en-US" altLang="en-US" sz="1845" b="1" baseline="-25000" dirty="0">
                <a:latin typeface="Times New Roman" panose="02020603050405020304" pitchFamily="18" charset="0"/>
              </a:rPr>
              <a:t>4</a:t>
            </a:r>
            <a:endParaRPr lang="en-US" altLang="en-US" sz="1845" b="1" dirty="0">
              <a:latin typeface="Times New Roman" panose="02020603050405020304" pitchFamily="18" charset="0"/>
            </a:endParaRPr>
          </a:p>
        </p:txBody>
      </p:sp>
      <p:grpSp>
        <p:nvGrpSpPr>
          <p:cNvPr id="3" name="Group 36"/>
          <p:cNvGrpSpPr/>
          <p:nvPr/>
        </p:nvGrpSpPr>
        <p:grpSpPr>
          <a:xfrm>
            <a:off x="1752698" y="3577981"/>
            <a:ext cx="2286000" cy="2914895"/>
            <a:chOff x="2027" y="2478"/>
            <a:chExt cx="1440" cy="2387"/>
          </a:xfrm>
        </p:grpSpPr>
        <p:sp>
          <p:nvSpPr>
            <p:cNvPr id="7190" name="Text Box 54"/>
            <p:cNvSpPr txBox="1"/>
            <p:nvPr/>
          </p:nvSpPr>
          <p:spPr>
            <a:xfrm>
              <a:off x="2027" y="2478"/>
              <a:ext cx="1440" cy="2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endParaRPr lang="en-US" altLang="en-US" sz="2155" b="1" dirty="0">
                <a:latin typeface="Times New Roman" panose="02020603050405020304" pitchFamily="18" charset="0"/>
              </a:endParaRPr>
            </a:p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55" b="1" dirty="0">
                  <a:latin typeface="Times New Roman" panose="02020603050405020304" pitchFamily="18" charset="0"/>
                </a:rPr>
                <a:t>           </a:t>
              </a:r>
            </a:p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endParaRPr lang="en-US" altLang="en-US" sz="2155" b="1" dirty="0">
                <a:latin typeface="Times New Roman" panose="02020603050405020304" pitchFamily="18" charset="0"/>
              </a:endParaRPr>
            </a:p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55" b="1" dirty="0">
                  <a:latin typeface="Times New Roman" panose="02020603050405020304" pitchFamily="18" charset="0"/>
                </a:rPr>
                <a:t>H   – –   C –  –   H</a:t>
              </a:r>
            </a:p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55" b="1" dirty="0">
                  <a:latin typeface="Times New Roman" panose="02020603050405020304" pitchFamily="18" charset="0"/>
                </a:rPr>
                <a:t>       </a:t>
              </a:r>
            </a:p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55" b="1" dirty="0">
                  <a:latin typeface="Times New Roman" panose="02020603050405020304" pitchFamily="18" charset="0"/>
                </a:rPr>
                <a:t>          </a:t>
              </a:r>
            </a:p>
          </p:txBody>
        </p:sp>
        <p:sp>
          <p:nvSpPr>
            <p:cNvPr id="7191" name="Line 50"/>
            <p:cNvSpPr/>
            <p:nvPr/>
          </p:nvSpPr>
          <p:spPr>
            <a:xfrm flipH="1">
              <a:off x="2761" y="3481"/>
              <a:ext cx="0" cy="11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2" name="Line 51"/>
            <p:cNvSpPr/>
            <p:nvPr/>
          </p:nvSpPr>
          <p:spPr>
            <a:xfrm flipH="1">
              <a:off x="2759" y="3637"/>
              <a:ext cx="0" cy="10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3" name="Line 52"/>
            <p:cNvSpPr/>
            <p:nvPr/>
          </p:nvSpPr>
          <p:spPr>
            <a:xfrm flipH="1">
              <a:off x="2761" y="3975"/>
              <a:ext cx="0" cy="10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4" name="Line 53"/>
            <p:cNvSpPr/>
            <p:nvPr/>
          </p:nvSpPr>
          <p:spPr>
            <a:xfrm flipH="1">
              <a:off x="2761" y="4139"/>
              <a:ext cx="0" cy="11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5" name="Text Box 55"/>
            <p:cNvSpPr txBox="1"/>
            <p:nvPr/>
          </p:nvSpPr>
          <p:spPr>
            <a:xfrm>
              <a:off x="2657" y="3184"/>
              <a:ext cx="192" cy="3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sz="2155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7196" name="Text Box 56"/>
            <p:cNvSpPr txBox="1"/>
            <p:nvPr/>
          </p:nvSpPr>
          <p:spPr>
            <a:xfrm>
              <a:off x="2652" y="4240"/>
              <a:ext cx="192" cy="3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sz="2155" b="1" dirty="0">
                  <a:latin typeface="Times New Roman" panose="02020603050405020304" pitchFamily="18" charset="0"/>
                </a:rPr>
                <a:t>H</a:t>
              </a:r>
            </a:p>
          </p:txBody>
        </p:sp>
      </p:grpSp>
      <p:sp>
        <p:nvSpPr>
          <p:cNvPr id="104507" name="Line 59"/>
          <p:cNvSpPr/>
          <p:nvPr/>
        </p:nvSpPr>
        <p:spPr>
          <a:xfrm>
            <a:off x="4572147" y="5333756"/>
            <a:ext cx="7620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" name="Oval 33"/>
          <p:cNvSpPr>
            <a:spLocks noChangeArrowheads="1"/>
          </p:cNvSpPr>
          <p:nvPr/>
        </p:nvSpPr>
        <p:spPr bwMode="auto">
          <a:xfrm>
            <a:off x="3505445" y="1452685"/>
            <a:ext cx="685068" cy="52753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385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Content Placeholder -2147482614"/>
          <p:cNvGraphicFramePr>
            <a:graphicFrameLocks noGrp="1" noChangeAspect="1"/>
          </p:cNvGraphicFramePr>
          <p:nvPr>
            <p:ph sz="half" idx="1"/>
          </p:nvPr>
        </p:nvGraphicFramePr>
        <p:xfrm>
          <a:off x="990283" y="2895600"/>
          <a:ext cx="1464945" cy="1414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r:id="rId4" imgW="355600" imgH="469900" progId="Equation.DSMT4">
                  <p:embed/>
                </p:oleObj>
              </mc:Choice>
              <mc:Fallback>
                <p:oleObj r:id="rId4" imgW="355600" imgH="4699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283" y="2895600"/>
                        <a:ext cx="1464945" cy="14147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-2147482613"/>
          <p:cNvGraphicFramePr>
            <a:graphicFrameLocks noGrp="1" noChangeAspect="1"/>
          </p:cNvGraphicFramePr>
          <p:nvPr>
            <p:ph sz="half" idx="2"/>
          </p:nvPr>
        </p:nvGraphicFramePr>
        <p:xfrm>
          <a:off x="3200400" y="3276600"/>
          <a:ext cx="1099185" cy="556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r:id="rId6" imgW="292100" imgH="165100" progId="Equation.DSMT4">
                  <p:embed/>
                </p:oleObj>
              </mc:Choice>
              <mc:Fallback>
                <p:oleObj r:id="rId6" imgW="292100" imgH="165100" progId="Equation.DSMT4">
                  <p:embed/>
                  <p:pic>
                    <p:nvPicPr>
                      <p:cNvPr id="0" name="Picture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0400" y="3276600"/>
                        <a:ext cx="1099185" cy="5568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-2147482611"/>
          <p:cNvGraphicFramePr>
            <a:graphicFrameLocks noChangeAspect="1"/>
          </p:cNvGraphicFramePr>
          <p:nvPr/>
        </p:nvGraphicFramePr>
        <p:xfrm>
          <a:off x="5181600" y="3352800"/>
          <a:ext cx="1124585" cy="514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r:id="rId8" imgW="431165" imgH="177800" progId="Equation.DSMT4">
                  <p:embed/>
                </p:oleObj>
              </mc:Choice>
              <mc:Fallback>
                <p:oleObj r:id="rId8" imgW="431165" imgH="177800" progId="Equation.DSMT4">
                  <p:embed/>
                  <p:pic>
                    <p:nvPicPr>
                      <p:cNvPr id="0" name="Picture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81600" y="3352800"/>
                        <a:ext cx="1124585" cy="5149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79" grpId="0" bldLvl="0" animBg="1"/>
      <p:bldP spid="104482" grpId="0" bldLvl="0" animBg="1"/>
      <p:bldP spid="104485" grpId="0" bldLvl="0" animBg="1"/>
      <p:bldP spid="104486" grpId="0" bldLvl="0" animBg="1"/>
      <p:bldP spid="104488" grpId="0" bldLvl="0" animBg="1"/>
      <p:bldP spid="104506" grpId="0"/>
      <p:bldP spid="3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 txBox="1"/>
          <p:nvPr/>
        </p:nvSpPr>
        <p:spPr>
          <a:xfrm>
            <a:off x="457200" y="381000"/>
            <a:ext cx="7536815" cy="46863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Hóa trị v</a:t>
            </a:r>
            <a:r>
              <a:rPr lang="en-US" alt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kết giữa các nguyên tử</a:t>
            </a:r>
            <a:endParaRPr lang="en-US" altLang="en-US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Tổng hợp 5000 ảnh động tuyển chọn cực đẹp cho Powerpoint ..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48307" y="-146636"/>
            <a:ext cx="1721827" cy="99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152400" y="914400"/>
            <a:ext cx="8498205" cy="2971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ct val="130000"/>
              </a:lnSpc>
              <a:spcAft>
                <a:spcPct val="0"/>
              </a:spcAft>
            </a:pPr>
            <a:r>
              <a:rPr sz="3600">
                <a:latin typeface="Times New Roman" panose="02020603050405020304"/>
                <a:ea typeface="Calibri" panose="020F0502020204030204"/>
              </a:rPr>
              <a:t>– Trong các hợp chất hữu cơ, liên kết giữa các nguyên tử chủ yếu là liên kết cộng hoá trị, hoá trị của </a:t>
            </a:r>
            <a:r>
              <a:rPr sz="3600" i="1">
                <a:latin typeface="Times New Roman" panose="02020603050405020304"/>
                <a:ea typeface="Calibri" panose="020F0502020204030204"/>
              </a:rPr>
              <a:t>carbon luôn là IV, hydrogen là I, oxygen là II</a:t>
            </a:r>
            <a:r>
              <a:rPr sz="3600">
                <a:latin typeface="Times New Roman" panose="02020603050405020304"/>
                <a:ea typeface="Calibri" panose="020F0502020204030204"/>
              </a:rPr>
              <a:t>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381000" y="1143000"/>
          <a:ext cx="8229600" cy="5539740"/>
        </p:xfrm>
        <a:graphic>
          <a:graphicData uri="http://schemas.openxmlformats.org/drawingml/2006/table">
            <a:tbl>
              <a:tblPr/>
              <a:tblGrid>
                <a:gridCol w="1869440"/>
                <a:gridCol w="1999615"/>
                <a:gridCol w="4360545"/>
              </a:tblGrid>
              <a:tr h="200406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3200" b="1">
                          <a:latin typeface="Times New Roman" panose="02020603050405020304"/>
                          <a:ea typeface="Times New Roman" panose="02020603050405020304"/>
                        </a:rPr>
                        <a:t>Công thức phân tử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3200" b="1">
                          <a:latin typeface="Times New Roman" panose="02020603050405020304"/>
                          <a:ea typeface="Times New Roman" panose="02020603050405020304"/>
                        </a:rPr>
                        <a:t>Thành phần nguyên tố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3200" b="1">
                          <a:latin typeface="Times New Roman" panose="02020603050405020304"/>
                          <a:ea typeface="Calibri" panose="020F0502020204030204"/>
                        </a:rPr>
                        <a:t>Số lượng nguyên tử của </a:t>
                      </a:r>
                    </a:p>
                    <a:p>
                      <a:pPr marL="0" indent="0" algn="ctr">
                        <a:lnSpc>
                          <a:spcPct val="13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3200" b="1">
                          <a:latin typeface="Times New Roman" panose="02020603050405020304"/>
                          <a:ea typeface="Times New Roman" panose="02020603050405020304"/>
                        </a:rPr>
                        <a:t>mỗi nguyên tố trong phân tử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</a:tr>
              <a:tr h="70612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sz="3200">
                          <a:latin typeface="Times New Roman" panose="02020603050405020304"/>
                          <a:ea typeface="Times New Roman" panose="02020603050405020304"/>
                        </a:rPr>
                        <a:t>C</a:t>
                      </a:r>
                      <a:r>
                        <a:rPr sz="3200" baseline="-25000">
                          <a:latin typeface="Times New Roman" panose="02020603050405020304"/>
                          <a:ea typeface="Times New Roman" panose="02020603050405020304"/>
                        </a:rPr>
                        <a:t>3</a:t>
                      </a:r>
                      <a:r>
                        <a:rPr sz="3200">
                          <a:latin typeface="Times New Roman" panose="02020603050405020304"/>
                          <a:ea typeface="Times New Roman" panose="02020603050405020304"/>
                        </a:rPr>
                        <a:t>H</a:t>
                      </a:r>
                      <a:r>
                        <a:rPr sz="3200" baseline="-25000">
                          <a:latin typeface="Times New Roman" panose="02020603050405020304"/>
                          <a:ea typeface="Times New Roman" panose="02020603050405020304"/>
                        </a:rPr>
                        <a:t>8</a:t>
                      </a:r>
                      <a:endParaRPr sz="3200" b="0" baseline="-25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sz="3200" cap="small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sz="3200" b="0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73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sz="3200">
                          <a:latin typeface="Times New Roman" panose="02020603050405020304"/>
                          <a:ea typeface="Times New Roman" panose="02020603050405020304"/>
                        </a:rPr>
                        <a:t>C</a:t>
                      </a:r>
                      <a:r>
                        <a:rPr sz="3200" baseline="-25000">
                          <a:latin typeface="Times New Roman" panose="02020603050405020304"/>
                          <a:ea typeface="Times New Roman" panose="02020603050405020304"/>
                        </a:rPr>
                        <a:t>4</a:t>
                      </a:r>
                      <a:r>
                        <a:rPr sz="3200">
                          <a:latin typeface="Times New Roman" panose="02020603050405020304"/>
                          <a:ea typeface="Times New Roman" panose="02020603050405020304"/>
                        </a:rPr>
                        <a:t>H</a:t>
                      </a:r>
                      <a:r>
                        <a:rPr sz="3200" baseline="-25000">
                          <a:latin typeface="Times New Roman" panose="02020603050405020304"/>
                          <a:ea typeface="Times New Roman" panose="02020603050405020304"/>
                        </a:rPr>
                        <a:t>10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sz="3200" cap="small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sz="3200" b="0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73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sz="3200">
                          <a:latin typeface="Times New Roman" panose="02020603050405020304"/>
                          <a:ea typeface="Times New Roman" panose="02020603050405020304"/>
                        </a:rPr>
                        <a:t>C</a:t>
                      </a:r>
                      <a:r>
                        <a:rPr sz="3200" baseline="-25000">
                          <a:latin typeface="Times New Roman" panose="02020603050405020304"/>
                          <a:ea typeface="Times New Roman" panose="02020603050405020304"/>
                        </a:rPr>
                        <a:t>12</a:t>
                      </a:r>
                      <a:r>
                        <a:rPr sz="3200">
                          <a:latin typeface="Times New Roman" panose="02020603050405020304"/>
                          <a:ea typeface="Times New Roman" panose="02020603050405020304"/>
                        </a:rPr>
                        <a:t>H</a:t>
                      </a:r>
                      <a:r>
                        <a:rPr sz="3200" baseline="-25000">
                          <a:latin typeface="Times New Roman" panose="02020603050405020304"/>
                          <a:ea typeface="Times New Roman" panose="02020603050405020304"/>
                        </a:rPr>
                        <a:t>22</a:t>
                      </a:r>
                      <a:r>
                        <a:rPr sz="3200">
                          <a:latin typeface="Times New Roman" panose="02020603050405020304"/>
                          <a:ea typeface="Times New Roman" panose="02020603050405020304"/>
                        </a:rPr>
                        <a:t>O</a:t>
                      </a:r>
                      <a:r>
                        <a:rPr sz="3200" baseline="-25000">
                          <a:latin typeface="Times New Roman" panose="02020603050405020304"/>
                          <a:ea typeface="Times New Roman" panose="02020603050405020304"/>
                        </a:rPr>
                        <a:t>11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sz="3200" cap="small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sz="3200" b="0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73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sz="3200">
                          <a:latin typeface="Times New Roman" panose="02020603050405020304"/>
                          <a:ea typeface="Times New Roman" panose="02020603050405020304"/>
                        </a:rPr>
                        <a:t>CCl</a:t>
                      </a:r>
                      <a:r>
                        <a:rPr sz="3200" baseline="-25000">
                          <a:latin typeface="Times New Roman" panose="02020603050405020304"/>
                          <a:ea typeface="Times New Roman" panose="02020603050405020304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sz="3200" cap="small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sz="3200" b="0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73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sz="3200">
                          <a:latin typeface="Times New Roman" panose="02020603050405020304"/>
                          <a:ea typeface="Times New Roman" panose="02020603050405020304"/>
                        </a:rPr>
                        <a:t>C</a:t>
                      </a:r>
                      <a:r>
                        <a:rPr sz="3200" baseline="-25000"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r>
                        <a:rPr sz="3200">
                          <a:latin typeface="Times New Roman" panose="02020603050405020304"/>
                          <a:ea typeface="Times New Roman" panose="02020603050405020304"/>
                        </a:rPr>
                        <a:t>H</a:t>
                      </a:r>
                      <a:r>
                        <a:rPr sz="3200" baseline="-25000">
                          <a:latin typeface="Times New Roman" panose="02020603050405020304"/>
                          <a:ea typeface="Times New Roman" panose="02020603050405020304"/>
                        </a:rPr>
                        <a:t>5</a:t>
                      </a:r>
                      <a:r>
                        <a:rPr sz="3200">
                          <a:latin typeface="Times New Roman" panose="02020603050405020304"/>
                          <a:ea typeface="Times New Roman" panose="02020603050405020304"/>
                        </a:rPr>
                        <a:t>OH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sz="3200" cap="small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sz="3200" b="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220345" y="152400"/>
            <a:ext cx="8634095" cy="683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266700">
              <a:lnSpc>
                <a:spcPct val="107000"/>
              </a:lnSpc>
              <a:spcAft>
                <a:spcPct val="0"/>
              </a:spcAft>
            </a:pPr>
            <a:r>
              <a:rPr sz="3600" b="1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Câu 1</a:t>
            </a:r>
            <a:r>
              <a:rPr sz="3600" b="1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: </a:t>
            </a:r>
            <a:r>
              <a:rPr sz="36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Hoàn thành thông tin trong bảng sau: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762000"/>
          <a:ext cx="8229600" cy="5859018"/>
        </p:xfrm>
        <a:graphic>
          <a:graphicData uri="http://schemas.openxmlformats.org/drawingml/2006/table">
            <a:tbl>
              <a:tblPr/>
              <a:tblGrid>
                <a:gridCol w="2571115"/>
                <a:gridCol w="2234565"/>
                <a:gridCol w="3423920"/>
              </a:tblGrid>
              <a:tr h="59182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3600" b="1">
                          <a:latin typeface="Times New Roman" panose="02020603050405020304"/>
                          <a:ea typeface="Times New Roman" panose="02020603050405020304"/>
                        </a:rPr>
                        <a:t>Công thức phân tử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3600" b="1">
                          <a:latin typeface="Times New Roman" panose="02020603050405020304"/>
                          <a:ea typeface="Times New Roman" panose="02020603050405020304"/>
                        </a:rPr>
                        <a:t>Thành phần nguyên tố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3600" b="1">
                          <a:latin typeface="Times New Roman" panose="02020603050405020304"/>
                          <a:ea typeface="Calibri" panose="020F0502020204030204"/>
                        </a:rPr>
                        <a:t>Số lượng nguyên tử của </a:t>
                      </a:r>
                    </a:p>
                    <a:p>
                      <a:pPr marL="0" indent="0" algn="ctr">
                        <a:lnSpc>
                          <a:spcPct val="13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3600" b="1">
                          <a:latin typeface="Times New Roman" panose="02020603050405020304"/>
                          <a:ea typeface="Times New Roman" panose="02020603050405020304"/>
                        </a:rPr>
                        <a:t>mỗi nguyên tố trong phân tử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3600">
                          <a:latin typeface="Times New Roman" panose="02020603050405020304"/>
                          <a:ea typeface="Times New Roman" panose="02020603050405020304"/>
                        </a:rPr>
                        <a:t>C</a:t>
                      </a:r>
                      <a:r>
                        <a:rPr sz="3600" baseline="-25000">
                          <a:latin typeface="Times New Roman" panose="02020603050405020304"/>
                          <a:ea typeface="Times New Roman" panose="02020603050405020304"/>
                        </a:rPr>
                        <a:t>3</a:t>
                      </a:r>
                      <a:r>
                        <a:rPr sz="3600">
                          <a:latin typeface="Times New Roman" panose="02020603050405020304"/>
                          <a:ea typeface="Times New Roman" panose="02020603050405020304"/>
                        </a:rPr>
                        <a:t>H</a:t>
                      </a:r>
                      <a:r>
                        <a:rPr sz="3600" baseline="-25000">
                          <a:latin typeface="Times New Roman" panose="02020603050405020304"/>
                          <a:ea typeface="Times New Roman" panose="02020603050405020304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3600" cap="small">
                          <a:latin typeface="Times New Roman" panose="02020603050405020304"/>
                          <a:ea typeface="Times New Roman" panose="02020603050405020304"/>
                        </a:rPr>
                        <a:t>C, H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3600" cap="small">
                          <a:latin typeface="Times New Roman" panose="02020603050405020304"/>
                          <a:ea typeface="Times New Roman" panose="02020603050405020304"/>
                        </a:rPr>
                        <a:t>3C, 8H</a:t>
                      </a:r>
                      <a:endParaRPr sz="3600" b="0" cap="small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3600">
                          <a:latin typeface="Times New Roman" panose="02020603050405020304"/>
                          <a:ea typeface="Times New Roman" panose="02020603050405020304"/>
                        </a:rPr>
                        <a:t>C</a:t>
                      </a:r>
                      <a:r>
                        <a:rPr sz="3600" baseline="-25000">
                          <a:latin typeface="Times New Roman" panose="02020603050405020304"/>
                          <a:ea typeface="Times New Roman" panose="02020603050405020304"/>
                        </a:rPr>
                        <a:t>4</a:t>
                      </a:r>
                      <a:r>
                        <a:rPr sz="3600">
                          <a:latin typeface="Times New Roman" panose="02020603050405020304"/>
                          <a:ea typeface="Times New Roman" panose="02020603050405020304"/>
                        </a:rPr>
                        <a:t>H</a:t>
                      </a:r>
                      <a:r>
                        <a:rPr sz="3600" baseline="-25000">
                          <a:latin typeface="Times New Roman" panose="02020603050405020304"/>
                          <a:ea typeface="Times New Roman" panose="02020603050405020304"/>
                        </a:rPr>
                        <a:t>10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3600" cap="small">
                          <a:latin typeface="Times New Roman" panose="02020603050405020304"/>
                          <a:ea typeface="Times New Roman" panose="02020603050405020304"/>
                        </a:rPr>
                        <a:t>C, H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3600" cap="small">
                          <a:latin typeface="Times New Roman" panose="02020603050405020304"/>
                          <a:ea typeface="Times New Roman" panose="02020603050405020304"/>
                        </a:rPr>
                        <a:t>4C, 10H</a:t>
                      </a:r>
                      <a:endParaRPr sz="3600" b="0" cap="small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3600">
                          <a:latin typeface="Times New Roman" panose="02020603050405020304"/>
                          <a:ea typeface="Times New Roman" panose="02020603050405020304"/>
                        </a:rPr>
                        <a:t>C</a:t>
                      </a:r>
                      <a:r>
                        <a:rPr sz="3600" baseline="-25000">
                          <a:latin typeface="Times New Roman" panose="02020603050405020304"/>
                          <a:ea typeface="Times New Roman" panose="02020603050405020304"/>
                        </a:rPr>
                        <a:t>12</a:t>
                      </a:r>
                      <a:r>
                        <a:rPr sz="3600">
                          <a:latin typeface="Times New Roman" panose="02020603050405020304"/>
                          <a:ea typeface="Times New Roman" panose="02020603050405020304"/>
                        </a:rPr>
                        <a:t>H</a:t>
                      </a:r>
                      <a:r>
                        <a:rPr sz="3600" baseline="-25000">
                          <a:latin typeface="Times New Roman" panose="02020603050405020304"/>
                          <a:ea typeface="Times New Roman" panose="02020603050405020304"/>
                        </a:rPr>
                        <a:t>22</a:t>
                      </a:r>
                      <a:r>
                        <a:rPr sz="3600">
                          <a:latin typeface="Times New Roman" panose="02020603050405020304"/>
                          <a:ea typeface="Times New Roman" panose="02020603050405020304"/>
                        </a:rPr>
                        <a:t>O</a:t>
                      </a:r>
                      <a:r>
                        <a:rPr sz="3600" baseline="-25000">
                          <a:latin typeface="Times New Roman" panose="02020603050405020304"/>
                          <a:ea typeface="Times New Roman" panose="02020603050405020304"/>
                        </a:rPr>
                        <a:t>11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3600" cap="small">
                          <a:latin typeface="Times New Roman" panose="02020603050405020304"/>
                          <a:ea typeface="Times New Roman" panose="02020603050405020304"/>
                        </a:rPr>
                        <a:t>C, H, O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3600" cap="small">
                          <a:latin typeface="Times New Roman" panose="02020603050405020304"/>
                          <a:ea typeface="Times New Roman" panose="02020603050405020304"/>
                        </a:rPr>
                        <a:t>12C, 22H, 11O</a:t>
                      </a:r>
                      <a:endParaRPr sz="3600" b="0" cap="small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3600">
                          <a:latin typeface="Times New Roman" panose="02020603050405020304"/>
                          <a:ea typeface="Times New Roman" panose="02020603050405020304"/>
                        </a:rPr>
                        <a:t>CCl</a:t>
                      </a:r>
                      <a:r>
                        <a:rPr sz="3600" baseline="-25000">
                          <a:latin typeface="Times New Roman" panose="02020603050405020304"/>
                          <a:ea typeface="Times New Roman" panose="02020603050405020304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3600" cap="small">
                          <a:latin typeface="Times New Roman" panose="02020603050405020304"/>
                          <a:ea typeface="Times New Roman" panose="02020603050405020304"/>
                        </a:rPr>
                        <a:t>C,  </a:t>
                      </a:r>
                      <a:r>
                        <a:rPr sz="3600">
                          <a:latin typeface="Times New Roman" panose="02020603050405020304"/>
                          <a:ea typeface="Times New Roman" panose="02020603050405020304"/>
                        </a:rPr>
                        <a:t>Cl</a:t>
                      </a:r>
                      <a:endParaRPr sz="3600" cap="small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3600" cap="small">
                          <a:latin typeface="Times New Roman" panose="02020603050405020304"/>
                          <a:ea typeface="Times New Roman" panose="02020603050405020304"/>
                        </a:rPr>
                        <a:t>1C, 4</a:t>
                      </a:r>
                      <a:r>
                        <a:rPr sz="3600">
                          <a:latin typeface="Times New Roman" panose="02020603050405020304"/>
                          <a:ea typeface="Times New Roman" panose="02020603050405020304"/>
                        </a:rPr>
                        <a:t>Cl</a:t>
                      </a:r>
                      <a:endParaRPr sz="3600" b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3600">
                          <a:latin typeface="Times New Roman" panose="02020603050405020304"/>
                          <a:ea typeface="Times New Roman" panose="02020603050405020304"/>
                        </a:rPr>
                        <a:t>C</a:t>
                      </a:r>
                      <a:r>
                        <a:rPr sz="3600" baseline="-25000"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r>
                        <a:rPr sz="3600">
                          <a:latin typeface="Times New Roman" panose="02020603050405020304"/>
                          <a:ea typeface="Times New Roman" panose="02020603050405020304"/>
                        </a:rPr>
                        <a:t>H</a:t>
                      </a:r>
                      <a:r>
                        <a:rPr sz="3600" baseline="-25000">
                          <a:latin typeface="Times New Roman" panose="02020603050405020304"/>
                          <a:ea typeface="Times New Roman" panose="02020603050405020304"/>
                        </a:rPr>
                        <a:t>5</a:t>
                      </a:r>
                      <a:r>
                        <a:rPr sz="3600">
                          <a:latin typeface="Times New Roman" panose="02020603050405020304"/>
                          <a:ea typeface="Times New Roman" panose="02020603050405020304"/>
                        </a:rPr>
                        <a:t>OH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3600" cap="small">
                          <a:latin typeface="Times New Roman" panose="02020603050405020304"/>
                          <a:ea typeface="Times New Roman" panose="02020603050405020304"/>
                        </a:rPr>
                        <a:t>C, H, O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3600" cap="small">
                          <a:latin typeface="Times New Roman" panose="02020603050405020304"/>
                          <a:ea typeface="Times New Roman" panose="02020603050405020304"/>
                        </a:rPr>
                        <a:t>2C, 6H, 1O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04800" y="2438400"/>
            <a:ext cx="8169275" cy="2679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266700">
              <a:lnSpc>
                <a:spcPct val="114000"/>
              </a:lnSpc>
              <a:spcBef>
                <a:spcPts val="300"/>
              </a:spcBef>
              <a:spcAft>
                <a:spcPts val="200"/>
              </a:spcAft>
            </a:pPr>
            <a:r>
              <a:rPr sz="3600" dirty="0">
                <a:latin typeface="Times New Roman" panose="02020603050405020304"/>
                <a:ea typeface="Calibri" panose="020F0502020204030204"/>
              </a:rPr>
              <a:t>- </a:t>
            </a:r>
            <a:r>
              <a:rPr sz="3600" dirty="0" err="1">
                <a:latin typeface="Times New Roman" panose="02020603050405020304"/>
                <a:ea typeface="Calibri" panose="020F0502020204030204"/>
              </a:rPr>
              <a:t>Công</a:t>
            </a:r>
            <a:r>
              <a:rPr sz="36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sz="3600" dirty="0" err="1">
                <a:latin typeface="Times New Roman" panose="02020603050405020304"/>
                <a:ea typeface="Calibri" panose="020F0502020204030204"/>
              </a:rPr>
              <a:t>thức</a:t>
            </a:r>
            <a:r>
              <a:rPr sz="36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sz="3600" dirty="0" err="1">
                <a:latin typeface="Times New Roman" panose="02020603050405020304"/>
                <a:ea typeface="Calibri" panose="020F0502020204030204"/>
              </a:rPr>
              <a:t>phân</a:t>
            </a:r>
            <a:r>
              <a:rPr sz="36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sz="3600" dirty="0" err="1">
                <a:latin typeface="Times New Roman" panose="02020603050405020304"/>
                <a:ea typeface="Calibri" panose="020F0502020204030204"/>
              </a:rPr>
              <a:t>tử</a:t>
            </a:r>
            <a:r>
              <a:rPr sz="36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sz="3600" dirty="0" err="1">
                <a:latin typeface="Times New Roman" panose="02020603050405020304"/>
                <a:ea typeface="Calibri" panose="020F0502020204030204"/>
              </a:rPr>
              <a:t>là</a:t>
            </a:r>
            <a:r>
              <a:rPr sz="36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sz="3600" dirty="0" err="1">
                <a:latin typeface="Times New Roman" panose="02020603050405020304"/>
                <a:ea typeface="Calibri" panose="020F0502020204030204"/>
              </a:rPr>
              <a:t>công</a:t>
            </a:r>
            <a:r>
              <a:rPr sz="36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sz="3600" dirty="0" err="1">
                <a:latin typeface="Times New Roman" panose="02020603050405020304"/>
                <a:ea typeface="Calibri" panose="020F0502020204030204"/>
              </a:rPr>
              <a:t>thức</a:t>
            </a:r>
            <a:r>
              <a:rPr sz="36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sz="3600" dirty="0" err="1">
                <a:latin typeface="Times New Roman" panose="02020603050405020304"/>
                <a:ea typeface="Calibri" panose="020F0502020204030204"/>
              </a:rPr>
              <a:t>cho</a:t>
            </a:r>
            <a:r>
              <a:rPr sz="36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sz="3600" dirty="0" err="1">
                <a:latin typeface="Times New Roman" panose="02020603050405020304"/>
                <a:ea typeface="Calibri" panose="020F0502020204030204"/>
              </a:rPr>
              <a:t>biết</a:t>
            </a:r>
            <a:r>
              <a:rPr sz="36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sz="3600" dirty="0" err="1">
                <a:latin typeface="Times New Roman" panose="02020603050405020304"/>
                <a:ea typeface="Calibri" panose="020F0502020204030204"/>
              </a:rPr>
              <a:t>thành</a:t>
            </a:r>
            <a:r>
              <a:rPr sz="36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sz="3600" dirty="0" err="1">
                <a:latin typeface="Times New Roman" panose="02020603050405020304"/>
                <a:ea typeface="Calibri" panose="020F0502020204030204"/>
              </a:rPr>
              <a:t>phần</a:t>
            </a:r>
            <a:r>
              <a:rPr sz="36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sz="3600" dirty="0" err="1">
                <a:latin typeface="Times New Roman" panose="02020603050405020304"/>
                <a:ea typeface="Calibri" panose="020F0502020204030204"/>
              </a:rPr>
              <a:t>nguyên</a:t>
            </a:r>
            <a:r>
              <a:rPr sz="36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sz="3600" dirty="0" err="1">
                <a:latin typeface="Times New Roman" panose="02020603050405020304"/>
                <a:ea typeface="Calibri" panose="020F0502020204030204"/>
              </a:rPr>
              <a:t>tố</a:t>
            </a:r>
            <a:r>
              <a:rPr sz="36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sz="3600" dirty="0" err="1">
                <a:latin typeface="Times New Roman" panose="02020603050405020304"/>
                <a:ea typeface="Calibri" panose="020F0502020204030204"/>
              </a:rPr>
              <a:t>và</a:t>
            </a:r>
            <a:r>
              <a:rPr sz="36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sz="3600" dirty="0" err="1">
                <a:latin typeface="Times New Roman" panose="02020603050405020304"/>
                <a:ea typeface="Calibri" panose="020F0502020204030204"/>
              </a:rPr>
              <a:t>số</a:t>
            </a:r>
            <a:r>
              <a:rPr sz="36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sz="3600" dirty="0" err="1">
                <a:latin typeface="Times New Roman" panose="02020603050405020304"/>
                <a:ea typeface="Calibri" panose="020F0502020204030204"/>
              </a:rPr>
              <a:t>lượng</a:t>
            </a:r>
            <a:r>
              <a:rPr sz="36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sz="3600" dirty="0" err="1">
                <a:latin typeface="Times New Roman" panose="02020603050405020304"/>
                <a:ea typeface="Calibri" panose="020F0502020204030204"/>
              </a:rPr>
              <a:t>nguyên</a:t>
            </a:r>
            <a:r>
              <a:rPr sz="36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sz="3600" dirty="0" err="1">
                <a:latin typeface="Times New Roman" panose="02020603050405020304"/>
                <a:ea typeface="Calibri" panose="020F0502020204030204"/>
              </a:rPr>
              <a:t>tử</a:t>
            </a:r>
            <a:r>
              <a:rPr sz="36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sz="3600" dirty="0" err="1">
                <a:latin typeface="Times New Roman" panose="02020603050405020304"/>
                <a:ea typeface="Calibri" panose="020F0502020204030204"/>
              </a:rPr>
              <a:t>của</a:t>
            </a:r>
            <a:r>
              <a:rPr sz="36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sz="3600" dirty="0" err="1">
                <a:latin typeface="Times New Roman" panose="02020603050405020304"/>
                <a:ea typeface="Calibri" panose="020F0502020204030204"/>
              </a:rPr>
              <a:t>mỗi</a:t>
            </a:r>
            <a:r>
              <a:rPr sz="36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sz="3600" dirty="0" err="1">
                <a:latin typeface="Times New Roman" panose="02020603050405020304"/>
                <a:ea typeface="Calibri" panose="020F0502020204030204"/>
              </a:rPr>
              <a:t>nguyên</a:t>
            </a:r>
            <a:r>
              <a:rPr sz="36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sz="3600" dirty="0" err="1">
                <a:latin typeface="Times New Roman" panose="02020603050405020304"/>
                <a:ea typeface="Calibri" panose="020F0502020204030204"/>
              </a:rPr>
              <a:t>tố</a:t>
            </a:r>
            <a:r>
              <a:rPr sz="36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sz="3600" dirty="0" err="1">
                <a:latin typeface="Times New Roman" panose="02020603050405020304"/>
                <a:ea typeface="Calibri" panose="020F0502020204030204"/>
              </a:rPr>
              <a:t>trong</a:t>
            </a:r>
            <a:r>
              <a:rPr sz="36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sz="3600" dirty="0" err="1">
                <a:latin typeface="Times New Roman" panose="02020603050405020304"/>
                <a:ea typeface="Calibri" panose="020F0502020204030204"/>
              </a:rPr>
              <a:t>phân</a:t>
            </a:r>
            <a:r>
              <a:rPr sz="3600" dirty="0">
                <a:latin typeface="Times New Roman" panose="02020603050405020304"/>
                <a:ea typeface="Calibri" panose="020F0502020204030204"/>
              </a:rPr>
              <a:t> </a:t>
            </a:r>
            <a:r>
              <a:rPr sz="3600" dirty="0" err="1">
                <a:latin typeface="Times New Roman" panose="02020603050405020304"/>
                <a:ea typeface="Calibri" panose="020F0502020204030204"/>
              </a:rPr>
              <a:t>tử</a:t>
            </a:r>
            <a:r>
              <a:rPr sz="3600" dirty="0">
                <a:latin typeface="Times New Roman" panose="02020603050405020304"/>
                <a:ea typeface="Calibri" panose="020F0502020204030204"/>
              </a:rPr>
              <a:t>.</a:t>
            </a:r>
          </a:p>
          <a:p>
            <a:pPr algn="l" defTabSz="266700">
              <a:lnSpc>
                <a:spcPct val="114000"/>
              </a:lnSpc>
              <a:spcBef>
                <a:spcPts val="300"/>
              </a:spcBef>
              <a:spcAft>
                <a:spcPts val="200"/>
              </a:spcAft>
            </a:pPr>
            <a:r>
              <a:rPr lang="vi-VN" sz="3600" dirty="0">
                <a:latin typeface="Times New Roman" panose="02020603050405020304"/>
                <a:ea typeface="Calibri" panose="020F0502020204030204"/>
              </a:rPr>
              <a:t>VD: C</a:t>
            </a:r>
            <a:r>
              <a:rPr lang="vi-VN" sz="3600" baseline="-25000" dirty="0">
                <a:latin typeface="Times New Roman" panose="02020603050405020304"/>
                <a:ea typeface="Calibri" panose="020F0502020204030204"/>
              </a:rPr>
              <a:t>2</a:t>
            </a:r>
            <a:r>
              <a:rPr lang="vi-VN" sz="3600" dirty="0">
                <a:latin typeface="Times New Roman" panose="02020603050405020304"/>
                <a:ea typeface="Calibri" panose="020F0502020204030204"/>
              </a:rPr>
              <a:t>H</a:t>
            </a:r>
            <a:r>
              <a:rPr lang="vi-VN" sz="3600" baseline="-25000" dirty="0">
                <a:latin typeface="Times New Roman" panose="02020603050405020304"/>
                <a:ea typeface="Calibri" panose="020F0502020204030204"/>
              </a:rPr>
              <a:t>6</a:t>
            </a:r>
            <a:r>
              <a:rPr lang="vi-VN" sz="3600" dirty="0">
                <a:latin typeface="Times New Roman" panose="02020603050405020304"/>
                <a:ea typeface="Calibri" panose="020F0502020204030204"/>
              </a:rPr>
              <a:t>O, CH</a:t>
            </a:r>
            <a:r>
              <a:rPr lang="vi-VN" sz="3600" baseline="-25000" dirty="0">
                <a:latin typeface="Times New Roman" panose="02020603050405020304"/>
                <a:ea typeface="Calibri" panose="020F0502020204030204"/>
              </a:rPr>
              <a:t>3</a:t>
            </a:r>
            <a:r>
              <a:rPr lang="vi-VN" sz="3600" dirty="0">
                <a:latin typeface="Times New Roman" panose="02020603050405020304"/>
                <a:ea typeface="Calibri" panose="020F0502020204030204"/>
              </a:rPr>
              <a:t>Cl, C</a:t>
            </a:r>
            <a:r>
              <a:rPr lang="vi-VN" sz="3600" baseline="-25000" dirty="0">
                <a:latin typeface="Times New Roman" panose="02020603050405020304"/>
                <a:ea typeface="Calibri" panose="020F0502020204030204"/>
              </a:rPr>
              <a:t>12</a:t>
            </a:r>
            <a:r>
              <a:rPr lang="vi-VN" sz="3600" dirty="0">
                <a:latin typeface="Times New Roman" panose="02020603050405020304"/>
                <a:ea typeface="Calibri" panose="020F0502020204030204"/>
              </a:rPr>
              <a:t>H</a:t>
            </a:r>
            <a:r>
              <a:rPr lang="vi-VN" sz="3600" baseline="-25000" dirty="0">
                <a:latin typeface="Times New Roman" panose="02020603050405020304"/>
                <a:ea typeface="Calibri" panose="020F0502020204030204"/>
              </a:rPr>
              <a:t>22</a:t>
            </a:r>
            <a:r>
              <a:rPr lang="vi-VN" sz="3600" dirty="0">
                <a:latin typeface="Times New Roman" panose="02020603050405020304"/>
                <a:ea typeface="Calibri" panose="020F0502020204030204"/>
              </a:rPr>
              <a:t>O</a:t>
            </a:r>
            <a:r>
              <a:rPr lang="vi-VN" sz="3600" baseline="-25000" dirty="0">
                <a:latin typeface="Times New Roman" panose="02020603050405020304"/>
                <a:ea typeface="Calibri" panose="020F0502020204030204"/>
              </a:rPr>
              <a:t>11</a:t>
            </a:r>
          </a:p>
        </p:txBody>
      </p:sp>
      <p:sp>
        <p:nvSpPr>
          <p:cNvPr id="3" name="Rectangle 117"/>
          <p:cNvSpPr txBox="1"/>
          <p:nvPr/>
        </p:nvSpPr>
        <p:spPr>
          <a:xfrm>
            <a:off x="533400" y="1143000"/>
            <a:ext cx="8116570" cy="112141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571500" lvl="0" indent="-571500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vi-VN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c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thức </a:t>
            </a:r>
            <a:r>
              <a:rPr lang="vi-VN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tử, công thức 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</a:t>
            </a:r>
            <a:endParaRPr lang="en-US" altLang="en-US" sz="36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6900"/>
            <a:ext cx="114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6"/>
          <p:cNvGrpSpPr/>
          <p:nvPr/>
        </p:nvGrpSpPr>
        <p:grpSpPr>
          <a:xfrm>
            <a:off x="609844" y="1067679"/>
            <a:ext cx="3124933" cy="1465385"/>
            <a:chOff x="5705772" y="4724400"/>
            <a:chExt cx="3124200" cy="1905000"/>
          </a:xfrm>
        </p:grpSpPr>
        <p:sp>
          <p:nvSpPr>
            <p:cNvPr id="15369" name="Rectangular Callout 13"/>
            <p:cNvSpPr/>
            <p:nvPr/>
          </p:nvSpPr>
          <p:spPr>
            <a:xfrm>
              <a:off x="5705772" y="4724400"/>
              <a:ext cx="3124200" cy="1905000"/>
            </a:xfrm>
            <a:prstGeom prst="wedgeRectCallout">
              <a:avLst>
                <a:gd name="adj1" fmla="val -20241"/>
                <a:gd name="adj2" fmla="val -95685"/>
              </a:avLst>
            </a:prstGeom>
            <a:noFill/>
            <a:ln w="25400">
              <a:noFill/>
            </a:ln>
          </p:spPr>
          <p:txBody>
            <a:bodyPr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60" b="1" dirty="0">
                  <a:latin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altLang="en-US" sz="2155" b="1" dirty="0"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1845" b="1" dirty="0"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155" b="1" dirty="0">
                  <a:latin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altLang="en-US" sz="2460" b="1" dirty="0">
                  <a:latin typeface="Tahoma" panose="020B0604030504040204" pitchFamily="34" charset="0"/>
                  <a:cs typeface="Tahoma" panose="020B0604030504040204" pitchFamily="34" charset="0"/>
                </a:rPr>
                <a:t>H   </a:t>
              </a:r>
            </a:p>
            <a:p>
              <a:pPr marL="0" lvl="0" indent="0" algn="just" eaLnBrk="1" hangingPunct="1">
                <a:spcBef>
                  <a:spcPct val="0"/>
                </a:spcBef>
                <a:buFontTx/>
                <a:buNone/>
              </a:pPr>
              <a:endParaRPr lang="en-US" altLang="en-US" sz="77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0" indent="0"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60" b="1" dirty="0">
                  <a:latin typeface="Tahoma" panose="020B0604030504040204" pitchFamily="34" charset="0"/>
                  <a:cs typeface="Tahoma" panose="020B0604030504040204" pitchFamily="34" charset="0"/>
                </a:rPr>
                <a:t> H     C     </a:t>
              </a:r>
              <a:r>
                <a:rPr lang="en-US" altLang="en-US" sz="2460" b="1" dirty="0">
                  <a:solidFill>
                    <a:srgbClr val="99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O</a:t>
              </a:r>
              <a:r>
                <a:rPr lang="en-US" altLang="en-US" sz="2460" b="1" dirty="0">
                  <a:latin typeface="Tahoma" panose="020B0604030504040204" pitchFamily="34" charset="0"/>
                  <a:cs typeface="Tahoma" panose="020B0604030504040204" pitchFamily="34" charset="0"/>
                </a:rPr>
                <a:t>     H</a:t>
              </a:r>
            </a:p>
            <a:p>
              <a:pPr marL="0" lvl="0" indent="0"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25" b="1" dirty="0">
                  <a:latin typeface="Tahoma" panose="020B0604030504040204" pitchFamily="34" charset="0"/>
                  <a:cs typeface="Tahoma" panose="020B0604030504040204" pitchFamily="34" charset="0"/>
                </a:rPr>
                <a:t>   </a:t>
              </a:r>
            </a:p>
            <a:p>
              <a:pPr marL="0" lvl="0" indent="0"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60" b="1" dirty="0">
                  <a:latin typeface="Tahoma" panose="020B0604030504040204" pitchFamily="34" charset="0"/>
                  <a:cs typeface="Tahoma" panose="020B0604030504040204" pitchFamily="34" charset="0"/>
                </a:rPr>
                <a:t>         H   </a:t>
              </a:r>
              <a:endParaRPr lang="en-US" altLang="en-US" sz="1845" b="1" dirty="0"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170923" y="5680075"/>
              <a:ext cx="228302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899780" y="5680075"/>
              <a:ext cx="228303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631080" y="5681663"/>
              <a:ext cx="228302" cy="158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576712" y="6042392"/>
              <a:ext cx="228600" cy="244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582817" y="5340717"/>
              <a:ext cx="228600" cy="244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594" name="Rectangle 26"/>
          <p:cNvSpPr/>
          <p:nvPr/>
        </p:nvSpPr>
        <p:spPr>
          <a:xfrm>
            <a:off x="1066556" y="304898"/>
            <a:ext cx="2336067" cy="469265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845" b="1" u="sng" dirty="0">
                <a:solidFill>
                  <a:srgbClr val="990000"/>
                </a:solidFill>
                <a:latin typeface="Arial" panose="020B0604020202020204" pitchFamily="34" charset="0"/>
              </a:rPr>
              <a:t>VD:</a:t>
            </a:r>
            <a:r>
              <a:rPr lang="en-US" altLang="en-US" sz="1845" b="1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460" b="1" dirty="0">
                <a:solidFill>
                  <a:srgbClr val="0000FF"/>
                </a:solidFill>
                <a:latin typeface="Arial" panose="020B0604020202020204" pitchFamily="34" charset="0"/>
              </a:rPr>
              <a:t>CH</a:t>
            </a:r>
            <a:r>
              <a:rPr lang="en-US" altLang="en-US" sz="2460" b="1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460" b="1" dirty="0">
                <a:solidFill>
                  <a:srgbClr val="0000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351" y="1371502"/>
            <a:ext cx="2591288" cy="5168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770" b="1" dirty="0">
                <a:latin typeface="Arial" panose="020B0604020202020204" pitchFamily="34" charset="0"/>
              </a:rPr>
              <a:t>  CH</a:t>
            </a:r>
            <a:r>
              <a:rPr lang="en-US" altLang="en-US" sz="2770" b="1" baseline="-25000" dirty="0">
                <a:latin typeface="Arial" panose="020B0604020202020204" pitchFamily="34" charset="0"/>
              </a:rPr>
              <a:t>3</a:t>
            </a:r>
            <a:r>
              <a:rPr lang="en-US" altLang="en-US" sz="2770" b="1" dirty="0">
                <a:latin typeface="Arial" panose="020B0604020202020204" pitchFamily="34" charset="0"/>
              </a:rPr>
              <a:t>- OH</a:t>
            </a:r>
            <a:endParaRPr lang="en-US" altLang="en-US" sz="1385" b="1" dirty="0">
              <a:latin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38356" y="1630924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Tổng hợp 5000 ảnh động tuyển chọn cực đẹp cho Powerpoint ..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91400" y="-228356"/>
            <a:ext cx="1721827" cy="99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0" y="2438400"/>
            <a:ext cx="9043670" cy="16084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defTabSz="266700">
              <a:lnSpc>
                <a:spcPct val="114000"/>
              </a:lnSpc>
              <a:spcBef>
                <a:spcPts val="300"/>
              </a:spcBef>
              <a:spcAft>
                <a:spcPts val="200"/>
              </a:spcAft>
            </a:pPr>
            <a:r>
              <a:rPr sz="3200">
                <a:latin typeface="Times New Roman" panose="02020603050405020304"/>
                <a:ea typeface="Calibri" panose="020F0502020204030204"/>
              </a:rPr>
              <a:t>- Công thức cấu tạo là công thức </a:t>
            </a:r>
            <a:r>
              <a:rPr lang="vi-VN" sz="3200">
                <a:latin typeface="Times New Roman" panose="02020603050405020304"/>
                <a:ea typeface="Calibri" panose="020F0502020204030204"/>
              </a:rPr>
              <a:t>biểu diễn liên kết</a:t>
            </a:r>
            <a:r>
              <a:rPr sz="3200">
                <a:latin typeface="Times New Roman" panose="02020603050405020304"/>
                <a:ea typeface="Calibri" panose="020F0502020204030204"/>
              </a:rPr>
              <a:t> </a:t>
            </a:r>
            <a:r>
              <a:rPr lang="vi-VN" sz="3200">
                <a:latin typeface="Times New Roman" panose="02020603050405020304"/>
                <a:ea typeface="Calibri" panose="020F0502020204030204"/>
              </a:rPr>
              <a:t>g</a:t>
            </a:r>
            <a:r>
              <a:rPr sz="3200">
                <a:latin typeface="Times New Roman" panose="02020603050405020304"/>
                <a:ea typeface="Calibri" panose="020F0502020204030204"/>
              </a:rPr>
              <a:t>iữa các nguyên tử trong phân tử</a:t>
            </a:r>
            <a:r>
              <a:rPr lang="vi-VN" sz="3200">
                <a:latin typeface="Times New Roman" panose="02020603050405020304"/>
                <a:ea typeface="Calibri" panose="020F0502020204030204"/>
              </a:rPr>
              <a:t>, cho biết </a:t>
            </a:r>
            <a:r>
              <a:rPr sz="3200">
                <a:latin typeface="Times New Roman" panose="02020603050405020304"/>
                <a:ea typeface="Calibri" panose="020F0502020204030204"/>
                <a:sym typeface="+mn-ea"/>
              </a:rPr>
              <a:t>trật tự liên kết </a:t>
            </a:r>
            <a:r>
              <a:rPr lang="vi-VN" sz="3200">
                <a:latin typeface="Times New Roman" panose="02020603050405020304"/>
                <a:ea typeface="Calibri" panose="020F0502020204030204"/>
                <a:sym typeface="+mn-ea"/>
              </a:rPr>
              <a:t>và cách thức liên kết giữa các nguyên tử.</a:t>
            </a:r>
            <a:endParaRPr sz="3200">
              <a:latin typeface="Times New Roman" panose="02020603050405020304"/>
              <a:ea typeface="Calibri" panose="020F0502020204030204"/>
            </a:endParaRPr>
          </a:p>
          <a:p>
            <a:pPr algn="l" defTabSz="266700">
              <a:lnSpc>
                <a:spcPct val="114000"/>
              </a:lnSpc>
              <a:spcBef>
                <a:spcPts val="300"/>
              </a:spcBef>
              <a:spcAft>
                <a:spcPts val="200"/>
              </a:spcAft>
            </a:pPr>
            <a:endParaRPr sz="3200">
              <a:latin typeface="Times New Roman" panose="02020603050405020304"/>
              <a:ea typeface="Calibri" panose="020F050202020403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28600" y="4343400"/>
            <a:ext cx="8610600" cy="1902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266700">
              <a:lnSpc>
                <a:spcPct val="114000"/>
              </a:lnSpc>
              <a:spcBef>
                <a:spcPts val="300"/>
              </a:spcBef>
              <a:spcAft>
                <a:spcPts val="200"/>
              </a:spcAft>
            </a:pPr>
            <a:r>
              <a:rPr lang="vi-VN" sz="3200">
                <a:latin typeface="Times New Roman" panose="02020603050405020304"/>
                <a:ea typeface="Calibri" panose="020F0502020204030204"/>
                <a:sym typeface="+mn-ea"/>
              </a:rPr>
              <a:t>Ý nghĩa của </a:t>
            </a:r>
            <a:r>
              <a:rPr sz="3200">
                <a:latin typeface="Times New Roman" panose="02020603050405020304"/>
                <a:ea typeface="Calibri" panose="020F0502020204030204"/>
                <a:sym typeface="+mn-ea"/>
              </a:rPr>
              <a:t>CTCT :</a:t>
            </a:r>
            <a:endParaRPr sz="3200">
              <a:latin typeface="Times New Roman" panose="02020603050405020304"/>
              <a:ea typeface="Calibri" panose="020F0502020204030204"/>
            </a:endParaRPr>
          </a:p>
          <a:p>
            <a:pPr algn="l" defTabSz="266700">
              <a:lnSpc>
                <a:spcPct val="114000"/>
              </a:lnSpc>
              <a:spcBef>
                <a:spcPts val="300"/>
              </a:spcBef>
              <a:spcAft>
                <a:spcPts val="200"/>
              </a:spcAft>
            </a:pPr>
            <a:r>
              <a:rPr sz="3200">
                <a:latin typeface="Times New Roman" panose="02020603050405020304"/>
                <a:ea typeface="Calibri" panose="020F0502020204030204"/>
                <a:sym typeface="+mn-ea"/>
              </a:rPr>
              <a:t>+ Thành phần của phân tử  </a:t>
            </a:r>
            <a:endParaRPr sz="3200">
              <a:latin typeface="Times New Roman" panose="02020603050405020304"/>
              <a:ea typeface="Calibri" panose="020F0502020204030204"/>
            </a:endParaRPr>
          </a:p>
          <a:p>
            <a:pPr algn="l" defTabSz="266700">
              <a:lnSpc>
                <a:spcPct val="114000"/>
              </a:lnSpc>
              <a:spcBef>
                <a:spcPts val="300"/>
              </a:spcBef>
              <a:spcAft>
                <a:spcPts val="200"/>
              </a:spcAft>
            </a:pPr>
            <a:r>
              <a:rPr sz="3200">
                <a:latin typeface="Times New Roman" panose="02020603050405020304"/>
                <a:ea typeface="Calibri" panose="020F0502020204030204"/>
                <a:sym typeface="+mn-ea"/>
              </a:rPr>
              <a:t> + Trật tự liên kết giữa các nguyên tử trong phân tử.</a:t>
            </a:r>
            <a:endParaRPr lang="en-US" sz="3200">
              <a:latin typeface="Times New Roman" panose="02020603050405020304"/>
              <a:ea typeface="Calibri" panose="020F0502020204030204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4" grpId="0" animBg="1"/>
      <p:bldP spid="4" grpId="0"/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/>
          <p:nvPr/>
        </p:nvSpPr>
        <p:spPr>
          <a:xfrm>
            <a:off x="381000" y="1553210"/>
            <a:ext cx="8387080" cy="1322070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Char char="-"/>
            </a:pPr>
            <a:r>
              <a:rPr lang="en-US" altLang="en-US" sz="4000" b="1" dirty="0">
                <a:latin typeface="Times New Roman" panose="02020603050405020304" pitchFamily="18" charset="0"/>
              </a:rPr>
              <a:t>Mỗi một hợp chất hữu cơ có </a:t>
            </a:r>
            <a:r>
              <a:rPr lang="vi-VN" altLang="en-US" sz="4000" b="1" dirty="0">
                <a:latin typeface="Times New Roman" panose="02020603050405020304" pitchFamily="18" charset="0"/>
              </a:rPr>
              <a:t>một trật tự liên kết nhất định </a:t>
            </a:r>
          </a:p>
        </p:txBody>
      </p:sp>
      <p:grpSp>
        <p:nvGrpSpPr>
          <p:cNvPr id="2" name="Group 40"/>
          <p:cNvGrpSpPr/>
          <p:nvPr/>
        </p:nvGrpSpPr>
        <p:grpSpPr>
          <a:xfrm>
            <a:off x="78154" y="3828318"/>
            <a:ext cx="2667000" cy="1191846"/>
            <a:chOff x="0" y="2064"/>
            <a:chExt cx="1680" cy="976"/>
          </a:xfrm>
        </p:grpSpPr>
        <p:sp>
          <p:nvSpPr>
            <p:cNvPr id="14369" name="Text Box 5"/>
            <p:cNvSpPr txBox="1"/>
            <p:nvPr/>
          </p:nvSpPr>
          <p:spPr>
            <a:xfrm>
              <a:off x="0" y="2400"/>
              <a:ext cx="1680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  H – C  –  C – </a:t>
              </a:r>
              <a:r>
                <a:rPr lang="en-US" altLang="en-US" sz="1845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  <a:r>
                <a:rPr lang="en-US" altLang="en-US" sz="1845" b="1" dirty="0">
                  <a:latin typeface="Times New Roman" panose="02020603050405020304" pitchFamily="18" charset="0"/>
                </a:rPr>
                <a:t> – H  </a:t>
              </a:r>
            </a:p>
          </p:txBody>
        </p:sp>
        <p:sp>
          <p:nvSpPr>
            <p:cNvPr id="14370" name="Text Box 6"/>
            <p:cNvSpPr txBox="1"/>
            <p:nvPr/>
          </p:nvSpPr>
          <p:spPr>
            <a:xfrm>
              <a:off x="327" y="2732"/>
              <a:ext cx="240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4371" name="Text Box 7"/>
            <p:cNvSpPr txBox="1"/>
            <p:nvPr/>
          </p:nvSpPr>
          <p:spPr>
            <a:xfrm>
              <a:off x="341" y="2064"/>
              <a:ext cx="240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4372" name="Text Box 8"/>
            <p:cNvSpPr txBox="1"/>
            <p:nvPr/>
          </p:nvSpPr>
          <p:spPr>
            <a:xfrm>
              <a:off x="663" y="2719"/>
              <a:ext cx="240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4373" name="Text Box 9"/>
            <p:cNvSpPr txBox="1"/>
            <p:nvPr/>
          </p:nvSpPr>
          <p:spPr>
            <a:xfrm>
              <a:off x="663" y="2076"/>
              <a:ext cx="240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4374" name="Line 10"/>
            <p:cNvSpPr/>
            <p:nvPr/>
          </p:nvSpPr>
          <p:spPr>
            <a:xfrm>
              <a:off x="754" y="2640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75" name="Line 11"/>
            <p:cNvSpPr/>
            <p:nvPr/>
          </p:nvSpPr>
          <p:spPr>
            <a:xfrm>
              <a:off x="436" y="2662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76" name="Line 12"/>
            <p:cNvSpPr/>
            <p:nvPr/>
          </p:nvSpPr>
          <p:spPr>
            <a:xfrm>
              <a:off x="445" y="2334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77" name="Line 13"/>
            <p:cNvSpPr/>
            <p:nvPr/>
          </p:nvSpPr>
          <p:spPr>
            <a:xfrm>
              <a:off x="768" y="2322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41"/>
          <p:cNvGrpSpPr/>
          <p:nvPr/>
        </p:nvGrpSpPr>
        <p:grpSpPr>
          <a:xfrm>
            <a:off x="2742712" y="3828318"/>
            <a:ext cx="2743933" cy="1189404"/>
            <a:chOff x="1680" y="2064"/>
            <a:chExt cx="1728" cy="974"/>
          </a:xfrm>
        </p:grpSpPr>
        <p:sp>
          <p:nvSpPr>
            <p:cNvPr id="14360" name="Text Box 15"/>
            <p:cNvSpPr txBox="1"/>
            <p:nvPr/>
          </p:nvSpPr>
          <p:spPr>
            <a:xfrm>
              <a:off x="1680" y="2391"/>
              <a:ext cx="1728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  H – C   – </a:t>
              </a:r>
              <a:r>
                <a:rPr lang="en-US" altLang="en-US" sz="1845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  <a:r>
                <a:rPr lang="en-US" altLang="en-US" sz="1845" b="1" dirty="0">
                  <a:latin typeface="Times New Roman" panose="02020603050405020304" pitchFamily="18" charset="0"/>
                </a:rPr>
                <a:t> –   C – H </a:t>
              </a:r>
            </a:p>
          </p:txBody>
        </p:sp>
        <p:sp>
          <p:nvSpPr>
            <p:cNvPr id="14361" name="Text Box 16"/>
            <p:cNvSpPr txBox="1"/>
            <p:nvPr/>
          </p:nvSpPr>
          <p:spPr>
            <a:xfrm>
              <a:off x="2007" y="2073"/>
              <a:ext cx="240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4362" name="Text Box 17"/>
            <p:cNvSpPr txBox="1"/>
            <p:nvPr/>
          </p:nvSpPr>
          <p:spPr>
            <a:xfrm>
              <a:off x="1998" y="2727"/>
              <a:ext cx="240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4363" name="Line 18"/>
            <p:cNvSpPr/>
            <p:nvPr/>
          </p:nvSpPr>
          <p:spPr>
            <a:xfrm>
              <a:off x="2112" y="2640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64" name="Line 19"/>
            <p:cNvSpPr/>
            <p:nvPr/>
          </p:nvSpPr>
          <p:spPr>
            <a:xfrm>
              <a:off x="2770" y="2661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65" name="Line 20"/>
            <p:cNvSpPr/>
            <p:nvPr/>
          </p:nvSpPr>
          <p:spPr>
            <a:xfrm>
              <a:off x="2112" y="2343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66" name="Line 21"/>
            <p:cNvSpPr/>
            <p:nvPr/>
          </p:nvSpPr>
          <p:spPr>
            <a:xfrm>
              <a:off x="2763" y="2334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67" name="Text Box 22"/>
            <p:cNvSpPr txBox="1"/>
            <p:nvPr/>
          </p:nvSpPr>
          <p:spPr>
            <a:xfrm>
              <a:off x="2670" y="2064"/>
              <a:ext cx="240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4368" name="Text Box 23"/>
            <p:cNvSpPr txBox="1"/>
            <p:nvPr/>
          </p:nvSpPr>
          <p:spPr>
            <a:xfrm>
              <a:off x="2679" y="2730"/>
              <a:ext cx="240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381000" y="5000625"/>
            <a:ext cx="4343645" cy="387105"/>
            <a:chOff x="240" y="2016"/>
            <a:chExt cx="2736" cy="317"/>
          </a:xfrm>
        </p:grpSpPr>
        <p:sp>
          <p:nvSpPr>
            <p:cNvPr id="14358" name="Text Box 25"/>
            <p:cNvSpPr txBox="1"/>
            <p:nvPr/>
          </p:nvSpPr>
          <p:spPr>
            <a:xfrm>
              <a:off x="240" y="2016"/>
              <a:ext cx="1056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u="sng" dirty="0">
                  <a:latin typeface="Times New Roman" panose="02020603050405020304" pitchFamily="18" charset="0"/>
                </a:rPr>
                <a:t>Rượu etylic</a:t>
              </a:r>
            </a:p>
          </p:txBody>
        </p:sp>
        <p:sp>
          <p:nvSpPr>
            <p:cNvPr id="14359" name="Text Box 26"/>
            <p:cNvSpPr txBox="1"/>
            <p:nvPr/>
          </p:nvSpPr>
          <p:spPr>
            <a:xfrm>
              <a:off x="1920" y="2025"/>
              <a:ext cx="1056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u="sng" dirty="0">
                  <a:latin typeface="Times New Roman" panose="02020603050405020304" pitchFamily="18" charset="0"/>
                </a:rPr>
                <a:t>Đi metyl ete</a:t>
              </a: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456712" y="5410933"/>
            <a:ext cx="4724645" cy="802269"/>
            <a:chOff x="144" y="2352"/>
            <a:chExt cx="2976" cy="774"/>
          </a:xfrm>
        </p:grpSpPr>
        <p:sp>
          <p:nvSpPr>
            <p:cNvPr id="14356" name="Text Box 28"/>
            <p:cNvSpPr txBox="1"/>
            <p:nvPr/>
          </p:nvSpPr>
          <p:spPr>
            <a:xfrm>
              <a:off x="144" y="2400"/>
              <a:ext cx="1248" cy="3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Char char="-"/>
              </a:pPr>
              <a:r>
                <a:rPr lang="en-US" altLang="en-US" sz="1845" dirty="0">
                  <a:latin typeface="Times New Roman" panose="02020603050405020304" pitchFamily="18" charset="0"/>
                </a:rPr>
                <a:t> Lỏng</a:t>
              </a:r>
            </a:p>
          </p:txBody>
        </p:sp>
        <p:sp>
          <p:nvSpPr>
            <p:cNvPr id="14357" name="Text Box 29"/>
            <p:cNvSpPr txBox="1"/>
            <p:nvPr/>
          </p:nvSpPr>
          <p:spPr>
            <a:xfrm>
              <a:off x="1776" y="2352"/>
              <a:ext cx="1344" cy="77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Char char="-"/>
              </a:pPr>
              <a:r>
                <a:rPr lang="en-US" altLang="en-US" sz="1845" dirty="0">
                  <a:latin typeface="Times New Roman" panose="02020603050405020304" pitchFamily="18" charset="0"/>
                </a:rPr>
                <a:t> Khí.</a:t>
              </a:r>
            </a:p>
            <a:p>
              <a:pPr marL="0" lvl="0" indent="0">
                <a:spcBef>
                  <a:spcPct val="50000"/>
                </a:spcBef>
                <a:buFontTx/>
                <a:buChar char="-"/>
              </a:pPr>
              <a:endParaRPr lang="en-US" altLang="en-US" sz="1845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19838" name="Line 30"/>
          <p:cNvSpPr/>
          <p:nvPr/>
        </p:nvSpPr>
        <p:spPr>
          <a:xfrm>
            <a:off x="2667000" y="3828318"/>
            <a:ext cx="0" cy="216876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9841" name="Line 33"/>
          <p:cNvSpPr/>
          <p:nvPr/>
        </p:nvSpPr>
        <p:spPr>
          <a:xfrm flipH="1">
            <a:off x="996462" y="2549769"/>
            <a:ext cx="35414" cy="1348154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9842" name="Line 34"/>
          <p:cNvSpPr/>
          <p:nvPr/>
        </p:nvSpPr>
        <p:spPr>
          <a:xfrm>
            <a:off x="3941885" y="2901462"/>
            <a:ext cx="43962" cy="996462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" name="Rectangle 3"/>
          <p:cNvSpPr txBox="1"/>
          <p:nvPr/>
        </p:nvSpPr>
        <p:spPr>
          <a:xfrm>
            <a:off x="77910" y="228405"/>
            <a:ext cx="8610356" cy="46892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 tự liên kết giữa các nguyên tử trong phân tử</a:t>
            </a:r>
            <a:endParaRPr lang="en-US" altLang="en-US" b="1" u="sng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Tổng hợp 5000 ảnh động tuyển chọn cực đẹp cho Powerpoint ..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88923" y="1025769"/>
            <a:ext cx="722435" cy="6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119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119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/>
          <p:nvPr/>
        </p:nvSpPr>
        <p:spPr>
          <a:xfrm>
            <a:off x="381000" y="2971800"/>
            <a:ext cx="8387080" cy="132207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Char char="-"/>
            </a:pPr>
            <a:r>
              <a:rPr lang="en-US" altLang="en-US" sz="4000" dirty="0">
                <a:latin typeface="Times New Roman" panose="02020603050405020304" pitchFamily="18" charset="0"/>
              </a:rPr>
              <a:t>Mỗi một hợp chất hữu cơ có </a:t>
            </a:r>
            <a:r>
              <a:rPr lang="vi-VN" altLang="en-US" sz="4000" dirty="0">
                <a:latin typeface="Times New Roman" panose="02020603050405020304" pitchFamily="18" charset="0"/>
              </a:rPr>
              <a:t>một trật tự liên kết nhất định </a:t>
            </a:r>
          </a:p>
        </p:txBody>
      </p:sp>
      <p:sp>
        <p:nvSpPr>
          <p:cNvPr id="6" name="Rectangle 3"/>
          <p:cNvSpPr txBox="1"/>
          <p:nvPr/>
        </p:nvSpPr>
        <p:spPr>
          <a:xfrm>
            <a:off x="77910" y="1325685"/>
            <a:ext cx="8610356" cy="46892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90000"/>
              </a:lnSpc>
              <a:buFontTx/>
              <a:buNone/>
            </a:pPr>
            <a:r>
              <a:rPr lang="en-US" altLang="en-US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000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 tự liên kết giữa các nguyên tử trong phân tử</a:t>
            </a:r>
            <a:endParaRPr lang="en-US" altLang="en-US" sz="4000" b="1" u="sng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Tổng hợp 5000 ảnh động tuyển chọn cực đẹp cho Powerpoint ..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72693" y="-75956"/>
            <a:ext cx="722435" cy="6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ổng hợp 5000 ảnh động tuyển chọn cực đẹp cho Powerpoint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0" y="65405"/>
            <a:ext cx="1468120" cy="84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Rectangle 3"/>
          <p:cNvSpPr txBox="1"/>
          <p:nvPr/>
        </p:nvSpPr>
        <p:spPr>
          <a:xfrm>
            <a:off x="609600" y="457200"/>
            <a:ext cx="4145280" cy="46863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90000"/>
              </a:lnSpc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Mạch carbon</a:t>
            </a:r>
            <a:endParaRPr lang="en-US" altLang="en-US" sz="36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48871" y="1295205"/>
            <a:ext cx="8646258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000">
                <a:latin typeface="Times New Roman" panose="02020603050405020304" pitchFamily="18" charset="0"/>
              </a:rPr>
              <a:t>Những nguyên tử ca</a:t>
            </a:r>
            <a:r>
              <a:rPr lang="vi-VN" altLang="en-US" sz="4000">
                <a:latin typeface="Times New Roman" panose="02020603050405020304" pitchFamily="18" charset="0"/>
              </a:rPr>
              <a:t>r</a:t>
            </a:r>
            <a:r>
              <a:rPr lang="en-US" sz="4000">
                <a:latin typeface="Times New Roman" panose="02020603050405020304" pitchFamily="18" charset="0"/>
              </a:rPr>
              <a:t>bon trong phân tử HCHC có thể liên kết trực tiếp với nhau tạo thành mạch carbon.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52400" y="3352800"/>
            <a:ext cx="6861810" cy="73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88900" algn="just" defTabSz="266700">
              <a:lnSpc>
                <a:spcPct val="130000"/>
              </a:lnSpc>
              <a:spcAft>
                <a:spcPct val="0"/>
              </a:spcAft>
            </a:pPr>
            <a:r>
              <a:rPr sz="3200">
                <a:latin typeface="Times New Roman" panose="02020603050405020304"/>
                <a:ea typeface="Calibri" panose="020F0502020204030204"/>
              </a:rPr>
              <a:t>+ Mạch hở, không phân nhánh</a:t>
            </a:r>
          </a:p>
        </p:txBody>
      </p:sp>
      <p:pic>
        <p:nvPicPr>
          <p:cNvPr id="44" name="Picture 4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87"/>
          <a:stretch>
            <a:fillRect/>
          </a:stretch>
        </p:blipFill>
        <p:spPr>
          <a:xfrm>
            <a:off x="457200" y="4083685"/>
            <a:ext cx="403860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228600" y="4495800"/>
            <a:ext cx="7154545" cy="617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>
              <a:lnSpc>
                <a:spcPct val="107000"/>
              </a:lnSpc>
              <a:spcAft>
                <a:spcPts val="800"/>
              </a:spcAft>
            </a:pPr>
            <a:r>
              <a:rPr sz="3200">
                <a:latin typeface="Times New Roman" panose="02020603050405020304"/>
                <a:ea typeface="Calibri" panose="020F0502020204030204"/>
              </a:rPr>
              <a:t>+ Mạch hở, phân nhánh</a:t>
            </a:r>
            <a:r>
              <a:rPr lang="vi-VN" sz="3200">
                <a:latin typeface="Times New Roman" panose="02020603050405020304"/>
                <a:ea typeface="Calibri" panose="020F0502020204030204"/>
              </a:rPr>
              <a:t> ( từ 4 C trở lên )</a:t>
            </a:r>
          </a:p>
        </p:txBody>
      </p:sp>
      <p:pic>
        <p:nvPicPr>
          <p:cNvPr id="45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8007"/>
          <a:stretch>
            <a:fillRect/>
          </a:stretch>
        </p:blipFill>
        <p:spPr>
          <a:xfrm>
            <a:off x="466090" y="5257800"/>
            <a:ext cx="5629910" cy="1405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2" grpId="0"/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914400" y="990600"/>
            <a:ext cx="6759575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ct val="130000"/>
              </a:lnSpc>
              <a:spcAft>
                <a:spcPct val="0"/>
              </a:spcAft>
            </a:pPr>
            <a:r>
              <a:rPr sz="3600">
                <a:latin typeface="Times New Roman" panose="02020603050405020304"/>
                <a:ea typeface="Calibri" panose="020F0502020204030204"/>
              </a:rPr>
              <a:t>  +  Mạch vòng</a:t>
            </a:r>
            <a:r>
              <a:rPr lang="en-US" sz="3600">
                <a:latin typeface="Times New Roman" panose="02020603050405020304"/>
                <a:ea typeface="Calibri" panose="020F0502020204030204"/>
              </a:rPr>
              <a:t> (C</a:t>
            </a:r>
            <a:r>
              <a:rPr lang="en-US" sz="3600" baseline="-25000">
                <a:latin typeface="Times New Roman" panose="02020603050405020304"/>
                <a:ea typeface="Calibri" panose="020F0502020204030204"/>
              </a:rPr>
              <a:t>n</a:t>
            </a:r>
            <a:r>
              <a:rPr lang="en-US" sz="3600">
                <a:latin typeface="Times New Roman" panose="02020603050405020304"/>
                <a:ea typeface="Calibri" panose="020F0502020204030204"/>
              </a:rPr>
              <a:t> H</a:t>
            </a:r>
            <a:r>
              <a:rPr lang="en-US" sz="3600" baseline="-25000">
                <a:latin typeface="Times New Roman" panose="02020603050405020304"/>
                <a:ea typeface="Calibri" panose="020F0502020204030204"/>
              </a:rPr>
              <a:t>2n</a:t>
            </a:r>
            <a:r>
              <a:rPr lang="en-US" sz="3600">
                <a:latin typeface="Times New Roman" panose="02020603050405020304"/>
                <a:ea typeface="Calibri" panose="020F0502020204030204"/>
              </a:rPr>
              <a:t> ,  n       3)</a:t>
            </a:r>
          </a:p>
        </p:txBody>
      </p:sp>
      <p:pic>
        <p:nvPicPr>
          <p:cNvPr id="46" name="Picture 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" b="12154"/>
          <a:stretch>
            <a:fillRect/>
          </a:stretch>
        </p:blipFill>
        <p:spPr>
          <a:xfrm>
            <a:off x="1371600" y="2286000"/>
            <a:ext cx="3723005" cy="16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5897880" y="1219200"/>
            <a:ext cx="506730" cy="59817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647;p37"/>
          <p:cNvSpPr>
            <a:spLocks/>
          </p:cNvSpPr>
          <p:nvPr/>
        </p:nvSpPr>
        <p:spPr bwMode="auto">
          <a:xfrm>
            <a:off x="504826" y="0"/>
            <a:ext cx="8099425" cy="4935538"/>
          </a:xfrm>
          <a:custGeom>
            <a:avLst/>
            <a:gdLst>
              <a:gd name="T0" fmla="*/ 2147483647 w 324000"/>
              <a:gd name="T1" fmla="*/ 1367676154 h 153271"/>
              <a:gd name="T2" fmla="*/ 2147483647 w 324000"/>
              <a:gd name="T3" fmla="*/ 2147483647 h 153271"/>
              <a:gd name="T4" fmla="*/ 2147483647 w 324000"/>
              <a:gd name="T5" fmla="*/ 2147483647 h 153271"/>
              <a:gd name="T6" fmla="*/ 2147483647 w 324000"/>
              <a:gd name="T7" fmla="*/ 2147483647 h 153271"/>
              <a:gd name="T8" fmla="*/ 2147483647 w 324000"/>
              <a:gd name="T9" fmla="*/ 2147483647 h 153271"/>
              <a:gd name="T10" fmla="*/ 2147483647 w 324000"/>
              <a:gd name="T11" fmla="*/ 2147483647 h 153271"/>
              <a:gd name="T12" fmla="*/ 2147483647 w 324000"/>
              <a:gd name="T13" fmla="*/ 2147483647 h 153271"/>
              <a:gd name="T14" fmla="*/ 2147483647 w 324000"/>
              <a:gd name="T15" fmla="*/ 2147483647 h 153271"/>
              <a:gd name="T16" fmla="*/ 2147483647 w 324000"/>
              <a:gd name="T17" fmla="*/ 2147483647 h 153271"/>
              <a:gd name="T18" fmla="*/ 2147483647 w 324000"/>
              <a:gd name="T19" fmla="*/ 2147483647 h 153271"/>
              <a:gd name="T20" fmla="*/ 2147483647 w 324000"/>
              <a:gd name="T21" fmla="*/ 1120386221 h 153271"/>
              <a:gd name="T22" fmla="*/ 2147483647 w 324000"/>
              <a:gd name="T23" fmla="*/ 1367676154 h 15327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9" tIns="45720" rIns="91439" bIns="45720"/>
          <a:lstStyle/>
          <a:p>
            <a:endParaRPr lang="en-US"/>
          </a:p>
        </p:txBody>
      </p:sp>
      <p:sp>
        <p:nvSpPr>
          <p:cNvPr id="648" name="Google Shape;648;p37"/>
          <p:cNvSpPr txBox="1">
            <a:spLocks noGrp="1"/>
          </p:cNvSpPr>
          <p:nvPr>
            <p:ph type="title"/>
          </p:nvPr>
        </p:nvSpPr>
        <p:spPr>
          <a:xfrm>
            <a:off x="796925" y="1"/>
            <a:ext cx="7702550" cy="392113"/>
          </a:xfrm>
        </p:spPr>
        <p:txBody>
          <a:bodyPr rtlCol="0"/>
          <a:lstStyle/>
          <a:p>
            <a:pPr algn="ctr" eaLnBrk="1" fontAlgn="auto" hangingPunct="1">
              <a:defRPr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9" name="Google Shape;649;p37"/>
          <p:cNvSpPr>
            <a:spLocks noGrp="1"/>
          </p:cNvSpPr>
          <p:nvPr>
            <p:ph type="body" idx="1"/>
          </p:nvPr>
        </p:nvSpPr>
        <p:spPr>
          <a:xfrm>
            <a:off x="166689" y="481014"/>
            <a:ext cx="9024937" cy="5984875"/>
          </a:xfrm>
        </p:spPr>
        <p:txBody>
          <a:bodyPr/>
          <a:lstStyle/>
          <a:p>
            <a:r>
              <a:rPr lang="vi-VN" sz="3200" dirty="0"/>
              <a:t>– Nêu được khái niệm hợp chất hữu cơ, hoá học hữu cơ.</a:t>
            </a:r>
          </a:p>
          <a:p>
            <a:r>
              <a:rPr lang="vi-VN" sz="3200" dirty="0"/>
              <a:t>– Nêu được khái niệm công thức phân tử, công thức cấu tạo và ý nghĩa của nó; đặc điểm </a:t>
            </a:r>
            <a:r>
              <a:rPr lang="vi-VN" sz="3200" dirty="0" smtClean="0"/>
              <a:t>cấu</a:t>
            </a:r>
            <a:r>
              <a:rPr lang="en-US" sz="3200" dirty="0" smtClean="0"/>
              <a:t> </a:t>
            </a:r>
            <a:r>
              <a:rPr lang="vi-VN" sz="3200" dirty="0" smtClean="0"/>
              <a:t>tạo </a:t>
            </a:r>
            <a:r>
              <a:rPr lang="vi-VN" sz="3200" dirty="0"/>
              <a:t>hợp chất hữu cơ.</a:t>
            </a:r>
          </a:p>
          <a:p>
            <a:r>
              <a:rPr lang="vi-VN" sz="3200" dirty="0"/>
              <a:t>– Phân biệt được chất vô cơ hay hữu cơ theo công thức phân tử.</a:t>
            </a:r>
          </a:p>
          <a:p>
            <a:r>
              <a:rPr lang="vi-VN" sz="3200" dirty="0"/>
              <a:t>– Trình bày được sự phân loại sơ bộ hợp chất hữu cơ gồm hydrocarbon (hiđrocacbon) và </a:t>
            </a:r>
            <a:r>
              <a:rPr lang="vi-VN" sz="3200" dirty="0" smtClean="0"/>
              <a:t>dẫn</a:t>
            </a:r>
            <a:r>
              <a:rPr lang="en-US" sz="3200" dirty="0" smtClean="0"/>
              <a:t> </a:t>
            </a:r>
            <a:r>
              <a:rPr lang="en-US" sz="3200" dirty="0" err="1" smtClean="0"/>
              <a:t>xuất</a:t>
            </a:r>
            <a:r>
              <a:rPr lang="en-US" sz="3200" dirty="0" smtClean="0"/>
              <a:t> </a:t>
            </a:r>
            <a:r>
              <a:rPr lang="en-US" sz="3200" dirty="0" err="1"/>
              <a:t>của</a:t>
            </a:r>
            <a:r>
              <a:rPr lang="en-US" sz="3200" dirty="0"/>
              <a:t> hydrocarbon.</a:t>
            </a:r>
            <a:endParaRPr lang="en-US" alt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Google Shape;650;p37"/>
          <p:cNvSpPr>
            <a:spLocks noChangeArrowheads="1"/>
          </p:cNvSpPr>
          <p:nvPr/>
        </p:nvSpPr>
        <p:spPr bwMode="auto">
          <a:xfrm>
            <a:off x="7015164" y="6465889"/>
            <a:ext cx="92075" cy="122237"/>
          </a:xfrm>
          <a:prstGeom prst="ellipse">
            <a:avLst/>
          </a:prstGeom>
          <a:solidFill>
            <a:srgbClr val="D68C60">
              <a:alpha val="2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91424" rIns="91424" bIns="91424" anchor="ctr"/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2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/>
          <p:nvPr/>
        </p:nvSpPr>
        <p:spPr>
          <a:xfrm>
            <a:off x="75712" y="1143000"/>
            <a:ext cx="6325577" cy="375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45" b="1" u="sng" dirty="0">
                <a:latin typeface="Times New Roman" panose="02020603050405020304" pitchFamily="18" charset="0"/>
              </a:rPr>
              <a:t>CTPT</a:t>
            </a:r>
            <a:r>
              <a:rPr lang="en-US" altLang="en-US" sz="1845" dirty="0">
                <a:latin typeface="Tahoma" panose="020B0604030504040204" pitchFamily="34" charset="0"/>
              </a:rPr>
              <a:t>       </a:t>
            </a:r>
            <a:r>
              <a:rPr lang="en-US" altLang="en-US" sz="1845" b="1" u="sng" dirty="0">
                <a:latin typeface="Times New Roman" panose="02020603050405020304" pitchFamily="18" charset="0"/>
              </a:rPr>
              <a:t>Công thức biểu diễn đầy đủ liên kết</a:t>
            </a:r>
          </a:p>
        </p:txBody>
      </p:sp>
      <p:sp>
        <p:nvSpPr>
          <p:cNvPr id="117763" name="Text Box 3"/>
          <p:cNvSpPr txBox="1"/>
          <p:nvPr/>
        </p:nvSpPr>
        <p:spPr>
          <a:xfrm>
            <a:off x="-228355" y="4777154"/>
            <a:ext cx="1676644" cy="423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540" b="1" dirty="0">
                <a:latin typeface="Times New Roman" panose="02020603050405020304" pitchFamily="18" charset="0"/>
              </a:rPr>
              <a:t>       </a:t>
            </a:r>
            <a:r>
              <a:rPr lang="en-US" altLang="en-US" sz="1845" b="1" dirty="0">
                <a:latin typeface="Times New Roman" panose="02020603050405020304" pitchFamily="18" charset="0"/>
              </a:rPr>
              <a:t>  </a:t>
            </a:r>
            <a:r>
              <a:rPr lang="en-US" altLang="en-US" sz="2155" b="1" dirty="0">
                <a:latin typeface="Times New Roman" panose="02020603050405020304" pitchFamily="18" charset="0"/>
              </a:rPr>
              <a:t>C</a:t>
            </a:r>
            <a:r>
              <a:rPr lang="en-US" altLang="en-US" sz="2155" b="1" baseline="-25000" dirty="0">
                <a:latin typeface="Times New Roman" panose="02020603050405020304" pitchFamily="18" charset="0"/>
              </a:rPr>
              <a:t>4</a:t>
            </a:r>
            <a:r>
              <a:rPr lang="en-US" altLang="en-US" sz="2155" b="1" dirty="0">
                <a:latin typeface="Times New Roman" panose="02020603050405020304" pitchFamily="18" charset="0"/>
              </a:rPr>
              <a:t>H</a:t>
            </a:r>
            <a:r>
              <a:rPr lang="en-US" altLang="en-US" sz="2155" b="1" baseline="-25000" dirty="0">
                <a:latin typeface="Times New Roman" panose="02020603050405020304" pitchFamily="18" charset="0"/>
              </a:rPr>
              <a:t>8</a:t>
            </a:r>
            <a:endParaRPr lang="en-US" altLang="en-US" sz="2155" b="1" dirty="0">
              <a:latin typeface="Times New Roman" panose="02020603050405020304" pitchFamily="18" charset="0"/>
            </a:endParaRPr>
          </a:p>
        </p:txBody>
      </p:sp>
      <p:sp>
        <p:nvSpPr>
          <p:cNvPr id="117774" name="Line 14"/>
          <p:cNvSpPr/>
          <p:nvPr/>
        </p:nvSpPr>
        <p:spPr>
          <a:xfrm flipV="1">
            <a:off x="1448288" y="2608385"/>
            <a:ext cx="7467356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7775" name="Line 15"/>
          <p:cNvSpPr/>
          <p:nvPr/>
        </p:nvSpPr>
        <p:spPr>
          <a:xfrm>
            <a:off x="456712" y="4366846"/>
            <a:ext cx="8534645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7776" name="Line 16"/>
          <p:cNvSpPr/>
          <p:nvPr/>
        </p:nvSpPr>
        <p:spPr>
          <a:xfrm>
            <a:off x="1449510" y="1494692"/>
            <a:ext cx="35413" cy="45720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7777" name="Text Box 17"/>
          <p:cNvSpPr txBox="1"/>
          <p:nvPr/>
        </p:nvSpPr>
        <p:spPr>
          <a:xfrm>
            <a:off x="0" y="2315308"/>
            <a:ext cx="1448288" cy="423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sz="2155" b="1" dirty="0">
                <a:latin typeface="Times New Roman" panose="02020603050405020304" pitchFamily="18" charset="0"/>
              </a:rPr>
              <a:t>C</a:t>
            </a:r>
            <a:r>
              <a:rPr lang="en-US" altLang="en-US" sz="2155" b="1" baseline="-25000" dirty="0">
                <a:latin typeface="Times New Roman" panose="02020603050405020304" pitchFamily="18" charset="0"/>
              </a:rPr>
              <a:t>4</a:t>
            </a:r>
            <a:r>
              <a:rPr lang="en-US" altLang="en-US" sz="2155" b="1" dirty="0">
                <a:latin typeface="Times New Roman" panose="02020603050405020304" pitchFamily="18" charset="0"/>
              </a:rPr>
              <a:t>H</a:t>
            </a:r>
            <a:r>
              <a:rPr lang="en-US" altLang="en-US" sz="2155" b="1" baseline="-25000" dirty="0">
                <a:latin typeface="Times New Roman" panose="02020603050405020304" pitchFamily="18" charset="0"/>
              </a:rPr>
              <a:t>10</a:t>
            </a:r>
          </a:p>
        </p:txBody>
      </p:sp>
      <p:grpSp>
        <p:nvGrpSpPr>
          <p:cNvPr id="2" name="Group 77"/>
          <p:cNvGrpSpPr/>
          <p:nvPr/>
        </p:nvGrpSpPr>
        <p:grpSpPr>
          <a:xfrm>
            <a:off x="1905000" y="1436077"/>
            <a:ext cx="3276356" cy="1147885"/>
            <a:chOff x="1200" y="528"/>
            <a:chExt cx="2064" cy="940"/>
          </a:xfrm>
        </p:grpSpPr>
        <p:sp>
          <p:nvSpPr>
            <p:cNvPr id="12338" name="Text Box 34"/>
            <p:cNvSpPr txBox="1"/>
            <p:nvPr/>
          </p:nvSpPr>
          <p:spPr>
            <a:xfrm>
              <a:off x="2253" y="864"/>
              <a:ext cx="1011" cy="2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540" b="1" dirty="0">
                  <a:latin typeface="Times New Roman" panose="02020603050405020304" pitchFamily="18" charset="0"/>
                </a:rPr>
                <a:t>C   –   C  –  H</a:t>
              </a:r>
              <a:r>
                <a:rPr lang="en-US" altLang="en-US" sz="1540" dirty="0">
                  <a:latin typeface="Times New Roman" panose="02020603050405020304" pitchFamily="18" charset="0"/>
                </a:rPr>
                <a:t>  </a:t>
              </a:r>
            </a:p>
          </p:txBody>
        </p:sp>
        <p:grpSp>
          <p:nvGrpSpPr>
            <p:cNvPr id="12339" name="Group 86"/>
            <p:cNvGrpSpPr/>
            <p:nvPr/>
          </p:nvGrpSpPr>
          <p:grpSpPr>
            <a:xfrm>
              <a:off x="1200" y="528"/>
              <a:ext cx="1824" cy="940"/>
              <a:chOff x="2352" y="336"/>
              <a:chExt cx="1824" cy="940"/>
            </a:xfrm>
          </p:grpSpPr>
          <p:sp>
            <p:nvSpPr>
              <p:cNvPr id="12340" name="Text Box 5"/>
              <p:cNvSpPr txBox="1"/>
              <p:nvPr/>
            </p:nvSpPr>
            <p:spPr>
              <a:xfrm>
                <a:off x="2352" y="672"/>
                <a:ext cx="1824" cy="2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50000"/>
                  </a:spcBef>
                  <a:buFontTx/>
                  <a:buNone/>
                </a:pPr>
                <a:r>
                  <a:rPr lang="en-US" altLang="en-US" sz="1540" b="1" dirty="0">
                    <a:latin typeface="Times New Roman" panose="02020603050405020304" pitchFamily="18" charset="0"/>
                  </a:rPr>
                  <a:t>   H  –  C     –  C  –    </a:t>
                </a:r>
              </a:p>
            </p:txBody>
          </p:sp>
          <p:sp>
            <p:nvSpPr>
              <p:cNvPr id="12341" name="Text Box 6"/>
              <p:cNvSpPr txBox="1"/>
              <p:nvPr/>
            </p:nvSpPr>
            <p:spPr>
              <a:xfrm>
                <a:off x="2730" y="1008"/>
                <a:ext cx="285" cy="2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50000"/>
                  </a:spcBef>
                  <a:buFontTx/>
                  <a:buNone/>
                </a:pPr>
                <a:r>
                  <a:rPr lang="en-US" altLang="en-US" sz="1540" b="1" dirty="0">
                    <a:latin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12342" name="Text Box 7"/>
              <p:cNvSpPr txBox="1"/>
              <p:nvPr/>
            </p:nvSpPr>
            <p:spPr>
              <a:xfrm>
                <a:off x="2721" y="336"/>
                <a:ext cx="285" cy="2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50000"/>
                  </a:spcBef>
                  <a:buFontTx/>
                  <a:buNone/>
                </a:pPr>
                <a:r>
                  <a:rPr lang="en-US" altLang="en-US" sz="1540" b="1" dirty="0">
                    <a:latin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12343" name="Text Box 8"/>
              <p:cNvSpPr txBox="1"/>
              <p:nvPr/>
            </p:nvSpPr>
            <p:spPr>
              <a:xfrm>
                <a:off x="3072" y="1008"/>
                <a:ext cx="285" cy="2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50000"/>
                  </a:spcBef>
                  <a:buFontTx/>
                  <a:buNone/>
                </a:pPr>
                <a:r>
                  <a:rPr lang="en-US" altLang="en-US" sz="1540" b="1" dirty="0">
                    <a:latin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12344" name="Text Box 9"/>
              <p:cNvSpPr txBox="1"/>
              <p:nvPr/>
            </p:nvSpPr>
            <p:spPr>
              <a:xfrm>
                <a:off x="3063" y="336"/>
                <a:ext cx="285" cy="2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50000"/>
                  </a:spcBef>
                  <a:buFontTx/>
                  <a:buNone/>
                </a:pPr>
                <a:r>
                  <a:rPr lang="en-US" altLang="en-US" sz="1540" b="1" dirty="0">
                    <a:latin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12345" name="Line 10"/>
              <p:cNvSpPr/>
              <p:nvPr/>
            </p:nvSpPr>
            <p:spPr>
              <a:xfrm>
                <a:off x="3168" y="912"/>
                <a:ext cx="0" cy="12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46" name="Line 11"/>
              <p:cNvSpPr/>
              <p:nvPr/>
            </p:nvSpPr>
            <p:spPr>
              <a:xfrm>
                <a:off x="2827" y="912"/>
                <a:ext cx="0" cy="12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47" name="Line 12"/>
              <p:cNvSpPr/>
              <p:nvPr/>
            </p:nvSpPr>
            <p:spPr>
              <a:xfrm>
                <a:off x="2811" y="576"/>
                <a:ext cx="0" cy="12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48" name="Line 13"/>
              <p:cNvSpPr/>
              <p:nvPr/>
            </p:nvSpPr>
            <p:spPr>
              <a:xfrm>
                <a:off x="3168" y="576"/>
                <a:ext cx="0" cy="12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49" name="Text Box 35"/>
              <p:cNvSpPr txBox="1"/>
              <p:nvPr/>
            </p:nvSpPr>
            <p:spPr>
              <a:xfrm>
                <a:off x="3408" y="1008"/>
                <a:ext cx="285" cy="2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50000"/>
                  </a:spcBef>
                  <a:buFontTx/>
                  <a:buNone/>
                </a:pPr>
                <a:r>
                  <a:rPr lang="en-US" altLang="en-US" sz="1540" b="1" dirty="0">
                    <a:latin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12350" name="Text Box 36"/>
              <p:cNvSpPr txBox="1"/>
              <p:nvPr/>
            </p:nvSpPr>
            <p:spPr>
              <a:xfrm>
                <a:off x="3408" y="336"/>
                <a:ext cx="285" cy="2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50000"/>
                  </a:spcBef>
                  <a:buFontTx/>
                  <a:buNone/>
                </a:pPr>
                <a:r>
                  <a:rPr lang="en-US" altLang="en-US" sz="1540" b="1" dirty="0">
                    <a:latin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12351" name="Text Box 37"/>
              <p:cNvSpPr txBox="1"/>
              <p:nvPr/>
            </p:nvSpPr>
            <p:spPr>
              <a:xfrm>
                <a:off x="3744" y="1008"/>
                <a:ext cx="285" cy="2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50000"/>
                  </a:spcBef>
                  <a:buFontTx/>
                  <a:buNone/>
                </a:pPr>
                <a:r>
                  <a:rPr lang="en-US" altLang="en-US" sz="1540" b="1" dirty="0">
                    <a:latin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12352" name="Text Box 38"/>
              <p:cNvSpPr txBox="1"/>
              <p:nvPr/>
            </p:nvSpPr>
            <p:spPr>
              <a:xfrm>
                <a:off x="3731" y="336"/>
                <a:ext cx="285" cy="2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50000"/>
                  </a:spcBef>
                  <a:buFontTx/>
                  <a:buNone/>
                </a:pPr>
                <a:r>
                  <a:rPr lang="en-US" altLang="en-US" sz="1540" b="1" dirty="0">
                    <a:latin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12353" name="Line 39"/>
              <p:cNvSpPr/>
              <p:nvPr/>
            </p:nvSpPr>
            <p:spPr>
              <a:xfrm>
                <a:off x="3840" y="912"/>
                <a:ext cx="0" cy="12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54" name="Line 40"/>
              <p:cNvSpPr/>
              <p:nvPr/>
            </p:nvSpPr>
            <p:spPr>
              <a:xfrm>
                <a:off x="3501" y="912"/>
                <a:ext cx="0" cy="12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55" name="Line 41"/>
              <p:cNvSpPr/>
              <p:nvPr/>
            </p:nvSpPr>
            <p:spPr>
              <a:xfrm>
                <a:off x="3504" y="576"/>
                <a:ext cx="0" cy="12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56" name="Line 42"/>
              <p:cNvSpPr/>
              <p:nvPr/>
            </p:nvSpPr>
            <p:spPr>
              <a:xfrm>
                <a:off x="3831" y="576"/>
                <a:ext cx="0" cy="12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117804" name="Text Box 44"/>
          <p:cNvSpPr txBox="1"/>
          <p:nvPr/>
        </p:nvSpPr>
        <p:spPr>
          <a:xfrm>
            <a:off x="5216525" y="1729105"/>
            <a:ext cx="3460750" cy="3759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4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(Mạch </a:t>
            </a:r>
            <a:r>
              <a:rPr lang="vi-VN" altLang="en-US" sz="184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hở, </a:t>
            </a:r>
            <a:r>
              <a:rPr lang="en-US" altLang="en-US" sz="184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</a:t>
            </a:r>
            <a:r>
              <a:rPr lang="vi-VN" altLang="en-US" sz="184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ông phân nhánh</a:t>
            </a:r>
            <a:r>
              <a:rPr lang="en-US" altLang="en-US" sz="184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4" name="Group 67"/>
          <p:cNvGrpSpPr/>
          <p:nvPr/>
        </p:nvGrpSpPr>
        <p:grpSpPr>
          <a:xfrm>
            <a:off x="1980712" y="2608385"/>
            <a:ext cx="2896577" cy="1746250"/>
            <a:chOff x="2304" y="1670"/>
            <a:chExt cx="1824" cy="1430"/>
          </a:xfrm>
        </p:grpSpPr>
        <p:sp>
          <p:nvSpPr>
            <p:cNvPr id="12318" name="Text Box 47"/>
            <p:cNvSpPr txBox="1"/>
            <p:nvPr/>
          </p:nvSpPr>
          <p:spPr>
            <a:xfrm>
              <a:off x="2304" y="2064"/>
              <a:ext cx="1824" cy="2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540" b="1" dirty="0">
                  <a:latin typeface="Times New Roman" panose="02020603050405020304" pitchFamily="18" charset="0"/>
                </a:rPr>
                <a:t>   H  –  C    –  C  –    </a:t>
              </a:r>
            </a:p>
          </p:txBody>
        </p:sp>
        <p:sp>
          <p:nvSpPr>
            <p:cNvPr id="12319" name="Text Box 48"/>
            <p:cNvSpPr txBox="1"/>
            <p:nvPr/>
          </p:nvSpPr>
          <p:spPr>
            <a:xfrm>
              <a:off x="2660" y="2400"/>
              <a:ext cx="285" cy="2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540" b="1" dirty="0">
                  <a:latin typeface="Times New Roman" panose="02020603050405020304" pitchFamily="18" charset="0"/>
                </a:rPr>
                <a:t> H</a:t>
              </a:r>
            </a:p>
          </p:txBody>
        </p:sp>
        <p:sp>
          <p:nvSpPr>
            <p:cNvPr id="12320" name="Text Box 49"/>
            <p:cNvSpPr txBox="1"/>
            <p:nvPr/>
          </p:nvSpPr>
          <p:spPr>
            <a:xfrm>
              <a:off x="2687" y="1670"/>
              <a:ext cx="285" cy="2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540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2321" name="Text Box 50"/>
            <p:cNvSpPr txBox="1"/>
            <p:nvPr/>
          </p:nvSpPr>
          <p:spPr>
            <a:xfrm>
              <a:off x="2640" y="2640"/>
              <a:ext cx="285" cy="2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540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2322" name="Text Box 51"/>
            <p:cNvSpPr txBox="1"/>
            <p:nvPr/>
          </p:nvSpPr>
          <p:spPr>
            <a:xfrm>
              <a:off x="3021" y="1670"/>
              <a:ext cx="285" cy="2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540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2323" name="Line 52"/>
            <p:cNvSpPr/>
            <p:nvPr/>
          </p:nvSpPr>
          <p:spPr>
            <a:xfrm>
              <a:off x="3120" y="2304"/>
              <a:ext cx="0" cy="12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24" name="Line 53"/>
            <p:cNvSpPr/>
            <p:nvPr/>
          </p:nvSpPr>
          <p:spPr>
            <a:xfrm>
              <a:off x="2770" y="2304"/>
              <a:ext cx="0" cy="12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25" name="Line 54"/>
            <p:cNvSpPr/>
            <p:nvPr/>
          </p:nvSpPr>
          <p:spPr>
            <a:xfrm>
              <a:off x="2784" y="1920"/>
              <a:ext cx="0" cy="12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26" name="Line 55"/>
            <p:cNvSpPr/>
            <p:nvPr/>
          </p:nvSpPr>
          <p:spPr>
            <a:xfrm>
              <a:off x="3120" y="1920"/>
              <a:ext cx="0" cy="12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27" name="Text Box 56"/>
            <p:cNvSpPr txBox="1"/>
            <p:nvPr/>
          </p:nvSpPr>
          <p:spPr>
            <a:xfrm>
              <a:off x="3360" y="2054"/>
              <a:ext cx="624" cy="2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540" b="1" dirty="0">
                  <a:latin typeface="Times New Roman" panose="02020603050405020304" pitchFamily="18" charset="0"/>
                </a:rPr>
                <a:t>C  –  H  </a:t>
              </a:r>
            </a:p>
          </p:txBody>
        </p:sp>
        <p:sp>
          <p:nvSpPr>
            <p:cNvPr id="12328" name="Text Box 57"/>
            <p:cNvSpPr txBox="1"/>
            <p:nvPr/>
          </p:nvSpPr>
          <p:spPr>
            <a:xfrm>
              <a:off x="3360" y="2400"/>
              <a:ext cx="285" cy="2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540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2329" name="Text Box 58"/>
            <p:cNvSpPr txBox="1"/>
            <p:nvPr/>
          </p:nvSpPr>
          <p:spPr>
            <a:xfrm>
              <a:off x="3360" y="1670"/>
              <a:ext cx="285" cy="2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540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2330" name="Text Box 59"/>
            <p:cNvSpPr txBox="1"/>
            <p:nvPr/>
          </p:nvSpPr>
          <p:spPr>
            <a:xfrm>
              <a:off x="3408" y="2640"/>
              <a:ext cx="285" cy="2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540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2331" name="Text Box 60"/>
            <p:cNvSpPr txBox="1"/>
            <p:nvPr/>
          </p:nvSpPr>
          <p:spPr>
            <a:xfrm>
              <a:off x="3024" y="2832"/>
              <a:ext cx="285" cy="2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540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2332" name="Line 61"/>
            <p:cNvSpPr/>
            <p:nvPr/>
          </p:nvSpPr>
          <p:spPr>
            <a:xfrm flipH="1">
              <a:off x="2928" y="2640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33" name="Line 62"/>
            <p:cNvSpPr/>
            <p:nvPr/>
          </p:nvSpPr>
          <p:spPr>
            <a:xfrm>
              <a:off x="3456" y="2304"/>
              <a:ext cx="0" cy="12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34" name="Line 63"/>
            <p:cNvSpPr/>
            <p:nvPr/>
          </p:nvSpPr>
          <p:spPr>
            <a:xfrm>
              <a:off x="3456" y="1920"/>
              <a:ext cx="0" cy="12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35" name="Line 64"/>
            <p:cNvSpPr/>
            <p:nvPr/>
          </p:nvSpPr>
          <p:spPr>
            <a:xfrm>
              <a:off x="3129" y="2688"/>
              <a:ext cx="0" cy="12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36" name="Rectangle 65"/>
            <p:cNvSpPr/>
            <p:nvPr/>
          </p:nvSpPr>
          <p:spPr>
            <a:xfrm>
              <a:off x="3024" y="2448"/>
              <a:ext cx="204" cy="2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r>
                <a:rPr lang="en-US" altLang="en-US" sz="1540" b="1" dirty="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2337" name="Line 66"/>
            <p:cNvSpPr/>
            <p:nvPr/>
          </p:nvSpPr>
          <p:spPr>
            <a:xfrm>
              <a:off x="3264" y="2640"/>
              <a:ext cx="9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7828" name="Text Box 68"/>
          <p:cNvSpPr txBox="1"/>
          <p:nvPr/>
        </p:nvSpPr>
        <p:spPr>
          <a:xfrm>
            <a:off x="5334000" y="3206750"/>
            <a:ext cx="3343275" cy="3759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4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(Mạch </a:t>
            </a:r>
            <a:r>
              <a:rPr lang="vi-VN" altLang="en-US" sz="184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hở, phân nhánh </a:t>
            </a:r>
            <a:r>
              <a:rPr lang="en-US" altLang="en-US" sz="184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5" name="Group 88"/>
          <p:cNvGrpSpPr/>
          <p:nvPr/>
        </p:nvGrpSpPr>
        <p:grpSpPr>
          <a:xfrm>
            <a:off x="2286000" y="4471865"/>
            <a:ext cx="2133356" cy="1616808"/>
            <a:chOff x="2448" y="2736"/>
            <a:chExt cx="1344" cy="1324"/>
          </a:xfrm>
        </p:grpSpPr>
        <p:sp>
          <p:nvSpPr>
            <p:cNvPr id="12306" name="Text Box 69"/>
            <p:cNvSpPr txBox="1"/>
            <p:nvPr/>
          </p:nvSpPr>
          <p:spPr>
            <a:xfrm>
              <a:off x="2448" y="3072"/>
              <a:ext cx="1344" cy="2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540" b="1" dirty="0">
                  <a:latin typeface="Times New Roman" panose="02020603050405020304" pitchFamily="18" charset="0"/>
                </a:rPr>
                <a:t>    H  –  C  –    C  –  H  </a:t>
              </a:r>
            </a:p>
          </p:txBody>
        </p:sp>
        <p:sp>
          <p:nvSpPr>
            <p:cNvPr id="12307" name="Text Box 71"/>
            <p:cNvSpPr txBox="1"/>
            <p:nvPr/>
          </p:nvSpPr>
          <p:spPr>
            <a:xfrm>
              <a:off x="2831" y="2736"/>
              <a:ext cx="285" cy="2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540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2308" name="Text Box 73"/>
            <p:cNvSpPr txBox="1"/>
            <p:nvPr/>
          </p:nvSpPr>
          <p:spPr>
            <a:xfrm>
              <a:off x="3124" y="2736"/>
              <a:ext cx="285" cy="2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540" b="1" dirty="0">
                  <a:latin typeface="Times New Roman" panose="02020603050405020304" pitchFamily="18" charset="0"/>
                </a:rPr>
                <a:t>  H</a:t>
              </a:r>
            </a:p>
          </p:txBody>
        </p:sp>
        <p:sp>
          <p:nvSpPr>
            <p:cNvPr id="12309" name="Line 74"/>
            <p:cNvSpPr/>
            <p:nvPr/>
          </p:nvSpPr>
          <p:spPr>
            <a:xfrm>
              <a:off x="3264" y="3312"/>
              <a:ext cx="0" cy="12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10" name="Line 75"/>
            <p:cNvSpPr/>
            <p:nvPr/>
          </p:nvSpPr>
          <p:spPr>
            <a:xfrm>
              <a:off x="2937" y="3312"/>
              <a:ext cx="0" cy="12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11" name="Line 76"/>
            <p:cNvSpPr/>
            <p:nvPr/>
          </p:nvSpPr>
          <p:spPr>
            <a:xfrm>
              <a:off x="2928" y="2976"/>
              <a:ext cx="0" cy="12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12" name="Line 77"/>
            <p:cNvSpPr/>
            <p:nvPr/>
          </p:nvSpPr>
          <p:spPr>
            <a:xfrm>
              <a:off x="3264" y="2976"/>
              <a:ext cx="0" cy="12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13" name="Text Box 78"/>
            <p:cNvSpPr txBox="1"/>
            <p:nvPr/>
          </p:nvSpPr>
          <p:spPr>
            <a:xfrm>
              <a:off x="2835" y="3792"/>
              <a:ext cx="285" cy="2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540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2314" name="Text Box 80"/>
            <p:cNvSpPr txBox="1"/>
            <p:nvPr/>
          </p:nvSpPr>
          <p:spPr>
            <a:xfrm>
              <a:off x="3182" y="3782"/>
              <a:ext cx="285" cy="2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540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2315" name="Line 84"/>
            <p:cNvSpPr/>
            <p:nvPr/>
          </p:nvSpPr>
          <p:spPr>
            <a:xfrm>
              <a:off x="2928" y="3648"/>
              <a:ext cx="0" cy="12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16" name="Line 85"/>
            <p:cNvSpPr/>
            <p:nvPr/>
          </p:nvSpPr>
          <p:spPr>
            <a:xfrm>
              <a:off x="3264" y="3657"/>
              <a:ext cx="0" cy="12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17" name="Text Box 87"/>
            <p:cNvSpPr txBox="1"/>
            <p:nvPr/>
          </p:nvSpPr>
          <p:spPr>
            <a:xfrm>
              <a:off x="2448" y="3417"/>
              <a:ext cx="1344" cy="2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540" b="1" dirty="0">
                  <a:latin typeface="Times New Roman" panose="02020603050405020304" pitchFamily="18" charset="0"/>
                </a:rPr>
                <a:t>    H  –  C    –  C  –  H  </a:t>
              </a:r>
            </a:p>
          </p:txBody>
        </p:sp>
      </p:grpSp>
      <p:sp>
        <p:nvSpPr>
          <p:cNvPr id="117849" name="Text Box 89"/>
          <p:cNvSpPr txBox="1"/>
          <p:nvPr/>
        </p:nvSpPr>
        <p:spPr>
          <a:xfrm>
            <a:off x="5099538" y="4882173"/>
            <a:ext cx="2057645" cy="375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4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(Mạch vòng)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7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7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/>
      <p:bldP spid="117777" grpId="0"/>
      <p:bldP spid="117804" grpId="0"/>
      <p:bldP spid="117828" grpId="0"/>
      <p:bldP spid="1178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/>
          <p:nvPr/>
        </p:nvSpPr>
        <p:spPr>
          <a:xfrm>
            <a:off x="381000" y="1963615"/>
            <a:ext cx="1980712" cy="375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sz="1845" b="1" dirty="0">
                <a:latin typeface="Times New Roman" panose="02020603050405020304" pitchFamily="18" charset="0"/>
              </a:rPr>
              <a:t>CH</a:t>
            </a:r>
            <a:r>
              <a:rPr lang="en-US" altLang="en-US" sz="1845" b="1" baseline="-25000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6387" name="Text Box 3"/>
          <p:cNvSpPr txBox="1"/>
          <p:nvPr/>
        </p:nvSpPr>
        <p:spPr>
          <a:xfrm>
            <a:off x="75712" y="1117356"/>
            <a:ext cx="6553933" cy="423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155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Công thức phân tử</a:t>
            </a:r>
            <a:r>
              <a:rPr lang="en-US" altLang="en-US" sz="2155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</a:t>
            </a:r>
            <a:r>
              <a:rPr lang="en-US" altLang="en-US" sz="2155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Công thức cấu tạo</a:t>
            </a:r>
          </a:p>
        </p:txBody>
      </p:sp>
      <p:grpSp>
        <p:nvGrpSpPr>
          <p:cNvPr id="16388" name="Group 4"/>
          <p:cNvGrpSpPr/>
          <p:nvPr/>
        </p:nvGrpSpPr>
        <p:grpSpPr>
          <a:xfrm>
            <a:off x="3581645" y="3839308"/>
            <a:ext cx="2590067" cy="1204058"/>
            <a:chOff x="2337" y="2565"/>
            <a:chExt cx="1632" cy="986"/>
          </a:xfrm>
        </p:grpSpPr>
        <p:sp>
          <p:nvSpPr>
            <p:cNvPr id="16430" name="Text Box 5"/>
            <p:cNvSpPr txBox="1"/>
            <p:nvPr/>
          </p:nvSpPr>
          <p:spPr>
            <a:xfrm>
              <a:off x="2337" y="2896"/>
              <a:ext cx="1632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   H – C  –  C – </a:t>
              </a:r>
              <a:r>
                <a:rPr lang="en-US" altLang="en-US" sz="1845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  <a:r>
                <a:rPr lang="en-US" altLang="en-US" sz="1845" b="1" dirty="0">
                  <a:latin typeface="Times New Roman" panose="02020603050405020304" pitchFamily="18" charset="0"/>
                </a:rPr>
                <a:t> – H  </a:t>
              </a:r>
            </a:p>
          </p:txBody>
        </p:sp>
        <p:sp>
          <p:nvSpPr>
            <p:cNvPr id="16431" name="Text Box 6"/>
            <p:cNvSpPr txBox="1"/>
            <p:nvPr/>
          </p:nvSpPr>
          <p:spPr>
            <a:xfrm>
              <a:off x="2670" y="3229"/>
              <a:ext cx="255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6432" name="Text Box 7"/>
            <p:cNvSpPr txBox="1"/>
            <p:nvPr/>
          </p:nvSpPr>
          <p:spPr>
            <a:xfrm>
              <a:off x="2649" y="2565"/>
              <a:ext cx="255" cy="54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 H</a:t>
              </a:r>
            </a:p>
          </p:txBody>
        </p:sp>
        <p:sp>
          <p:nvSpPr>
            <p:cNvPr id="16433" name="Text Box 8"/>
            <p:cNvSpPr txBox="1"/>
            <p:nvPr/>
          </p:nvSpPr>
          <p:spPr>
            <a:xfrm>
              <a:off x="3009" y="3243"/>
              <a:ext cx="255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6434" name="Text Box 9"/>
            <p:cNvSpPr txBox="1"/>
            <p:nvPr/>
          </p:nvSpPr>
          <p:spPr>
            <a:xfrm>
              <a:off x="2976" y="2574"/>
              <a:ext cx="255" cy="54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 H</a:t>
              </a:r>
            </a:p>
          </p:txBody>
        </p:sp>
        <p:sp>
          <p:nvSpPr>
            <p:cNvPr id="16435" name="Line 10"/>
            <p:cNvSpPr/>
            <p:nvPr/>
          </p:nvSpPr>
          <p:spPr>
            <a:xfrm>
              <a:off x="3111" y="3168"/>
              <a:ext cx="0" cy="9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36" name="Line 11"/>
            <p:cNvSpPr/>
            <p:nvPr/>
          </p:nvSpPr>
          <p:spPr>
            <a:xfrm>
              <a:off x="2776" y="3157"/>
              <a:ext cx="0" cy="9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37" name="Line 12"/>
            <p:cNvSpPr/>
            <p:nvPr/>
          </p:nvSpPr>
          <p:spPr>
            <a:xfrm>
              <a:off x="2785" y="2820"/>
              <a:ext cx="0" cy="9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38" name="Line 13"/>
            <p:cNvSpPr/>
            <p:nvPr/>
          </p:nvSpPr>
          <p:spPr>
            <a:xfrm>
              <a:off x="3102" y="2820"/>
              <a:ext cx="0" cy="9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6389" name="Group 53"/>
          <p:cNvGrpSpPr/>
          <p:nvPr/>
        </p:nvGrpSpPr>
        <p:grpSpPr>
          <a:xfrm>
            <a:off x="3810000" y="1436077"/>
            <a:ext cx="1752356" cy="1196731"/>
            <a:chOff x="2544" y="384"/>
            <a:chExt cx="1104" cy="980"/>
          </a:xfrm>
        </p:grpSpPr>
        <p:sp>
          <p:nvSpPr>
            <p:cNvPr id="16425" name="Text Box 15"/>
            <p:cNvSpPr txBox="1"/>
            <p:nvPr/>
          </p:nvSpPr>
          <p:spPr>
            <a:xfrm>
              <a:off x="2544" y="698"/>
              <a:ext cx="1104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   H – C – H </a:t>
              </a:r>
            </a:p>
          </p:txBody>
        </p:sp>
        <p:sp>
          <p:nvSpPr>
            <p:cNvPr id="16426" name="Text Box 16"/>
            <p:cNvSpPr txBox="1"/>
            <p:nvPr/>
          </p:nvSpPr>
          <p:spPr>
            <a:xfrm>
              <a:off x="2899" y="384"/>
              <a:ext cx="232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6427" name="Text Box 17"/>
            <p:cNvSpPr txBox="1"/>
            <p:nvPr/>
          </p:nvSpPr>
          <p:spPr>
            <a:xfrm>
              <a:off x="2896" y="1056"/>
              <a:ext cx="232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6428" name="Line 18"/>
            <p:cNvSpPr/>
            <p:nvPr/>
          </p:nvSpPr>
          <p:spPr>
            <a:xfrm>
              <a:off x="3003" y="960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29" name="Line 19"/>
            <p:cNvSpPr/>
            <p:nvPr/>
          </p:nvSpPr>
          <p:spPr>
            <a:xfrm>
              <a:off x="2994" y="642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1510" name="Text Box 20"/>
          <p:cNvSpPr txBox="1"/>
          <p:nvPr/>
        </p:nvSpPr>
        <p:spPr>
          <a:xfrm>
            <a:off x="6374423" y="4471865"/>
            <a:ext cx="2693865" cy="375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45" b="1" dirty="0">
                <a:latin typeface="Times New Roman" panose="02020603050405020304" pitchFamily="18" charset="0"/>
              </a:rPr>
              <a:t>     CH</a:t>
            </a:r>
            <a:r>
              <a:rPr lang="en-US" altLang="en-US" sz="1845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1845" b="1" dirty="0">
                <a:latin typeface="Times New Roman" panose="02020603050405020304" pitchFamily="18" charset="0"/>
              </a:rPr>
              <a:t> – CH</a:t>
            </a:r>
            <a:r>
              <a:rPr lang="en-US" altLang="en-US" sz="1845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1845" b="1" dirty="0">
                <a:latin typeface="Times New Roman" panose="02020603050405020304" pitchFamily="18" charset="0"/>
              </a:rPr>
              <a:t> – </a:t>
            </a:r>
            <a:r>
              <a:rPr lang="en-US" altLang="en-US" sz="184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1845" b="1" dirty="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6391" name="Text Box 21"/>
          <p:cNvSpPr txBox="1"/>
          <p:nvPr/>
        </p:nvSpPr>
        <p:spPr>
          <a:xfrm>
            <a:off x="75712" y="4601308"/>
            <a:ext cx="2134577" cy="375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45" b="1" dirty="0">
                <a:latin typeface="Times New Roman" panose="02020603050405020304" pitchFamily="18" charset="0"/>
              </a:rPr>
              <a:t>               C</a:t>
            </a:r>
            <a:r>
              <a:rPr lang="en-US" altLang="en-US" sz="1845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1845" b="1" dirty="0">
                <a:latin typeface="Times New Roman" panose="02020603050405020304" pitchFamily="18" charset="0"/>
              </a:rPr>
              <a:t>H</a:t>
            </a:r>
            <a:r>
              <a:rPr lang="en-US" altLang="en-US" sz="1845" b="1" baseline="-25000" dirty="0">
                <a:latin typeface="Times New Roman" panose="02020603050405020304" pitchFamily="18" charset="0"/>
              </a:rPr>
              <a:t>6</a:t>
            </a:r>
            <a:r>
              <a:rPr lang="en-US" altLang="en-US" sz="1845" b="1" dirty="0">
                <a:latin typeface="Times New Roman" panose="02020603050405020304" pitchFamily="18" charset="0"/>
              </a:rPr>
              <a:t>O</a:t>
            </a:r>
          </a:p>
        </p:txBody>
      </p:sp>
      <p:grpSp>
        <p:nvGrpSpPr>
          <p:cNvPr id="16392" name="Group 52"/>
          <p:cNvGrpSpPr/>
          <p:nvPr/>
        </p:nvGrpSpPr>
        <p:grpSpPr>
          <a:xfrm>
            <a:off x="3504712" y="4953000"/>
            <a:ext cx="2667000" cy="1167423"/>
            <a:chOff x="2400" y="3384"/>
            <a:chExt cx="1680" cy="956"/>
          </a:xfrm>
        </p:grpSpPr>
        <p:sp>
          <p:nvSpPr>
            <p:cNvPr id="16416" name="Text Box 23"/>
            <p:cNvSpPr txBox="1"/>
            <p:nvPr/>
          </p:nvSpPr>
          <p:spPr>
            <a:xfrm>
              <a:off x="2400" y="3696"/>
              <a:ext cx="1680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   H – C  – </a:t>
              </a:r>
              <a:r>
                <a:rPr lang="en-US" altLang="en-US" sz="1845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  <a:r>
                <a:rPr lang="en-US" altLang="en-US" sz="1845" b="1" dirty="0">
                  <a:latin typeface="Times New Roman" panose="02020603050405020304" pitchFamily="18" charset="0"/>
                </a:rPr>
                <a:t> –   C – H </a:t>
              </a:r>
            </a:p>
          </p:txBody>
        </p:sp>
        <p:sp>
          <p:nvSpPr>
            <p:cNvPr id="16417" name="Text Box 24"/>
            <p:cNvSpPr txBox="1"/>
            <p:nvPr/>
          </p:nvSpPr>
          <p:spPr>
            <a:xfrm>
              <a:off x="2760" y="3399"/>
              <a:ext cx="240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6418" name="Text Box 25"/>
            <p:cNvSpPr txBox="1"/>
            <p:nvPr/>
          </p:nvSpPr>
          <p:spPr>
            <a:xfrm>
              <a:off x="2754" y="4032"/>
              <a:ext cx="240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6419" name="Line 26"/>
            <p:cNvSpPr/>
            <p:nvPr/>
          </p:nvSpPr>
          <p:spPr>
            <a:xfrm>
              <a:off x="2850" y="3954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20" name="Line 27"/>
            <p:cNvSpPr/>
            <p:nvPr/>
          </p:nvSpPr>
          <p:spPr>
            <a:xfrm>
              <a:off x="3504" y="3945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21" name="Line 28"/>
            <p:cNvSpPr/>
            <p:nvPr/>
          </p:nvSpPr>
          <p:spPr>
            <a:xfrm>
              <a:off x="2858" y="3648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22" name="Line 29"/>
            <p:cNvSpPr/>
            <p:nvPr/>
          </p:nvSpPr>
          <p:spPr>
            <a:xfrm>
              <a:off x="3490" y="3639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23" name="Text Box 30"/>
            <p:cNvSpPr txBox="1"/>
            <p:nvPr/>
          </p:nvSpPr>
          <p:spPr>
            <a:xfrm>
              <a:off x="3334" y="3384"/>
              <a:ext cx="347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  H</a:t>
              </a:r>
            </a:p>
          </p:txBody>
        </p:sp>
        <p:sp>
          <p:nvSpPr>
            <p:cNvPr id="16424" name="Text Box 31"/>
            <p:cNvSpPr txBox="1"/>
            <p:nvPr/>
          </p:nvSpPr>
          <p:spPr>
            <a:xfrm>
              <a:off x="3399" y="4020"/>
              <a:ext cx="240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H</a:t>
              </a:r>
            </a:p>
          </p:txBody>
        </p:sp>
      </p:grpSp>
      <p:sp>
        <p:nvSpPr>
          <p:cNvPr id="21513" name="Text Box 32"/>
          <p:cNvSpPr txBox="1"/>
          <p:nvPr/>
        </p:nvSpPr>
        <p:spPr>
          <a:xfrm>
            <a:off x="6477000" y="5468327"/>
            <a:ext cx="2591288" cy="375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45" b="1" dirty="0">
                <a:latin typeface="Times New Roman" panose="02020603050405020304" pitchFamily="18" charset="0"/>
              </a:rPr>
              <a:t>   CH</a:t>
            </a:r>
            <a:r>
              <a:rPr lang="en-US" altLang="en-US" sz="1845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1845" b="1" dirty="0">
                <a:latin typeface="Times New Roman" panose="02020603050405020304" pitchFamily="18" charset="0"/>
              </a:rPr>
              <a:t> – </a:t>
            </a:r>
            <a:r>
              <a:rPr lang="en-US" altLang="en-US" sz="184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1845" b="1" dirty="0">
                <a:latin typeface="Times New Roman" panose="02020603050405020304" pitchFamily="18" charset="0"/>
              </a:rPr>
              <a:t> – CH</a:t>
            </a:r>
            <a:r>
              <a:rPr lang="en-US" altLang="en-US" sz="1845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1845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1514" name="Text Box 33"/>
          <p:cNvSpPr txBox="1"/>
          <p:nvPr/>
        </p:nvSpPr>
        <p:spPr>
          <a:xfrm>
            <a:off x="6477000" y="1787769"/>
            <a:ext cx="1980712" cy="375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sz="1845" b="1" dirty="0">
                <a:latin typeface="Times New Roman" panose="02020603050405020304" pitchFamily="18" charset="0"/>
              </a:rPr>
              <a:t> CH</a:t>
            </a:r>
            <a:r>
              <a:rPr lang="en-US" altLang="en-US" sz="1845" b="1" baseline="-25000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6395" name="Rectangle 34"/>
          <p:cNvSpPr/>
          <p:nvPr/>
        </p:nvSpPr>
        <p:spPr>
          <a:xfrm>
            <a:off x="6888529" y="1143000"/>
            <a:ext cx="1155065" cy="4235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155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Viết gọn</a:t>
            </a:r>
          </a:p>
        </p:txBody>
      </p:sp>
      <p:grpSp>
        <p:nvGrpSpPr>
          <p:cNvPr id="16396" name="Group 35"/>
          <p:cNvGrpSpPr/>
          <p:nvPr/>
        </p:nvGrpSpPr>
        <p:grpSpPr>
          <a:xfrm>
            <a:off x="3504712" y="2549769"/>
            <a:ext cx="2438645" cy="1311519"/>
            <a:chOff x="2352" y="1536"/>
            <a:chExt cx="1536" cy="1074"/>
          </a:xfrm>
        </p:grpSpPr>
        <p:sp>
          <p:nvSpPr>
            <p:cNvPr id="16407" name="Text Box 36"/>
            <p:cNvSpPr txBox="1"/>
            <p:nvPr/>
          </p:nvSpPr>
          <p:spPr>
            <a:xfrm>
              <a:off x="2352" y="1920"/>
              <a:ext cx="1536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   H –  C   –    C –   H  </a:t>
              </a:r>
            </a:p>
          </p:txBody>
        </p:sp>
        <p:sp>
          <p:nvSpPr>
            <p:cNvPr id="16408" name="Text Box 37"/>
            <p:cNvSpPr txBox="1"/>
            <p:nvPr/>
          </p:nvSpPr>
          <p:spPr>
            <a:xfrm>
              <a:off x="2768" y="2291"/>
              <a:ext cx="285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6409" name="Text Box 38"/>
            <p:cNvSpPr txBox="1"/>
            <p:nvPr/>
          </p:nvSpPr>
          <p:spPr>
            <a:xfrm>
              <a:off x="2771" y="1536"/>
              <a:ext cx="285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6410" name="Text Box 39"/>
            <p:cNvSpPr txBox="1"/>
            <p:nvPr/>
          </p:nvSpPr>
          <p:spPr>
            <a:xfrm>
              <a:off x="3192" y="2302"/>
              <a:ext cx="285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6411" name="Text Box 40"/>
            <p:cNvSpPr txBox="1"/>
            <p:nvPr/>
          </p:nvSpPr>
          <p:spPr>
            <a:xfrm>
              <a:off x="3143" y="1536"/>
              <a:ext cx="285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en-US" sz="1845" b="1" dirty="0">
                  <a:latin typeface="Times New Roman" panose="02020603050405020304" pitchFamily="18" charset="0"/>
                </a:rPr>
                <a:t> H</a:t>
              </a:r>
            </a:p>
          </p:txBody>
        </p:sp>
        <p:sp>
          <p:nvSpPr>
            <p:cNvPr id="16412" name="Line 41"/>
            <p:cNvSpPr/>
            <p:nvPr/>
          </p:nvSpPr>
          <p:spPr>
            <a:xfrm>
              <a:off x="3285" y="2199"/>
              <a:ext cx="0" cy="12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13" name="Line 42"/>
            <p:cNvSpPr/>
            <p:nvPr/>
          </p:nvSpPr>
          <p:spPr>
            <a:xfrm>
              <a:off x="2868" y="2178"/>
              <a:ext cx="0" cy="12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14" name="Line 43"/>
            <p:cNvSpPr/>
            <p:nvPr/>
          </p:nvSpPr>
          <p:spPr>
            <a:xfrm>
              <a:off x="2871" y="1816"/>
              <a:ext cx="0" cy="12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15" name="Line 44"/>
            <p:cNvSpPr/>
            <p:nvPr/>
          </p:nvSpPr>
          <p:spPr>
            <a:xfrm>
              <a:off x="3285" y="1824"/>
              <a:ext cx="0" cy="12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6397" name="Line 45"/>
          <p:cNvSpPr/>
          <p:nvPr/>
        </p:nvSpPr>
        <p:spPr>
          <a:xfrm>
            <a:off x="381000" y="2608385"/>
            <a:ext cx="8534645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8" name="Line 46"/>
          <p:cNvSpPr/>
          <p:nvPr/>
        </p:nvSpPr>
        <p:spPr>
          <a:xfrm>
            <a:off x="381000" y="3839308"/>
            <a:ext cx="8534645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9" name="Line 47"/>
          <p:cNvSpPr/>
          <p:nvPr/>
        </p:nvSpPr>
        <p:spPr>
          <a:xfrm>
            <a:off x="6324356" y="1494692"/>
            <a:ext cx="0" cy="4747846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0" name="Line 48"/>
          <p:cNvSpPr/>
          <p:nvPr/>
        </p:nvSpPr>
        <p:spPr>
          <a:xfrm>
            <a:off x="3048000" y="1494692"/>
            <a:ext cx="0" cy="4747846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1" name="Text Box 49"/>
          <p:cNvSpPr txBox="1"/>
          <p:nvPr/>
        </p:nvSpPr>
        <p:spPr>
          <a:xfrm>
            <a:off x="381000" y="3194538"/>
            <a:ext cx="1980712" cy="375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sz="1845" b="1" dirty="0">
                <a:latin typeface="Times New Roman" panose="02020603050405020304" pitchFamily="18" charset="0"/>
              </a:rPr>
              <a:t>C</a:t>
            </a:r>
            <a:r>
              <a:rPr lang="en-US" altLang="en-US" sz="1845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1845" b="1" dirty="0">
                <a:latin typeface="Times New Roman" panose="02020603050405020304" pitchFamily="18" charset="0"/>
              </a:rPr>
              <a:t>H</a:t>
            </a:r>
            <a:r>
              <a:rPr lang="en-US" altLang="en-US" sz="1845" b="1" baseline="-25000" dirty="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1522" name="Text Box 50"/>
          <p:cNvSpPr txBox="1"/>
          <p:nvPr/>
        </p:nvSpPr>
        <p:spPr>
          <a:xfrm>
            <a:off x="6552712" y="3253154"/>
            <a:ext cx="1981933" cy="375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sz="1845" b="1" dirty="0">
                <a:latin typeface="Times New Roman" panose="02020603050405020304" pitchFamily="18" charset="0"/>
              </a:rPr>
              <a:t> CH</a:t>
            </a:r>
            <a:r>
              <a:rPr lang="en-US" altLang="en-US" sz="1845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1845" b="1" baseline="30000" dirty="0">
                <a:latin typeface="Times New Roman" panose="02020603050405020304" pitchFamily="18" charset="0"/>
              </a:rPr>
              <a:t> </a:t>
            </a:r>
            <a:r>
              <a:rPr lang="en-US" altLang="en-US" sz="1845" b="1" dirty="0">
                <a:latin typeface="Times New Roman" panose="02020603050405020304" pitchFamily="18" charset="0"/>
              </a:rPr>
              <a:t>– CH</a:t>
            </a:r>
            <a:r>
              <a:rPr lang="en-US" altLang="en-US" sz="1845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1845" b="1" dirty="0">
                <a:latin typeface="Times New Roman" panose="02020603050405020304" pitchFamily="18" charset="0"/>
              </a:rPr>
              <a:t> </a:t>
            </a:r>
            <a:endParaRPr lang="en-US" altLang="en-US" sz="1845" b="1" baseline="-25000" dirty="0">
              <a:latin typeface="Times New Roman" panose="02020603050405020304" pitchFamily="18" charset="0"/>
            </a:endParaRPr>
          </a:p>
        </p:txBody>
      </p:sp>
      <p:sp>
        <p:nvSpPr>
          <p:cNvPr id="16403" name="Line 51"/>
          <p:cNvSpPr/>
          <p:nvPr/>
        </p:nvSpPr>
        <p:spPr>
          <a:xfrm>
            <a:off x="3048000" y="5011615"/>
            <a:ext cx="5943356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3" grpId="0"/>
      <p:bldP spid="21514" grpId="0"/>
      <p:bldP spid="215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sz="half" idx="1"/>
          </p:nvPr>
        </p:nvSpPr>
        <p:spPr>
          <a:xfrm>
            <a:off x="185738" y="1143000"/>
            <a:ext cx="8805862" cy="4648200"/>
          </a:xfrm>
          <a:ln w="28575">
            <a:solidFill>
              <a:schemeClr val="bg1">
                <a:alpha val="100000"/>
              </a:schemeClr>
            </a:solidFill>
            <a:miter/>
          </a:ln>
        </p:spPr>
        <p:txBody>
          <a:bodyPr vert="horz" wrap="square" lIns="91440" tIns="45720" rIns="91440" bIns="45720" anchor="t" anchorCtr="0"/>
          <a:lstStyle/>
          <a:p>
            <a:pPr marL="116205" indent="-116205" algn="just" defTabSz="914400" eaLnBrk="1" hangingPunct="1">
              <a:buClrTx/>
              <a:buSzTx/>
              <a:buFontTx/>
              <a:buNone/>
              <a:tabLst>
                <a:tab pos="116205" algn="l"/>
              </a:tabLst>
            </a:pPr>
            <a:r>
              <a:rPr lang="vi-VN" sz="2800" b="1" i="1" dirty="0">
                <a:latin typeface="Times New Roman" panose="02020603050405020304" pitchFamily="18" charset="0"/>
              </a:rPr>
              <a:t>III</a:t>
            </a:r>
            <a:r>
              <a:rPr sz="2800" b="1" i="1" dirty="0">
                <a:latin typeface="Times New Roman" panose="02020603050405020304" pitchFamily="18" charset="0"/>
              </a:rPr>
              <a:t>.</a:t>
            </a:r>
            <a:r>
              <a:rPr lang="vi-VN" sz="2800" b="1" i="1" dirty="0">
                <a:latin typeface="Times New Roman" panose="02020603050405020304" pitchFamily="18" charset="0"/>
              </a:rPr>
              <a:t>Phân loại hợp chất hữu cơ</a:t>
            </a:r>
            <a:endParaRPr sz="2800" b="1" u="sng" dirty="0">
              <a:latin typeface="Times New Roman" panose="02020603050405020304" pitchFamily="18" charset="0"/>
            </a:endParaRPr>
          </a:p>
          <a:p>
            <a:pPr marL="116205" indent="-116205" algn="just" defTabSz="914400" eaLnBrk="1" hangingPunct="1">
              <a:buClrTx/>
              <a:buSzTx/>
              <a:buFontTx/>
              <a:buNone/>
              <a:tabLst>
                <a:tab pos="116205" algn="l"/>
              </a:tabLst>
            </a:pPr>
            <a:r>
              <a:rPr sz="2400" b="1" dirty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3315" name="Rectangle 6"/>
          <p:cNvSpPr/>
          <p:nvPr/>
        </p:nvSpPr>
        <p:spPr>
          <a:xfrm>
            <a:off x="2438400" y="1828800"/>
            <a:ext cx="3962400" cy="60960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000B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sz="28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HỢP CHẤT HỮU CƠ</a:t>
            </a:r>
          </a:p>
        </p:txBody>
      </p:sp>
      <p:sp>
        <p:nvSpPr>
          <p:cNvPr id="88075" name="Rectangle 11"/>
          <p:cNvSpPr/>
          <p:nvPr/>
        </p:nvSpPr>
        <p:spPr>
          <a:xfrm>
            <a:off x="228600" y="2971800"/>
            <a:ext cx="3962400" cy="102997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B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sz="2400" b="1" dirty="0">
              <a:solidFill>
                <a:srgbClr val="0000B8"/>
              </a:solidFill>
              <a:latin typeface="Times New Roman" panose="02020603050405020304" pitchFamily="18" charset="0"/>
            </a:endParaRPr>
          </a:p>
          <a:p>
            <a:endParaRPr sz="2400" b="1" dirty="0">
              <a:solidFill>
                <a:srgbClr val="0000B8"/>
              </a:solidFill>
              <a:latin typeface="Times New Roman" panose="02020603050405020304" pitchFamily="18" charset="0"/>
            </a:endParaRPr>
          </a:p>
          <a:p>
            <a:endParaRPr sz="2400" b="1" dirty="0">
              <a:solidFill>
                <a:srgbClr val="0000B8"/>
              </a:solidFill>
              <a:latin typeface="Times New Roman" panose="02020603050405020304" pitchFamily="18" charset="0"/>
            </a:endParaRPr>
          </a:p>
          <a:p>
            <a:endParaRPr sz="2800" b="1" dirty="0">
              <a:solidFill>
                <a:srgbClr val="0000B8"/>
              </a:solidFill>
              <a:latin typeface="Times New Roman" panose="02020603050405020304" pitchFamily="18" charset="0"/>
            </a:endParaRPr>
          </a:p>
          <a:p>
            <a:r>
              <a:rPr sz="28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H</a:t>
            </a:r>
            <a:r>
              <a:rPr lang="vi-VN" sz="28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Y</a:t>
            </a:r>
            <a:r>
              <a:rPr sz="28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ĐROCA</a:t>
            </a:r>
            <a:r>
              <a:rPr lang="vi-VN" sz="28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R</a:t>
            </a:r>
            <a:r>
              <a:rPr sz="28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BON</a:t>
            </a:r>
          </a:p>
          <a:p>
            <a:endParaRPr sz="2800" dirty="0">
              <a:latin typeface="Times New Roman" panose="02020603050405020304" pitchFamily="18" charset="0"/>
            </a:endParaRPr>
          </a:p>
          <a:p>
            <a:endParaRPr sz="2400" dirty="0">
              <a:solidFill>
                <a:srgbClr val="0000B8"/>
              </a:solidFill>
              <a:latin typeface="Times New Roman" panose="02020603050405020304" pitchFamily="18" charset="0"/>
            </a:endParaRPr>
          </a:p>
          <a:p>
            <a:endParaRPr sz="2400" b="1" dirty="0">
              <a:solidFill>
                <a:srgbClr val="0000B8"/>
              </a:solidFill>
              <a:latin typeface="Times New Roman" panose="02020603050405020304" pitchFamily="18" charset="0"/>
            </a:endParaRPr>
          </a:p>
          <a:p>
            <a:endParaRPr sz="2400" b="1" dirty="0">
              <a:solidFill>
                <a:srgbClr val="0000B8"/>
              </a:solidFill>
              <a:latin typeface="Times New Roman" panose="02020603050405020304" pitchFamily="18" charset="0"/>
            </a:endParaRPr>
          </a:p>
          <a:p>
            <a:endParaRPr sz="2400" b="1" dirty="0">
              <a:solidFill>
                <a:srgbClr val="0000B8"/>
              </a:solidFill>
              <a:latin typeface="Times New Roman" panose="02020603050405020304" pitchFamily="18" charset="0"/>
            </a:endParaRPr>
          </a:p>
          <a:p>
            <a:endParaRPr sz="2400" b="1" dirty="0">
              <a:solidFill>
                <a:srgbClr val="0000B8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76" name="Rectangle 12"/>
          <p:cNvSpPr/>
          <p:nvPr/>
        </p:nvSpPr>
        <p:spPr>
          <a:xfrm>
            <a:off x="4419600" y="2971800"/>
            <a:ext cx="4591050" cy="101854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0000B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/>
          <a:lstStyle/>
          <a:p>
            <a:pPr algn="l"/>
            <a:r>
              <a:rPr sz="24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            </a:t>
            </a:r>
            <a:r>
              <a:rPr sz="28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DẪN XUẤT CỦA </a:t>
            </a:r>
          </a:p>
          <a:p>
            <a:pPr algn="l"/>
            <a:r>
              <a:rPr sz="28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          H</a:t>
            </a:r>
            <a:r>
              <a:rPr lang="vi-VN" sz="28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Y</a:t>
            </a:r>
            <a:r>
              <a:rPr sz="28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ĐROCA</a:t>
            </a:r>
            <a:r>
              <a:rPr lang="vi-VN" sz="28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R</a:t>
            </a:r>
            <a:r>
              <a:rPr sz="28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BON</a:t>
            </a:r>
          </a:p>
          <a:p>
            <a:pPr algn="l"/>
            <a:endParaRPr sz="2400" dirty="0">
              <a:latin typeface="Times New Roman" panose="02020603050405020304" pitchFamily="18" charset="0"/>
            </a:endParaRPr>
          </a:p>
        </p:txBody>
      </p:sp>
      <p:pic>
        <p:nvPicPr>
          <p:cNvPr id="88078" name="Picture 14" descr="mhj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19800"/>
            <a:ext cx="533400" cy="554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84" name="Rectangle 20"/>
          <p:cNvSpPr/>
          <p:nvPr/>
        </p:nvSpPr>
        <p:spPr>
          <a:xfrm>
            <a:off x="1295400" y="5867400"/>
            <a:ext cx="7315200" cy="533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Thế nào là dẫn xuất của H</a:t>
            </a:r>
            <a:r>
              <a:rPr lang="vi-VN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y</a:t>
            </a:r>
            <a:r>
              <a:rPr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đroca</a:t>
            </a:r>
            <a:r>
              <a:rPr lang="vi-VN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r</a:t>
            </a:r>
            <a:r>
              <a:rPr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bon? </a:t>
            </a:r>
          </a:p>
        </p:txBody>
      </p:sp>
      <p:sp>
        <p:nvSpPr>
          <p:cNvPr id="13322" name="Line 26"/>
          <p:cNvSpPr/>
          <p:nvPr/>
        </p:nvSpPr>
        <p:spPr>
          <a:xfrm flipH="1">
            <a:off x="2057400" y="2438400"/>
            <a:ext cx="2514600" cy="533400"/>
          </a:xfrm>
          <a:prstGeom prst="line">
            <a:avLst/>
          </a:prstGeom>
          <a:ln w="38100" cap="flat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23" name="Line 27"/>
          <p:cNvSpPr/>
          <p:nvPr/>
        </p:nvSpPr>
        <p:spPr>
          <a:xfrm>
            <a:off x="4572000" y="2438400"/>
            <a:ext cx="2362200" cy="533400"/>
          </a:xfrm>
          <a:prstGeom prst="line">
            <a:avLst/>
          </a:prstGeom>
          <a:ln w="38100" cap="flat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" name="Rectangle 20"/>
          <p:cNvSpPr/>
          <p:nvPr/>
        </p:nvSpPr>
        <p:spPr>
          <a:xfrm>
            <a:off x="931545" y="5029200"/>
            <a:ext cx="7315200" cy="533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Thế nào l</a:t>
            </a:r>
            <a:r>
              <a:rPr lang="vi-VN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à </a:t>
            </a:r>
            <a:r>
              <a:rPr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H</a:t>
            </a:r>
            <a:r>
              <a:rPr lang="vi-VN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y</a:t>
            </a:r>
            <a:r>
              <a:rPr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đroca</a:t>
            </a:r>
            <a:r>
              <a:rPr lang="vi-VN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r</a:t>
            </a:r>
            <a:r>
              <a:rPr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bon?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187950" y="138366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4" grpId="0" bldLvl="0" animBg="1"/>
      <p:bldP spid="2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0" y="1544955"/>
            <a:ext cx="8905875" cy="2010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vi-VN" sz="4000" dirty="0">
                <a:sym typeface="+mn-ea"/>
              </a:rPr>
              <a:t>- Hydrocarbon: </a:t>
            </a:r>
            <a:r>
              <a:rPr sz="4000" dirty="0">
                <a:sym typeface="+mn-ea"/>
              </a:rPr>
              <a:t>Phân tử chỉ chứa 2 nguyên</a:t>
            </a:r>
            <a:r>
              <a:rPr lang="vi-VN" sz="4000" dirty="0">
                <a:sym typeface="+mn-ea"/>
              </a:rPr>
              <a:t> </a:t>
            </a:r>
            <a:r>
              <a:rPr sz="4000" dirty="0">
                <a:sym typeface="+mn-ea"/>
              </a:rPr>
              <a:t>tố: ca</a:t>
            </a:r>
            <a:r>
              <a:rPr lang="vi-VN" sz="4000" dirty="0">
                <a:sym typeface="+mn-ea"/>
              </a:rPr>
              <a:t>r</a:t>
            </a:r>
            <a:r>
              <a:rPr sz="4000" dirty="0">
                <a:sym typeface="+mn-ea"/>
              </a:rPr>
              <a:t>bon</a:t>
            </a:r>
            <a:r>
              <a:rPr lang="vi-VN" sz="4000" dirty="0">
                <a:sym typeface="+mn-ea"/>
              </a:rPr>
              <a:t> </a:t>
            </a:r>
            <a:r>
              <a:rPr sz="4000" dirty="0">
                <a:sym typeface="+mn-ea"/>
              </a:rPr>
              <a:t>và h</a:t>
            </a:r>
            <a:r>
              <a:rPr lang="vi-VN" sz="4000" dirty="0">
                <a:sym typeface="+mn-ea"/>
              </a:rPr>
              <a:t>yd</a:t>
            </a:r>
            <a:r>
              <a:rPr sz="4000" dirty="0">
                <a:sym typeface="+mn-ea"/>
              </a:rPr>
              <a:t>ro</a:t>
            </a:r>
            <a:r>
              <a:rPr lang="vi-VN" sz="4000" dirty="0">
                <a:sym typeface="+mn-ea"/>
              </a:rPr>
              <a:t>gen. </a:t>
            </a:r>
            <a:endParaRPr sz="4000" dirty="0">
              <a:latin typeface="Times New Roman" panose="02020603050405020304" pitchFamily="18" charset="0"/>
            </a:endParaRPr>
          </a:p>
          <a:p>
            <a:pPr algn="l"/>
            <a:r>
              <a:rPr sz="4000" dirty="0">
                <a:sym typeface="+mn-ea"/>
              </a:rPr>
              <a:t>Ví dụ: C</a:t>
            </a:r>
            <a:r>
              <a:rPr sz="4000" baseline="-25000" dirty="0">
                <a:sym typeface="+mn-ea"/>
              </a:rPr>
              <a:t>6</a:t>
            </a:r>
            <a:r>
              <a:rPr sz="4000" dirty="0">
                <a:sym typeface="+mn-ea"/>
              </a:rPr>
              <a:t>H</a:t>
            </a:r>
            <a:r>
              <a:rPr sz="4000" baseline="-25000" dirty="0">
                <a:sym typeface="+mn-ea"/>
              </a:rPr>
              <a:t>6</a:t>
            </a:r>
            <a:r>
              <a:rPr sz="4000" dirty="0">
                <a:sym typeface="+mn-ea"/>
              </a:rPr>
              <a:t>, C</a:t>
            </a:r>
            <a:r>
              <a:rPr sz="4000" baseline="-25000" dirty="0">
                <a:sym typeface="+mn-ea"/>
              </a:rPr>
              <a:t>2</a:t>
            </a:r>
            <a:r>
              <a:rPr sz="4000" dirty="0">
                <a:sym typeface="+mn-ea"/>
              </a:rPr>
              <a:t>H</a:t>
            </a:r>
            <a:r>
              <a:rPr sz="4000" baseline="-25000" dirty="0">
                <a:sym typeface="+mn-ea"/>
              </a:rPr>
              <a:t>4…</a:t>
            </a:r>
            <a:endParaRPr lang="en-US" sz="4000" baseline="-25000" dirty="0"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28600" y="3733800"/>
            <a:ext cx="878522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vi-VN" sz="4000" dirty="0">
                <a:sym typeface="+mn-ea"/>
              </a:rPr>
              <a:t>- Dẫn xuất của hydrocarbon: </a:t>
            </a:r>
            <a:r>
              <a:rPr sz="4000" dirty="0">
                <a:sym typeface="+mn-ea"/>
              </a:rPr>
              <a:t>Ngoài ca</a:t>
            </a:r>
            <a:r>
              <a:rPr lang="vi-VN" sz="4000" dirty="0">
                <a:sym typeface="+mn-ea"/>
              </a:rPr>
              <a:t>r</a:t>
            </a:r>
            <a:r>
              <a:rPr sz="4000" dirty="0">
                <a:sym typeface="+mn-ea"/>
              </a:rPr>
              <a:t>bon và</a:t>
            </a:r>
            <a:r>
              <a:rPr lang="vi-VN" sz="4000" dirty="0">
                <a:sym typeface="+mn-ea"/>
              </a:rPr>
              <a:t> </a:t>
            </a:r>
            <a:r>
              <a:rPr sz="4000" dirty="0">
                <a:sym typeface="+mn-ea"/>
              </a:rPr>
              <a:t>h</a:t>
            </a:r>
            <a:r>
              <a:rPr lang="vi-VN" sz="4000" dirty="0">
                <a:sym typeface="+mn-ea"/>
              </a:rPr>
              <a:t>yd</a:t>
            </a:r>
            <a:r>
              <a:rPr sz="4000" dirty="0">
                <a:sym typeface="+mn-ea"/>
              </a:rPr>
              <a:t>ro</a:t>
            </a:r>
            <a:r>
              <a:rPr lang="vi-VN" sz="4000" dirty="0">
                <a:sym typeface="+mn-ea"/>
              </a:rPr>
              <a:t>gen </a:t>
            </a:r>
            <a:r>
              <a:rPr sz="4000" dirty="0">
                <a:sym typeface="+mn-ea"/>
              </a:rPr>
              <a:t>trong phân tử còn có các nguyên tố khác: oxi, nitơ, clo…</a:t>
            </a:r>
            <a:endParaRPr sz="4000" dirty="0">
              <a:latin typeface="Times New Roman" panose="02020603050405020304" pitchFamily="18" charset="0"/>
            </a:endParaRPr>
          </a:p>
          <a:p>
            <a:pPr algn="l"/>
            <a:r>
              <a:rPr sz="4000" dirty="0">
                <a:sym typeface="+mn-ea"/>
              </a:rPr>
              <a:t>Ví dụ: C</a:t>
            </a:r>
            <a:r>
              <a:rPr sz="4000" baseline="-25000" dirty="0">
                <a:sym typeface="+mn-ea"/>
              </a:rPr>
              <a:t>2</a:t>
            </a:r>
            <a:r>
              <a:rPr sz="4000" dirty="0">
                <a:sym typeface="+mn-ea"/>
              </a:rPr>
              <a:t>H</a:t>
            </a:r>
            <a:r>
              <a:rPr sz="4000" baseline="-25000" dirty="0">
                <a:sym typeface="+mn-ea"/>
              </a:rPr>
              <a:t>6</a:t>
            </a:r>
            <a:r>
              <a:rPr sz="4000" dirty="0">
                <a:sym typeface="+mn-ea"/>
              </a:rPr>
              <a:t>O, CH</a:t>
            </a:r>
            <a:r>
              <a:rPr sz="4000" baseline="-25000" dirty="0">
                <a:sym typeface="+mn-ea"/>
              </a:rPr>
              <a:t>3</a:t>
            </a:r>
            <a:r>
              <a:rPr sz="4000" dirty="0">
                <a:sym typeface="+mn-ea"/>
              </a:rPr>
              <a:t>Cl...</a:t>
            </a:r>
            <a:endParaRPr lang="en-US" sz="4000" dirty="0">
              <a:sym typeface="+mn-ea"/>
            </a:endParaRPr>
          </a:p>
        </p:txBody>
      </p:sp>
      <p:pic>
        <p:nvPicPr>
          <p:cNvPr id="5122" name="Picture 2" descr="Tổng hợp 5000 ảnh động tuyển chọn cực đẹp cho Powerpoint ..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86600" y="-268605"/>
            <a:ext cx="22383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609600" y="838200"/>
            <a:ext cx="661606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16205" indent="-116205" algn="just" defTabSz="914400" eaLnBrk="1" hangingPunct="1">
              <a:buClrTx/>
              <a:buSzTx/>
              <a:buFontTx/>
              <a:buNone/>
              <a:tabLst>
                <a:tab pos="116205" algn="l"/>
              </a:tabLst>
            </a:pPr>
            <a:r>
              <a:rPr lang="vi-VN" sz="4000" b="1" i="1" dirty="0">
                <a:sym typeface="+mn-ea"/>
              </a:rPr>
              <a:t>III.Phân loại hợp chất hữu cơ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905000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sz="2800" b="1" i="1" u="sng" dirty="0">
                <a:solidFill>
                  <a:srgbClr val="0000B8"/>
                </a:solidFill>
                <a:latin typeface="Times New Roman" panose="02020603050405020304" pitchFamily="18" charset="0"/>
              </a:rPr>
              <a:t>Bài tập2</a:t>
            </a:r>
            <a:r>
              <a:rPr sz="2800" b="1" i="1" dirty="0">
                <a:solidFill>
                  <a:srgbClr val="0000B8"/>
                </a:solidFill>
                <a:latin typeface="Times New Roman" panose="02020603050405020304" pitchFamily="18" charset="0"/>
              </a:rPr>
              <a:t>:</a:t>
            </a:r>
            <a:r>
              <a:rPr sz="28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/>
            </a:r>
            <a:br>
              <a:rPr sz="2800" b="1" dirty="0">
                <a:solidFill>
                  <a:srgbClr val="0000B8"/>
                </a:solidFill>
                <a:latin typeface="Times New Roman" panose="02020603050405020304" pitchFamily="18" charset="0"/>
              </a:rPr>
            </a:br>
            <a:r>
              <a:rPr sz="2800" b="1" dirty="0">
                <a:latin typeface="Times New Roman" panose="02020603050405020304" pitchFamily="18" charset="0"/>
              </a:rPr>
              <a:t>Hãy sắp xếp các chất: </a:t>
            </a:r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r>
              <a:rPr sz="2800" b="1" baseline="-25000" dirty="0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</a:t>
            </a:r>
            <a:r>
              <a:rPr sz="2800" b="1" baseline="-25000" dirty="0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  <a:r>
              <a:rPr sz="2800" b="1" dirty="0">
                <a:latin typeface="Times New Roman" panose="02020603050405020304" pitchFamily="18" charset="0"/>
              </a:rPr>
              <a:t>,  </a:t>
            </a:r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CaCO</a:t>
            </a:r>
            <a:r>
              <a:rPr sz="2800" b="1" baseline="-25000" dirty="0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  <a:r>
              <a:rPr sz="2800" b="1" dirty="0">
                <a:latin typeface="Times New Roman" panose="02020603050405020304" pitchFamily="18" charset="0"/>
              </a:rPr>
              <a:t>,  </a:t>
            </a:r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r>
              <a:rPr sz="2800" b="1" baseline="-25000" dirty="0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</a:t>
            </a:r>
            <a:r>
              <a:rPr sz="2800" b="1" baseline="-25000" dirty="0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  <a:r>
              <a:rPr sz="2800" b="1" dirty="0">
                <a:latin typeface="Times New Roman" panose="02020603050405020304" pitchFamily="18" charset="0"/>
              </a:rPr>
              <a:t>,  </a:t>
            </a:r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r>
              <a:rPr sz="2800" b="1" baseline="-25000" dirty="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</a:t>
            </a:r>
            <a:r>
              <a:rPr sz="2800" b="1" baseline="-25000" dirty="0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  <a:r>
              <a:rPr sz="2800" b="1" dirty="0">
                <a:latin typeface="Times New Roman" panose="02020603050405020304" pitchFamily="18" charset="0"/>
              </a:rPr>
              <a:t>,  </a:t>
            </a:r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NaNO</a:t>
            </a:r>
            <a:r>
              <a:rPr sz="2800" b="1" baseline="-25000" dirty="0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  <a:r>
              <a:rPr sz="2800" b="1" dirty="0">
                <a:latin typeface="Times New Roman" panose="02020603050405020304" pitchFamily="18" charset="0"/>
              </a:rPr>
              <a:t>,  </a:t>
            </a:r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CH</a:t>
            </a:r>
            <a:r>
              <a:rPr sz="2800" b="1" baseline="-25000" dirty="0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NO</a:t>
            </a:r>
            <a:r>
              <a:rPr sz="2800" b="1" baseline="-25000" dirty="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sz="2800" b="1" dirty="0">
                <a:latin typeface="Times New Roman" panose="02020603050405020304" pitchFamily="18" charset="0"/>
              </a:rPr>
              <a:t>,  </a:t>
            </a:r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NaHCO</a:t>
            </a:r>
            <a:r>
              <a:rPr sz="2800" b="1" baseline="-25000" dirty="0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  <a:r>
              <a:rPr sz="2800" b="1" dirty="0">
                <a:latin typeface="Times New Roman" panose="02020603050405020304" pitchFamily="18" charset="0"/>
              </a:rPr>
              <a:t>,  </a:t>
            </a:r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r>
              <a:rPr sz="2800" b="1" baseline="-25000" dirty="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</a:t>
            </a:r>
            <a:r>
              <a:rPr sz="2800" b="1" baseline="-25000" dirty="0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  <a:r>
              <a:rPr sz="2800" b="1" baseline="-25000" dirty="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Na</a:t>
            </a:r>
            <a:r>
              <a:rPr sz="2800" b="1" dirty="0">
                <a:latin typeface="Times New Roman" panose="02020603050405020304" pitchFamily="18" charset="0"/>
              </a:rPr>
              <a:t> vào các cột thích hợp trong bảng sau:</a:t>
            </a:r>
          </a:p>
        </p:txBody>
      </p:sp>
      <p:graphicFrame>
        <p:nvGraphicFramePr>
          <p:cNvPr id="12291" name="Table Placeholder 12290"/>
          <p:cNvGraphicFramePr>
            <a:graphicFrameLocks noGrp="1"/>
          </p:cNvGraphicFramePr>
          <p:nvPr>
            <p:ph type="tbl" idx="1"/>
          </p:nvPr>
        </p:nvGraphicFramePr>
        <p:xfrm>
          <a:off x="457200" y="2362200"/>
          <a:ext cx="8229600" cy="3963670"/>
        </p:xfrm>
        <a:graphic>
          <a:graphicData uri="http://schemas.openxmlformats.org/drawingml/2006/table">
            <a:tbl>
              <a:tblPr/>
              <a:tblGrid>
                <a:gridCol w="5486400"/>
                <a:gridCol w="2743200"/>
              </a:tblGrid>
              <a:tr h="1066800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Times New Roman" panose="02020603050405020304" pitchFamily="18" charset="0"/>
                        </a:rPr>
                        <a:t>HỢP CHẤT HỮU CƠ</a:t>
                      </a:r>
                      <a:endParaRPr 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Times New Roman" panose="02020603050405020304" pitchFamily="18" charset="0"/>
                        </a:rPr>
                        <a:t>HỢP CHẤT VÔ CƠ</a:t>
                      </a:r>
                      <a:endParaRPr 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endParaRPr 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endParaRPr 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7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endParaRPr 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endParaRPr 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endParaRPr 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endParaRPr 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endParaRPr 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endParaRPr 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7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endParaRPr 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endParaRPr 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264" name="Text Box 32"/>
          <p:cNvSpPr txBox="1">
            <a:spLocks noChangeArrowheads="1"/>
          </p:cNvSpPr>
          <p:nvPr/>
        </p:nvSpPr>
        <p:spPr bwMode="auto">
          <a:xfrm>
            <a:off x="609600" y="3367088"/>
            <a:ext cx="13716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en-US" sz="2800" b="1" kern="1200" cap="none" spc="0" normalizeH="0" baseline="-2500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6</a:t>
            </a:r>
            <a:r>
              <a: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H</a:t>
            </a:r>
            <a:r>
              <a:rPr kumimoji="0" lang="en-US" sz="2800" b="1" kern="1200" cap="none" spc="0" normalizeH="0" baseline="-2500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95266" name="Text Box 34"/>
          <p:cNvSpPr txBox="1">
            <a:spLocks noChangeArrowheads="1"/>
          </p:cNvSpPr>
          <p:nvPr/>
        </p:nvSpPr>
        <p:spPr bwMode="auto">
          <a:xfrm>
            <a:off x="685800" y="3962400"/>
            <a:ext cx="13716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en-US" sz="2800" b="1" kern="1200" cap="none" spc="0" normalizeH="0" baseline="-2500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r>
              <a: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H</a:t>
            </a:r>
            <a:r>
              <a:rPr kumimoji="0" lang="en-US" sz="2800" b="1" kern="1200" cap="none" spc="0" normalizeH="0" baseline="-2500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10</a:t>
            </a:r>
          </a:p>
        </p:txBody>
      </p:sp>
      <p:sp>
        <p:nvSpPr>
          <p:cNvPr id="95273" name="Text Box 41"/>
          <p:cNvSpPr txBox="1">
            <a:spLocks noChangeArrowheads="1"/>
          </p:cNvSpPr>
          <p:nvPr/>
        </p:nvSpPr>
        <p:spPr bwMode="auto">
          <a:xfrm>
            <a:off x="762000" y="4572000"/>
            <a:ext cx="13716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en-US" sz="2800" b="1" kern="1200" cap="none" spc="0" normalizeH="0" baseline="-2500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H</a:t>
            </a:r>
            <a:r>
              <a:rPr kumimoji="0" lang="en-US" sz="2800" b="1" kern="1200" cap="none" spc="0" normalizeH="0" baseline="-2500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6</a:t>
            </a:r>
            <a:r>
              <a: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95274" name="Text Box 42"/>
          <p:cNvSpPr txBox="1">
            <a:spLocks noChangeArrowheads="1"/>
          </p:cNvSpPr>
          <p:nvPr/>
        </p:nvSpPr>
        <p:spPr bwMode="auto">
          <a:xfrm>
            <a:off x="609600" y="5119688"/>
            <a:ext cx="15240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CH</a:t>
            </a:r>
            <a:r>
              <a:rPr kumimoji="0" lang="en-US" sz="2800" b="1" kern="1200" cap="none" spc="0" normalizeH="0" baseline="-2500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NO</a:t>
            </a:r>
            <a:r>
              <a:rPr kumimoji="0" lang="en-US" sz="2800" b="1" kern="1200" cap="none" spc="0" normalizeH="0" baseline="-2500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5275" name="Text Box 43"/>
          <p:cNvSpPr txBox="1">
            <a:spLocks noChangeArrowheads="1"/>
          </p:cNvSpPr>
          <p:nvPr/>
        </p:nvSpPr>
        <p:spPr bwMode="auto">
          <a:xfrm>
            <a:off x="457200" y="5715000"/>
            <a:ext cx="19050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en-US" sz="2800" b="1" kern="1200" cap="none" spc="0" normalizeH="0" baseline="-2500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H</a:t>
            </a:r>
            <a:r>
              <a:rPr kumimoji="0" lang="en-US" sz="2800" b="1" kern="1200" cap="none" spc="0" normalizeH="0" baseline="-2500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O</a:t>
            </a:r>
            <a:r>
              <a:rPr kumimoji="0" lang="en-US" sz="2800" b="1" kern="1200" cap="none" spc="0" normalizeH="0" baseline="-2500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Na</a:t>
            </a:r>
          </a:p>
        </p:txBody>
      </p:sp>
      <p:sp>
        <p:nvSpPr>
          <p:cNvPr id="95277" name="Text Box 45"/>
          <p:cNvSpPr txBox="1">
            <a:spLocks noChangeArrowheads="1"/>
          </p:cNvSpPr>
          <p:nvPr/>
        </p:nvSpPr>
        <p:spPr bwMode="auto">
          <a:xfrm>
            <a:off x="6629400" y="4572000"/>
            <a:ext cx="13716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CaCO</a:t>
            </a:r>
            <a:r>
              <a:rPr kumimoji="0" lang="en-US" sz="2800" b="1" kern="1200" cap="none" spc="0" normalizeH="0" baseline="-2500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95278" name="Text Box 46"/>
          <p:cNvSpPr txBox="1">
            <a:spLocks noChangeArrowheads="1"/>
          </p:cNvSpPr>
          <p:nvPr/>
        </p:nvSpPr>
        <p:spPr bwMode="auto">
          <a:xfrm>
            <a:off x="6553200" y="3367088"/>
            <a:ext cx="17526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NaHCO</a:t>
            </a:r>
            <a:r>
              <a:rPr kumimoji="0" lang="en-US" sz="2800" b="1" kern="1200" cap="none" spc="0" normalizeH="0" baseline="-2500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95279" name="Text Box 47"/>
          <p:cNvSpPr txBox="1">
            <a:spLocks noChangeArrowheads="1"/>
          </p:cNvSpPr>
          <p:nvPr/>
        </p:nvSpPr>
        <p:spPr bwMode="auto">
          <a:xfrm>
            <a:off x="6629400" y="3976688"/>
            <a:ext cx="13716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NaNO</a:t>
            </a:r>
            <a:r>
              <a:rPr kumimoji="0" lang="en-US" sz="2800" b="1" kern="1200" cap="none" spc="0" normalizeH="0" baseline="-2500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95293" name="Text Box 61"/>
          <p:cNvSpPr txBox="1"/>
          <p:nvPr/>
        </p:nvSpPr>
        <p:spPr>
          <a:xfrm>
            <a:off x="2667000" y="3781425"/>
            <a:ext cx="3124200" cy="460375"/>
          </a:xfrm>
          <a:prstGeom prst="rect">
            <a:avLst/>
          </a:prstGeom>
          <a:noFill/>
          <a:ln w="2857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H</a:t>
            </a:r>
            <a:r>
              <a:rPr lang="vi-VN" sz="24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Y</a:t>
            </a:r>
            <a:r>
              <a:rPr sz="24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ĐROCA</a:t>
            </a:r>
            <a:r>
              <a:rPr lang="vi-VN" sz="24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R</a:t>
            </a:r>
            <a:r>
              <a:rPr sz="24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BON</a:t>
            </a:r>
          </a:p>
        </p:txBody>
      </p:sp>
      <p:sp>
        <p:nvSpPr>
          <p:cNvPr id="95294" name="Text Box 62"/>
          <p:cNvSpPr txBox="1"/>
          <p:nvPr/>
        </p:nvSpPr>
        <p:spPr>
          <a:xfrm>
            <a:off x="2667000" y="4711700"/>
            <a:ext cx="3048000" cy="829945"/>
          </a:xfrm>
          <a:prstGeom prst="rect">
            <a:avLst/>
          </a:prstGeom>
          <a:noFill/>
          <a:ln w="2857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sz="2400" dirty="0">
                <a:latin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DẪN XUẤT CỦA </a:t>
            </a:r>
          </a:p>
          <a:p>
            <a:r>
              <a:rPr sz="24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H</a:t>
            </a:r>
            <a:r>
              <a:rPr lang="vi-VN" sz="24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Y</a:t>
            </a:r>
            <a:r>
              <a:rPr sz="24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ĐROCA</a:t>
            </a:r>
            <a:r>
              <a:rPr lang="vi-VN" sz="24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R</a:t>
            </a:r>
            <a:r>
              <a:rPr sz="24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BON</a:t>
            </a:r>
          </a:p>
        </p:txBody>
      </p:sp>
      <p:sp>
        <p:nvSpPr>
          <p:cNvPr id="95296" name="AutoShape 64"/>
          <p:cNvSpPr/>
          <p:nvPr/>
        </p:nvSpPr>
        <p:spPr>
          <a:xfrm>
            <a:off x="2286000" y="4572000"/>
            <a:ext cx="76200" cy="1752600"/>
          </a:xfrm>
          <a:prstGeom prst="rightBrace">
            <a:avLst>
              <a:gd name="adj1" fmla="val 191666"/>
              <a:gd name="adj2" fmla="val 50000"/>
            </a:avLst>
          </a:prstGeom>
          <a:noFill/>
          <a:ln w="28575" cap="flat" cmpd="sng">
            <a:solidFill>
              <a:srgbClr val="0000B8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solidFill>
                <a:srgbClr val="0000B8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97" name="AutoShape 65"/>
          <p:cNvSpPr/>
          <p:nvPr/>
        </p:nvSpPr>
        <p:spPr>
          <a:xfrm>
            <a:off x="2305050" y="3429000"/>
            <a:ext cx="76200" cy="1066800"/>
          </a:xfrm>
          <a:prstGeom prst="rightBrace">
            <a:avLst>
              <a:gd name="adj1" fmla="val 116666"/>
              <a:gd name="adj2" fmla="val 50000"/>
            </a:avLst>
          </a:prstGeom>
          <a:noFill/>
          <a:ln w="28575" cap="flat" cmpd="sng">
            <a:solidFill>
              <a:srgbClr val="0000B8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solidFill>
                <a:srgbClr val="0000B8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9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9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9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95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9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9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9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9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9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9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9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1000"/>
                                        <p:tgtEl>
                                          <p:spTgt spid="9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64" grpId="0" bldLvl="0" animBg="1"/>
      <p:bldP spid="95266" grpId="0" bldLvl="0" animBg="1"/>
      <p:bldP spid="95273" grpId="0" bldLvl="0" animBg="1"/>
      <p:bldP spid="95274" grpId="0" bldLvl="0" animBg="1"/>
      <p:bldP spid="95275" grpId="0" bldLvl="0" animBg="1"/>
      <p:bldP spid="95277" grpId="0" bldLvl="0" animBg="1"/>
      <p:bldP spid="95278" grpId="0" bldLvl="0" animBg="1"/>
      <p:bldP spid="95279" grpId="0" bldLvl="0" animBg="1"/>
      <p:bldP spid="95293" grpId="0" bldLvl="0" animBg="1"/>
      <p:bldP spid="95294" grpId="0" bldLvl="0" animBg="1"/>
      <p:bldP spid="95296" grpId="0" bldLvl="0" animBg="1"/>
      <p:bldP spid="95297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1"/>
          <p:cNvSpPr/>
          <p:nvPr/>
        </p:nvSpPr>
        <p:spPr>
          <a:xfrm>
            <a:off x="71438" y="71438"/>
            <a:ext cx="2138362" cy="765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vi-VN" altLang="x-none" sz="2400" dirty="0">
              <a:solidFill>
                <a:srgbClr val="0000B8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WordArt 12"/>
          <p:cNvSpPr>
            <a:spLocks noTextEdit="1"/>
          </p:cNvSpPr>
          <p:nvPr/>
        </p:nvSpPr>
        <p:spPr>
          <a:xfrm>
            <a:off x="152400" y="168275"/>
            <a:ext cx="181768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Ghi nhớ</a:t>
            </a:r>
          </a:p>
        </p:txBody>
      </p:sp>
      <p:pic>
        <p:nvPicPr>
          <p:cNvPr id="17412" name="Picture 9" descr="Cov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3" y="55563"/>
            <a:ext cx="8139112" cy="448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8" descr="Cov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463" y="2506663"/>
            <a:ext cx="4583112" cy="182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7" descr="Cov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788" y="1733550"/>
            <a:ext cx="4560887" cy="938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6" descr="Cov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038" y="2274888"/>
            <a:ext cx="3500437" cy="2263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5" descr="Cov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4052888"/>
            <a:ext cx="7874000" cy="271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Picture 4" descr="Cov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6200" y="3444875"/>
            <a:ext cx="2838450" cy="1655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838200" y="1276350"/>
            <a:ext cx="7810500" cy="1219200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sz="28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Bài tập </a:t>
            </a:r>
            <a:r>
              <a:rPr lang="vi-VN" sz="28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  <a:r>
              <a:rPr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  <a:r>
              <a:rPr sz="2800" b="1" i="1" dirty="0">
                <a:solidFill>
                  <a:srgbClr val="FF9933"/>
                </a:solidFill>
                <a:latin typeface="Times New Roman" panose="02020603050405020304" pitchFamily="18" charset="0"/>
              </a:rPr>
              <a:t>  </a:t>
            </a:r>
            <a:r>
              <a:rPr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Hãy chọn câu đúng trong các câu sau:</a:t>
            </a:r>
          </a:p>
        </p:txBody>
      </p:sp>
      <p:sp>
        <p:nvSpPr>
          <p:cNvPr id="18435" name="Rectangle 6"/>
          <p:cNvSpPr>
            <a:spLocks noRot="1"/>
          </p:cNvSpPr>
          <p:nvPr/>
        </p:nvSpPr>
        <p:spPr>
          <a:xfrm>
            <a:off x="838200" y="3429000"/>
            <a:ext cx="7086600" cy="914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174625" indent="-174625" algn="l" eaLnBrk="1" hangingPunct="1"/>
            <a:r>
              <a:rPr sz="2800" b="1" dirty="0">
                <a:latin typeface="Times New Roman" panose="02020603050405020304" pitchFamily="18" charset="0"/>
              </a:rPr>
              <a:t>B.</a:t>
            </a:r>
            <a:r>
              <a:rPr sz="2800" dirty="0">
                <a:latin typeface="Times New Roman" panose="02020603050405020304" pitchFamily="18" charset="0"/>
              </a:rPr>
              <a:t> Hóa học hữu cơ là ngành hóa học chuyên     nghiên cứu các hợp chất của cacbon.</a:t>
            </a:r>
          </a:p>
        </p:txBody>
      </p:sp>
      <p:sp>
        <p:nvSpPr>
          <p:cNvPr id="18436" name="Rectangle 7"/>
          <p:cNvSpPr>
            <a:spLocks noRot="1"/>
          </p:cNvSpPr>
          <p:nvPr/>
        </p:nvSpPr>
        <p:spPr>
          <a:xfrm>
            <a:off x="838200" y="4419600"/>
            <a:ext cx="69342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59055" indent="-59055" algn="l" eaLnBrk="1" hangingPunct="1"/>
            <a:r>
              <a:rPr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C.</a:t>
            </a:r>
            <a:r>
              <a:rPr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Hóa học hữu cơ là ngành hóa học chuyên nghiên cứu về các hợp chất hữu cơ.</a:t>
            </a:r>
          </a:p>
        </p:txBody>
      </p:sp>
      <p:sp>
        <p:nvSpPr>
          <p:cNvPr id="18437" name="Rectangle 8"/>
          <p:cNvSpPr>
            <a:spLocks noRot="1"/>
          </p:cNvSpPr>
          <p:nvPr/>
        </p:nvSpPr>
        <p:spPr>
          <a:xfrm>
            <a:off x="685800" y="2301875"/>
            <a:ext cx="7924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174625" indent="-174625" algn="l" eaLnBrk="1" hangingPunct="1"/>
            <a:r>
              <a:rPr sz="2800" b="1" dirty="0">
                <a:latin typeface="Times New Roman" panose="02020603050405020304" pitchFamily="18" charset="0"/>
              </a:rPr>
              <a:t>A.</a:t>
            </a:r>
            <a:r>
              <a:rPr sz="2800" dirty="0">
                <a:latin typeface="Times New Roman" panose="02020603050405020304" pitchFamily="18" charset="0"/>
              </a:rPr>
              <a:t>  Hóa học hữu cơ là ngành hóa học chuyên nghiên                      cứu  các hợp chất có trong tự nhiên.</a:t>
            </a:r>
          </a:p>
        </p:txBody>
      </p:sp>
      <p:sp>
        <p:nvSpPr>
          <p:cNvPr id="18438" name="Rectangle 19"/>
          <p:cNvSpPr>
            <a:spLocks noRot="1"/>
          </p:cNvSpPr>
          <p:nvPr/>
        </p:nvSpPr>
        <p:spPr>
          <a:xfrm>
            <a:off x="838200" y="5334000"/>
            <a:ext cx="6858000" cy="914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59055" indent="-59055" algn="l" eaLnBrk="1" hangingPunct="1"/>
            <a:r>
              <a:rPr sz="2800" b="1" dirty="0">
                <a:latin typeface="Times New Roman" panose="02020603050405020304" pitchFamily="18" charset="0"/>
              </a:rPr>
              <a:t>D.</a:t>
            </a:r>
            <a:r>
              <a:rPr sz="2800" dirty="0">
                <a:latin typeface="Times New Roman" panose="02020603050405020304" pitchFamily="18" charset="0"/>
              </a:rPr>
              <a:t> Hóa học hữu cơ là ngành hóa học chuyên nghiên cứu các chất trong cơ thể sống.</a:t>
            </a:r>
          </a:p>
        </p:txBody>
      </p:sp>
      <p:sp>
        <p:nvSpPr>
          <p:cNvPr id="18439" name="WordArt 59"/>
          <p:cNvSpPr>
            <a:spLocks noTextEdit="1"/>
          </p:cNvSpPr>
          <p:nvPr/>
        </p:nvSpPr>
        <p:spPr>
          <a:xfrm>
            <a:off x="2590800" y="0"/>
            <a:ext cx="3581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dirty="0" err="1" smtClean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600" b="1" dirty="0" smtClean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3600" b="1" dirty="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ircle: Hollow 4"/>
          <p:cNvSpPr/>
          <p:nvPr/>
        </p:nvSpPr>
        <p:spPr>
          <a:xfrm>
            <a:off x="837883" y="4343083"/>
            <a:ext cx="533400" cy="549275"/>
          </a:xfrm>
          <a:prstGeom prst="donut">
            <a:avLst>
              <a:gd name="adj" fmla="val 58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990600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sz="32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Bài tập </a:t>
            </a:r>
            <a:r>
              <a:rPr lang="vi-VN" sz="32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  <a:r>
              <a:rPr sz="3200" b="1" i="1" dirty="0">
                <a:solidFill>
                  <a:srgbClr val="FF9933"/>
                </a:solidFill>
                <a:latin typeface="Times New Roman" panose="02020603050405020304" pitchFamily="18" charset="0"/>
              </a:rPr>
              <a:t>  </a:t>
            </a:r>
            <a:r>
              <a:rPr sz="32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Hãy chọn câu đúng trong các câu sau:</a:t>
            </a:r>
          </a:p>
        </p:txBody>
      </p:sp>
      <p:sp>
        <p:nvSpPr>
          <p:cNvPr id="19459" name="Rectangle 15"/>
          <p:cNvSpPr>
            <a:spLocks noRot="1"/>
          </p:cNvSpPr>
          <p:nvPr/>
        </p:nvSpPr>
        <p:spPr>
          <a:xfrm>
            <a:off x="76200" y="922338"/>
            <a:ext cx="8534400" cy="4111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l" eaLnBrk="1" hangingPunct="1"/>
            <a:r>
              <a:rPr sz="2800" b="1" i="1" u="sng" dirty="0">
                <a:latin typeface="Times New Roman" panose="02020603050405020304" pitchFamily="18" charset="0"/>
              </a:rPr>
              <a:t>Câu 1</a:t>
            </a:r>
            <a:r>
              <a:rPr sz="2800" b="1" i="1" dirty="0">
                <a:latin typeface="Times New Roman" panose="02020603050405020304" pitchFamily="18" charset="0"/>
              </a:rPr>
              <a:t>. </a:t>
            </a:r>
            <a:r>
              <a:rPr sz="2800" b="1" dirty="0">
                <a:latin typeface="Times New Roman" panose="02020603050405020304" pitchFamily="18" charset="0"/>
              </a:rPr>
              <a:t>Nhóm các chất đều gồm các hợp chất hữu cơ là:</a:t>
            </a:r>
          </a:p>
        </p:txBody>
      </p:sp>
      <p:sp>
        <p:nvSpPr>
          <p:cNvPr id="19460" name="Rectangle 16"/>
          <p:cNvSpPr/>
          <p:nvPr/>
        </p:nvSpPr>
        <p:spPr>
          <a:xfrm>
            <a:off x="838200" y="1447800"/>
            <a:ext cx="51816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pPr algn="l"/>
            <a:r>
              <a:rPr sz="2800" dirty="0">
                <a:latin typeface="Times New Roman" panose="02020603050405020304" pitchFamily="18" charset="0"/>
              </a:rPr>
              <a:t>A. K</a:t>
            </a:r>
            <a:r>
              <a:rPr sz="2800" baseline="-25000" dirty="0">
                <a:latin typeface="Times New Roman" panose="02020603050405020304" pitchFamily="18" charset="0"/>
              </a:rPr>
              <a:t>2</a:t>
            </a:r>
            <a:r>
              <a:rPr sz="2800" dirty="0">
                <a:latin typeface="Times New Roman" panose="02020603050405020304" pitchFamily="18" charset="0"/>
              </a:rPr>
              <a:t>CO</a:t>
            </a:r>
            <a:r>
              <a:rPr sz="2800" baseline="-25000" dirty="0">
                <a:latin typeface="Times New Roman" panose="02020603050405020304" pitchFamily="18" charset="0"/>
              </a:rPr>
              <a:t>3 </a:t>
            </a:r>
            <a:r>
              <a:rPr sz="2800" dirty="0">
                <a:latin typeface="Times New Roman" panose="02020603050405020304" pitchFamily="18" charset="0"/>
              </a:rPr>
              <a:t>; CH</a:t>
            </a:r>
            <a:r>
              <a:rPr sz="2800" baseline="-25000" dirty="0">
                <a:latin typeface="Times New Roman" panose="02020603050405020304" pitchFamily="18" charset="0"/>
              </a:rPr>
              <a:t>3</a:t>
            </a:r>
            <a:r>
              <a:rPr sz="2800" dirty="0">
                <a:latin typeface="Times New Roman" panose="02020603050405020304" pitchFamily="18" charset="0"/>
              </a:rPr>
              <a:t>COONa ; C</a:t>
            </a:r>
            <a:r>
              <a:rPr sz="2800" baseline="-25000" dirty="0">
                <a:latin typeface="Times New Roman" panose="02020603050405020304" pitchFamily="18" charset="0"/>
              </a:rPr>
              <a:t>2</a:t>
            </a:r>
            <a:r>
              <a:rPr sz="2800" dirty="0">
                <a:latin typeface="Times New Roman" panose="02020603050405020304" pitchFamily="18" charset="0"/>
              </a:rPr>
              <a:t>H</a:t>
            </a:r>
            <a:r>
              <a:rPr sz="2800" baseline="-25000" dirty="0">
                <a:latin typeface="Times New Roman" panose="02020603050405020304" pitchFamily="18" charset="0"/>
              </a:rPr>
              <a:t>6</a:t>
            </a:r>
            <a:r>
              <a:rPr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9461" name="Rectangle 17"/>
          <p:cNvSpPr/>
          <p:nvPr/>
        </p:nvSpPr>
        <p:spPr>
          <a:xfrm>
            <a:off x="838200" y="1905000"/>
            <a:ext cx="48768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pPr algn="l"/>
            <a:r>
              <a:rPr sz="2800" dirty="0">
                <a:latin typeface="Times New Roman" panose="02020603050405020304" pitchFamily="18" charset="0"/>
              </a:rPr>
              <a:t>B. C</a:t>
            </a:r>
            <a:r>
              <a:rPr sz="2800" baseline="-25000" dirty="0">
                <a:latin typeface="Times New Roman" panose="02020603050405020304" pitchFamily="18" charset="0"/>
              </a:rPr>
              <a:t>6</a:t>
            </a:r>
            <a:r>
              <a:rPr sz="2800" dirty="0">
                <a:latin typeface="Times New Roman" panose="02020603050405020304" pitchFamily="18" charset="0"/>
              </a:rPr>
              <a:t>H</a:t>
            </a:r>
            <a:r>
              <a:rPr sz="2800" baseline="-25000" dirty="0">
                <a:latin typeface="Times New Roman" panose="02020603050405020304" pitchFamily="18" charset="0"/>
              </a:rPr>
              <a:t>6</a:t>
            </a:r>
            <a:r>
              <a:rPr sz="2800" dirty="0">
                <a:latin typeface="Times New Roman" panose="02020603050405020304" pitchFamily="18" charset="0"/>
              </a:rPr>
              <a:t> ; Ca(HCO</a:t>
            </a:r>
            <a:r>
              <a:rPr sz="2800" baseline="-25000" dirty="0">
                <a:latin typeface="Times New Roman" panose="02020603050405020304" pitchFamily="18" charset="0"/>
              </a:rPr>
              <a:t>3</a:t>
            </a:r>
            <a:r>
              <a:rPr sz="2800" dirty="0">
                <a:latin typeface="Times New Roman" panose="02020603050405020304" pitchFamily="18" charset="0"/>
              </a:rPr>
              <a:t>)</a:t>
            </a:r>
            <a:r>
              <a:rPr sz="2800" baseline="-25000" dirty="0">
                <a:latin typeface="Times New Roman" panose="02020603050405020304" pitchFamily="18" charset="0"/>
              </a:rPr>
              <a:t>2</a:t>
            </a:r>
            <a:r>
              <a:rPr sz="2800" dirty="0">
                <a:latin typeface="Times New Roman" panose="02020603050405020304" pitchFamily="18" charset="0"/>
              </a:rPr>
              <a:t> ; C</a:t>
            </a:r>
            <a:r>
              <a:rPr sz="2800" baseline="-25000" dirty="0">
                <a:latin typeface="Times New Roman" panose="02020603050405020304" pitchFamily="18" charset="0"/>
              </a:rPr>
              <a:t>12</a:t>
            </a:r>
            <a:r>
              <a:rPr sz="2800" dirty="0">
                <a:latin typeface="Times New Roman" panose="02020603050405020304" pitchFamily="18" charset="0"/>
              </a:rPr>
              <a:t>H</a:t>
            </a:r>
            <a:r>
              <a:rPr sz="2800" baseline="-25000" dirty="0">
                <a:latin typeface="Times New Roman" panose="02020603050405020304" pitchFamily="18" charset="0"/>
              </a:rPr>
              <a:t>22</a:t>
            </a:r>
            <a:r>
              <a:rPr sz="2800" dirty="0">
                <a:latin typeface="Times New Roman" panose="02020603050405020304" pitchFamily="18" charset="0"/>
              </a:rPr>
              <a:t>O</a:t>
            </a:r>
            <a:r>
              <a:rPr sz="2800" baseline="-25000" dirty="0">
                <a:latin typeface="Times New Roman" panose="02020603050405020304" pitchFamily="18" charset="0"/>
              </a:rPr>
              <a:t>11</a:t>
            </a:r>
            <a:r>
              <a:rPr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462" name="Rectangle 18"/>
          <p:cNvSpPr/>
          <p:nvPr/>
        </p:nvSpPr>
        <p:spPr>
          <a:xfrm>
            <a:off x="838200" y="2819400"/>
            <a:ext cx="43434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pPr algn="l"/>
            <a:r>
              <a:rPr sz="2800" dirty="0">
                <a:latin typeface="Times New Roman" panose="02020603050405020304" pitchFamily="18" charset="0"/>
              </a:rPr>
              <a:t>D. CH</a:t>
            </a:r>
            <a:r>
              <a:rPr sz="2800" baseline="-25000" dirty="0">
                <a:latin typeface="Times New Roman" panose="02020603050405020304" pitchFamily="18" charset="0"/>
              </a:rPr>
              <a:t>3</a:t>
            </a:r>
            <a:r>
              <a:rPr sz="2800" dirty="0">
                <a:latin typeface="Times New Roman" panose="02020603050405020304" pitchFamily="18" charset="0"/>
              </a:rPr>
              <a:t>Cl ; C</a:t>
            </a:r>
            <a:r>
              <a:rPr sz="2800" baseline="-25000" dirty="0">
                <a:latin typeface="Times New Roman" panose="02020603050405020304" pitchFamily="18" charset="0"/>
              </a:rPr>
              <a:t>2</a:t>
            </a:r>
            <a:r>
              <a:rPr sz="2800" dirty="0">
                <a:latin typeface="Times New Roman" panose="02020603050405020304" pitchFamily="18" charset="0"/>
              </a:rPr>
              <a:t>H</a:t>
            </a:r>
            <a:r>
              <a:rPr sz="2800" baseline="-25000" dirty="0">
                <a:latin typeface="Times New Roman" panose="02020603050405020304" pitchFamily="18" charset="0"/>
              </a:rPr>
              <a:t>6</a:t>
            </a:r>
            <a:r>
              <a:rPr sz="2800" dirty="0">
                <a:latin typeface="Times New Roman" panose="02020603050405020304" pitchFamily="18" charset="0"/>
              </a:rPr>
              <a:t>O ; C</a:t>
            </a:r>
            <a:r>
              <a:rPr sz="2800" baseline="-25000" dirty="0">
                <a:latin typeface="Times New Roman" panose="02020603050405020304" pitchFamily="18" charset="0"/>
              </a:rPr>
              <a:t>3</a:t>
            </a:r>
            <a:r>
              <a:rPr sz="2800" dirty="0">
                <a:latin typeface="Times New Roman" panose="02020603050405020304" pitchFamily="18" charset="0"/>
              </a:rPr>
              <a:t>H</a:t>
            </a:r>
            <a:r>
              <a:rPr sz="2800" baseline="-25000" dirty="0">
                <a:latin typeface="Times New Roman" panose="02020603050405020304" pitchFamily="18" charset="0"/>
              </a:rPr>
              <a:t>8</a:t>
            </a:r>
            <a:r>
              <a:rPr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463" name="Rectangle 19"/>
          <p:cNvSpPr>
            <a:spLocks noRot="1"/>
          </p:cNvSpPr>
          <p:nvPr/>
        </p:nvSpPr>
        <p:spPr>
          <a:xfrm>
            <a:off x="152400" y="3352800"/>
            <a:ext cx="8229600" cy="4111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l" eaLnBrk="1" hangingPunct="1"/>
            <a:r>
              <a:rPr sz="2800" b="1" i="1" u="sng" dirty="0">
                <a:latin typeface="Times New Roman" panose="02020603050405020304" pitchFamily="18" charset="0"/>
              </a:rPr>
              <a:t>Câu 2</a:t>
            </a:r>
            <a:r>
              <a:rPr sz="2800" b="1" i="1" dirty="0">
                <a:latin typeface="Times New Roman" panose="02020603050405020304" pitchFamily="18" charset="0"/>
              </a:rPr>
              <a:t>. </a:t>
            </a:r>
            <a:r>
              <a:rPr sz="2800" b="1" dirty="0">
                <a:latin typeface="Times New Roman" panose="02020603050405020304" pitchFamily="18" charset="0"/>
              </a:rPr>
              <a:t>Nhóm các chất đều gồm các Hiđrocacbon là :</a:t>
            </a:r>
          </a:p>
        </p:txBody>
      </p:sp>
      <p:sp>
        <p:nvSpPr>
          <p:cNvPr id="19464" name="Rectangle 20"/>
          <p:cNvSpPr/>
          <p:nvPr/>
        </p:nvSpPr>
        <p:spPr>
          <a:xfrm>
            <a:off x="838200" y="3962400"/>
            <a:ext cx="43434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pPr algn="l"/>
            <a:r>
              <a:rPr sz="2800" dirty="0">
                <a:latin typeface="Times New Roman" panose="02020603050405020304" pitchFamily="18" charset="0"/>
              </a:rPr>
              <a:t>A. C</a:t>
            </a:r>
            <a:r>
              <a:rPr sz="2800" baseline="-25000" dirty="0">
                <a:latin typeface="Times New Roman" panose="02020603050405020304" pitchFamily="18" charset="0"/>
              </a:rPr>
              <a:t>2</a:t>
            </a:r>
            <a:r>
              <a:rPr sz="2800" dirty="0">
                <a:latin typeface="Times New Roman" panose="02020603050405020304" pitchFamily="18" charset="0"/>
              </a:rPr>
              <a:t>H</a:t>
            </a:r>
            <a:r>
              <a:rPr sz="2800" baseline="-25000" dirty="0">
                <a:latin typeface="Times New Roman" panose="02020603050405020304" pitchFamily="18" charset="0"/>
              </a:rPr>
              <a:t>4</a:t>
            </a:r>
            <a:r>
              <a:rPr sz="2800" dirty="0">
                <a:latin typeface="Times New Roman" panose="02020603050405020304" pitchFamily="18" charset="0"/>
              </a:rPr>
              <a:t> ; CH</a:t>
            </a:r>
            <a:r>
              <a:rPr sz="2800" baseline="-25000" dirty="0">
                <a:latin typeface="Times New Roman" panose="02020603050405020304" pitchFamily="18" charset="0"/>
              </a:rPr>
              <a:t>4</a:t>
            </a:r>
            <a:r>
              <a:rPr sz="2800" dirty="0">
                <a:latin typeface="Times New Roman" panose="02020603050405020304" pitchFamily="18" charset="0"/>
              </a:rPr>
              <a:t> ; C</a:t>
            </a:r>
            <a:r>
              <a:rPr sz="2800" baseline="-25000" dirty="0">
                <a:latin typeface="Times New Roman" panose="02020603050405020304" pitchFamily="18" charset="0"/>
              </a:rPr>
              <a:t>2</a:t>
            </a:r>
            <a:r>
              <a:rPr sz="2800" dirty="0">
                <a:latin typeface="Times New Roman" panose="02020603050405020304" pitchFamily="18" charset="0"/>
              </a:rPr>
              <a:t>H</a:t>
            </a:r>
            <a:r>
              <a:rPr sz="2800" baseline="-25000" dirty="0">
                <a:latin typeface="Times New Roman" panose="02020603050405020304" pitchFamily="18" charset="0"/>
              </a:rPr>
              <a:t>5</a:t>
            </a:r>
            <a:r>
              <a:rPr sz="2800" dirty="0">
                <a:latin typeface="Times New Roman" panose="02020603050405020304" pitchFamily="18" charset="0"/>
              </a:rPr>
              <a:t>Cl.</a:t>
            </a:r>
          </a:p>
        </p:txBody>
      </p:sp>
      <p:sp>
        <p:nvSpPr>
          <p:cNvPr id="19465" name="Rectangle 22"/>
          <p:cNvSpPr/>
          <p:nvPr/>
        </p:nvSpPr>
        <p:spPr>
          <a:xfrm>
            <a:off x="838200" y="4876800"/>
            <a:ext cx="43434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pPr algn="l"/>
            <a:r>
              <a:rPr sz="2800" dirty="0">
                <a:latin typeface="Times New Roman" panose="02020603050405020304" pitchFamily="18" charset="0"/>
              </a:rPr>
              <a:t>C. C</a:t>
            </a:r>
            <a:r>
              <a:rPr sz="2800" baseline="-25000" dirty="0">
                <a:latin typeface="Times New Roman" panose="02020603050405020304" pitchFamily="18" charset="0"/>
              </a:rPr>
              <a:t>3</a:t>
            </a:r>
            <a:r>
              <a:rPr sz="2800" dirty="0">
                <a:latin typeface="Times New Roman" panose="02020603050405020304" pitchFamily="18" charset="0"/>
              </a:rPr>
              <a:t>H</a:t>
            </a:r>
            <a:r>
              <a:rPr sz="2800" baseline="-25000" dirty="0">
                <a:latin typeface="Times New Roman" panose="02020603050405020304" pitchFamily="18" charset="0"/>
              </a:rPr>
              <a:t>6</a:t>
            </a:r>
            <a:r>
              <a:rPr sz="2800" dirty="0">
                <a:latin typeface="Times New Roman" panose="02020603050405020304" pitchFamily="18" charset="0"/>
              </a:rPr>
              <a:t> ; CH</a:t>
            </a:r>
            <a:r>
              <a:rPr sz="2800" baseline="-25000" dirty="0">
                <a:latin typeface="Times New Roman" panose="02020603050405020304" pitchFamily="18" charset="0"/>
              </a:rPr>
              <a:t>4</a:t>
            </a:r>
            <a:r>
              <a:rPr sz="2800" dirty="0">
                <a:latin typeface="Times New Roman" panose="02020603050405020304" pitchFamily="18" charset="0"/>
              </a:rPr>
              <a:t> ; CH</a:t>
            </a:r>
            <a:r>
              <a:rPr sz="2800" baseline="-25000" dirty="0">
                <a:latin typeface="Times New Roman" panose="02020603050405020304" pitchFamily="18" charset="0"/>
              </a:rPr>
              <a:t>3</a:t>
            </a:r>
            <a:r>
              <a:rPr sz="2800" dirty="0">
                <a:latin typeface="Times New Roman" panose="02020603050405020304" pitchFamily="18" charset="0"/>
              </a:rPr>
              <a:t>Cl.</a:t>
            </a:r>
          </a:p>
        </p:txBody>
      </p:sp>
      <p:sp>
        <p:nvSpPr>
          <p:cNvPr id="19466" name="Rectangle 24"/>
          <p:cNvSpPr/>
          <p:nvPr/>
        </p:nvSpPr>
        <p:spPr>
          <a:xfrm>
            <a:off x="838200" y="4419600"/>
            <a:ext cx="43434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pPr algn="l"/>
            <a:r>
              <a:rPr sz="2800" dirty="0">
                <a:latin typeface="Times New Roman" panose="02020603050405020304" pitchFamily="18" charset="0"/>
              </a:rPr>
              <a:t>B. C</a:t>
            </a:r>
            <a:r>
              <a:rPr sz="2800" baseline="-25000" dirty="0">
                <a:latin typeface="Times New Roman" panose="02020603050405020304" pitchFamily="18" charset="0"/>
              </a:rPr>
              <a:t>3</a:t>
            </a:r>
            <a:r>
              <a:rPr sz="2800" dirty="0">
                <a:latin typeface="Times New Roman" panose="02020603050405020304" pitchFamily="18" charset="0"/>
              </a:rPr>
              <a:t>H</a:t>
            </a:r>
            <a:r>
              <a:rPr sz="2800" baseline="-25000" dirty="0">
                <a:latin typeface="Times New Roman" panose="02020603050405020304" pitchFamily="18" charset="0"/>
              </a:rPr>
              <a:t>6</a:t>
            </a:r>
            <a:r>
              <a:rPr sz="2800" dirty="0">
                <a:latin typeface="Times New Roman" panose="02020603050405020304" pitchFamily="18" charset="0"/>
              </a:rPr>
              <a:t> ; C</a:t>
            </a:r>
            <a:r>
              <a:rPr sz="2800" baseline="-25000" dirty="0">
                <a:latin typeface="Times New Roman" panose="02020603050405020304" pitchFamily="18" charset="0"/>
              </a:rPr>
              <a:t>4</a:t>
            </a:r>
            <a:r>
              <a:rPr sz="2800" dirty="0">
                <a:latin typeface="Times New Roman" panose="02020603050405020304" pitchFamily="18" charset="0"/>
              </a:rPr>
              <a:t>H</a:t>
            </a:r>
            <a:r>
              <a:rPr sz="2800" baseline="-25000" dirty="0">
                <a:latin typeface="Times New Roman" panose="02020603050405020304" pitchFamily="18" charset="0"/>
              </a:rPr>
              <a:t>10</a:t>
            </a:r>
            <a:r>
              <a:rPr sz="2800" dirty="0">
                <a:latin typeface="Times New Roman" panose="02020603050405020304" pitchFamily="18" charset="0"/>
              </a:rPr>
              <a:t> ; C</a:t>
            </a:r>
            <a:r>
              <a:rPr sz="2800" baseline="-25000" dirty="0">
                <a:latin typeface="Times New Roman" panose="02020603050405020304" pitchFamily="18" charset="0"/>
              </a:rPr>
              <a:t>2</a:t>
            </a:r>
            <a:r>
              <a:rPr sz="2800" dirty="0">
                <a:latin typeface="Times New Roman" panose="02020603050405020304" pitchFamily="18" charset="0"/>
              </a:rPr>
              <a:t>H</a:t>
            </a:r>
            <a:r>
              <a:rPr sz="2800" baseline="-25000" dirty="0">
                <a:latin typeface="Times New Roman" panose="02020603050405020304" pitchFamily="18" charset="0"/>
              </a:rPr>
              <a:t>4</a:t>
            </a:r>
            <a:r>
              <a:rPr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467" name="Rectangle 17"/>
          <p:cNvSpPr/>
          <p:nvPr/>
        </p:nvSpPr>
        <p:spPr>
          <a:xfrm>
            <a:off x="838200" y="2362200"/>
            <a:ext cx="48768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pPr algn="l"/>
            <a:r>
              <a:rPr sz="2800" dirty="0">
                <a:latin typeface="Times New Roman" panose="02020603050405020304" pitchFamily="18" charset="0"/>
              </a:rPr>
              <a:t>C. CH</a:t>
            </a:r>
            <a:r>
              <a:rPr sz="2800" baseline="-25000" dirty="0">
                <a:latin typeface="Times New Roman" panose="02020603050405020304" pitchFamily="18" charset="0"/>
              </a:rPr>
              <a:t>4</a:t>
            </a:r>
            <a:r>
              <a:rPr sz="2800" dirty="0">
                <a:latin typeface="Times New Roman" panose="02020603050405020304" pitchFamily="18" charset="0"/>
              </a:rPr>
              <a:t> ; CO</a:t>
            </a:r>
            <a:r>
              <a:rPr sz="2800" baseline="-25000" dirty="0">
                <a:latin typeface="Times New Roman" panose="02020603050405020304" pitchFamily="18" charset="0"/>
              </a:rPr>
              <a:t>2</a:t>
            </a:r>
            <a:r>
              <a:rPr sz="2800" dirty="0">
                <a:latin typeface="Times New Roman" panose="02020603050405020304" pitchFamily="18" charset="0"/>
              </a:rPr>
              <a:t> ; C</a:t>
            </a:r>
            <a:r>
              <a:rPr sz="2800" baseline="-25000" dirty="0">
                <a:latin typeface="Times New Roman" panose="02020603050405020304" pitchFamily="18" charset="0"/>
              </a:rPr>
              <a:t>2</a:t>
            </a:r>
            <a:r>
              <a:rPr sz="2800" dirty="0">
                <a:latin typeface="Times New Roman" panose="02020603050405020304" pitchFamily="18" charset="0"/>
              </a:rPr>
              <a:t>H</a:t>
            </a:r>
            <a:r>
              <a:rPr sz="2800" baseline="-25000" dirty="0">
                <a:latin typeface="Times New Roman" panose="02020603050405020304" pitchFamily="18" charset="0"/>
              </a:rPr>
              <a:t>6</a:t>
            </a:r>
            <a:r>
              <a:rPr sz="2800" dirty="0">
                <a:latin typeface="Times New Roman" panose="02020603050405020304" pitchFamily="18" charset="0"/>
              </a:rPr>
              <a:t>O.</a:t>
            </a:r>
          </a:p>
        </p:txBody>
      </p:sp>
      <p:sp>
        <p:nvSpPr>
          <p:cNvPr id="19468" name="Rectangle 22"/>
          <p:cNvSpPr/>
          <p:nvPr/>
        </p:nvSpPr>
        <p:spPr>
          <a:xfrm>
            <a:off x="838200" y="5334000"/>
            <a:ext cx="43434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pPr algn="l"/>
            <a:r>
              <a:rPr sz="2800" dirty="0">
                <a:latin typeface="Times New Roman" panose="02020603050405020304" pitchFamily="18" charset="0"/>
              </a:rPr>
              <a:t>D. C</a:t>
            </a:r>
            <a:r>
              <a:rPr sz="2800" baseline="-25000" dirty="0">
                <a:latin typeface="Times New Roman" panose="02020603050405020304" pitchFamily="18" charset="0"/>
              </a:rPr>
              <a:t>2</a:t>
            </a:r>
            <a:r>
              <a:rPr sz="2800" dirty="0">
                <a:latin typeface="Times New Roman" panose="02020603050405020304" pitchFamily="18" charset="0"/>
              </a:rPr>
              <a:t>H</a:t>
            </a:r>
            <a:r>
              <a:rPr sz="2800" baseline="-25000" dirty="0">
                <a:latin typeface="Times New Roman" panose="02020603050405020304" pitchFamily="18" charset="0"/>
              </a:rPr>
              <a:t>4</a:t>
            </a:r>
            <a:r>
              <a:rPr sz="2800" dirty="0">
                <a:latin typeface="Times New Roman" panose="02020603050405020304" pitchFamily="18" charset="0"/>
              </a:rPr>
              <a:t> ; CH</a:t>
            </a:r>
            <a:r>
              <a:rPr sz="2800" baseline="-25000" dirty="0">
                <a:latin typeface="Times New Roman" panose="02020603050405020304" pitchFamily="18" charset="0"/>
              </a:rPr>
              <a:t>4</a:t>
            </a:r>
            <a:r>
              <a:rPr sz="2800" dirty="0">
                <a:latin typeface="Times New Roman" panose="02020603050405020304" pitchFamily="18" charset="0"/>
              </a:rPr>
              <a:t> ; C</a:t>
            </a:r>
            <a:r>
              <a:rPr sz="2800" baseline="-25000" dirty="0">
                <a:latin typeface="Times New Roman" panose="02020603050405020304" pitchFamily="18" charset="0"/>
              </a:rPr>
              <a:t>2</a:t>
            </a:r>
            <a:r>
              <a:rPr sz="2800" dirty="0">
                <a:latin typeface="Times New Roman" panose="02020603050405020304" pitchFamily="18" charset="0"/>
              </a:rPr>
              <a:t>H</a:t>
            </a:r>
            <a:r>
              <a:rPr sz="2800" baseline="-25000" dirty="0">
                <a:latin typeface="Times New Roman" panose="02020603050405020304" pitchFamily="18" charset="0"/>
              </a:rPr>
              <a:t>5</a:t>
            </a:r>
            <a:r>
              <a:rPr sz="2800" dirty="0">
                <a:latin typeface="Times New Roman" panose="02020603050405020304" pitchFamily="18" charset="0"/>
              </a:rPr>
              <a:t>O</a:t>
            </a:r>
            <a:r>
              <a:rPr sz="2800" baseline="-25000" dirty="0">
                <a:latin typeface="Times New Roman" panose="02020603050405020304" pitchFamily="18" charset="0"/>
              </a:rPr>
              <a:t>2</a:t>
            </a:r>
            <a:r>
              <a:rPr sz="2800" dirty="0">
                <a:latin typeface="Times New Roman" panose="02020603050405020304" pitchFamily="18" charset="0"/>
              </a:rPr>
              <a:t>N.</a:t>
            </a:r>
          </a:p>
        </p:txBody>
      </p:sp>
      <p:sp>
        <p:nvSpPr>
          <p:cNvPr id="5" name="Circle: Hollow 4"/>
          <p:cNvSpPr/>
          <p:nvPr/>
        </p:nvSpPr>
        <p:spPr>
          <a:xfrm>
            <a:off x="685483" y="2829879"/>
            <a:ext cx="609916" cy="522922"/>
          </a:xfrm>
          <a:prstGeom prst="donut">
            <a:avLst>
              <a:gd name="adj" fmla="val 58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ircle: Hollow 4"/>
          <p:cNvSpPr/>
          <p:nvPr/>
        </p:nvSpPr>
        <p:spPr>
          <a:xfrm>
            <a:off x="685483" y="4304348"/>
            <a:ext cx="609916" cy="572452"/>
          </a:xfrm>
          <a:prstGeom prst="donut">
            <a:avLst>
              <a:gd name="adj" fmla="val 58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Rot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sz="3200" b="1" i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Bài tập </a:t>
            </a:r>
            <a:r>
              <a:rPr lang="vi-VN" sz="3200" b="1" i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  <a:r>
              <a:rPr sz="3200" b="1" i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/</a:t>
            </a:r>
            <a:r>
              <a:rPr sz="32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:  Axit axetic có công thức là C</a:t>
            </a:r>
            <a:r>
              <a:rPr sz="3200" b="1" i="1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sz="32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H</a:t>
            </a:r>
            <a:r>
              <a:rPr sz="3200" b="1" i="1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4</a:t>
            </a:r>
            <a:r>
              <a:rPr sz="32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O</a:t>
            </a:r>
            <a:r>
              <a:rPr sz="3200" b="1" i="1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2 </a:t>
            </a:r>
            <a:r>
              <a:rPr sz="32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. Hãy tính thành phần phần trăm về khối lượng của các nguyên tố trong axit axetic ?</a:t>
            </a:r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28004" name="Text Box 4"/>
          <p:cNvSpPr txBox="1"/>
          <p:nvPr/>
        </p:nvSpPr>
        <p:spPr>
          <a:xfrm>
            <a:off x="2457450" y="1600200"/>
            <a:ext cx="4648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Hướng dẫn giải</a:t>
            </a: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514350" y="2298700"/>
            <a:ext cx="8572500" cy="95313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171450" indent="-171450" algn="just">
              <a:buChar char="-"/>
            </a:pP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Tính khối lượng mol của hợp chất </a:t>
            </a:r>
            <a:r>
              <a:rPr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C</a:t>
            </a:r>
            <a:r>
              <a:rPr sz="2800" b="1" baseline="-25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H</a:t>
            </a:r>
            <a:r>
              <a:rPr sz="2800" b="1" baseline="-25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4</a:t>
            </a:r>
            <a:r>
              <a:rPr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O</a:t>
            </a:r>
            <a:r>
              <a:rPr sz="2800" b="1" baseline="-25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2 </a:t>
            </a:r>
            <a:r>
              <a:rPr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:</a:t>
            </a: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marL="171450" indent="-171450" algn="just">
              <a:buNone/>
            </a:pP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   </a:t>
            </a:r>
            <a:endParaRPr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28042" name="Object 42"/>
          <p:cNvGraphicFramePr>
            <a:graphicFrameLocks noGrp="1" noChangeAspect="1"/>
          </p:cNvGraphicFramePr>
          <p:nvPr>
            <p:ph idx="1"/>
          </p:nvPr>
        </p:nvGraphicFramePr>
        <p:xfrm>
          <a:off x="609600" y="4648200"/>
          <a:ext cx="68580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r:id="rId3" imgW="1180465" imgH="292100" progId="Equation.DSMT4">
                  <p:embed/>
                </p:oleObj>
              </mc:Choice>
              <mc:Fallback>
                <p:oleObj r:id="rId3" imgW="1180465" imgH="2921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609600" y="4648200"/>
                        <a:ext cx="6858000" cy="10080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514350" y="3370580"/>
            <a:ext cx="77603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algn="just">
              <a:buNone/>
            </a:pP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- Tính thành phần phần trăm về khối lượng của các nguyên tố có trong axit axetic theo công thức:</a:t>
            </a:r>
            <a:r>
              <a:rPr sz="2800" dirty="0">
                <a:sym typeface="+mn-ea"/>
              </a:rPr>
              <a:t> </a:t>
            </a:r>
            <a:endParaRPr lang="en-US" sz="28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Text Box 4"/>
          <p:cNvSpPr txBox="1"/>
          <p:nvPr/>
        </p:nvSpPr>
        <p:spPr>
          <a:xfrm>
            <a:off x="2247900" y="228600"/>
            <a:ext cx="4648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Hướng dẫn giải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62000" y="1371600"/>
            <a:ext cx="82696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algn="just">
              <a:buNone/>
            </a:pP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M</a:t>
            </a:r>
            <a:r>
              <a:rPr sz="1600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C</a:t>
            </a:r>
            <a:r>
              <a:rPr sz="1600" baseline="-25000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2</a:t>
            </a:r>
            <a:r>
              <a:rPr sz="1600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H</a:t>
            </a:r>
            <a:r>
              <a:rPr sz="1600" baseline="-25000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4</a:t>
            </a:r>
            <a:r>
              <a:rPr sz="1600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O</a:t>
            </a:r>
            <a:r>
              <a:rPr sz="1600" baseline="-25000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2</a:t>
            </a:r>
            <a:r>
              <a:rPr sz="2800" baseline="-25000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 </a:t>
            </a: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 = </a:t>
            </a:r>
            <a:r>
              <a:rPr lang="vi-VN" sz="2800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12. 2 + 4 + 16.2 = </a:t>
            </a: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60 (g</a:t>
            </a:r>
            <a:r>
              <a:rPr lang="vi-VN" sz="2800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/ mol</a:t>
            </a: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)</a:t>
            </a:r>
            <a:endParaRPr lang="en-US" sz="2800" dirty="0"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60400" y="3200400"/>
            <a:ext cx="82696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algn="just">
              <a:buNone/>
            </a:pPr>
            <a:r>
              <a:rPr lang="vi-VN" sz="2800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% H</a:t>
            </a: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 = </a:t>
            </a:r>
            <a:r>
              <a:rPr lang="vi-VN" sz="2800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4 . 100%: 60 = 6,7% 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60400" y="2286000"/>
            <a:ext cx="82696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algn="just">
              <a:buNone/>
            </a:pPr>
            <a:r>
              <a:rPr lang="vi-VN" sz="2800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% C </a:t>
            </a: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 = </a:t>
            </a:r>
            <a:r>
              <a:rPr lang="vi-VN" sz="2800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12. 2 . 100%: 60 = 40%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81000" y="4191000"/>
            <a:ext cx="82696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algn="just">
              <a:buNone/>
            </a:pPr>
            <a:r>
              <a:rPr lang="vi-VN" sz="2800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% O </a:t>
            </a:r>
            <a:r>
              <a:rPr sz="2800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 = </a:t>
            </a:r>
            <a:r>
              <a:rPr lang="vi-VN" sz="2800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 100% - (40% + 6,7 %) = 53,3%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/>
      <p:bldP spid="2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93367"/>
            <a:ext cx="3013800" cy="763600"/>
          </a:xfrm>
        </p:spPr>
        <p:txBody>
          <a:bodyPr/>
          <a:lstStyle/>
          <a:p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Hợp chất hữu cơ, hóa học hữu </a:t>
            </a:r>
            <a:r>
              <a:rPr 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alt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i="1" dirty="0">
                <a:solidFill>
                  <a:schemeClr val="tx1"/>
                </a:solidFill>
                <a:sym typeface="+mn-ea"/>
              </a:rPr>
              <a:t>III.Phân loại hợp chất hữu cơ</a:t>
            </a:r>
          </a:p>
          <a:p>
            <a:pPr lvl="0"/>
            <a:endParaRPr lang="en-US" altLang="en-US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0"/>
            <a:ext cx="8991600" cy="3429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tập4</a:t>
            </a:r>
            <a:r>
              <a:rPr lang="en-US" altLang="en-US" dirty="0" smtClean="0">
                <a:latin typeface="Times New Roman" pitchFamily="18" charset="0"/>
              </a:rPr>
              <a:t>: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Dựa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vào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dữ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kiện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nào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dữ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kiện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sau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để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thể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nói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chất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vô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cơ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hay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hữu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cơ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a,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Trạng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thái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rắn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lỏng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khí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b,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Màu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sắc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c,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Độ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tan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nước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d,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Thành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phần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tố</a:t>
            </a:r>
            <a:endParaRPr lang="en-US" alt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2102" name="Oval 6"/>
          <p:cNvSpPr>
            <a:spLocks noChangeArrowheads="1"/>
          </p:cNvSpPr>
          <p:nvPr/>
        </p:nvSpPr>
        <p:spPr bwMode="auto">
          <a:xfrm>
            <a:off x="76200" y="22860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Arial" charset="0"/>
            </a:endParaRP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0" y="2895600"/>
            <a:ext cx="9372600" cy="35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en-US" sz="3200" dirty="0" err="1">
                <a:solidFill>
                  <a:srgbClr val="0000FF"/>
                </a:solidFill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tập</a:t>
            </a:r>
            <a:r>
              <a:rPr lang="en-US" altLang="en-US" sz="3200" dirty="0" smtClean="0">
                <a:solidFill>
                  <a:srgbClr val="0000FF"/>
                </a:solidFill>
              </a:rPr>
              <a:t> 5</a:t>
            </a:r>
            <a:r>
              <a:rPr lang="en-US" altLang="en-US" sz="3200" dirty="0" smtClean="0"/>
              <a:t>: </a:t>
            </a:r>
            <a:r>
              <a:rPr lang="en-US" altLang="en-US" sz="3200" dirty="0" err="1">
                <a:solidFill>
                  <a:srgbClr val="000000"/>
                </a:solidFill>
              </a:rPr>
              <a:t>Chọn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câu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đúng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trong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các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câu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sau</a:t>
            </a:r>
            <a:r>
              <a:rPr lang="en-US" altLang="en-US" sz="3200" dirty="0">
                <a:solidFill>
                  <a:srgbClr val="000000"/>
                </a:solidFill>
              </a:rPr>
              <a:t>: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00"/>
                </a:solidFill>
              </a:rPr>
              <a:t>a,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Hóa</a:t>
            </a: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học</a:t>
            </a: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hữu</a:t>
            </a: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cơ</a:t>
            </a: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là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ngành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hóa</a:t>
            </a: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học</a:t>
            </a: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chuyên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nghiên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cứu</a:t>
            </a: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các</a:t>
            </a: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hợp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chất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của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smtClean="0">
                <a:solidFill>
                  <a:srgbClr val="000000"/>
                </a:solidFill>
              </a:rPr>
              <a:t>Carbon</a:t>
            </a:r>
            <a:r>
              <a:rPr lang="en-US" altLang="en-US" sz="32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b</a:t>
            </a:r>
            <a:r>
              <a:rPr lang="en-US" altLang="en-US" sz="3200" dirty="0">
                <a:solidFill>
                  <a:srgbClr val="000000"/>
                </a:solidFill>
              </a:rPr>
              <a:t>, </a:t>
            </a:r>
            <a:r>
              <a:rPr lang="en-US" altLang="en-US" sz="3200" dirty="0" err="1">
                <a:solidFill>
                  <a:srgbClr val="000000"/>
                </a:solidFill>
              </a:rPr>
              <a:t>Hóa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học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hữu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cơ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là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ngành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hóa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học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chuyên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nghiên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cứu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về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các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hợp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chất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hữu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cơ</a:t>
            </a:r>
            <a:r>
              <a:rPr lang="en-US" altLang="en-US" sz="32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c</a:t>
            </a:r>
            <a:r>
              <a:rPr lang="en-US" altLang="en-US" sz="3200" dirty="0">
                <a:solidFill>
                  <a:srgbClr val="000000"/>
                </a:solidFill>
              </a:rPr>
              <a:t>, </a:t>
            </a:r>
            <a:r>
              <a:rPr lang="en-US" altLang="en-US" sz="3200" dirty="0" err="1">
                <a:solidFill>
                  <a:srgbClr val="000000"/>
                </a:solidFill>
              </a:rPr>
              <a:t>Hóa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học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hữu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cơ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là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ngành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hóa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học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chuyên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nghiên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cứu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các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chất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trong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cơ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thể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sống</a:t>
            </a:r>
            <a:r>
              <a:rPr lang="en-US" altLang="en-US" sz="32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2104" name="Oval 8"/>
          <p:cNvSpPr>
            <a:spLocks noChangeArrowheads="1"/>
          </p:cNvSpPr>
          <p:nvPr/>
        </p:nvSpPr>
        <p:spPr bwMode="auto">
          <a:xfrm>
            <a:off x="0" y="4572000"/>
            <a:ext cx="609601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0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  <p:bldP spid="132102" grpId="0" animBg="1"/>
      <p:bldP spid="132103" grpId="0"/>
      <p:bldP spid="13210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4"/>
          <p:cNvSpPr/>
          <p:nvPr/>
        </p:nvSpPr>
        <p:spPr>
          <a:xfrm>
            <a:off x="2209800" y="128588"/>
            <a:ext cx="4724400" cy="1776412"/>
          </a:xfrm>
          <a:prstGeom prst="downArrowCallout">
            <a:avLst>
              <a:gd name="adj1" fmla="val 66487"/>
              <a:gd name="adj2" fmla="val 66487"/>
              <a:gd name="adj3" fmla="val 16666"/>
              <a:gd name="adj4" fmla="val 66667"/>
            </a:avLst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20483" name="WordArt 5"/>
          <p:cNvSpPr>
            <a:spLocks noTextEdit="1"/>
          </p:cNvSpPr>
          <p:nvPr/>
        </p:nvSpPr>
        <p:spPr>
          <a:xfrm>
            <a:off x="2209800" y="228600"/>
            <a:ext cx="457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DẶN DÒ</a:t>
            </a:r>
          </a:p>
        </p:txBody>
      </p:sp>
      <p:sp>
        <p:nvSpPr>
          <p:cNvPr id="20484" name="Text Box 6"/>
          <p:cNvSpPr txBox="1"/>
          <p:nvPr/>
        </p:nvSpPr>
        <p:spPr>
          <a:xfrm>
            <a:off x="685800" y="2133600"/>
            <a:ext cx="74676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har char="-"/>
            </a:pPr>
            <a:r>
              <a:rPr sz="3600" b="1" dirty="0">
                <a:latin typeface="Times New Roman" panose="02020603050405020304" pitchFamily="18" charset="0"/>
              </a:rPr>
              <a:t> Học bài</a:t>
            </a:r>
          </a:p>
          <a:p>
            <a:pPr algn="l">
              <a:spcBef>
                <a:spcPct val="50000"/>
              </a:spcBef>
            </a:pPr>
            <a:r>
              <a:rPr sz="3600" b="1" dirty="0">
                <a:latin typeface="Times New Roman" panose="02020603050405020304" pitchFamily="18" charset="0"/>
              </a:rPr>
              <a:t>- Xem trước bài mới</a:t>
            </a:r>
            <a:r>
              <a:rPr lang="vi-VN" sz="3600" b="1" dirty="0">
                <a:latin typeface="Times New Roman" panose="02020603050405020304" pitchFamily="18" charset="0"/>
              </a:rPr>
              <a:t>: ALKANE</a:t>
            </a:r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05460" y="1052830"/>
            <a:ext cx="8314690" cy="11525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</a:defRPr>
            </a:lvl1pPr>
            <a:lvl2pPr marL="45720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</a:t>
            </a: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ợp chất hữu cơ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hóa học hữu cơ</a:t>
            </a:r>
            <a:endParaRPr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152400" y="176530"/>
            <a:ext cx="1828800" cy="652653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Quan sát các hình sau</a:t>
            </a: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cho biết hợp chất hữu cơ có ở đâu?</a:t>
            </a:r>
            <a:endParaRPr kumimoji="0" lang="en-US" sz="3600" b="1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en-US" sz="3600" b="1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4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57200"/>
            <a:ext cx="1979613" cy="19050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48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57200"/>
            <a:ext cx="2590800" cy="19050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4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590800"/>
            <a:ext cx="2514600" cy="15240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50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2590800"/>
            <a:ext cx="2133600" cy="15113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5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4343400"/>
            <a:ext cx="3657600" cy="16002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5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4343400"/>
            <a:ext cx="3200400" cy="16002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53" name="Picture 21" descr="butlerov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00" y="2590800"/>
            <a:ext cx="20955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12" descr="Kết quả hình ảnh cho cay tu nhie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4800" y="457200"/>
            <a:ext cx="2133600" cy="1952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urved Connector 13"/>
          <p:cNvCxnSpPr/>
          <p:nvPr/>
        </p:nvCxnSpPr>
        <p:spPr>
          <a:xfrm flipV="1">
            <a:off x="5410200" y="1219200"/>
            <a:ext cx="1143000" cy="563563"/>
          </a:xfrm>
          <a:prstGeom prst="curvedConnector3">
            <a:avLst>
              <a:gd name="adj1" fmla="val 38333"/>
            </a:avLst>
          </a:prstGeom>
          <a:ln w="57150" cap="flat" cmpd="sng">
            <a:solidFill>
              <a:srgbClr val="00FF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7" name="Oval 16"/>
          <p:cNvSpPr/>
          <p:nvPr/>
        </p:nvSpPr>
        <p:spPr>
          <a:xfrm>
            <a:off x="6553200" y="762000"/>
            <a:ext cx="2209800" cy="1408430"/>
          </a:xfrm>
          <a:prstGeom prst="ellipse">
            <a:avLst/>
          </a:prstGeom>
          <a:solidFill>
            <a:srgbClr val="00FF00"/>
          </a:solidFill>
          <a:ln w="25400" cap="flat" cmpd="sng">
            <a:solidFill>
              <a:srgbClr val="92D05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cơ thể sinh vật</a:t>
            </a:r>
            <a:endParaRPr lang="vi-VN" altLang="x-none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371600"/>
            <a:ext cx="1447800" cy="1576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800600"/>
            <a:ext cx="2311400" cy="16002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9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4572000"/>
            <a:ext cx="1979613" cy="19050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" name="Oval 10"/>
          <p:cNvSpPr/>
          <p:nvPr/>
        </p:nvSpPr>
        <p:spPr>
          <a:xfrm>
            <a:off x="325755" y="533400"/>
            <a:ext cx="4047490" cy="13716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BC2665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r>
              <a:rPr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lương thực, thực phẩm</a:t>
            </a:r>
            <a:endParaRPr lang="vi-VN" altLang="x-none" sz="32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4648200"/>
            <a:ext cx="4114800" cy="19812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33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4826000"/>
            <a:ext cx="2890838" cy="15748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20" name="Curved Connector 19"/>
          <p:cNvCxnSpPr/>
          <p:nvPr/>
        </p:nvCxnSpPr>
        <p:spPr>
          <a:xfrm rot="10800000">
            <a:off x="2895600" y="1447800"/>
            <a:ext cx="1066800" cy="457200"/>
          </a:xfrm>
          <a:prstGeom prst="curvedConnector3">
            <a:avLst>
              <a:gd name="adj1" fmla="val 50000"/>
            </a:avLst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pic>
        <p:nvPicPr>
          <p:cNvPr id="1034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4572000"/>
            <a:ext cx="3429000" cy="19812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27" name="Curved Connector 26"/>
          <p:cNvCxnSpPr>
            <a:endCxn id="34" idx="2"/>
          </p:cNvCxnSpPr>
          <p:nvPr/>
        </p:nvCxnSpPr>
        <p:spPr>
          <a:xfrm>
            <a:off x="5410200" y="2754630"/>
            <a:ext cx="1143000" cy="571500"/>
          </a:xfrm>
          <a:prstGeom prst="curvedConnector3">
            <a:avLst>
              <a:gd name="adj1" fmla="val 50000"/>
            </a:avLst>
          </a:prstGeom>
          <a:ln w="57150" cap="flat" cmpd="sng">
            <a:solidFill>
              <a:schemeClr val="bg2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34" name="Oval 33"/>
          <p:cNvSpPr/>
          <p:nvPr/>
        </p:nvSpPr>
        <p:spPr>
          <a:xfrm>
            <a:off x="6553200" y="2667000"/>
            <a:ext cx="2590800" cy="1318260"/>
          </a:xfrm>
          <a:prstGeom prst="ellipse">
            <a:avLst/>
          </a:prstGeom>
          <a:solidFill>
            <a:schemeClr val="bg2"/>
          </a:solidFill>
          <a:ln w="25400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đồ dùng</a:t>
            </a:r>
            <a:endParaRPr lang="vi-VN" altLang="x-none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5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4572000"/>
            <a:ext cx="4114800" cy="19812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36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1600" y="4572000"/>
            <a:ext cx="3429000" cy="1954213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2" name="Curved Connector 26"/>
          <p:cNvCxnSpPr/>
          <p:nvPr/>
        </p:nvCxnSpPr>
        <p:spPr>
          <a:xfrm rot="-10800000" flipV="1">
            <a:off x="2667000" y="2541588"/>
            <a:ext cx="1295400" cy="735012"/>
          </a:xfrm>
          <a:prstGeom prst="curvedConnector3">
            <a:avLst>
              <a:gd name="adj1" fmla="val 50000"/>
            </a:avLst>
          </a:prstGeom>
          <a:ln w="57150" cap="flat" cmpd="sng">
            <a:solidFill>
              <a:schemeClr val="bg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3" name="Oval 33"/>
          <p:cNvSpPr/>
          <p:nvPr/>
        </p:nvSpPr>
        <p:spPr>
          <a:xfrm>
            <a:off x="0" y="2819400"/>
            <a:ext cx="2667000" cy="1532255"/>
          </a:xfrm>
          <a:prstGeom prst="ellipse">
            <a:avLst/>
          </a:prstGeom>
          <a:solidFill>
            <a:srgbClr val="0000B8"/>
          </a:solidFill>
          <a:ln w="25400" cap="flat" cmpd="sng">
            <a:solidFill>
              <a:srgbClr val="75005F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cơ thể con người</a:t>
            </a:r>
            <a:endParaRPr lang="vi-VN" altLang="x-none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1" grpId="0" bldLvl="0" animBg="1"/>
      <p:bldP spid="34" grpId="0" bldLvl="0" animBg="1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33400" y="1143000"/>
            <a:ext cx="7696200" cy="14452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9055" indent="-59055" algn="l" eaLnBrk="1" hangingPunct="1">
              <a:spcBef>
                <a:spcPct val="20000"/>
              </a:spcBef>
              <a:buNone/>
            </a:pPr>
            <a:r>
              <a:rPr lang="vi-VN" sz="40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1.</a:t>
            </a:r>
            <a:r>
              <a:rPr sz="4000" b="1" dirty="0">
                <a:solidFill>
                  <a:srgbClr val="0000B8"/>
                </a:solidFill>
                <a:latin typeface="Times New Roman" panose="02020603050405020304" pitchFamily="18" charset="0"/>
              </a:rPr>
              <a:t> </a:t>
            </a:r>
            <a:r>
              <a:rPr sz="4000" b="1" u="sng" dirty="0">
                <a:solidFill>
                  <a:srgbClr val="0000B8"/>
                </a:solidFill>
                <a:latin typeface="Times New Roman" panose="02020603050405020304" pitchFamily="18" charset="0"/>
              </a:rPr>
              <a:t>Khái niệm về hợp chất hữu cơ :</a:t>
            </a:r>
          </a:p>
          <a:p>
            <a:pPr marL="59055" indent="-59055" algn="l" eaLnBrk="1" hangingPunct="1">
              <a:spcBef>
                <a:spcPct val="20000"/>
              </a:spcBef>
              <a:buNone/>
            </a:pP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81000" y="2057400"/>
            <a:ext cx="8533765" cy="279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9055" indent="-59055" algn="just" eaLnBrk="1" hangingPunct="1">
              <a:spcBef>
                <a:spcPct val="20000"/>
              </a:spcBef>
              <a:buNone/>
            </a:pPr>
            <a:r>
              <a:rPr sz="4400" dirty="0">
                <a:solidFill>
                  <a:srgbClr val="000000"/>
                </a:solidFill>
                <a:sym typeface="+mn-ea"/>
              </a:rPr>
              <a:t> </a:t>
            </a:r>
            <a:r>
              <a:rPr lang="vi-VN" sz="4400" dirty="0">
                <a:solidFill>
                  <a:srgbClr val="000000"/>
                </a:solidFill>
                <a:sym typeface="+mn-ea"/>
              </a:rPr>
              <a:t>-</a:t>
            </a:r>
            <a:r>
              <a:rPr sz="4400" dirty="0">
                <a:solidFill>
                  <a:srgbClr val="000000"/>
                </a:solidFill>
                <a:sym typeface="+mn-ea"/>
              </a:rPr>
              <a:t> </a:t>
            </a:r>
            <a:r>
              <a:rPr lang="vi-VN" sz="4400" dirty="0">
                <a:solidFill>
                  <a:srgbClr val="000000"/>
                </a:solidFill>
                <a:sym typeface="+mn-ea"/>
              </a:rPr>
              <a:t>Hợp chất hữu cơ c</a:t>
            </a:r>
            <a:r>
              <a:rPr sz="4400" dirty="0">
                <a:solidFill>
                  <a:srgbClr val="000000"/>
                </a:solidFill>
                <a:sym typeface="+mn-ea"/>
              </a:rPr>
              <a:t>ó trong các loại lương thực, thực phẩm, trong các loại đồ dùng và cả trong cơ thể chúng ta.</a:t>
            </a:r>
            <a:endParaRPr lang="en-US" sz="4400" dirty="0">
              <a:solidFill>
                <a:srgbClr val="00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412115" y="1447800"/>
            <a:ext cx="8206105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/>
            <a:r>
              <a:rPr sz="4000" b="1" i="0">
                <a:solidFill>
                  <a:srgbClr val="008000"/>
                </a:solidFill>
                <a:ea typeface="Open Sans"/>
                <a:cs typeface="Times New Roman" panose="02020603050405020304" pitchFamily="18" charset="0"/>
              </a:rPr>
              <a:t>1 trang 90 KHTN 9:</a:t>
            </a:r>
          </a:p>
          <a:p>
            <a:pPr marL="0" indent="0" algn="just"/>
            <a:r>
              <a:rPr sz="4000" b="0" i="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 Quan sát các hình 20.1, 20.2, em hãy cho biết các hợp chất hữu cơ nhất thiết phải có nguyên tố nào.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72770" y="4876800"/>
            <a:ext cx="818388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/>
            <a:r>
              <a:rPr sz="4000" b="0" i="0">
                <a:solidFill>
                  <a:srgbClr val="000000"/>
                </a:solidFill>
                <a:ea typeface="Open Sans"/>
                <a:cs typeface="Times New Roman" panose="02020603050405020304" pitchFamily="18" charset="0"/>
              </a:rPr>
              <a:t>Hợp chất hữu cơ nhất thiết phải có nguyên tố carbon.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0772bd217b4592c386bf8a8ca4b70953f4c59e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48*373"/>
  <p:tag name="TABLE_ENDDRAG_RECT" val="36*92*648*3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42</TotalTime>
  <Words>1852</Words>
  <Application>Microsoft Office PowerPoint</Application>
  <PresentationFormat>On-screen Show (4:3)</PresentationFormat>
  <Paragraphs>312</Paragraphs>
  <Slides>41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Office Theme</vt:lpstr>
      <vt:lpstr>1_Default Design</vt:lpstr>
      <vt:lpstr>Communications and Dialogues</vt:lpstr>
      <vt:lpstr>Equation.DSMT4</vt:lpstr>
      <vt:lpstr>PowerPoint Presentation</vt:lpstr>
      <vt:lpstr>PowerPoint Presentation</vt:lpstr>
      <vt:lpstr>MỤC TIÊU</vt:lpstr>
      <vt:lpstr>Nội dung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tập2: Hãy sắp xếp các chất: C6H6,  CaCO3,  C4H10,  C2H6O,  NaNO3,  CH3NO2,  NaHCO3,  C2H3O2Na vào các cột thích hợp trong bảng sau:</vt:lpstr>
      <vt:lpstr>PowerPoint Presentation</vt:lpstr>
      <vt:lpstr>Bài tập 1:  Hãy chọn câu đúng trong các câu sau:</vt:lpstr>
      <vt:lpstr>Bài tập 2:  Hãy chọn câu đúng trong các câu sau:</vt:lpstr>
      <vt:lpstr>Bài tập 3/:  Axit axetic có công thức là C2H4O2 . Hãy tính thành phần phần trăm về khối lượng của các nguyên tố trong axit axetic ?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M«n ho¸ häc 9</dc:title>
  <dc:creator>THANHNAM</dc:creator>
  <cp:lastModifiedBy>bachkhoa</cp:lastModifiedBy>
  <cp:revision>408</cp:revision>
  <dcterms:created xsi:type="dcterms:W3CDTF">2006-02-10T19:05:00Z</dcterms:created>
  <dcterms:modified xsi:type="dcterms:W3CDTF">2008-12-31T17:27:02Z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5B996B6AD85946298674DE3B5E9B40E8_12</vt:lpwstr>
  </property>
  <property fmtid="{D5CDD505-2E9C-101B-9397-08002B2CF9AE}" pid="3" name="KSOProductBuildVer">
    <vt:lpwstr>1033-12.2.0.18607</vt:lpwstr>
  </property>
</Properties>
</file>