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75" r:id="rId2"/>
    <p:sldId id="390" r:id="rId3"/>
    <p:sldId id="284" r:id="rId4"/>
    <p:sldId id="315" r:id="rId5"/>
    <p:sldId id="349" r:id="rId6"/>
    <p:sldId id="376" r:id="rId7"/>
    <p:sldId id="286" r:id="rId8"/>
    <p:sldId id="350" r:id="rId9"/>
    <p:sldId id="378" r:id="rId10"/>
    <p:sldId id="288" r:id="rId11"/>
    <p:sldId id="351" r:id="rId12"/>
    <p:sldId id="294" r:id="rId13"/>
    <p:sldId id="372" r:id="rId14"/>
    <p:sldId id="373" r:id="rId15"/>
    <p:sldId id="377" r:id="rId16"/>
    <p:sldId id="354" r:id="rId17"/>
    <p:sldId id="290" r:id="rId18"/>
    <p:sldId id="355" r:id="rId19"/>
    <p:sldId id="326" r:id="rId20"/>
    <p:sldId id="356" r:id="rId21"/>
    <p:sldId id="357" r:id="rId22"/>
    <p:sldId id="331" r:id="rId23"/>
    <p:sldId id="358" r:id="rId24"/>
    <p:sldId id="330" r:id="rId25"/>
    <p:sldId id="359" r:id="rId26"/>
    <p:sldId id="360" r:id="rId27"/>
    <p:sldId id="329" r:id="rId28"/>
    <p:sldId id="361" r:id="rId29"/>
    <p:sldId id="362" r:id="rId30"/>
    <p:sldId id="379" r:id="rId31"/>
    <p:sldId id="363" r:id="rId32"/>
    <p:sldId id="381" r:id="rId33"/>
    <p:sldId id="382" r:id="rId34"/>
    <p:sldId id="383" r:id="rId35"/>
    <p:sldId id="364" r:id="rId36"/>
    <p:sldId id="365" r:id="rId37"/>
    <p:sldId id="366" r:id="rId38"/>
    <p:sldId id="369" r:id="rId39"/>
    <p:sldId id="368" r:id="rId40"/>
    <p:sldId id="367" r:id="rId41"/>
    <p:sldId id="370" r:id="rId42"/>
    <p:sldId id="384" r:id="rId43"/>
    <p:sldId id="385" r:id="rId44"/>
    <p:sldId id="386" r:id="rId45"/>
    <p:sldId id="387" r:id="rId46"/>
    <p:sldId id="388" r:id="rId47"/>
    <p:sldId id="389" r:id="rId48"/>
    <p:sldId id="292" r:id="rId49"/>
    <p:sldId id="371" r:id="rId50"/>
    <p:sldId id="31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8C9"/>
    <a:srgbClr val="40A696"/>
    <a:srgbClr val="3EA695"/>
    <a:srgbClr val="FBFBFB"/>
    <a:srgbClr val="5D5778"/>
    <a:srgbClr val="E76F51"/>
    <a:srgbClr val="F6F6F6"/>
    <a:srgbClr val="E8C369"/>
    <a:srgbClr val="3CA594"/>
    <a:srgbClr val="39A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32" autoAdjust="0"/>
    <p:restoredTop sz="94660"/>
  </p:normalViewPr>
  <p:slideViewPr>
    <p:cSldViewPr snapToGrid="0">
      <p:cViewPr varScale="1">
        <p:scale>
          <a:sx n="73" d="100"/>
          <a:sy n="73" d="100"/>
        </p:scale>
        <p:origin x="75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669923-D3A6-49D1-B508-7F2CC9D7FF9A}" type="datetimeFigureOut">
              <a:rPr lang="en-US" smtClean="0"/>
              <a:t>4/3/2025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793099-7146-4A61-B4D9-83DF15B2CA1D}" type="slidenum">
              <a:rPr lang="en-US" smtClean="0"/>
              <a:t>‹#›</a:t>
            </a:fld>
            <a:endParaRPr lang="en-US"/>
          </a:p>
        </p:txBody>
      </p:sp>
    </p:spTree>
    <p:extLst>
      <p:ext uri="{BB962C8B-B14F-4D97-AF65-F5344CB8AC3E}">
        <p14:creationId xmlns:p14="http://schemas.microsoft.com/office/powerpoint/2010/main" val="2072045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6</a:t>
            </a:fld>
            <a:endParaRPr lang="zh-CN" altLang="en-US"/>
          </a:p>
        </p:txBody>
      </p:sp>
    </p:spTree>
    <p:extLst>
      <p:ext uri="{BB962C8B-B14F-4D97-AF65-F5344CB8AC3E}">
        <p14:creationId xmlns:p14="http://schemas.microsoft.com/office/powerpoint/2010/main" val="323970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9</a:t>
            </a:fld>
            <a:endParaRPr lang="zh-CN" altLang="en-US"/>
          </a:p>
        </p:txBody>
      </p:sp>
    </p:spTree>
    <p:extLst>
      <p:ext uri="{BB962C8B-B14F-4D97-AF65-F5344CB8AC3E}">
        <p14:creationId xmlns:p14="http://schemas.microsoft.com/office/powerpoint/2010/main" val="310999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F766640-F5B7-487A-8B9C-E7A1D7EB8D4A}" type="slidenum">
              <a:rPr lang="en-US" smtClean="0">
                <a:latin typeface="Arial" charset="0"/>
              </a:rPr>
              <a:pPr fontAlgn="base">
                <a:spcBef>
                  <a:spcPct val="0"/>
                </a:spcBef>
                <a:spcAft>
                  <a:spcPct val="0"/>
                </a:spcAft>
                <a:defRPr/>
              </a:pPr>
              <a:t>11</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F766640-F5B7-487A-8B9C-E7A1D7EB8D4A}" type="slidenum">
              <a:rPr lang="en-US" smtClean="0">
                <a:latin typeface="Arial" charset="0"/>
              </a:rPr>
              <a:pPr fontAlgn="base">
                <a:spcBef>
                  <a:spcPct val="0"/>
                </a:spcBef>
                <a:spcAft>
                  <a:spcPct val="0"/>
                </a:spcAft>
                <a:defRPr/>
              </a:pPr>
              <a:t>18</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F766640-F5B7-487A-8B9C-E7A1D7EB8D4A}" type="slidenum">
              <a:rPr lang="en-US" smtClean="0">
                <a:latin typeface="Arial" charset="0"/>
              </a:rPr>
              <a:pPr fontAlgn="base">
                <a:spcBef>
                  <a:spcPct val="0"/>
                </a:spcBef>
                <a:spcAft>
                  <a:spcPct val="0"/>
                </a:spcAft>
                <a:defRPr/>
              </a:pPr>
              <a:t>23</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F766640-F5B7-487A-8B9C-E7A1D7EB8D4A}" type="slidenum">
              <a:rPr lang="en-US" smtClean="0">
                <a:latin typeface="Arial" charset="0"/>
              </a:rPr>
              <a:pPr fontAlgn="base">
                <a:spcBef>
                  <a:spcPct val="0"/>
                </a:spcBef>
                <a:spcAft>
                  <a:spcPct val="0"/>
                </a:spcAft>
                <a:defRPr/>
              </a:pPr>
              <a:t>28</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16F452-804B-4E72-A765-2BF99062DDB9}"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310089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6F452-804B-4E72-A765-2BF99062DDB9}"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328593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6F452-804B-4E72-A765-2BF99062DDB9}"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20765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4/3/2025</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81482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764228"/>
      </p:ext>
    </p:extLst>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6F452-804B-4E72-A765-2BF99062DDB9}"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295940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16F452-804B-4E72-A765-2BF99062DDB9}"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296337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16F452-804B-4E72-A765-2BF99062DDB9}"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186956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16F452-804B-4E72-A765-2BF99062DDB9}"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93590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16F452-804B-4E72-A765-2BF99062DDB9}"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792544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6F452-804B-4E72-A765-2BF99062DDB9}"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32135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16F452-804B-4E72-A765-2BF99062DDB9}"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1938936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16F452-804B-4E72-A765-2BF99062DDB9}"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A5BDF-C05C-49F7-9FA8-A1BEF419E012}" type="slidenum">
              <a:rPr lang="en-US" smtClean="0"/>
              <a:t>‹#›</a:t>
            </a:fld>
            <a:endParaRPr lang="en-US"/>
          </a:p>
        </p:txBody>
      </p:sp>
    </p:spTree>
    <p:extLst>
      <p:ext uri="{BB962C8B-B14F-4D97-AF65-F5344CB8AC3E}">
        <p14:creationId xmlns:p14="http://schemas.microsoft.com/office/powerpoint/2010/main" val="17968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299E8D"/>
            </a:gs>
            <a:gs pos="94000">
              <a:srgbClr val="A5CBBB"/>
            </a:gs>
            <a:gs pos="81000">
              <a:schemeClr val="accent1">
                <a:lumMod val="0"/>
                <a:lumOff val="100000"/>
                <a:alpha val="22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6F452-804B-4E72-A765-2BF99062DDB9}" type="datetimeFigureOut">
              <a:rPr lang="en-US" smtClean="0"/>
              <a:t>4/3/2025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A5BDF-C05C-49F7-9FA8-A1BEF419E012}" type="slidenum">
              <a:rPr lang="en-US" smtClean="0"/>
              <a:t>‹#›</a:t>
            </a:fld>
            <a:endParaRPr lang="en-US"/>
          </a:p>
        </p:txBody>
      </p:sp>
    </p:spTree>
    <p:extLst>
      <p:ext uri="{BB962C8B-B14F-4D97-AF65-F5344CB8AC3E}">
        <p14:creationId xmlns:p14="http://schemas.microsoft.com/office/powerpoint/2010/main" val="3093209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3" Type="http://schemas.openxmlformats.org/officeDocument/2006/relationships/image" Target="../media/image11.svg"/><Relationship Id="rId2" Type="http://schemas.openxmlformats.org/officeDocument/2006/relationships/image" Target="../media/image36.png"/><Relationship Id="rId1" Type="http://schemas.openxmlformats.org/officeDocument/2006/relationships/slideLayout" Target="../slideLayouts/slideLayout2.xml"/><Relationship Id="rId1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3" Type="http://schemas.openxmlformats.org/officeDocument/2006/relationships/image" Target="../media/image11.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image" Target="../media/image11.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3" Type="http://schemas.openxmlformats.org/officeDocument/2006/relationships/image" Target="../media/image11.svg"/><Relationship Id="rId2" Type="http://schemas.openxmlformats.org/officeDocument/2006/relationships/image" Target="../media/image36.png"/><Relationship Id="rId1" Type="http://schemas.openxmlformats.org/officeDocument/2006/relationships/slideLayout" Target="../slideLayouts/slideLayout2.xml"/><Relationship Id="rId1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147.svg"/><Relationship Id="rId5" Type="http://schemas.openxmlformats.org/officeDocument/2006/relationships/image" Target="../media/image58.png"/><Relationship Id="rId4" Type="http://schemas.openxmlformats.org/officeDocument/2006/relationships/image" Target="../media/image145.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328A56-F8DB-4F23-9E3E-26015662D892}"/>
              </a:ext>
            </a:extLst>
          </p:cNvPr>
          <p:cNvSpPr/>
          <p:nvPr/>
        </p:nvSpPr>
        <p:spPr>
          <a:xfrm flipV="1">
            <a:off x="1985468" y="2115209"/>
            <a:ext cx="10206532" cy="262758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1D88BA4-BC0C-4367-86FF-C03B1AFEAEA4}"/>
              </a:ext>
            </a:extLst>
          </p:cNvPr>
          <p:cNvSpPr/>
          <p:nvPr/>
        </p:nvSpPr>
        <p:spPr>
          <a:xfrm flipV="1">
            <a:off x="933450" y="5219700"/>
            <a:ext cx="14435989" cy="1638296"/>
          </a:xfrm>
          <a:prstGeom prst="parallelogram">
            <a:avLst>
              <a:gd name="adj" fmla="val 123413"/>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1C9034B6-DB78-4013-8187-B7FDCC68118C}"/>
              </a:ext>
            </a:extLst>
          </p:cNvPr>
          <p:cNvSpPr/>
          <p:nvPr/>
        </p:nvSpPr>
        <p:spPr>
          <a:xfrm flipV="1">
            <a:off x="7100270" y="5912264"/>
            <a:ext cx="7324953" cy="945736"/>
          </a:xfrm>
          <a:prstGeom prst="parallelogram">
            <a:avLst>
              <a:gd name="adj" fmla="val 123413"/>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ADDCD343-4F9E-4253-8B24-3FDB60F20B16}"/>
              </a:ext>
            </a:extLst>
          </p:cNvPr>
          <p:cNvSpPr/>
          <p:nvPr/>
        </p:nvSpPr>
        <p:spPr>
          <a:xfrm flipV="1">
            <a:off x="6295795" y="5681272"/>
            <a:ext cx="7324955" cy="822960"/>
          </a:xfrm>
          <a:prstGeom prst="parallelogram">
            <a:avLst>
              <a:gd name="adj" fmla="val 123413"/>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B633DC4A-3F16-4CF0-B7CB-2449F5F9F84E}"/>
              </a:ext>
            </a:extLst>
          </p:cNvPr>
          <p:cNvSpPr/>
          <p:nvPr/>
        </p:nvSpPr>
        <p:spPr>
          <a:xfrm flipH="1">
            <a:off x="-2133602" y="5978071"/>
            <a:ext cx="8757745" cy="879929"/>
          </a:xfrm>
          <a:prstGeom prst="parallelogram">
            <a:avLst>
              <a:gd name="adj" fmla="val 123413"/>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9500DFE1-EF01-430A-9666-765E4C368911}"/>
              </a:ext>
            </a:extLst>
          </p:cNvPr>
          <p:cNvSpPr/>
          <p:nvPr/>
        </p:nvSpPr>
        <p:spPr>
          <a:xfrm flipH="1">
            <a:off x="-235822" y="5681272"/>
            <a:ext cx="7071363" cy="822960"/>
          </a:xfrm>
          <a:prstGeom prst="parallelogram">
            <a:avLst>
              <a:gd name="adj" fmla="val 123413"/>
            </a:avLst>
          </a:prstGeom>
          <a:solidFill>
            <a:srgbClr val="7030A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5BD8E1F9-26F9-4050-98CA-C15E4C515073}"/>
              </a:ext>
            </a:extLst>
          </p:cNvPr>
          <p:cNvSpPr/>
          <p:nvPr/>
        </p:nvSpPr>
        <p:spPr>
          <a:xfrm flipV="1">
            <a:off x="-1943099" y="-323852"/>
            <a:ext cx="9277350" cy="1557566"/>
          </a:xfrm>
          <a:prstGeom prst="parallelogram">
            <a:avLst>
              <a:gd name="adj" fmla="val 123413"/>
            </a:avLst>
          </a:prstGeom>
          <a:solidFill>
            <a:srgbClr val="FFCC99">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356332C6-D78E-4FAE-8245-C5A59CC19427}"/>
              </a:ext>
            </a:extLst>
          </p:cNvPr>
          <p:cNvSpPr/>
          <p:nvPr/>
        </p:nvSpPr>
        <p:spPr>
          <a:xfrm flipH="1">
            <a:off x="-1409700" y="192312"/>
            <a:ext cx="7391400" cy="822960"/>
          </a:xfrm>
          <a:prstGeom prst="parallelogram">
            <a:avLst>
              <a:gd name="adj" fmla="val 123413"/>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E42FB4C6-CE40-43C1-8808-C7FC8D4BF810}"/>
              </a:ext>
            </a:extLst>
          </p:cNvPr>
          <p:cNvSpPr/>
          <p:nvPr/>
        </p:nvSpPr>
        <p:spPr>
          <a:xfrm flipH="1">
            <a:off x="-1456836" y="-38555"/>
            <a:ext cx="7391400" cy="822960"/>
          </a:xfrm>
          <a:prstGeom prst="parallelogram">
            <a:avLst>
              <a:gd name="adj" fmla="val 123413"/>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A9060B0-C4D8-46CA-A7D0-9A2F81CBEC1C}"/>
              </a:ext>
            </a:extLst>
          </p:cNvPr>
          <p:cNvGrpSpPr/>
          <p:nvPr/>
        </p:nvGrpSpPr>
        <p:grpSpPr>
          <a:xfrm>
            <a:off x="0" y="1534671"/>
            <a:ext cx="3786339" cy="3264084"/>
            <a:chOff x="3200400" y="2365829"/>
            <a:chExt cx="1524000" cy="1313793"/>
          </a:xfrm>
        </p:grpSpPr>
        <p:sp>
          <p:nvSpPr>
            <p:cNvPr id="14" name="Hexagon 13">
              <a:extLst>
                <a:ext uri="{FF2B5EF4-FFF2-40B4-BE49-F238E27FC236}">
                  <a16:creationId xmlns:a16="http://schemas.microsoft.com/office/drawing/2014/main" id="{4F03E0DE-FCAB-479A-88D7-01BC4EC76222}"/>
                </a:ext>
              </a:extLst>
            </p:cNvPr>
            <p:cNvSpPr/>
            <p:nvPr/>
          </p:nvSpPr>
          <p:spPr>
            <a:xfrm>
              <a:off x="3200400" y="2365829"/>
              <a:ext cx="1524000" cy="1313793"/>
            </a:xfrm>
            <a:prstGeom prst="hexagon">
              <a:avLst/>
            </a:prstGeom>
            <a:solidFill>
              <a:srgbClr val="DA1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39108436-27F8-4AB4-BB6E-D11C2CFDF0BA}"/>
                </a:ext>
              </a:extLst>
            </p:cNvPr>
            <p:cNvSpPr/>
            <p:nvPr/>
          </p:nvSpPr>
          <p:spPr>
            <a:xfrm>
              <a:off x="3275071" y="2430202"/>
              <a:ext cx="1374657" cy="1185049"/>
            </a:xfrm>
            <a:prstGeom prst="hexagon">
              <a:avLst/>
            </a:prstGeom>
            <a:solidFill>
              <a:srgbClr val="FEE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D49FC49C-621E-4B48-8937-5B9621D9F25E}"/>
                </a:ext>
              </a:extLst>
            </p:cNvPr>
            <p:cNvSpPr/>
            <p:nvPr/>
          </p:nvSpPr>
          <p:spPr>
            <a:xfrm>
              <a:off x="3348991" y="2493925"/>
              <a:ext cx="1226819" cy="1057602"/>
            </a:xfrm>
            <a:prstGeom prst="hexag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E66001FE-7017-4E51-BCBB-2EBDE4D5B97B}"/>
              </a:ext>
            </a:extLst>
          </p:cNvPr>
          <p:cNvSpPr txBox="1"/>
          <p:nvPr/>
        </p:nvSpPr>
        <p:spPr>
          <a:xfrm>
            <a:off x="3450735" y="2654822"/>
            <a:ext cx="8892140" cy="1384995"/>
          </a:xfrm>
          <a:prstGeom prst="rect">
            <a:avLst/>
          </a:prstGeom>
          <a:noFill/>
        </p:spPr>
        <p:txBody>
          <a:bodyPr wrap="square" rtlCol="0">
            <a:spAutoFit/>
          </a:bodyPr>
          <a:lstStyle/>
          <a:p>
            <a:pPr algn="ctr">
              <a:lnSpc>
                <a:spcPct val="105000"/>
              </a:lnSpc>
            </a:pPr>
            <a:r>
              <a:rPr lang="en-US" sz="4000" b="1" dirty="0">
                <a:solidFill>
                  <a:schemeClr val="bg1"/>
                </a:solidFill>
                <a:latin typeface="Times New Roman" panose="02020603050405020304" pitchFamily="18" charset="0"/>
                <a:cs typeface="Times New Roman" panose="02020603050405020304" pitchFamily="18" charset="0"/>
              </a:rPr>
              <a:t>CHÀO MỪNG QUÝ THẦY CÔ ĐẾN VỚI MÔN </a:t>
            </a:r>
            <a:r>
              <a:rPr lang="en-US" sz="4000" b="1">
                <a:solidFill>
                  <a:schemeClr val="bg1"/>
                </a:solidFill>
                <a:latin typeface="Times New Roman" panose="02020603050405020304" pitchFamily="18" charset="0"/>
                <a:cs typeface="Times New Roman" panose="02020603050405020304" pitchFamily="18" charset="0"/>
              </a:rPr>
              <a:t>KHTN </a:t>
            </a:r>
            <a:r>
              <a:rPr lang="en-US" sz="4000" b="1" smtClean="0">
                <a:solidFill>
                  <a:schemeClr val="bg1"/>
                </a:solidFill>
                <a:latin typeface="Times New Roman" panose="02020603050405020304" pitchFamily="18" charset="0"/>
                <a:cs typeface="Times New Roman" panose="02020603050405020304" pitchFamily="18" charset="0"/>
              </a:rPr>
              <a:t>9</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102CFE5-6ABD-4615-A4B4-306ECCCEF3A2}"/>
              </a:ext>
            </a:extLst>
          </p:cNvPr>
          <p:cNvSpPr txBox="1"/>
          <p:nvPr/>
        </p:nvSpPr>
        <p:spPr>
          <a:xfrm>
            <a:off x="5845545" y="4051336"/>
            <a:ext cx="3895618" cy="544765"/>
          </a:xfrm>
          <a:prstGeom prst="rect">
            <a:avLst/>
          </a:prstGeom>
          <a:noFill/>
        </p:spPr>
        <p:txBody>
          <a:bodyPr wrap="none" rtlCol="0">
            <a:spAutoFit/>
          </a:bodyPr>
          <a:lstStyle/>
          <a:p>
            <a:pPr algn="ctr">
              <a:lnSpc>
                <a:spcPct val="105000"/>
              </a:lnSpc>
            </a:pPr>
            <a:r>
              <a:rPr lang="en-US" sz="2800" b="1" dirty="0">
                <a:solidFill>
                  <a:srgbClr val="DA172C"/>
                </a:solidFill>
                <a:latin typeface="Times New Roman" panose="02020603050405020304" pitchFamily="18" charset="0"/>
                <a:cs typeface="Times New Roman" panose="02020603050405020304" pitchFamily="18" charset="0"/>
              </a:rPr>
              <a:t>NĂM HỌC</a:t>
            </a:r>
            <a:r>
              <a:rPr lang="en-US" sz="2800" b="1">
                <a:solidFill>
                  <a:srgbClr val="DA172C"/>
                </a:solidFill>
                <a:latin typeface="Times New Roman" panose="02020603050405020304" pitchFamily="18" charset="0"/>
                <a:cs typeface="Times New Roman" panose="02020603050405020304" pitchFamily="18" charset="0"/>
              </a:rPr>
              <a:t>: </a:t>
            </a:r>
            <a:r>
              <a:rPr lang="en-US" sz="2800" b="1" smtClean="0">
                <a:solidFill>
                  <a:srgbClr val="DA172C"/>
                </a:solidFill>
                <a:latin typeface="Times New Roman" panose="02020603050405020304" pitchFamily="18" charset="0"/>
                <a:cs typeface="Times New Roman" panose="02020603050405020304" pitchFamily="18" charset="0"/>
              </a:rPr>
              <a:t>2024 </a:t>
            </a:r>
            <a:r>
              <a:rPr lang="en-US" sz="2800" b="1">
                <a:solidFill>
                  <a:srgbClr val="DA172C"/>
                </a:solidFill>
                <a:latin typeface="Times New Roman" panose="02020603050405020304" pitchFamily="18" charset="0"/>
                <a:cs typeface="Times New Roman" panose="02020603050405020304" pitchFamily="18" charset="0"/>
              </a:rPr>
              <a:t>- </a:t>
            </a:r>
            <a:r>
              <a:rPr lang="en-US" sz="2800" b="1" smtClean="0">
                <a:solidFill>
                  <a:srgbClr val="DA172C"/>
                </a:solidFill>
                <a:latin typeface="Times New Roman" panose="02020603050405020304" pitchFamily="18" charset="0"/>
                <a:cs typeface="Times New Roman" panose="02020603050405020304" pitchFamily="18" charset="0"/>
              </a:rPr>
              <a:t>2025</a:t>
            </a:r>
            <a:endParaRPr lang="en-US" sz="2800" b="1" dirty="0">
              <a:solidFill>
                <a:srgbClr val="DA172C"/>
              </a:solidFill>
              <a:latin typeface="Times New Roman" panose="02020603050405020304" pitchFamily="18" charset="0"/>
              <a:cs typeface="Times New Roman" panose="02020603050405020304" pitchFamily="18" charset="0"/>
            </a:endParaRPr>
          </a:p>
        </p:txBody>
      </p:sp>
      <p:pic>
        <p:nvPicPr>
          <p:cNvPr id="8" name="Picture 7" descr="Tài liệu tập huấn - Bộ SGK Lớp 6 - Chân trời sáng tạo - Công ty Cổ phần Đầu  tư và Phát triển Giáo dục Phương Nam">
            <a:extLst>
              <a:ext uri="{FF2B5EF4-FFF2-40B4-BE49-F238E27FC236}">
                <a16:creationId xmlns:a16="http://schemas.microsoft.com/office/drawing/2014/main" id="{48175007-9A26-1C73-203A-3428D1DBA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26" y="1983125"/>
            <a:ext cx="2716834" cy="215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82028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0">
            <a:extLst>
              <a:ext uri="{FF2B5EF4-FFF2-40B4-BE49-F238E27FC236}">
                <a16:creationId xmlns:a16="http://schemas.microsoft.com/office/drawing/2014/main" id="{568E802E-22BD-4046-A8A1-62805B9E4D56}"/>
              </a:ext>
            </a:extLst>
          </p:cNvPr>
          <p:cNvGrpSpPr/>
          <p:nvPr/>
        </p:nvGrpSpPr>
        <p:grpSpPr>
          <a:xfrm>
            <a:off x="10341310" y="3639"/>
            <a:ext cx="1857019" cy="1181893"/>
            <a:chOff x="9732933" y="475457"/>
            <a:chExt cx="1857018" cy="1181893"/>
          </a:xfrm>
        </p:grpSpPr>
        <p:pic>
          <p:nvPicPr>
            <p:cNvPr id="19" name="图片 5">
              <a:extLst>
                <a:ext uri="{FF2B5EF4-FFF2-40B4-BE49-F238E27FC236}">
                  <a16:creationId xmlns:a16="http://schemas.microsoft.com/office/drawing/2014/main" id="{2FC623EB-59A6-423B-AE6C-606786674C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20" name="图片 6">
              <a:extLst>
                <a:ext uri="{FF2B5EF4-FFF2-40B4-BE49-F238E27FC236}">
                  <a16:creationId xmlns:a16="http://schemas.microsoft.com/office/drawing/2014/main" id="{E957DFC3-7921-4CAA-BD39-CDB9272E3A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21" name="图片 7">
              <a:extLst>
                <a:ext uri="{FF2B5EF4-FFF2-40B4-BE49-F238E27FC236}">
                  <a16:creationId xmlns:a16="http://schemas.microsoft.com/office/drawing/2014/main" id="{B2801CB4-1834-4A06-8DF1-10864BD588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22" name="图片 8">
              <a:extLst>
                <a:ext uri="{FF2B5EF4-FFF2-40B4-BE49-F238E27FC236}">
                  <a16:creationId xmlns:a16="http://schemas.microsoft.com/office/drawing/2014/main" id="{2252009E-A6B2-4CC4-9B7A-DF8142F05B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2" name="矩形: 圆角 30">
            <a:extLst>
              <a:ext uri="{FF2B5EF4-FFF2-40B4-BE49-F238E27FC236}">
                <a16:creationId xmlns:a16="http://schemas.microsoft.com/office/drawing/2014/main" id="{2810D9E5-FAF0-4979-AFCF-01B3E7A3999A}"/>
              </a:ext>
            </a:extLst>
          </p:cNvPr>
          <p:cNvSpPr/>
          <p:nvPr/>
        </p:nvSpPr>
        <p:spPr>
          <a:xfrm>
            <a:off x="3195356" y="285221"/>
            <a:ext cx="6469344" cy="618730"/>
          </a:xfrm>
          <a:prstGeom prst="roundRect">
            <a:avLst>
              <a:gd name="adj" fmla="val 50000"/>
            </a:avLst>
          </a:prstGeom>
          <a:solidFill>
            <a:srgbClr val="12B789"/>
          </a:solidFill>
          <a:ln w="12700" cap="flat" cmpd="sng" algn="ctr">
            <a:noFill/>
            <a:prstDash val="solid"/>
            <a:miter lim="800000"/>
          </a:ln>
          <a:effectLst/>
        </p:spPr>
        <p:txBody>
          <a:bodyPr rtlCol="0" anchor="ctr"/>
          <a:lstStyle/>
          <a:p>
            <a:pPr lvl="0" algn="ctr">
              <a:defRPr/>
            </a:pPr>
            <a:r>
              <a:rPr lang="vi-VN" altLang="zh-CN" sz="2800" b="1" kern="0" dirty="0">
                <a:solidFill>
                  <a:prstClr val="white"/>
                </a:solidFill>
                <a:latin typeface="Times New Roman" pitchFamily="18" charset="0"/>
                <a:cs typeface="Times New Roman" pitchFamily="18" charset="0"/>
                <a:sym typeface="+mn-lt"/>
              </a:rPr>
              <a:t>Tìm </a:t>
            </a:r>
            <a:r>
              <a:rPr lang="vi-VN" altLang="zh-CN" sz="2800" b="1" kern="0">
                <a:solidFill>
                  <a:prstClr val="white"/>
                </a:solidFill>
                <a:latin typeface="Times New Roman" pitchFamily="18" charset="0"/>
                <a:cs typeface="Times New Roman" pitchFamily="18" charset="0"/>
                <a:sym typeface="+mn-lt"/>
              </a:rPr>
              <a:t>hiểu </a:t>
            </a:r>
            <a:r>
              <a:rPr lang="en-US" altLang="zh-CN" sz="2800" b="1" kern="0" smtClean="0">
                <a:solidFill>
                  <a:prstClr val="white"/>
                </a:solidFill>
                <a:latin typeface="Times New Roman" pitchFamily="18" charset="0"/>
                <a:cs typeface="Times New Roman" pitchFamily="18" charset="0"/>
                <a:sym typeface="+mn-lt"/>
              </a:rPr>
              <a:t>khái niệm hợp kim</a:t>
            </a:r>
            <a:endParaRPr kumimoji="0" lang="zh-CN" alt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sym typeface="+mn-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656" y="1074057"/>
            <a:ext cx="10870105" cy="535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63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494974" y="2632281"/>
            <a:ext cx="10085917" cy="3772438"/>
          </a:xfrm>
          <a:prstGeom prst="rect">
            <a:avLst/>
          </a:prstGeom>
          <a:solidFill>
            <a:schemeClr val="accent5">
              <a:lumMod val="20000"/>
              <a:lumOff val="80000"/>
            </a:schemeClr>
          </a:solidFill>
          <a:ln w="19050">
            <a:solidFill>
              <a:srgbClr val="FF0000"/>
            </a:solidFill>
            <a:miter lim="800000"/>
            <a:headEnd/>
            <a:tailEnd/>
          </a:ln>
        </p:spPr>
        <p:txBody>
          <a:bodyPr lIns="108832" tIns="54417" rIns="108832" bIns="54417">
            <a:spAutoFit/>
          </a:bodyPr>
          <a:lstStyle/>
          <a:p>
            <a:pPr algn="ctr">
              <a:lnSpc>
                <a:spcPct val="150000"/>
              </a:lnSpc>
            </a:pPr>
            <a:r>
              <a:rPr lang="en-US" sz="2800" b="1" smtClean="0">
                <a:latin typeface="Times New Roman" pitchFamily="18" charset="0"/>
                <a:cs typeface="Times New Roman" pitchFamily="18" charset="0"/>
              </a:rPr>
              <a:t>PHIẾU HỌC TẬP 1</a:t>
            </a:r>
          </a:p>
          <a:p>
            <a:pPr>
              <a:lnSpc>
                <a:spcPct val="150000"/>
              </a:lnSpc>
            </a:pPr>
            <a:r>
              <a:rPr lang="en-US" sz="2800" b="1" smtClean="0">
                <a:latin typeface="Times New Roman" pitchFamily="18" charset="0"/>
                <a:cs typeface="Times New Roman" pitchFamily="18" charset="0"/>
              </a:rPr>
              <a:t>Câu </a:t>
            </a:r>
            <a:r>
              <a:rPr lang="en-US" sz="2800" b="1">
                <a:latin typeface="Times New Roman" pitchFamily="18" charset="0"/>
                <a:cs typeface="Times New Roman" pitchFamily="18" charset="0"/>
              </a:rPr>
              <a:t>1: </a:t>
            </a:r>
            <a:r>
              <a:rPr lang="en-US" sz="2800">
                <a:latin typeface="Times New Roman" pitchFamily="18" charset="0"/>
                <a:cs typeface="Times New Roman" pitchFamily="18" charset="0"/>
              </a:rPr>
              <a:t>Vì sao người ta thường sử dụng hợp kim mà không dùng kim loại tinh khiết để chế tạo các vật dụng trong đời sống?</a:t>
            </a:r>
            <a:endParaRPr lang="vi-VN" sz="2800">
              <a:latin typeface="Times New Roman" pitchFamily="18" charset="0"/>
              <a:cs typeface="Times New Roman" pitchFamily="18" charset="0"/>
            </a:endParaRPr>
          </a:p>
          <a:p>
            <a:pPr>
              <a:lnSpc>
                <a:spcPct val="150000"/>
              </a:lnSpc>
            </a:pPr>
            <a:r>
              <a:rPr lang="en-US" sz="2800" b="1" smtClean="0">
                <a:latin typeface="Times New Roman" pitchFamily="18" charset="0"/>
                <a:cs typeface="Times New Roman" pitchFamily="18" charset="0"/>
              </a:rPr>
              <a:t>Câu </a:t>
            </a:r>
            <a:r>
              <a:rPr lang="en-US" sz="2800" b="1">
                <a:latin typeface="Times New Roman" pitchFamily="18" charset="0"/>
                <a:cs typeface="Times New Roman" pitchFamily="18" charset="0"/>
              </a:rPr>
              <a:t>2: </a:t>
            </a:r>
            <a:r>
              <a:rPr lang="en-US" sz="2800">
                <a:latin typeface="Times New Roman" pitchFamily="18" charset="0"/>
                <a:cs typeface="Times New Roman" pitchFamily="18" charset="0"/>
              </a:rPr>
              <a:t>Quan sát trong nhà, em thấy có những vật dụng nào được chế tạo từ hợp kim? Kể tên hợp kim làm nên vật dụng đó.</a:t>
            </a:r>
            <a:endParaRPr lang="vi-VN" sz="2800">
              <a:latin typeface="Times New Roman" pitchFamily="18" charset="0"/>
              <a:cs typeface="Times New Roman" pitchFamily="18" charset="0"/>
            </a:endParaRPr>
          </a:p>
          <a:p>
            <a:pPr>
              <a:defRPr/>
            </a:pPr>
            <a:endParaRPr lang="vi-VN" sz="2800">
              <a:solidFill>
                <a:schemeClr val="bg1"/>
              </a:solidFill>
              <a:latin typeface="Times New Roman" pitchFamily="18" charset="0"/>
              <a:cs typeface="Times New Roman" pitchFamily="18" charset="0"/>
            </a:endParaRPr>
          </a:p>
        </p:txBody>
      </p:sp>
      <p:sp>
        <p:nvSpPr>
          <p:cNvPr id="11267" name="TextBox 7"/>
          <p:cNvSpPr txBox="1">
            <a:spLocks noChangeArrowheads="1"/>
          </p:cNvSpPr>
          <p:nvPr/>
        </p:nvSpPr>
        <p:spPr bwMode="auto">
          <a:xfrm>
            <a:off x="3786718" y="243418"/>
            <a:ext cx="4734983" cy="55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46" tIns="30474" rIns="60946" bIns="3047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b="1">
                <a:solidFill>
                  <a:srgbClr val="FF0000"/>
                </a:solidFill>
                <a:latin typeface="Times New Roman" pitchFamily="18" charset="0"/>
                <a:cs typeface="Times New Roman" pitchFamily="18" charset="0"/>
              </a:rPr>
              <a:t>HOẠT ĐỘNG NHÓM </a:t>
            </a:r>
          </a:p>
        </p:txBody>
      </p:sp>
      <p:pic>
        <p:nvPicPr>
          <p:cNvPr id="11269" name="Picture 10"/>
          <p:cNvPicPr>
            <a:picLocks noChangeAspect="1"/>
          </p:cNvPicPr>
          <p:nvPr/>
        </p:nvPicPr>
        <p:blipFill>
          <a:blip r:embed="rId3">
            <a:extLst>
              <a:ext uri="{28A0092B-C50C-407E-A947-70E740481C1C}">
                <a14:useLocalDpi xmlns:a14="http://schemas.microsoft.com/office/drawing/2010/main" val="0"/>
              </a:ext>
            </a:extLst>
          </a:blip>
          <a:srcRect r="37485"/>
          <a:stretch>
            <a:fillRect/>
          </a:stretch>
        </p:blipFill>
        <p:spPr bwMode="auto">
          <a:xfrm>
            <a:off x="1" y="-48683"/>
            <a:ext cx="1394884" cy="113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p:cNvPicPr>
            <a:picLocks noChangeAspect="1"/>
          </p:cNvPicPr>
          <p:nvPr/>
        </p:nvPicPr>
        <p:blipFill>
          <a:blip r:embed="rId4">
            <a:extLst>
              <a:ext uri="{28A0092B-C50C-407E-A947-70E740481C1C}">
                <a14:useLocalDpi xmlns:a14="http://schemas.microsoft.com/office/drawing/2010/main" val="0"/>
              </a:ext>
            </a:extLst>
          </a:blip>
          <a:srcRect r="37485"/>
          <a:stretch>
            <a:fillRect/>
          </a:stretch>
        </p:blipFill>
        <p:spPr bwMode="auto">
          <a:xfrm>
            <a:off x="-31294" y="-288925"/>
            <a:ext cx="2082800" cy="161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137834" y="948267"/>
            <a:ext cx="9342968" cy="153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6" tIns="30474" rIns="60946" bIns="30474">
            <a:spAutoFit/>
          </a:bodyPr>
          <a:lstStyle/>
          <a:p>
            <a:r>
              <a:rPr lang="en-US" sz="3200" b="1">
                <a:latin typeface="Times New Roman" pitchFamily="18" charset="0"/>
                <a:cs typeface="Times New Roman" pitchFamily="18" charset="0"/>
              </a:rPr>
              <a:t>* Nhiệm vụ : </a:t>
            </a:r>
            <a:r>
              <a:rPr lang="en-US" sz="3200" smtClean="0">
                <a:latin typeface="Times New Roman" pitchFamily="18" charset="0"/>
                <a:cs typeface="Times New Roman" pitchFamily="18" charset="0"/>
              </a:rPr>
              <a:t>Quan sát Hình 18.1 đến 18.4, tìm hiểu </a:t>
            </a:r>
            <a:r>
              <a:rPr lang="en-US" sz="3200">
                <a:latin typeface="Times New Roman" pitchFamily="18" charset="0"/>
                <a:cs typeface="Times New Roman" pitchFamily="18" charset="0"/>
              </a:rPr>
              <a:t>thông tin SGK, thảo luận nhóm </a:t>
            </a:r>
            <a:r>
              <a:rPr lang="en-US" sz="3200" smtClean="0">
                <a:latin typeface="Times New Roman" pitchFamily="18" charset="0"/>
                <a:cs typeface="Times New Roman" pitchFamily="18" charset="0"/>
              </a:rPr>
              <a:t>hoàn thành phiếu học tập 1</a:t>
            </a:r>
            <a:endParaRPr lang="vi-VN" sz="3200">
              <a:latin typeface="Times New Roman" pitchFamily="18" charset="0"/>
              <a:cs typeface="Times New Roman" pitchFamily="18" charset="0"/>
            </a:endParaRPr>
          </a:p>
        </p:txBody>
      </p:sp>
      <p:pic>
        <p:nvPicPr>
          <p:cNvPr id="10" name="Picture 6" descr="Finance Quick Consult Can Answer Your Questions — 501 Comm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157" y="1900821"/>
            <a:ext cx="1547283" cy="117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4688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27100" y="473192"/>
            <a:ext cx="9414210" cy="954107"/>
          </a:xfrm>
          <a:prstGeom prst="rect">
            <a:avLst/>
          </a:prstGeom>
        </p:spPr>
        <p:txBody>
          <a:bodyPr wrap="square">
            <a:spAutoFit/>
          </a:bodyPr>
          <a:lstStyle/>
          <a:p>
            <a:r>
              <a:rPr lang="en-US" sz="2800" b="1" smtClean="0">
                <a:solidFill>
                  <a:srgbClr val="C00000"/>
                </a:solidFill>
                <a:latin typeface="Times New Roman" pitchFamily="18" charset="0"/>
                <a:cs typeface="Times New Roman" pitchFamily="18" charset="0"/>
              </a:rPr>
              <a:t>Câu </a:t>
            </a:r>
            <a:r>
              <a:rPr lang="en-US" sz="2800" b="1">
                <a:solidFill>
                  <a:srgbClr val="C00000"/>
                </a:solidFill>
                <a:latin typeface="Times New Roman" pitchFamily="18" charset="0"/>
                <a:cs typeface="Times New Roman" pitchFamily="18" charset="0"/>
              </a:rPr>
              <a:t>1: </a:t>
            </a:r>
            <a:r>
              <a:rPr lang="en-US" sz="2800">
                <a:solidFill>
                  <a:srgbClr val="C00000"/>
                </a:solidFill>
                <a:latin typeface="Times New Roman" pitchFamily="18" charset="0"/>
                <a:cs typeface="Times New Roman" pitchFamily="18" charset="0"/>
              </a:rPr>
              <a:t>Vì sao người ta thường sử dụng hợp kim mà không dùng kim loại tinh khiết để chế tạo các vật dụng trong đời sống</a:t>
            </a:r>
            <a:r>
              <a:rPr lang="en-US" sz="2800" smtClean="0">
                <a:solidFill>
                  <a:srgbClr val="C00000"/>
                </a:solidFill>
                <a:latin typeface="Times New Roman" pitchFamily="18" charset="0"/>
                <a:cs typeface="Times New Roman" pitchFamily="18" charset="0"/>
              </a:rPr>
              <a:t>?</a:t>
            </a:r>
            <a:endParaRPr lang="vi-VN" sz="2800">
              <a:solidFill>
                <a:srgbClr val="C00000"/>
              </a:solidFill>
              <a:latin typeface="Times New Roman" pitchFamily="18" charset="0"/>
              <a:cs typeface="Times New Roman" pitchFamily="18" charset="0"/>
            </a:endParaRPr>
          </a:p>
        </p:txBody>
      </p:sp>
      <p:pic>
        <p:nvPicPr>
          <p:cNvPr id="6" name="Hình ảnh 7" descr="Ảnh có chứa đồ họa véc-tơ&#10;&#10;Mô tả được tạo tự động">
            <a:extLst>
              <a:ext uri="{FF2B5EF4-FFF2-40B4-BE49-F238E27FC236}">
                <a16:creationId xmlns:a16="http://schemas.microsoft.com/office/drawing/2014/main" id="{DCD7BEFE-5EDB-4747-A5DC-3B7268C6B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206" y="4472402"/>
            <a:ext cx="2454120" cy="2950925"/>
          </a:xfrm>
          <a:prstGeom prst="rect">
            <a:avLst/>
          </a:prstGeom>
        </p:spPr>
      </p:pic>
      <p:pic>
        <p:nvPicPr>
          <p:cNvPr id="7" name="Hình ảnh 13" descr="Ảnh có chứa văn bản, đồ họa véc-tơ&#10;&#10;Mô tả được tạo tự động">
            <a:extLst>
              <a:ext uri="{FF2B5EF4-FFF2-40B4-BE49-F238E27FC236}">
                <a16:creationId xmlns:a16="http://schemas.microsoft.com/office/drawing/2014/main" id="{9E017B87-5E0E-4FA9-813F-0DF29AD39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0328" y="4567009"/>
            <a:ext cx="1587114" cy="2290991"/>
          </a:xfrm>
          <a:prstGeom prst="rect">
            <a:avLst/>
          </a:prstGeom>
        </p:spPr>
      </p:pic>
      <p:sp>
        <p:nvSpPr>
          <p:cNvPr id="2" name="Rectangle 1"/>
          <p:cNvSpPr/>
          <p:nvPr/>
        </p:nvSpPr>
        <p:spPr>
          <a:xfrm>
            <a:off x="1044882" y="1563261"/>
            <a:ext cx="10138912" cy="1384995"/>
          </a:xfrm>
          <a:prstGeom prst="rect">
            <a:avLst/>
          </a:prstGeom>
        </p:spPr>
        <p:txBody>
          <a:bodyPr wrap="square">
            <a:spAutoFit/>
          </a:bodyPr>
          <a:lstStyle/>
          <a:p>
            <a:r>
              <a:rPr lang="en-US" sz="2800" smtClean="0">
                <a:latin typeface="Times New Roman" pitchFamily="18" charset="0"/>
                <a:cs typeface="Times New Roman" pitchFamily="18" charset="0"/>
              </a:rPr>
              <a:t>Các kim loại tinh khiết có những tính chất riêng có thể bị biến đổi nhanh chóng trong tự nhiên, việc tạo ra hợp kim sẽ có nhiều tính chất mới bù đắp cho những tính chất riêng biệt của kim loại</a:t>
            </a:r>
            <a:endParaRPr lang="vi-VN" sz="2800">
              <a:latin typeface="Times New Roman" pitchFamily="18" charset="0"/>
              <a:cs typeface="Times New Roman" pitchFamily="18" charset="0"/>
            </a:endParaRPr>
          </a:p>
        </p:txBody>
      </p:sp>
      <p:grpSp>
        <p:nvGrpSpPr>
          <p:cNvPr id="9" name="组合 10">
            <a:extLst>
              <a:ext uri="{FF2B5EF4-FFF2-40B4-BE49-F238E27FC236}">
                <a16:creationId xmlns:a16="http://schemas.microsoft.com/office/drawing/2014/main" id="{568E802E-22BD-4046-A8A1-62805B9E4D56}"/>
              </a:ext>
            </a:extLst>
          </p:cNvPr>
          <p:cNvGrpSpPr/>
          <p:nvPr/>
        </p:nvGrpSpPr>
        <p:grpSpPr>
          <a:xfrm>
            <a:off x="10341310" y="3639"/>
            <a:ext cx="1857019" cy="1181893"/>
            <a:chOff x="9732933" y="475457"/>
            <a:chExt cx="1857018" cy="1181893"/>
          </a:xfrm>
        </p:grpSpPr>
        <p:pic>
          <p:nvPicPr>
            <p:cNvPr id="10" name="图片 5">
              <a:extLst>
                <a:ext uri="{FF2B5EF4-FFF2-40B4-BE49-F238E27FC236}">
                  <a16:creationId xmlns:a16="http://schemas.microsoft.com/office/drawing/2014/main" id="{2FC623EB-59A6-423B-AE6C-606786674C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11" name="图片 6">
              <a:extLst>
                <a:ext uri="{FF2B5EF4-FFF2-40B4-BE49-F238E27FC236}">
                  <a16:creationId xmlns:a16="http://schemas.microsoft.com/office/drawing/2014/main" id="{E957DFC3-7921-4CAA-BD39-CDB9272E3A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12" name="图片 7">
              <a:extLst>
                <a:ext uri="{FF2B5EF4-FFF2-40B4-BE49-F238E27FC236}">
                  <a16:creationId xmlns:a16="http://schemas.microsoft.com/office/drawing/2014/main" id="{B2801CB4-1834-4A06-8DF1-10864BD588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13" name="图片 8">
              <a:extLst>
                <a:ext uri="{FF2B5EF4-FFF2-40B4-BE49-F238E27FC236}">
                  <a16:creationId xmlns:a16="http://schemas.microsoft.com/office/drawing/2014/main" id="{2252009E-A6B2-4CC4-9B7A-DF8142F05B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4" name="Rectangle 13"/>
          <p:cNvSpPr/>
          <p:nvPr/>
        </p:nvSpPr>
        <p:spPr>
          <a:xfrm>
            <a:off x="1103741" y="3051639"/>
            <a:ext cx="10138912" cy="1307537"/>
          </a:xfrm>
          <a:prstGeom prst="rect">
            <a:avLst/>
          </a:prstGeom>
        </p:spPr>
        <p:txBody>
          <a:bodyPr wrap="square">
            <a:spAutoFit/>
          </a:bodyPr>
          <a:lstStyle/>
          <a:p>
            <a:pPr>
              <a:lnSpc>
                <a:spcPct val="150000"/>
              </a:lnSpc>
            </a:pPr>
            <a:r>
              <a:rPr lang="en-US" sz="2800" b="1">
                <a:solidFill>
                  <a:srgbClr val="C00000"/>
                </a:solidFill>
                <a:latin typeface="Times New Roman" pitchFamily="18" charset="0"/>
                <a:cs typeface="Times New Roman" pitchFamily="18" charset="0"/>
              </a:rPr>
              <a:t>Câu 2: </a:t>
            </a:r>
            <a:r>
              <a:rPr lang="en-US" sz="2800">
                <a:solidFill>
                  <a:srgbClr val="C00000"/>
                </a:solidFill>
                <a:latin typeface="Times New Roman" pitchFamily="18" charset="0"/>
                <a:cs typeface="Times New Roman" pitchFamily="18" charset="0"/>
              </a:rPr>
              <a:t>Quan sát trong nhà, em thấy có những vật dụng nào được chế tạo từ hợp kim? Kể tên hợp kim làm nên vật dụng đó</a:t>
            </a:r>
            <a:r>
              <a:rPr lang="en-US" sz="2800" smtClean="0">
                <a:solidFill>
                  <a:srgbClr val="C00000"/>
                </a:solidFill>
                <a:latin typeface="Times New Roman" pitchFamily="18" charset="0"/>
                <a:cs typeface="Times New Roman" pitchFamily="18" charset="0"/>
              </a:rPr>
              <a:t>.</a:t>
            </a:r>
            <a:endParaRPr lang="vi-VN" sz="2800">
              <a:solidFill>
                <a:srgbClr val="C00000"/>
              </a:solidFill>
              <a:latin typeface="Times New Roman" pitchFamily="18" charset="0"/>
              <a:cs typeface="Times New Roman" pitchFamily="18" charset="0"/>
            </a:endParaRPr>
          </a:p>
        </p:txBody>
      </p:sp>
      <p:sp>
        <p:nvSpPr>
          <p:cNvPr id="4" name="Rectangle 3"/>
          <p:cNvSpPr/>
          <p:nvPr/>
        </p:nvSpPr>
        <p:spPr>
          <a:xfrm>
            <a:off x="1741714" y="4567009"/>
            <a:ext cx="6096000" cy="954107"/>
          </a:xfrm>
          <a:prstGeom prst="rect">
            <a:avLst/>
          </a:prstGeom>
        </p:spPr>
        <p:txBody>
          <a:bodyPr>
            <a:spAutoFit/>
          </a:bodyPr>
          <a:lstStyle/>
          <a:p>
            <a:r>
              <a:rPr lang="en-US" sz="2800">
                <a:latin typeface="Times New Roman" pitchFamily="18" charset="0"/>
                <a:cs typeface="Times New Roman" pitchFamily="18" charset="0"/>
              </a:rPr>
              <a:t>- Dao, khung cửa làm bằng thép</a:t>
            </a:r>
            <a:endParaRPr lang="vi-VN" sz="2800">
              <a:latin typeface="Times New Roman" pitchFamily="18" charset="0"/>
              <a:cs typeface="Times New Roman" pitchFamily="18" charset="0"/>
            </a:endParaRPr>
          </a:p>
          <a:p>
            <a:r>
              <a:rPr lang="en-US" sz="2800">
                <a:latin typeface="Times New Roman" pitchFamily="18" charset="0"/>
                <a:cs typeface="Times New Roman" pitchFamily="18" charset="0"/>
              </a:rPr>
              <a:t>- Chảo, nồi làm từ gang</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6180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14"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15" y="1959429"/>
            <a:ext cx="3804556"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685" y="1959429"/>
            <a:ext cx="3622675" cy="431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9271" y="1959429"/>
            <a:ext cx="3978729"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88458" y="713301"/>
            <a:ext cx="7895772" cy="584775"/>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MỘT SỐ VẬT DỤNG LÀM BẰNG GANG</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2017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1000"/>
                                        <p:tgtEl>
                                          <p:spTgt spid="1028"/>
                                        </p:tgtEl>
                                      </p:cBhvr>
                                    </p:animEffect>
                                    <p:anim calcmode="lin" valueType="num">
                                      <p:cBhvr>
                                        <p:cTn id="18" dur="1000" fill="hold"/>
                                        <p:tgtEl>
                                          <p:spTgt spid="1028"/>
                                        </p:tgtEl>
                                        <p:attrNameLst>
                                          <p:attrName>ppt_x</p:attrName>
                                        </p:attrNameLst>
                                      </p:cBhvr>
                                      <p:tavLst>
                                        <p:tav tm="0">
                                          <p:val>
                                            <p:strVal val="#ppt_x"/>
                                          </p:val>
                                        </p:tav>
                                        <p:tav tm="100000">
                                          <p:val>
                                            <p:strVal val="#ppt_x"/>
                                          </p:val>
                                        </p:tav>
                                      </p:tavLst>
                                    </p:anim>
                                    <p:anim calcmode="lin" valueType="num">
                                      <p:cBhvr>
                                        <p:cTn id="1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32" y="1382485"/>
            <a:ext cx="3171598" cy="461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830" y="1544524"/>
            <a:ext cx="2793773" cy="445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90058" y="420913"/>
            <a:ext cx="7895772" cy="584775"/>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MỘT SỐ VẬT DỤNG LÀM BẰNG THÉP</a:t>
            </a:r>
            <a:endParaRPr lang="vi-VN" sz="3200" b="1">
              <a:solidFill>
                <a:srgbClr val="FF0000"/>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603" y="1230992"/>
            <a:ext cx="27908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3999" y="1544524"/>
            <a:ext cx="2772230" cy="445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09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ircle(in)">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47692" y="-1680572"/>
            <a:ext cx="15153640" cy="9821545"/>
            <a:chOff x="-921" y="-3378"/>
            <a:chExt cx="23864" cy="15467"/>
          </a:xfrm>
        </p:grpSpPr>
        <p:sp>
          <p:nvSpPr>
            <p:cNvPr id="6" name="图形"/>
            <p:cNvSpPr/>
            <p:nvPr/>
          </p:nvSpPr>
          <p:spPr>
            <a:xfrm rot="3960000">
              <a:off x="12855" y="-3378"/>
              <a:ext cx="10088" cy="10088"/>
            </a:xfrm>
            <a:prstGeom prst="ellipse">
              <a:avLst/>
            </a:prstGeom>
            <a:gradFill>
              <a:gsLst>
                <a:gs pos="20000">
                  <a:srgbClr val="AFD0D2"/>
                </a:gs>
                <a:gs pos="100000">
                  <a:schemeClr val="bg1">
                    <a:alpha val="0"/>
                  </a:schemeClr>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49" name="椭圆 48"/>
            <p:cNvSpPr/>
            <p:nvPr/>
          </p:nvSpPr>
          <p:spPr>
            <a:xfrm rot="17640000" flipH="1" flipV="1">
              <a:off x="-921" y="8266"/>
              <a:ext cx="3602" cy="3602"/>
            </a:xfrm>
            <a:prstGeom prst="ellipse">
              <a:avLst/>
            </a:prstGeom>
            <a:gradFill>
              <a:gsLst>
                <a:gs pos="0">
                  <a:srgbClr val="AFD0D2"/>
                </a:gs>
                <a:gs pos="81000">
                  <a:schemeClr val="bg1">
                    <a:alpha val="0"/>
                  </a:schemeClr>
                </a:gs>
              </a:gsLst>
              <a:lin ang="2700000" scaled="0"/>
            </a:gradFill>
            <a:ln>
              <a:noFill/>
            </a:ln>
            <a:effectLst>
              <a:outerShdw blurRad="1270000" dist="38100" dir="5400000" algn="t" rotWithShape="0">
                <a:srgbClr val="AFD0D2">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0" name="椭圆 109"/>
            <p:cNvSpPr/>
            <p:nvPr/>
          </p:nvSpPr>
          <p:spPr>
            <a:xfrm>
              <a:off x="-389" y="-1482"/>
              <a:ext cx="3131" cy="3131"/>
            </a:xfrm>
            <a:prstGeom prst="ellipse">
              <a:avLst/>
            </a:prstGeom>
            <a:gradFill>
              <a:gsLst>
                <a:gs pos="9000">
                  <a:schemeClr val="bg1">
                    <a:alpha val="0"/>
                  </a:schemeClr>
                </a:gs>
                <a:gs pos="100000">
                  <a:srgbClr val="E8B2CC"/>
                </a:gs>
              </a:gsLst>
              <a:lin ang="54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1" name="椭圆 110"/>
            <p:cNvSpPr/>
            <p:nvPr/>
          </p:nvSpPr>
          <p:spPr>
            <a:xfrm>
              <a:off x="2606" y="1098"/>
              <a:ext cx="808" cy="808"/>
            </a:xfrm>
            <a:prstGeom prst="ellipse">
              <a:avLst/>
            </a:prstGeom>
            <a:gradFill>
              <a:gsLst>
                <a:gs pos="9000">
                  <a:schemeClr val="bg1">
                    <a:alpha val="0"/>
                  </a:schemeClr>
                </a:gs>
                <a:gs pos="100000">
                  <a:srgbClr val="AFD0D2"/>
                </a:gs>
              </a:gsLst>
              <a:lin ang="5400000" scaled="0"/>
            </a:gradFill>
            <a:ln>
              <a:noFill/>
            </a:ln>
            <a:effectLst>
              <a:outerShdw blurRad="1270000" dist="38100" dir="5400000" algn="t" rotWithShape="0">
                <a:srgbClr val="AFD0D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sp>
          <p:nvSpPr>
            <p:cNvPr id="112" name="椭圆 111"/>
            <p:cNvSpPr/>
            <p:nvPr/>
          </p:nvSpPr>
          <p:spPr>
            <a:xfrm rot="15420000" flipH="1" flipV="1">
              <a:off x="16506" y="8326"/>
              <a:ext cx="3763" cy="3763"/>
            </a:xfrm>
            <a:prstGeom prst="ellipse">
              <a:avLst/>
            </a:prstGeom>
            <a:gradFill>
              <a:gsLst>
                <a:gs pos="100000">
                  <a:srgbClr val="E8B2CC"/>
                </a:gs>
                <a:gs pos="0">
                  <a:schemeClr val="bg1">
                    <a:alpha val="0"/>
                  </a:schemeClr>
                </a:gs>
              </a:gsLst>
              <a:lin ang="10800000" scaled="0"/>
            </a:gradFill>
            <a:ln>
              <a:noFill/>
            </a:ln>
            <a:effectLst>
              <a:outerShdw blurRad="1270000" dist="38100" dir="5400000" algn="t" rotWithShape="0">
                <a:srgbClr val="E8B2CC">
                  <a:alpha val="7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字魂58号-创中黑" panose="00000500000000000000" charset="-122"/>
              </a:endParaRPr>
            </a:p>
          </p:txBody>
        </p:sp>
      </p:grpSp>
      <p:grpSp>
        <p:nvGrpSpPr>
          <p:cNvPr id="34" name="组合 9">
            <a:extLst>
              <a:ext uri="{FF2B5EF4-FFF2-40B4-BE49-F238E27FC236}">
                <a16:creationId xmlns:a16="http://schemas.microsoft.com/office/drawing/2014/main" id="{46F23331-BEF7-F3FC-3CEB-6C73D20C828B}"/>
              </a:ext>
            </a:extLst>
          </p:cNvPr>
          <p:cNvGrpSpPr/>
          <p:nvPr/>
        </p:nvGrpSpPr>
        <p:grpSpPr>
          <a:xfrm>
            <a:off x="1077946" y="-101600"/>
            <a:ext cx="10042300" cy="6444343"/>
            <a:chOff x="-222713" y="985262"/>
            <a:chExt cx="7883829" cy="5514354"/>
          </a:xfrm>
        </p:grpSpPr>
        <p:sp>
          <p:nvSpPr>
            <p:cNvPr id="39" name="矩形 6">
              <a:extLst>
                <a:ext uri="{FF2B5EF4-FFF2-40B4-BE49-F238E27FC236}">
                  <a16:creationId xmlns:a16="http://schemas.microsoft.com/office/drawing/2014/main" id="{88F5C850-A184-5D9A-06CB-A8A1DAD95AA3}"/>
                </a:ext>
              </a:extLst>
            </p:cNvPr>
            <p:cNvSpPr/>
            <p:nvPr/>
          </p:nvSpPr>
          <p:spPr>
            <a:xfrm>
              <a:off x="-222713" y="1754149"/>
              <a:ext cx="7750153" cy="4745467"/>
            </a:xfrm>
            <a:prstGeom prst="rect">
              <a:avLst/>
            </a:prstGeom>
            <a:solidFill>
              <a:schemeClr val="bg1"/>
            </a:solidFill>
            <a:ln w="38100">
              <a:solidFill>
                <a:schemeClr val="tx1">
                  <a:lumMod val="75000"/>
                  <a:lumOff val="2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Times New Roman" panose="02020603050405020304" pitchFamily="18" charset="0"/>
                <a:cs typeface="Times New Roman" panose="02020603050405020304" pitchFamily="18" charset="0"/>
              </a:endParaRPr>
            </a:p>
          </p:txBody>
        </p:sp>
        <p:pic>
          <p:nvPicPr>
            <p:cNvPr id="40" name="图片 8">
              <a:extLst>
                <a:ext uri="{FF2B5EF4-FFF2-40B4-BE49-F238E27FC236}">
                  <a16:creationId xmlns:a16="http://schemas.microsoft.com/office/drawing/2014/main" id="{E5996E9D-EB3A-654C-23D1-73DE55072B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90777">
              <a:off x="6848875" y="985262"/>
              <a:ext cx="812241" cy="1201062"/>
            </a:xfrm>
            <a:prstGeom prst="rect">
              <a:avLst/>
            </a:prstGeom>
          </p:spPr>
        </p:pic>
      </p:grpSp>
      <p:sp>
        <p:nvSpPr>
          <p:cNvPr id="43" name="圆角矩形 1">
            <a:extLst>
              <a:ext uri="{FF2B5EF4-FFF2-40B4-BE49-F238E27FC236}">
                <a16:creationId xmlns:a16="http://schemas.microsoft.com/office/drawing/2014/main" id="{DAB4E39E-5E80-B6F0-673A-11914F29B736}"/>
              </a:ext>
            </a:extLst>
          </p:cNvPr>
          <p:cNvSpPr/>
          <p:nvPr/>
        </p:nvSpPr>
        <p:spPr>
          <a:xfrm>
            <a:off x="734808" y="438169"/>
            <a:ext cx="2462005" cy="5923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800" b="1" dirty="0">
                <a:latin typeface="Times New Roman" panose="02020603050405020304" pitchFamily="18" charset="0"/>
                <a:ea typeface="汉标中黑体" panose="02010601030101010101" charset="-122"/>
                <a:cs typeface="Times New Roman" panose="02020603050405020304" pitchFamily="18" charset="0"/>
              </a:rPr>
              <a:t>MỞ RỘNG</a:t>
            </a:r>
            <a:endParaRPr lang="zh-CN" altLang="en-US" sz="2800" b="1" dirty="0">
              <a:latin typeface="Times New Roman" panose="02020603050405020304" pitchFamily="18" charset="0"/>
              <a:ea typeface="汉标中黑体" panose="02010601030101010101" charset="-122"/>
              <a:cs typeface="Times New Roman" panose="02020603050405020304" pitchFamily="18" charset="0"/>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421" y="1030514"/>
            <a:ext cx="9535886" cy="510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11554626"/>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E9220F-9212-4975-B715-D81D482A73E6}"/>
              </a:ext>
            </a:extLst>
          </p:cNvPr>
          <p:cNvSpPr/>
          <p:nvPr/>
        </p:nvSpPr>
        <p:spPr>
          <a:xfrm>
            <a:off x="0" y="0"/>
            <a:ext cx="12192000" cy="1150292"/>
          </a:xfrm>
          <a:prstGeom prst="rect">
            <a:avLst/>
          </a:prstGeom>
          <a:solidFill>
            <a:srgbClr val="FBD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cs typeface="Times New Roman" pitchFamily="18" charset="0"/>
              </a:rPr>
              <a:t>                                       </a:t>
            </a:r>
          </a:p>
          <a:p>
            <a:r>
              <a:rPr lang="en-US" sz="2800" b="1">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                                GIỚI THIỆU VỀ HỢP KIM</a:t>
            </a:r>
            <a:endParaRPr lang="en-US" sz="2800" b="1" dirty="0">
              <a:solidFill>
                <a:srgbClr val="FF0000"/>
              </a:solidFill>
              <a:latin typeface="Times New Roman" pitchFamily="18" charset="0"/>
              <a:cs typeface="Times New Roman" pitchFamily="18" charset="0"/>
            </a:endParaRPr>
          </a:p>
          <a:p>
            <a:pPr algn="r"/>
            <a:endParaRPr lang="en-US" sz="2800" dirty="0">
              <a:solidFill>
                <a:srgbClr val="FF0000"/>
              </a:solidFill>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id="{8377B1A9-5EF8-4166-99F8-EAE5AA812EE9}"/>
              </a:ext>
            </a:extLst>
          </p:cNvPr>
          <p:cNvSpPr/>
          <p:nvPr/>
        </p:nvSpPr>
        <p:spPr>
          <a:xfrm>
            <a:off x="1" y="0"/>
            <a:ext cx="2857499" cy="115029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en-US" sz="2800" b="1" err="1" smtClean="0">
                <a:solidFill>
                  <a:schemeClr val="bg1"/>
                </a:solidFill>
                <a:latin typeface="Times New Roman" pitchFamily="18" charset="0"/>
                <a:cs typeface="Times New Roman" pitchFamily="18" charset="0"/>
              </a:rPr>
              <a:t>Bài</a:t>
            </a:r>
            <a:r>
              <a:rPr lang="en-US" sz="2800" b="1" smtClean="0">
                <a:solidFill>
                  <a:schemeClr val="bg1"/>
                </a:solidFill>
                <a:latin typeface="Times New Roman" pitchFamily="18" charset="0"/>
                <a:cs typeface="Times New Roman" pitchFamily="18" charset="0"/>
              </a:rPr>
              <a:t>  18: </a:t>
            </a:r>
            <a:endParaRPr lang="en-US" sz="2800" b="1" dirty="0">
              <a:solidFill>
                <a:schemeClr val="bg1"/>
              </a:solidFill>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id="{BE8019CD-FACF-4DFD-81C0-A8A21E1FCCBA}"/>
              </a:ext>
            </a:extLst>
          </p:cNvPr>
          <p:cNvSpPr/>
          <p:nvPr/>
        </p:nvSpPr>
        <p:spPr>
          <a:xfrm>
            <a:off x="-9599" y="1150292"/>
            <a:ext cx="2867099" cy="57077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AF0D7773-0766-428C-847B-F7514CA8FB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882" y="2674374"/>
            <a:ext cx="3439882" cy="424265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004451" y="1725048"/>
            <a:ext cx="949295" cy="949325"/>
            <a:chOff x="4589758" y="1950226"/>
            <a:chExt cx="949295" cy="949325"/>
          </a:xfrm>
        </p:grpSpPr>
        <p:grpSp>
          <p:nvGrpSpPr>
            <p:cNvPr id="8" name="Group 40"/>
            <p:cNvGrpSpPr>
              <a:grpSpLocks/>
            </p:cNvGrpSpPr>
            <p:nvPr/>
          </p:nvGrpSpPr>
          <p:grpSpPr bwMode="auto">
            <a:xfrm>
              <a:off x="4739235" y="1996057"/>
              <a:ext cx="799818" cy="599882"/>
              <a:chOff x="945" y="1177"/>
              <a:chExt cx="1032" cy="774"/>
            </a:xfrm>
          </p:grpSpPr>
          <p:sp>
            <p:nvSpPr>
              <p:cNvPr id="12" name="Oval 41"/>
              <p:cNvSpPr>
                <a:spLocks noChangeArrowheads="1"/>
              </p:cNvSpPr>
              <p:nvPr/>
            </p:nvSpPr>
            <p:spPr bwMode="gray">
              <a:xfrm>
                <a:off x="1289" y="1228"/>
                <a:ext cx="335" cy="67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3" name="Oval 42"/>
              <p:cNvSpPr>
                <a:spLocks noChangeArrowheads="1"/>
              </p:cNvSpPr>
              <p:nvPr/>
            </p:nvSpPr>
            <p:spPr bwMode="gray">
              <a:xfrm>
                <a:off x="945" y="1228"/>
                <a:ext cx="1032" cy="670"/>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6" name="Oval 43"/>
              <p:cNvSpPr>
                <a:spLocks noChangeArrowheads="1"/>
              </p:cNvSpPr>
              <p:nvPr/>
            </p:nvSpPr>
            <p:spPr bwMode="gray">
              <a:xfrm>
                <a:off x="1008" y="1228"/>
                <a:ext cx="898" cy="67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8" name="Oval 44"/>
              <p:cNvSpPr>
                <a:spLocks noChangeArrowheads="1"/>
              </p:cNvSpPr>
              <p:nvPr/>
            </p:nvSpPr>
            <p:spPr bwMode="gray">
              <a:xfrm>
                <a:off x="1008" y="1228"/>
                <a:ext cx="897" cy="67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9" name="Oval 45"/>
              <p:cNvSpPr>
                <a:spLocks noChangeArrowheads="1"/>
              </p:cNvSpPr>
              <p:nvPr/>
            </p:nvSpPr>
            <p:spPr bwMode="gray">
              <a:xfrm>
                <a:off x="1057" y="1228"/>
                <a:ext cx="807" cy="67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0" name="Oval 46"/>
              <p:cNvSpPr>
                <a:spLocks noChangeArrowheads="1"/>
              </p:cNvSpPr>
              <p:nvPr/>
            </p:nvSpPr>
            <p:spPr bwMode="gray">
              <a:xfrm>
                <a:off x="1070" y="1177"/>
                <a:ext cx="782" cy="774"/>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1"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2" name="Oval 48"/>
              <p:cNvSpPr>
                <a:spLocks noChangeArrowheads="1"/>
              </p:cNvSpPr>
              <p:nvPr/>
            </p:nvSpPr>
            <p:spPr bwMode="gray">
              <a:xfrm>
                <a:off x="1088" y="1189"/>
                <a:ext cx="726" cy="70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3" name="Oval 49"/>
              <p:cNvSpPr>
                <a:spLocks noChangeArrowheads="1"/>
              </p:cNvSpPr>
              <p:nvPr/>
            </p:nvSpPr>
            <p:spPr bwMode="gray">
              <a:xfrm>
                <a:off x="1130" y="1209"/>
                <a:ext cx="645" cy="572"/>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grpSp>
        <p:sp>
          <p:nvSpPr>
            <p:cNvPr id="9" name="Text Box 22"/>
            <p:cNvSpPr txBox="1">
              <a:spLocks noChangeArrowheads="1"/>
            </p:cNvSpPr>
            <p:nvPr/>
          </p:nvSpPr>
          <p:spPr bwMode="gray">
            <a:xfrm>
              <a:off x="4795399" y="2067326"/>
              <a:ext cx="6665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lgn="ctr" defTabSz="914400"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I</a:t>
              </a:r>
            </a:p>
          </p:txBody>
        </p:sp>
        <p:pic>
          <p:nvPicPr>
            <p:cNvPr id="10" name="Picture 30" descr="1"/>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42606" t="64474" r="19473"/>
            <a:stretch>
              <a:fillRect/>
            </a:stretch>
          </p:blipFill>
          <p:spPr bwMode="auto">
            <a:xfrm>
              <a:off x="4589758" y="1950226"/>
              <a:ext cx="792162" cy="949325"/>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ctangle 23"/>
          <p:cNvSpPr/>
          <p:nvPr/>
        </p:nvSpPr>
        <p:spPr>
          <a:xfrm>
            <a:off x="4170472" y="1755732"/>
            <a:ext cx="1808507" cy="523220"/>
          </a:xfrm>
          <a:prstGeom prst="rect">
            <a:avLst/>
          </a:prstGeom>
        </p:spPr>
        <p:txBody>
          <a:bodyPr wrap="none">
            <a:spAutoFit/>
          </a:bodyPr>
          <a:lstStyle/>
          <a:p>
            <a:pPr lvl="0" algn="ctr">
              <a:defRPr/>
            </a:pPr>
            <a:r>
              <a:rPr lang="en-US" altLang="zh-CN" sz="2800" b="1" kern="0" noProof="1" smtClean="0">
                <a:ln w="0">
                  <a:noFill/>
                </a:ln>
                <a:solidFill>
                  <a:srgbClr val="C00000"/>
                </a:solidFill>
                <a:latin typeface="Times New Roman" pitchFamily="18" charset="0"/>
                <a:cs typeface="Times New Roman" pitchFamily="18" charset="0"/>
                <a:sym typeface="+mn-lt"/>
              </a:rPr>
              <a:t>HỢP KIM</a:t>
            </a:r>
            <a:endParaRPr lang="zh-CN" altLang="en-US" sz="2800" kern="0" noProof="1">
              <a:solidFill>
                <a:srgbClr val="C00000"/>
              </a:solidFill>
              <a:latin typeface="Times New Roman" pitchFamily="18" charset="0"/>
              <a:cs typeface="Times New Roman" pitchFamily="18" charset="0"/>
              <a:sym typeface="+mn-lt"/>
            </a:endParaRPr>
          </a:p>
        </p:txBody>
      </p:sp>
      <p:sp>
        <p:nvSpPr>
          <p:cNvPr id="25" name="Rectangle 24"/>
          <p:cNvSpPr/>
          <p:nvPr/>
        </p:nvSpPr>
        <p:spPr>
          <a:xfrm>
            <a:off x="3297306" y="2539333"/>
            <a:ext cx="8757017" cy="1077218"/>
          </a:xfrm>
          <a:prstGeom prst="rect">
            <a:avLst/>
          </a:prstGeom>
        </p:spPr>
        <p:txBody>
          <a:bodyPr wrap="square">
            <a:spAutoFit/>
          </a:bodyPr>
          <a:lstStyle/>
          <a:p>
            <a:r>
              <a:rPr lang="en-US" sz="3200" smtClean="0">
                <a:latin typeface="Times New Roman" pitchFamily="18" charset="0"/>
                <a:cs typeface="Times New Roman" pitchFamily="18" charset="0"/>
              </a:rPr>
              <a:t>Hợp </a:t>
            </a:r>
            <a:r>
              <a:rPr lang="en-US" sz="3200">
                <a:latin typeface="Times New Roman" pitchFamily="18" charset="0"/>
                <a:cs typeface="Times New Roman" pitchFamily="18" charset="0"/>
              </a:rPr>
              <a:t>kim là vật liệu kim loại có chứa một kim loại cơ bản và một số kim loại hoặc phi kim khác.</a:t>
            </a:r>
            <a:endParaRPr lang="vi-VN" sz="3200">
              <a:latin typeface="Times New Roman" pitchFamily="18" charset="0"/>
              <a:cs typeface="Times New Roman" pitchFamily="18" charset="0"/>
            </a:endParaRPr>
          </a:p>
        </p:txBody>
      </p:sp>
      <p:grpSp>
        <p:nvGrpSpPr>
          <p:cNvPr id="26" name="Group 25"/>
          <p:cNvGrpSpPr/>
          <p:nvPr/>
        </p:nvGrpSpPr>
        <p:grpSpPr>
          <a:xfrm>
            <a:off x="2994374" y="3818100"/>
            <a:ext cx="878901" cy="949325"/>
            <a:chOff x="4660152" y="1957435"/>
            <a:chExt cx="878901" cy="949325"/>
          </a:xfrm>
        </p:grpSpPr>
        <p:grpSp>
          <p:nvGrpSpPr>
            <p:cNvPr id="27" name="Group 40"/>
            <p:cNvGrpSpPr>
              <a:grpSpLocks/>
            </p:cNvGrpSpPr>
            <p:nvPr/>
          </p:nvGrpSpPr>
          <p:grpSpPr bwMode="auto">
            <a:xfrm>
              <a:off x="4739235" y="1996057"/>
              <a:ext cx="799818" cy="599882"/>
              <a:chOff x="945" y="1177"/>
              <a:chExt cx="1032" cy="774"/>
            </a:xfrm>
          </p:grpSpPr>
          <p:sp>
            <p:nvSpPr>
              <p:cNvPr id="30" name="Oval 41"/>
              <p:cNvSpPr>
                <a:spLocks noChangeArrowheads="1"/>
              </p:cNvSpPr>
              <p:nvPr/>
            </p:nvSpPr>
            <p:spPr bwMode="gray">
              <a:xfrm>
                <a:off x="1289" y="1228"/>
                <a:ext cx="335" cy="67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1" name="Oval 42"/>
              <p:cNvSpPr>
                <a:spLocks noChangeArrowheads="1"/>
              </p:cNvSpPr>
              <p:nvPr/>
            </p:nvSpPr>
            <p:spPr bwMode="gray">
              <a:xfrm>
                <a:off x="945" y="1228"/>
                <a:ext cx="1032" cy="670"/>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2" name="Oval 43"/>
              <p:cNvSpPr>
                <a:spLocks noChangeArrowheads="1"/>
              </p:cNvSpPr>
              <p:nvPr/>
            </p:nvSpPr>
            <p:spPr bwMode="gray">
              <a:xfrm>
                <a:off x="1008" y="1228"/>
                <a:ext cx="898" cy="67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3" name="Oval 44"/>
              <p:cNvSpPr>
                <a:spLocks noChangeArrowheads="1"/>
              </p:cNvSpPr>
              <p:nvPr/>
            </p:nvSpPr>
            <p:spPr bwMode="gray">
              <a:xfrm>
                <a:off x="1008" y="1228"/>
                <a:ext cx="897" cy="67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4" name="Oval 45"/>
              <p:cNvSpPr>
                <a:spLocks noChangeArrowheads="1"/>
              </p:cNvSpPr>
              <p:nvPr/>
            </p:nvSpPr>
            <p:spPr bwMode="gray">
              <a:xfrm>
                <a:off x="1057" y="1228"/>
                <a:ext cx="807" cy="67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5" name="Oval 46"/>
              <p:cNvSpPr>
                <a:spLocks noChangeArrowheads="1"/>
              </p:cNvSpPr>
              <p:nvPr/>
            </p:nvSpPr>
            <p:spPr bwMode="gray">
              <a:xfrm>
                <a:off x="1070" y="1177"/>
                <a:ext cx="782" cy="774"/>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6"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7" name="Oval 48"/>
              <p:cNvSpPr>
                <a:spLocks noChangeArrowheads="1"/>
              </p:cNvSpPr>
              <p:nvPr/>
            </p:nvSpPr>
            <p:spPr bwMode="gray">
              <a:xfrm>
                <a:off x="1088" y="1189"/>
                <a:ext cx="726" cy="70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8" name="Oval 49"/>
              <p:cNvSpPr>
                <a:spLocks noChangeArrowheads="1"/>
              </p:cNvSpPr>
              <p:nvPr/>
            </p:nvSpPr>
            <p:spPr bwMode="gray">
              <a:xfrm>
                <a:off x="1130" y="1209"/>
                <a:ext cx="645" cy="572"/>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grpSp>
        <p:sp>
          <p:nvSpPr>
            <p:cNvPr id="28" name="Text Box 22"/>
            <p:cNvSpPr txBox="1">
              <a:spLocks noChangeArrowheads="1"/>
            </p:cNvSpPr>
            <p:nvPr/>
          </p:nvSpPr>
          <p:spPr bwMode="gray">
            <a:xfrm>
              <a:off x="4795399" y="2067326"/>
              <a:ext cx="6665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lgn="ctr" defTabSz="914400" eaLnBrk="0" fontAlgn="base" hangingPunct="0">
                <a:spcBef>
                  <a:spcPct val="0"/>
                </a:spcBef>
                <a:spcAft>
                  <a:spcPct val="0"/>
                </a:spcAft>
              </a:pPr>
              <a:r>
                <a:rPr lang="en-US" altLang="en-US" sz="2400" b="1" smtClean="0">
                  <a:solidFill>
                    <a:srgbClr val="000000"/>
                  </a:solidFill>
                  <a:latin typeface="Arial" panose="020B0604020202020204" pitchFamily="34" charset="0"/>
                  <a:cs typeface="Arial" panose="020B0604020202020204" pitchFamily="34" charset="0"/>
                </a:rPr>
                <a:t>II</a:t>
              </a:r>
              <a:endParaRPr lang="en-US" altLang="en-US" sz="2400" b="1" dirty="0">
                <a:solidFill>
                  <a:srgbClr val="000000"/>
                </a:solidFill>
                <a:latin typeface="Arial" panose="020B0604020202020204" pitchFamily="34" charset="0"/>
                <a:cs typeface="Arial" panose="020B0604020202020204" pitchFamily="34" charset="0"/>
              </a:endParaRPr>
            </a:p>
          </p:txBody>
        </p:sp>
        <p:pic>
          <p:nvPicPr>
            <p:cNvPr id="29" name="Picture 30" descr="1"/>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42606" t="64474" r="19473"/>
            <a:stretch>
              <a:fillRect/>
            </a:stretch>
          </p:blipFill>
          <p:spPr bwMode="auto">
            <a:xfrm>
              <a:off x="4660152" y="1957435"/>
              <a:ext cx="792162" cy="949325"/>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tangle 38"/>
          <p:cNvSpPr/>
          <p:nvPr/>
        </p:nvSpPr>
        <p:spPr>
          <a:xfrm>
            <a:off x="3898720" y="3902669"/>
            <a:ext cx="5157181" cy="523220"/>
          </a:xfrm>
          <a:prstGeom prst="rect">
            <a:avLst/>
          </a:prstGeom>
        </p:spPr>
        <p:txBody>
          <a:bodyPr wrap="none">
            <a:spAutoFit/>
          </a:bodyPr>
          <a:lstStyle/>
          <a:p>
            <a:pPr lvl="0" algn="ctr">
              <a:defRPr/>
            </a:pPr>
            <a:r>
              <a:rPr lang="en-US" altLang="zh-CN" sz="2800" b="1" kern="0" noProof="1" smtClean="0">
                <a:ln w="0">
                  <a:noFill/>
                </a:ln>
                <a:solidFill>
                  <a:srgbClr val="C00000"/>
                </a:solidFill>
                <a:latin typeface="Times New Roman" pitchFamily="18" charset="0"/>
                <a:cs typeface="Times New Roman" pitchFamily="18" charset="0"/>
                <a:sym typeface="+mn-lt"/>
              </a:rPr>
              <a:t>MỘT SỐ HỢP KIM PHỔ BIẾN</a:t>
            </a:r>
            <a:endParaRPr lang="zh-CN" altLang="en-US" sz="2800" kern="0" noProof="1">
              <a:solidFill>
                <a:srgbClr val="C00000"/>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13178620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circle(in)">
                                      <p:cBhvr>
                                        <p:cTn id="29"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Đồ họa 44" descr="Bar chart with solid fill">
            <a:extLst>
              <a:ext uri="{FF2B5EF4-FFF2-40B4-BE49-F238E27FC236}">
                <a16:creationId xmlns:a16="http://schemas.microsoft.com/office/drawing/2014/main" id="{9E290B5F-95D0-409C-B18F-523CCF1052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19426" y="-306901"/>
            <a:ext cx="2043172" cy="2043172"/>
          </a:xfrm>
          <a:prstGeom prst="rect">
            <a:avLst/>
          </a:prstGeom>
        </p:spPr>
      </p:pic>
      <p:grpSp>
        <p:nvGrpSpPr>
          <p:cNvPr id="7" name="Nhóm 23">
            <a:extLst>
              <a:ext uri="{FF2B5EF4-FFF2-40B4-BE49-F238E27FC236}">
                <a16:creationId xmlns:a16="http://schemas.microsoft.com/office/drawing/2014/main" id="{7893829C-C855-4897-8E02-CEC88905CD9B}"/>
              </a:ext>
            </a:extLst>
          </p:cNvPr>
          <p:cNvGrpSpPr/>
          <p:nvPr/>
        </p:nvGrpSpPr>
        <p:grpSpPr>
          <a:xfrm>
            <a:off x="10482066" y="5627831"/>
            <a:ext cx="2439952" cy="1758309"/>
            <a:chOff x="-306411" y="0"/>
            <a:chExt cx="2439952" cy="1758309"/>
          </a:xfrm>
        </p:grpSpPr>
        <p:sp>
          <p:nvSpPr>
            <p:cNvPr id="8" name="Hình tự do: Hình 16">
              <a:extLst>
                <a:ext uri="{FF2B5EF4-FFF2-40B4-BE49-F238E27FC236}">
                  <a16:creationId xmlns:a16="http://schemas.microsoft.com/office/drawing/2014/main" id="{116DE306-7950-4186-A242-947515D423D3}"/>
                </a:ext>
              </a:extLst>
            </p:cNvPr>
            <p:cNvSpPr/>
            <p:nvPr/>
          </p:nvSpPr>
          <p:spPr>
            <a:xfrm rot="4811037">
              <a:off x="314430" y="-60802"/>
              <a:ext cx="1198270" cy="2439952"/>
            </a:xfrm>
            <a:custGeom>
              <a:avLst/>
              <a:gdLst>
                <a:gd name="connsiteX0" fmla="*/ 1198270 w 1198270"/>
                <a:gd name="connsiteY0" fmla="*/ 0 h 2439952"/>
                <a:gd name="connsiteX1" fmla="*/ 1198270 w 1198270"/>
                <a:gd name="connsiteY1" fmla="*/ 2439952 h 2439952"/>
                <a:gd name="connsiteX2" fmla="*/ 1096277 w 1198270"/>
                <a:gd name="connsiteY2" fmla="*/ 2434801 h 2439952"/>
                <a:gd name="connsiteX3" fmla="*/ 0 w 1198270"/>
                <a:gd name="connsiteY3" fmla="*/ 1219976 h 2439952"/>
                <a:gd name="connsiteX4" fmla="*/ 1096277 w 1198270"/>
                <a:gd name="connsiteY4" fmla="*/ 5151 h 2439952"/>
                <a:gd name="connsiteX5" fmla="*/ 1198270 w 1198270"/>
                <a:gd name="connsiteY5" fmla="*/ 0 h 243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270" h="2439952">
                  <a:moveTo>
                    <a:pt x="1198270" y="0"/>
                  </a:moveTo>
                  <a:lnTo>
                    <a:pt x="1198270" y="2439952"/>
                  </a:lnTo>
                  <a:lnTo>
                    <a:pt x="1096277" y="2434801"/>
                  </a:lnTo>
                  <a:cubicBezTo>
                    <a:pt x="480515" y="2372267"/>
                    <a:pt x="0" y="1852236"/>
                    <a:pt x="0" y="1219976"/>
                  </a:cubicBezTo>
                  <a:cubicBezTo>
                    <a:pt x="0" y="587716"/>
                    <a:pt x="480515" y="67685"/>
                    <a:pt x="1096277" y="5151"/>
                  </a:cubicBezTo>
                  <a:lnTo>
                    <a:pt x="1198270" y="0"/>
                  </a:lnTo>
                  <a:close/>
                </a:path>
              </a:pathLst>
            </a:custGeom>
            <a:solidFill>
              <a:srgbClr val="1F7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Hình chữ nhật 20">
              <a:extLst>
                <a:ext uri="{FF2B5EF4-FFF2-40B4-BE49-F238E27FC236}">
                  <a16:creationId xmlns:a16="http://schemas.microsoft.com/office/drawing/2014/main" id="{E3275DB1-4327-4010-AD48-B72311DF452A}"/>
                </a:ext>
              </a:extLst>
            </p:cNvPr>
            <p:cNvSpPr/>
            <p:nvPr/>
          </p:nvSpPr>
          <p:spPr>
            <a:xfrm>
              <a:off x="717630" y="0"/>
              <a:ext cx="162046" cy="1192192"/>
            </a:xfrm>
            <a:prstGeom prst="rect">
              <a:avLst/>
            </a:prstGeom>
            <a:solidFill>
              <a:srgbClr val="F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ình chữ nhật 21">
              <a:extLst>
                <a:ext uri="{FF2B5EF4-FFF2-40B4-BE49-F238E27FC236}">
                  <a16:creationId xmlns:a16="http://schemas.microsoft.com/office/drawing/2014/main" id="{A5F1BEC2-D2AF-43E0-8EE4-FEA1F98A8794}"/>
                </a:ext>
              </a:extLst>
            </p:cNvPr>
            <p:cNvSpPr/>
            <p:nvPr/>
          </p:nvSpPr>
          <p:spPr>
            <a:xfrm>
              <a:off x="979986" y="0"/>
              <a:ext cx="162046" cy="1192192"/>
            </a:xfrm>
            <a:prstGeom prst="rect">
              <a:avLst/>
            </a:prstGeom>
            <a:solidFill>
              <a:srgbClr val="F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ình chữ nhật 22">
              <a:extLst>
                <a:ext uri="{FF2B5EF4-FFF2-40B4-BE49-F238E27FC236}">
                  <a16:creationId xmlns:a16="http://schemas.microsoft.com/office/drawing/2014/main" id="{1CAF9FCD-8F50-41EC-9053-B3150A7661AF}"/>
                </a:ext>
              </a:extLst>
            </p:cNvPr>
            <p:cNvSpPr/>
            <p:nvPr/>
          </p:nvSpPr>
          <p:spPr>
            <a:xfrm>
              <a:off x="1255526" y="0"/>
              <a:ext cx="162046" cy="1192192"/>
            </a:xfrm>
            <a:prstGeom prst="rect">
              <a:avLst/>
            </a:prstGeom>
            <a:solidFill>
              <a:srgbClr val="F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5"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06286" y="1439673"/>
            <a:ext cx="9956800" cy="503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矩形: 圆角 30">
            <a:extLst>
              <a:ext uri="{FF2B5EF4-FFF2-40B4-BE49-F238E27FC236}">
                <a16:creationId xmlns:a16="http://schemas.microsoft.com/office/drawing/2014/main" id="{2810D9E5-FAF0-4979-AFCF-01B3E7A3999A}"/>
              </a:ext>
            </a:extLst>
          </p:cNvPr>
          <p:cNvSpPr/>
          <p:nvPr/>
        </p:nvSpPr>
        <p:spPr>
          <a:xfrm>
            <a:off x="2565630" y="178381"/>
            <a:ext cx="8044312" cy="1072607"/>
          </a:xfrm>
          <a:prstGeom prst="roundRect">
            <a:avLst>
              <a:gd name="adj" fmla="val 50000"/>
            </a:avLst>
          </a:prstGeom>
          <a:solidFill>
            <a:srgbClr val="12B789"/>
          </a:solidFill>
          <a:ln w="12700" cap="flat" cmpd="sng" algn="ctr">
            <a:noFill/>
            <a:prstDash val="solid"/>
            <a:miter lim="800000"/>
          </a:ln>
          <a:effectLst/>
        </p:spPr>
        <p:txBody>
          <a:bodyPr rtlCol="0" anchor="ctr"/>
          <a:lstStyle/>
          <a:p>
            <a:pPr lvl="0" algn="ctr">
              <a:defRPr/>
            </a:pPr>
            <a:r>
              <a:rPr lang="vi-VN" altLang="zh-CN" sz="2800" b="1" kern="0" dirty="0">
                <a:solidFill>
                  <a:prstClr val="white"/>
                </a:solidFill>
                <a:latin typeface="Times New Roman" pitchFamily="18" charset="0"/>
                <a:cs typeface="Times New Roman" pitchFamily="18" charset="0"/>
                <a:sym typeface="+mn-lt"/>
              </a:rPr>
              <a:t>Tìm hiểu </a:t>
            </a:r>
            <a:r>
              <a:rPr lang="en-US" altLang="zh-CN" sz="2800" b="1" kern="0" err="1" smtClean="0">
                <a:solidFill>
                  <a:prstClr val="white"/>
                </a:solidFill>
                <a:latin typeface="Times New Roman" pitchFamily="18" charset="0"/>
                <a:cs typeface="Times New Roman" pitchFamily="18" charset="0"/>
                <a:sym typeface="+mn-lt"/>
              </a:rPr>
              <a:t>về</a:t>
            </a:r>
            <a:r>
              <a:rPr lang="en-US" altLang="zh-CN" sz="2800" b="1" kern="0" smtClean="0">
                <a:solidFill>
                  <a:prstClr val="white"/>
                </a:solidFill>
                <a:latin typeface="Times New Roman" pitchFamily="18" charset="0"/>
                <a:cs typeface="Times New Roman" pitchFamily="18" charset="0"/>
                <a:sym typeface="+mn-lt"/>
              </a:rPr>
              <a:t> thành phần, tính chất và ứng dụng của một số hợp kim</a:t>
            </a:r>
            <a:endParaRPr kumimoji="0" lang="zh-CN" alt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337545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394885" y="2745012"/>
            <a:ext cx="10085917" cy="1971432"/>
          </a:xfrm>
          <a:prstGeom prst="rect">
            <a:avLst/>
          </a:prstGeom>
          <a:solidFill>
            <a:schemeClr val="accent5">
              <a:lumMod val="20000"/>
              <a:lumOff val="80000"/>
            </a:schemeClr>
          </a:solidFill>
          <a:ln w="19050">
            <a:solidFill>
              <a:srgbClr val="FF0000"/>
            </a:solidFill>
            <a:miter lim="800000"/>
            <a:headEnd/>
            <a:tailEnd/>
          </a:ln>
        </p:spPr>
        <p:txBody>
          <a:bodyPr lIns="108832" tIns="54417" rIns="108832" bIns="54417">
            <a:spAutoFit/>
          </a:bodyPr>
          <a:lstStyle/>
          <a:p>
            <a:pPr>
              <a:lnSpc>
                <a:spcPct val="150000"/>
              </a:lnSpc>
            </a:pPr>
            <a:r>
              <a:rPr lang="en-US" sz="2800" b="1">
                <a:latin typeface="Times New Roman" pitchFamily="18" charset="0"/>
                <a:cs typeface="Times New Roman" pitchFamily="18" charset="0"/>
              </a:rPr>
              <a:t>1.</a:t>
            </a:r>
            <a:r>
              <a:rPr lang="en-US" sz="2800">
                <a:latin typeface="Times New Roman" pitchFamily="18" charset="0"/>
                <a:cs typeface="Times New Roman" pitchFamily="18" charset="0"/>
              </a:rPr>
              <a:t> Quan sát Bảng 18.1, em hãy cho biết thép thường và inox có gì khác về thành phần, tính chất.</a:t>
            </a:r>
            <a:endParaRPr lang="vi-VN" sz="2800">
              <a:latin typeface="Times New Roman" pitchFamily="18" charset="0"/>
              <a:cs typeface="Times New Roman" pitchFamily="18" charset="0"/>
            </a:endParaRPr>
          </a:p>
          <a:p>
            <a:pPr>
              <a:lnSpc>
                <a:spcPct val="150000"/>
              </a:lnSpc>
            </a:pPr>
            <a:r>
              <a:rPr lang="en-US" sz="2800" b="1">
                <a:latin typeface="Times New Roman" pitchFamily="18" charset="0"/>
                <a:cs typeface="Times New Roman" pitchFamily="18" charset="0"/>
              </a:rPr>
              <a:t>2.</a:t>
            </a:r>
            <a:r>
              <a:rPr lang="en-US" sz="2800">
                <a:latin typeface="Times New Roman" pitchFamily="18" charset="0"/>
                <a:cs typeface="Times New Roman" pitchFamily="18" charset="0"/>
              </a:rPr>
              <a:t> Em hãy nêu một số ứng dụng thực tế của các hợp kim vừa nêu.</a:t>
            </a:r>
            <a:endParaRPr lang="vi-VN" sz="2800">
              <a:latin typeface="Times New Roman" pitchFamily="18" charset="0"/>
              <a:cs typeface="Times New Roman" pitchFamily="18" charset="0"/>
            </a:endParaRPr>
          </a:p>
        </p:txBody>
      </p:sp>
      <p:sp>
        <p:nvSpPr>
          <p:cNvPr id="11267" name="TextBox 7"/>
          <p:cNvSpPr txBox="1">
            <a:spLocks noChangeArrowheads="1"/>
          </p:cNvSpPr>
          <p:nvPr/>
        </p:nvSpPr>
        <p:spPr bwMode="auto">
          <a:xfrm>
            <a:off x="3786717" y="359533"/>
            <a:ext cx="4734983" cy="55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46" tIns="30474" rIns="60946" bIns="3047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b="1">
                <a:solidFill>
                  <a:srgbClr val="FF0000"/>
                </a:solidFill>
                <a:latin typeface="Times New Roman" pitchFamily="18" charset="0"/>
                <a:cs typeface="Times New Roman" pitchFamily="18" charset="0"/>
              </a:rPr>
              <a:t>HOẠT ĐỘNG NHÓM </a:t>
            </a:r>
          </a:p>
        </p:txBody>
      </p:sp>
      <p:pic>
        <p:nvPicPr>
          <p:cNvPr id="11269" name="Picture 10"/>
          <p:cNvPicPr>
            <a:picLocks noChangeAspect="1"/>
          </p:cNvPicPr>
          <p:nvPr/>
        </p:nvPicPr>
        <p:blipFill>
          <a:blip r:embed="rId3">
            <a:extLst>
              <a:ext uri="{28A0092B-C50C-407E-A947-70E740481C1C}">
                <a14:useLocalDpi xmlns:a14="http://schemas.microsoft.com/office/drawing/2010/main" val="0"/>
              </a:ext>
            </a:extLst>
          </a:blip>
          <a:srcRect r="37485"/>
          <a:stretch>
            <a:fillRect/>
          </a:stretch>
        </p:blipFill>
        <p:spPr bwMode="auto">
          <a:xfrm>
            <a:off x="1" y="-48683"/>
            <a:ext cx="1394884" cy="113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p:cNvPicPr>
            <a:picLocks noChangeAspect="1"/>
          </p:cNvPicPr>
          <p:nvPr/>
        </p:nvPicPr>
        <p:blipFill>
          <a:blip r:embed="rId4">
            <a:extLst>
              <a:ext uri="{28A0092B-C50C-407E-A947-70E740481C1C}">
                <a14:useLocalDpi xmlns:a14="http://schemas.microsoft.com/office/drawing/2010/main" val="0"/>
              </a:ext>
            </a:extLst>
          </a:blip>
          <a:srcRect r="37485"/>
          <a:stretch>
            <a:fillRect/>
          </a:stretch>
        </p:blipFill>
        <p:spPr bwMode="auto">
          <a:xfrm>
            <a:off x="0" y="0"/>
            <a:ext cx="2082800" cy="161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082800" y="1225057"/>
            <a:ext cx="9342968" cy="104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6" tIns="30474" rIns="60946" bIns="30474">
            <a:spAutoFit/>
          </a:bodyPr>
          <a:lstStyle/>
          <a:p>
            <a:r>
              <a:rPr lang="en-US" sz="3200" b="1">
                <a:latin typeface="Times New Roman" pitchFamily="18" charset="0"/>
                <a:cs typeface="Times New Roman" pitchFamily="18" charset="0"/>
              </a:rPr>
              <a:t>* Nhiệm vụ : </a:t>
            </a:r>
            <a:r>
              <a:rPr lang="en-US" sz="3200" smtClean="0">
                <a:latin typeface="Times New Roman" pitchFamily="18" charset="0"/>
                <a:cs typeface="Times New Roman" pitchFamily="18" charset="0"/>
              </a:rPr>
              <a:t>Quan sát bảng 18.1 </a:t>
            </a:r>
            <a:r>
              <a:rPr lang="en-US" sz="3200">
                <a:latin typeface="Times New Roman" pitchFamily="18" charset="0"/>
                <a:cs typeface="Times New Roman" pitchFamily="18" charset="0"/>
              </a:rPr>
              <a:t>thảo luận nhóm </a:t>
            </a:r>
            <a:r>
              <a:rPr lang="en-US" sz="3200" smtClean="0">
                <a:latin typeface="Times New Roman" pitchFamily="18" charset="0"/>
                <a:cs typeface="Times New Roman" pitchFamily="18" charset="0"/>
              </a:rPr>
              <a:t>hoàn thành các câu hỏi sau :</a:t>
            </a:r>
            <a:endParaRPr lang="vi-VN" sz="3200">
              <a:latin typeface="Times New Roman" pitchFamily="18" charset="0"/>
              <a:cs typeface="Times New Roman" pitchFamily="18" charset="0"/>
            </a:endParaRPr>
          </a:p>
        </p:txBody>
      </p:sp>
      <p:pic>
        <p:nvPicPr>
          <p:cNvPr id="10" name="Picture 6" descr="Finance Quick Consult Can Answer Your Questions — 501 Comm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758" y="2121504"/>
            <a:ext cx="1547283" cy="117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19080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30">
            <a:extLst>
              <a:ext uri="{FF2B5EF4-FFF2-40B4-BE49-F238E27FC236}">
                <a16:creationId xmlns:a16="http://schemas.microsoft.com/office/drawing/2014/main" id="{2810D9E5-FAF0-4979-AFCF-01B3E7A3999A}"/>
              </a:ext>
            </a:extLst>
          </p:cNvPr>
          <p:cNvSpPr/>
          <p:nvPr/>
        </p:nvSpPr>
        <p:spPr>
          <a:xfrm>
            <a:off x="2624857" y="323524"/>
            <a:ext cx="8275369" cy="1072607"/>
          </a:xfrm>
          <a:prstGeom prst="roundRect">
            <a:avLst>
              <a:gd name="adj" fmla="val 50000"/>
            </a:avLst>
          </a:prstGeom>
          <a:solidFill>
            <a:srgbClr val="12B789"/>
          </a:solidFill>
          <a:ln w="12700" cap="flat" cmpd="sng" algn="ctr">
            <a:noFill/>
            <a:prstDash val="solid"/>
            <a:miter lim="800000"/>
          </a:ln>
          <a:effectLst/>
        </p:spPr>
        <p:txBody>
          <a:bodyPr rtlCol="0" anchor="ctr"/>
          <a:lstStyle/>
          <a:p>
            <a:pPr lvl="0" algn="ctr">
              <a:defRPr/>
            </a:pPr>
            <a:r>
              <a:rPr lang="vi-VN" altLang="zh-CN" sz="2800" b="1" kern="0" dirty="0">
                <a:solidFill>
                  <a:prstClr val="white"/>
                </a:solidFill>
                <a:latin typeface="Times New Roman" pitchFamily="18" charset="0"/>
                <a:cs typeface="Times New Roman" pitchFamily="18" charset="0"/>
                <a:sym typeface="+mn-lt"/>
              </a:rPr>
              <a:t>Tìm hiểu </a:t>
            </a:r>
            <a:r>
              <a:rPr lang="en-US" altLang="zh-CN" sz="2800" b="1" kern="0" err="1" smtClean="0">
                <a:solidFill>
                  <a:prstClr val="white"/>
                </a:solidFill>
                <a:latin typeface="Times New Roman" pitchFamily="18" charset="0"/>
                <a:cs typeface="Times New Roman" pitchFamily="18" charset="0"/>
                <a:sym typeface="+mn-lt"/>
              </a:rPr>
              <a:t>về</a:t>
            </a:r>
            <a:r>
              <a:rPr lang="en-US" altLang="zh-CN" sz="2800" b="1" kern="0" smtClean="0">
                <a:solidFill>
                  <a:prstClr val="white"/>
                </a:solidFill>
                <a:latin typeface="Times New Roman" pitchFamily="18" charset="0"/>
                <a:cs typeface="Times New Roman" pitchFamily="18" charset="0"/>
                <a:sym typeface="+mn-lt"/>
              </a:rPr>
              <a:t> thành phần, tính chất và ứng dụng của một số hợp kim</a:t>
            </a:r>
            <a:endParaRPr kumimoji="0" lang="zh-CN" alt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sym typeface="+mn-lt"/>
            </a:endParaRPr>
          </a:p>
        </p:txBody>
      </p:sp>
      <p:pic>
        <p:nvPicPr>
          <p:cNvPr id="5" name="Đồ họa 44" descr="Bar chart with solid fill">
            <a:extLst>
              <a:ext uri="{FF2B5EF4-FFF2-40B4-BE49-F238E27FC236}">
                <a16:creationId xmlns:a16="http://schemas.microsoft.com/office/drawing/2014/main" id="{9E290B5F-95D0-409C-B18F-523CCF1052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19426" y="-306901"/>
            <a:ext cx="2043172" cy="2043172"/>
          </a:xfrm>
          <a:prstGeom prst="rect">
            <a:avLst/>
          </a:prstGeom>
        </p:spPr>
      </p:pic>
      <p:grpSp>
        <p:nvGrpSpPr>
          <p:cNvPr id="7" name="Nhóm 23">
            <a:extLst>
              <a:ext uri="{FF2B5EF4-FFF2-40B4-BE49-F238E27FC236}">
                <a16:creationId xmlns:a16="http://schemas.microsoft.com/office/drawing/2014/main" id="{7893829C-C855-4897-8E02-CEC88905CD9B}"/>
              </a:ext>
            </a:extLst>
          </p:cNvPr>
          <p:cNvGrpSpPr/>
          <p:nvPr/>
        </p:nvGrpSpPr>
        <p:grpSpPr>
          <a:xfrm>
            <a:off x="10482066" y="5627831"/>
            <a:ext cx="2439952" cy="1758309"/>
            <a:chOff x="-306411" y="0"/>
            <a:chExt cx="2439952" cy="1758309"/>
          </a:xfrm>
        </p:grpSpPr>
        <p:sp>
          <p:nvSpPr>
            <p:cNvPr id="8" name="Hình tự do: Hình 16">
              <a:extLst>
                <a:ext uri="{FF2B5EF4-FFF2-40B4-BE49-F238E27FC236}">
                  <a16:creationId xmlns:a16="http://schemas.microsoft.com/office/drawing/2014/main" id="{116DE306-7950-4186-A242-947515D423D3}"/>
                </a:ext>
              </a:extLst>
            </p:cNvPr>
            <p:cNvSpPr/>
            <p:nvPr/>
          </p:nvSpPr>
          <p:spPr>
            <a:xfrm rot="4811037">
              <a:off x="314430" y="-60802"/>
              <a:ext cx="1198270" cy="2439952"/>
            </a:xfrm>
            <a:custGeom>
              <a:avLst/>
              <a:gdLst>
                <a:gd name="connsiteX0" fmla="*/ 1198270 w 1198270"/>
                <a:gd name="connsiteY0" fmla="*/ 0 h 2439952"/>
                <a:gd name="connsiteX1" fmla="*/ 1198270 w 1198270"/>
                <a:gd name="connsiteY1" fmla="*/ 2439952 h 2439952"/>
                <a:gd name="connsiteX2" fmla="*/ 1096277 w 1198270"/>
                <a:gd name="connsiteY2" fmla="*/ 2434801 h 2439952"/>
                <a:gd name="connsiteX3" fmla="*/ 0 w 1198270"/>
                <a:gd name="connsiteY3" fmla="*/ 1219976 h 2439952"/>
                <a:gd name="connsiteX4" fmla="*/ 1096277 w 1198270"/>
                <a:gd name="connsiteY4" fmla="*/ 5151 h 2439952"/>
                <a:gd name="connsiteX5" fmla="*/ 1198270 w 1198270"/>
                <a:gd name="connsiteY5" fmla="*/ 0 h 243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270" h="2439952">
                  <a:moveTo>
                    <a:pt x="1198270" y="0"/>
                  </a:moveTo>
                  <a:lnTo>
                    <a:pt x="1198270" y="2439952"/>
                  </a:lnTo>
                  <a:lnTo>
                    <a:pt x="1096277" y="2434801"/>
                  </a:lnTo>
                  <a:cubicBezTo>
                    <a:pt x="480515" y="2372267"/>
                    <a:pt x="0" y="1852236"/>
                    <a:pt x="0" y="1219976"/>
                  </a:cubicBezTo>
                  <a:cubicBezTo>
                    <a:pt x="0" y="587716"/>
                    <a:pt x="480515" y="67685"/>
                    <a:pt x="1096277" y="5151"/>
                  </a:cubicBezTo>
                  <a:lnTo>
                    <a:pt x="1198270" y="0"/>
                  </a:lnTo>
                  <a:close/>
                </a:path>
              </a:pathLst>
            </a:custGeom>
            <a:solidFill>
              <a:srgbClr val="1F7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Hình chữ nhật 20">
              <a:extLst>
                <a:ext uri="{FF2B5EF4-FFF2-40B4-BE49-F238E27FC236}">
                  <a16:creationId xmlns:a16="http://schemas.microsoft.com/office/drawing/2014/main" id="{E3275DB1-4327-4010-AD48-B72311DF452A}"/>
                </a:ext>
              </a:extLst>
            </p:cNvPr>
            <p:cNvSpPr/>
            <p:nvPr/>
          </p:nvSpPr>
          <p:spPr>
            <a:xfrm>
              <a:off x="717630" y="0"/>
              <a:ext cx="162046" cy="1192192"/>
            </a:xfrm>
            <a:prstGeom prst="rect">
              <a:avLst/>
            </a:prstGeom>
            <a:solidFill>
              <a:srgbClr val="F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ình chữ nhật 21">
              <a:extLst>
                <a:ext uri="{FF2B5EF4-FFF2-40B4-BE49-F238E27FC236}">
                  <a16:creationId xmlns:a16="http://schemas.microsoft.com/office/drawing/2014/main" id="{A5F1BEC2-D2AF-43E0-8EE4-FEA1F98A8794}"/>
                </a:ext>
              </a:extLst>
            </p:cNvPr>
            <p:cNvSpPr/>
            <p:nvPr/>
          </p:nvSpPr>
          <p:spPr>
            <a:xfrm>
              <a:off x="979986" y="0"/>
              <a:ext cx="162046" cy="1192192"/>
            </a:xfrm>
            <a:prstGeom prst="rect">
              <a:avLst/>
            </a:prstGeom>
            <a:solidFill>
              <a:srgbClr val="F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ình chữ nhật 22">
              <a:extLst>
                <a:ext uri="{FF2B5EF4-FFF2-40B4-BE49-F238E27FC236}">
                  <a16:creationId xmlns:a16="http://schemas.microsoft.com/office/drawing/2014/main" id="{1CAF9FCD-8F50-41EC-9053-B3150A7661AF}"/>
                </a:ext>
              </a:extLst>
            </p:cNvPr>
            <p:cNvSpPr/>
            <p:nvPr/>
          </p:nvSpPr>
          <p:spPr>
            <a:xfrm>
              <a:off x="1255526" y="0"/>
              <a:ext cx="162046" cy="1192192"/>
            </a:xfrm>
            <a:prstGeom prst="rect">
              <a:avLst/>
            </a:prstGeom>
            <a:solidFill>
              <a:srgbClr val="F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357079" y="2845893"/>
            <a:ext cx="10344963" cy="3539430"/>
          </a:xfrm>
          <a:prstGeom prst="rect">
            <a:avLst/>
          </a:prstGeom>
        </p:spPr>
        <p:txBody>
          <a:bodyPr wrap="square">
            <a:spAutoFit/>
          </a:bodyPr>
          <a:lstStyle/>
          <a:p>
            <a:r>
              <a:rPr lang="en-US" sz="2800" smtClean="0">
                <a:latin typeface="Times New Roman" pitchFamily="18" charset="0"/>
                <a:cs typeface="Times New Roman" pitchFamily="18" charset="0"/>
              </a:rPr>
              <a:t>Điểm </a:t>
            </a:r>
            <a:r>
              <a:rPr lang="en-US" sz="2800">
                <a:latin typeface="Times New Roman" pitchFamily="18" charset="0"/>
                <a:cs typeface="Times New Roman" pitchFamily="18" charset="0"/>
              </a:rPr>
              <a:t>khác nhau giữa thép thường và thép inox:</a:t>
            </a:r>
            <a:endParaRPr lang="vi-VN" sz="2800">
              <a:latin typeface="Times New Roman" pitchFamily="18" charset="0"/>
              <a:cs typeface="Times New Roman" pitchFamily="18" charset="0"/>
            </a:endParaRPr>
          </a:p>
          <a:p>
            <a:r>
              <a:rPr lang="en-US" sz="2800" b="1" i="1">
                <a:latin typeface="Times New Roman" pitchFamily="18" charset="0"/>
                <a:cs typeface="Times New Roman" pitchFamily="18" charset="0"/>
              </a:rPr>
              <a:t>* Về thành phần:</a:t>
            </a:r>
            <a:endParaRPr lang="vi-VN" sz="2800">
              <a:latin typeface="Times New Roman" pitchFamily="18" charset="0"/>
              <a:cs typeface="Times New Roman" pitchFamily="18" charset="0"/>
            </a:endParaRPr>
          </a:p>
          <a:p>
            <a:r>
              <a:rPr lang="en-US" sz="2800">
                <a:latin typeface="Times New Roman" pitchFamily="18" charset="0"/>
                <a:cs typeface="Times New Roman" pitchFamily="18" charset="0"/>
              </a:rPr>
              <a:t>- Thép thường chủ yếu là sắt, dưới 2% carbon và một lượng nhỏ các nguyên tố khác.</a:t>
            </a:r>
            <a:endParaRPr lang="vi-VN" sz="2800">
              <a:latin typeface="Times New Roman" pitchFamily="18" charset="0"/>
              <a:cs typeface="Times New Roman" pitchFamily="18" charset="0"/>
            </a:endParaRPr>
          </a:p>
          <a:p>
            <a:r>
              <a:rPr lang="en-US" sz="2800">
                <a:latin typeface="Times New Roman" pitchFamily="18" charset="0"/>
                <a:cs typeface="Times New Roman" pitchFamily="18" charset="0"/>
              </a:rPr>
              <a:t>- Thép inox chủ yếu là sắt và một số nguyên tố khác như Cr, Ni, …</a:t>
            </a:r>
            <a:endParaRPr lang="vi-VN" sz="2800">
              <a:latin typeface="Times New Roman" pitchFamily="18" charset="0"/>
              <a:cs typeface="Times New Roman" pitchFamily="18" charset="0"/>
            </a:endParaRPr>
          </a:p>
          <a:p>
            <a:r>
              <a:rPr lang="en-US" sz="2800" b="1" i="1" smtClean="0">
                <a:latin typeface="Times New Roman" pitchFamily="18" charset="0"/>
                <a:cs typeface="Times New Roman" pitchFamily="18" charset="0"/>
              </a:rPr>
              <a:t>* Về </a:t>
            </a:r>
            <a:r>
              <a:rPr lang="en-US" sz="2800" b="1" i="1">
                <a:latin typeface="Times New Roman" pitchFamily="18" charset="0"/>
                <a:cs typeface="Times New Roman" pitchFamily="18" charset="0"/>
              </a:rPr>
              <a:t>tính chất</a:t>
            </a:r>
            <a:r>
              <a:rPr lang="en-US" sz="2800" b="1" i="1" smtClean="0">
                <a:latin typeface="Times New Roman" pitchFamily="18" charset="0"/>
                <a:cs typeface="Times New Roman" pitchFamily="18" charset="0"/>
              </a:rPr>
              <a:t>:</a:t>
            </a:r>
          </a:p>
          <a:p>
            <a:r>
              <a:rPr lang="en-US" sz="2800" smtClean="0">
                <a:latin typeface="Times New Roman" pitchFamily="18" charset="0"/>
                <a:cs typeface="Times New Roman" pitchFamily="18" charset="0"/>
              </a:rPr>
              <a:t>- Thép thường : dẻo và cứng</a:t>
            </a:r>
            <a:endParaRPr lang="vi-VN" sz="2800">
              <a:latin typeface="Times New Roman" pitchFamily="18" charset="0"/>
              <a:cs typeface="Times New Roman" pitchFamily="18" charset="0"/>
            </a:endParaRPr>
          </a:p>
          <a:p>
            <a:r>
              <a:rPr lang="en-US" sz="2800">
                <a:latin typeface="Times New Roman" pitchFamily="18" charset="0"/>
                <a:cs typeface="Times New Roman" pitchFamily="18" charset="0"/>
              </a:rPr>
              <a:t>- Thép </a:t>
            </a:r>
            <a:r>
              <a:rPr lang="en-US" sz="2800" smtClean="0">
                <a:latin typeface="Times New Roman" pitchFamily="18" charset="0"/>
                <a:cs typeface="Times New Roman" pitchFamily="18" charset="0"/>
              </a:rPr>
              <a:t>inox: </a:t>
            </a:r>
            <a:r>
              <a:rPr lang="en-US" sz="2800">
                <a:latin typeface="Times New Roman" pitchFamily="18" charset="0"/>
                <a:cs typeface="Times New Roman" pitchFamily="18" charset="0"/>
              </a:rPr>
              <a:t>khó bị gỉ </a:t>
            </a:r>
            <a:endParaRPr lang="vi-VN" sz="2800">
              <a:latin typeface="Times New Roman" pitchFamily="18" charset="0"/>
              <a:cs typeface="Times New Roman" pitchFamily="18" charset="0"/>
            </a:endParaRPr>
          </a:p>
        </p:txBody>
      </p:sp>
      <p:sp>
        <p:nvSpPr>
          <p:cNvPr id="12" name="Rectangle 11"/>
          <p:cNvSpPr/>
          <p:nvPr/>
        </p:nvSpPr>
        <p:spPr>
          <a:xfrm>
            <a:off x="1451429" y="1736271"/>
            <a:ext cx="9056914" cy="954107"/>
          </a:xfrm>
          <a:prstGeom prst="rect">
            <a:avLst/>
          </a:prstGeom>
        </p:spPr>
        <p:txBody>
          <a:bodyPr wrap="square">
            <a:spAutoFit/>
          </a:bodyPr>
          <a:lstStyle/>
          <a:p>
            <a:r>
              <a:rPr lang="en-US" sz="2800" b="1">
                <a:solidFill>
                  <a:srgbClr val="C00000"/>
                </a:solidFill>
                <a:latin typeface="Times New Roman" pitchFamily="18" charset="0"/>
                <a:cs typeface="Times New Roman" pitchFamily="18" charset="0"/>
              </a:rPr>
              <a:t>1.</a:t>
            </a:r>
            <a:r>
              <a:rPr lang="en-US" sz="2800">
                <a:solidFill>
                  <a:srgbClr val="C00000"/>
                </a:solidFill>
                <a:latin typeface="Times New Roman" pitchFamily="18" charset="0"/>
                <a:cs typeface="Times New Roman" pitchFamily="18" charset="0"/>
              </a:rPr>
              <a:t> Quan sát Bảng 18.1, em hãy cho biết thép thường và inox có gì khác về thành phần, tính chất.</a:t>
            </a:r>
            <a:endParaRPr lang="vi-VN"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1139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65" name="cauhoi1"/>
          <p:cNvSpPr txBox="1">
            <a:spLocks noChangeArrowheads="1"/>
          </p:cNvSpPr>
          <p:nvPr/>
        </p:nvSpPr>
        <p:spPr bwMode="auto">
          <a:xfrm>
            <a:off x="1676400" y="5715001"/>
            <a:ext cx="8763000" cy="892175"/>
          </a:xfrm>
          <a:prstGeom prst="rect">
            <a:avLst/>
          </a:prstGeom>
          <a:solidFill>
            <a:srgbClr val="339966"/>
          </a:solidFill>
          <a:ln w="76200" cmpd="tri">
            <a:solidFill>
              <a:srgbClr val="FFFF00"/>
            </a:solidFill>
            <a:miter lim="800000"/>
            <a:headEnd/>
            <a:tailEnd/>
          </a:ln>
        </p:spPr>
        <p:txBody>
          <a:bodyPr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600" b="1">
                <a:latin typeface="Times New Roman" panose="02020603050405020304" pitchFamily="18" charset="0"/>
                <a:cs typeface="Times New Roman" panose="02020603050405020304" pitchFamily="18" charset="0"/>
              </a:rPr>
              <a:t>Câu 1: Ô chữ gồm 4 chữ cái: Đây là nguyên tố đứng đầu trong dãy HĐHH kim loại</a:t>
            </a:r>
          </a:p>
        </p:txBody>
      </p:sp>
      <p:sp>
        <p:nvSpPr>
          <p:cNvPr id="31866" name="cauhoi2"/>
          <p:cNvSpPr txBox="1">
            <a:spLocks noChangeArrowheads="1"/>
          </p:cNvSpPr>
          <p:nvPr/>
        </p:nvSpPr>
        <p:spPr bwMode="auto">
          <a:xfrm>
            <a:off x="1676400" y="5565776"/>
            <a:ext cx="8763000" cy="1292225"/>
          </a:xfrm>
          <a:prstGeom prst="rect">
            <a:avLst/>
          </a:prstGeom>
          <a:solidFill>
            <a:srgbClr val="339966"/>
          </a:solidFill>
          <a:ln w="76200" cmpd="tri">
            <a:solidFill>
              <a:srgbClr val="FFFF00"/>
            </a:solidFill>
            <a:miter lim="800000"/>
            <a:headEnd/>
            <a:tailEnd/>
          </a:ln>
        </p:spPr>
        <p:txBody>
          <a:bodyPr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600" b="1">
                <a:latin typeface="Times New Roman" panose="02020603050405020304" pitchFamily="18" charset="0"/>
                <a:cs typeface="Times New Roman" panose="02020603050405020304" pitchFamily="18" charset="0"/>
              </a:rPr>
              <a:t>Câu 2: Ô chữ gồm </a:t>
            </a:r>
            <a:r>
              <a:rPr lang="en-US" altLang="en-US" sz="2600" b="1">
                <a:latin typeface="Times New Roman" panose="02020603050405020304" pitchFamily="18" charset="0"/>
                <a:cs typeface="Times New Roman" panose="02020603050405020304" pitchFamily="18" charset="0"/>
              </a:rPr>
              <a:t>6</a:t>
            </a:r>
            <a:r>
              <a:rPr lang="vi-VN" altLang="en-US" sz="2600" b="1">
                <a:latin typeface="Times New Roman" panose="02020603050405020304" pitchFamily="18" charset="0"/>
                <a:cs typeface="Times New Roman" panose="02020603050405020304" pitchFamily="18" charset="0"/>
              </a:rPr>
              <a:t> chữ cái: Đây là chất rắn thu được khi làm nguội hỗn hợp kim loại hoặc hỗn hợp kim loại với phi kim</a:t>
            </a:r>
          </a:p>
        </p:txBody>
      </p:sp>
      <p:sp>
        <p:nvSpPr>
          <p:cNvPr id="31867" name="cauhoi3"/>
          <p:cNvSpPr txBox="1">
            <a:spLocks noChangeArrowheads="1"/>
          </p:cNvSpPr>
          <p:nvPr/>
        </p:nvSpPr>
        <p:spPr bwMode="auto">
          <a:xfrm>
            <a:off x="1676400" y="5562601"/>
            <a:ext cx="8763000" cy="892175"/>
          </a:xfrm>
          <a:prstGeom prst="rect">
            <a:avLst/>
          </a:prstGeom>
          <a:solidFill>
            <a:srgbClr val="339966"/>
          </a:solidFill>
          <a:ln w="76200" cmpd="tri">
            <a:solidFill>
              <a:srgbClr val="FFFF00"/>
            </a:solidFill>
            <a:miter lim="800000"/>
            <a:headEnd/>
            <a:tailEnd/>
          </a:ln>
        </p:spPr>
        <p:txBody>
          <a:bodyPr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600" b="1">
                <a:latin typeface="Times New Roman" panose="02020603050405020304" pitchFamily="18" charset="0"/>
                <a:cs typeface="Times New Roman" panose="02020603050405020304" pitchFamily="18" charset="0"/>
              </a:rPr>
              <a:t>Câu 3: Ô chữ gồm 6 chữ cái: Đây là tính chất vật lý của kim loại nhờ tính chất này mà kim loại có thể làm đồ trang sức</a:t>
            </a:r>
          </a:p>
        </p:txBody>
      </p:sp>
      <p:sp>
        <p:nvSpPr>
          <p:cNvPr id="31868" name="cauhoi4"/>
          <p:cNvSpPr txBox="1">
            <a:spLocks noChangeArrowheads="1"/>
          </p:cNvSpPr>
          <p:nvPr/>
        </p:nvSpPr>
        <p:spPr bwMode="auto">
          <a:xfrm>
            <a:off x="1676400" y="5486401"/>
            <a:ext cx="8763000" cy="892175"/>
          </a:xfrm>
          <a:prstGeom prst="rect">
            <a:avLst/>
          </a:prstGeom>
          <a:solidFill>
            <a:srgbClr val="339966"/>
          </a:solidFill>
          <a:ln w="76200" cmpd="tri">
            <a:solidFill>
              <a:srgbClr val="FFFF00"/>
            </a:solidFill>
            <a:miter lim="800000"/>
            <a:headEnd/>
            <a:tailEnd/>
          </a:ln>
        </p:spPr>
        <p:txBody>
          <a:bodyPr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600" b="1">
                <a:latin typeface="Times New Roman" panose="02020603050405020304" pitchFamily="18" charset="0"/>
                <a:cs typeface="Times New Roman" panose="02020603050405020304" pitchFamily="18" charset="0"/>
              </a:rPr>
              <a:t>Câu 4: Ô chữ gồm 3 chữ cái: Phi kim tác dụng với kim loại tạo thành muối clorua</a:t>
            </a:r>
          </a:p>
        </p:txBody>
      </p:sp>
      <p:sp>
        <p:nvSpPr>
          <p:cNvPr id="31869" name="cauhoi5"/>
          <p:cNvSpPr txBox="1">
            <a:spLocks noChangeArrowheads="1"/>
          </p:cNvSpPr>
          <p:nvPr/>
        </p:nvSpPr>
        <p:spPr bwMode="auto">
          <a:xfrm>
            <a:off x="1752600" y="5562601"/>
            <a:ext cx="8763000" cy="892175"/>
          </a:xfrm>
          <a:prstGeom prst="rect">
            <a:avLst/>
          </a:prstGeom>
          <a:solidFill>
            <a:srgbClr val="339966"/>
          </a:solidFill>
          <a:ln w="76200" cmpd="tri">
            <a:solidFill>
              <a:srgbClr val="FFFF00"/>
            </a:solidFill>
            <a:miter lim="800000"/>
            <a:headEnd/>
            <a:tailEnd/>
          </a:ln>
        </p:spPr>
        <p:txBody>
          <a:bodyPr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600" b="1">
                <a:latin typeface="Times New Roman" panose="02020603050405020304" pitchFamily="18" charset="0"/>
                <a:cs typeface="Times New Roman" panose="02020603050405020304" pitchFamily="18" charset="0"/>
              </a:rPr>
              <a:t>Câu 5: Ô chữ gồm 3chữ cái: Đây là tính chất vật lý của nhôm, nhờ tính chất này mà nhôm có thể kéo sợi</a:t>
            </a:r>
          </a:p>
        </p:txBody>
      </p:sp>
      <p:sp>
        <p:nvSpPr>
          <p:cNvPr id="31870" name="cauhoi6"/>
          <p:cNvSpPr txBox="1">
            <a:spLocks noChangeArrowheads="1"/>
          </p:cNvSpPr>
          <p:nvPr/>
        </p:nvSpPr>
        <p:spPr bwMode="auto">
          <a:xfrm>
            <a:off x="1752600" y="5486401"/>
            <a:ext cx="8763000" cy="892175"/>
          </a:xfrm>
          <a:prstGeom prst="rect">
            <a:avLst/>
          </a:prstGeom>
          <a:solidFill>
            <a:srgbClr val="339966"/>
          </a:solidFill>
          <a:ln w="76200" cmpd="tri">
            <a:solidFill>
              <a:srgbClr val="FFFF00"/>
            </a:solidFill>
            <a:miter lim="800000"/>
            <a:headEnd/>
            <a:tailEnd/>
          </a:ln>
        </p:spPr>
        <p:txBody>
          <a:bodyPr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600" b="1">
                <a:latin typeface="Times New Roman" panose="02020603050405020304" pitchFamily="18" charset="0"/>
                <a:cs typeface="Times New Roman" panose="02020603050405020304" pitchFamily="18" charset="0"/>
              </a:rPr>
              <a:t>Câu 6: Ô chữ gồm 4 chữ cái: Hợp kim được luyện trong lò cao bằng cách dùng khí CO khử oxit sắt ở nhiệt độ cao.</a:t>
            </a:r>
          </a:p>
        </p:txBody>
      </p:sp>
      <p:sp>
        <p:nvSpPr>
          <p:cNvPr id="31871" name="cauhoi7"/>
          <p:cNvSpPr txBox="1">
            <a:spLocks noChangeArrowheads="1"/>
          </p:cNvSpPr>
          <p:nvPr/>
        </p:nvSpPr>
        <p:spPr bwMode="auto">
          <a:xfrm>
            <a:off x="1676400" y="5486401"/>
            <a:ext cx="8763000" cy="892175"/>
          </a:xfrm>
          <a:prstGeom prst="rect">
            <a:avLst/>
          </a:prstGeom>
          <a:solidFill>
            <a:srgbClr val="339966"/>
          </a:solidFill>
          <a:ln w="76200" cmpd="tri">
            <a:solidFill>
              <a:srgbClr val="FFFF00"/>
            </a:solidFill>
            <a:miter lim="800000"/>
            <a:headEnd/>
            <a:tailEnd/>
          </a:ln>
        </p:spPr>
        <p:txBody>
          <a:bodyPr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600" b="1">
                <a:latin typeface="Times New Roman" panose="02020603050405020304" pitchFamily="18" charset="0"/>
                <a:cs typeface="Times New Roman" panose="02020603050405020304" pitchFamily="18" charset="0"/>
              </a:rPr>
              <a:t>Câu 7: Ô chữ gồm </a:t>
            </a:r>
            <a:r>
              <a:rPr lang="en-US" altLang="en-US" sz="2600" b="1">
                <a:latin typeface="Times New Roman" panose="02020603050405020304" pitchFamily="18" charset="0"/>
                <a:cs typeface="Times New Roman" panose="02020603050405020304" pitchFamily="18" charset="0"/>
              </a:rPr>
              <a:t>6</a:t>
            </a:r>
            <a:r>
              <a:rPr lang="vi-VN" altLang="en-US" sz="2600" b="1">
                <a:latin typeface="Times New Roman" panose="02020603050405020304" pitchFamily="18" charset="0"/>
                <a:cs typeface="Times New Roman" panose="02020603050405020304" pitchFamily="18" charset="0"/>
              </a:rPr>
              <a:t> chữ cái: Đây là quá trình làm kim loại bị ăn mòn</a:t>
            </a:r>
          </a:p>
        </p:txBody>
      </p:sp>
      <p:sp>
        <p:nvSpPr>
          <p:cNvPr id="31872" name="cauhoi8"/>
          <p:cNvSpPr txBox="1">
            <a:spLocks noChangeArrowheads="1"/>
          </p:cNvSpPr>
          <p:nvPr/>
        </p:nvSpPr>
        <p:spPr bwMode="auto">
          <a:xfrm>
            <a:off x="1752600" y="5562601"/>
            <a:ext cx="8763000" cy="492125"/>
          </a:xfrm>
          <a:prstGeom prst="rect">
            <a:avLst/>
          </a:prstGeom>
          <a:solidFill>
            <a:srgbClr val="339966"/>
          </a:solidFill>
          <a:ln w="76200" cmpd="tri">
            <a:solidFill>
              <a:srgbClr val="FFFF00"/>
            </a:solidFill>
            <a:miter lim="800000"/>
            <a:headEnd/>
            <a:tailEnd/>
          </a:ln>
        </p:spPr>
        <p:txBody>
          <a:bodyPr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600" b="1">
                <a:latin typeface="Times New Roman" panose="02020603050405020304" pitchFamily="18" charset="0"/>
                <a:cs typeface="Times New Roman" panose="02020603050405020304" pitchFamily="18" charset="0"/>
              </a:rPr>
              <a:t>Câu 8: KEY</a:t>
            </a:r>
          </a:p>
        </p:txBody>
      </p:sp>
      <p:sp>
        <p:nvSpPr>
          <p:cNvPr id="31873" name="cauhoi"/>
          <p:cNvSpPr txBox="1">
            <a:spLocks noChangeArrowheads="1"/>
          </p:cNvSpPr>
          <p:nvPr/>
        </p:nvSpPr>
        <p:spPr bwMode="auto">
          <a:xfrm>
            <a:off x="1676400" y="5486400"/>
            <a:ext cx="8991600" cy="1200150"/>
          </a:xfrm>
          <a:prstGeom prst="rect">
            <a:avLst/>
          </a:prstGeom>
          <a:solidFill>
            <a:srgbClr val="339966"/>
          </a:solidFill>
          <a:ln w="76200" cmpd="tri">
            <a:solidFill>
              <a:srgbClr val="FFFF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Verdana" panose="020B0604030504040204" pitchFamily="34" charset="0"/>
            </a:endParaRPr>
          </a:p>
          <a:p>
            <a:pPr eaLnBrk="1" hangingPunct="1">
              <a:spcBef>
                <a:spcPct val="0"/>
              </a:spcBef>
              <a:buFontTx/>
              <a:buNone/>
            </a:pPr>
            <a:endParaRPr lang="en-US" altLang="en-US" sz="1800">
              <a:latin typeface="Verdana" panose="020B0604030504040204" pitchFamily="34" charset="0"/>
            </a:endParaRPr>
          </a:p>
          <a:p>
            <a:pPr eaLnBrk="1" hangingPunct="1">
              <a:spcBef>
                <a:spcPct val="0"/>
              </a:spcBef>
              <a:buFontTx/>
              <a:buNone/>
            </a:pPr>
            <a:endParaRPr lang="en-US" altLang="en-US" sz="1800">
              <a:latin typeface="Verdana" panose="020B0604030504040204" pitchFamily="34" charset="0"/>
            </a:endParaRPr>
          </a:p>
          <a:p>
            <a:pPr eaLnBrk="1" hangingPunct="1">
              <a:spcBef>
                <a:spcPct val="0"/>
              </a:spcBef>
              <a:buFontTx/>
              <a:buNone/>
            </a:pPr>
            <a:endParaRPr lang="vi-VN" altLang="en-US" sz="1800">
              <a:latin typeface="Verdana" panose="020B0604030504040204" pitchFamily="34" charset="0"/>
            </a:endParaRPr>
          </a:p>
        </p:txBody>
      </p:sp>
      <p:sp>
        <p:nvSpPr>
          <p:cNvPr id="31874" name="cau1"/>
          <p:cNvSpPr>
            <a:spLocks noChangeArrowheads="1" noChangeShapeType="1" noTextEdit="1"/>
          </p:cNvSpPr>
          <p:nvPr/>
        </p:nvSpPr>
        <p:spPr bwMode="auto">
          <a:xfrm>
            <a:off x="2476501" y="889000"/>
            <a:ext cx="238125"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spc="560">
                <a:gradFill rotWithShape="1">
                  <a:gsLst>
                    <a:gs pos="0">
                      <a:srgbClr val="AAAAAA"/>
                    </a:gs>
                    <a:gs pos="100000">
                      <a:srgbClr val="FFFFFF"/>
                    </a:gs>
                  </a:gsLst>
                  <a:lin ang="5400000" scaled="1"/>
                </a:gradFill>
                <a:effectLst>
                  <a:outerShdw dist="45791" dir="3378596" algn="ctr" rotWithShape="0">
                    <a:srgbClr val="4D4D4D">
                      <a:alpha val="79999"/>
                    </a:srgbClr>
                  </a:outerShdw>
                </a:effectLst>
                <a:ea typeface="Verdana" panose="020B0604030504040204" pitchFamily="34" charset="0"/>
                <a:cs typeface="Verdana" panose="020B0604030504040204" pitchFamily="34" charset="0"/>
              </a:rPr>
              <a:t>1</a:t>
            </a:r>
          </a:p>
        </p:txBody>
      </p:sp>
      <p:sp>
        <p:nvSpPr>
          <p:cNvPr id="31875" name="crosswordd1c6"/>
          <p:cNvSpPr>
            <a:spLocks noChangeArrowheads="1"/>
          </p:cNvSpPr>
          <p:nvPr/>
        </p:nvSpPr>
        <p:spPr bwMode="auto">
          <a:xfrm>
            <a:off x="6413500" y="889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876" name="crosswordd1c7"/>
          <p:cNvSpPr>
            <a:spLocks noChangeArrowheads="1"/>
          </p:cNvSpPr>
          <p:nvPr/>
        </p:nvSpPr>
        <p:spPr bwMode="auto">
          <a:xfrm>
            <a:off x="7048500" y="889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877" name="crosswordd1c8"/>
          <p:cNvSpPr>
            <a:spLocks noChangeArrowheads="1"/>
          </p:cNvSpPr>
          <p:nvPr/>
        </p:nvSpPr>
        <p:spPr bwMode="auto">
          <a:xfrm>
            <a:off x="7683500" y="889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878" name="crosswordd1c9"/>
          <p:cNvSpPr>
            <a:spLocks noChangeArrowheads="1"/>
          </p:cNvSpPr>
          <p:nvPr/>
        </p:nvSpPr>
        <p:spPr bwMode="auto">
          <a:xfrm>
            <a:off x="8318500" y="889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879" name="traloi1" descr="Narrow vertical"/>
          <p:cNvSpPr>
            <a:spLocks noChangeArrowheads="1" noChangeShapeType="1" noTextEdit="1"/>
          </p:cNvSpPr>
          <p:nvPr/>
        </p:nvSpPr>
        <p:spPr bwMode="auto">
          <a:xfrm>
            <a:off x="9461500" y="889000"/>
            <a:ext cx="292100" cy="446088"/>
          </a:xfrm>
          <a:prstGeom prst="rect">
            <a:avLst/>
          </a:prstGeom>
        </p:spPr>
        <p:txBody>
          <a:bodyPr wrap="none" fromWordArt="1">
            <a:prstTxWarp prst="textCurveUp">
              <a:avLst>
                <a:gd name="adj" fmla="val 40356"/>
              </a:avLst>
            </a:prstTxWarp>
          </a:bodyPr>
          <a:lstStyle/>
          <a:p>
            <a:pPr algn="ctr"/>
            <a:r>
              <a:rPr lang="en-US" sz="1500" kern="10">
                <a:ln w="12700">
                  <a:solidFill>
                    <a:srgbClr val="000000"/>
                  </a:solidFill>
                  <a:round/>
                  <a:headEnd/>
                  <a:tailEnd/>
                </a:ln>
                <a:blipFill dpi="0" rotWithShape="0">
                  <a:blip r:embed="rId2"/>
                  <a:srcRect/>
                  <a:tile tx="0" ty="0" sx="100000" sy="100000" flip="none" algn="tl"/>
                </a:blipFill>
                <a:effectLst>
                  <a:outerShdw dist="45791" dir="2021404" algn="ctr" rotWithShape="0">
                    <a:srgbClr val="808080">
                      <a:alpha val="79999"/>
                    </a:srgbClr>
                  </a:outerShdw>
                </a:effectLst>
                <a:ea typeface="Verdana" panose="020B0604030504040204" pitchFamily="34" charset="0"/>
                <a:cs typeface="Verdana" panose="020B0604030504040204" pitchFamily="34" charset="0"/>
              </a:rPr>
              <a:t>v</a:t>
            </a:r>
          </a:p>
        </p:txBody>
      </p:sp>
      <p:sp>
        <p:nvSpPr>
          <p:cNvPr id="31880" name="cau2"/>
          <p:cNvSpPr>
            <a:spLocks noChangeArrowheads="1" noChangeShapeType="1" noTextEdit="1"/>
          </p:cNvSpPr>
          <p:nvPr/>
        </p:nvSpPr>
        <p:spPr bwMode="auto">
          <a:xfrm>
            <a:off x="2476501" y="1524000"/>
            <a:ext cx="238125"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spc="560">
                <a:gradFill rotWithShape="1">
                  <a:gsLst>
                    <a:gs pos="0">
                      <a:srgbClr val="AAAAAA"/>
                    </a:gs>
                    <a:gs pos="100000">
                      <a:srgbClr val="FFFFFF"/>
                    </a:gs>
                  </a:gsLst>
                  <a:lin ang="5400000" scaled="1"/>
                </a:gradFill>
                <a:effectLst>
                  <a:outerShdw dist="45791" dir="3378596" algn="ctr" rotWithShape="0">
                    <a:srgbClr val="4D4D4D">
                      <a:alpha val="79999"/>
                    </a:srgbClr>
                  </a:outerShdw>
                </a:effectLst>
                <a:ea typeface="Verdana" panose="020B0604030504040204" pitchFamily="34" charset="0"/>
                <a:cs typeface="Verdana" panose="020B0604030504040204" pitchFamily="34" charset="0"/>
              </a:rPr>
              <a:t>2</a:t>
            </a:r>
          </a:p>
        </p:txBody>
      </p:sp>
      <p:sp>
        <p:nvSpPr>
          <p:cNvPr id="31881" name="crosswordd2c2"/>
          <p:cNvSpPr>
            <a:spLocks noChangeArrowheads="1"/>
          </p:cNvSpPr>
          <p:nvPr/>
        </p:nvSpPr>
        <p:spPr bwMode="auto">
          <a:xfrm>
            <a:off x="3873500" y="1524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882" name="crosswordd2c3"/>
          <p:cNvSpPr>
            <a:spLocks noChangeArrowheads="1"/>
          </p:cNvSpPr>
          <p:nvPr/>
        </p:nvSpPr>
        <p:spPr bwMode="auto">
          <a:xfrm>
            <a:off x="4508500" y="1524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883" name="crosswordd2c4"/>
          <p:cNvSpPr>
            <a:spLocks noChangeArrowheads="1"/>
          </p:cNvSpPr>
          <p:nvPr/>
        </p:nvSpPr>
        <p:spPr bwMode="auto">
          <a:xfrm>
            <a:off x="5143500" y="1524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884" name="crosswordd2c5"/>
          <p:cNvSpPr>
            <a:spLocks noChangeArrowheads="1"/>
          </p:cNvSpPr>
          <p:nvPr/>
        </p:nvSpPr>
        <p:spPr bwMode="auto">
          <a:xfrm>
            <a:off x="5778500" y="1524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885" name="crosswordd2c6"/>
          <p:cNvSpPr>
            <a:spLocks noChangeArrowheads="1"/>
          </p:cNvSpPr>
          <p:nvPr/>
        </p:nvSpPr>
        <p:spPr bwMode="auto">
          <a:xfrm>
            <a:off x="6413500" y="1524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886" name="crosswordd2c7"/>
          <p:cNvSpPr>
            <a:spLocks noChangeArrowheads="1"/>
          </p:cNvSpPr>
          <p:nvPr/>
        </p:nvSpPr>
        <p:spPr bwMode="auto">
          <a:xfrm>
            <a:off x="7048500" y="1524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887" name="traloi2" descr="Narrow vertical"/>
          <p:cNvSpPr>
            <a:spLocks noChangeArrowheads="1" noChangeShapeType="1" noTextEdit="1"/>
          </p:cNvSpPr>
          <p:nvPr/>
        </p:nvSpPr>
        <p:spPr bwMode="auto">
          <a:xfrm>
            <a:off x="9461500" y="1524000"/>
            <a:ext cx="292100" cy="446088"/>
          </a:xfrm>
          <a:prstGeom prst="rect">
            <a:avLst/>
          </a:prstGeom>
        </p:spPr>
        <p:txBody>
          <a:bodyPr wrap="none" fromWordArt="1">
            <a:prstTxWarp prst="textCurveUp">
              <a:avLst>
                <a:gd name="adj" fmla="val 40356"/>
              </a:avLst>
            </a:prstTxWarp>
          </a:bodyPr>
          <a:lstStyle/>
          <a:p>
            <a:pPr algn="ctr"/>
            <a:r>
              <a:rPr lang="en-US" sz="1500" kern="10">
                <a:ln w="12700">
                  <a:solidFill>
                    <a:srgbClr val="000000"/>
                  </a:solidFill>
                  <a:round/>
                  <a:headEnd/>
                  <a:tailEnd/>
                </a:ln>
                <a:blipFill dpi="0" rotWithShape="0">
                  <a:blip r:embed="rId2"/>
                  <a:srcRect/>
                  <a:tile tx="0" ty="0" sx="100000" sy="100000" flip="none" algn="tl"/>
                </a:blipFill>
                <a:effectLst>
                  <a:outerShdw dist="45791" dir="2021404" algn="ctr" rotWithShape="0">
                    <a:srgbClr val="808080">
                      <a:alpha val="79999"/>
                    </a:srgbClr>
                  </a:outerShdw>
                </a:effectLst>
                <a:ea typeface="Verdana" panose="020B0604030504040204" pitchFamily="34" charset="0"/>
                <a:cs typeface="Verdana" panose="020B0604030504040204" pitchFamily="34" charset="0"/>
              </a:rPr>
              <a:t>v</a:t>
            </a:r>
          </a:p>
        </p:txBody>
      </p:sp>
      <p:sp>
        <p:nvSpPr>
          <p:cNvPr id="31888" name="cau3"/>
          <p:cNvSpPr>
            <a:spLocks noChangeArrowheads="1" noChangeShapeType="1" noTextEdit="1"/>
          </p:cNvSpPr>
          <p:nvPr/>
        </p:nvSpPr>
        <p:spPr bwMode="auto">
          <a:xfrm>
            <a:off x="2476501" y="2159000"/>
            <a:ext cx="238125"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spc="560">
                <a:gradFill rotWithShape="1">
                  <a:gsLst>
                    <a:gs pos="0">
                      <a:srgbClr val="AAAAAA"/>
                    </a:gs>
                    <a:gs pos="100000">
                      <a:srgbClr val="FFFFFF"/>
                    </a:gs>
                  </a:gsLst>
                  <a:lin ang="5400000" scaled="1"/>
                </a:gradFill>
                <a:effectLst>
                  <a:outerShdw dist="45791" dir="3378596" algn="ctr" rotWithShape="0">
                    <a:srgbClr val="4D4D4D">
                      <a:alpha val="79999"/>
                    </a:srgbClr>
                  </a:outerShdw>
                </a:effectLst>
                <a:ea typeface="Verdana" panose="020B0604030504040204" pitchFamily="34" charset="0"/>
                <a:cs typeface="Verdana" panose="020B0604030504040204" pitchFamily="34" charset="0"/>
              </a:rPr>
              <a:t>3</a:t>
            </a:r>
          </a:p>
        </p:txBody>
      </p:sp>
      <p:sp>
        <p:nvSpPr>
          <p:cNvPr id="31889" name="crosswordd3c1"/>
          <p:cNvSpPr>
            <a:spLocks noChangeArrowheads="1"/>
          </p:cNvSpPr>
          <p:nvPr/>
        </p:nvSpPr>
        <p:spPr bwMode="auto">
          <a:xfrm>
            <a:off x="3238500" y="2159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890" name="crosswordd3c2"/>
          <p:cNvSpPr>
            <a:spLocks noChangeArrowheads="1"/>
          </p:cNvSpPr>
          <p:nvPr/>
        </p:nvSpPr>
        <p:spPr bwMode="auto">
          <a:xfrm>
            <a:off x="3873500" y="2159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891" name="crosswordd3c3"/>
          <p:cNvSpPr>
            <a:spLocks noChangeArrowheads="1"/>
          </p:cNvSpPr>
          <p:nvPr/>
        </p:nvSpPr>
        <p:spPr bwMode="auto">
          <a:xfrm>
            <a:off x="4508500" y="2159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892" name="crosswordd3c4"/>
          <p:cNvSpPr>
            <a:spLocks noChangeArrowheads="1"/>
          </p:cNvSpPr>
          <p:nvPr/>
        </p:nvSpPr>
        <p:spPr bwMode="auto">
          <a:xfrm>
            <a:off x="5143500" y="2159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893" name="crosswordd3c5"/>
          <p:cNvSpPr>
            <a:spLocks noChangeArrowheads="1"/>
          </p:cNvSpPr>
          <p:nvPr/>
        </p:nvSpPr>
        <p:spPr bwMode="auto">
          <a:xfrm>
            <a:off x="5778500" y="2159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894" name="crosswordd3c6"/>
          <p:cNvSpPr>
            <a:spLocks noChangeArrowheads="1"/>
          </p:cNvSpPr>
          <p:nvPr/>
        </p:nvSpPr>
        <p:spPr bwMode="auto">
          <a:xfrm>
            <a:off x="6413500" y="2159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895" name="traloi3" descr="Narrow vertical"/>
          <p:cNvSpPr>
            <a:spLocks noChangeArrowheads="1" noChangeShapeType="1" noTextEdit="1"/>
          </p:cNvSpPr>
          <p:nvPr/>
        </p:nvSpPr>
        <p:spPr bwMode="auto">
          <a:xfrm>
            <a:off x="9461500" y="2159000"/>
            <a:ext cx="368300" cy="446088"/>
          </a:xfrm>
          <a:prstGeom prst="rect">
            <a:avLst/>
          </a:prstGeom>
        </p:spPr>
        <p:txBody>
          <a:bodyPr wrap="none" fromWordArt="1">
            <a:prstTxWarp prst="textCurveUp">
              <a:avLst>
                <a:gd name="adj" fmla="val 40356"/>
              </a:avLst>
            </a:prstTxWarp>
          </a:bodyPr>
          <a:lstStyle/>
          <a:p>
            <a:pPr algn="ctr"/>
            <a:r>
              <a:rPr lang="en-US" sz="1500" kern="10">
                <a:ln w="12700">
                  <a:solidFill>
                    <a:srgbClr val="000000"/>
                  </a:solidFill>
                  <a:round/>
                  <a:headEnd/>
                  <a:tailEnd/>
                </a:ln>
                <a:blipFill dpi="0" rotWithShape="0">
                  <a:blip r:embed="rId2"/>
                  <a:srcRect/>
                  <a:tile tx="0" ty="0" sx="100000" sy="100000" flip="none" algn="tl"/>
                </a:blipFill>
                <a:effectLst>
                  <a:outerShdw dist="45791" dir="2021404" algn="ctr" rotWithShape="0">
                    <a:srgbClr val="808080">
                      <a:alpha val="79999"/>
                    </a:srgbClr>
                  </a:outerShdw>
                </a:effectLst>
                <a:ea typeface="Verdana" panose="020B0604030504040204" pitchFamily="34" charset="0"/>
                <a:cs typeface="Verdana" panose="020B0604030504040204" pitchFamily="34" charset="0"/>
              </a:rPr>
              <a:t>v</a:t>
            </a:r>
          </a:p>
        </p:txBody>
      </p:sp>
      <p:sp>
        <p:nvSpPr>
          <p:cNvPr id="31896" name="cau4"/>
          <p:cNvSpPr>
            <a:spLocks noChangeArrowheads="1" noChangeShapeType="1" noTextEdit="1"/>
          </p:cNvSpPr>
          <p:nvPr/>
        </p:nvSpPr>
        <p:spPr bwMode="auto">
          <a:xfrm>
            <a:off x="2476501" y="2794000"/>
            <a:ext cx="238125"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spc="560">
                <a:gradFill rotWithShape="1">
                  <a:gsLst>
                    <a:gs pos="0">
                      <a:srgbClr val="AAAAAA"/>
                    </a:gs>
                    <a:gs pos="100000">
                      <a:srgbClr val="FFFFFF"/>
                    </a:gs>
                  </a:gsLst>
                  <a:lin ang="5400000" scaled="1"/>
                </a:gradFill>
                <a:effectLst>
                  <a:outerShdw dist="45791" dir="3378596" algn="ctr" rotWithShape="0">
                    <a:srgbClr val="4D4D4D">
                      <a:alpha val="79999"/>
                    </a:srgbClr>
                  </a:outerShdw>
                </a:effectLst>
                <a:ea typeface="Verdana" panose="020B0604030504040204" pitchFamily="34" charset="0"/>
                <a:cs typeface="Verdana" panose="020B0604030504040204" pitchFamily="34" charset="0"/>
              </a:rPr>
              <a:t>4</a:t>
            </a:r>
          </a:p>
        </p:txBody>
      </p:sp>
      <p:sp>
        <p:nvSpPr>
          <p:cNvPr id="31897" name="crosswordd4c5"/>
          <p:cNvSpPr>
            <a:spLocks noChangeArrowheads="1"/>
          </p:cNvSpPr>
          <p:nvPr/>
        </p:nvSpPr>
        <p:spPr bwMode="auto">
          <a:xfrm>
            <a:off x="5778500" y="2794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898" name="crosswordd4c6"/>
          <p:cNvSpPr>
            <a:spLocks noChangeArrowheads="1"/>
          </p:cNvSpPr>
          <p:nvPr/>
        </p:nvSpPr>
        <p:spPr bwMode="auto">
          <a:xfrm>
            <a:off x="6413500" y="2794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899" name="crosswordd4c7"/>
          <p:cNvSpPr>
            <a:spLocks noChangeArrowheads="1"/>
          </p:cNvSpPr>
          <p:nvPr/>
        </p:nvSpPr>
        <p:spPr bwMode="auto">
          <a:xfrm>
            <a:off x="7048500" y="2794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900" name="traloi4" descr="Narrow vertical"/>
          <p:cNvSpPr>
            <a:spLocks noChangeArrowheads="1" noChangeShapeType="1" noTextEdit="1"/>
          </p:cNvSpPr>
          <p:nvPr/>
        </p:nvSpPr>
        <p:spPr bwMode="auto">
          <a:xfrm>
            <a:off x="9461500" y="2794000"/>
            <a:ext cx="292100" cy="446088"/>
          </a:xfrm>
          <a:prstGeom prst="rect">
            <a:avLst/>
          </a:prstGeom>
        </p:spPr>
        <p:txBody>
          <a:bodyPr wrap="none" fromWordArt="1">
            <a:prstTxWarp prst="textCurveUp">
              <a:avLst>
                <a:gd name="adj" fmla="val 40356"/>
              </a:avLst>
            </a:prstTxWarp>
          </a:bodyPr>
          <a:lstStyle/>
          <a:p>
            <a:pPr algn="ctr"/>
            <a:r>
              <a:rPr lang="en-US" sz="1500" kern="10">
                <a:ln w="12700">
                  <a:solidFill>
                    <a:srgbClr val="000000"/>
                  </a:solidFill>
                  <a:round/>
                  <a:headEnd/>
                  <a:tailEnd/>
                </a:ln>
                <a:blipFill dpi="0" rotWithShape="0">
                  <a:blip r:embed="rId2"/>
                  <a:srcRect/>
                  <a:tile tx="0" ty="0" sx="100000" sy="100000" flip="none" algn="tl"/>
                </a:blipFill>
                <a:effectLst>
                  <a:outerShdw dist="45791" dir="2021404" algn="ctr" rotWithShape="0">
                    <a:srgbClr val="808080">
                      <a:alpha val="79999"/>
                    </a:srgbClr>
                  </a:outerShdw>
                </a:effectLst>
                <a:ea typeface="Verdana" panose="020B0604030504040204" pitchFamily="34" charset="0"/>
                <a:cs typeface="Verdana" panose="020B0604030504040204" pitchFamily="34" charset="0"/>
              </a:rPr>
              <a:t>v</a:t>
            </a:r>
          </a:p>
        </p:txBody>
      </p:sp>
      <p:sp>
        <p:nvSpPr>
          <p:cNvPr id="31901" name="cau5"/>
          <p:cNvSpPr>
            <a:spLocks noChangeArrowheads="1" noChangeShapeType="1" noTextEdit="1"/>
          </p:cNvSpPr>
          <p:nvPr/>
        </p:nvSpPr>
        <p:spPr bwMode="auto">
          <a:xfrm>
            <a:off x="2476501" y="3429000"/>
            <a:ext cx="238125"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spc="560">
                <a:gradFill rotWithShape="1">
                  <a:gsLst>
                    <a:gs pos="0">
                      <a:srgbClr val="AAAAAA"/>
                    </a:gs>
                    <a:gs pos="100000">
                      <a:srgbClr val="FFFFFF"/>
                    </a:gs>
                  </a:gsLst>
                  <a:lin ang="5400000" scaled="1"/>
                </a:gradFill>
                <a:effectLst>
                  <a:outerShdw dist="45791" dir="3378596" algn="ctr" rotWithShape="0">
                    <a:srgbClr val="4D4D4D">
                      <a:alpha val="79999"/>
                    </a:srgbClr>
                  </a:outerShdw>
                </a:effectLst>
                <a:ea typeface="Verdana" panose="020B0604030504040204" pitchFamily="34" charset="0"/>
                <a:cs typeface="Verdana" panose="020B0604030504040204" pitchFamily="34" charset="0"/>
              </a:rPr>
              <a:t>5</a:t>
            </a:r>
          </a:p>
        </p:txBody>
      </p:sp>
      <p:sp>
        <p:nvSpPr>
          <p:cNvPr id="31902" name="crosswordd5c4"/>
          <p:cNvSpPr>
            <a:spLocks noChangeArrowheads="1"/>
          </p:cNvSpPr>
          <p:nvPr/>
        </p:nvSpPr>
        <p:spPr bwMode="auto">
          <a:xfrm>
            <a:off x="5143500" y="3429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903" name="crosswordd5c5"/>
          <p:cNvSpPr>
            <a:spLocks noChangeArrowheads="1"/>
          </p:cNvSpPr>
          <p:nvPr/>
        </p:nvSpPr>
        <p:spPr bwMode="auto">
          <a:xfrm>
            <a:off x="5778500" y="3429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904" name="crosswordd5c6"/>
          <p:cNvSpPr>
            <a:spLocks noChangeArrowheads="1"/>
          </p:cNvSpPr>
          <p:nvPr/>
        </p:nvSpPr>
        <p:spPr bwMode="auto">
          <a:xfrm>
            <a:off x="6413500" y="3429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905" name="traloi5" descr="Narrow vertical"/>
          <p:cNvSpPr>
            <a:spLocks noChangeArrowheads="1" noChangeShapeType="1" noTextEdit="1"/>
          </p:cNvSpPr>
          <p:nvPr/>
        </p:nvSpPr>
        <p:spPr bwMode="auto">
          <a:xfrm>
            <a:off x="9461500" y="3429000"/>
            <a:ext cx="292100" cy="446088"/>
          </a:xfrm>
          <a:prstGeom prst="rect">
            <a:avLst/>
          </a:prstGeom>
        </p:spPr>
        <p:txBody>
          <a:bodyPr wrap="none" fromWordArt="1">
            <a:prstTxWarp prst="textCurveUp">
              <a:avLst>
                <a:gd name="adj" fmla="val 40356"/>
              </a:avLst>
            </a:prstTxWarp>
          </a:bodyPr>
          <a:lstStyle/>
          <a:p>
            <a:pPr algn="ctr"/>
            <a:r>
              <a:rPr lang="en-US" sz="1500" kern="10">
                <a:ln w="12700">
                  <a:solidFill>
                    <a:srgbClr val="000000"/>
                  </a:solidFill>
                  <a:round/>
                  <a:headEnd/>
                  <a:tailEnd/>
                </a:ln>
                <a:blipFill dpi="0" rotWithShape="0">
                  <a:blip r:embed="rId2"/>
                  <a:srcRect/>
                  <a:tile tx="0" ty="0" sx="100000" sy="100000" flip="none" algn="tl"/>
                </a:blipFill>
                <a:effectLst>
                  <a:outerShdw dist="45791" dir="2021404" algn="ctr" rotWithShape="0">
                    <a:srgbClr val="808080">
                      <a:alpha val="79999"/>
                    </a:srgbClr>
                  </a:outerShdw>
                </a:effectLst>
                <a:ea typeface="Verdana" panose="020B0604030504040204" pitchFamily="34" charset="0"/>
                <a:cs typeface="Verdana" panose="020B0604030504040204" pitchFamily="34" charset="0"/>
              </a:rPr>
              <a:t>v</a:t>
            </a:r>
          </a:p>
        </p:txBody>
      </p:sp>
      <p:sp>
        <p:nvSpPr>
          <p:cNvPr id="31906" name="cau6"/>
          <p:cNvSpPr>
            <a:spLocks noChangeArrowheads="1" noChangeShapeType="1" noTextEdit="1"/>
          </p:cNvSpPr>
          <p:nvPr/>
        </p:nvSpPr>
        <p:spPr bwMode="auto">
          <a:xfrm>
            <a:off x="2476501" y="4064000"/>
            <a:ext cx="238125"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spc="560">
                <a:gradFill rotWithShape="1">
                  <a:gsLst>
                    <a:gs pos="0">
                      <a:srgbClr val="AAAAAA"/>
                    </a:gs>
                    <a:gs pos="100000">
                      <a:srgbClr val="FFFFFF"/>
                    </a:gs>
                  </a:gsLst>
                  <a:lin ang="5400000" scaled="1"/>
                </a:gradFill>
                <a:effectLst>
                  <a:outerShdw dist="45791" dir="3378596" algn="ctr" rotWithShape="0">
                    <a:srgbClr val="4D4D4D">
                      <a:alpha val="79999"/>
                    </a:srgbClr>
                  </a:outerShdw>
                </a:effectLst>
                <a:ea typeface="Verdana" panose="020B0604030504040204" pitchFamily="34" charset="0"/>
                <a:cs typeface="Verdana" panose="020B0604030504040204" pitchFamily="34" charset="0"/>
              </a:rPr>
              <a:t>6</a:t>
            </a:r>
          </a:p>
        </p:txBody>
      </p:sp>
      <p:sp>
        <p:nvSpPr>
          <p:cNvPr id="31907" name="crosswordd6c5"/>
          <p:cNvSpPr>
            <a:spLocks noChangeArrowheads="1"/>
          </p:cNvSpPr>
          <p:nvPr/>
        </p:nvSpPr>
        <p:spPr bwMode="auto">
          <a:xfrm>
            <a:off x="5778500" y="4064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908" name="crosswordd6c6"/>
          <p:cNvSpPr>
            <a:spLocks noChangeArrowheads="1"/>
          </p:cNvSpPr>
          <p:nvPr/>
        </p:nvSpPr>
        <p:spPr bwMode="auto">
          <a:xfrm>
            <a:off x="6413500" y="4064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909" name="crosswordd6c7"/>
          <p:cNvSpPr>
            <a:spLocks noChangeArrowheads="1"/>
          </p:cNvSpPr>
          <p:nvPr/>
        </p:nvSpPr>
        <p:spPr bwMode="auto">
          <a:xfrm>
            <a:off x="7048500" y="4064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910" name="crosswordd6c8"/>
          <p:cNvSpPr>
            <a:spLocks noChangeArrowheads="1"/>
          </p:cNvSpPr>
          <p:nvPr/>
        </p:nvSpPr>
        <p:spPr bwMode="auto">
          <a:xfrm>
            <a:off x="7683500" y="4064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911" name="traloi6" descr="Narrow vertical"/>
          <p:cNvSpPr>
            <a:spLocks noChangeArrowheads="1" noChangeShapeType="1" noTextEdit="1"/>
          </p:cNvSpPr>
          <p:nvPr/>
        </p:nvSpPr>
        <p:spPr bwMode="auto">
          <a:xfrm>
            <a:off x="9461500" y="4064000"/>
            <a:ext cx="368300" cy="446088"/>
          </a:xfrm>
          <a:prstGeom prst="rect">
            <a:avLst/>
          </a:prstGeom>
        </p:spPr>
        <p:txBody>
          <a:bodyPr wrap="none" fromWordArt="1">
            <a:prstTxWarp prst="textCurveUp">
              <a:avLst>
                <a:gd name="adj" fmla="val 40356"/>
              </a:avLst>
            </a:prstTxWarp>
          </a:bodyPr>
          <a:lstStyle/>
          <a:p>
            <a:pPr algn="ctr"/>
            <a:r>
              <a:rPr lang="en-US" sz="1500" kern="10">
                <a:ln w="12700">
                  <a:solidFill>
                    <a:srgbClr val="000000"/>
                  </a:solidFill>
                  <a:round/>
                  <a:headEnd/>
                  <a:tailEnd/>
                </a:ln>
                <a:blipFill dpi="0" rotWithShape="0">
                  <a:blip r:embed="rId2"/>
                  <a:srcRect/>
                  <a:tile tx="0" ty="0" sx="100000" sy="100000" flip="none" algn="tl"/>
                </a:blipFill>
                <a:effectLst>
                  <a:outerShdw dist="45791" dir="2021404" algn="ctr" rotWithShape="0">
                    <a:srgbClr val="808080">
                      <a:alpha val="79999"/>
                    </a:srgbClr>
                  </a:outerShdw>
                </a:effectLst>
                <a:ea typeface="Verdana" panose="020B0604030504040204" pitchFamily="34" charset="0"/>
                <a:cs typeface="Verdana" panose="020B0604030504040204" pitchFamily="34" charset="0"/>
              </a:rPr>
              <a:t>v</a:t>
            </a:r>
          </a:p>
        </p:txBody>
      </p:sp>
      <p:sp>
        <p:nvSpPr>
          <p:cNvPr id="31912" name="cau7"/>
          <p:cNvSpPr>
            <a:spLocks noChangeArrowheads="1" noChangeShapeType="1" noTextEdit="1"/>
          </p:cNvSpPr>
          <p:nvPr/>
        </p:nvSpPr>
        <p:spPr bwMode="auto">
          <a:xfrm>
            <a:off x="2476501" y="4699000"/>
            <a:ext cx="238125" cy="495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spc="560">
                <a:gradFill rotWithShape="1">
                  <a:gsLst>
                    <a:gs pos="0">
                      <a:srgbClr val="AAAAAA"/>
                    </a:gs>
                    <a:gs pos="100000">
                      <a:srgbClr val="FFFFFF"/>
                    </a:gs>
                  </a:gsLst>
                  <a:lin ang="5400000" scaled="1"/>
                </a:gradFill>
                <a:effectLst>
                  <a:outerShdw dist="45791" dir="3378596" algn="ctr" rotWithShape="0">
                    <a:srgbClr val="4D4D4D">
                      <a:alpha val="79999"/>
                    </a:srgbClr>
                  </a:outerShdw>
                </a:effectLst>
                <a:ea typeface="Verdana" panose="020B0604030504040204" pitchFamily="34" charset="0"/>
                <a:cs typeface="Verdana" panose="020B0604030504040204" pitchFamily="34" charset="0"/>
              </a:rPr>
              <a:t>7</a:t>
            </a:r>
          </a:p>
        </p:txBody>
      </p:sp>
      <p:sp>
        <p:nvSpPr>
          <p:cNvPr id="31913" name="crosswordd7c4"/>
          <p:cNvSpPr>
            <a:spLocks noChangeArrowheads="1"/>
          </p:cNvSpPr>
          <p:nvPr/>
        </p:nvSpPr>
        <p:spPr bwMode="auto">
          <a:xfrm>
            <a:off x="5143500" y="4699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914" name="crosswordd7c5"/>
          <p:cNvSpPr>
            <a:spLocks noChangeArrowheads="1"/>
          </p:cNvSpPr>
          <p:nvPr/>
        </p:nvSpPr>
        <p:spPr bwMode="auto">
          <a:xfrm>
            <a:off x="5778500" y="4699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915" name="crosswordd7c6"/>
          <p:cNvSpPr>
            <a:spLocks noChangeArrowheads="1"/>
          </p:cNvSpPr>
          <p:nvPr/>
        </p:nvSpPr>
        <p:spPr bwMode="auto">
          <a:xfrm>
            <a:off x="6413500" y="4699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916" name="crosswordd7c7"/>
          <p:cNvSpPr>
            <a:spLocks noChangeArrowheads="1"/>
          </p:cNvSpPr>
          <p:nvPr/>
        </p:nvSpPr>
        <p:spPr bwMode="auto">
          <a:xfrm>
            <a:off x="7048500" y="4699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917" name="crosswordd7c8"/>
          <p:cNvSpPr>
            <a:spLocks noChangeArrowheads="1"/>
          </p:cNvSpPr>
          <p:nvPr/>
        </p:nvSpPr>
        <p:spPr bwMode="auto">
          <a:xfrm>
            <a:off x="7683500" y="4699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918" name="crosswordd7c9"/>
          <p:cNvSpPr>
            <a:spLocks noChangeArrowheads="1"/>
          </p:cNvSpPr>
          <p:nvPr/>
        </p:nvSpPr>
        <p:spPr bwMode="auto">
          <a:xfrm>
            <a:off x="8318500" y="4699000"/>
            <a:ext cx="635000" cy="635000"/>
          </a:xfrm>
          <a:prstGeom prst="rect">
            <a:avLst/>
          </a:prstGeom>
          <a:gradFill rotWithShape="0">
            <a:gsLst>
              <a:gs pos="0">
                <a:srgbClr val="FFFF66"/>
              </a:gs>
              <a:gs pos="100000">
                <a:srgbClr val="FF0000"/>
              </a:gs>
            </a:gsLst>
            <a:path path="shape">
              <a:fillToRect l="50000" t="50000" r="50000" b="50000"/>
            </a:path>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Verdana" panose="020B0604030504040204" pitchFamily="34" charset="0"/>
            </a:endParaRPr>
          </a:p>
        </p:txBody>
      </p:sp>
      <p:sp>
        <p:nvSpPr>
          <p:cNvPr id="31919" name="traloi7" descr="Narrow vertical"/>
          <p:cNvSpPr>
            <a:spLocks noChangeArrowheads="1" noChangeShapeType="1" noTextEdit="1"/>
          </p:cNvSpPr>
          <p:nvPr/>
        </p:nvSpPr>
        <p:spPr bwMode="auto">
          <a:xfrm>
            <a:off x="9461500" y="4699000"/>
            <a:ext cx="368300" cy="446088"/>
          </a:xfrm>
          <a:prstGeom prst="rect">
            <a:avLst/>
          </a:prstGeom>
        </p:spPr>
        <p:txBody>
          <a:bodyPr wrap="none" fromWordArt="1">
            <a:prstTxWarp prst="textCurveUp">
              <a:avLst>
                <a:gd name="adj" fmla="val 40356"/>
              </a:avLst>
            </a:prstTxWarp>
          </a:bodyPr>
          <a:lstStyle/>
          <a:p>
            <a:pPr algn="ctr"/>
            <a:r>
              <a:rPr lang="en-US" sz="1500" kern="10">
                <a:ln w="12700">
                  <a:solidFill>
                    <a:srgbClr val="000000"/>
                  </a:solidFill>
                  <a:round/>
                  <a:headEnd/>
                  <a:tailEnd/>
                </a:ln>
                <a:blipFill dpi="0" rotWithShape="0">
                  <a:blip r:embed="rId2"/>
                  <a:srcRect/>
                  <a:tile tx="0" ty="0" sx="100000" sy="100000" flip="none" algn="tl"/>
                </a:blipFill>
                <a:effectLst>
                  <a:outerShdw dist="45791" dir="2021404" algn="ctr" rotWithShape="0">
                    <a:srgbClr val="808080">
                      <a:alpha val="79999"/>
                    </a:srgbClr>
                  </a:outerShdw>
                </a:effectLst>
                <a:ea typeface="Verdana" panose="020B0604030504040204" pitchFamily="34" charset="0"/>
                <a:cs typeface="Verdana" panose="020B0604030504040204" pitchFamily="34" charset="0"/>
              </a:rPr>
              <a:t>v</a:t>
            </a:r>
          </a:p>
        </p:txBody>
      </p:sp>
      <p:sp>
        <p:nvSpPr>
          <p:cNvPr id="31923" name="key"/>
          <p:cNvSpPr>
            <a:spLocks noChangeArrowheads="1" noChangeShapeType="1" noTextEdit="1"/>
          </p:cNvSpPr>
          <p:nvPr/>
        </p:nvSpPr>
        <p:spPr bwMode="auto">
          <a:xfrm>
            <a:off x="2362201" y="5353050"/>
            <a:ext cx="600075" cy="3619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kern="10" spc="400">
                <a:gradFill rotWithShape="1">
                  <a:gsLst>
                    <a:gs pos="0">
                      <a:srgbClr val="AAAAAA"/>
                    </a:gs>
                    <a:gs pos="100000">
                      <a:srgbClr val="FFFFFF"/>
                    </a:gs>
                  </a:gsLst>
                  <a:lin ang="5400000" scaled="1"/>
                </a:gradFill>
                <a:effectLst>
                  <a:outerShdw dist="45791" dir="3378596" algn="ctr" rotWithShape="0">
                    <a:srgbClr val="4D4D4D">
                      <a:alpha val="79999"/>
                    </a:srgbClr>
                  </a:outerShdw>
                </a:effectLst>
                <a:ea typeface="Verdana" panose="020B0604030504040204" pitchFamily="34" charset="0"/>
                <a:cs typeface="Verdana" panose="020B0604030504040204" pitchFamily="34" charset="0"/>
              </a:rPr>
              <a:t>KEY</a:t>
            </a:r>
          </a:p>
        </p:txBody>
      </p:sp>
      <p:sp>
        <p:nvSpPr>
          <p:cNvPr id="31924" name="crosswordtextd1c6"/>
          <p:cNvSpPr>
            <a:spLocks noChangeArrowheads="1"/>
          </p:cNvSpPr>
          <p:nvPr/>
        </p:nvSpPr>
        <p:spPr bwMode="auto">
          <a:xfrm>
            <a:off x="6413500" y="889000"/>
            <a:ext cx="635000" cy="635000"/>
          </a:xfrm>
          <a:prstGeom prst="rect">
            <a:avLst/>
          </a:prstGeom>
          <a:gradFill rotWithShape="0">
            <a:gsLst>
              <a:gs pos="0">
                <a:schemeClr val="bg1"/>
              </a:gs>
              <a:gs pos="100000">
                <a:srgbClr val="6400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0000FF"/>
                </a:solidFill>
                <a:latin typeface="Times New Roman" panose="02020603050405020304" pitchFamily="18" charset="0"/>
              </a:rPr>
              <a:t>K</a:t>
            </a:r>
          </a:p>
        </p:txBody>
      </p:sp>
      <p:sp>
        <p:nvSpPr>
          <p:cNvPr id="31925" name="crosswordtextd1c7"/>
          <p:cNvSpPr>
            <a:spLocks noChangeArrowheads="1"/>
          </p:cNvSpPr>
          <p:nvPr/>
        </p:nvSpPr>
        <p:spPr bwMode="auto">
          <a:xfrm>
            <a:off x="7048500" y="889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A</a:t>
            </a:r>
          </a:p>
        </p:txBody>
      </p:sp>
      <p:sp>
        <p:nvSpPr>
          <p:cNvPr id="31926" name="crosswordtextd1c8"/>
          <p:cNvSpPr>
            <a:spLocks noChangeArrowheads="1"/>
          </p:cNvSpPr>
          <p:nvPr/>
        </p:nvSpPr>
        <p:spPr bwMode="auto">
          <a:xfrm>
            <a:off x="7683500" y="889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L</a:t>
            </a:r>
          </a:p>
        </p:txBody>
      </p:sp>
      <p:sp>
        <p:nvSpPr>
          <p:cNvPr id="31927" name="crosswordtextd1c9"/>
          <p:cNvSpPr>
            <a:spLocks noChangeArrowheads="1"/>
          </p:cNvSpPr>
          <p:nvPr/>
        </p:nvSpPr>
        <p:spPr bwMode="auto">
          <a:xfrm>
            <a:off x="8318500" y="889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I</a:t>
            </a:r>
          </a:p>
        </p:txBody>
      </p:sp>
      <p:sp>
        <p:nvSpPr>
          <p:cNvPr id="31928" name="crosswordtextd2c2"/>
          <p:cNvSpPr>
            <a:spLocks noChangeArrowheads="1"/>
          </p:cNvSpPr>
          <p:nvPr/>
        </p:nvSpPr>
        <p:spPr bwMode="auto">
          <a:xfrm>
            <a:off x="3873500" y="1524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H</a:t>
            </a:r>
          </a:p>
        </p:txBody>
      </p:sp>
      <p:sp>
        <p:nvSpPr>
          <p:cNvPr id="31929" name="crosswordtextd2c3"/>
          <p:cNvSpPr>
            <a:spLocks noChangeArrowheads="1"/>
          </p:cNvSpPr>
          <p:nvPr/>
        </p:nvSpPr>
        <p:spPr bwMode="auto">
          <a:xfrm>
            <a:off x="4508500" y="1524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Ợ</a:t>
            </a:r>
          </a:p>
        </p:txBody>
      </p:sp>
      <p:sp>
        <p:nvSpPr>
          <p:cNvPr id="31930" name="crosswordtextd2c4"/>
          <p:cNvSpPr>
            <a:spLocks noChangeArrowheads="1"/>
          </p:cNvSpPr>
          <p:nvPr/>
        </p:nvSpPr>
        <p:spPr bwMode="auto">
          <a:xfrm>
            <a:off x="5143500" y="1524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P</a:t>
            </a:r>
          </a:p>
        </p:txBody>
      </p:sp>
      <p:sp>
        <p:nvSpPr>
          <p:cNvPr id="31931" name="crosswordtextd2c5"/>
          <p:cNvSpPr>
            <a:spLocks noChangeArrowheads="1"/>
          </p:cNvSpPr>
          <p:nvPr/>
        </p:nvSpPr>
        <p:spPr bwMode="auto">
          <a:xfrm>
            <a:off x="5778500" y="1524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K</a:t>
            </a:r>
          </a:p>
        </p:txBody>
      </p:sp>
      <p:sp>
        <p:nvSpPr>
          <p:cNvPr id="31932" name="crosswordtextd2c6"/>
          <p:cNvSpPr>
            <a:spLocks noChangeArrowheads="1"/>
          </p:cNvSpPr>
          <p:nvPr/>
        </p:nvSpPr>
        <p:spPr bwMode="auto">
          <a:xfrm>
            <a:off x="6413500" y="1524000"/>
            <a:ext cx="635000" cy="635000"/>
          </a:xfrm>
          <a:prstGeom prst="rect">
            <a:avLst/>
          </a:prstGeom>
          <a:gradFill rotWithShape="0">
            <a:gsLst>
              <a:gs pos="0">
                <a:schemeClr val="bg1"/>
              </a:gs>
              <a:gs pos="100000">
                <a:srgbClr val="6400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0000FF"/>
                </a:solidFill>
                <a:latin typeface="Times New Roman" panose="02020603050405020304" pitchFamily="18" charset="0"/>
              </a:rPr>
              <a:t>I</a:t>
            </a:r>
          </a:p>
        </p:txBody>
      </p:sp>
      <p:sp>
        <p:nvSpPr>
          <p:cNvPr id="31933" name="crosswordtextd2c7"/>
          <p:cNvSpPr>
            <a:spLocks noChangeArrowheads="1"/>
          </p:cNvSpPr>
          <p:nvPr/>
        </p:nvSpPr>
        <p:spPr bwMode="auto">
          <a:xfrm>
            <a:off x="7048500" y="1524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M</a:t>
            </a:r>
          </a:p>
        </p:txBody>
      </p:sp>
      <p:sp>
        <p:nvSpPr>
          <p:cNvPr id="31934" name="crosswordtextd3c1"/>
          <p:cNvSpPr>
            <a:spLocks noChangeArrowheads="1"/>
          </p:cNvSpPr>
          <p:nvPr/>
        </p:nvSpPr>
        <p:spPr bwMode="auto">
          <a:xfrm>
            <a:off x="3238500" y="2159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Á</a:t>
            </a:r>
          </a:p>
        </p:txBody>
      </p:sp>
      <p:sp>
        <p:nvSpPr>
          <p:cNvPr id="31935" name="crosswordtextd3c2"/>
          <p:cNvSpPr>
            <a:spLocks noChangeArrowheads="1"/>
          </p:cNvSpPr>
          <p:nvPr/>
        </p:nvSpPr>
        <p:spPr bwMode="auto">
          <a:xfrm>
            <a:off x="3873500" y="2159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N</a:t>
            </a:r>
          </a:p>
        </p:txBody>
      </p:sp>
      <p:sp>
        <p:nvSpPr>
          <p:cNvPr id="31936" name="crosswordtextd3c3"/>
          <p:cNvSpPr>
            <a:spLocks noChangeArrowheads="1"/>
          </p:cNvSpPr>
          <p:nvPr/>
        </p:nvSpPr>
        <p:spPr bwMode="auto">
          <a:xfrm>
            <a:off x="4508500" y="2159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H</a:t>
            </a:r>
          </a:p>
        </p:txBody>
      </p:sp>
      <p:sp>
        <p:nvSpPr>
          <p:cNvPr id="31937" name="crosswordtextd3c4"/>
          <p:cNvSpPr>
            <a:spLocks noChangeArrowheads="1"/>
          </p:cNvSpPr>
          <p:nvPr/>
        </p:nvSpPr>
        <p:spPr bwMode="auto">
          <a:xfrm>
            <a:off x="5143500" y="2159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K</a:t>
            </a:r>
          </a:p>
        </p:txBody>
      </p:sp>
      <p:sp>
        <p:nvSpPr>
          <p:cNvPr id="31938" name="crosswordtextd3c5"/>
          <p:cNvSpPr>
            <a:spLocks noChangeArrowheads="1"/>
          </p:cNvSpPr>
          <p:nvPr/>
        </p:nvSpPr>
        <p:spPr bwMode="auto">
          <a:xfrm>
            <a:off x="5778500" y="2159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I</a:t>
            </a:r>
          </a:p>
        </p:txBody>
      </p:sp>
      <p:sp>
        <p:nvSpPr>
          <p:cNvPr id="31939" name="crosswordtextd3c6"/>
          <p:cNvSpPr>
            <a:spLocks noChangeArrowheads="1"/>
          </p:cNvSpPr>
          <p:nvPr/>
        </p:nvSpPr>
        <p:spPr bwMode="auto">
          <a:xfrm>
            <a:off x="6413500" y="2159000"/>
            <a:ext cx="635000" cy="635000"/>
          </a:xfrm>
          <a:prstGeom prst="rect">
            <a:avLst/>
          </a:prstGeom>
          <a:gradFill rotWithShape="0">
            <a:gsLst>
              <a:gs pos="0">
                <a:schemeClr val="bg1"/>
              </a:gs>
              <a:gs pos="100000">
                <a:srgbClr val="6400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0000FF"/>
                </a:solidFill>
                <a:latin typeface="Times New Roman" panose="02020603050405020304" pitchFamily="18" charset="0"/>
              </a:rPr>
              <a:t>M</a:t>
            </a:r>
          </a:p>
        </p:txBody>
      </p:sp>
      <p:sp>
        <p:nvSpPr>
          <p:cNvPr id="31940" name="crosswordtextd4c5"/>
          <p:cNvSpPr>
            <a:spLocks noChangeArrowheads="1"/>
          </p:cNvSpPr>
          <p:nvPr/>
        </p:nvSpPr>
        <p:spPr bwMode="auto">
          <a:xfrm>
            <a:off x="5778500" y="2794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C</a:t>
            </a:r>
          </a:p>
        </p:txBody>
      </p:sp>
      <p:sp>
        <p:nvSpPr>
          <p:cNvPr id="31941" name="crosswordtextd4c6"/>
          <p:cNvSpPr>
            <a:spLocks noChangeArrowheads="1"/>
          </p:cNvSpPr>
          <p:nvPr/>
        </p:nvSpPr>
        <p:spPr bwMode="auto">
          <a:xfrm>
            <a:off x="6413500" y="2794000"/>
            <a:ext cx="635000" cy="635000"/>
          </a:xfrm>
          <a:prstGeom prst="rect">
            <a:avLst/>
          </a:prstGeom>
          <a:gradFill rotWithShape="0">
            <a:gsLst>
              <a:gs pos="0">
                <a:schemeClr val="bg1"/>
              </a:gs>
              <a:gs pos="100000">
                <a:srgbClr val="6400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0000FF"/>
                </a:solidFill>
                <a:latin typeface="Times New Roman" panose="02020603050405020304" pitchFamily="18" charset="0"/>
              </a:rPr>
              <a:t>L</a:t>
            </a:r>
          </a:p>
        </p:txBody>
      </p:sp>
      <p:sp>
        <p:nvSpPr>
          <p:cNvPr id="31942" name="crosswordtextd4c7"/>
          <p:cNvSpPr>
            <a:spLocks noChangeArrowheads="1"/>
          </p:cNvSpPr>
          <p:nvPr/>
        </p:nvSpPr>
        <p:spPr bwMode="auto">
          <a:xfrm>
            <a:off x="7048500" y="2794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O</a:t>
            </a:r>
          </a:p>
        </p:txBody>
      </p:sp>
      <p:sp>
        <p:nvSpPr>
          <p:cNvPr id="31943" name="crosswordtextd5c4"/>
          <p:cNvSpPr>
            <a:spLocks noChangeArrowheads="1"/>
          </p:cNvSpPr>
          <p:nvPr/>
        </p:nvSpPr>
        <p:spPr bwMode="auto">
          <a:xfrm>
            <a:off x="5143500" y="3429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D</a:t>
            </a:r>
          </a:p>
        </p:txBody>
      </p:sp>
      <p:sp>
        <p:nvSpPr>
          <p:cNvPr id="31944" name="crosswordtextd5c5"/>
          <p:cNvSpPr>
            <a:spLocks noChangeArrowheads="1"/>
          </p:cNvSpPr>
          <p:nvPr/>
        </p:nvSpPr>
        <p:spPr bwMode="auto">
          <a:xfrm>
            <a:off x="5778500" y="3429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Ẻ</a:t>
            </a:r>
          </a:p>
        </p:txBody>
      </p:sp>
      <p:sp>
        <p:nvSpPr>
          <p:cNvPr id="31945" name="crosswordtextd5c6"/>
          <p:cNvSpPr>
            <a:spLocks noChangeArrowheads="1"/>
          </p:cNvSpPr>
          <p:nvPr/>
        </p:nvSpPr>
        <p:spPr bwMode="auto">
          <a:xfrm>
            <a:off x="6413500" y="3429000"/>
            <a:ext cx="635000" cy="635000"/>
          </a:xfrm>
          <a:prstGeom prst="rect">
            <a:avLst/>
          </a:prstGeom>
          <a:gradFill rotWithShape="0">
            <a:gsLst>
              <a:gs pos="0">
                <a:schemeClr val="bg1"/>
              </a:gs>
              <a:gs pos="100000">
                <a:srgbClr val="6400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0000FF"/>
                </a:solidFill>
                <a:latin typeface="Times New Roman" panose="02020603050405020304" pitchFamily="18" charset="0"/>
              </a:rPr>
              <a:t>O</a:t>
            </a:r>
          </a:p>
        </p:txBody>
      </p:sp>
      <p:sp>
        <p:nvSpPr>
          <p:cNvPr id="31946" name="crosswordtextd6c5"/>
          <p:cNvSpPr>
            <a:spLocks noChangeArrowheads="1"/>
          </p:cNvSpPr>
          <p:nvPr/>
        </p:nvSpPr>
        <p:spPr bwMode="auto">
          <a:xfrm>
            <a:off x="5778500" y="4064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G</a:t>
            </a:r>
          </a:p>
        </p:txBody>
      </p:sp>
      <p:sp>
        <p:nvSpPr>
          <p:cNvPr id="31947" name="crosswordtextd6c6"/>
          <p:cNvSpPr>
            <a:spLocks noChangeArrowheads="1"/>
          </p:cNvSpPr>
          <p:nvPr/>
        </p:nvSpPr>
        <p:spPr bwMode="auto">
          <a:xfrm>
            <a:off x="6413500" y="4064000"/>
            <a:ext cx="635000" cy="635000"/>
          </a:xfrm>
          <a:prstGeom prst="rect">
            <a:avLst/>
          </a:prstGeom>
          <a:gradFill rotWithShape="0">
            <a:gsLst>
              <a:gs pos="0">
                <a:schemeClr val="bg1"/>
              </a:gs>
              <a:gs pos="100000">
                <a:srgbClr val="6400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0000FF"/>
                </a:solidFill>
                <a:latin typeface="Times New Roman" panose="02020603050405020304" pitchFamily="18" charset="0"/>
              </a:rPr>
              <a:t>A</a:t>
            </a:r>
          </a:p>
        </p:txBody>
      </p:sp>
      <p:sp>
        <p:nvSpPr>
          <p:cNvPr id="31948" name="crosswordtextd6c7"/>
          <p:cNvSpPr>
            <a:spLocks noChangeArrowheads="1"/>
          </p:cNvSpPr>
          <p:nvPr/>
        </p:nvSpPr>
        <p:spPr bwMode="auto">
          <a:xfrm>
            <a:off x="7048500" y="4064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N</a:t>
            </a:r>
          </a:p>
        </p:txBody>
      </p:sp>
      <p:sp>
        <p:nvSpPr>
          <p:cNvPr id="31949" name="crosswordtextd6c8"/>
          <p:cNvSpPr>
            <a:spLocks noChangeArrowheads="1"/>
          </p:cNvSpPr>
          <p:nvPr/>
        </p:nvSpPr>
        <p:spPr bwMode="auto">
          <a:xfrm>
            <a:off x="7683500" y="4064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G</a:t>
            </a:r>
          </a:p>
        </p:txBody>
      </p:sp>
      <p:sp>
        <p:nvSpPr>
          <p:cNvPr id="31950" name="crosswordtextd7c4"/>
          <p:cNvSpPr>
            <a:spLocks noChangeArrowheads="1"/>
          </p:cNvSpPr>
          <p:nvPr/>
        </p:nvSpPr>
        <p:spPr bwMode="auto">
          <a:xfrm>
            <a:off x="5143500" y="4699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O</a:t>
            </a:r>
          </a:p>
        </p:txBody>
      </p:sp>
      <p:sp>
        <p:nvSpPr>
          <p:cNvPr id="31951" name="crosswordtextd7c5"/>
          <p:cNvSpPr>
            <a:spLocks noChangeArrowheads="1"/>
          </p:cNvSpPr>
          <p:nvPr/>
        </p:nvSpPr>
        <p:spPr bwMode="auto">
          <a:xfrm>
            <a:off x="5778500" y="4699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X</a:t>
            </a:r>
          </a:p>
        </p:txBody>
      </p:sp>
      <p:sp>
        <p:nvSpPr>
          <p:cNvPr id="31952" name="crosswordtextd7c6"/>
          <p:cNvSpPr>
            <a:spLocks noChangeArrowheads="1"/>
          </p:cNvSpPr>
          <p:nvPr/>
        </p:nvSpPr>
        <p:spPr bwMode="auto">
          <a:xfrm>
            <a:off x="6413500" y="4699000"/>
            <a:ext cx="635000" cy="635000"/>
          </a:xfrm>
          <a:prstGeom prst="rect">
            <a:avLst/>
          </a:prstGeom>
          <a:gradFill rotWithShape="0">
            <a:gsLst>
              <a:gs pos="0">
                <a:schemeClr val="bg1"/>
              </a:gs>
              <a:gs pos="100000">
                <a:srgbClr val="6400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0000FF"/>
                </a:solidFill>
                <a:latin typeface="Times New Roman" panose="02020603050405020304" pitchFamily="18" charset="0"/>
              </a:rPr>
              <a:t>I</a:t>
            </a:r>
          </a:p>
        </p:txBody>
      </p:sp>
      <p:sp>
        <p:nvSpPr>
          <p:cNvPr id="31953" name="crosswordtextd7c7"/>
          <p:cNvSpPr>
            <a:spLocks noChangeArrowheads="1"/>
          </p:cNvSpPr>
          <p:nvPr/>
        </p:nvSpPr>
        <p:spPr bwMode="auto">
          <a:xfrm>
            <a:off x="7048500" y="4699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H</a:t>
            </a:r>
          </a:p>
        </p:txBody>
      </p:sp>
      <p:sp>
        <p:nvSpPr>
          <p:cNvPr id="31954" name="crosswordtextd7c8"/>
          <p:cNvSpPr>
            <a:spLocks noChangeArrowheads="1"/>
          </p:cNvSpPr>
          <p:nvPr/>
        </p:nvSpPr>
        <p:spPr bwMode="auto">
          <a:xfrm>
            <a:off x="7683500" y="4699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O</a:t>
            </a:r>
          </a:p>
        </p:txBody>
      </p:sp>
      <p:sp>
        <p:nvSpPr>
          <p:cNvPr id="31955" name="crosswordtextd7c9"/>
          <p:cNvSpPr>
            <a:spLocks noChangeArrowheads="1"/>
          </p:cNvSpPr>
          <p:nvPr/>
        </p:nvSpPr>
        <p:spPr bwMode="auto">
          <a:xfrm>
            <a:off x="8318500" y="4699000"/>
            <a:ext cx="635000" cy="635000"/>
          </a:xfrm>
          <a:prstGeom prst="rect">
            <a:avLst/>
          </a:prstGeom>
          <a:gradFill rotWithShape="0">
            <a:gsLst>
              <a:gs pos="0">
                <a:schemeClr val="bg1"/>
              </a:gs>
              <a:gs pos="100000">
                <a:srgbClr val="6428FF">
                  <a:alpha val="68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400" b="1">
                <a:solidFill>
                  <a:srgbClr val="DE0854"/>
                </a:solidFill>
                <a:latin typeface="Times New Roman" panose="02020603050405020304" pitchFamily="18" charset="0"/>
              </a:rPr>
              <a:t>Á</a:t>
            </a:r>
          </a:p>
        </p:txBody>
      </p:sp>
      <p:sp>
        <p:nvSpPr>
          <p:cNvPr id="3074" name="WordArt 4"/>
          <p:cNvSpPr>
            <a:spLocks noChangeArrowheads="1" noChangeShapeType="1" noTextEdit="1"/>
          </p:cNvSpPr>
          <p:nvPr/>
        </p:nvSpPr>
        <p:spPr bwMode="auto">
          <a:xfrm>
            <a:off x="2133600" y="76200"/>
            <a:ext cx="7772400" cy="685800"/>
          </a:xfrm>
          <a:prstGeom prst="rect">
            <a:avLst/>
          </a:prstGeom>
        </p:spPr>
        <p:txBody>
          <a:bodyPr wrap="none" fromWordArt="1">
            <a:prstTxWarp prst="textPlain">
              <a:avLst>
                <a:gd name="adj" fmla="val 49866"/>
              </a:avLst>
            </a:prstTxWarp>
          </a:bodyPr>
          <a:lstStyle/>
          <a:p>
            <a:pPr algn="ctr"/>
            <a:r>
              <a:rPr lang="en-US" sz="28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Ô CHỮ HÓA HỌC</a:t>
            </a:r>
          </a:p>
        </p:txBody>
      </p:sp>
    </p:spTree>
    <p:extLst>
      <p:ext uri="{BB962C8B-B14F-4D97-AF65-F5344CB8AC3E}">
        <p14:creationId xmlns:p14="http://schemas.microsoft.com/office/powerpoint/2010/main" val="3605666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4" nodeType="withEffect">
                                  <p:stCondLst>
                                    <p:cond delay="0"/>
                                  </p:stCondLst>
                                  <p:childTnLst>
                                    <p:set>
                                      <p:cBhvr>
                                        <p:cTn id="6" dur="1" fill="hold">
                                          <p:stCondLst>
                                            <p:cond delay="0"/>
                                          </p:stCondLst>
                                        </p:cTn>
                                        <p:tgtEl>
                                          <p:spTgt spid="31873"/>
                                        </p:tgtEl>
                                        <p:attrNameLst>
                                          <p:attrName>style.visibility</p:attrName>
                                        </p:attrNameLst>
                                      </p:cBhvr>
                                      <p:to>
                                        <p:strVal val="visible"/>
                                      </p:to>
                                    </p:set>
                                  </p:childTnLst>
                                </p:cTn>
                              </p:par>
                              <p:par>
                                <p:cTn id="7" presetID="1" presetClass="exit" presetSubtype="0" fill="hold" grpId="15" nodeType="withEffect">
                                  <p:stCondLst>
                                    <p:cond delay="0"/>
                                  </p:stCondLst>
                                  <p:childTnLst>
                                    <p:set>
                                      <p:cBhvr>
                                        <p:cTn id="8" dur="1" fill="hold">
                                          <p:stCondLst>
                                            <p:cond delay="0"/>
                                          </p:stCondLst>
                                        </p:cTn>
                                        <p:tgtEl>
                                          <p:spTgt spid="31873"/>
                                        </p:tgtEl>
                                        <p:attrNameLst>
                                          <p:attrName>style.visibility</p:attrName>
                                        </p:attrNameLst>
                                      </p:cBhvr>
                                      <p:to>
                                        <p:strVal val="hidden"/>
                                      </p:to>
                                    </p:set>
                                  </p:childTnLst>
                                </p:cTn>
                              </p:par>
                              <p:par>
                                <p:cTn id="9" presetID="1" presetClass="exit" presetSubtype="0" fill="hold" grpId="7" nodeType="withEffect">
                                  <p:stCondLst>
                                    <p:cond delay="0"/>
                                  </p:stCondLst>
                                  <p:childTnLst>
                                    <p:set>
                                      <p:cBhvr>
                                        <p:cTn id="10" dur="1" fill="hold">
                                          <p:stCondLst>
                                            <p:cond delay="0"/>
                                          </p:stCondLst>
                                        </p:cTn>
                                        <p:tgtEl>
                                          <p:spTgt spid="31865"/>
                                        </p:tgtEl>
                                        <p:attrNameLst>
                                          <p:attrName>style.visibility</p:attrName>
                                        </p:attrNameLst>
                                      </p:cBhvr>
                                      <p:to>
                                        <p:strVal val="hidden"/>
                                      </p:to>
                                    </p:set>
                                  </p:childTnLst>
                                </p:cTn>
                              </p:par>
                              <p:par>
                                <p:cTn id="11" presetID="1" presetClass="exit" presetSubtype="0" fill="hold" grpId="7" nodeType="withEffect">
                                  <p:stCondLst>
                                    <p:cond delay="0"/>
                                  </p:stCondLst>
                                  <p:childTnLst>
                                    <p:set>
                                      <p:cBhvr>
                                        <p:cTn id="12" dur="1" fill="hold">
                                          <p:stCondLst>
                                            <p:cond delay="0"/>
                                          </p:stCondLst>
                                        </p:cTn>
                                        <p:tgtEl>
                                          <p:spTgt spid="31866"/>
                                        </p:tgtEl>
                                        <p:attrNameLst>
                                          <p:attrName>style.visibility</p:attrName>
                                        </p:attrNameLst>
                                      </p:cBhvr>
                                      <p:to>
                                        <p:strVal val="hidden"/>
                                      </p:to>
                                    </p:set>
                                  </p:childTnLst>
                                </p:cTn>
                              </p:par>
                              <p:par>
                                <p:cTn id="13" presetID="1" presetClass="exit" presetSubtype="0" fill="hold" grpId="7" nodeType="withEffect">
                                  <p:stCondLst>
                                    <p:cond delay="0"/>
                                  </p:stCondLst>
                                  <p:childTnLst>
                                    <p:set>
                                      <p:cBhvr>
                                        <p:cTn id="14" dur="1" fill="hold">
                                          <p:stCondLst>
                                            <p:cond delay="0"/>
                                          </p:stCondLst>
                                        </p:cTn>
                                        <p:tgtEl>
                                          <p:spTgt spid="31867"/>
                                        </p:tgtEl>
                                        <p:attrNameLst>
                                          <p:attrName>style.visibility</p:attrName>
                                        </p:attrNameLst>
                                      </p:cBhvr>
                                      <p:to>
                                        <p:strVal val="hidden"/>
                                      </p:to>
                                    </p:set>
                                  </p:childTnLst>
                                </p:cTn>
                              </p:par>
                              <p:par>
                                <p:cTn id="15" presetID="1" presetClass="exit" presetSubtype="0" fill="hold" grpId="7" nodeType="withEffect">
                                  <p:stCondLst>
                                    <p:cond delay="0"/>
                                  </p:stCondLst>
                                  <p:childTnLst>
                                    <p:set>
                                      <p:cBhvr>
                                        <p:cTn id="16" dur="1" fill="hold">
                                          <p:stCondLst>
                                            <p:cond delay="0"/>
                                          </p:stCondLst>
                                        </p:cTn>
                                        <p:tgtEl>
                                          <p:spTgt spid="31868"/>
                                        </p:tgtEl>
                                        <p:attrNameLst>
                                          <p:attrName>style.visibility</p:attrName>
                                        </p:attrNameLst>
                                      </p:cBhvr>
                                      <p:to>
                                        <p:strVal val="hidden"/>
                                      </p:to>
                                    </p:set>
                                  </p:childTnLst>
                                </p:cTn>
                              </p:par>
                              <p:par>
                                <p:cTn id="17" presetID="1" presetClass="exit" presetSubtype="0" fill="hold" grpId="7" nodeType="withEffect">
                                  <p:stCondLst>
                                    <p:cond delay="0"/>
                                  </p:stCondLst>
                                  <p:childTnLst>
                                    <p:set>
                                      <p:cBhvr>
                                        <p:cTn id="18" dur="1" fill="hold">
                                          <p:stCondLst>
                                            <p:cond delay="0"/>
                                          </p:stCondLst>
                                        </p:cTn>
                                        <p:tgtEl>
                                          <p:spTgt spid="31869"/>
                                        </p:tgtEl>
                                        <p:attrNameLst>
                                          <p:attrName>style.visibility</p:attrName>
                                        </p:attrNameLst>
                                      </p:cBhvr>
                                      <p:to>
                                        <p:strVal val="hidden"/>
                                      </p:to>
                                    </p:set>
                                  </p:childTnLst>
                                </p:cTn>
                              </p:par>
                              <p:par>
                                <p:cTn id="19" presetID="1" presetClass="exit" presetSubtype="0" fill="hold" grpId="7" nodeType="withEffect">
                                  <p:stCondLst>
                                    <p:cond delay="0"/>
                                  </p:stCondLst>
                                  <p:childTnLst>
                                    <p:set>
                                      <p:cBhvr>
                                        <p:cTn id="20" dur="1" fill="hold">
                                          <p:stCondLst>
                                            <p:cond delay="0"/>
                                          </p:stCondLst>
                                        </p:cTn>
                                        <p:tgtEl>
                                          <p:spTgt spid="31870"/>
                                        </p:tgtEl>
                                        <p:attrNameLst>
                                          <p:attrName>style.visibility</p:attrName>
                                        </p:attrNameLst>
                                      </p:cBhvr>
                                      <p:to>
                                        <p:strVal val="hidden"/>
                                      </p:to>
                                    </p:set>
                                  </p:childTnLst>
                                </p:cTn>
                              </p:par>
                              <p:par>
                                <p:cTn id="21" presetID="1" presetClass="exit" presetSubtype="0" fill="hold" grpId="7" nodeType="withEffect">
                                  <p:stCondLst>
                                    <p:cond delay="0"/>
                                  </p:stCondLst>
                                  <p:childTnLst>
                                    <p:set>
                                      <p:cBhvr>
                                        <p:cTn id="22" dur="1" fill="hold">
                                          <p:stCondLst>
                                            <p:cond delay="0"/>
                                          </p:stCondLst>
                                        </p:cTn>
                                        <p:tgtEl>
                                          <p:spTgt spid="31871"/>
                                        </p:tgtEl>
                                        <p:attrNameLst>
                                          <p:attrName>style.visibility</p:attrName>
                                        </p:attrNameLst>
                                      </p:cBhvr>
                                      <p:to>
                                        <p:strVal val="hidden"/>
                                      </p:to>
                                    </p:set>
                                  </p:childTnLst>
                                </p:cTn>
                              </p:par>
                              <p:par>
                                <p:cTn id="23" presetID="14" presetClass="entr" presetSubtype="10" fill="hold" grpId="7" nodeType="withEffect">
                                  <p:stCondLst>
                                    <p:cond delay="0"/>
                                  </p:stCondLst>
                                  <p:childTnLst>
                                    <p:set>
                                      <p:cBhvr>
                                        <p:cTn id="24" dur="1" fill="hold">
                                          <p:stCondLst>
                                            <p:cond delay="0"/>
                                          </p:stCondLst>
                                        </p:cTn>
                                        <p:tgtEl>
                                          <p:spTgt spid="31872"/>
                                        </p:tgtEl>
                                        <p:attrNameLst>
                                          <p:attrName>style.visibility</p:attrName>
                                        </p:attrNameLst>
                                      </p:cBhvr>
                                      <p:to>
                                        <p:strVal val="visible"/>
                                      </p:to>
                                    </p:set>
                                    <p:animEffect transition="in" filter="randombar(horizontal)">
                                      <p:cBhvr>
                                        <p:cTn id="25" dur="800"/>
                                        <p:tgtEl>
                                          <p:spTgt spid="31872"/>
                                        </p:tgtEl>
                                      </p:cBhvr>
                                    </p:animEffect>
                                  </p:childTnLst>
                                </p:cTn>
                              </p:par>
                              <p:par>
                                <p:cTn id="26" presetID="19" presetClass="emph" presetSubtype="0" repeatCount="indefinite" fill="hold" nodeType="withEffect">
                                  <p:stCondLst>
                                    <p:cond delay="0"/>
                                  </p:stCondLst>
                                  <p:childTnLst>
                                    <p:animClr clrSpc="rgb" dir="cw">
                                      <p:cBhvr override="childStyle">
                                        <p:cTn id="27" dur="500" fill="hold"/>
                                        <p:tgtEl>
                                          <p:spTgt spid="3074"/>
                                        </p:tgtEl>
                                        <p:attrNameLst>
                                          <p:attrName>style.color</p:attrName>
                                        </p:attrNameLst>
                                      </p:cBhvr>
                                      <p:to>
                                        <a:srgbClr val="FF0000"/>
                                      </p:to>
                                    </p:animClr>
                                    <p:animClr clrSpc="rgb" dir="cw">
                                      <p:cBhvr>
                                        <p:cTn id="28" dur="500" fill="hold"/>
                                        <p:tgtEl>
                                          <p:spTgt spid="3074"/>
                                        </p:tgtEl>
                                        <p:attrNameLst>
                                          <p:attrName>fillcolor</p:attrName>
                                        </p:attrNameLst>
                                      </p:cBhvr>
                                      <p:to>
                                        <a:srgbClr val="FF0000"/>
                                      </p:to>
                                    </p:animClr>
                                    <p:set>
                                      <p:cBhvr>
                                        <p:cTn id="29" dur="500" fill="hold"/>
                                        <p:tgtEl>
                                          <p:spTgt spid="3074"/>
                                        </p:tgtEl>
                                        <p:attrNameLst>
                                          <p:attrName>fill.type</p:attrName>
                                        </p:attrNameLst>
                                      </p:cBhvr>
                                      <p:to>
                                        <p:strVal val="solid"/>
                                      </p:to>
                                    </p:set>
                                    <p:set>
                                      <p:cBhvr>
                                        <p:cTn id="30" dur="500" fill="hold"/>
                                        <p:tgtEl>
                                          <p:spTgt spid="3074"/>
                                        </p:tgtEl>
                                        <p:attrNameLst>
                                          <p:attrName>fill.on</p:attrName>
                                        </p:attrNameLst>
                                      </p:cBhvr>
                                      <p:to>
                                        <p:strVal val="true"/>
                                      </p:to>
                                    </p:set>
                                  </p:childTnLst>
                                </p:cTn>
                              </p:par>
                              <p:par>
                                <p:cTn id="31" presetID="35" presetClass="emph" presetSubtype="0" repeatCount="indefinite" fill="hold" nodeType="withEffect">
                                  <p:stCondLst>
                                    <p:cond delay="0"/>
                                  </p:stCondLst>
                                  <p:childTnLst>
                                    <p:anim calcmode="discrete" valueType="str">
                                      <p:cBhvr>
                                        <p:cTn id="32" dur="1000" fill="hold"/>
                                        <p:tgtEl>
                                          <p:spTgt spid="307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1874"/>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emph" presetSubtype="2" fill="hold" nodeType="clickEffect">
                                  <p:stCondLst>
                                    <p:cond delay="0"/>
                                  </p:stCondLst>
                                  <p:childTnLst>
                                    <p:animClr clrSpc="rgb" dir="cw">
                                      <p:cBhvr>
                                        <p:cTn id="37" dur="200" fill="hold"/>
                                        <p:tgtEl>
                                          <p:spTgt spid="31875"/>
                                        </p:tgtEl>
                                        <p:attrNameLst>
                                          <p:attrName>fillcolor</p:attrName>
                                        </p:attrNameLst>
                                      </p:cBhvr>
                                      <p:to>
                                        <a:srgbClr val="BCBC32"/>
                                      </p:to>
                                    </p:animClr>
                                    <p:set>
                                      <p:cBhvr>
                                        <p:cTn id="38" dur="200" fill="hold"/>
                                        <p:tgtEl>
                                          <p:spTgt spid="31875"/>
                                        </p:tgtEl>
                                        <p:attrNameLst>
                                          <p:attrName>fill.type</p:attrName>
                                        </p:attrNameLst>
                                      </p:cBhvr>
                                      <p:to>
                                        <p:strVal val="solid"/>
                                      </p:to>
                                    </p:set>
                                    <p:set>
                                      <p:cBhvr>
                                        <p:cTn id="39" dur="200" fill="hold"/>
                                        <p:tgtEl>
                                          <p:spTgt spid="31875"/>
                                        </p:tgtEl>
                                        <p:attrNameLst>
                                          <p:attrName>fill.on</p:attrName>
                                        </p:attrNameLst>
                                      </p:cBhvr>
                                      <p:to>
                                        <p:strVal val="true"/>
                                      </p:to>
                                    </p:set>
                                  </p:childTnLst>
                                </p:cTn>
                              </p:par>
                              <p:par>
                                <p:cTn id="40" presetID="1" presetClass="entr" presetSubtype="0" fill="hold" grpId="0" nodeType="withEffect">
                                  <p:stCondLst>
                                    <p:cond delay="0"/>
                                  </p:stCondLst>
                                  <p:childTnLst>
                                    <p:set>
                                      <p:cBhvr>
                                        <p:cTn id="41" dur="1" fill="hold">
                                          <p:stCondLst>
                                            <p:cond delay="0"/>
                                          </p:stCondLst>
                                        </p:cTn>
                                        <p:tgtEl>
                                          <p:spTgt spid="31873"/>
                                        </p:tgtEl>
                                        <p:attrNameLst>
                                          <p:attrName>style.visibility</p:attrName>
                                        </p:attrNameLst>
                                      </p:cBhvr>
                                      <p:to>
                                        <p:strVal val="visible"/>
                                      </p:to>
                                    </p:set>
                                  </p:childTnLst>
                                </p:cTn>
                              </p:par>
                            </p:childTnLst>
                          </p:cTn>
                        </p:par>
                        <p:par>
                          <p:cTn id="42" fill="hold" nodeType="afterGroup">
                            <p:stCondLst>
                              <p:cond delay="200"/>
                            </p:stCondLst>
                            <p:childTnLst>
                              <p:par>
                                <p:cTn id="43" presetID="1" presetClass="emph" presetSubtype="2" fill="hold" nodeType="afterEffect">
                                  <p:stCondLst>
                                    <p:cond delay="0"/>
                                  </p:stCondLst>
                                  <p:childTnLst>
                                    <p:animClr clrSpc="rgb" dir="cw">
                                      <p:cBhvr>
                                        <p:cTn id="44" dur="200" fill="hold"/>
                                        <p:tgtEl>
                                          <p:spTgt spid="31876"/>
                                        </p:tgtEl>
                                        <p:attrNameLst>
                                          <p:attrName>fillcolor</p:attrName>
                                        </p:attrNameLst>
                                      </p:cBhvr>
                                      <p:to>
                                        <a:srgbClr val="BCBC32"/>
                                      </p:to>
                                    </p:animClr>
                                    <p:set>
                                      <p:cBhvr>
                                        <p:cTn id="45" dur="200" fill="hold"/>
                                        <p:tgtEl>
                                          <p:spTgt spid="31876"/>
                                        </p:tgtEl>
                                        <p:attrNameLst>
                                          <p:attrName>fill.type</p:attrName>
                                        </p:attrNameLst>
                                      </p:cBhvr>
                                      <p:to>
                                        <p:strVal val="solid"/>
                                      </p:to>
                                    </p:set>
                                    <p:set>
                                      <p:cBhvr>
                                        <p:cTn id="46" dur="200" fill="hold"/>
                                        <p:tgtEl>
                                          <p:spTgt spid="31876"/>
                                        </p:tgtEl>
                                        <p:attrNameLst>
                                          <p:attrName>fill.on</p:attrName>
                                        </p:attrNameLst>
                                      </p:cBhvr>
                                      <p:to>
                                        <p:strVal val="true"/>
                                      </p:to>
                                    </p:set>
                                  </p:childTnLst>
                                </p:cTn>
                              </p:par>
                            </p:childTnLst>
                          </p:cTn>
                        </p:par>
                        <p:par>
                          <p:cTn id="47" fill="hold" nodeType="afterGroup">
                            <p:stCondLst>
                              <p:cond delay="400"/>
                            </p:stCondLst>
                            <p:childTnLst>
                              <p:par>
                                <p:cTn id="48" presetID="1" presetClass="emph" presetSubtype="2" fill="hold" nodeType="afterEffect">
                                  <p:stCondLst>
                                    <p:cond delay="0"/>
                                  </p:stCondLst>
                                  <p:childTnLst>
                                    <p:animClr clrSpc="rgb" dir="cw">
                                      <p:cBhvr>
                                        <p:cTn id="49" dur="200" fill="hold"/>
                                        <p:tgtEl>
                                          <p:spTgt spid="31877"/>
                                        </p:tgtEl>
                                        <p:attrNameLst>
                                          <p:attrName>fillcolor</p:attrName>
                                        </p:attrNameLst>
                                      </p:cBhvr>
                                      <p:to>
                                        <a:srgbClr val="BCBC32"/>
                                      </p:to>
                                    </p:animClr>
                                    <p:set>
                                      <p:cBhvr>
                                        <p:cTn id="50" dur="200" fill="hold"/>
                                        <p:tgtEl>
                                          <p:spTgt spid="31877"/>
                                        </p:tgtEl>
                                        <p:attrNameLst>
                                          <p:attrName>fill.type</p:attrName>
                                        </p:attrNameLst>
                                      </p:cBhvr>
                                      <p:to>
                                        <p:strVal val="solid"/>
                                      </p:to>
                                    </p:set>
                                    <p:set>
                                      <p:cBhvr>
                                        <p:cTn id="51" dur="200" fill="hold"/>
                                        <p:tgtEl>
                                          <p:spTgt spid="31877"/>
                                        </p:tgtEl>
                                        <p:attrNameLst>
                                          <p:attrName>fill.on</p:attrName>
                                        </p:attrNameLst>
                                      </p:cBhvr>
                                      <p:to>
                                        <p:strVal val="true"/>
                                      </p:to>
                                    </p:set>
                                  </p:childTnLst>
                                </p:cTn>
                              </p:par>
                            </p:childTnLst>
                          </p:cTn>
                        </p:par>
                        <p:par>
                          <p:cTn id="52" fill="hold" nodeType="afterGroup">
                            <p:stCondLst>
                              <p:cond delay="600"/>
                            </p:stCondLst>
                            <p:childTnLst>
                              <p:par>
                                <p:cTn id="53" presetID="1" presetClass="emph" presetSubtype="2" fill="hold" nodeType="afterEffect">
                                  <p:stCondLst>
                                    <p:cond delay="0"/>
                                  </p:stCondLst>
                                  <p:childTnLst>
                                    <p:animClr clrSpc="rgb" dir="cw">
                                      <p:cBhvr>
                                        <p:cTn id="54" dur="200" fill="hold"/>
                                        <p:tgtEl>
                                          <p:spTgt spid="31878"/>
                                        </p:tgtEl>
                                        <p:attrNameLst>
                                          <p:attrName>fillcolor</p:attrName>
                                        </p:attrNameLst>
                                      </p:cBhvr>
                                      <p:to>
                                        <a:srgbClr val="BCBC32"/>
                                      </p:to>
                                    </p:animClr>
                                    <p:set>
                                      <p:cBhvr>
                                        <p:cTn id="55" dur="200" fill="hold"/>
                                        <p:tgtEl>
                                          <p:spTgt spid="31878"/>
                                        </p:tgtEl>
                                        <p:attrNameLst>
                                          <p:attrName>fill.type</p:attrName>
                                        </p:attrNameLst>
                                      </p:cBhvr>
                                      <p:to>
                                        <p:strVal val="solid"/>
                                      </p:to>
                                    </p:set>
                                    <p:set>
                                      <p:cBhvr>
                                        <p:cTn id="56" dur="200" fill="hold"/>
                                        <p:tgtEl>
                                          <p:spTgt spid="31878"/>
                                        </p:tgtEl>
                                        <p:attrNameLst>
                                          <p:attrName>fill.on</p:attrName>
                                        </p:attrNameLst>
                                      </p:cBhvr>
                                      <p:to>
                                        <p:strVal val="true"/>
                                      </p:to>
                                    </p:set>
                                  </p:childTnLst>
                                </p:cTn>
                              </p:par>
                            </p:childTnLst>
                          </p:cTn>
                        </p:par>
                        <p:par>
                          <p:cTn id="57" fill="hold" nodeType="afterGroup">
                            <p:stCondLst>
                              <p:cond delay="800"/>
                            </p:stCondLst>
                            <p:childTnLst>
                              <p:par>
                                <p:cTn id="58" presetID="27" presetClass="emph" presetSubtype="0" fill="hold" grpId="0" nodeType="afterEffect">
                                  <p:stCondLst>
                                    <p:cond delay="0"/>
                                  </p:stCondLst>
                                  <p:childTnLst>
                                    <p:animClr clrSpc="rgb" dir="cw">
                                      <p:cBhvr override="childStyle">
                                        <p:cTn id="59" dur="1000" autoRev="1" fill="hold"/>
                                        <p:tgtEl>
                                          <p:spTgt spid="31875"/>
                                        </p:tgtEl>
                                        <p:attrNameLst>
                                          <p:attrName>style.color</p:attrName>
                                        </p:attrNameLst>
                                      </p:cBhvr>
                                      <p:to>
                                        <a:srgbClr val="FFFFFF"/>
                                      </p:to>
                                    </p:animClr>
                                    <p:animClr clrSpc="rgb" dir="cw">
                                      <p:cBhvr>
                                        <p:cTn id="60" dur="1000" autoRev="1" fill="hold"/>
                                        <p:tgtEl>
                                          <p:spTgt spid="31875"/>
                                        </p:tgtEl>
                                        <p:attrNameLst>
                                          <p:attrName>fillcolor</p:attrName>
                                        </p:attrNameLst>
                                      </p:cBhvr>
                                      <p:to>
                                        <a:srgbClr val="FFFFFF"/>
                                      </p:to>
                                    </p:animClr>
                                    <p:set>
                                      <p:cBhvr>
                                        <p:cTn id="61" dur="1000" autoRev="1" fill="hold"/>
                                        <p:tgtEl>
                                          <p:spTgt spid="31875"/>
                                        </p:tgtEl>
                                        <p:attrNameLst>
                                          <p:attrName>fill.type</p:attrName>
                                        </p:attrNameLst>
                                      </p:cBhvr>
                                      <p:to>
                                        <p:strVal val="solid"/>
                                      </p:to>
                                    </p:set>
                                    <p:set>
                                      <p:cBhvr>
                                        <p:cTn id="62" dur="1000" autoRev="1" fill="hold"/>
                                        <p:tgtEl>
                                          <p:spTgt spid="31875"/>
                                        </p:tgtEl>
                                        <p:attrNameLst>
                                          <p:attrName>fill.on</p:attrName>
                                        </p:attrNameLst>
                                      </p:cBhvr>
                                      <p:to>
                                        <p:strVal val="true"/>
                                      </p:to>
                                    </p:set>
                                  </p:childTnLst>
                                </p:cTn>
                              </p:par>
                              <p:par>
                                <p:cTn id="63" presetID="1" presetClass="exit" presetSubtype="0" fill="hold" grpId="1" nodeType="withEffect">
                                  <p:stCondLst>
                                    <p:cond delay="0"/>
                                  </p:stCondLst>
                                  <p:childTnLst>
                                    <p:set>
                                      <p:cBhvr>
                                        <p:cTn id="64" dur="1" fill="hold">
                                          <p:stCondLst>
                                            <p:cond delay="0"/>
                                          </p:stCondLst>
                                        </p:cTn>
                                        <p:tgtEl>
                                          <p:spTgt spid="31873"/>
                                        </p:tgtEl>
                                        <p:attrNameLst>
                                          <p:attrName>style.visibility</p:attrName>
                                        </p:attrNameLst>
                                      </p:cBhvr>
                                      <p:to>
                                        <p:strVal val="hidden"/>
                                      </p:to>
                                    </p:set>
                                  </p:childTnLst>
                                </p:cTn>
                              </p:par>
                              <p:par>
                                <p:cTn id="65" presetID="14" presetClass="entr" presetSubtype="10" fill="hold" grpId="0" nodeType="withEffect">
                                  <p:stCondLst>
                                    <p:cond delay="0"/>
                                  </p:stCondLst>
                                  <p:childTnLst>
                                    <p:set>
                                      <p:cBhvr>
                                        <p:cTn id="66" dur="1" fill="hold">
                                          <p:stCondLst>
                                            <p:cond delay="0"/>
                                          </p:stCondLst>
                                        </p:cTn>
                                        <p:tgtEl>
                                          <p:spTgt spid="31865"/>
                                        </p:tgtEl>
                                        <p:attrNameLst>
                                          <p:attrName>style.visibility</p:attrName>
                                        </p:attrNameLst>
                                      </p:cBhvr>
                                      <p:to>
                                        <p:strVal val="visible"/>
                                      </p:to>
                                    </p:set>
                                    <p:animEffect transition="in" filter="randombar(horizontal)">
                                      <p:cBhvr>
                                        <p:cTn id="67" dur="800"/>
                                        <p:tgtEl>
                                          <p:spTgt spid="31865"/>
                                        </p:tgtEl>
                                      </p:cBhvr>
                                    </p:animEffect>
                                  </p:childTnLst>
                                </p:cTn>
                              </p:par>
                              <p:par>
                                <p:cTn id="68" presetID="1" presetClass="exit" presetSubtype="0" fill="hold" grpId="0" nodeType="withEffect">
                                  <p:stCondLst>
                                    <p:cond delay="0"/>
                                  </p:stCondLst>
                                  <p:childTnLst>
                                    <p:set>
                                      <p:cBhvr>
                                        <p:cTn id="69" dur="1" fill="hold">
                                          <p:stCondLst>
                                            <p:cond delay="0"/>
                                          </p:stCondLst>
                                        </p:cTn>
                                        <p:tgtEl>
                                          <p:spTgt spid="31866"/>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31867"/>
                                        </p:tgtEl>
                                        <p:attrNameLst>
                                          <p:attrName>style.visibility</p:attrName>
                                        </p:attrNameLst>
                                      </p:cBhvr>
                                      <p:to>
                                        <p:strVal val="hidden"/>
                                      </p:to>
                                    </p:set>
                                  </p:childTnLst>
                                </p:cTn>
                              </p:par>
                              <p:par>
                                <p:cTn id="72" presetID="1" presetClass="exit" presetSubtype="0" fill="hold" grpId="0" nodeType="withEffect">
                                  <p:stCondLst>
                                    <p:cond delay="0"/>
                                  </p:stCondLst>
                                  <p:childTnLst>
                                    <p:set>
                                      <p:cBhvr>
                                        <p:cTn id="73" dur="1" fill="hold">
                                          <p:stCondLst>
                                            <p:cond delay="0"/>
                                          </p:stCondLst>
                                        </p:cTn>
                                        <p:tgtEl>
                                          <p:spTgt spid="31868"/>
                                        </p:tgtEl>
                                        <p:attrNameLst>
                                          <p:attrName>style.visibility</p:attrName>
                                        </p:attrNameLst>
                                      </p:cBhvr>
                                      <p:to>
                                        <p:strVal val="hidden"/>
                                      </p:to>
                                    </p:set>
                                  </p:childTnLst>
                                </p:cTn>
                              </p:par>
                              <p:par>
                                <p:cTn id="74" presetID="1" presetClass="exit" presetSubtype="0" fill="hold" grpId="0" nodeType="withEffect">
                                  <p:stCondLst>
                                    <p:cond delay="0"/>
                                  </p:stCondLst>
                                  <p:childTnLst>
                                    <p:set>
                                      <p:cBhvr>
                                        <p:cTn id="75" dur="1" fill="hold">
                                          <p:stCondLst>
                                            <p:cond delay="0"/>
                                          </p:stCondLst>
                                        </p:cTn>
                                        <p:tgtEl>
                                          <p:spTgt spid="31869"/>
                                        </p:tgtEl>
                                        <p:attrNameLst>
                                          <p:attrName>style.visibility</p:attrName>
                                        </p:attrNameLst>
                                      </p:cBhvr>
                                      <p:to>
                                        <p:strVal val="hidden"/>
                                      </p:to>
                                    </p:set>
                                  </p:childTnLst>
                                </p:cTn>
                              </p:par>
                              <p:par>
                                <p:cTn id="76" presetID="1" presetClass="exit" presetSubtype="0" fill="hold" grpId="0" nodeType="withEffect">
                                  <p:stCondLst>
                                    <p:cond delay="0"/>
                                  </p:stCondLst>
                                  <p:childTnLst>
                                    <p:set>
                                      <p:cBhvr>
                                        <p:cTn id="77" dur="1" fill="hold">
                                          <p:stCondLst>
                                            <p:cond delay="0"/>
                                          </p:stCondLst>
                                        </p:cTn>
                                        <p:tgtEl>
                                          <p:spTgt spid="31870"/>
                                        </p:tgtEl>
                                        <p:attrNameLst>
                                          <p:attrName>style.visibility</p:attrName>
                                        </p:attrNameLst>
                                      </p:cBhvr>
                                      <p:to>
                                        <p:strVal val="hidden"/>
                                      </p:to>
                                    </p:set>
                                  </p:childTnLst>
                                </p:cTn>
                              </p:par>
                              <p:par>
                                <p:cTn id="78" presetID="1" presetClass="exit" presetSubtype="0" fill="hold" grpId="0" nodeType="withEffect">
                                  <p:stCondLst>
                                    <p:cond delay="0"/>
                                  </p:stCondLst>
                                  <p:childTnLst>
                                    <p:set>
                                      <p:cBhvr>
                                        <p:cTn id="79" dur="1" fill="hold">
                                          <p:stCondLst>
                                            <p:cond delay="0"/>
                                          </p:stCondLst>
                                        </p:cTn>
                                        <p:tgtEl>
                                          <p:spTgt spid="31871"/>
                                        </p:tgtEl>
                                        <p:attrNameLst>
                                          <p:attrName>style.visibility</p:attrName>
                                        </p:attrNameLst>
                                      </p:cBhvr>
                                      <p:to>
                                        <p:strVal val="hidden"/>
                                      </p:to>
                                    </p:set>
                                  </p:childTnLst>
                                </p:cTn>
                              </p:par>
                              <p:par>
                                <p:cTn id="80" presetID="1" presetClass="exit" presetSubtype="0" fill="hold" grpId="0" nodeType="withEffect">
                                  <p:stCondLst>
                                    <p:cond delay="0"/>
                                  </p:stCondLst>
                                  <p:childTnLst>
                                    <p:set>
                                      <p:cBhvr>
                                        <p:cTn id="81" dur="1" fill="hold">
                                          <p:stCondLst>
                                            <p:cond delay="0"/>
                                          </p:stCondLst>
                                        </p:cTn>
                                        <p:tgtEl>
                                          <p:spTgt spid="31872"/>
                                        </p:tgtEl>
                                        <p:attrNameLst>
                                          <p:attrName>style.visibility</p:attrName>
                                        </p:attrNameLst>
                                      </p:cBhvr>
                                      <p:to>
                                        <p:strVal val="hidden"/>
                                      </p:to>
                                    </p:set>
                                  </p:childTnLst>
                                </p:cTn>
                              </p:par>
                              <p:par>
                                <p:cTn id="82" presetID="27" presetClass="emph" presetSubtype="0" fill="hold" grpId="0" nodeType="withEffect">
                                  <p:stCondLst>
                                    <p:cond delay="0"/>
                                  </p:stCondLst>
                                  <p:childTnLst>
                                    <p:animClr clrSpc="rgb" dir="cw">
                                      <p:cBhvr override="childStyle">
                                        <p:cTn id="83" dur="1000" autoRev="1" fill="hold"/>
                                        <p:tgtEl>
                                          <p:spTgt spid="31876"/>
                                        </p:tgtEl>
                                        <p:attrNameLst>
                                          <p:attrName>style.color</p:attrName>
                                        </p:attrNameLst>
                                      </p:cBhvr>
                                      <p:to>
                                        <a:srgbClr val="FFFFFF"/>
                                      </p:to>
                                    </p:animClr>
                                    <p:animClr clrSpc="rgb" dir="cw">
                                      <p:cBhvr>
                                        <p:cTn id="84" dur="1000" autoRev="1" fill="hold"/>
                                        <p:tgtEl>
                                          <p:spTgt spid="31876"/>
                                        </p:tgtEl>
                                        <p:attrNameLst>
                                          <p:attrName>fillcolor</p:attrName>
                                        </p:attrNameLst>
                                      </p:cBhvr>
                                      <p:to>
                                        <a:srgbClr val="FFFFFF"/>
                                      </p:to>
                                    </p:animClr>
                                    <p:set>
                                      <p:cBhvr>
                                        <p:cTn id="85" dur="1000" autoRev="1" fill="hold"/>
                                        <p:tgtEl>
                                          <p:spTgt spid="31876"/>
                                        </p:tgtEl>
                                        <p:attrNameLst>
                                          <p:attrName>fill.type</p:attrName>
                                        </p:attrNameLst>
                                      </p:cBhvr>
                                      <p:to>
                                        <p:strVal val="solid"/>
                                      </p:to>
                                    </p:set>
                                    <p:set>
                                      <p:cBhvr>
                                        <p:cTn id="86" dur="1000" autoRev="1" fill="hold"/>
                                        <p:tgtEl>
                                          <p:spTgt spid="31876"/>
                                        </p:tgtEl>
                                        <p:attrNameLst>
                                          <p:attrName>fill.on</p:attrName>
                                        </p:attrNameLst>
                                      </p:cBhvr>
                                      <p:to>
                                        <p:strVal val="true"/>
                                      </p:to>
                                    </p:set>
                                  </p:childTnLst>
                                </p:cTn>
                              </p:par>
                              <p:par>
                                <p:cTn id="87" presetID="27" presetClass="emph" presetSubtype="0" fill="hold" grpId="0" nodeType="withEffect">
                                  <p:stCondLst>
                                    <p:cond delay="0"/>
                                  </p:stCondLst>
                                  <p:childTnLst>
                                    <p:animClr clrSpc="rgb" dir="cw">
                                      <p:cBhvr override="childStyle">
                                        <p:cTn id="88" dur="1000" autoRev="1" fill="hold"/>
                                        <p:tgtEl>
                                          <p:spTgt spid="31877"/>
                                        </p:tgtEl>
                                        <p:attrNameLst>
                                          <p:attrName>style.color</p:attrName>
                                        </p:attrNameLst>
                                      </p:cBhvr>
                                      <p:to>
                                        <a:srgbClr val="FFFFFF"/>
                                      </p:to>
                                    </p:animClr>
                                    <p:animClr clrSpc="rgb" dir="cw">
                                      <p:cBhvr>
                                        <p:cTn id="89" dur="1000" autoRev="1" fill="hold"/>
                                        <p:tgtEl>
                                          <p:spTgt spid="31877"/>
                                        </p:tgtEl>
                                        <p:attrNameLst>
                                          <p:attrName>fillcolor</p:attrName>
                                        </p:attrNameLst>
                                      </p:cBhvr>
                                      <p:to>
                                        <a:srgbClr val="FFFFFF"/>
                                      </p:to>
                                    </p:animClr>
                                    <p:set>
                                      <p:cBhvr>
                                        <p:cTn id="90" dur="1000" autoRev="1" fill="hold"/>
                                        <p:tgtEl>
                                          <p:spTgt spid="31877"/>
                                        </p:tgtEl>
                                        <p:attrNameLst>
                                          <p:attrName>fill.type</p:attrName>
                                        </p:attrNameLst>
                                      </p:cBhvr>
                                      <p:to>
                                        <p:strVal val="solid"/>
                                      </p:to>
                                    </p:set>
                                    <p:set>
                                      <p:cBhvr>
                                        <p:cTn id="91" dur="1000" autoRev="1" fill="hold"/>
                                        <p:tgtEl>
                                          <p:spTgt spid="31877"/>
                                        </p:tgtEl>
                                        <p:attrNameLst>
                                          <p:attrName>fill.on</p:attrName>
                                        </p:attrNameLst>
                                      </p:cBhvr>
                                      <p:to>
                                        <p:strVal val="true"/>
                                      </p:to>
                                    </p:set>
                                  </p:childTnLst>
                                </p:cTn>
                              </p:par>
                              <p:par>
                                <p:cTn id="92" presetID="27" presetClass="emph" presetSubtype="0" fill="hold" grpId="0" nodeType="withEffect">
                                  <p:stCondLst>
                                    <p:cond delay="0"/>
                                  </p:stCondLst>
                                  <p:childTnLst>
                                    <p:animClr clrSpc="rgb" dir="cw">
                                      <p:cBhvr override="childStyle">
                                        <p:cTn id="93" dur="1000" autoRev="1" fill="hold"/>
                                        <p:tgtEl>
                                          <p:spTgt spid="31878"/>
                                        </p:tgtEl>
                                        <p:attrNameLst>
                                          <p:attrName>style.color</p:attrName>
                                        </p:attrNameLst>
                                      </p:cBhvr>
                                      <p:to>
                                        <a:srgbClr val="FFFFFF"/>
                                      </p:to>
                                    </p:animClr>
                                    <p:animClr clrSpc="rgb" dir="cw">
                                      <p:cBhvr>
                                        <p:cTn id="94" dur="1000" autoRev="1" fill="hold"/>
                                        <p:tgtEl>
                                          <p:spTgt spid="31878"/>
                                        </p:tgtEl>
                                        <p:attrNameLst>
                                          <p:attrName>fillcolor</p:attrName>
                                        </p:attrNameLst>
                                      </p:cBhvr>
                                      <p:to>
                                        <a:srgbClr val="FFFFFF"/>
                                      </p:to>
                                    </p:animClr>
                                    <p:set>
                                      <p:cBhvr>
                                        <p:cTn id="95" dur="1000" autoRev="1" fill="hold"/>
                                        <p:tgtEl>
                                          <p:spTgt spid="31878"/>
                                        </p:tgtEl>
                                        <p:attrNameLst>
                                          <p:attrName>fill.type</p:attrName>
                                        </p:attrNameLst>
                                      </p:cBhvr>
                                      <p:to>
                                        <p:strVal val="solid"/>
                                      </p:to>
                                    </p:set>
                                    <p:set>
                                      <p:cBhvr>
                                        <p:cTn id="96" dur="1000" autoRev="1" fill="hold"/>
                                        <p:tgtEl>
                                          <p:spTgt spid="31878"/>
                                        </p:tgtEl>
                                        <p:attrNameLst>
                                          <p:attrName>fill.on</p:attrName>
                                        </p:attrNameLst>
                                      </p:cBhvr>
                                      <p:to>
                                        <p:strVal val="true"/>
                                      </p:to>
                                    </p:set>
                                  </p:childTnLst>
                                </p:cTn>
                              </p:par>
                            </p:childTnLst>
                          </p:cTn>
                        </p:par>
                        <p:par>
                          <p:cTn id="97" fill="hold" nodeType="afterGroup">
                            <p:stCondLst>
                              <p:cond delay="2800"/>
                            </p:stCondLst>
                            <p:childTnLst>
                              <p:par>
                                <p:cTn id="98" presetID="23" presetClass="entr" presetSubtype="16" fill="hold" nodeType="afterEffect">
                                  <p:stCondLst>
                                    <p:cond delay="0"/>
                                  </p:stCondLst>
                                  <p:childTnLst>
                                    <p:set>
                                      <p:cBhvr>
                                        <p:cTn id="99" dur="1" fill="hold">
                                          <p:stCondLst>
                                            <p:cond delay="0"/>
                                          </p:stCondLst>
                                        </p:cTn>
                                        <p:tgtEl>
                                          <p:spTgt spid="31879"/>
                                        </p:tgtEl>
                                        <p:attrNameLst>
                                          <p:attrName>style.visibility</p:attrName>
                                        </p:attrNameLst>
                                      </p:cBhvr>
                                      <p:to>
                                        <p:strVal val="visible"/>
                                      </p:to>
                                    </p:set>
                                    <p:anim calcmode="lin" valueType="num">
                                      <p:cBhvr>
                                        <p:cTn id="100" dur="2000" fill="hold"/>
                                        <p:tgtEl>
                                          <p:spTgt spid="31879"/>
                                        </p:tgtEl>
                                        <p:attrNameLst>
                                          <p:attrName>ppt_w</p:attrName>
                                        </p:attrNameLst>
                                      </p:cBhvr>
                                      <p:tavLst>
                                        <p:tav tm="0">
                                          <p:val>
                                            <p:fltVal val="0"/>
                                          </p:val>
                                        </p:tav>
                                        <p:tav tm="100000">
                                          <p:val>
                                            <p:strVal val="#ppt_w"/>
                                          </p:val>
                                        </p:tav>
                                      </p:tavLst>
                                    </p:anim>
                                    <p:anim calcmode="lin" valueType="num">
                                      <p:cBhvr>
                                        <p:cTn id="101" dur="2000" fill="hold"/>
                                        <p:tgtEl>
                                          <p:spTgt spid="3187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1874"/>
                  </p:tgtEl>
                </p:cond>
              </p:nextCondLst>
            </p:seq>
            <p:seq concurrent="1" nextAc="seek">
              <p:cTn id="102" restart="whenNotActive" fill="hold" evtFilter="cancelBubble" nodeType="interactiveSeq">
                <p:stCondLst>
                  <p:cond evt="onClick" delay="0">
                    <p:tgtEl>
                      <p:spTgt spid="31880"/>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 presetClass="emph" presetSubtype="2" fill="hold" nodeType="clickEffect">
                                  <p:stCondLst>
                                    <p:cond delay="0"/>
                                  </p:stCondLst>
                                  <p:childTnLst>
                                    <p:animClr clrSpc="rgb" dir="cw">
                                      <p:cBhvr>
                                        <p:cTn id="106" dur="200" fill="hold"/>
                                        <p:tgtEl>
                                          <p:spTgt spid="31881"/>
                                        </p:tgtEl>
                                        <p:attrNameLst>
                                          <p:attrName>fillcolor</p:attrName>
                                        </p:attrNameLst>
                                      </p:cBhvr>
                                      <p:to>
                                        <a:srgbClr val="BCBC32"/>
                                      </p:to>
                                    </p:animClr>
                                    <p:set>
                                      <p:cBhvr>
                                        <p:cTn id="107" dur="200" fill="hold"/>
                                        <p:tgtEl>
                                          <p:spTgt spid="31881"/>
                                        </p:tgtEl>
                                        <p:attrNameLst>
                                          <p:attrName>fill.type</p:attrName>
                                        </p:attrNameLst>
                                      </p:cBhvr>
                                      <p:to>
                                        <p:strVal val="solid"/>
                                      </p:to>
                                    </p:set>
                                    <p:set>
                                      <p:cBhvr>
                                        <p:cTn id="108" dur="200" fill="hold"/>
                                        <p:tgtEl>
                                          <p:spTgt spid="31881"/>
                                        </p:tgtEl>
                                        <p:attrNameLst>
                                          <p:attrName>fill.on</p:attrName>
                                        </p:attrNameLst>
                                      </p:cBhvr>
                                      <p:to>
                                        <p:strVal val="true"/>
                                      </p:to>
                                    </p:set>
                                  </p:childTnLst>
                                </p:cTn>
                              </p:par>
                              <p:par>
                                <p:cTn id="109" presetID="1" presetClass="entr" presetSubtype="0" fill="hold" grpId="2" nodeType="withEffect">
                                  <p:stCondLst>
                                    <p:cond delay="0"/>
                                  </p:stCondLst>
                                  <p:childTnLst>
                                    <p:set>
                                      <p:cBhvr>
                                        <p:cTn id="110" dur="1" fill="hold">
                                          <p:stCondLst>
                                            <p:cond delay="0"/>
                                          </p:stCondLst>
                                        </p:cTn>
                                        <p:tgtEl>
                                          <p:spTgt spid="31873"/>
                                        </p:tgtEl>
                                        <p:attrNameLst>
                                          <p:attrName>style.visibility</p:attrName>
                                        </p:attrNameLst>
                                      </p:cBhvr>
                                      <p:to>
                                        <p:strVal val="visible"/>
                                      </p:to>
                                    </p:set>
                                  </p:childTnLst>
                                </p:cTn>
                              </p:par>
                            </p:childTnLst>
                          </p:cTn>
                        </p:par>
                        <p:par>
                          <p:cTn id="111" fill="hold" nodeType="afterGroup">
                            <p:stCondLst>
                              <p:cond delay="200"/>
                            </p:stCondLst>
                            <p:childTnLst>
                              <p:par>
                                <p:cTn id="112" presetID="1" presetClass="emph" presetSubtype="2" fill="hold" nodeType="afterEffect">
                                  <p:stCondLst>
                                    <p:cond delay="0"/>
                                  </p:stCondLst>
                                  <p:childTnLst>
                                    <p:animClr clrSpc="rgb" dir="cw">
                                      <p:cBhvr>
                                        <p:cTn id="113" dur="200" fill="hold"/>
                                        <p:tgtEl>
                                          <p:spTgt spid="31882"/>
                                        </p:tgtEl>
                                        <p:attrNameLst>
                                          <p:attrName>fillcolor</p:attrName>
                                        </p:attrNameLst>
                                      </p:cBhvr>
                                      <p:to>
                                        <a:srgbClr val="BCBC32"/>
                                      </p:to>
                                    </p:animClr>
                                    <p:set>
                                      <p:cBhvr>
                                        <p:cTn id="114" dur="200" fill="hold"/>
                                        <p:tgtEl>
                                          <p:spTgt spid="31882"/>
                                        </p:tgtEl>
                                        <p:attrNameLst>
                                          <p:attrName>fill.type</p:attrName>
                                        </p:attrNameLst>
                                      </p:cBhvr>
                                      <p:to>
                                        <p:strVal val="solid"/>
                                      </p:to>
                                    </p:set>
                                    <p:set>
                                      <p:cBhvr>
                                        <p:cTn id="115" dur="200" fill="hold"/>
                                        <p:tgtEl>
                                          <p:spTgt spid="31882"/>
                                        </p:tgtEl>
                                        <p:attrNameLst>
                                          <p:attrName>fill.on</p:attrName>
                                        </p:attrNameLst>
                                      </p:cBhvr>
                                      <p:to>
                                        <p:strVal val="true"/>
                                      </p:to>
                                    </p:set>
                                  </p:childTnLst>
                                </p:cTn>
                              </p:par>
                            </p:childTnLst>
                          </p:cTn>
                        </p:par>
                        <p:par>
                          <p:cTn id="116" fill="hold" nodeType="afterGroup">
                            <p:stCondLst>
                              <p:cond delay="400"/>
                            </p:stCondLst>
                            <p:childTnLst>
                              <p:par>
                                <p:cTn id="117" presetID="1" presetClass="emph" presetSubtype="2" fill="hold" nodeType="afterEffect">
                                  <p:stCondLst>
                                    <p:cond delay="0"/>
                                  </p:stCondLst>
                                  <p:childTnLst>
                                    <p:animClr clrSpc="rgb" dir="cw">
                                      <p:cBhvr>
                                        <p:cTn id="118" dur="200" fill="hold"/>
                                        <p:tgtEl>
                                          <p:spTgt spid="31883"/>
                                        </p:tgtEl>
                                        <p:attrNameLst>
                                          <p:attrName>fillcolor</p:attrName>
                                        </p:attrNameLst>
                                      </p:cBhvr>
                                      <p:to>
                                        <a:srgbClr val="BCBC32"/>
                                      </p:to>
                                    </p:animClr>
                                    <p:set>
                                      <p:cBhvr>
                                        <p:cTn id="119" dur="200" fill="hold"/>
                                        <p:tgtEl>
                                          <p:spTgt spid="31883"/>
                                        </p:tgtEl>
                                        <p:attrNameLst>
                                          <p:attrName>fill.type</p:attrName>
                                        </p:attrNameLst>
                                      </p:cBhvr>
                                      <p:to>
                                        <p:strVal val="solid"/>
                                      </p:to>
                                    </p:set>
                                    <p:set>
                                      <p:cBhvr>
                                        <p:cTn id="120" dur="200" fill="hold"/>
                                        <p:tgtEl>
                                          <p:spTgt spid="31883"/>
                                        </p:tgtEl>
                                        <p:attrNameLst>
                                          <p:attrName>fill.on</p:attrName>
                                        </p:attrNameLst>
                                      </p:cBhvr>
                                      <p:to>
                                        <p:strVal val="true"/>
                                      </p:to>
                                    </p:set>
                                  </p:childTnLst>
                                </p:cTn>
                              </p:par>
                            </p:childTnLst>
                          </p:cTn>
                        </p:par>
                        <p:par>
                          <p:cTn id="121" fill="hold" nodeType="afterGroup">
                            <p:stCondLst>
                              <p:cond delay="600"/>
                            </p:stCondLst>
                            <p:childTnLst>
                              <p:par>
                                <p:cTn id="122" presetID="1" presetClass="emph" presetSubtype="2" fill="hold" nodeType="afterEffect">
                                  <p:stCondLst>
                                    <p:cond delay="0"/>
                                  </p:stCondLst>
                                  <p:childTnLst>
                                    <p:animClr clrSpc="rgb" dir="cw">
                                      <p:cBhvr>
                                        <p:cTn id="123" dur="200" fill="hold"/>
                                        <p:tgtEl>
                                          <p:spTgt spid="31884"/>
                                        </p:tgtEl>
                                        <p:attrNameLst>
                                          <p:attrName>fillcolor</p:attrName>
                                        </p:attrNameLst>
                                      </p:cBhvr>
                                      <p:to>
                                        <a:srgbClr val="BCBC32"/>
                                      </p:to>
                                    </p:animClr>
                                    <p:set>
                                      <p:cBhvr>
                                        <p:cTn id="124" dur="200" fill="hold"/>
                                        <p:tgtEl>
                                          <p:spTgt spid="31884"/>
                                        </p:tgtEl>
                                        <p:attrNameLst>
                                          <p:attrName>fill.type</p:attrName>
                                        </p:attrNameLst>
                                      </p:cBhvr>
                                      <p:to>
                                        <p:strVal val="solid"/>
                                      </p:to>
                                    </p:set>
                                    <p:set>
                                      <p:cBhvr>
                                        <p:cTn id="125" dur="200" fill="hold"/>
                                        <p:tgtEl>
                                          <p:spTgt spid="31884"/>
                                        </p:tgtEl>
                                        <p:attrNameLst>
                                          <p:attrName>fill.on</p:attrName>
                                        </p:attrNameLst>
                                      </p:cBhvr>
                                      <p:to>
                                        <p:strVal val="true"/>
                                      </p:to>
                                    </p:set>
                                  </p:childTnLst>
                                </p:cTn>
                              </p:par>
                            </p:childTnLst>
                          </p:cTn>
                        </p:par>
                        <p:par>
                          <p:cTn id="126" fill="hold" nodeType="afterGroup">
                            <p:stCondLst>
                              <p:cond delay="800"/>
                            </p:stCondLst>
                            <p:childTnLst>
                              <p:par>
                                <p:cTn id="127" presetID="1" presetClass="emph" presetSubtype="2" fill="hold" nodeType="afterEffect">
                                  <p:stCondLst>
                                    <p:cond delay="0"/>
                                  </p:stCondLst>
                                  <p:childTnLst>
                                    <p:animClr clrSpc="rgb" dir="cw">
                                      <p:cBhvr>
                                        <p:cTn id="128" dur="200" fill="hold"/>
                                        <p:tgtEl>
                                          <p:spTgt spid="31885"/>
                                        </p:tgtEl>
                                        <p:attrNameLst>
                                          <p:attrName>fillcolor</p:attrName>
                                        </p:attrNameLst>
                                      </p:cBhvr>
                                      <p:to>
                                        <a:srgbClr val="BCBC32"/>
                                      </p:to>
                                    </p:animClr>
                                    <p:set>
                                      <p:cBhvr>
                                        <p:cTn id="129" dur="200" fill="hold"/>
                                        <p:tgtEl>
                                          <p:spTgt spid="31885"/>
                                        </p:tgtEl>
                                        <p:attrNameLst>
                                          <p:attrName>fill.type</p:attrName>
                                        </p:attrNameLst>
                                      </p:cBhvr>
                                      <p:to>
                                        <p:strVal val="solid"/>
                                      </p:to>
                                    </p:set>
                                    <p:set>
                                      <p:cBhvr>
                                        <p:cTn id="130" dur="200" fill="hold"/>
                                        <p:tgtEl>
                                          <p:spTgt spid="31885"/>
                                        </p:tgtEl>
                                        <p:attrNameLst>
                                          <p:attrName>fill.on</p:attrName>
                                        </p:attrNameLst>
                                      </p:cBhvr>
                                      <p:to>
                                        <p:strVal val="true"/>
                                      </p:to>
                                    </p:set>
                                  </p:childTnLst>
                                </p:cTn>
                              </p:par>
                            </p:childTnLst>
                          </p:cTn>
                        </p:par>
                        <p:par>
                          <p:cTn id="131" fill="hold" nodeType="afterGroup">
                            <p:stCondLst>
                              <p:cond delay="1000"/>
                            </p:stCondLst>
                            <p:childTnLst>
                              <p:par>
                                <p:cTn id="132" presetID="1" presetClass="emph" presetSubtype="2" fill="hold" nodeType="afterEffect">
                                  <p:stCondLst>
                                    <p:cond delay="0"/>
                                  </p:stCondLst>
                                  <p:childTnLst>
                                    <p:animClr clrSpc="rgb" dir="cw">
                                      <p:cBhvr>
                                        <p:cTn id="133" dur="200" fill="hold"/>
                                        <p:tgtEl>
                                          <p:spTgt spid="31886"/>
                                        </p:tgtEl>
                                        <p:attrNameLst>
                                          <p:attrName>fillcolor</p:attrName>
                                        </p:attrNameLst>
                                      </p:cBhvr>
                                      <p:to>
                                        <a:srgbClr val="BCBC32"/>
                                      </p:to>
                                    </p:animClr>
                                    <p:set>
                                      <p:cBhvr>
                                        <p:cTn id="134" dur="200" fill="hold"/>
                                        <p:tgtEl>
                                          <p:spTgt spid="31886"/>
                                        </p:tgtEl>
                                        <p:attrNameLst>
                                          <p:attrName>fill.type</p:attrName>
                                        </p:attrNameLst>
                                      </p:cBhvr>
                                      <p:to>
                                        <p:strVal val="solid"/>
                                      </p:to>
                                    </p:set>
                                    <p:set>
                                      <p:cBhvr>
                                        <p:cTn id="135" dur="200" fill="hold"/>
                                        <p:tgtEl>
                                          <p:spTgt spid="31886"/>
                                        </p:tgtEl>
                                        <p:attrNameLst>
                                          <p:attrName>fill.on</p:attrName>
                                        </p:attrNameLst>
                                      </p:cBhvr>
                                      <p:to>
                                        <p:strVal val="true"/>
                                      </p:to>
                                    </p:set>
                                  </p:childTnLst>
                                </p:cTn>
                              </p:par>
                            </p:childTnLst>
                          </p:cTn>
                        </p:par>
                        <p:par>
                          <p:cTn id="136" fill="hold" nodeType="afterGroup">
                            <p:stCondLst>
                              <p:cond delay="1200"/>
                            </p:stCondLst>
                            <p:childTnLst>
                              <p:par>
                                <p:cTn id="137" presetID="27" presetClass="emph" presetSubtype="0" fill="hold" grpId="0" nodeType="afterEffect">
                                  <p:stCondLst>
                                    <p:cond delay="0"/>
                                  </p:stCondLst>
                                  <p:childTnLst>
                                    <p:animClr clrSpc="rgb" dir="cw">
                                      <p:cBhvr override="childStyle">
                                        <p:cTn id="138" dur="1000" autoRev="1" fill="hold"/>
                                        <p:tgtEl>
                                          <p:spTgt spid="31881"/>
                                        </p:tgtEl>
                                        <p:attrNameLst>
                                          <p:attrName>style.color</p:attrName>
                                        </p:attrNameLst>
                                      </p:cBhvr>
                                      <p:to>
                                        <a:srgbClr val="FFFFFF"/>
                                      </p:to>
                                    </p:animClr>
                                    <p:animClr clrSpc="rgb" dir="cw">
                                      <p:cBhvr>
                                        <p:cTn id="139" dur="1000" autoRev="1" fill="hold"/>
                                        <p:tgtEl>
                                          <p:spTgt spid="31881"/>
                                        </p:tgtEl>
                                        <p:attrNameLst>
                                          <p:attrName>fillcolor</p:attrName>
                                        </p:attrNameLst>
                                      </p:cBhvr>
                                      <p:to>
                                        <a:srgbClr val="FFFFFF"/>
                                      </p:to>
                                    </p:animClr>
                                    <p:set>
                                      <p:cBhvr>
                                        <p:cTn id="140" dur="1000" autoRev="1" fill="hold"/>
                                        <p:tgtEl>
                                          <p:spTgt spid="31881"/>
                                        </p:tgtEl>
                                        <p:attrNameLst>
                                          <p:attrName>fill.type</p:attrName>
                                        </p:attrNameLst>
                                      </p:cBhvr>
                                      <p:to>
                                        <p:strVal val="solid"/>
                                      </p:to>
                                    </p:set>
                                    <p:set>
                                      <p:cBhvr>
                                        <p:cTn id="141" dur="1000" autoRev="1" fill="hold"/>
                                        <p:tgtEl>
                                          <p:spTgt spid="31881"/>
                                        </p:tgtEl>
                                        <p:attrNameLst>
                                          <p:attrName>fill.on</p:attrName>
                                        </p:attrNameLst>
                                      </p:cBhvr>
                                      <p:to>
                                        <p:strVal val="true"/>
                                      </p:to>
                                    </p:set>
                                  </p:childTnLst>
                                </p:cTn>
                              </p:par>
                              <p:par>
                                <p:cTn id="142" presetID="1" presetClass="exit" presetSubtype="0" fill="hold" grpId="3" nodeType="withEffect">
                                  <p:stCondLst>
                                    <p:cond delay="0"/>
                                  </p:stCondLst>
                                  <p:childTnLst>
                                    <p:set>
                                      <p:cBhvr>
                                        <p:cTn id="143" dur="1" fill="hold">
                                          <p:stCondLst>
                                            <p:cond delay="0"/>
                                          </p:stCondLst>
                                        </p:cTn>
                                        <p:tgtEl>
                                          <p:spTgt spid="31873"/>
                                        </p:tgtEl>
                                        <p:attrNameLst>
                                          <p:attrName>style.visibility</p:attrName>
                                        </p:attrNameLst>
                                      </p:cBhvr>
                                      <p:to>
                                        <p:strVal val="hidden"/>
                                      </p:to>
                                    </p:set>
                                  </p:childTnLst>
                                </p:cTn>
                              </p:par>
                              <p:par>
                                <p:cTn id="144" presetID="1" presetClass="exit" presetSubtype="0" fill="hold" grpId="1" nodeType="withEffect">
                                  <p:stCondLst>
                                    <p:cond delay="0"/>
                                  </p:stCondLst>
                                  <p:childTnLst>
                                    <p:set>
                                      <p:cBhvr>
                                        <p:cTn id="145" dur="1" fill="hold">
                                          <p:stCondLst>
                                            <p:cond delay="0"/>
                                          </p:stCondLst>
                                        </p:cTn>
                                        <p:tgtEl>
                                          <p:spTgt spid="31865"/>
                                        </p:tgtEl>
                                        <p:attrNameLst>
                                          <p:attrName>style.visibility</p:attrName>
                                        </p:attrNameLst>
                                      </p:cBhvr>
                                      <p:to>
                                        <p:strVal val="hidden"/>
                                      </p:to>
                                    </p:set>
                                  </p:childTnLst>
                                </p:cTn>
                              </p:par>
                              <p:par>
                                <p:cTn id="146" presetID="14" presetClass="entr" presetSubtype="10" fill="hold" grpId="1" nodeType="withEffect">
                                  <p:stCondLst>
                                    <p:cond delay="0"/>
                                  </p:stCondLst>
                                  <p:childTnLst>
                                    <p:set>
                                      <p:cBhvr>
                                        <p:cTn id="147" dur="1" fill="hold">
                                          <p:stCondLst>
                                            <p:cond delay="0"/>
                                          </p:stCondLst>
                                        </p:cTn>
                                        <p:tgtEl>
                                          <p:spTgt spid="31866"/>
                                        </p:tgtEl>
                                        <p:attrNameLst>
                                          <p:attrName>style.visibility</p:attrName>
                                        </p:attrNameLst>
                                      </p:cBhvr>
                                      <p:to>
                                        <p:strVal val="visible"/>
                                      </p:to>
                                    </p:set>
                                    <p:animEffect transition="in" filter="randombar(horizontal)">
                                      <p:cBhvr>
                                        <p:cTn id="148" dur="800"/>
                                        <p:tgtEl>
                                          <p:spTgt spid="31866"/>
                                        </p:tgtEl>
                                      </p:cBhvr>
                                    </p:animEffect>
                                  </p:childTnLst>
                                </p:cTn>
                              </p:par>
                              <p:par>
                                <p:cTn id="149" presetID="1" presetClass="exit" presetSubtype="0" fill="hold" grpId="1" nodeType="withEffect">
                                  <p:stCondLst>
                                    <p:cond delay="0"/>
                                  </p:stCondLst>
                                  <p:childTnLst>
                                    <p:set>
                                      <p:cBhvr>
                                        <p:cTn id="150" dur="1" fill="hold">
                                          <p:stCondLst>
                                            <p:cond delay="0"/>
                                          </p:stCondLst>
                                        </p:cTn>
                                        <p:tgtEl>
                                          <p:spTgt spid="31867"/>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1868"/>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31869"/>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31870"/>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31871"/>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31872"/>
                                        </p:tgtEl>
                                        <p:attrNameLst>
                                          <p:attrName>style.visibility</p:attrName>
                                        </p:attrNameLst>
                                      </p:cBhvr>
                                      <p:to>
                                        <p:strVal val="hidden"/>
                                      </p:to>
                                    </p:set>
                                  </p:childTnLst>
                                </p:cTn>
                              </p:par>
                              <p:par>
                                <p:cTn id="161" presetID="27" presetClass="emph" presetSubtype="0" fill="hold" grpId="0" nodeType="withEffect">
                                  <p:stCondLst>
                                    <p:cond delay="0"/>
                                  </p:stCondLst>
                                  <p:childTnLst>
                                    <p:animClr clrSpc="rgb" dir="cw">
                                      <p:cBhvr override="childStyle">
                                        <p:cTn id="162" dur="1000" autoRev="1" fill="hold"/>
                                        <p:tgtEl>
                                          <p:spTgt spid="31882"/>
                                        </p:tgtEl>
                                        <p:attrNameLst>
                                          <p:attrName>style.color</p:attrName>
                                        </p:attrNameLst>
                                      </p:cBhvr>
                                      <p:to>
                                        <a:srgbClr val="FFFFFF"/>
                                      </p:to>
                                    </p:animClr>
                                    <p:animClr clrSpc="rgb" dir="cw">
                                      <p:cBhvr>
                                        <p:cTn id="163" dur="1000" autoRev="1" fill="hold"/>
                                        <p:tgtEl>
                                          <p:spTgt spid="31882"/>
                                        </p:tgtEl>
                                        <p:attrNameLst>
                                          <p:attrName>fillcolor</p:attrName>
                                        </p:attrNameLst>
                                      </p:cBhvr>
                                      <p:to>
                                        <a:srgbClr val="FFFFFF"/>
                                      </p:to>
                                    </p:animClr>
                                    <p:set>
                                      <p:cBhvr>
                                        <p:cTn id="164" dur="1000" autoRev="1" fill="hold"/>
                                        <p:tgtEl>
                                          <p:spTgt spid="31882"/>
                                        </p:tgtEl>
                                        <p:attrNameLst>
                                          <p:attrName>fill.type</p:attrName>
                                        </p:attrNameLst>
                                      </p:cBhvr>
                                      <p:to>
                                        <p:strVal val="solid"/>
                                      </p:to>
                                    </p:set>
                                    <p:set>
                                      <p:cBhvr>
                                        <p:cTn id="165" dur="1000" autoRev="1" fill="hold"/>
                                        <p:tgtEl>
                                          <p:spTgt spid="31882"/>
                                        </p:tgtEl>
                                        <p:attrNameLst>
                                          <p:attrName>fill.on</p:attrName>
                                        </p:attrNameLst>
                                      </p:cBhvr>
                                      <p:to>
                                        <p:strVal val="true"/>
                                      </p:to>
                                    </p:set>
                                  </p:childTnLst>
                                </p:cTn>
                              </p:par>
                              <p:par>
                                <p:cTn id="166" presetID="27" presetClass="emph" presetSubtype="0" fill="hold" grpId="0" nodeType="withEffect">
                                  <p:stCondLst>
                                    <p:cond delay="0"/>
                                  </p:stCondLst>
                                  <p:childTnLst>
                                    <p:animClr clrSpc="rgb" dir="cw">
                                      <p:cBhvr override="childStyle">
                                        <p:cTn id="167" dur="1000" autoRev="1" fill="hold"/>
                                        <p:tgtEl>
                                          <p:spTgt spid="31883"/>
                                        </p:tgtEl>
                                        <p:attrNameLst>
                                          <p:attrName>style.color</p:attrName>
                                        </p:attrNameLst>
                                      </p:cBhvr>
                                      <p:to>
                                        <a:srgbClr val="FFFFFF"/>
                                      </p:to>
                                    </p:animClr>
                                    <p:animClr clrSpc="rgb" dir="cw">
                                      <p:cBhvr>
                                        <p:cTn id="168" dur="1000" autoRev="1" fill="hold"/>
                                        <p:tgtEl>
                                          <p:spTgt spid="31883"/>
                                        </p:tgtEl>
                                        <p:attrNameLst>
                                          <p:attrName>fillcolor</p:attrName>
                                        </p:attrNameLst>
                                      </p:cBhvr>
                                      <p:to>
                                        <a:srgbClr val="FFFFFF"/>
                                      </p:to>
                                    </p:animClr>
                                    <p:set>
                                      <p:cBhvr>
                                        <p:cTn id="169" dur="1000" autoRev="1" fill="hold"/>
                                        <p:tgtEl>
                                          <p:spTgt spid="31883"/>
                                        </p:tgtEl>
                                        <p:attrNameLst>
                                          <p:attrName>fill.type</p:attrName>
                                        </p:attrNameLst>
                                      </p:cBhvr>
                                      <p:to>
                                        <p:strVal val="solid"/>
                                      </p:to>
                                    </p:set>
                                    <p:set>
                                      <p:cBhvr>
                                        <p:cTn id="170" dur="1000" autoRev="1" fill="hold"/>
                                        <p:tgtEl>
                                          <p:spTgt spid="31883"/>
                                        </p:tgtEl>
                                        <p:attrNameLst>
                                          <p:attrName>fill.on</p:attrName>
                                        </p:attrNameLst>
                                      </p:cBhvr>
                                      <p:to>
                                        <p:strVal val="true"/>
                                      </p:to>
                                    </p:set>
                                  </p:childTnLst>
                                </p:cTn>
                              </p:par>
                              <p:par>
                                <p:cTn id="171" presetID="27" presetClass="emph" presetSubtype="0" fill="hold" grpId="0" nodeType="withEffect">
                                  <p:stCondLst>
                                    <p:cond delay="0"/>
                                  </p:stCondLst>
                                  <p:childTnLst>
                                    <p:animClr clrSpc="rgb" dir="cw">
                                      <p:cBhvr override="childStyle">
                                        <p:cTn id="172" dur="1000" autoRev="1" fill="hold"/>
                                        <p:tgtEl>
                                          <p:spTgt spid="31884"/>
                                        </p:tgtEl>
                                        <p:attrNameLst>
                                          <p:attrName>style.color</p:attrName>
                                        </p:attrNameLst>
                                      </p:cBhvr>
                                      <p:to>
                                        <a:srgbClr val="FFFFFF"/>
                                      </p:to>
                                    </p:animClr>
                                    <p:animClr clrSpc="rgb" dir="cw">
                                      <p:cBhvr>
                                        <p:cTn id="173" dur="1000" autoRev="1" fill="hold"/>
                                        <p:tgtEl>
                                          <p:spTgt spid="31884"/>
                                        </p:tgtEl>
                                        <p:attrNameLst>
                                          <p:attrName>fillcolor</p:attrName>
                                        </p:attrNameLst>
                                      </p:cBhvr>
                                      <p:to>
                                        <a:srgbClr val="FFFFFF"/>
                                      </p:to>
                                    </p:animClr>
                                    <p:set>
                                      <p:cBhvr>
                                        <p:cTn id="174" dur="1000" autoRev="1" fill="hold"/>
                                        <p:tgtEl>
                                          <p:spTgt spid="31884"/>
                                        </p:tgtEl>
                                        <p:attrNameLst>
                                          <p:attrName>fill.type</p:attrName>
                                        </p:attrNameLst>
                                      </p:cBhvr>
                                      <p:to>
                                        <p:strVal val="solid"/>
                                      </p:to>
                                    </p:set>
                                    <p:set>
                                      <p:cBhvr>
                                        <p:cTn id="175" dur="1000" autoRev="1" fill="hold"/>
                                        <p:tgtEl>
                                          <p:spTgt spid="31884"/>
                                        </p:tgtEl>
                                        <p:attrNameLst>
                                          <p:attrName>fill.on</p:attrName>
                                        </p:attrNameLst>
                                      </p:cBhvr>
                                      <p:to>
                                        <p:strVal val="true"/>
                                      </p:to>
                                    </p:set>
                                  </p:childTnLst>
                                </p:cTn>
                              </p:par>
                              <p:par>
                                <p:cTn id="176" presetID="27" presetClass="emph" presetSubtype="0" fill="hold" grpId="0" nodeType="withEffect">
                                  <p:stCondLst>
                                    <p:cond delay="0"/>
                                  </p:stCondLst>
                                  <p:childTnLst>
                                    <p:animClr clrSpc="rgb" dir="cw">
                                      <p:cBhvr override="childStyle">
                                        <p:cTn id="177" dur="1000" autoRev="1" fill="hold"/>
                                        <p:tgtEl>
                                          <p:spTgt spid="31885"/>
                                        </p:tgtEl>
                                        <p:attrNameLst>
                                          <p:attrName>style.color</p:attrName>
                                        </p:attrNameLst>
                                      </p:cBhvr>
                                      <p:to>
                                        <a:srgbClr val="FFFFFF"/>
                                      </p:to>
                                    </p:animClr>
                                    <p:animClr clrSpc="rgb" dir="cw">
                                      <p:cBhvr>
                                        <p:cTn id="178" dur="1000" autoRev="1" fill="hold"/>
                                        <p:tgtEl>
                                          <p:spTgt spid="31885"/>
                                        </p:tgtEl>
                                        <p:attrNameLst>
                                          <p:attrName>fillcolor</p:attrName>
                                        </p:attrNameLst>
                                      </p:cBhvr>
                                      <p:to>
                                        <a:srgbClr val="FFFFFF"/>
                                      </p:to>
                                    </p:animClr>
                                    <p:set>
                                      <p:cBhvr>
                                        <p:cTn id="179" dur="1000" autoRev="1" fill="hold"/>
                                        <p:tgtEl>
                                          <p:spTgt spid="31885"/>
                                        </p:tgtEl>
                                        <p:attrNameLst>
                                          <p:attrName>fill.type</p:attrName>
                                        </p:attrNameLst>
                                      </p:cBhvr>
                                      <p:to>
                                        <p:strVal val="solid"/>
                                      </p:to>
                                    </p:set>
                                    <p:set>
                                      <p:cBhvr>
                                        <p:cTn id="180" dur="1000" autoRev="1" fill="hold"/>
                                        <p:tgtEl>
                                          <p:spTgt spid="31885"/>
                                        </p:tgtEl>
                                        <p:attrNameLst>
                                          <p:attrName>fill.on</p:attrName>
                                        </p:attrNameLst>
                                      </p:cBhvr>
                                      <p:to>
                                        <p:strVal val="true"/>
                                      </p:to>
                                    </p:set>
                                  </p:childTnLst>
                                </p:cTn>
                              </p:par>
                              <p:par>
                                <p:cTn id="181" presetID="27" presetClass="emph" presetSubtype="0" fill="hold" grpId="0" nodeType="withEffect">
                                  <p:stCondLst>
                                    <p:cond delay="0"/>
                                  </p:stCondLst>
                                  <p:childTnLst>
                                    <p:animClr clrSpc="rgb" dir="cw">
                                      <p:cBhvr override="childStyle">
                                        <p:cTn id="182" dur="1000" autoRev="1" fill="hold"/>
                                        <p:tgtEl>
                                          <p:spTgt spid="31886"/>
                                        </p:tgtEl>
                                        <p:attrNameLst>
                                          <p:attrName>style.color</p:attrName>
                                        </p:attrNameLst>
                                      </p:cBhvr>
                                      <p:to>
                                        <a:srgbClr val="FFFFFF"/>
                                      </p:to>
                                    </p:animClr>
                                    <p:animClr clrSpc="rgb" dir="cw">
                                      <p:cBhvr>
                                        <p:cTn id="183" dur="1000" autoRev="1" fill="hold"/>
                                        <p:tgtEl>
                                          <p:spTgt spid="31886"/>
                                        </p:tgtEl>
                                        <p:attrNameLst>
                                          <p:attrName>fillcolor</p:attrName>
                                        </p:attrNameLst>
                                      </p:cBhvr>
                                      <p:to>
                                        <a:srgbClr val="FFFFFF"/>
                                      </p:to>
                                    </p:animClr>
                                    <p:set>
                                      <p:cBhvr>
                                        <p:cTn id="184" dur="1000" autoRev="1" fill="hold"/>
                                        <p:tgtEl>
                                          <p:spTgt spid="31886"/>
                                        </p:tgtEl>
                                        <p:attrNameLst>
                                          <p:attrName>fill.type</p:attrName>
                                        </p:attrNameLst>
                                      </p:cBhvr>
                                      <p:to>
                                        <p:strVal val="solid"/>
                                      </p:to>
                                    </p:set>
                                    <p:set>
                                      <p:cBhvr>
                                        <p:cTn id="185" dur="1000" autoRev="1" fill="hold"/>
                                        <p:tgtEl>
                                          <p:spTgt spid="31886"/>
                                        </p:tgtEl>
                                        <p:attrNameLst>
                                          <p:attrName>fill.on</p:attrName>
                                        </p:attrNameLst>
                                      </p:cBhvr>
                                      <p:to>
                                        <p:strVal val="true"/>
                                      </p:to>
                                    </p:set>
                                  </p:childTnLst>
                                </p:cTn>
                              </p:par>
                            </p:childTnLst>
                          </p:cTn>
                        </p:par>
                        <p:par>
                          <p:cTn id="186" fill="hold" nodeType="afterGroup">
                            <p:stCondLst>
                              <p:cond delay="3200"/>
                            </p:stCondLst>
                            <p:childTnLst>
                              <p:par>
                                <p:cTn id="187" presetID="23" presetClass="entr" presetSubtype="16" fill="hold" nodeType="afterEffect">
                                  <p:stCondLst>
                                    <p:cond delay="0"/>
                                  </p:stCondLst>
                                  <p:childTnLst>
                                    <p:set>
                                      <p:cBhvr>
                                        <p:cTn id="188" dur="1" fill="hold">
                                          <p:stCondLst>
                                            <p:cond delay="0"/>
                                          </p:stCondLst>
                                        </p:cTn>
                                        <p:tgtEl>
                                          <p:spTgt spid="31887"/>
                                        </p:tgtEl>
                                        <p:attrNameLst>
                                          <p:attrName>style.visibility</p:attrName>
                                        </p:attrNameLst>
                                      </p:cBhvr>
                                      <p:to>
                                        <p:strVal val="visible"/>
                                      </p:to>
                                    </p:set>
                                    <p:anim calcmode="lin" valueType="num">
                                      <p:cBhvr>
                                        <p:cTn id="189" dur="2000" fill="hold"/>
                                        <p:tgtEl>
                                          <p:spTgt spid="31887"/>
                                        </p:tgtEl>
                                        <p:attrNameLst>
                                          <p:attrName>ppt_w</p:attrName>
                                        </p:attrNameLst>
                                      </p:cBhvr>
                                      <p:tavLst>
                                        <p:tav tm="0">
                                          <p:val>
                                            <p:fltVal val="0"/>
                                          </p:val>
                                        </p:tav>
                                        <p:tav tm="100000">
                                          <p:val>
                                            <p:strVal val="#ppt_w"/>
                                          </p:val>
                                        </p:tav>
                                      </p:tavLst>
                                    </p:anim>
                                    <p:anim calcmode="lin" valueType="num">
                                      <p:cBhvr>
                                        <p:cTn id="190" dur="2000" fill="hold"/>
                                        <p:tgtEl>
                                          <p:spTgt spid="3188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1880"/>
                  </p:tgtEl>
                </p:cond>
              </p:nextCondLst>
            </p:seq>
            <p:seq concurrent="1" nextAc="seek">
              <p:cTn id="191" restart="whenNotActive" fill="hold" evtFilter="cancelBubble" nodeType="interactiveSeq">
                <p:stCondLst>
                  <p:cond evt="onClick" delay="0">
                    <p:tgtEl>
                      <p:spTgt spid="31888"/>
                    </p:tgtEl>
                  </p:cond>
                </p:stCondLst>
                <p:endSync evt="end" delay="0">
                  <p:rtn val="all"/>
                </p:endSync>
                <p:childTnLst>
                  <p:par>
                    <p:cTn id="192" fill="hold" nodeType="clickPar">
                      <p:stCondLst>
                        <p:cond delay="0"/>
                      </p:stCondLst>
                      <p:childTnLst>
                        <p:par>
                          <p:cTn id="193" fill="hold" nodeType="withGroup">
                            <p:stCondLst>
                              <p:cond delay="0"/>
                            </p:stCondLst>
                            <p:childTnLst>
                              <p:par>
                                <p:cTn id="194" presetID="1" presetClass="emph" presetSubtype="2" fill="hold" nodeType="clickEffect">
                                  <p:stCondLst>
                                    <p:cond delay="0"/>
                                  </p:stCondLst>
                                  <p:childTnLst>
                                    <p:animClr clrSpc="rgb" dir="cw">
                                      <p:cBhvr>
                                        <p:cTn id="195" dur="200" fill="hold"/>
                                        <p:tgtEl>
                                          <p:spTgt spid="31889"/>
                                        </p:tgtEl>
                                        <p:attrNameLst>
                                          <p:attrName>fillcolor</p:attrName>
                                        </p:attrNameLst>
                                      </p:cBhvr>
                                      <p:to>
                                        <a:srgbClr val="BCBC32"/>
                                      </p:to>
                                    </p:animClr>
                                    <p:set>
                                      <p:cBhvr>
                                        <p:cTn id="196" dur="200" fill="hold"/>
                                        <p:tgtEl>
                                          <p:spTgt spid="31889"/>
                                        </p:tgtEl>
                                        <p:attrNameLst>
                                          <p:attrName>fill.type</p:attrName>
                                        </p:attrNameLst>
                                      </p:cBhvr>
                                      <p:to>
                                        <p:strVal val="solid"/>
                                      </p:to>
                                    </p:set>
                                    <p:set>
                                      <p:cBhvr>
                                        <p:cTn id="197" dur="200" fill="hold"/>
                                        <p:tgtEl>
                                          <p:spTgt spid="31889"/>
                                        </p:tgtEl>
                                        <p:attrNameLst>
                                          <p:attrName>fill.on</p:attrName>
                                        </p:attrNameLst>
                                      </p:cBhvr>
                                      <p:to>
                                        <p:strVal val="true"/>
                                      </p:to>
                                    </p:set>
                                  </p:childTnLst>
                                </p:cTn>
                              </p:par>
                              <p:par>
                                <p:cTn id="198" presetID="1" presetClass="entr" presetSubtype="0" fill="hold" grpId="4" nodeType="withEffect">
                                  <p:stCondLst>
                                    <p:cond delay="0"/>
                                  </p:stCondLst>
                                  <p:childTnLst>
                                    <p:set>
                                      <p:cBhvr>
                                        <p:cTn id="199" dur="1" fill="hold">
                                          <p:stCondLst>
                                            <p:cond delay="0"/>
                                          </p:stCondLst>
                                        </p:cTn>
                                        <p:tgtEl>
                                          <p:spTgt spid="31873"/>
                                        </p:tgtEl>
                                        <p:attrNameLst>
                                          <p:attrName>style.visibility</p:attrName>
                                        </p:attrNameLst>
                                      </p:cBhvr>
                                      <p:to>
                                        <p:strVal val="visible"/>
                                      </p:to>
                                    </p:set>
                                  </p:childTnLst>
                                </p:cTn>
                              </p:par>
                            </p:childTnLst>
                          </p:cTn>
                        </p:par>
                        <p:par>
                          <p:cTn id="200" fill="hold" nodeType="afterGroup">
                            <p:stCondLst>
                              <p:cond delay="200"/>
                            </p:stCondLst>
                            <p:childTnLst>
                              <p:par>
                                <p:cTn id="201" presetID="1" presetClass="emph" presetSubtype="2" fill="hold" nodeType="afterEffect">
                                  <p:stCondLst>
                                    <p:cond delay="0"/>
                                  </p:stCondLst>
                                  <p:childTnLst>
                                    <p:animClr clrSpc="rgb" dir="cw">
                                      <p:cBhvr>
                                        <p:cTn id="202" dur="200" fill="hold"/>
                                        <p:tgtEl>
                                          <p:spTgt spid="31890"/>
                                        </p:tgtEl>
                                        <p:attrNameLst>
                                          <p:attrName>fillcolor</p:attrName>
                                        </p:attrNameLst>
                                      </p:cBhvr>
                                      <p:to>
                                        <a:srgbClr val="BCBC32"/>
                                      </p:to>
                                    </p:animClr>
                                    <p:set>
                                      <p:cBhvr>
                                        <p:cTn id="203" dur="200" fill="hold"/>
                                        <p:tgtEl>
                                          <p:spTgt spid="31890"/>
                                        </p:tgtEl>
                                        <p:attrNameLst>
                                          <p:attrName>fill.type</p:attrName>
                                        </p:attrNameLst>
                                      </p:cBhvr>
                                      <p:to>
                                        <p:strVal val="solid"/>
                                      </p:to>
                                    </p:set>
                                    <p:set>
                                      <p:cBhvr>
                                        <p:cTn id="204" dur="200" fill="hold"/>
                                        <p:tgtEl>
                                          <p:spTgt spid="31890"/>
                                        </p:tgtEl>
                                        <p:attrNameLst>
                                          <p:attrName>fill.on</p:attrName>
                                        </p:attrNameLst>
                                      </p:cBhvr>
                                      <p:to>
                                        <p:strVal val="true"/>
                                      </p:to>
                                    </p:set>
                                  </p:childTnLst>
                                </p:cTn>
                              </p:par>
                            </p:childTnLst>
                          </p:cTn>
                        </p:par>
                        <p:par>
                          <p:cTn id="205" fill="hold" nodeType="afterGroup">
                            <p:stCondLst>
                              <p:cond delay="400"/>
                            </p:stCondLst>
                            <p:childTnLst>
                              <p:par>
                                <p:cTn id="206" presetID="1" presetClass="emph" presetSubtype="2" fill="hold" nodeType="afterEffect">
                                  <p:stCondLst>
                                    <p:cond delay="0"/>
                                  </p:stCondLst>
                                  <p:childTnLst>
                                    <p:animClr clrSpc="rgb" dir="cw">
                                      <p:cBhvr>
                                        <p:cTn id="207" dur="200" fill="hold"/>
                                        <p:tgtEl>
                                          <p:spTgt spid="31891"/>
                                        </p:tgtEl>
                                        <p:attrNameLst>
                                          <p:attrName>fillcolor</p:attrName>
                                        </p:attrNameLst>
                                      </p:cBhvr>
                                      <p:to>
                                        <a:srgbClr val="BCBC32"/>
                                      </p:to>
                                    </p:animClr>
                                    <p:set>
                                      <p:cBhvr>
                                        <p:cTn id="208" dur="200" fill="hold"/>
                                        <p:tgtEl>
                                          <p:spTgt spid="31891"/>
                                        </p:tgtEl>
                                        <p:attrNameLst>
                                          <p:attrName>fill.type</p:attrName>
                                        </p:attrNameLst>
                                      </p:cBhvr>
                                      <p:to>
                                        <p:strVal val="solid"/>
                                      </p:to>
                                    </p:set>
                                    <p:set>
                                      <p:cBhvr>
                                        <p:cTn id="209" dur="200" fill="hold"/>
                                        <p:tgtEl>
                                          <p:spTgt spid="31891"/>
                                        </p:tgtEl>
                                        <p:attrNameLst>
                                          <p:attrName>fill.on</p:attrName>
                                        </p:attrNameLst>
                                      </p:cBhvr>
                                      <p:to>
                                        <p:strVal val="true"/>
                                      </p:to>
                                    </p:set>
                                  </p:childTnLst>
                                </p:cTn>
                              </p:par>
                            </p:childTnLst>
                          </p:cTn>
                        </p:par>
                        <p:par>
                          <p:cTn id="210" fill="hold" nodeType="afterGroup">
                            <p:stCondLst>
                              <p:cond delay="600"/>
                            </p:stCondLst>
                            <p:childTnLst>
                              <p:par>
                                <p:cTn id="211" presetID="1" presetClass="emph" presetSubtype="2" fill="hold" nodeType="afterEffect">
                                  <p:stCondLst>
                                    <p:cond delay="0"/>
                                  </p:stCondLst>
                                  <p:childTnLst>
                                    <p:animClr clrSpc="rgb" dir="cw">
                                      <p:cBhvr>
                                        <p:cTn id="212" dur="200" fill="hold"/>
                                        <p:tgtEl>
                                          <p:spTgt spid="31892"/>
                                        </p:tgtEl>
                                        <p:attrNameLst>
                                          <p:attrName>fillcolor</p:attrName>
                                        </p:attrNameLst>
                                      </p:cBhvr>
                                      <p:to>
                                        <a:srgbClr val="BCBC32"/>
                                      </p:to>
                                    </p:animClr>
                                    <p:set>
                                      <p:cBhvr>
                                        <p:cTn id="213" dur="200" fill="hold"/>
                                        <p:tgtEl>
                                          <p:spTgt spid="31892"/>
                                        </p:tgtEl>
                                        <p:attrNameLst>
                                          <p:attrName>fill.type</p:attrName>
                                        </p:attrNameLst>
                                      </p:cBhvr>
                                      <p:to>
                                        <p:strVal val="solid"/>
                                      </p:to>
                                    </p:set>
                                    <p:set>
                                      <p:cBhvr>
                                        <p:cTn id="214" dur="200" fill="hold"/>
                                        <p:tgtEl>
                                          <p:spTgt spid="31892"/>
                                        </p:tgtEl>
                                        <p:attrNameLst>
                                          <p:attrName>fill.on</p:attrName>
                                        </p:attrNameLst>
                                      </p:cBhvr>
                                      <p:to>
                                        <p:strVal val="true"/>
                                      </p:to>
                                    </p:set>
                                  </p:childTnLst>
                                </p:cTn>
                              </p:par>
                            </p:childTnLst>
                          </p:cTn>
                        </p:par>
                        <p:par>
                          <p:cTn id="215" fill="hold" nodeType="afterGroup">
                            <p:stCondLst>
                              <p:cond delay="800"/>
                            </p:stCondLst>
                            <p:childTnLst>
                              <p:par>
                                <p:cTn id="216" presetID="1" presetClass="emph" presetSubtype="2" fill="hold" nodeType="afterEffect">
                                  <p:stCondLst>
                                    <p:cond delay="0"/>
                                  </p:stCondLst>
                                  <p:childTnLst>
                                    <p:animClr clrSpc="rgb" dir="cw">
                                      <p:cBhvr>
                                        <p:cTn id="217" dur="200" fill="hold"/>
                                        <p:tgtEl>
                                          <p:spTgt spid="31893"/>
                                        </p:tgtEl>
                                        <p:attrNameLst>
                                          <p:attrName>fillcolor</p:attrName>
                                        </p:attrNameLst>
                                      </p:cBhvr>
                                      <p:to>
                                        <a:srgbClr val="BCBC32"/>
                                      </p:to>
                                    </p:animClr>
                                    <p:set>
                                      <p:cBhvr>
                                        <p:cTn id="218" dur="200" fill="hold"/>
                                        <p:tgtEl>
                                          <p:spTgt spid="31893"/>
                                        </p:tgtEl>
                                        <p:attrNameLst>
                                          <p:attrName>fill.type</p:attrName>
                                        </p:attrNameLst>
                                      </p:cBhvr>
                                      <p:to>
                                        <p:strVal val="solid"/>
                                      </p:to>
                                    </p:set>
                                    <p:set>
                                      <p:cBhvr>
                                        <p:cTn id="219" dur="200" fill="hold"/>
                                        <p:tgtEl>
                                          <p:spTgt spid="31893"/>
                                        </p:tgtEl>
                                        <p:attrNameLst>
                                          <p:attrName>fill.on</p:attrName>
                                        </p:attrNameLst>
                                      </p:cBhvr>
                                      <p:to>
                                        <p:strVal val="true"/>
                                      </p:to>
                                    </p:set>
                                  </p:childTnLst>
                                </p:cTn>
                              </p:par>
                            </p:childTnLst>
                          </p:cTn>
                        </p:par>
                        <p:par>
                          <p:cTn id="220" fill="hold" nodeType="afterGroup">
                            <p:stCondLst>
                              <p:cond delay="1000"/>
                            </p:stCondLst>
                            <p:childTnLst>
                              <p:par>
                                <p:cTn id="221" presetID="1" presetClass="emph" presetSubtype="2" fill="hold" nodeType="afterEffect">
                                  <p:stCondLst>
                                    <p:cond delay="0"/>
                                  </p:stCondLst>
                                  <p:childTnLst>
                                    <p:animClr clrSpc="rgb" dir="cw">
                                      <p:cBhvr>
                                        <p:cTn id="222" dur="200" fill="hold"/>
                                        <p:tgtEl>
                                          <p:spTgt spid="31894"/>
                                        </p:tgtEl>
                                        <p:attrNameLst>
                                          <p:attrName>fillcolor</p:attrName>
                                        </p:attrNameLst>
                                      </p:cBhvr>
                                      <p:to>
                                        <a:srgbClr val="BCBC32"/>
                                      </p:to>
                                    </p:animClr>
                                    <p:set>
                                      <p:cBhvr>
                                        <p:cTn id="223" dur="200" fill="hold"/>
                                        <p:tgtEl>
                                          <p:spTgt spid="31894"/>
                                        </p:tgtEl>
                                        <p:attrNameLst>
                                          <p:attrName>fill.type</p:attrName>
                                        </p:attrNameLst>
                                      </p:cBhvr>
                                      <p:to>
                                        <p:strVal val="solid"/>
                                      </p:to>
                                    </p:set>
                                    <p:set>
                                      <p:cBhvr>
                                        <p:cTn id="224" dur="200" fill="hold"/>
                                        <p:tgtEl>
                                          <p:spTgt spid="31894"/>
                                        </p:tgtEl>
                                        <p:attrNameLst>
                                          <p:attrName>fill.on</p:attrName>
                                        </p:attrNameLst>
                                      </p:cBhvr>
                                      <p:to>
                                        <p:strVal val="true"/>
                                      </p:to>
                                    </p:set>
                                  </p:childTnLst>
                                </p:cTn>
                              </p:par>
                            </p:childTnLst>
                          </p:cTn>
                        </p:par>
                        <p:par>
                          <p:cTn id="225" fill="hold" nodeType="afterGroup">
                            <p:stCondLst>
                              <p:cond delay="1200"/>
                            </p:stCondLst>
                            <p:childTnLst>
                              <p:par>
                                <p:cTn id="226" presetID="27" presetClass="emph" presetSubtype="0" fill="hold" grpId="0" nodeType="afterEffect">
                                  <p:stCondLst>
                                    <p:cond delay="0"/>
                                  </p:stCondLst>
                                  <p:childTnLst>
                                    <p:animClr clrSpc="rgb" dir="cw">
                                      <p:cBhvr override="childStyle">
                                        <p:cTn id="227" dur="1000" autoRev="1" fill="hold"/>
                                        <p:tgtEl>
                                          <p:spTgt spid="31889"/>
                                        </p:tgtEl>
                                        <p:attrNameLst>
                                          <p:attrName>style.color</p:attrName>
                                        </p:attrNameLst>
                                      </p:cBhvr>
                                      <p:to>
                                        <a:srgbClr val="FFFFFF"/>
                                      </p:to>
                                    </p:animClr>
                                    <p:animClr clrSpc="rgb" dir="cw">
                                      <p:cBhvr>
                                        <p:cTn id="228" dur="1000" autoRev="1" fill="hold"/>
                                        <p:tgtEl>
                                          <p:spTgt spid="31889"/>
                                        </p:tgtEl>
                                        <p:attrNameLst>
                                          <p:attrName>fillcolor</p:attrName>
                                        </p:attrNameLst>
                                      </p:cBhvr>
                                      <p:to>
                                        <a:srgbClr val="FFFFFF"/>
                                      </p:to>
                                    </p:animClr>
                                    <p:set>
                                      <p:cBhvr>
                                        <p:cTn id="229" dur="1000" autoRev="1" fill="hold"/>
                                        <p:tgtEl>
                                          <p:spTgt spid="31889"/>
                                        </p:tgtEl>
                                        <p:attrNameLst>
                                          <p:attrName>fill.type</p:attrName>
                                        </p:attrNameLst>
                                      </p:cBhvr>
                                      <p:to>
                                        <p:strVal val="solid"/>
                                      </p:to>
                                    </p:set>
                                    <p:set>
                                      <p:cBhvr>
                                        <p:cTn id="230" dur="1000" autoRev="1" fill="hold"/>
                                        <p:tgtEl>
                                          <p:spTgt spid="31889"/>
                                        </p:tgtEl>
                                        <p:attrNameLst>
                                          <p:attrName>fill.on</p:attrName>
                                        </p:attrNameLst>
                                      </p:cBhvr>
                                      <p:to>
                                        <p:strVal val="true"/>
                                      </p:to>
                                    </p:set>
                                  </p:childTnLst>
                                </p:cTn>
                              </p:par>
                              <p:par>
                                <p:cTn id="231" presetID="1" presetClass="exit" presetSubtype="0" fill="hold" grpId="5" nodeType="withEffect">
                                  <p:stCondLst>
                                    <p:cond delay="0"/>
                                  </p:stCondLst>
                                  <p:childTnLst>
                                    <p:set>
                                      <p:cBhvr>
                                        <p:cTn id="232" dur="1" fill="hold">
                                          <p:stCondLst>
                                            <p:cond delay="0"/>
                                          </p:stCondLst>
                                        </p:cTn>
                                        <p:tgtEl>
                                          <p:spTgt spid="31873"/>
                                        </p:tgtEl>
                                        <p:attrNameLst>
                                          <p:attrName>style.visibility</p:attrName>
                                        </p:attrNameLst>
                                      </p:cBhvr>
                                      <p:to>
                                        <p:strVal val="hidden"/>
                                      </p:to>
                                    </p:set>
                                  </p:childTnLst>
                                </p:cTn>
                              </p:par>
                              <p:par>
                                <p:cTn id="233" presetID="1" presetClass="exit" presetSubtype="0" fill="hold" grpId="2" nodeType="withEffect">
                                  <p:stCondLst>
                                    <p:cond delay="0"/>
                                  </p:stCondLst>
                                  <p:childTnLst>
                                    <p:set>
                                      <p:cBhvr>
                                        <p:cTn id="234" dur="1" fill="hold">
                                          <p:stCondLst>
                                            <p:cond delay="0"/>
                                          </p:stCondLst>
                                        </p:cTn>
                                        <p:tgtEl>
                                          <p:spTgt spid="31865"/>
                                        </p:tgtEl>
                                        <p:attrNameLst>
                                          <p:attrName>style.visibility</p:attrName>
                                        </p:attrNameLst>
                                      </p:cBhvr>
                                      <p:to>
                                        <p:strVal val="hidden"/>
                                      </p:to>
                                    </p:set>
                                  </p:childTnLst>
                                </p:cTn>
                              </p:par>
                              <p:par>
                                <p:cTn id="235" presetID="1" presetClass="exit" presetSubtype="0" fill="hold" grpId="2" nodeType="withEffect">
                                  <p:stCondLst>
                                    <p:cond delay="0"/>
                                  </p:stCondLst>
                                  <p:childTnLst>
                                    <p:set>
                                      <p:cBhvr>
                                        <p:cTn id="236" dur="1" fill="hold">
                                          <p:stCondLst>
                                            <p:cond delay="0"/>
                                          </p:stCondLst>
                                        </p:cTn>
                                        <p:tgtEl>
                                          <p:spTgt spid="31866"/>
                                        </p:tgtEl>
                                        <p:attrNameLst>
                                          <p:attrName>style.visibility</p:attrName>
                                        </p:attrNameLst>
                                      </p:cBhvr>
                                      <p:to>
                                        <p:strVal val="hidden"/>
                                      </p:to>
                                    </p:set>
                                  </p:childTnLst>
                                </p:cTn>
                              </p:par>
                              <p:par>
                                <p:cTn id="237" presetID="14" presetClass="entr" presetSubtype="10" fill="hold" grpId="2" nodeType="withEffect">
                                  <p:stCondLst>
                                    <p:cond delay="0"/>
                                  </p:stCondLst>
                                  <p:childTnLst>
                                    <p:set>
                                      <p:cBhvr>
                                        <p:cTn id="238" dur="1" fill="hold">
                                          <p:stCondLst>
                                            <p:cond delay="0"/>
                                          </p:stCondLst>
                                        </p:cTn>
                                        <p:tgtEl>
                                          <p:spTgt spid="31867"/>
                                        </p:tgtEl>
                                        <p:attrNameLst>
                                          <p:attrName>style.visibility</p:attrName>
                                        </p:attrNameLst>
                                      </p:cBhvr>
                                      <p:to>
                                        <p:strVal val="visible"/>
                                      </p:to>
                                    </p:set>
                                    <p:animEffect transition="in" filter="randombar(horizontal)">
                                      <p:cBhvr>
                                        <p:cTn id="239" dur="800"/>
                                        <p:tgtEl>
                                          <p:spTgt spid="31867"/>
                                        </p:tgtEl>
                                      </p:cBhvr>
                                    </p:animEffect>
                                  </p:childTnLst>
                                </p:cTn>
                              </p:par>
                              <p:par>
                                <p:cTn id="240" presetID="1" presetClass="exit" presetSubtype="0" fill="hold" grpId="2" nodeType="withEffect">
                                  <p:stCondLst>
                                    <p:cond delay="0"/>
                                  </p:stCondLst>
                                  <p:childTnLst>
                                    <p:set>
                                      <p:cBhvr>
                                        <p:cTn id="241" dur="1" fill="hold">
                                          <p:stCondLst>
                                            <p:cond delay="0"/>
                                          </p:stCondLst>
                                        </p:cTn>
                                        <p:tgtEl>
                                          <p:spTgt spid="31868"/>
                                        </p:tgtEl>
                                        <p:attrNameLst>
                                          <p:attrName>style.visibility</p:attrName>
                                        </p:attrNameLst>
                                      </p:cBhvr>
                                      <p:to>
                                        <p:strVal val="hidden"/>
                                      </p:to>
                                    </p:set>
                                  </p:childTnLst>
                                </p:cTn>
                              </p:par>
                              <p:par>
                                <p:cTn id="242" presetID="1" presetClass="exit" presetSubtype="0" fill="hold" grpId="2" nodeType="withEffect">
                                  <p:stCondLst>
                                    <p:cond delay="0"/>
                                  </p:stCondLst>
                                  <p:childTnLst>
                                    <p:set>
                                      <p:cBhvr>
                                        <p:cTn id="243" dur="1" fill="hold">
                                          <p:stCondLst>
                                            <p:cond delay="0"/>
                                          </p:stCondLst>
                                        </p:cTn>
                                        <p:tgtEl>
                                          <p:spTgt spid="31869"/>
                                        </p:tgtEl>
                                        <p:attrNameLst>
                                          <p:attrName>style.visibility</p:attrName>
                                        </p:attrNameLst>
                                      </p:cBhvr>
                                      <p:to>
                                        <p:strVal val="hidden"/>
                                      </p:to>
                                    </p:set>
                                  </p:childTnLst>
                                </p:cTn>
                              </p:par>
                              <p:par>
                                <p:cTn id="244" presetID="1" presetClass="exit" presetSubtype="0" fill="hold" grpId="2" nodeType="withEffect">
                                  <p:stCondLst>
                                    <p:cond delay="0"/>
                                  </p:stCondLst>
                                  <p:childTnLst>
                                    <p:set>
                                      <p:cBhvr>
                                        <p:cTn id="245" dur="1" fill="hold">
                                          <p:stCondLst>
                                            <p:cond delay="0"/>
                                          </p:stCondLst>
                                        </p:cTn>
                                        <p:tgtEl>
                                          <p:spTgt spid="31870"/>
                                        </p:tgtEl>
                                        <p:attrNameLst>
                                          <p:attrName>style.visibility</p:attrName>
                                        </p:attrNameLst>
                                      </p:cBhvr>
                                      <p:to>
                                        <p:strVal val="hidden"/>
                                      </p:to>
                                    </p:set>
                                  </p:childTnLst>
                                </p:cTn>
                              </p:par>
                              <p:par>
                                <p:cTn id="246" presetID="1" presetClass="exit" presetSubtype="0" fill="hold" grpId="2" nodeType="withEffect">
                                  <p:stCondLst>
                                    <p:cond delay="0"/>
                                  </p:stCondLst>
                                  <p:childTnLst>
                                    <p:set>
                                      <p:cBhvr>
                                        <p:cTn id="247" dur="1" fill="hold">
                                          <p:stCondLst>
                                            <p:cond delay="0"/>
                                          </p:stCondLst>
                                        </p:cTn>
                                        <p:tgtEl>
                                          <p:spTgt spid="31871"/>
                                        </p:tgtEl>
                                        <p:attrNameLst>
                                          <p:attrName>style.visibility</p:attrName>
                                        </p:attrNameLst>
                                      </p:cBhvr>
                                      <p:to>
                                        <p:strVal val="hidden"/>
                                      </p:to>
                                    </p:set>
                                  </p:childTnLst>
                                </p:cTn>
                              </p:par>
                              <p:par>
                                <p:cTn id="248" presetID="1" presetClass="exit" presetSubtype="0" fill="hold" grpId="2" nodeType="withEffect">
                                  <p:stCondLst>
                                    <p:cond delay="0"/>
                                  </p:stCondLst>
                                  <p:childTnLst>
                                    <p:set>
                                      <p:cBhvr>
                                        <p:cTn id="249" dur="1" fill="hold">
                                          <p:stCondLst>
                                            <p:cond delay="0"/>
                                          </p:stCondLst>
                                        </p:cTn>
                                        <p:tgtEl>
                                          <p:spTgt spid="31872"/>
                                        </p:tgtEl>
                                        <p:attrNameLst>
                                          <p:attrName>style.visibility</p:attrName>
                                        </p:attrNameLst>
                                      </p:cBhvr>
                                      <p:to>
                                        <p:strVal val="hidden"/>
                                      </p:to>
                                    </p:set>
                                  </p:childTnLst>
                                </p:cTn>
                              </p:par>
                              <p:par>
                                <p:cTn id="250" presetID="27" presetClass="emph" presetSubtype="0" fill="hold" grpId="0" nodeType="withEffect">
                                  <p:stCondLst>
                                    <p:cond delay="0"/>
                                  </p:stCondLst>
                                  <p:childTnLst>
                                    <p:animClr clrSpc="rgb" dir="cw">
                                      <p:cBhvr override="childStyle">
                                        <p:cTn id="251" dur="1000" autoRev="1" fill="hold"/>
                                        <p:tgtEl>
                                          <p:spTgt spid="31890"/>
                                        </p:tgtEl>
                                        <p:attrNameLst>
                                          <p:attrName>style.color</p:attrName>
                                        </p:attrNameLst>
                                      </p:cBhvr>
                                      <p:to>
                                        <a:srgbClr val="FFFFFF"/>
                                      </p:to>
                                    </p:animClr>
                                    <p:animClr clrSpc="rgb" dir="cw">
                                      <p:cBhvr>
                                        <p:cTn id="252" dur="1000" autoRev="1" fill="hold"/>
                                        <p:tgtEl>
                                          <p:spTgt spid="31890"/>
                                        </p:tgtEl>
                                        <p:attrNameLst>
                                          <p:attrName>fillcolor</p:attrName>
                                        </p:attrNameLst>
                                      </p:cBhvr>
                                      <p:to>
                                        <a:srgbClr val="FFFFFF"/>
                                      </p:to>
                                    </p:animClr>
                                    <p:set>
                                      <p:cBhvr>
                                        <p:cTn id="253" dur="1000" autoRev="1" fill="hold"/>
                                        <p:tgtEl>
                                          <p:spTgt spid="31890"/>
                                        </p:tgtEl>
                                        <p:attrNameLst>
                                          <p:attrName>fill.type</p:attrName>
                                        </p:attrNameLst>
                                      </p:cBhvr>
                                      <p:to>
                                        <p:strVal val="solid"/>
                                      </p:to>
                                    </p:set>
                                    <p:set>
                                      <p:cBhvr>
                                        <p:cTn id="254" dur="1000" autoRev="1" fill="hold"/>
                                        <p:tgtEl>
                                          <p:spTgt spid="31890"/>
                                        </p:tgtEl>
                                        <p:attrNameLst>
                                          <p:attrName>fill.on</p:attrName>
                                        </p:attrNameLst>
                                      </p:cBhvr>
                                      <p:to>
                                        <p:strVal val="true"/>
                                      </p:to>
                                    </p:set>
                                  </p:childTnLst>
                                </p:cTn>
                              </p:par>
                              <p:par>
                                <p:cTn id="255" presetID="27" presetClass="emph" presetSubtype="0" fill="hold" grpId="0" nodeType="withEffect">
                                  <p:stCondLst>
                                    <p:cond delay="0"/>
                                  </p:stCondLst>
                                  <p:childTnLst>
                                    <p:animClr clrSpc="rgb" dir="cw">
                                      <p:cBhvr override="childStyle">
                                        <p:cTn id="256" dur="1000" autoRev="1" fill="hold"/>
                                        <p:tgtEl>
                                          <p:spTgt spid="31891"/>
                                        </p:tgtEl>
                                        <p:attrNameLst>
                                          <p:attrName>style.color</p:attrName>
                                        </p:attrNameLst>
                                      </p:cBhvr>
                                      <p:to>
                                        <a:srgbClr val="FFFFFF"/>
                                      </p:to>
                                    </p:animClr>
                                    <p:animClr clrSpc="rgb" dir="cw">
                                      <p:cBhvr>
                                        <p:cTn id="257" dur="1000" autoRev="1" fill="hold"/>
                                        <p:tgtEl>
                                          <p:spTgt spid="31891"/>
                                        </p:tgtEl>
                                        <p:attrNameLst>
                                          <p:attrName>fillcolor</p:attrName>
                                        </p:attrNameLst>
                                      </p:cBhvr>
                                      <p:to>
                                        <a:srgbClr val="FFFFFF"/>
                                      </p:to>
                                    </p:animClr>
                                    <p:set>
                                      <p:cBhvr>
                                        <p:cTn id="258" dur="1000" autoRev="1" fill="hold"/>
                                        <p:tgtEl>
                                          <p:spTgt spid="31891"/>
                                        </p:tgtEl>
                                        <p:attrNameLst>
                                          <p:attrName>fill.type</p:attrName>
                                        </p:attrNameLst>
                                      </p:cBhvr>
                                      <p:to>
                                        <p:strVal val="solid"/>
                                      </p:to>
                                    </p:set>
                                    <p:set>
                                      <p:cBhvr>
                                        <p:cTn id="259" dur="1000" autoRev="1" fill="hold"/>
                                        <p:tgtEl>
                                          <p:spTgt spid="31891"/>
                                        </p:tgtEl>
                                        <p:attrNameLst>
                                          <p:attrName>fill.on</p:attrName>
                                        </p:attrNameLst>
                                      </p:cBhvr>
                                      <p:to>
                                        <p:strVal val="true"/>
                                      </p:to>
                                    </p:set>
                                  </p:childTnLst>
                                </p:cTn>
                              </p:par>
                              <p:par>
                                <p:cTn id="260" presetID="27" presetClass="emph" presetSubtype="0" fill="hold" grpId="0" nodeType="withEffect">
                                  <p:stCondLst>
                                    <p:cond delay="0"/>
                                  </p:stCondLst>
                                  <p:childTnLst>
                                    <p:animClr clrSpc="rgb" dir="cw">
                                      <p:cBhvr override="childStyle">
                                        <p:cTn id="261" dur="1000" autoRev="1" fill="hold"/>
                                        <p:tgtEl>
                                          <p:spTgt spid="31892"/>
                                        </p:tgtEl>
                                        <p:attrNameLst>
                                          <p:attrName>style.color</p:attrName>
                                        </p:attrNameLst>
                                      </p:cBhvr>
                                      <p:to>
                                        <a:srgbClr val="FFFFFF"/>
                                      </p:to>
                                    </p:animClr>
                                    <p:animClr clrSpc="rgb" dir="cw">
                                      <p:cBhvr>
                                        <p:cTn id="262" dur="1000" autoRev="1" fill="hold"/>
                                        <p:tgtEl>
                                          <p:spTgt spid="31892"/>
                                        </p:tgtEl>
                                        <p:attrNameLst>
                                          <p:attrName>fillcolor</p:attrName>
                                        </p:attrNameLst>
                                      </p:cBhvr>
                                      <p:to>
                                        <a:srgbClr val="FFFFFF"/>
                                      </p:to>
                                    </p:animClr>
                                    <p:set>
                                      <p:cBhvr>
                                        <p:cTn id="263" dur="1000" autoRev="1" fill="hold"/>
                                        <p:tgtEl>
                                          <p:spTgt spid="31892"/>
                                        </p:tgtEl>
                                        <p:attrNameLst>
                                          <p:attrName>fill.type</p:attrName>
                                        </p:attrNameLst>
                                      </p:cBhvr>
                                      <p:to>
                                        <p:strVal val="solid"/>
                                      </p:to>
                                    </p:set>
                                    <p:set>
                                      <p:cBhvr>
                                        <p:cTn id="264" dur="1000" autoRev="1" fill="hold"/>
                                        <p:tgtEl>
                                          <p:spTgt spid="31892"/>
                                        </p:tgtEl>
                                        <p:attrNameLst>
                                          <p:attrName>fill.on</p:attrName>
                                        </p:attrNameLst>
                                      </p:cBhvr>
                                      <p:to>
                                        <p:strVal val="true"/>
                                      </p:to>
                                    </p:set>
                                  </p:childTnLst>
                                </p:cTn>
                              </p:par>
                              <p:par>
                                <p:cTn id="265" presetID="27" presetClass="emph" presetSubtype="0" fill="hold" grpId="0" nodeType="withEffect">
                                  <p:stCondLst>
                                    <p:cond delay="0"/>
                                  </p:stCondLst>
                                  <p:childTnLst>
                                    <p:animClr clrSpc="rgb" dir="cw">
                                      <p:cBhvr override="childStyle">
                                        <p:cTn id="266" dur="1000" autoRev="1" fill="hold"/>
                                        <p:tgtEl>
                                          <p:spTgt spid="31893"/>
                                        </p:tgtEl>
                                        <p:attrNameLst>
                                          <p:attrName>style.color</p:attrName>
                                        </p:attrNameLst>
                                      </p:cBhvr>
                                      <p:to>
                                        <a:srgbClr val="FFFFFF"/>
                                      </p:to>
                                    </p:animClr>
                                    <p:animClr clrSpc="rgb" dir="cw">
                                      <p:cBhvr>
                                        <p:cTn id="267" dur="1000" autoRev="1" fill="hold"/>
                                        <p:tgtEl>
                                          <p:spTgt spid="31893"/>
                                        </p:tgtEl>
                                        <p:attrNameLst>
                                          <p:attrName>fillcolor</p:attrName>
                                        </p:attrNameLst>
                                      </p:cBhvr>
                                      <p:to>
                                        <a:srgbClr val="FFFFFF"/>
                                      </p:to>
                                    </p:animClr>
                                    <p:set>
                                      <p:cBhvr>
                                        <p:cTn id="268" dur="1000" autoRev="1" fill="hold"/>
                                        <p:tgtEl>
                                          <p:spTgt spid="31893"/>
                                        </p:tgtEl>
                                        <p:attrNameLst>
                                          <p:attrName>fill.type</p:attrName>
                                        </p:attrNameLst>
                                      </p:cBhvr>
                                      <p:to>
                                        <p:strVal val="solid"/>
                                      </p:to>
                                    </p:set>
                                    <p:set>
                                      <p:cBhvr>
                                        <p:cTn id="269" dur="1000" autoRev="1" fill="hold"/>
                                        <p:tgtEl>
                                          <p:spTgt spid="31893"/>
                                        </p:tgtEl>
                                        <p:attrNameLst>
                                          <p:attrName>fill.on</p:attrName>
                                        </p:attrNameLst>
                                      </p:cBhvr>
                                      <p:to>
                                        <p:strVal val="true"/>
                                      </p:to>
                                    </p:set>
                                  </p:childTnLst>
                                </p:cTn>
                              </p:par>
                              <p:par>
                                <p:cTn id="270" presetID="27" presetClass="emph" presetSubtype="0" fill="hold" grpId="0" nodeType="withEffect">
                                  <p:stCondLst>
                                    <p:cond delay="0"/>
                                  </p:stCondLst>
                                  <p:childTnLst>
                                    <p:animClr clrSpc="rgb" dir="cw">
                                      <p:cBhvr override="childStyle">
                                        <p:cTn id="271" dur="1000" autoRev="1" fill="hold"/>
                                        <p:tgtEl>
                                          <p:spTgt spid="31894"/>
                                        </p:tgtEl>
                                        <p:attrNameLst>
                                          <p:attrName>style.color</p:attrName>
                                        </p:attrNameLst>
                                      </p:cBhvr>
                                      <p:to>
                                        <a:srgbClr val="FFFFFF"/>
                                      </p:to>
                                    </p:animClr>
                                    <p:animClr clrSpc="rgb" dir="cw">
                                      <p:cBhvr>
                                        <p:cTn id="272" dur="1000" autoRev="1" fill="hold"/>
                                        <p:tgtEl>
                                          <p:spTgt spid="31894"/>
                                        </p:tgtEl>
                                        <p:attrNameLst>
                                          <p:attrName>fillcolor</p:attrName>
                                        </p:attrNameLst>
                                      </p:cBhvr>
                                      <p:to>
                                        <a:srgbClr val="FFFFFF"/>
                                      </p:to>
                                    </p:animClr>
                                    <p:set>
                                      <p:cBhvr>
                                        <p:cTn id="273" dur="1000" autoRev="1" fill="hold"/>
                                        <p:tgtEl>
                                          <p:spTgt spid="31894"/>
                                        </p:tgtEl>
                                        <p:attrNameLst>
                                          <p:attrName>fill.type</p:attrName>
                                        </p:attrNameLst>
                                      </p:cBhvr>
                                      <p:to>
                                        <p:strVal val="solid"/>
                                      </p:to>
                                    </p:set>
                                    <p:set>
                                      <p:cBhvr>
                                        <p:cTn id="274" dur="1000" autoRev="1" fill="hold"/>
                                        <p:tgtEl>
                                          <p:spTgt spid="31894"/>
                                        </p:tgtEl>
                                        <p:attrNameLst>
                                          <p:attrName>fill.on</p:attrName>
                                        </p:attrNameLst>
                                      </p:cBhvr>
                                      <p:to>
                                        <p:strVal val="true"/>
                                      </p:to>
                                    </p:set>
                                  </p:childTnLst>
                                </p:cTn>
                              </p:par>
                            </p:childTnLst>
                          </p:cTn>
                        </p:par>
                        <p:par>
                          <p:cTn id="275" fill="hold" nodeType="afterGroup">
                            <p:stCondLst>
                              <p:cond delay="3200"/>
                            </p:stCondLst>
                            <p:childTnLst>
                              <p:par>
                                <p:cTn id="276" presetID="23" presetClass="entr" presetSubtype="16" fill="hold" nodeType="afterEffect">
                                  <p:stCondLst>
                                    <p:cond delay="0"/>
                                  </p:stCondLst>
                                  <p:childTnLst>
                                    <p:set>
                                      <p:cBhvr>
                                        <p:cTn id="277" dur="1" fill="hold">
                                          <p:stCondLst>
                                            <p:cond delay="0"/>
                                          </p:stCondLst>
                                        </p:cTn>
                                        <p:tgtEl>
                                          <p:spTgt spid="31895"/>
                                        </p:tgtEl>
                                        <p:attrNameLst>
                                          <p:attrName>style.visibility</p:attrName>
                                        </p:attrNameLst>
                                      </p:cBhvr>
                                      <p:to>
                                        <p:strVal val="visible"/>
                                      </p:to>
                                    </p:set>
                                    <p:anim calcmode="lin" valueType="num">
                                      <p:cBhvr>
                                        <p:cTn id="278" dur="2000" fill="hold"/>
                                        <p:tgtEl>
                                          <p:spTgt spid="31895"/>
                                        </p:tgtEl>
                                        <p:attrNameLst>
                                          <p:attrName>ppt_w</p:attrName>
                                        </p:attrNameLst>
                                      </p:cBhvr>
                                      <p:tavLst>
                                        <p:tav tm="0">
                                          <p:val>
                                            <p:fltVal val="0"/>
                                          </p:val>
                                        </p:tav>
                                        <p:tav tm="100000">
                                          <p:val>
                                            <p:strVal val="#ppt_w"/>
                                          </p:val>
                                        </p:tav>
                                      </p:tavLst>
                                    </p:anim>
                                    <p:anim calcmode="lin" valueType="num">
                                      <p:cBhvr>
                                        <p:cTn id="279" dur="2000" fill="hold"/>
                                        <p:tgtEl>
                                          <p:spTgt spid="3189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1888"/>
                  </p:tgtEl>
                </p:cond>
              </p:nextCondLst>
            </p:seq>
            <p:seq concurrent="1" nextAc="seek">
              <p:cTn id="280" restart="whenNotActive" fill="hold" evtFilter="cancelBubble" nodeType="interactiveSeq">
                <p:stCondLst>
                  <p:cond evt="onClick" delay="0">
                    <p:tgtEl>
                      <p:spTgt spid="31896"/>
                    </p:tgtEl>
                  </p:cond>
                </p:stCondLst>
                <p:endSync evt="end" delay="0">
                  <p:rtn val="all"/>
                </p:endSync>
                <p:childTnLst>
                  <p:par>
                    <p:cTn id="281" fill="hold" nodeType="clickPar">
                      <p:stCondLst>
                        <p:cond delay="0"/>
                      </p:stCondLst>
                      <p:childTnLst>
                        <p:par>
                          <p:cTn id="282" fill="hold" nodeType="withGroup">
                            <p:stCondLst>
                              <p:cond delay="0"/>
                            </p:stCondLst>
                            <p:childTnLst>
                              <p:par>
                                <p:cTn id="283" presetID="1" presetClass="emph" presetSubtype="2" fill="hold" nodeType="clickEffect">
                                  <p:stCondLst>
                                    <p:cond delay="0"/>
                                  </p:stCondLst>
                                  <p:childTnLst>
                                    <p:animClr clrSpc="rgb" dir="cw">
                                      <p:cBhvr>
                                        <p:cTn id="284" dur="200" fill="hold"/>
                                        <p:tgtEl>
                                          <p:spTgt spid="31897"/>
                                        </p:tgtEl>
                                        <p:attrNameLst>
                                          <p:attrName>fillcolor</p:attrName>
                                        </p:attrNameLst>
                                      </p:cBhvr>
                                      <p:to>
                                        <a:srgbClr val="BCBC32"/>
                                      </p:to>
                                    </p:animClr>
                                    <p:set>
                                      <p:cBhvr>
                                        <p:cTn id="285" dur="200" fill="hold"/>
                                        <p:tgtEl>
                                          <p:spTgt spid="31897"/>
                                        </p:tgtEl>
                                        <p:attrNameLst>
                                          <p:attrName>fill.type</p:attrName>
                                        </p:attrNameLst>
                                      </p:cBhvr>
                                      <p:to>
                                        <p:strVal val="solid"/>
                                      </p:to>
                                    </p:set>
                                    <p:set>
                                      <p:cBhvr>
                                        <p:cTn id="286" dur="200" fill="hold"/>
                                        <p:tgtEl>
                                          <p:spTgt spid="31897"/>
                                        </p:tgtEl>
                                        <p:attrNameLst>
                                          <p:attrName>fill.on</p:attrName>
                                        </p:attrNameLst>
                                      </p:cBhvr>
                                      <p:to>
                                        <p:strVal val="true"/>
                                      </p:to>
                                    </p:set>
                                  </p:childTnLst>
                                </p:cTn>
                              </p:par>
                              <p:par>
                                <p:cTn id="287" presetID="1" presetClass="entr" presetSubtype="0" fill="hold" grpId="6" nodeType="withEffect">
                                  <p:stCondLst>
                                    <p:cond delay="0"/>
                                  </p:stCondLst>
                                  <p:childTnLst>
                                    <p:set>
                                      <p:cBhvr>
                                        <p:cTn id="288" dur="1" fill="hold">
                                          <p:stCondLst>
                                            <p:cond delay="0"/>
                                          </p:stCondLst>
                                        </p:cTn>
                                        <p:tgtEl>
                                          <p:spTgt spid="31873"/>
                                        </p:tgtEl>
                                        <p:attrNameLst>
                                          <p:attrName>style.visibility</p:attrName>
                                        </p:attrNameLst>
                                      </p:cBhvr>
                                      <p:to>
                                        <p:strVal val="visible"/>
                                      </p:to>
                                    </p:set>
                                  </p:childTnLst>
                                </p:cTn>
                              </p:par>
                            </p:childTnLst>
                          </p:cTn>
                        </p:par>
                        <p:par>
                          <p:cTn id="289" fill="hold" nodeType="afterGroup">
                            <p:stCondLst>
                              <p:cond delay="200"/>
                            </p:stCondLst>
                            <p:childTnLst>
                              <p:par>
                                <p:cTn id="290" presetID="1" presetClass="emph" presetSubtype="2" fill="hold" nodeType="afterEffect">
                                  <p:stCondLst>
                                    <p:cond delay="0"/>
                                  </p:stCondLst>
                                  <p:childTnLst>
                                    <p:animClr clrSpc="rgb" dir="cw">
                                      <p:cBhvr>
                                        <p:cTn id="291" dur="200" fill="hold"/>
                                        <p:tgtEl>
                                          <p:spTgt spid="31898"/>
                                        </p:tgtEl>
                                        <p:attrNameLst>
                                          <p:attrName>fillcolor</p:attrName>
                                        </p:attrNameLst>
                                      </p:cBhvr>
                                      <p:to>
                                        <a:srgbClr val="BCBC32"/>
                                      </p:to>
                                    </p:animClr>
                                    <p:set>
                                      <p:cBhvr>
                                        <p:cTn id="292" dur="200" fill="hold"/>
                                        <p:tgtEl>
                                          <p:spTgt spid="31898"/>
                                        </p:tgtEl>
                                        <p:attrNameLst>
                                          <p:attrName>fill.type</p:attrName>
                                        </p:attrNameLst>
                                      </p:cBhvr>
                                      <p:to>
                                        <p:strVal val="solid"/>
                                      </p:to>
                                    </p:set>
                                    <p:set>
                                      <p:cBhvr>
                                        <p:cTn id="293" dur="200" fill="hold"/>
                                        <p:tgtEl>
                                          <p:spTgt spid="31898"/>
                                        </p:tgtEl>
                                        <p:attrNameLst>
                                          <p:attrName>fill.on</p:attrName>
                                        </p:attrNameLst>
                                      </p:cBhvr>
                                      <p:to>
                                        <p:strVal val="true"/>
                                      </p:to>
                                    </p:set>
                                  </p:childTnLst>
                                </p:cTn>
                              </p:par>
                            </p:childTnLst>
                          </p:cTn>
                        </p:par>
                        <p:par>
                          <p:cTn id="294" fill="hold" nodeType="afterGroup">
                            <p:stCondLst>
                              <p:cond delay="400"/>
                            </p:stCondLst>
                            <p:childTnLst>
                              <p:par>
                                <p:cTn id="295" presetID="1" presetClass="emph" presetSubtype="2" fill="hold" nodeType="afterEffect">
                                  <p:stCondLst>
                                    <p:cond delay="0"/>
                                  </p:stCondLst>
                                  <p:childTnLst>
                                    <p:animClr clrSpc="rgb" dir="cw">
                                      <p:cBhvr>
                                        <p:cTn id="296" dur="200" fill="hold"/>
                                        <p:tgtEl>
                                          <p:spTgt spid="31899"/>
                                        </p:tgtEl>
                                        <p:attrNameLst>
                                          <p:attrName>fillcolor</p:attrName>
                                        </p:attrNameLst>
                                      </p:cBhvr>
                                      <p:to>
                                        <a:srgbClr val="BCBC32"/>
                                      </p:to>
                                    </p:animClr>
                                    <p:set>
                                      <p:cBhvr>
                                        <p:cTn id="297" dur="200" fill="hold"/>
                                        <p:tgtEl>
                                          <p:spTgt spid="31899"/>
                                        </p:tgtEl>
                                        <p:attrNameLst>
                                          <p:attrName>fill.type</p:attrName>
                                        </p:attrNameLst>
                                      </p:cBhvr>
                                      <p:to>
                                        <p:strVal val="solid"/>
                                      </p:to>
                                    </p:set>
                                    <p:set>
                                      <p:cBhvr>
                                        <p:cTn id="298" dur="200" fill="hold"/>
                                        <p:tgtEl>
                                          <p:spTgt spid="31899"/>
                                        </p:tgtEl>
                                        <p:attrNameLst>
                                          <p:attrName>fill.on</p:attrName>
                                        </p:attrNameLst>
                                      </p:cBhvr>
                                      <p:to>
                                        <p:strVal val="true"/>
                                      </p:to>
                                    </p:set>
                                  </p:childTnLst>
                                </p:cTn>
                              </p:par>
                            </p:childTnLst>
                          </p:cTn>
                        </p:par>
                        <p:par>
                          <p:cTn id="299" fill="hold" nodeType="afterGroup">
                            <p:stCondLst>
                              <p:cond delay="600"/>
                            </p:stCondLst>
                            <p:childTnLst>
                              <p:par>
                                <p:cTn id="300" presetID="27" presetClass="emph" presetSubtype="0" fill="hold" grpId="0" nodeType="afterEffect">
                                  <p:stCondLst>
                                    <p:cond delay="0"/>
                                  </p:stCondLst>
                                  <p:childTnLst>
                                    <p:animClr clrSpc="rgb" dir="cw">
                                      <p:cBhvr override="childStyle">
                                        <p:cTn id="301" dur="1000" autoRev="1" fill="hold"/>
                                        <p:tgtEl>
                                          <p:spTgt spid="31897"/>
                                        </p:tgtEl>
                                        <p:attrNameLst>
                                          <p:attrName>style.color</p:attrName>
                                        </p:attrNameLst>
                                      </p:cBhvr>
                                      <p:to>
                                        <a:srgbClr val="FFFFFF"/>
                                      </p:to>
                                    </p:animClr>
                                    <p:animClr clrSpc="rgb" dir="cw">
                                      <p:cBhvr>
                                        <p:cTn id="302" dur="1000" autoRev="1" fill="hold"/>
                                        <p:tgtEl>
                                          <p:spTgt spid="31897"/>
                                        </p:tgtEl>
                                        <p:attrNameLst>
                                          <p:attrName>fillcolor</p:attrName>
                                        </p:attrNameLst>
                                      </p:cBhvr>
                                      <p:to>
                                        <a:srgbClr val="FFFFFF"/>
                                      </p:to>
                                    </p:animClr>
                                    <p:set>
                                      <p:cBhvr>
                                        <p:cTn id="303" dur="1000" autoRev="1" fill="hold"/>
                                        <p:tgtEl>
                                          <p:spTgt spid="31897"/>
                                        </p:tgtEl>
                                        <p:attrNameLst>
                                          <p:attrName>fill.type</p:attrName>
                                        </p:attrNameLst>
                                      </p:cBhvr>
                                      <p:to>
                                        <p:strVal val="solid"/>
                                      </p:to>
                                    </p:set>
                                    <p:set>
                                      <p:cBhvr>
                                        <p:cTn id="304" dur="1000" autoRev="1" fill="hold"/>
                                        <p:tgtEl>
                                          <p:spTgt spid="31897"/>
                                        </p:tgtEl>
                                        <p:attrNameLst>
                                          <p:attrName>fill.on</p:attrName>
                                        </p:attrNameLst>
                                      </p:cBhvr>
                                      <p:to>
                                        <p:strVal val="true"/>
                                      </p:to>
                                    </p:set>
                                  </p:childTnLst>
                                </p:cTn>
                              </p:par>
                              <p:par>
                                <p:cTn id="305" presetID="1" presetClass="exit" presetSubtype="0" fill="hold" grpId="7" nodeType="withEffect">
                                  <p:stCondLst>
                                    <p:cond delay="0"/>
                                  </p:stCondLst>
                                  <p:childTnLst>
                                    <p:set>
                                      <p:cBhvr>
                                        <p:cTn id="306" dur="1" fill="hold">
                                          <p:stCondLst>
                                            <p:cond delay="0"/>
                                          </p:stCondLst>
                                        </p:cTn>
                                        <p:tgtEl>
                                          <p:spTgt spid="31873"/>
                                        </p:tgtEl>
                                        <p:attrNameLst>
                                          <p:attrName>style.visibility</p:attrName>
                                        </p:attrNameLst>
                                      </p:cBhvr>
                                      <p:to>
                                        <p:strVal val="hidden"/>
                                      </p:to>
                                    </p:set>
                                  </p:childTnLst>
                                </p:cTn>
                              </p:par>
                              <p:par>
                                <p:cTn id="307" presetID="1" presetClass="exit" presetSubtype="0" fill="hold" grpId="3" nodeType="withEffect">
                                  <p:stCondLst>
                                    <p:cond delay="0"/>
                                  </p:stCondLst>
                                  <p:childTnLst>
                                    <p:set>
                                      <p:cBhvr>
                                        <p:cTn id="308" dur="1" fill="hold">
                                          <p:stCondLst>
                                            <p:cond delay="0"/>
                                          </p:stCondLst>
                                        </p:cTn>
                                        <p:tgtEl>
                                          <p:spTgt spid="31865"/>
                                        </p:tgtEl>
                                        <p:attrNameLst>
                                          <p:attrName>style.visibility</p:attrName>
                                        </p:attrNameLst>
                                      </p:cBhvr>
                                      <p:to>
                                        <p:strVal val="hidden"/>
                                      </p:to>
                                    </p:set>
                                  </p:childTnLst>
                                </p:cTn>
                              </p:par>
                              <p:par>
                                <p:cTn id="309" presetID="1" presetClass="exit" presetSubtype="0" fill="hold" grpId="3" nodeType="withEffect">
                                  <p:stCondLst>
                                    <p:cond delay="0"/>
                                  </p:stCondLst>
                                  <p:childTnLst>
                                    <p:set>
                                      <p:cBhvr>
                                        <p:cTn id="310" dur="1" fill="hold">
                                          <p:stCondLst>
                                            <p:cond delay="0"/>
                                          </p:stCondLst>
                                        </p:cTn>
                                        <p:tgtEl>
                                          <p:spTgt spid="31866"/>
                                        </p:tgtEl>
                                        <p:attrNameLst>
                                          <p:attrName>style.visibility</p:attrName>
                                        </p:attrNameLst>
                                      </p:cBhvr>
                                      <p:to>
                                        <p:strVal val="hidden"/>
                                      </p:to>
                                    </p:set>
                                  </p:childTnLst>
                                </p:cTn>
                              </p:par>
                              <p:par>
                                <p:cTn id="311" presetID="1" presetClass="exit" presetSubtype="0" fill="hold" grpId="3" nodeType="withEffect">
                                  <p:stCondLst>
                                    <p:cond delay="0"/>
                                  </p:stCondLst>
                                  <p:childTnLst>
                                    <p:set>
                                      <p:cBhvr>
                                        <p:cTn id="312" dur="1" fill="hold">
                                          <p:stCondLst>
                                            <p:cond delay="0"/>
                                          </p:stCondLst>
                                        </p:cTn>
                                        <p:tgtEl>
                                          <p:spTgt spid="31867"/>
                                        </p:tgtEl>
                                        <p:attrNameLst>
                                          <p:attrName>style.visibility</p:attrName>
                                        </p:attrNameLst>
                                      </p:cBhvr>
                                      <p:to>
                                        <p:strVal val="hidden"/>
                                      </p:to>
                                    </p:set>
                                  </p:childTnLst>
                                </p:cTn>
                              </p:par>
                              <p:par>
                                <p:cTn id="313" presetID="14" presetClass="entr" presetSubtype="10" fill="hold" grpId="3" nodeType="withEffect">
                                  <p:stCondLst>
                                    <p:cond delay="0"/>
                                  </p:stCondLst>
                                  <p:childTnLst>
                                    <p:set>
                                      <p:cBhvr>
                                        <p:cTn id="314" dur="1" fill="hold">
                                          <p:stCondLst>
                                            <p:cond delay="0"/>
                                          </p:stCondLst>
                                        </p:cTn>
                                        <p:tgtEl>
                                          <p:spTgt spid="31868"/>
                                        </p:tgtEl>
                                        <p:attrNameLst>
                                          <p:attrName>style.visibility</p:attrName>
                                        </p:attrNameLst>
                                      </p:cBhvr>
                                      <p:to>
                                        <p:strVal val="visible"/>
                                      </p:to>
                                    </p:set>
                                    <p:animEffect transition="in" filter="randombar(horizontal)">
                                      <p:cBhvr>
                                        <p:cTn id="315" dur="800"/>
                                        <p:tgtEl>
                                          <p:spTgt spid="31868"/>
                                        </p:tgtEl>
                                      </p:cBhvr>
                                    </p:animEffect>
                                  </p:childTnLst>
                                </p:cTn>
                              </p:par>
                              <p:par>
                                <p:cTn id="316" presetID="1" presetClass="exit" presetSubtype="0" fill="hold" grpId="3" nodeType="withEffect">
                                  <p:stCondLst>
                                    <p:cond delay="0"/>
                                  </p:stCondLst>
                                  <p:childTnLst>
                                    <p:set>
                                      <p:cBhvr>
                                        <p:cTn id="317" dur="1" fill="hold">
                                          <p:stCondLst>
                                            <p:cond delay="0"/>
                                          </p:stCondLst>
                                        </p:cTn>
                                        <p:tgtEl>
                                          <p:spTgt spid="31869"/>
                                        </p:tgtEl>
                                        <p:attrNameLst>
                                          <p:attrName>style.visibility</p:attrName>
                                        </p:attrNameLst>
                                      </p:cBhvr>
                                      <p:to>
                                        <p:strVal val="hidden"/>
                                      </p:to>
                                    </p:set>
                                  </p:childTnLst>
                                </p:cTn>
                              </p:par>
                              <p:par>
                                <p:cTn id="318" presetID="1" presetClass="exit" presetSubtype="0" fill="hold" grpId="3" nodeType="withEffect">
                                  <p:stCondLst>
                                    <p:cond delay="0"/>
                                  </p:stCondLst>
                                  <p:childTnLst>
                                    <p:set>
                                      <p:cBhvr>
                                        <p:cTn id="319" dur="1" fill="hold">
                                          <p:stCondLst>
                                            <p:cond delay="0"/>
                                          </p:stCondLst>
                                        </p:cTn>
                                        <p:tgtEl>
                                          <p:spTgt spid="31870"/>
                                        </p:tgtEl>
                                        <p:attrNameLst>
                                          <p:attrName>style.visibility</p:attrName>
                                        </p:attrNameLst>
                                      </p:cBhvr>
                                      <p:to>
                                        <p:strVal val="hidden"/>
                                      </p:to>
                                    </p:set>
                                  </p:childTnLst>
                                </p:cTn>
                              </p:par>
                              <p:par>
                                <p:cTn id="320" presetID="1" presetClass="exit" presetSubtype="0" fill="hold" grpId="3" nodeType="withEffect">
                                  <p:stCondLst>
                                    <p:cond delay="0"/>
                                  </p:stCondLst>
                                  <p:childTnLst>
                                    <p:set>
                                      <p:cBhvr>
                                        <p:cTn id="321" dur="1" fill="hold">
                                          <p:stCondLst>
                                            <p:cond delay="0"/>
                                          </p:stCondLst>
                                        </p:cTn>
                                        <p:tgtEl>
                                          <p:spTgt spid="31871"/>
                                        </p:tgtEl>
                                        <p:attrNameLst>
                                          <p:attrName>style.visibility</p:attrName>
                                        </p:attrNameLst>
                                      </p:cBhvr>
                                      <p:to>
                                        <p:strVal val="hidden"/>
                                      </p:to>
                                    </p:set>
                                  </p:childTnLst>
                                </p:cTn>
                              </p:par>
                              <p:par>
                                <p:cTn id="322" presetID="1" presetClass="exit" presetSubtype="0" fill="hold" grpId="3" nodeType="withEffect">
                                  <p:stCondLst>
                                    <p:cond delay="0"/>
                                  </p:stCondLst>
                                  <p:childTnLst>
                                    <p:set>
                                      <p:cBhvr>
                                        <p:cTn id="323" dur="1" fill="hold">
                                          <p:stCondLst>
                                            <p:cond delay="0"/>
                                          </p:stCondLst>
                                        </p:cTn>
                                        <p:tgtEl>
                                          <p:spTgt spid="31872"/>
                                        </p:tgtEl>
                                        <p:attrNameLst>
                                          <p:attrName>style.visibility</p:attrName>
                                        </p:attrNameLst>
                                      </p:cBhvr>
                                      <p:to>
                                        <p:strVal val="hidden"/>
                                      </p:to>
                                    </p:set>
                                  </p:childTnLst>
                                </p:cTn>
                              </p:par>
                              <p:par>
                                <p:cTn id="324" presetID="27" presetClass="emph" presetSubtype="0" fill="hold" grpId="0" nodeType="withEffect">
                                  <p:stCondLst>
                                    <p:cond delay="0"/>
                                  </p:stCondLst>
                                  <p:childTnLst>
                                    <p:animClr clrSpc="rgb" dir="cw">
                                      <p:cBhvr override="childStyle">
                                        <p:cTn id="325" dur="1000" autoRev="1" fill="hold"/>
                                        <p:tgtEl>
                                          <p:spTgt spid="31898"/>
                                        </p:tgtEl>
                                        <p:attrNameLst>
                                          <p:attrName>style.color</p:attrName>
                                        </p:attrNameLst>
                                      </p:cBhvr>
                                      <p:to>
                                        <a:srgbClr val="FFFFFF"/>
                                      </p:to>
                                    </p:animClr>
                                    <p:animClr clrSpc="rgb" dir="cw">
                                      <p:cBhvr>
                                        <p:cTn id="326" dur="1000" autoRev="1" fill="hold"/>
                                        <p:tgtEl>
                                          <p:spTgt spid="31898"/>
                                        </p:tgtEl>
                                        <p:attrNameLst>
                                          <p:attrName>fillcolor</p:attrName>
                                        </p:attrNameLst>
                                      </p:cBhvr>
                                      <p:to>
                                        <a:srgbClr val="FFFFFF"/>
                                      </p:to>
                                    </p:animClr>
                                    <p:set>
                                      <p:cBhvr>
                                        <p:cTn id="327" dur="1000" autoRev="1" fill="hold"/>
                                        <p:tgtEl>
                                          <p:spTgt spid="31898"/>
                                        </p:tgtEl>
                                        <p:attrNameLst>
                                          <p:attrName>fill.type</p:attrName>
                                        </p:attrNameLst>
                                      </p:cBhvr>
                                      <p:to>
                                        <p:strVal val="solid"/>
                                      </p:to>
                                    </p:set>
                                    <p:set>
                                      <p:cBhvr>
                                        <p:cTn id="328" dur="1000" autoRev="1" fill="hold"/>
                                        <p:tgtEl>
                                          <p:spTgt spid="31898"/>
                                        </p:tgtEl>
                                        <p:attrNameLst>
                                          <p:attrName>fill.on</p:attrName>
                                        </p:attrNameLst>
                                      </p:cBhvr>
                                      <p:to>
                                        <p:strVal val="true"/>
                                      </p:to>
                                    </p:set>
                                  </p:childTnLst>
                                </p:cTn>
                              </p:par>
                              <p:par>
                                <p:cTn id="329" presetID="27" presetClass="emph" presetSubtype="0" fill="hold" grpId="0" nodeType="withEffect">
                                  <p:stCondLst>
                                    <p:cond delay="0"/>
                                  </p:stCondLst>
                                  <p:childTnLst>
                                    <p:animClr clrSpc="rgb" dir="cw">
                                      <p:cBhvr override="childStyle">
                                        <p:cTn id="330" dur="1000" autoRev="1" fill="hold"/>
                                        <p:tgtEl>
                                          <p:spTgt spid="31899"/>
                                        </p:tgtEl>
                                        <p:attrNameLst>
                                          <p:attrName>style.color</p:attrName>
                                        </p:attrNameLst>
                                      </p:cBhvr>
                                      <p:to>
                                        <a:srgbClr val="FFFFFF"/>
                                      </p:to>
                                    </p:animClr>
                                    <p:animClr clrSpc="rgb" dir="cw">
                                      <p:cBhvr>
                                        <p:cTn id="331" dur="1000" autoRev="1" fill="hold"/>
                                        <p:tgtEl>
                                          <p:spTgt spid="31899"/>
                                        </p:tgtEl>
                                        <p:attrNameLst>
                                          <p:attrName>fillcolor</p:attrName>
                                        </p:attrNameLst>
                                      </p:cBhvr>
                                      <p:to>
                                        <a:srgbClr val="FFFFFF"/>
                                      </p:to>
                                    </p:animClr>
                                    <p:set>
                                      <p:cBhvr>
                                        <p:cTn id="332" dur="1000" autoRev="1" fill="hold"/>
                                        <p:tgtEl>
                                          <p:spTgt spid="31899"/>
                                        </p:tgtEl>
                                        <p:attrNameLst>
                                          <p:attrName>fill.type</p:attrName>
                                        </p:attrNameLst>
                                      </p:cBhvr>
                                      <p:to>
                                        <p:strVal val="solid"/>
                                      </p:to>
                                    </p:set>
                                    <p:set>
                                      <p:cBhvr>
                                        <p:cTn id="333" dur="1000" autoRev="1" fill="hold"/>
                                        <p:tgtEl>
                                          <p:spTgt spid="31899"/>
                                        </p:tgtEl>
                                        <p:attrNameLst>
                                          <p:attrName>fill.on</p:attrName>
                                        </p:attrNameLst>
                                      </p:cBhvr>
                                      <p:to>
                                        <p:strVal val="true"/>
                                      </p:to>
                                    </p:set>
                                  </p:childTnLst>
                                </p:cTn>
                              </p:par>
                            </p:childTnLst>
                          </p:cTn>
                        </p:par>
                        <p:par>
                          <p:cTn id="334" fill="hold" nodeType="afterGroup">
                            <p:stCondLst>
                              <p:cond delay="2600"/>
                            </p:stCondLst>
                            <p:childTnLst>
                              <p:par>
                                <p:cTn id="335" presetID="23" presetClass="entr" presetSubtype="16" fill="hold" nodeType="afterEffect">
                                  <p:stCondLst>
                                    <p:cond delay="0"/>
                                  </p:stCondLst>
                                  <p:childTnLst>
                                    <p:set>
                                      <p:cBhvr>
                                        <p:cTn id="336" dur="1" fill="hold">
                                          <p:stCondLst>
                                            <p:cond delay="0"/>
                                          </p:stCondLst>
                                        </p:cTn>
                                        <p:tgtEl>
                                          <p:spTgt spid="31900"/>
                                        </p:tgtEl>
                                        <p:attrNameLst>
                                          <p:attrName>style.visibility</p:attrName>
                                        </p:attrNameLst>
                                      </p:cBhvr>
                                      <p:to>
                                        <p:strVal val="visible"/>
                                      </p:to>
                                    </p:set>
                                    <p:anim calcmode="lin" valueType="num">
                                      <p:cBhvr>
                                        <p:cTn id="337" dur="2000" fill="hold"/>
                                        <p:tgtEl>
                                          <p:spTgt spid="31900"/>
                                        </p:tgtEl>
                                        <p:attrNameLst>
                                          <p:attrName>ppt_w</p:attrName>
                                        </p:attrNameLst>
                                      </p:cBhvr>
                                      <p:tavLst>
                                        <p:tav tm="0">
                                          <p:val>
                                            <p:fltVal val="0"/>
                                          </p:val>
                                        </p:tav>
                                        <p:tav tm="100000">
                                          <p:val>
                                            <p:strVal val="#ppt_w"/>
                                          </p:val>
                                        </p:tav>
                                      </p:tavLst>
                                    </p:anim>
                                    <p:anim calcmode="lin" valueType="num">
                                      <p:cBhvr>
                                        <p:cTn id="338" dur="2000" fill="hold"/>
                                        <p:tgtEl>
                                          <p:spTgt spid="3190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1896"/>
                  </p:tgtEl>
                </p:cond>
              </p:nextCondLst>
            </p:seq>
            <p:seq concurrent="1" nextAc="seek">
              <p:cTn id="339" restart="whenNotActive" fill="hold" evtFilter="cancelBubble" nodeType="interactiveSeq">
                <p:stCondLst>
                  <p:cond evt="onClick" delay="0">
                    <p:tgtEl>
                      <p:spTgt spid="31901"/>
                    </p:tgtEl>
                  </p:cond>
                </p:stCondLst>
                <p:endSync evt="end" delay="0">
                  <p:rtn val="all"/>
                </p:endSync>
                <p:childTnLst>
                  <p:par>
                    <p:cTn id="340" fill="hold" nodeType="clickPar">
                      <p:stCondLst>
                        <p:cond delay="0"/>
                      </p:stCondLst>
                      <p:childTnLst>
                        <p:par>
                          <p:cTn id="341" fill="hold" nodeType="withGroup">
                            <p:stCondLst>
                              <p:cond delay="0"/>
                            </p:stCondLst>
                            <p:childTnLst>
                              <p:par>
                                <p:cTn id="342" presetID="1" presetClass="emph" presetSubtype="2" fill="hold" nodeType="clickEffect">
                                  <p:stCondLst>
                                    <p:cond delay="0"/>
                                  </p:stCondLst>
                                  <p:childTnLst>
                                    <p:animClr clrSpc="rgb" dir="cw">
                                      <p:cBhvr>
                                        <p:cTn id="343" dur="200" fill="hold"/>
                                        <p:tgtEl>
                                          <p:spTgt spid="31902"/>
                                        </p:tgtEl>
                                        <p:attrNameLst>
                                          <p:attrName>fillcolor</p:attrName>
                                        </p:attrNameLst>
                                      </p:cBhvr>
                                      <p:to>
                                        <a:srgbClr val="BCBC32"/>
                                      </p:to>
                                    </p:animClr>
                                    <p:set>
                                      <p:cBhvr>
                                        <p:cTn id="344" dur="200" fill="hold"/>
                                        <p:tgtEl>
                                          <p:spTgt spid="31902"/>
                                        </p:tgtEl>
                                        <p:attrNameLst>
                                          <p:attrName>fill.type</p:attrName>
                                        </p:attrNameLst>
                                      </p:cBhvr>
                                      <p:to>
                                        <p:strVal val="solid"/>
                                      </p:to>
                                    </p:set>
                                    <p:set>
                                      <p:cBhvr>
                                        <p:cTn id="345" dur="200" fill="hold"/>
                                        <p:tgtEl>
                                          <p:spTgt spid="31902"/>
                                        </p:tgtEl>
                                        <p:attrNameLst>
                                          <p:attrName>fill.on</p:attrName>
                                        </p:attrNameLst>
                                      </p:cBhvr>
                                      <p:to>
                                        <p:strVal val="true"/>
                                      </p:to>
                                    </p:set>
                                  </p:childTnLst>
                                </p:cTn>
                              </p:par>
                              <p:par>
                                <p:cTn id="346" presetID="1" presetClass="entr" presetSubtype="0" fill="hold" grpId="8" nodeType="withEffect">
                                  <p:stCondLst>
                                    <p:cond delay="0"/>
                                  </p:stCondLst>
                                  <p:childTnLst>
                                    <p:set>
                                      <p:cBhvr>
                                        <p:cTn id="347" dur="1" fill="hold">
                                          <p:stCondLst>
                                            <p:cond delay="0"/>
                                          </p:stCondLst>
                                        </p:cTn>
                                        <p:tgtEl>
                                          <p:spTgt spid="31873"/>
                                        </p:tgtEl>
                                        <p:attrNameLst>
                                          <p:attrName>style.visibility</p:attrName>
                                        </p:attrNameLst>
                                      </p:cBhvr>
                                      <p:to>
                                        <p:strVal val="visible"/>
                                      </p:to>
                                    </p:set>
                                  </p:childTnLst>
                                </p:cTn>
                              </p:par>
                            </p:childTnLst>
                          </p:cTn>
                        </p:par>
                        <p:par>
                          <p:cTn id="348" fill="hold" nodeType="afterGroup">
                            <p:stCondLst>
                              <p:cond delay="200"/>
                            </p:stCondLst>
                            <p:childTnLst>
                              <p:par>
                                <p:cTn id="349" presetID="1" presetClass="emph" presetSubtype="2" fill="hold" nodeType="afterEffect">
                                  <p:stCondLst>
                                    <p:cond delay="0"/>
                                  </p:stCondLst>
                                  <p:childTnLst>
                                    <p:animClr clrSpc="rgb" dir="cw">
                                      <p:cBhvr>
                                        <p:cTn id="350" dur="200" fill="hold"/>
                                        <p:tgtEl>
                                          <p:spTgt spid="31903"/>
                                        </p:tgtEl>
                                        <p:attrNameLst>
                                          <p:attrName>fillcolor</p:attrName>
                                        </p:attrNameLst>
                                      </p:cBhvr>
                                      <p:to>
                                        <a:srgbClr val="BCBC32"/>
                                      </p:to>
                                    </p:animClr>
                                    <p:set>
                                      <p:cBhvr>
                                        <p:cTn id="351" dur="200" fill="hold"/>
                                        <p:tgtEl>
                                          <p:spTgt spid="31903"/>
                                        </p:tgtEl>
                                        <p:attrNameLst>
                                          <p:attrName>fill.type</p:attrName>
                                        </p:attrNameLst>
                                      </p:cBhvr>
                                      <p:to>
                                        <p:strVal val="solid"/>
                                      </p:to>
                                    </p:set>
                                    <p:set>
                                      <p:cBhvr>
                                        <p:cTn id="352" dur="200" fill="hold"/>
                                        <p:tgtEl>
                                          <p:spTgt spid="31903"/>
                                        </p:tgtEl>
                                        <p:attrNameLst>
                                          <p:attrName>fill.on</p:attrName>
                                        </p:attrNameLst>
                                      </p:cBhvr>
                                      <p:to>
                                        <p:strVal val="true"/>
                                      </p:to>
                                    </p:set>
                                  </p:childTnLst>
                                </p:cTn>
                              </p:par>
                            </p:childTnLst>
                          </p:cTn>
                        </p:par>
                        <p:par>
                          <p:cTn id="353" fill="hold" nodeType="afterGroup">
                            <p:stCondLst>
                              <p:cond delay="400"/>
                            </p:stCondLst>
                            <p:childTnLst>
                              <p:par>
                                <p:cTn id="354" presetID="1" presetClass="emph" presetSubtype="2" fill="hold" nodeType="afterEffect">
                                  <p:stCondLst>
                                    <p:cond delay="0"/>
                                  </p:stCondLst>
                                  <p:childTnLst>
                                    <p:animClr clrSpc="rgb" dir="cw">
                                      <p:cBhvr>
                                        <p:cTn id="355" dur="200" fill="hold"/>
                                        <p:tgtEl>
                                          <p:spTgt spid="31904"/>
                                        </p:tgtEl>
                                        <p:attrNameLst>
                                          <p:attrName>fillcolor</p:attrName>
                                        </p:attrNameLst>
                                      </p:cBhvr>
                                      <p:to>
                                        <a:srgbClr val="BCBC32"/>
                                      </p:to>
                                    </p:animClr>
                                    <p:set>
                                      <p:cBhvr>
                                        <p:cTn id="356" dur="200" fill="hold"/>
                                        <p:tgtEl>
                                          <p:spTgt spid="31904"/>
                                        </p:tgtEl>
                                        <p:attrNameLst>
                                          <p:attrName>fill.type</p:attrName>
                                        </p:attrNameLst>
                                      </p:cBhvr>
                                      <p:to>
                                        <p:strVal val="solid"/>
                                      </p:to>
                                    </p:set>
                                    <p:set>
                                      <p:cBhvr>
                                        <p:cTn id="357" dur="200" fill="hold"/>
                                        <p:tgtEl>
                                          <p:spTgt spid="31904"/>
                                        </p:tgtEl>
                                        <p:attrNameLst>
                                          <p:attrName>fill.on</p:attrName>
                                        </p:attrNameLst>
                                      </p:cBhvr>
                                      <p:to>
                                        <p:strVal val="true"/>
                                      </p:to>
                                    </p:set>
                                  </p:childTnLst>
                                </p:cTn>
                              </p:par>
                            </p:childTnLst>
                          </p:cTn>
                        </p:par>
                        <p:par>
                          <p:cTn id="358" fill="hold" nodeType="afterGroup">
                            <p:stCondLst>
                              <p:cond delay="600"/>
                            </p:stCondLst>
                            <p:childTnLst>
                              <p:par>
                                <p:cTn id="359" presetID="27" presetClass="emph" presetSubtype="0" fill="hold" grpId="0" nodeType="afterEffect">
                                  <p:stCondLst>
                                    <p:cond delay="0"/>
                                  </p:stCondLst>
                                  <p:childTnLst>
                                    <p:animClr clrSpc="rgb" dir="cw">
                                      <p:cBhvr override="childStyle">
                                        <p:cTn id="360" dur="1000" autoRev="1" fill="hold"/>
                                        <p:tgtEl>
                                          <p:spTgt spid="31902"/>
                                        </p:tgtEl>
                                        <p:attrNameLst>
                                          <p:attrName>style.color</p:attrName>
                                        </p:attrNameLst>
                                      </p:cBhvr>
                                      <p:to>
                                        <a:srgbClr val="FFFFFF"/>
                                      </p:to>
                                    </p:animClr>
                                    <p:animClr clrSpc="rgb" dir="cw">
                                      <p:cBhvr>
                                        <p:cTn id="361" dur="1000" autoRev="1" fill="hold"/>
                                        <p:tgtEl>
                                          <p:spTgt spid="31902"/>
                                        </p:tgtEl>
                                        <p:attrNameLst>
                                          <p:attrName>fillcolor</p:attrName>
                                        </p:attrNameLst>
                                      </p:cBhvr>
                                      <p:to>
                                        <a:srgbClr val="FFFFFF"/>
                                      </p:to>
                                    </p:animClr>
                                    <p:set>
                                      <p:cBhvr>
                                        <p:cTn id="362" dur="1000" autoRev="1" fill="hold"/>
                                        <p:tgtEl>
                                          <p:spTgt spid="31902"/>
                                        </p:tgtEl>
                                        <p:attrNameLst>
                                          <p:attrName>fill.type</p:attrName>
                                        </p:attrNameLst>
                                      </p:cBhvr>
                                      <p:to>
                                        <p:strVal val="solid"/>
                                      </p:to>
                                    </p:set>
                                    <p:set>
                                      <p:cBhvr>
                                        <p:cTn id="363" dur="1000" autoRev="1" fill="hold"/>
                                        <p:tgtEl>
                                          <p:spTgt spid="31902"/>
                                        </p:tgtEl>
                                        <p:attrNameLst>
                                          <p:attrName>fill.on</p:attrName>
                                        </p:attrNameLst>
                                      </p:cBhvr>
                                      <p:to>
                                        <p:strVal val="true"/>
                                      </p:to>
                                    </p:set>
                                  </p:childTnLst>
                                </p:cTn>
                              </p:par>
                              <p:par>
                                <p:cTn id="364" presetID="1" presetClass="exit" presetSubtype="0" fill="hold" grpId="9" nodeType="withEffect">
                                  <p:stCondLst>
                                    <p:cond delay="0"/>
                                  </p:stCondLst>
                                  <p:childTnLst>
                                    <p:set>
                                      <p:cBhvr>
                                        <p:cTn id="365" dur="1" fill="hold">
                                          <p:stCondLst>
                                            <p:cond delay="0"/>
                                          </p:stCondLst>
                                        </p:cTn>
                                        <p:tgtEl>
                                          <p:spTgt spid="31873"/>
                                        </p:tgtEl>
                                        <p:attrNameLst>
                                          <p:attrName>style.visibility</p:attrName>
                                        </p:attrNameLst>
                                      </p:cBhvr>
                                      <p:to>
                                        <p:strVal val="hidden"/>
                                      </p:to>
                                    </p:set>
                                  </p:childTnLst>
                                </p:cTn>
                              </p:par>
                              <p:par>
                                <p:cTn id="366" presetID="1" presetClass="exit" presetSubtype="0" fill="hold" grpId="4" nodeType="withEffect">
                                  <p:stCondLst>
                                    <p:cond delay="0"/>
                                  </p:stCondLst>
                                  <p:childTnLst>
                                    <p:set>
                                      <p:cBhvr>
                                        <p:cTn id="367" dur="1" fill="hold">
                                          <p:stCondLst>
                                            <p:cond delay="0"/>
                                          </p:stCondLst>
                                        </p:cTn>
                                        <p:tgtEl>
                                          <p:spTgt spid="31865"/>
                                        </p:tgtEl>
                                        <p:attrNameLst>
                                          <p:attrName>style.visibility</p:attrName>
                                        </p:attrNameLst>
                                      </p:cBhvr>
                                      <p:to>
                                        <p:strVal val="hidden"/>
                                      </p:to>
                                    </p:set>
                                  </p:childTnLst>
                                </p:cTn>
                              </p:par>
                              <p:par>
                                <p:cTn id="368" presetID="1" presetClass="exit" presetSubtype="0" fill="hold" grpId="4" nodeType="withEffect">
                                  <p:stCondLst>
                                    <p:cond delay="0"/>
                                  </p:stCondLst>
                                  <p:childTnLst>
                                    <p:set>
                                      <p:cBhvr>
                                        <p:cTn id="369" dur="1" fill="hold">
                                          <p:stCondLst>
                                            <p:cond delay="0"/>
                                          </p:stCondLst>
                                        </p:cTn>
                                        <p:tgtEl>
                                          <p:spTgt spid="31866"/>
                                        </p:tgtEl>
                                        <p:attrNameLst>
                                          <p:attrName>style.visibility</p:attrName>
                                        </p:attrNameLst>
                                      </p:cBhvr>
                                      <p:to>
                                        <p:strVal val="hidden"/>
                                      </p:to>
                                    </p:set>
                                  </p:childTnLst>
                                </p:cTn>
                              </p:par>
                              <p:par>
                                <p:cTn id="370" presetID="1" presetClass="exit" presetSubtype="0" fill="hold" grpId="4" nodeType="withEffect">
                                  <p:stCondLst>
                                    <p:cond delay="0"/>
                                  </p:stCondLst>
                                  <p:childTnLst>
                                    <p:set>
                                      <p:cBhvr>
                                        <p:cTn id="371" dur="1" fill="hold">
                                          <p:stCondLst>
                                            <p:cond delay="0"/>
                                          </p:stCondLst>
                                        </p:cTn>
                                        <p:tgtEl>
                                          <p:spTgt spid="31867"/>
                                        </p:tgtEl>
                                        <p:attrNameLst>
                                          <p:attrName>style.visibility</p:attrName>
                                        </p:attrNameLst>
                                      </p:cBhvr>
                                      <p:to>
                                        <p:strVal val="hidden"/>
                                      </p:to>
                                    </p:set>
                                  </p:childTnLst>
                                </p:cTn>
                              </p:par>
                              <p:par>
                                <p:cTn id="372" presetID="1" presetClass="exit" presetSubtype="0" fill="hold" grpId="4" nodeType="withEffect">
                                  <p:stCondLst>
                                    <p:cond delay="0"/>
                                  </p:stCondLst>
                                  <p:childTnLst>
                                    <p:set>
                                      <p:cBhvr>
                                        <p:cTn id="373" dur="1" fill="hold">
                                          <p:stCondLst>
                                            <p:cond delay="0"/>
                                          </p:stCondLst>
                                        </p:cTn>
                                        <p:tgtEl>
                                          <p:spTgt spid="31868"/>
                                        </p:tgtEl>
                                        <p:attrNameLst>
                                          <p:attrName>style.visibility</p:attrName>
                                        </p:attrNameLst>
                                      </p:cBhvr>
                                      <p:to>
                                        <p:strVal val="hidden"/>
                                      </p:to>
                                    </p:set>
                                  </p:childTnLst>
                                </p:cTn>
                              </p:par>
                              <p:par>
                                <p:cTn id="374" presetID="14" presetClass="entr" presetSubtype="10" fill="hold" grpId="4" nodeType="withEffect">
                                  <p:stCondLst>
                                    <p:cond delay="0"/>
                                  </p:stCondLst>
                                  <p:childTnLst>
                                    <p:set>
                                      <p:cBhvr>
                                        <p:cTn id="375" dur="1" fill="hold">
                                          <p:stCondLst>
                                            <p:cond delay="0"/>
                                          </p:stCondLst>
                                        </p:cTn>
                                        <p:tgtEl>
                                          <p:spTgt spid="31869"/>
                                        </p:tgtEl>
                                        <p:attrNameLst>
                                          <p:attrName>style.visibility</p:attrName>
                                        </p:attrNameLst>
                                      </p:cBhvr>
                                      <p:to>
                                        <p:strVal val="visible"/>
                                      </p:to>
                                    </p:set>
                                    <p:animEffect transition="in" filter="randombar(horizontal)">
                                      <p:cBhvr>
                                        <p:cTn id="376" dur="800"/>
                                        <p:tgtEl>
                                          <p:spTgt spid="31869"/>
                                        </p:tgtEl>
                                      </p:cBhvr>
                                    </p:animEffect>
                                  </p:childTnLst>
                                </p:cTn>
                              </p:par>
                              <p:par>
                                <p:cTn id="377" presetID="1" presetClass="exit" presetSubtype="0" fill="hold" grpId="4" nodeType="withEffect">
                                  <p:stCondLst>
                                    <p:cond delay="0"/>
                                  </p:stCondLst>
                                  <p:childTnLst>
                                    <p:set>
                                      <p:cBhvr>
                                        <p:cTn id="378" dur="1" fill="hold">
                                          <p:stCondLst>
                                            <p:cond delay="0"/>
                                          </p:stCondLst>
                                        </p:cTn>
                                        <p:tgtEl>
                                          <p:spTgt spid="31870"/>
                                        </p:tgtEl>
                                        <p:attrNameLst>
                                          <p:attrName>style.visibility</p:attrName>
                                        </p:attrNameLst>
                                      </p:cBhvr>
                                      <p:to>
                                        <p:strVal val="hidden"/>
                                      </p:to>
                                    </p:set>
                                  </p:childTnLst>
                                </p:cTn>
                              </p:par>
                              <p:par>
                                <p:cTn id="379" presetID="1" presetClass="exit" presetSubtype="0" fill="hold" grpId="4" nodeType="withEffect">
                                  <p:stCondLst>
                                    <p:cond delay="0"/>
                                  </p:stCondLst>
                                  <p:childTnLst>
                                    <p:set>
                                      <p:cBhvr>
                                        <p:cTn id="380" dur="1" fill="hold">
                                          <p:stCondLst>
                                            <p:cond delay="0"/>
                                          </p:stCondLst>
                                        </p:cTn>
                                        <p:tgtEl>
                                          <p:spTgt spid="31871"/>
                                        </p:tgtEl>
                                        <p:attrNameLst>
                                          <p:attrName>style.visibility</p:attrName>
                                        </p:attrNameLst>
                                      </p:cBhvr>
                                      <p:to>
                                        <p:strVal val="hidden"/>
                                      </p:to>
                                    </p:set>
                                  </p:childTnLst>
                                </p:cTn>
                              </p:par>
                              <p:par>
                                <p:cTn id="381" presetID="1" presetClass="exit" presetSubtype="0" fill="hold" grpId="4" nodeType="withEffect">
                                  <p:stCondLst>
                                    <p:cond delay="0"/>
                                  </p:stCondLst>
                                  <p:childTnLst>
                                    <p:set>
                                      <p:cBhvr>
                                        <p:cTn id="382" dur="1" fill="hold">
                                          <p:stCondLst>
                                            <p:cond delay="0"/>
                                          </p:stCondLst>
                                        </p:cTn>
                                        <p:tgtEl>
                                          <p:spTgt spid="31872"/>
                                        </p:tgtEl>
                                        <p:attrNameLst>
                                          <p:attrName>style.visibility</p:attrName>
                                        </p:attrNameLst>
                                      </p:cBhvr>
                                      <p:to>
                                        <p:strVal val="hidden"/>
                                      </p:to>
                                    </p:set>
                                  </p:childTnLst>
                                </p:cTn>
                              </p:par>
                              <p:par>
                                <p:cTn id="383" presetID="27" presetClass="emph" presetSubtype="0" fill="hold" grpId="0" nodeType="withEffect">
                                  <p:stCondLst>
                                    <p:cond delay="0"/>
                                  </p:stCondLst>
                                  <p:childTnLst>
                                    <p:animClr clrSpc="rgb" dir="cw">
                                      <p:cBhvr override="childStyle">
                                        <p:cTn id="384" dur="1000" autoRev="1" fill="hold"/>
                                        <p:tgtEl>
                                          <p:spTgt spid="31903"/>
                                        </p:tgtEl>
                                        <p:attrNameLst>
                                          <p:attrName>style.color</p:attrName>
                                        </p:attrNameLst>
                                      </p:cBhvr>
                                      <p:to>
                                        <a:srgbClr val="FFFFFF"/>
                                      </p:to>
                                    </p:animClr>
                                    <p:animClr clrSpc="rgb" dir="cw">
                                      <p:cBhvr>
                                        <p:cTn id="385" dur="1000" autoRev="1" fill="hold"/>
                                        <p:tgtEl>
                                          <p:spTgt spid="31903"/>
                                        </p:tgtEl>
                                        <p:attrNameLst>
                                          <p:attrName>fillcolor</p:attrName>
                                        </p:attrNameLst>
                                      </p:cBhvr>
                                      <p:to>
                                        <a:srgbClr val="FFFFFF"/>
                                      </p:to>
                                    </p:animClr>
                                    <p:set>
                                      <p:cBhvr>
                                        <p:cTn id="386" dur="1000" autoRev="1" fill="hold"/>
                                        <p:tgtEl>
                                          <p:spTgt spid="31903"/>
                                        </p:tgtEl>
                                        <p:attrNameLst>
                                          <p:attrName>fill.type</p:attrName>
                                        </p:attrNameLst>
                                      </p:cBhvr>
                                      <p:to>
                                        <p:strVal val="solid"/>
                                      </p:to>
                                    </p:set>
                                    <p:set>
                                      <p:cBhvr>
                                        <p:cTn id="387" dur="1000" autoRev="1" fill="hold"/>
                                        <p:tgtEl>
                                          <p:spTgt spid="31903"/>
                                        </p:tgtEl>
                                        <p:attrNameLst>
                                          <p:attrName>fill.on</p:attrName>
                                        </p:attrNameLst>
                                      </p:cBhvr>
                                      <p:to>
                                        <p:strVal val="true"/>
                                      </p:to>
                                    </p:set>
                                  </p:childTnLst>
                                </p:cTn>
                              </p:par>
                              <p:par>
                                <p:cTn id="388" presetID="27" presetClass="emph" presetSubtype="0" fill="hold" grpId="0" nodeType="withEffect">
                                  <p:stCondLst>
                                    <p:cond delay="0"/>
                                  </p:stCondLst>
                                  <p:childTnLst>
                                    <p:animClr clrSpc="rgb" dir="cw">
                                      <p:cBhvr override="childStyle">
                                        <p:cTn id="389" dur="1000" autoRev="1" fill="hold"/>
                                        <p:tgtEl>
                                          <p:spTgt spid="31904"/>
                                        </p:tgtEl>
                                        <p:attrNameLst>
                                          <p:attrName>style.color</p:attrName>
                                        </p:attrNameLst>
                                      </p:cBhvr>
                                      <p:to>
                                        <a:srgbClr val="FFFFFF"/>
                                      </p:to>
                                    </p:animClr>
                                    <p:animClr clrSpc="rgb" dir="cw">
                                      <p:cBhvr>
                                        <p:cTn id="390" dur="1000" autoRev="1" fill="hold"/>
                                        <p:tgtEl>
                                          <p:spTgt spid="31904"/>
                                        </p:tgtEl>
                                        <p:attrNameLst>
                                          <p:attrName>fillcolor</p:attrName>
                                        </p:attrNameLst>
                                      </p:cBhvr>
                                      <p:to>
                                        <a:srgbClr val="FFFFFF"/>
                                      </p:to>
                                    </p:animClr>
                                    <p:set>
                                      <p:cBhvr>
                                        <p:cTn id="391" dur="1000" autoRev="1" fill="hold"/>
                                        <p:tgtEl>
                                          <p:spTgt spid="31904"/>
                                        </p:tgtEl>
                                        <p:attrNameLst>
                                          <p:attrName>fill.type</p:attrName>
                                        </p:attrNameLst>
                                      </p:cBhvr>
                                      <p:to>
                                        <p:strVal val="solid"/>
                                      </p:to>
                                    </p:set>
                                    <p:set>
                                      <p:cBhvr>
                                        <p:cTn id="392" dur="1000" autoRev="1" fill="hold"/>
                                        <p:tgtEl>
                                          <p:spTgt spid="31904"/>
                                        </p:tgtEl>
                                        <p:attrNameLst>
                                          <p:attrName>fill.on</p:attrName>
                                        </p:attrNameLst>
                                      </p:cBhvr>
                                      <p:to>
                                        <p:strVal val="true"/>
                                      </p:to>
                                    </p:set>
                                  </p:childTnLst>
                                </p:cTn>
                              </p:par>
                            </p:childTnLst>
                          </p:cTn>
                        </p:par>
                        <p:par>
                          <p:cTn id="393" fill="hold" nodeType="afterGroup">
                            <p:stCondLst>
                              <p:cond delay="2600"/>
                            </p:stCondLst>
                            <p:childTnLst>
                              <p:par>
                                <p:cTn id="394" presetID="23" presetClass="entr" presetSubtype="16" fill="hold" nodeType="afterEffect">
                                  <p:stCondLst>
                                    <p:cond delay="0"/>
                                  </p:stCondLst>
                                  <p:childTnLst>
                                    <p:set>
                                      <p:cBhvr>
                                        <p:cTn id="395" dur="1" fill="hold">
                                          <p:stCondLst>
                                            <p:cond delay="0"/>
                                          </p:stCondLst>
                                        </p:cTn>
                                        <p:tgtEl>
                                          <p:spTgt spid="31905"/>
                                        </p:tgtEl>
                                        <p:attrNameLst>
                                          <p:attrName>style.visibility</p:attrName>
                                        </p:attrNameLst>
                                      </p:cBhvr>
                                      <p:to>
                                        <p:strVal val="visible"/>
                                      </p:to>
                                    </p:set>
                                    <p:anim calcmode="lin" valueType="num">
                                      <p:cBhvr>
                                        <p:cTn id="396" dur="2000" fill="hold"/>
                                        <p:tgtEl>
                                          <p:spTgt spid="31905"/>
                                        </p:tgtEl>
                                        <p:attrNameLst>
                                          <p:attrName>ppt_w</p:attrName>
                                        </p:attrNameLst>
                                      </p:cBhvr>
                                      <p:tavLst>
                                        <p:tav tm="0">
                                          <p:val>
                                            <p:fltVal val="0"/>
                                          </p:val>
                                        </p:tav>
                                        <p:tav tm="100000">
                                          <p:val>
                                            <p:strVal val="#ppt_w"/>
                                          </p:val>
                                        </p:tav>
                                      </p:tavLst>
                                    </p:anim>
                                    <p:anim calcmode="lin" valueType="num">
                                      <p:cBhvr>
                                        <p:cTn id="397" dur="2000" fill="hold"/>
                                        <p:tgtEl>
                                          <p:spTgt spid="3190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1901"/>
                  </p:tgtEl>
                </p:cond>
              </p:nextCondLst>
            </p:seq>
            <p:seq concurrent="1" nextAc="seek">
              <p:cTn id="398" restart="whenNotActive" fill="hold" evtFilter="cancelBubble" nodeType="interactiveSeq">
                <p:stCondLst>
                  <p:cond evt="onClick" delay="0">
                    <p:tgtEl>
                      <p:spTgt spid="31906"/>
                    </p:tgtEl>
                  </p:cond>
                </p:stCondLst>
                <p:endSync evt="end" delay="0">
                  <p:rtn val="all"/>
                </p:endSync>
                <p:childTnLst>
                  <p:par>
                    <p:cTn id="399" fill="hold" nodeType="clickPar">
                      <p:stCondLst>
                        <p:cond delay="0"/>
                      </p:stCondLst>
                      <p:childTnLst>
                        <p:par>
                          <p:cTn id="400" fill="hold" nodeType="withGroup">
                            <p:stCondLst>
                              <p:cond delay="0"/>
                            </p:stCondLst>
                            <p:childTnLst>
                              <p:par>
                                <p:cTn id="401" presetID="1" presetClass="emph" presetSubtype="2" fill="hold" nodeType="clickEffect">
                                  <p:stCondLst>
                                    <p:cond delay="0"/>
                                  </p:stCondLst>
                                  <p:childTnLst>
                                    <p:animClr clrSpc="rgb" dir="cw">
                                      <p:cBhvr>
                                        <p:cTn id="402" dur="200" fill="hold"/>
                                        <p:tgtEl>
                                          <p:spTgt spid="31907"/>
                                        </p:tgtEl>
                                        <p:attrNameLst>
                                          <p:attrName>fillcolor</p:attrName>
                                        </p:attrNameLst>
                                      </p:cBhvr>
                                      <p:to>
                                        <a:srgbClr val="BCBC32"/>
                                      </p:to>
                                    </p:animClr>
                                    <p:set>
                                      <p:cBhvr>
                                        <p:cTn id="403" dur="200" fill="hold"/>
                                        <p:tgtEl>
                                          <p:spTgt spid="31907"/>
                                        </p:tgtEl>
                                        <p:attrNameLst>
                                          <p:attrName>fill.type</p:attrName>
                                        </p:attrNameLst>
                                      </p:cBhvr>
                                      <p:to>
                                        <p:strVal val="solid"/>
                                      </p:to>
                                    </p:set>
                                    <p:set>
                                      <p:cBhvr>
                                        <p:cTn id="404" dur="200" fill="hold"/>
                                        <p:tgtEl>
                                          <p:spTgt spid="31907"/>
                                        </p:tgtEl>
                                        <p:attrNameLst>
                                          <p:attrName>fill.on</p:attrName>
                                        </p:attrNameLst>
                                      </p:cBhvr>
                                      <p:to>
                                        <p:strVal val="true"/>
                                      </p:to>
                                    </p:set>
                                  </p:childTnLst>
                                </p:cTn>
                              </p:par>
                              <p:par>
                                <p:cTn id="405" presetID="1" presetClass="entr" presetSubtype="0" fill="hold" grpId="10" nodeType="withEffect">
                                  <p:stCondLst>
                                    <p:cond delay="0"/>
                                  </p:stCondLst>
                                  <p:childTnLst>
                                    <p:set>
                                      <p:cBhvr>
                                        <p:cTn id="406" dur="1" fill="hold">
                                          <p:stCondLst>
                                            <p:cond delay="0"/>
                                          </p:stCondLst>
                                        </p:cTn>
                                        <p:tgtEl>
                                          <p:spTgt spid="31873"/>
                                        </p:tgtEl>
                                        <p:attrNameLst>
                                          <p:attrName>style.visibility</p:attrName>
                                        </p:attrNameLst>
                                      </p:cBhvr>
                                      <p:to>
                                        <p:strVal val="visible"/>
                                      </p:to>
                                    </p:set>
                                  </p:childTnLst>
                                </p:cTn>
                              </p:par>
                            </p:childTnLst>
                          </p:cTn>
                        </p:par>
                        <p:par>
                          <p:cTn id="407" fill="hold" nodeType="afterGroup">
                            <p:stCondLst>
                              <p:cond delay="200"/>
                            </p:stCondLst>
                            <p:childTnLst>
                              <p:par>
                                <p:cTn id="408" presetID="1" presetClass="emph" presetSubtype="2" fill="hold" nodeType="afterEffect">
                                  <p:stCondLst>
                                    <p:cond delay="0"/>
                                  </p:stCondLst>
                                  <p:childTnLst>
                                    <p:animClr clrSpc="rgb" dir="cw">
                                      <p:cBhvr>
                                        <p:cTn id="409" dur="200" fill="hold"/>
                                        <p:tgtEl>
                                          <p:spTgt spid="31908"/>
                                        </p:tgtEl>
                                        <p:attrNameLst>
                                          <p:attrName>fillcolor</p:attrName>
                                        </p:attrNameLst>
                                      </p:cBhvr>
                                      <p:to>
                                        <a:srgbClr val="BCBC32"/>
                                      </p:to>
                                    </p:animClr>
                                    <p:set>
                                      <p:cBhvr>
                                        <p:cTn id="410" dur="200" fill="hold"/>
                                        <p:tgtEl>
                                          <p:spTgt spid="31908"/>
                                        </p:tgtEl>
                                        <p:attrNameLst>
                                          <p:attrName>fill.type</p:attrName>
                                        </p:attrNameLst>
                                      </p:cBhvr>
                                      <p:to>
                                        <p:strVal val="solid"/>
                                      </p:to>
                                    </p:set>
                                    <p:set>
                                      <p:cBhvr>
                                        <p:cTn id="411" dur="200" fill="hold"/>
                                        <p:tgtEl>
                                          <p:spTgt spid="31908"/>
                                        </p:tgtEl>
                                        <p:attrNameLst>
                                          <p:attrName>fill.on</p:attrName>
                                        </p:attrNameLst>
                                      </p:cBhvr>
                                      <p:to>
                                        <p:strVal val="true"/>
                                      </p:to>
                                    </p:set>
                                  </p:childTnLst>
                                </p:cTn>
                              </p:par>
                            </p:childTnLst>
                          </p:cTn>
                        </p:par>
                        <p:par>
                          <p:cTn id="412" fill="hold" nodeType="afterGroup">
                            <p:stCondLst>
                              <p:cond delay="400"/>
                            </p:stCondLst>
                            <p:childTnLst>
                              <p:par>
                                <p:cTn id="413" presetID="1" presetClass="emph" presetSubtype="2" fill="hold" nodeType="afterEffect">
                                  <p:stCondLst>
                                    <p:cond delay="0"/>
                                  </p:stCondLst>
                                  <p:childTnLst>
                                    <p:animClr clrSpc="rgb" dir="cw">
                                      <p:cBhvr>
                                        <p:cTn id="414" dur="200" fill="hold"/>
                                        <p:tgtEl>
                                          <p:spTgt spid="31909"/>
                                        </p:tgtEl>
                                        <p:attrNameLst>
                                          <p:attrName>fillcolor</p:attrName>
                                        </p:attrNameLst>
                                      </p:cBhvr>
                                      <p:to>
                                        <a:srgbClr val="BCBC32"/>
                                      </p:to>
                                    </p:animClr>
                                    <p:set>
                                      <p:cBhvr>
                                        <p:cTn id="415" dur="200" fill="hold"/>
                                        <p:tgtEl>
                                          <p:spTgt spid="31909"/>
                                        </p:tgtEl>
                                        <p:attrNameLst>
                                          <p:attrName>fill.type</p:attrName>
                                        </p:attrNameLst>
                                      </p:cBhvr>
                                      <p:to>
                                        <p:strVal val="solid"/>
                                      </p:to>
                                    </p:set>
                                    <p:set>
                                      <p:cBhvr>
                                        <p:cTn id="416" dur="200" fill="hold"/>
                                        <p:tgtEl>
                                          <p:spTgt spid="31909"/>
                                        </p:tgtEl>
                                        <p:attrNameLst>
                                          <p:attrName>fill.on</p:attrName>
                                        </p:attrNameLst>
                                      </p:cBhvr>
                                      <p:to>
                                        <p:strVal val="true"/>
                                      </p:to>
                                    </p:set>
                                  </p:childTnLst>
                                </p:cTn>
                              </p:par>
                            </p:childTnLst>
                          </p:cTn>
                        </p:par>
                        <p:par>
                          <p:cTn id="417" fill="hold" nodeType="afterGroup">
                            <p:stCondLst>
                              <p:cond delay="600"/>
                            </p:stCondLst>
                            <p:childTnLst>
                              <p:par>
                                <p:cTn id="418" presetID="1" presetClass="emph" presetSubtype="2" fill="hold" nodeType="afterEffect">
                                  <p:stCondLst>
                                    <p:cond delay="0"/>
                                  </p:stCondLst>
                                  <p:childTnLst>
                                    <p:animClr clrSpc="rgb" dir="cw">
                                      <p:cBhvr>
                                        <p:cTn id="419" dur="200" fill="hold"/>
                                        <p:tgtEl>
                                          <p:spTgt spid="31910"/>
                                        </p:tgtEl>
                                        <p:attrNameLst>
                                          <p:attrName>fillcolor</p:attrName>
                                        </p:attrNameLst>
                                      </p:cBhvr>
                                      <p:to>
                                        <a:srgbClr val="BCBC32"/>
                                      </p:to>
                                    </p:animClr>
                                    <p:set>
                                      <p:cBhvr>
                                        <p:cTn id="420" dur="200" fill="hold"/>
                                        <p:tgtEl>
                                          <p:spTgt spid="31910"/>
                                        </p:tgtEl>
                                        <p:attrNameLst>
                                          <p:attrName>fill.type</p:attrName>
                                        </p:attrNameLst>
                                      </p:cBhvr>
                                      <p:to>
                                        <p:strVal val="solid"/>
                                      </p:to>
                                    </p:set>
                                    <p:set>
                                      <p:cBhvr>
                                        <p:cTn id="421" dur="200" fill="hold"/>
                                        <p:tgtEl>
                                          <p:spTgt spid="31910"/>
                                        </p:tgtEl>
                                        <p:attrNameLst>
                                          <p:attrName>fill.on</p:attrName>
                                        </p:attrNameLst>
                                      </p:cBhvr>
                                      <p:to>
                                        <p:strVal val="true"/>
                                      </p:to>
                                    </p:set>
                                  </p:childTnLst>
                                </p:cTn>
                              </p:par>
                            </p:childTnLst>
                          </p:cTn>
                        </p:par>
                        <p:par>
                          <p:cTn id="422" fill="hold" nodeType="afterGroup">
                            <p:stCondLst>
                              <p:cond delay="800"/>
                            </p:stCondLst>
                            <p:childTnLst>
                              <p:par>
                                <p:cTn id="423" presetID="27" presetClass="emph" presetSubtype="0" fill="hold" grpId="0" nodeType="afterEffect">
                                  <p:stCondLst>
                                    <p:cond delay="0"/>
                                  </p:stCondLst>
                                  <p:childTnLst>
                                    <p:animClr clrSpc="rgb" dir="cw">
                                      <p:cBhvr override="childStyle">
                                        <p:cTn id="424" dur="1000" autoRev="1" fill="hold"/>
                                        <p:tgtEl>
                                          <p:spTgt spid="31907"/>
                                        </p:tgtEl>
                                        <p:attrNameLst>
                                          <p:attrName>style.color</p:attrName>
                                        </p:attrNameLst>
                                      </p:cBhvr>
                                      <p:to>
                                        <a:srgbClr val="FFFFFF"/>
                                      </p:to>
                                    </p:animClr>
                                    <p:animClr clrSpc="rgb" dir="cw">
                                      <p:cBhvr>
                                        <p:cTn id="425" dur="1000" autoRev="1" fill="hold"/>
                                        <p:tgtEl>
                                          <p:spTgt spid="31907"/>
                                        </p:tgtEl>
                                        <p:attrNameLst>
                                          <p:attrName>fillcolor</p:attrName>
                                        </p:attrNameLst>
                                      </p:cBhvr>
                                      <p:to>
                                        <a:srgbClr val="FFFFFF"/>
                                      </p:to>
                                    </p:animClr>
                                    <p:set>
                                      <p:cBhvr>
                                        <p:cTn id="426" dur="1000" autoRev="1" fill="hold"/>
                                        <p:tgtEl>
                                          <p:spTgt spid="31907"/>
                                        </p:tgtEl>
                                        <p:attrNameLst>
                                          <p:attrName>fill.type</p:attrName>
                                        </p:attrNameLst>
                                      </p:cBhvr>
                                      <p:to>
                                        <p:strVal val="solid"/>
                                      </p:to>
                                    </p:set>
                                    <p:set>
                                      <p:cBhvr>
                                        <p:cTn id="427" dur="1000" autoRev="1" fill="hold"/>
                                        <p:tgtEl>
                                          <p:spTgt spid="31907"/>
                                        </p:tgtEl>
                                        <p:attrNameLst>
                                          <p:attrName>fill.on</p:attrName>
                                        </p:attrNameLst>
                                      </p:cBhvr>
                                      <p:to>
                                        <p:strVal val="true"/>
                                      </p:to>
                                    </p:set>
                                  </p:childTnLst>
                                </p:cTn>
                              </p:par>
                              <p:par>
                                <p:cTn id="428" presetID="1" presetClass="exit" presetSubtype="0" fill="hold" grpId="11" nodeType="withEffect">
                                  <p:stCondLst>
                                    <p:cond delay="0"/>
                                  </p:stCondLst>
                                  <p:childTnLst>
                                    <p:set>
                                      <p:cBhvr>
                                        <p:cTn id="429" dur="1" fill="hold">
                                          <p:stCondLst>
                                            <p:cond delay="0"/>
                                          </p:stCondLst>
                                        </p:cTn>
                                        <p:tgtEl>
                                          <p:spTgt spid="31873"/>
                                        </p:tgtEl>
                                        <p:attrNameLst>
                                          <p:attrName>style.visibility</p:attrName>
                                        </p:attrNameLst>
                                      </p:cBhvr>
                                      <p:to>
                                        <p:strVal val="hidden"/>
                                      </p:to>
                                    </p:set>
                                  </p:childTnLst>
                                </p:cTn>
                              </p:par>
                              <p:par>
                                <p:cTn id="430" presetID="1" presetClass="exit" presetSubtype="0" fill="hold" grpId="5" nodeType="withEffect">
                                  <p:stCondLst>
                                    <p:cond delay="0"/>
                                  </p:stCondLst>
                                  <p:childTnLst>
                                    <p:set>
                                      <p:cBhvr>
                                        <p:cTn id="431" dur="1" fill="hold">
                                          <p:stCondLst>
                                            <p:cond delay="0"/>
                                          </p:stCondLst>
                                        </p:cTn>
                                        <p:tgtEl>
                                          <p:spTgt spid="31865"/>
                                        </p:tgtEl>
                                        <p:attrNameLst>
                                          <p:attrName>style.visibility</p:attrName>
                                        </p:attrNameLst>
                                      </p:cBhvr>
                                      <p:to>
                                        <p:strVal val="hidden"/>
                                      </p:to>
                                    </p:set>
                                  </p:childTnLst>
                                </p:cTn>
                              </p:par>
                              <p:par>
                                <p:cTn id="432" presetID="1" presetClass="exit" presetSubtype="0" fill="hold" grpId="5" nodeType="withEffect">
                                  <p:stCondLst>
                                    <p:cond delay="0"/>
                                  </p:stCondLst>
                                  <p:childTnLst>
                                    <p:set>
                                      <p:cBhvr>
                                        <p:cTn id="433" dur="1" fill="hold">
                                          <p:stCondLst>
                                            <p:cond delay="0"/>
                                          </p:stCondLst>
                                        </p:cTn>
                                        <p:tgtEl>
                                          <p:spTgt spid="31866"/>
                                        </p:tgtEl>
                                        <p:attrNameLst>
                                          <p:attrName>style.visibility</p:attrName>
                                        </p:attrNameLst>
                                      </p:cBhvr>
                                      <p:to>
                                        <p:strVal val="hidden"/>
                                      </p:to>
                                    </p:set>
                                  </p:childTnLst>
                                </p:cTn>
                              </p:par>
                              <p:par>
                                <p:cTn id="434" presetID="1" presetClass="exit" presetSubtype="0" fill="hold" grpId="5" nodeType="withEffect">
                                  <p:stCondLst>
                                    <p:cond delay="0"/>
                                  </p:stCondLst>
                                  <p:childTnLst>
                                    <p:set>
                                      <p:cBhvr>
                                        <p:cTn id="435" dur="1" fill="hold">
                                          <p:stCondLst>
                                            <p:cond delay="0"/>
                                          </p:stCondLst>
                                        </p:cTn>
                                        <p:tgtEl>
                                          <p:spTgt spid="31867"/>
                                        </p:tgtEl>
                                        <p:attrNameLst>
                                          <p:attrName>style.visibility</p:attrName>
                                        </p:attrNameLst>
                                      </p:cBhvr>
                                      <p:to>
                                        <p:strVal val="hidden"/>
                                      </p:to>
                                    </p:set>
                                  </p:childTnLst>
                                </p:cTn>
                              </p:par>
                              <p:par>
                                <p:cTn id="436" presetID="1" presetClass="exit" presetSubtype="0" fill="hold" grpId="5" nodeType="withEffect">
                                  <p:stCondLst>
                                    <p:cond delay="0"/>
                                  </p:stCondLst>
                                  <p:childTnLst>
                                    <p:set>
                                      <p:cBhvr>
                                        <p:cTn id="437" dur="1" fill="hold">
                                          <p:stCondLst>
                                            <p:cond delay="0"/>
                                          </p:stCondLst>
                                        </p:cTn>
                                        <p:tgtEl>
                                          <p:spTgt spid="31868"/>
                                        </p:tgtEl>
                                        <p:attrNameLst>
                                          <p:attrName>style.visibility</p:attrName>
                                        </p:attrNameLst>
                                      </p:cBhvr>
                                      <p:to>
                                        <p:strVal val="hidden"/>
                                      </p:to>
                                    </p:set>
                                  </p:childTnLst>
                                </p:cTn>
                              </p:par>
                              <p:par>
                                <p:cTn id="438" presetID="1" presetClass="exit" presetSubtype="0" fill="hold" grpId="5" nodeType="withEffect">
                                  <p:stCondLst>
                                    <p:cond delay="0"/>
                                  </p:stCondLst>
                                  <p:childTnLst>
                                    <p:set>
                                      <p:cBhvr>
                                        <p:cTn id="439" dur="1" fill="hold">
                                          <p:stCondLst>
                                            <p:cond delay="0"/>
                                          </p:stCondLst>
                                        </p:cTn>
                                        <p:tgtEl>
                                          <p:spTgt spid="31869"/>
                                        </p:tgtEl>
                                        <p:attrNameLst>
                                          <p:attrName>style.visibility</p:attrName>
                                        </p:attrNameLst>
                                      </p:cBhvr>
                                      <p:to>
                                        <p:strVal val="hidden"/>
                                      </p:to>
                                    </p:set>
                                  </p:childTnLst>
                                </p:cTn>
                              </p:par>
                              <p:par>
                                <p:cTn id="440" presetID="14" presetClass="entr" presetSubtype="10" fill="hold" grpId="5" nodeType="withEffect">
                                  <p:stCondLst>
                                    <p:cond delay="0"/>
                                  </p:stCondLst>
                                  <p:childTnLst>
                                    <p:set>
                                      <p:cBhvr>
                                        <p:cTn id="441" dur="1" fill="hold">
                                          <p:stCondLst>
                                            <p:cond delay="0"/>
                                          </p:stCondLst>
                                        </p:cTn>
                                        <p:tgtEl>
                                          <p:spTgt spid="31870"/>
                                        </p:tgtEl>
                                        <p:attrNameLst>
                                          <p:attrName>style.visibility</p:attrName>
                                        </p:attrNameLst>
                                      </p:cBhvr>
                                      <p:to>
                                        <p:strVal val="visible"/>
                                      </p:to>
                                    </p:set>
                                    <p:animEffect transition="in" filter="randombar(horizontal)">
                                      <p:cBhvr>
                                        <p:cTn id="442" dur="800"/>
                                        <p:tgtEl>
                                          <p:spTgt spid="31870"/>
                                        </p:tgtEl>
                                      </p:cBhvr>
                                    </p:animEffect>
                                  </p:childTnLst>
                                </p:cTn>
                              </p:par>
                              <p:par>
                                <p:cTn id="443" presetID="1" presetClass="exit" presetSubtype="0" fill="hold" grpId="5" nodeType="withEffect">
                                  <p:stCondLst>
                                    <p:cond delay="0"/>
                                  </p:stCondLst>
                                  <p:childTnLst>
                                    <p:set>
                                      <p:cBhvr>
                                        <p:cTn id="444" dur="1" fill="hold">
                                          <p:stCondLst>
                                            <p:cond delay="0"/>
                                          </p:stCondLst>
                                        </p:cTn>
                                        <p:tgtEl>
                                          <p:spTgt spid="31871"/>
                                        </p:tgtEl>
                                        <p:attrNameLst>
                                          <p:attrName>style.visibility</p:attrName>
                                        </p:attrNameLst>
                                      </p:cBhvr>
                                      <p:to>
                                        <p:strVal val="hidden"/>
                                      </p:to>
                                    </p:set>
                                  </p:childTnLst>
                                </p:cTn>
                              </p:par>
                              <p:par>
                                <p:cTn id="445" presetID="1" presetClass="exit" presetSubtype="0" fill="hold" grpId="5" nodeType="withEffect">
                                  <p:stCondLst>
                                    <p:cond delay="0"/>
                                  </p:stCondLst>
                                  <p:childTnLst>
                                    <p:set>
                                      <p:cBhvr>
                                        <p:cTn id="446" dur="1" fill="hold">
                                          <p:stCondLst>
                                            <p:cond delay="0"/>
                                          </p:stCondLst>
                                        </p:cTn>
                                        <p:tgtEl>
                                          <p:spTgt spid="31872"/>
                                        </p:tgtEl>
                                        <p:attrNameLst>
                                          <p:attrName>style.visibility</p:attrName>
                                        </p:attrNameLst>
                                      </p:cBhvr>
                                      <p:to>
                                        <p:strVal val="hidden"/>
                                      </p:to>
                                    </p:set>
                                  </p:childTnLst>
                                </p:cTn>
                              </p:par>
                              <p:par>
                                <p:cTn id="447" presetID="27" presetClass="emph" presetSubtype="0" fill="hold" grpId="0" nodeType="withEffect">
                                  <p:stCondLst>
                                    <p:cond delay="0"/>
                                  </p:stCondLst>
                                  <p:childTnLst>
                                    <p:animClr clrSpc="rgb" dir="cw">
                                      <p:cBhvr override="childStyle">
                                        <p:cTn id="448" dur="1000" autoRev="1" fill="hold"/>
                                        <p:tgtEl>
                                          <p:spTgt spid="31908"/>
                                        </p:tgtEl>
                                        <p:attrNameLst>
                                          <p:attrName>style.color</p:attrName>
                                        </p:attrNameLst>
                                      </p:cBhvr>
                                      <p:to>
                                        <a:srgbClr val="FFFFFF"/>
                                      </p:to>
                                    </p:animClr>
                                    <p:animClr clrSpc="rgb" dir="cw">
                                      <p:cBhvr>
                                        <p:cTn id="449" dur="1000" autoRev="1" fill="hold"/>
                                        <p:tgtEl>
                                          <p:spTgt spid="31908"/>
                                        </p:tgtEl>
                                        <p:attrNameLst>
                                          <p:attrName>fillcolor</p:attrName>
                                        </p:attrNameLst>
                                      </p:cBhvr>
                                      <p:to>
                                        <a:srgbClr val="FFFFFF"/>
                                      </p:to>
                                    </p:animClr>
                                    <p:set>
                                      <p:cBhvr>
                                        <p:cTn id="450" dur="1000" autoRev="1" fill="hold"/>
                                        <p:tgtEl>
                                          <p:spTgt spid="31908"/>
                                        </p:tgtEl>
                                        <p:attrNameLst>
                                          <p:attrName>fill.type</p:attrName>
                                        </p:attrNameLst>
                                      </p:cBhvr>
                                      <p:to>
                                        <p:strVal val="solid"/>
                                      </p:to>
                                    </p:set>
                                    <p:set>
                                      <p:cBhvr>
                                        <p:cTn id="451" dur="1000" autoRev="1" fill="hold"/>
                                        <p:tgtEl>
                                          <p:spTgt spid="31908"/>
                                        </p:tgtEl>
                                        <p:attrNameLst>
                                          <p:attrName>fill.on</p:attrName>
                                        </p:attrNameLst>
                                      </p:cBhvr>
                                      <p:to>
                                        <p:strVal val="true"/>
                                      </p:to>
                                    </p:set>
                                  </p:childTnLst>
                                </p:cTn>
                              </p:par>
                              <p:par>
                                <p:cTn id="452" presetID="27" presetClass="emph" presetSubtype="0" fill="hold" grpId="0" nodeType="withEffect">
                                  <p:stCondLst>
                                    <p:cond delay="0"/>
                                  </p:stCondLst>
                                  <p:childTnLst>
                                    <p:animClr clrSpc="rgb" dir="cw">
                                      <p:cBhvr override="childStyle">
                                        <p:cTn id="453" dur="1000" autoRev="1" fill="hold"/>
                                        <p:tgtEl>
                                          <p:spTgt spid="31909"/>
                                        </p:tgtEl>
                                        <p:attrNameLst>
                                          <p:attrName>style.color</p:attrName>
                                        </p:attrNameLst>
                                      </p:cBhvr>
                                      <p:to>
                                        <a:srgbClr val="FFFFFF"/>
                                      </p:to>
                                    </p:animClr>
                                    <p:animClr clrSpc="rgb" dir="cw">
                                      <p:cBhvr>
                                        <p:cTn id="454" dur="1000" autoRev="1" fill="hold"/>
                                        <p:tgtEl>
                                          <p:spTgt spid="31909"/>
                                        </p:tgtEl>
                                        <p:attrNameLst>
                                          <p:attrName>fillcolor</p:attrName>
                                        </p:attrNameLst>
                                      </p:cBhvr>
                                      <p:to>
                                        <a:srgbClr val="FFFFFF"/>
                                      </p:to>
                                    </p:animClr>
                                    <p:set>
                                      <p:cBhvr>
                                        <p:cTn id="455" dur="1000" autoRev="1" fill="hold"/>
                                        <p:tgtEl>
                                          <p:spTgt spid="31909"/>
                                        </p:tgtEl>
                                        <p:attrNameLst>
                                          <p:attrName>fill.type</p:attrName>
                                        </p:attrNameLst>
                                      </p:cBhvr>
                                      <p:to>
                                        <p:strVal val="solid"/>
                                      </p:to>
                                    </p:set>
                                    <p:set>
                                      <p:cBhvr>
                                        <p:cTn id="456" dur="1000" autoRev="1" fill="hold"/>
                                        <p:tgtEl>
                                          <p:spTgt spid="31909"/>
                                        </p:tgtEl>
                                        <p:attrNameLst>
                                          <p:attrName>fill.on</p:attrName>
                                        </p:attrNameLst>
                                      </p:cBhvr>
                                      <p:to>
                                        <p:strVal val="true"/>
                                      </p:to>
                                    </p:set>
                                  </p:childTnLst>
                                </p:cTn>
                              </p:par>
                              <p:par>
                                <p:cTn id="457" presetID="27" presetClass="emph" presetSubtype="0" fill="hold" grpId="0" nodeType="withEffect">
                                  <p:stCondLst>
                                    <p:cond delay="0"/>
                                  </p:stCondLst>
                                  <p:childTnLst>
                                    <p:animClr clrSpc="rgb" dir="cw">
                                      <p:cBhvr override="childStyle">
                                        <p:cTn id="458" dur="1000" autoRev="1" fill="hold"/>
                                        <p:tgtEl>
                                          <p:spTgt spid="31910"/>
                                        </p:tgtEl>
                                        <p:attrNameLst>
                                          <p:attrName>style.color</p:attrName>
                                        </p:attrNameLst>
                                      </p:cBhvr>
                                      <p:to>
                                        <a:srgbClr val="FFFFFF"/>
                                      </p:to>
                                    </p:animClr>
                                    <p:animClr clrSpc="rgb" dir="cw">
                                      <p:cBhvr>
                                        <p:cTn id="459" dur="1000" autoRev="1" fill="hold"/>
                                        <p:tgtEl>
                                          <p:spTgt spid="31910"/>
                                        </p:tgtEl>
                                        <p:attrNameLst>
                                          <p:attrName>fillcolor</p:attrName>
                                        </p:attrNameLst>
                                      </p:cBhvr>
                                      <p:to>
                                        <a:srgbClr val="FFFFFF"/>
                                      </p:to>
                                    </p:animClr>
                                    <p:set>
                                      <p:cBhvr>
                                        <p:cTn id="460" dur="1000" autoRev="1" fill="hold"/>
                                        <p:tgtEl>
                                          <p:spTgt spid="31910"/>
                                        </p:tgtEl>
                                        <p:attrNameLst>
                                          <p:attrName>fill.type</p:attrName>
                                        </p:attrNameLst>
                                      </p:cBhvr>
                                      <p:to>
                                        <p:strVal val="solid"/>
                                      </p:to>
                                    </p:set>
                                    <p:set>
                                      <p:cBhvr>
                                        <p:cTn id="461" dur="1000" autoRev="1" fill="hold"/>
                                        <p:tgtEl>
                                          <p:spTgt spid="31910"/>
                                        </p:tgtEl>
                                        <p:attrNameLst>
                                          <p:attrName>fill.on</p:attrName>
                                        </p:attrNameLst>
                                      </p:cBhvr>
                                      <p:to>
                                        <p:strVal val="true"/>
                                      </p:to>
                                    </p:set>
                                  </p:childTnLst>
                                </p:cTn>
                              </p:par>
                            </p:childTnLst>
                          </p:cTn>
                        </p:par>
                        <p:par>
                          <p:cTn id="462" fill="hold" nodeType="afterGroup">
                            <p:stCondLst>
                              <p:cond delay="2800"/>
                            </p:stCondLst>
                            <p:childTnLst>
                              <p:par>
                                <p:cTn id="463" presetID="23" presetClass="entr" presetSubtype="16" fill="hold" nodeType="afterEffect">
                                  <p:stCondLst>
                                    <p:cond delay="0"/>
                                  </p:stCondLst>
                                  <p:childTnLst>
                                    <p:set>
                                      <p:cBhvr>
                                        <p:cTn id="464" dur="1" fill="hold">
                                          <p:stCondLst>
                                            <p:cond delay="0"/>
                                          </p:stCondLst>
                                        </p:cTn>
                                        <p:tgtEl>
                                          <p:spTgt spid="31911"/>
                                        </p:tgtEl>
                                        <p:attrNameLst>
                                          <p:attrName>style.visibility</p:attrName>
                                        </p:attrNameLst>
                                      </p:cBhvr>
                                      <p:to>
                                        <p:strVal val="visible"/>
                                      </p:to>
                                    </p:set>
                                    <p:anim calcmode="lin" valueType="num">
                                      <p:cBhvr>
                                        <p:cTn id="465" dur="2000" fill="hold"/>
                                        <p:tgtEl>
                                          <p:spTgt spid="31911"/>
                                        </p:tgtEl>
                                        <p:attrNameLst>
                                          <p:attrName>ppt_w</p:attrName>
                                        </p:attrNameLst>
                                      </p:cBhvr>
                                      <p:tavLst>
                                        <p:tav tm="0">
                                          <p:val>
                                            <p:fltVal val="0"/>
                                          </p:val>
                                        </p:tav>
                                        <p:tav tm="100000">
                                          <p:val>
                                            <p:strVal val="#ppt_w"/>
                                          </p:val>
                                        </p:tav>
                                      </p:tavLst>
                                    </p:anim>
                                    <p:anim calcmode="lin" valueType="num">
                                      <p:cBhvr>
                                        <p:cTn id="466" dur="2000" fill="hold"/>
                                        <p:tgtEl>
                                          <p:spTgt spid="3191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1906"/>
                  </p:tgtEl>
                </p:cond>
              </p:nextCondLst>
            </p:seq>
            <p:seq concurrent="1" nextAc="seek">
              <p:cTn id="467" restart="whenNotActive" fill="hold" evtFilter="cancelBubble" nodeType="interactiveSeq">
                <p:stCondLst>
                  <p:cond evt="onClick" delay="0">
                    <p:tgtEl>
                      <p:spTgt spid="31912"/>
                    </p:tgtEl>
                  </p:cond>
                </p:stCondLst>
                <p:endSync evt="end" delay="0">
                  <p:rtn val="all"/>
                </p:endSync>
                <p:childTnLst>
                  <p:par>
                    <p:cTn id="468" fill="hold" nodeType="clickPar">
                      <p:stCondLst>
                        <p:cond delay="0"/>
                      </p:stCondLst>
                      <p:childTnLst>
                        <p:par>
                          <p:cTn id="469" fill="hold" nodeType="withGroup">
                            <p:stCondLst>
                              <p:cond delay="0"/>
                            </p:stCondLst>
                            <p:childTnLst>
                              <p:par>
                                <p:cTn id="470" presetID="1" presetClass="emph" presetSubtype="2" fill="hold" nodeType="clickEffect">
                                  <p:stCondLst>
                                    <p:cond delay="0"/>
                                  </p:stCondLst>
                                  <p:childTnLst>
                                    <p:animClr clrSpc="rgb" dir="cw">
                                      <p:cBhvr>
                                        <p:cTn id="471" dur="200" fill="hold"/>
                                        <p:tgtEl>
                                          <p:spTgt spid="31913"/>
                                        </p:tgtEl>
                                        <p:attrNameLst>
                                          <p:attrName>fillcolor</p:attrName>
                                        </p:attrNameLst>
                                      </p:cBhvr>
                                      <p:to>
                                        <a:srgbClr val="BCBC32"/>
                                      </p:to>
                                    </p:animClr>
                                    <p:set>
                                      <p:cBhvr>
                                        <p:cTn id="472" dur="200" fill="hold"/>
                                        <p:tgtEl>
                                          <p:spTgt spid="31913"/>
                                        </p:tgtEl>
                                        <p:attrNameLst>
                                          <p:attrName>fill.type</p:attrName>
                                        </p:attrNameLst>
                                      </p:cBhvr>
                                      <p:to>
                                        <p:strVal val="solid"/>
                                      </p:to>
                                    </p:set>
                                    <p:set>
                                      <p:cBhvr>
                                        <p:cTn id="473" dur="200" fill="hold"/>
                                        <p:tgtEl>
                                          <p:spTgt spid="31913"/>
                                        </p:tgtEl>
                                        <p:attrNameLst>
                                          <p:attrName>fill.on</p:attrName>
                                        </p:attrNameLst>
                                      </p:cBhvr>
                                      <p:to>
                                        <p:strVal val="true"/>
                                      </p:to>
                                    </p:set>
                                  </p:childTnLst>
                                </p:cTn>
                              </p:par>
                              <p:par>
                                <p:cTn id="474" presetID="1" presetClass="entr" presetSubtype="0" fill="hold" grpId="12" nodeType="withEffect">
                                  <p:stCondLst>
                                    <p:cond delay="0"/>
                                  </p:stCondLst>
                                  <p:childTnLst>
                                    <p:set>
                                      <p:cBhvr>
                                        <p:cTn id="475" dur="1" fill="hold">
                                          <p:stCondLst>
                                            <p:cond delay="0"/>
                                          </p:stCondLst>
                                        </p:cTn>
                                        <p:tgtEl>
                                          <p:spTgt spid="31873"/>
                                        </p:tgtEl>
                                        <p:attrNameLst>
                                          <p:attrName>style.visibility</p:attrName>
                                        </p:attrNameLst>
                                      </p:cBhvr>
                                      <p:to>
                                        <p:strVal val="visible"/>
                                      </p:to>
                                    </p:set>
                                  </p:childTnLst>
                                </p:cTn>
                              </p:par>
                            </p:childTnLst>
                          </p:cTn>
                        </p:par>
                        <p:par>
                          <p:cTn id="476" fill="hold" nodeType="afterGroup">
                            <p:stCondLst>
                              <p:cond delay="200"/>
                            </p:stCondLst>
                            <p:childTnLst>
                              <p:par>
                                <p:cTn id="477" presetID="1" presetClass="emph" presetSubtype="2" fill="hold" nodeType="afterEffect">
                                  <p:stCondLst>
                                    <p:cond delay="0"/>
                                  </p:stCondLst>
                                  <p:childTnLst>
                                    <p:animClr clrSpc="rgb" dir="cw">
                                      <p:cBhvr>
                                        <p:cTn id="478" dur="200" fill="hold"/>
                                        <p:tgtEl>
                                          <p:spTgt spid="31914"/>
                                        </p:tgtEl>
                                        <p:attrNameLst>
                                          <p:attrName>fillcolor</p:attrName>
                                        </p:attrNameLst>
                                      </p:cBhvr>
                                      <p:to>
                                        <a:srgbClr val="BCBC32"/>
                                      </p:to>
                                    </p:animClr>
                                    <p:set>
                                      <p:cBhvr>
                                        <p:cTn id="479" dur="200" fill="hold"/>
                                        <p:tgtEl>
                                          <p:spTgt spid="31914"/>
                                        </p:tgtEl>
                                        <p:attrNameLst>
                                          <p:attrName>fill.type</p:attrName>
                                        </p:attrNameLst>
                                      </p:cBhvr>
                                      <p:to>
                                        <p:strVal val="solid"/>
                                      </p:to>
                                    </p:set>
                                    <p:set>
                                      <p:cBhvr>
                                        <p:cTn id="480" dur="200" fill="hold"/>
                                        <p:tgtEl>
                                          <p:spTgt spid="31914"/>
                                        </p:tgtEl>
                                        <p:attrNameLst>
                                          <p:attrName>fill.on</p:attrName>
                                        </p:attrNameLst>
                                      </p:cBhvr>
                                      <p:to>
                                        <p:strVal val="true"/>
                                      </p:to>
                                    </p:set>
                                  </p:childTnLst>
                                </p:cTn>
                              </p:par>
                            </p:childTnLst>
                          </p:cTn>
                        </p:par>
                        <p:par>
                          <p:cTn id="481" fill="hold" nodeType="afterGroup">
                            <p:stCondLst>
                              <p:cond delay="400"/>
                            </p:stCondLst>
                            <p:childTnLst>
                              <p:par>
                                <p:cTn id="482" presetID="1" presetClass="emph" presetSubtype="2" fill="hold" nodeType="afterEffect">
                                  <p:stCondLst>
                                    <p:cond delay="0"/>
                                  </p:stCondLst>
                                  <p:childTnLst>
                                    <p:animClr clrSpc="rgb" dir="cw">
                                      <p:cBhvr>
                                        <p:cTn id="483" dur="200" fill="hold"/>
                                        <p:tgtEl>
                                          <p:spTgt spid="31915"/>
                                        </p:tgtEl>
                                        <p:attrNameLst>
                                          <p:attrName>fillcolor</p:attrName>
                                        </p:attrNameLst>
                                      </p:cBhvr>
                                      <p:to>
                                        <a:srgbClr val="BCBC32"/>
                                      </p:to>
                                    </p:animClr>
                                    <p:set>
                                      <p:cBhvr>
                                        <p:cTn id="484" dur="200" fill="hold"/>
                                        <p:tgtEl>
                                          <p:spTgt spid="31915"/>
                                        </p:tgtEl>
                                        <p:attrNameLst>
                                          <p:attrName>fill.type</p:attrName>
                                        </p:attrNameLst>
                                      </p:cBhvr>
                                      <p:to>
                                        <p:strVal val="solid"/>
                                      </p:to>
                                    </p:set>
                                    <p:set>
                                      <p:cBhvr>
                                        <p:cTn id="485" dur="200" fill="hold"/>
                                        <p:tgtEl>
                                          <p:spTgt spid="31915"/>
                                        </p:tgtEl>
                                        <p:attrNameLst>
                                          <p:attrName>fill.on</p:attrName>
                                        </p:attrNameLst>
                                      </p:cBhvr>
                                      <p:to>
                                        <p:strVal val="true"/>
                                      </p:to>
                                    </p:set>
                                  </p:childTnLst>
                                </p:cTn>
                              </p:par>
                            </p:childTnLst>
                          </p:cTn>
                        </p:par>
                        <p:par>
                          <p:cTn id="486" fill="hold" nodeType="afterGroup">
                            <p:stCondLst>
                              <p:cond delay="600"/>
                            </p:stCondLst>
                            <p:childTnLst>
                              <p:par>
                                <p:cTn id="487" presetID="1" presetClass="emph" presetSubtype="2" fill="hold" nodeType="afterEffect">
                                  <p:stCondLst>
                                    <p:cond delay="0"/>
                                  </p:stCondLst>
                                  <p:childTnLst>
                                    <p:animClr clrSpc="rgb" dir="cw">
                                      <p:cBhvr>
                                        <p:cTn id="488" dur="200" fill="hold"/>
                                        <p:tgtEl>
                                          <p:spTgt spid="31916"/>
                                        </p:tgtEl>
                                        <p:attrNameLst>
                                          <p:attrName>fillcolor</p:attrName>
                                        </p:attrNameLst>
                                      </p:cBhvr>
                                      <p:to>
                                        <a:srgbClr val="BCBC32"/>
                                      </p:to>
                                    </p:animClr>
                                    <p:set>
                                      <p:cBhvr>
                                        <p:cTn id="489" dur="200" fill="hold"/>
                                        <p:tgtEl>
                                          <p:spTgt spid="31916"/>
                                        </p:tgtEl>
                                        <p:attrNameLst>
                                          <p:attrName>fill.type</p:attrName>
                                        </p:attrNameLst>
                                      </p:cBhvr>
                                      <p:to>
                                        <p:strVal val="solid"/>
                                      </p:to>
                                    </p:set>
                                    <p:set>
                                      <p:cBhvr>
                                        <p:cTn id="490" dur="200" fill="hold"/>
                                        <p:tgtEl>
                                          <p:spTgt spid="31916"/>
                                        </p:tgtEl>
                                        <p:attrNameLst>
                                          <p:attrName>fill.on</p:attrName>
                                        </p:attrNameLst>
                                      </p:cBhvr>
                                      <p:to>
                                        <p:strVal val="true"/>
                                      </p:to>
                                    </p:set>
                                  </p:childTnLst>
                                </p:cTn>
                              </p:par>
                            </p:childTnLst>
                          </p:cTn>
                        </p:par>
                        <p:par>
                          <p:cTn id="491" fill="hold" nodeType="afterGroup">
                            <p:stCondLst>
                              <p:cond delay="800"/>
                            </p:stCondLst>
                            <p:childTnLst>
                              <p:par>
                                <p:cTn id="492" presetID="1" presetClass="emph" presetSubtype="2" fill="hold" nodeType="afterEffect">
                                  <p:stCondLst>
                                    <p:cond delay="0"/>
                                  </p:stCondLst>
                                  <p:childTnLst>
                                    <p:animClr clrSpc="rgb" dir="cw">
                                      <p:cBhvr>
                                        <p:cTn id="493" dur="200" fill="hold"/>
                                        <p:tgtEl>
                                          <p:spTgt spid="31917"/>
                                        </p:tgtEl>
                                        <p:attrNameLst>
                                          <p:attrName>fillcolor</p:attrName>
                                        </p:attrNameLst>
                                      </p:cBhvr>
                                      <p:to>
                                        <a:srgbClr val="BCBC32"/>
                                      </p:to>
                                    </p:animClr>
                                    <p:set>
                                      <p:cBhvr>
                                        <p:cTn id="494" dur="200" fill="hold"/>
                                        <p:tgtEl>
                                          <p:spTgt spid="31917"/>
                                        </p:tgtEl>
                                        <p:attrNameLst>
                                          <p:attrName>fill.type</p:attrName>
                                        </p:attrNameLst>
                                      </p:cBhvr>
                                      <p:to>
                                        <p:strVal val="solid"/>
                                      </p:to>
                                    </p:set>
                                    <p:set>
                                      <p:cBhvr>
                                        <p:cTn id="495" dur="200" fill="hold"/>
                                        <p:tgtEl>
                                          <p:spTgt spid="31917"/>
                                        </p:tgtEl>
                                        <p:attrNameLst>
                                          <p:attrName>fill.on</p:attrName>
                                        </p:attrNameLst>
                                      </p:cBhvr>
                                      <p:to>
                                        <p:strVal val="true"/>
                                      </p:to>
                                    </p:set>
                                  </p:childTnLst>
                                </p:cTn>
                              </p:par>
                            </p:childTnLst>
                          </p:cTn>
                        </p:par>
                        <p:par>
                          <p:cTn id="496" fill="hold" nodeType="afterGroup">
                            <p:stCondLst>
                              <p:cond delay="1000"/>
                            </p:stCondLst>
                            <p:childTnLst>
                              <p:par>
                                <p:cTn id="497" presetID="1" presetClass="emph" presetSubtype="2" fill="hold" nodeType="afterEffect">
                                  <p:stCondLst>
                                    <p:cond delay="0"/>
                                  </p:stCondLst>
                                  <p:childTnLst>
                                    <p:animClr clrSpc="rgb" dir="cw">
                                      <p:cBhvr>
                                        <p:cTn id="498" dur="200" fill="hold"/>
                                        <p:tgtEl>
                                          <p:spTgt spid="31918"/>
                                        </p:tgtEl>
                                        <p:attrNameLst>
                                          <p:attrName>fillcolor</p:attrName>
                                        </p:attrNameLst>
                                      </p:cBhvr>
                                      <p:to>
                                        <a:srgbClr val="BCBC32"/>
                                      </p:to>
                                    </p:animClr>
                                    <p:set>
                                      <p:cBhvr>
                                        <p:cTn id="499" dur="200" fill="hold"/>
                                        <p:tgtEl>
                                          <p:spTgt spid="31918"/>
                                        </p:tgtEl>
                                        <p:attrNameLst>
                                          <p:attrName>fill.type</p:attrName>
                                        </p:attrNameLst>
                                      </p:cBhvr>
                                      <p:to>
                                        <p:strVal val="solid"/>
                                      </p:to>
                                    </p:set>
                                    <p:set>
                                      <p:cBhvr>
                                        <p:cTn id="500" dur="200" fill="hold"/>
                                        <p:tgtEl>
                                          <p:spTgt spid="31918"/>
                                        </p:tgtEl>
                                        <p:attrNameLst>
                                          <p:attrName>fill.on</p:attrName>
                                        </p:attrNameLst>
                                      </p:cBhvr>
                                      <p:to>
                                        <p:strVal val="true"/>
                                      </p:to>
                                    </p:set>
                                  </p:childTnLst>
                                </p:cTn>
                              </p:par>
                            </p:childTnLst>
                          </p:cTn>
                        </p:par>
                        <p:par>
                          <p:cTn id="501" fill="hold" nodeType="afterGroup">
                            <p:stCondLst>
                              <p:cond delay="1200"/>
                            </p:stCondLst>
                            <p:childTnLst>
                              <p:par>
                                <p:cTn id="502" presetID="27" presetClass="emph" presetSubtype="0" fill="hold" grpId="0" nodeType="afterEffect">
                                  <p:stCondLst>
                                    <p:cond delay="0"/>
                                  </p:stCondLst>
                                  <p:childTnLst>
                                    <p:animClr clrSpc="rgb" dir="cw">
                                      <p:cBhvr override="childStyle">
                                        <p:cTn id="503" dur="1000" autoRev="1" fill="hold"/>
                                        <p:tgtEl>
                                          <p:spTgt spid="31913"/>
                                        </p:tgtEl>
                                        <p:attrNameLst>
                                          <p:attrName>style.color</p:attrName>
                                        </p:attrNameLst>
                                      </p:cBhvr>
                                      <p:to>
                                        <a:srgbClr val="FFFFFF"/>
                                      </p:to>
                                    </p:animClr>
                                    <p:animClr clrSpc="rgb" dir="cw">
                                      <p:cBhvr>
                                        <p:cTn id="504" dur="1000" autoRev="1" fill="hold"/>
                                        <p:tgtEl>
                                          <p:spTgt spid="31913"/>
                                        </p:tgtEl>
                                        <p:attrNameLst>
                                          <p:attrName>fillcolor</p:attrName>
                                        </p:attrNameLst>
                                      </p:cBhvr>
                                      <p:to>
                                        <a:srgbClr val="FFFFFF"/>
                                      </p:to>
                                    </p:animClr>
                                    <p:set>
                                      <p:cBhvr>
                                        <p:cTn id="505" dur="1000" autoRev="1" fill="hold"/>
                                        <p:tgtEl>
                                          <p:spTgt spid="31913"/>
                                        </p:tgtEl>
                                        <p:attrNameLst>
                                          <p:attrName>fill.type</p:attrName>
                                        </p:attrNameLst>
                                      </p:cBhvr>
                                      <p:to>
                                        <p:strVal val="solid"/>
                                      </p:to>
                                    </p:set>
                                    <p:set>
                                      <p:cBhvr>
                                        <p:cTn id="506" dur="1000" autoRev="1" fill="hold"/>
                                        <p:tgtEl>
                                          <p:spTgt spid="31913"/>
                                        </p:tgtEl>
                                        <p:attrNameLst>
                                          <p:attrName>fill.on</p:attrName>
                                        </p:attrNameLst>
                                      </p:cBhvr>
                                      <p:to>
                                        <p:strVal val="true"/>
                                      </p:to>
                                    </p:set>
                                  </p:childTnLst>
                                </p:cTn>
                              </p:par>
                              <p:par>
                                <p:cTn id="507" presetID="1" presetClass="exit" presetSubtype="0" fill="hold" grpId="13" nodeType="withEffect">
                                  <p:stCondLst>
                                    <p:cond delay="0"/>
                                  </p:stCondLst>
                                  <p:childTnLst>
                                    <p:set>
                                      <p:cBhvr>
                                        <p:cTn id="508" dur="1" fill="hold">
                                          <p:stCondLst>
                                            <p:cond delay="0"/>
                                          </p:stCondLst>
                                        </p:cTn>
                                        <p:tgtEl>
                                          <p:spTgt spid="31873"/>
                                        </p:tgtEl>
                                        <p:attrNameLst>
                                          <p:attrName>style.visibility</p:attrName>
                                        </p:attrNameLst>
                                      </p:cBhvr>
                                      <p:to>
                                        <p:strVal val="hidden"/>
                                      </p:to>
                                    </p:set>
                                  </p:childTnLst>
                                </p:cTn>
                              </p:par>
                              <p:par>
                                <p:cTn id="509" presetID="1" presetClass="exit" presetSubtype="0" fill="hold" grpId="6" nodeType="withEffect">
                                  <p:stCondLst>
                                    <p:cond delay="0"/>
                                  </p:stCondLst>
                                  <p:childTnLst>
                                    <p:set>
                                      <p:cBhvr>
                                        <p:cTn id="510" dur="1" fill="hold">
                                          <p:stCondLst>
                                            <p:cond delay="0"/>
                                          </p:stCondLst>
                                        </p:cTn>
                                        <p:tgtEl>
                                          <p:spTgt spid="31865"/>
                                        </p:tgtEl>
                                        <p:attrNameLst>
                                          <p:attrName>style.visibility</p:attrName>
                                        </p:attrNameLst>
                                      </p:cBhvr>
                                      <p:to>
                                        <p:strVal val="hidden"/>
                                      </p:to>
                                    </p:set>
                                  </p:childTnLst>
                                </p:cTn>
                              </p:par>
                              <p:par>
                                <p:cTn id="511" presetID="1" presetClass="exit" presetSubtype="0" fill="hold" grpId="6" nodeType="withEffect">
                                  <p:stCondLst>
                                    <p:cond delay="0"/>
                                  </p:stCondLst>
                                  <p:childTnLst>
                                    <p:set>
                                      <p:cBhvr>
                                        <p:cTn id="512" dur="1" fill="hold">
                                          <p:stCondLst>
                                            <p:cond delay="0"/>
                                          </p:stCondLst>
                                        </p:cTn>
                                        <p:tgtEl>
                                          <p:spTgt spid="31866"/>
                                        </p:tgtEl>
                                        <p:attrNameLst>
                                          <p:attrName>style.visibility</p:attrName>
                                        </p:attrNameLst>
                                      </p:cBhvr>
                                      <p:to>
                                        <p:strVal val="hidden"/>
                                      </p:to>
                                    </p:set>
                                  </p:childTnLst>
                                </p:cTn>
                              </p:par>
                              <p:par>
                                <p:cTn id="513" presetID="1" presetClass="exit" presetSubtype="0" fill="hold" grpId="6" nodeType="withEffect">
                                  <p:stCondLst>
                                    <p:cond delay="0"/>
                                  </p:stCondLst>
                                  <p:childTnLst>
                                    <p:set>
                                      <p:cBhvr>
                                        <p:cTn id="514" dur="1" fill="hold">
                                          <p:stCondLst>
                                            <p:cond delay="0"/>
                                          </p:stCondLst>
                                        </p:cTn>
                                        <p:tgtEl>
                                          <p:spTgt spid="31867"/>
                                        </p:tgtEl>
                                        <p:attrNameLst>
                                          <p:attrName>style.visibility</p:attrName>
                                        </p:attrNameLst>
                                      </p:cBhvr>
                                      <p:to>
                                        <p:strVal val="hidden"/>
                                      </p:to>
                                    </p:set>
                                  </p:childTnLst>
                                </p:cTn>
                              </p:par>
                              <p:par>
                                <p:cTn id="515" presetID="1" presetClass="exit" presetSubtype="0" fill="hold" grpId="6" nodeType="withEffect">
                                  <p:stCondLst>
                                    <p:cond delay="0"/>
                                  </p:stCondLst>
                                  <p:childTnLst>
                                    <p:set>
                                      <p:cBhvr>
                                        <p:cTn id="516" dur="1" fill="hold">
                                          <p:stCondLst>
                                            <p:cond delay="0"/>
                                          </p:stCondLst>
                                        </p:cTn>
                                        <p:tgtEl>
                                          <p:spTgt spid="31868"/>
                                        </p:tgtEl>
                                        <p:attrNameLst>
                                          <p:attrName>style.visibility</p:attrName>
                                        </p:attrNameLst>
                                      </p:cBhvr>
                                      <p:to>
                                        <p:strVal val="hidden"/>
                                      </p:to>
                                    </p:set>
                                  </p:childTnLst>
                                </p:cTn>
                              </p:par>
                              <p:par>
                                <p:cTn id="517" presetID="1" presetClass="exit" presetSubtype="0" fill="hold" grpId="6" nodeType="withEffect">
                                  <p:stCondLst>
                                    <p:cond delay="0"/>
                                  </p:stCondLst>
                                  <p:childTnLst>
                                    <p:set>
                                      <p:cBhvr>
                                        <p:cTn id="518" dur="1" fill="hold">
                                          <p:stCondLst>
                                            <p:cond delay="0"/>
                                          </p:stCondLst>
                                        </p:cTn>
                                        <p:tgtEl>
                                          <p:spTgt spid="31869"/>
                                        </p:tgtEl>
                                        <p:attrNameLst>
                                          <p:attrName>style.visibility</p:attrName>
                                        </p:attrNameLst>
                                      </p:cBhvr>
                                      <p:to>
                                        <p:strVal val="hidden"/>
                                      </p:to>
                                    </p:set>
                                  </p:childTnLst>
                                </p:cTn>
                              </p:par>
                              <p:par>
                                <p:cTn id="519" presetID="1" presetClass="exit" presetSubtype="0" fill="hold" grpId="6" nodeType="withEffect">
                                  <p:stCondLst>
                                    <p:cond delay="0"/>
                                  </p:stCondLst>
                                  <p:childTnLst>
                                    <p:set>
                                      <p:cBhvr>
                                        <p:cTn id="520" dur="1" fill="hold">
                                          <p:stCondLst>
                                            <p:cond delay="0"/>
                                          </p:stCondLst>
                                        </p:cTn>
                                        <p:tgtEl>
                                          <p:spTgt spid="31870"/>
                                        </p:tgtEl>
                                        <p:attrNameLst>
                                          <p:attrName>style.visibility</p:attrName>
                                        </p:attrNameLst>
                                      </p:cBhvr>
                                      <p:to>
                                        <p:strVal val="hidden"/>
                                      </p:to>
                                    </p:set>
                                  </p:childTnLst>
                                </p:cTn>
                              </p:par>
                              <p:par>
                                <p:cTn id="521" presetID="14" presetClass="entr" presetSubtype="10" fill="hold" grpId="6" nodeType="withEffect">
                                  <p:stCondLst>
                                    <p:cond delay="0"/>
                                  </p:stCondLst>
                                  <p:childTnLst>
                                    <p:set>
                                      <p:cBhvr>
                                        <p:cTn id="522" dur="1" fill="hold">
                                          <p:stCondLst>
                                            <p:cond delay="0"/>
                                          </p:stCondLst>
                                        </p:cTn>
                                        <p:tgtEl>
                                          <p:spTgt spid="31871"/>
                                        </p:tgtEl>
                                        <p:attrNameLst>
                                          <p:attrName>style.visibility</p:attrName>
                                        </p:attrNameLst>
                                      </p:cBhvr>
                                      <p:to>
                                        <p:strVal val="visible"/>
                                      </p:to>
                                    </p:set>
                                    <p:animEffect transition="in" filter="randombar(horizontal)">
                                      <p:cBhvr>
                                        <p:cTn id="523" dur="800"/>
                                        <p:tgtEl>
                                          <p:spTgt spid="31871"/>
                                        </p:tgtEl>
                                      </p:cBhvr>
                                    </p:animEffect>
                                  </p:childTnLst>
                                </p:cTn>
                              </p:par>
                              <p:par>
                                <p:cTn id="524" presetID="1" presetClass="exit" presetSubtype="0" fill="hold" grpId="6" nodeType="withEffect">
                                  <p:stCondLst>
                                    <p:cond delay="0"/>
                                  </p:stCondLst>
                                  <p:childTnLst>
                                    <p:set>
                                      <p:cBhvr>
                                        <p:cTn id="525" dur="1" fill="hold">
                                          <p:stCondLst>
                                            <p:cond delay="0"/>
                                          </p:stCondLst>
                                        </p:cTn>
                                        <p:tgtEl>
                                          <p:spTgt spid="31872"/>
                                        </p:tgtEl>
                                        <p:attrNameLst>
                                          <p:attrName>style.visibility</p:attrName>
                                        </p:attrNameLst>
                                      </p:cBhvr>
                                      <p:to>
                                        <p:strVal val="hidden"/>
                                      </p:to>
                                    </p:set>
                                  </p:childTnLst>
                                </p:cTn>
                              </p:par>
                              <p:par>
                                <p:cTn id="526" presetID="27" presetClass="emph" presetSubtype="0" fill="hold" grpId="0" nodeType="withEffect">
                                  <p:stCondLst>
                                    <p:cond delay="0"/>
                                  </p:stCondLst>
                                  <p:childTnLst>
                                    <p:animClr clrSpc="rgb" dir="cw">
                                      <p:cBhvr override="childStyle">
                                        <p:cTn id="527" dur="1000" autoRev="1" fill="hold"/>
                                        <p:tgtEl>
                                          <p:spTgt spid="31914"/>
                                        </p:tgtEl>
                                        <p:attrNameLst>
                                          <p:attrName>style.color</p:attrName>
                                        </p:attrNameLst>
                                      </p:cBhvr>
                                      <p:to>
                                        <a:srgbClr val="FFFFFF"/>
                                      </p:to>
                                    </p:animClr>
                                    <p:animClr clrSpc="rgb" dir="cw">
                                      <p:cBhvr>
                                        <p:cTn id="528" dur="1000" autoRev="1" fill="hold"/>
                                        <p:tgtEl>
                                          <p:spTgt spid="31914"/>
                                        </p:tgtEl>
                                        <p:attrNameLst>
                                          <p:attrName>fillcolor</p:attrName>
                                        </p:attrNameLst>
                                      </p:cBhvr>
                                      <p:to>
                                        <a:srgbClr val="FFFFFF"/>
                                      </p:to>
                                    </p:animClr>
                                    <p:set>
                                      <p:cBhvr>
                                        <p:cTn id="529" dur="1000" autoRev="1" fill="hold"/>
                                        <p:tgtEl>
                                          <p:spTgt spid="31914"/>
                                        </p:tgtEl>
                                        <p:attrNameLst>
                                          <p:attrName>fill.type</p:attrName>
                                        </p:attrNameLst>
                                      </p:cBhvr>
                                      <p:to>
                                        <p:strVal val="solid"/>
                                      </p:to>
                                    </p:set>
                                    <p:set>
                                      <p:cBhvr>
                                        <p:cTn id="530" dur="1000" autoRev="1" fill="hold"/>
                                        <p:tgtEl>
                                          <p:spTgt spid="31914"/>
                                        </p:tgtEl>
                                        <p:attrNameLst>
                                          <p:attrName>fill.on</p:attrName>
                                        </p:attrNameLst>
                                      </p:cBhvr>
                                      <p:to>
                                        <p:strVal val="true"/>
                                      </p:to>
                                    </p:set>
                                  </p:childTnLst>
                                </p:cTn>
                              </p:par>
                              <p:par>
                                <p:cTn id="531" presetID="27" presetClass="emph" presetSubtype="0" fill="hold" grpId="0" nodeType="withEffect">
                                  <p:stCondLst>
                                    <p:cond delay="0"/>
                                  </p:stCondLst>
                                  <p:childTnLst>
                                    <p:animClr clrSpc="rgb" dir="cw">
                                      <p:cBhvr override="childStyle">
                                        <p:cTn id="532" dur="1000" autoRev="1" fill="hold"/>
                                        <p:tgtEl>
                                          <p:spTgt spid="31915"/>
                                        </p:tgtEl>
                                        <p:attrNameLst>
                                          <p:attrName>style.color</p:attrName>
                                        </p:attrNameLst>
                                      </p:cBhvr>
                                      <p:to>
                                        <a:srgbClr val="FFFFFF"/>
                                      </p:to>
                                    </p:animClr>
                                    <p:animClr clrSpc="rgb" dir="cw">
                                      <p:cBhvr>
                                        <p:cTn id="533" dur="1000" autoRev="1" fill="hold"/>
                                        <p:tgtEl>
                                          <p:spTgt spid="31915"/>
                                        </p:tgtEl>
                                        <p:attrNameLst>
                                          <p:attrName>fillcolor</p:attrName>
                                        </p:attrNameLst>
                                      </p:cBhvr>
                                      <p:to>
                                        <a:srgbClr val="FFFFFF"/>
                                      </p:to>
                                    </p:animClr>
                                    <p:set>
                                      <p:cBhvr>
                                        <p:cTn id="534" dur="1000" autoRev="1" fill="hold"/>
                                        <p:tgtEl>
                                          <p:spTgt spid="31915"/>
                                        </p:tgtEl>
                                        <p:attrNameLst>
                                          <p:attrName>fill.type</p:attrName>
                                        </p:attrNameLst>
                                      </p:cBhvr>
                                      <p:to>
                                        <p:strVal val="solid"/>
                                      </p:to>
                                    </p:set>
                                    <p:set>
                                      <p:cBhvr>
                                        <p:cTn id="535" dur="1000" autoRev="1" fill="hold"/>
                                        <p:tgtEl>
                                          <p:spTgt spid="31915"/>
                                        </p:tgtEl>
                                        <p:attrNameLst>
                                          <p:attrName>fill.on</p:attrName>
                                        </p:attrNameLst>
                                      </p:cBhvr>
                                      <p:to>
                                        <p:strVal val="true"/>
                                      </p:to>
                                    </p:set>
                                  </p:childTnLst>
                                </p:cTn>
                              </p:par>
                              <p:par>
                                <p:cTn id="536" presetID="27" presetClass="emph" presetSubtype="0" fill="hold" grpId="0" nodeType="withEffect">
                                  <p:stCondLst>
                                    <p:cond delay="0"/>
                                  </p:stCondLst>
                                  <p:childTnLst>
                                    <p:animClr clrSpc="rgb" dir="cw">
                                      <p:cBhvr override="childStyle">
                                        <p:cTn id="537" dur="1000" autoRev="1" fill="hold"/>
                                        <p:tgtEl>
                                          <p:spTgt spid="31916"/>
                                        </p:tgtEl>
                                        <p:attrNameLst>
                                          <p:attrName>style.color</p:attrName>
                                        </p:attrNameLst>
                                      </p:cBhvr>
                                      <p:to>
                                        <a:srgbClr val="FFFFFF"/>
                                      </p:to>
                                    </p:animClr>
                                    <p:animClr clrSpc="rgb" dir="cw">
                                      <p:cBhvr>
                                        <p:cTn id="538" dur="1000" autoRev="1" fill="hold"/>
                                        <p:tgtEl>
                                          <p:spTgt spid="31916"/>
                                        </p:tgtEl>
                                        <p:attrNameLst>
                                          <p:attrName>fillcolor</p:attrName>
                                        </p:attrNameLst>
                                      </p:cBhvr>
                                      <p:to>
                                        <a:srgbClr val="FFFFFF"/>
                                      </p:to>
                                    </p:animClr>
                                    <p:set>
                                      <p:cBhvr>
                                        <p:cTn id="539" dur="1000" autoRev="1" fill="hold"/>
                                        <p:tgtEl>
                                          <p:spTgt spid="31916"/>
                                        </p:tgtEl>
                                        <p:attrNameLst>
                                          <p:attrName>fill.type</p:attrName>
                                        </p:attrNameLst>
                                      </p:cBhvr>
                                      <p:to>
                                        <p:strVal val="solid"/>
                                      </p:to>
                                    </p:set>
                                    <p:set>
                                      <p:cBhvr>
                                        <p:cTn id="540" dur="1000" autoRev="1" fill="hold"/>
                                        <p:tgtEl>
                                          <p:spTgt spid="31916"/>
                                        </p:tgtEl>
                                        <p:attrNameLst>
                                          <p:attrName>fill.on</p:attrName>
                                        </p:attrNameLst>
                                      </p:cBhvr>
                                      <p:to>
                                        <p:strVal val="true"/>
                                      </p:to>
                                    </p:set>
                                  </p:childTnLst>
                                </p:cTn>
                              </p:par>
                              <p:par>
                                <p:cTn id="541" presetID="27" presetClass="emph" presetSubtype="0" fill="hold" grpId="0" nodeType="withEffect">
                                  <p:stCondLst>
                                    <p:cond delay="0"/>
                                  </p:stCondLst>
                                  <p:childTnLst>
                                    <p:animClr clrSpc="rgb" dir="cw">
                                      <p:cBhvr override="childStyle">
                                        <p:cTn id="542" dur="1000" autoRev="1" fill="hold"/>
                                        <p:tgtEl>
                                          <p:spTgt spid="31917"/>
                                        </p:tgtEl>
                                        <p:attrNameLst>
                                          <p:attrName>style.color</p:attrName>
                                        </p:attrNameLst>
                                      </p:cBhvr>
                                      <p:to>
                                        <a:srgbClr val="FFFFFF"/>
                                      </p:to>
                                    </p:animClr>
                                    <p:animClr clrSpc="rgb" dir="cw">
                                      <p:cBhvr>
                                        <p:cTn id="543" dur="1000" autoRev="1" fill="hold"/>
                                        <p:tgtEl>
                                          <p:spTgt spid="31917"/>
                                        </p:tgtEl>
                                        <p:attrNameLst>
                                          <p:attrName>fillcolor</p:attrName>
                                        </p:attrNameLst>
                                      </p:cBhvr>
                                      <p:to>
                                        <a:srgbClr val="FFFFFF"/>
                                      </p:to>
                                    </p:animClr>
                                    <p:set>
                                      <p:cBhvr>
                                        <p:cTn id="544" dur="1000" autoRev="1" fill="hold"/>
                                        <p:tgtEl>
                                          <p:spTgt spid="31917"/>
                                        </p:tgtEl>
                                        <p:attrNameLst>
                                          <p:attrName>fill.type</p:attrName>
                                        </p:attrNameLst>
                                      </p:cBhvr>
                                      <p:to>
                                        <p:strVal val="solid"/>
                                      </p:to>
                                    </p:set>
                                    <p:set>
                                      <p:cBhvr>
                                        <p:cTn id="545" dur="1000" autoRev="1" fill="hold"/>
                                        <p:tgtEl>
                                          <p:spTgt spid="31917"/>
                                        </p:tgtEl>
                                        <p:attrNameLst>
                                          <p:attrName>fill.on</p:attrName>
                                        </p:attrNameLst>
                                      </p:cBhvr>
                                      <p:to>
                                        <p:strVal val="true"/>
                                      </p:to>
                                    </p:set>
                                  </p:childTnLst>
                                </p:cTn>
                              </p:par>
                              <p:par>
                                <p:cTn id="546" presetID="27" presetClass="emph" presetSubtype="0" fill="hold" grpId="0" nodeType="withEffect">
                                  <p:stCondLst>
                                    <p:cond delay="0"/>
                                  </p:stCondLst>
                                  <p:childTnLst>
                                    <p:animClr clrSpc="rgb" dir="cw">
                                      <p:cBhvr override="childStyle">
                                        <p:cTn id="547" dur="1000" autoRev="1" fill="hold"/>
                                        <p:tgtEl>
                                          <p:spTgt spid="31918"/>
                                        </p:tgtEl>
                                        <p:attrNameLst>
                                          <p:attrName>style.color</p:attrName>
                                        </p:attrNameLst>
                                      </p:cBhvr>
                                      <p:to>
                                        <a:srgbClr val="FFFFFF"/>
                                      </p:to>
                                    </p:animClr>
                                    <p:animClr clrSpc="rgb" dir="cw">
                                      <p:cBhvr>
                                        <p:cTn id="548" dur="1000" autoRev="1" fill="hold"/>
                                        <p:tgtEl>
                                          <p:spTgt spid="31918"/>
                                        </p:tgtEl>
                                        <p:attrNameLst>
                                          <p:attrName>fillcolor</p:attrName>
                                        </p:attrNameLst>
                                      </p:cBhvr>
                                      <p:to>
                                        <a:srgbClr val="FFFFFF"/>
                                      </p:to>
                                    </p:animClr>
                                    <p:set>
                                      <p:cBhvr>
                                        <p:cTn id="549" dur="1000" autoRev="1" fill="hold"/>
                                        <p:tgtEl>
                                          <p:spTgt spid="31918"/>
                                        </p:tgtEl>
                                        <p:attrNameLst>
                                          <p:attrName>fill.type</p:attrName>
                                        </p:attrNameLst>
                                      </p:cBhvr>
                                      <p:to>
                                        <p:strVal val="solid"/>
                                      </p:to>
                                    </p:set>
                                    <p:set>
                                      <p:cBhvr>
                                        <p:cTn id="550" dur="1000" autoRev="1" fill="hold"/>
                                        <p:tgtEl>
                                          <p:spTgt spid="31918"/>
                                        </p:tgtEl>
                                        <p:attrNameLst>
                                          <p:attrName>fill.on</p:attrName>
                                        </p:attrNameLst>
                                      </p:cBhvr>
                                      <p:to>
                                        <p:strVal val="true"/>
                                      </p:to>
                                    </p:set>
                                  </p:childTnLst>
                                </p:cTn>
                              </p:par>
                            </p:childTnLst>
                          </p:cTn>
                        </p:par>
                        <p:par>
                          <p:cTn id="551" fill="hold" nodeType="afterGroup">
                            <p:stCondLst>
                              <p:cond delay="3200"/>
                            </p:stCondLst>
                            <p:childTnLst>
                              <p:par>
                                <p:cTn id="552" presetID="23" presetClass="entr" presetSubtype="16" fill="hold" nodeType="afterEffect">
                                  <p:stCondLst>
                                    <p:cond delay="0"/>
                                  </p:stCondLst>
                                  <p:childTnLst>
                                    <p:set>
                                      <p:cBhvr>
                                        <p:cTn id="553" dur="1" fill="hold">
                                          <p:stCondLst>
                                            <p:cond delay="0"/>
                                          </p:stCondLst>
                                        </p:cTn>
                                        <p:tgtEl>
                                          <p:spTgt spid="31919"/>
                                        </p:tgtEl>
                                        <p:attrNameLst>
                                          <p:attrName>style.visibility</p:attrName>
                                        </p:attrNameLst>
                                      </p:cBhvr>
                                      <p:to>
                                        <p:strVal val="visible"/>
                                      </p:to>
                                    </p:set>
                                    <p:anim calcmode="lin" valueType="num">
                                      <p:cBhvr>
                                        <p:cTn id="554" dur="2000" fill="hold"/>
                                        <p:tgtEl>
                                          <p:spTgt spid="31919"/>
                                        </p:tgtEl>
                                        <p:attrNameLst>
                                          <p:attrName>ppt_w</p:attrName>
                                        </p:attrNameLst>
                                      </p:cBhvr>
                                      <p:tavLst>
                                        <p:tav tm="0">
                                          <p:val>
                                            <p:fltVal val="0"/>
                                          </p:val>
                                        </p:tav>
                                        <p:tav tm="100000">
                                          <p:val>
                                            <p:strVal val="#ppt_w"/>
                                          </p:val>
                                        </p:tav>
                                      </p:tavLst>
                                    </p:anim>
                                    <p:anim calcmode="lin" valueType="num">
                                      <p:cBhvr>
                                        <p:cTn id="555" dur="2000" fill="hold"/>
                                        <p:tgtEl>
                                          <p:spTgt spid="3191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1912"/>
                  </p:tgtEl>
                </p:cond>
              </p:nextCondLst>
            </p:seq>
            <p:seq concurrent="1" nextAc="seek">
              <p:cTn id="556" restart="whenNotActive" fill="hold" evtFilter="cancelBubble" nodeType="interactiveSeq">
                <p:stCondLst>
                  <p:cond evt="onClick" delay="0">
                    <p:tgtEl>
                      <p:spTgt spid="31923"/>
                    </p:tgtEl>
                  </p:cond>
                </p:stCondLst>
                <p:endSync evt="end" delay="0">
                  <p:rtn val="all"/>
                </p:endSync>
                <p:childTnLst>
                  <p:par>
                    <p:cTn id="557" fill="hold" nodeType="clickPar">
                      <p:stCondLst>
                        <p:cond delay="0"/>
                      </p:stCondLst>
                      <p:childTnLst>
                        <p:par>
                          <p:cTn id="558" fill="hold" nodeType="withGroup">
                            <p:stCondLst>
                              <p:cond delay="0"/>
                            </p:stCondLst>
                            <p:childTnLst>
                              <p:par>
                                <p:cTn id="559" presetID="17" presetClass="entr" presetSubtype="10" fill="hold" grpId="0" nodeType="clickEffect">
                                  <p:stCondLst>
                                    <p:cond delay="0"/>
                                  </p:stCondLst>
                                  <p:childTnLst>
                                    <p:set>
                                      <p:cBhvr>
                                        <p:cTn id="560" dur="1" fill="hold">
                                          <p:stCondLst>
                                            <p:cond delay="0"/>
                                          </p:stCondLst>
                                        </p:cTn>
                                        <p:tgtEl>
                                          <p:spTgt spid="31924"/>
                                        </p:tgtEl>
                                        <p:attrNameLst>
                                          <p:attrName>style.visibility</p:attrName>
                                        </p:attrNameLst>
                                      </p:cBhvr>
                                      <p:to>
                                        <p:strVal val="visible"/>
                                      </p:to>
                                    </p:set>
                                    <p:anim calcmode="lin" valueType="num">
                                      <p:cBhvr>
                                        <p:cTn id="561" dur="100" fill="hold"/>
                                        <p:tgtEl>
                                          <p:spTgt spid="31924"/>
                                        </p:tgtEl>
                                        <p:attrNameLst>
                                          <p:attrName>ppt_w</p:attrName>
                                        </p:attrNameLst>
                                      </p:cBhvr>
                                      <p:tavLst>
                                        <p:tav tm="0">
                                          <p:val>
                                            <p:fltVal val="0"/>
                                          </p:val>
                                        </p:tav>
                                        <p:tav tm="100000">
                                          <p:val>
                                            <p:strVal val="#ppt_w"/>
                                          </p:val>
                                        </p:tav>
                                      </p:tavLst>
                                    </p:anim>
                                    <p:anim calcmode="lin" valueType="num">
                                      <p:cBhvr>
                                        <p:cTn id="562" dur="100" fill="hold"/>
                                        <p:tgtEl>
                                          <p:spTgt spid="31924"/>
                                        </p:tgtEl>
                                        <p:attrNameLst>
                                          <p:attrName>ppt_h</p:attrName>
                                        </p:attrNameLst>
                                      </p:cBhvr>
                                      <p:tavLst>
                                        <p:tav tm="0">
                                          <p:val>
                                            <p:strVal val="#ppt_h"/>
                                          </p:val>
                                        </p:tav>
                                        <p:tav tm="100000">
                                          <p:val>
                                            <p:strVal val="#ppt_h"/>
                                          </p:val>
                                        </p:tav>
                                      </p:tavLst>
                                    </p:anim>
                                  </p:childTnLst>
                                </p:cTn>
                              </p:par>
                            </p:childTnLst>
                          </p:cTn>
                        </p:par>
                        <p:par>
                          <p:cTn id="563" fill="hold" nodeType="afterGroup">
                            <p:stCondLst>
                              <p:cond delay="100"/>
                            </p:stCondLst>
                            <p:childTnLst>
                              <p:par>
                                <p:cTn id="564" presetID="17" presetClass="entr" presetSubtype="10" fill="hold" grpId="0" nodeType="afterEffect">
                                  <p:stCondLst>
                                    <p:cond delay="0"/>
                                  </p:stCondLst>
                                  <p:childTnLst>
                                    <p:set>
                                      <p:cBhvr>
                                        <p:cTn id="565" dur="1" fill="hold">
                                          <p:stCondLst>
                                            <p:cond delay="0"/>
                                          </p:stCondLst>
                                        </p:cTn>
                                        <p:tgtEl>
                                          <p:spTgt spid="31932"/>
                                        </p:tgtEl>
                                        <p:attrNameLst>
                                          <p:attrName>style.visibility</p:attrName>
                                        </p:attrNameLst>
                                      </p:cBhvr>
                                      <p:to>
                                        <p:strVal val="visible"/>
                                      </p:to>
                                    </p:set>
                                    <p:anim calcmode="lin" valueType="num">
                                      <p:cBhvr>
                                        <p:cTn id="566" dur="200" fill="hold"/>
                                        <p:tgtEl>
                                          <p:spTgt spid="31932"/>
                                        </p:tgtEl>
                                        <p:attrNameLst>
                                          <p:attrName>ppt_w</p:attrName>
                                        </p:attrNameLst>
                                      </p:cBhvr>
                                      <p:tavLst>
                                        <p:tav tm="0">
                                          <p:val>
                                            <p:fltVal val="0"/>
                                          </p:val>
                                        </p:tav>
                                        <p:tav tm="100000">
                                          <p:val>
                                            <p:strVal val="#ppt_w"/>
                                          </p:val>
                                        </p:tav>
                                      </p:tavLst>
                                    </p:anim>
                                    <p:anim calcmode="lin" valueType="num">
                                      <p:cBhvr>
                                        <p:cTn id="567" dur="200" fill="hold"/>
                                        <p:tgtEl>
                                          <p:spTgt spid="31932"/>
                                        </p:tgtEl>
                                        <p:attrNameLst>
                                          <p:attrName>ppt_h</p:attrName>
                                        </p:attrNameLst>
                                      </p:cBhvr>
                                      <p:tavLst>
                                        <p:tav tm="0">
                                          <p:val>
                                            <p:strVal val="#ppt_h"/>
                                          </p:val>
                                        </p:tav>
                                        <p:tav tm="100000">
                                          <p:val>
                                            <p:strVal val="#ppt_h"/>
                                          </p:val>
                                        </p:tav>
                                      </p:tavLst>
                                    </p:anim>
                                  </p:childTnLst>
                                </p:cTn>
                              </p:par>
                            </p:childTnLst>
                          </p:cTn>
                        </p:par>
                        <p:par>
                          <p:cTn id="568" fill="hold" nodeType="afterGroup">
                            <p:stCondLst>
                              <p:cond delay="300"/>
                            </p:stCondLst>
                            <p:childTnLst>
                              <p:par>
                                <p:cTn id="569" presetID="17" presetClass="entr" presetSubtype="10" fill="hold" grpId="0" nodeType="afterEffect">
                                  <p:stCondLst>
                                    <p:cond delay="0"/>
                                  </p:stCondLst>
                                  <p:childTnLst>
                                    <p:set>
                                      <p:cBhvr>
                                        <p:cTn id="570" dur="1" fill="hold">
                                          <p:stCondLst>
                                            <p:cond delay="0"/>
                                          </p:stCondLst>
                                        </p:cTn>
                                        <p:tgtEl>
                                          <p:spTgt spid="31939"/>
                                        </p:tgtEl>
                                        <p:attrNameLst>
                                          <p:attrName>style.visibility</p:attrName>
                                        </p:attrNameLst>
                                      </p:cBhvr>
                                      <p:to>
                                        <p:strVal val="visible"/>
                                      </p:to>
                                    </p:set>
                                    <p:anim calcmode="lin" valueType="num">
                                      <p:cBhvr>
                                        <p:cTn id="571" dur="200" fill="hold"/>
                                        <p:tgtEl>
                                          <p:spTgt spid="31939"/>
                                        </p:tgtEl>
                                        <p:attrNameLst>
                                          <p:attrName>ppt_w</p:attrName>
                                        </p:attrNameLst>
                                      </p:cBhvr>
                                      <p:tavLst>
                                        <p:tav tm="0">
                                          <p:val>
                                            <p:fltVal val="0"/>
                                          </p:val>
                                        </p:tav>
                                        <p:tav tm="100000">
                                          <p:val>
                                            <p:strVal val="#ppt_w"/>
                                          </p:val>
                                        </p:tav>
                                      </p:tavLst>
                                    </p:anim>
                                    <p:anim calcmode="lin" valueType="num">
                                      <p:cBhvr>
                                        <p:cTn id="572" dur="200" fill="hold"/>
                                        <p:tgtEl>
                                          <p:spTgt spid="31939"/>
                                        </p:tgtEl>
                                        <p:attrNameLst>
                                          <p:attrName>ppt_h</p:attrName>
                                        </p:attrNameLst>
                                      </p:cBhvr>
                                      <p:tavLst>
                                        <p:tav tm="0">
                                          <p:val>
                                            <p:strVal val="#ppt_h"/>
                                          </p:val>
                                        </p:tav>
                                        <p:tav tm="100000">
                                          <p:val>
                                            <p:strVal val="#ppt_h"/>
                                          </p:val>
                                        </p:tav>
                                      </p:tavLst>
                                    </p:anim>
                                  </p:childTnLst>
                                </p:cTn>
                              </p:par>
                            </p:childTnLst>
                          </p:cTn>
                        </p:par>
                        <p:par>
                          <p:cTn id="573" fill="hold" nodeType="afterGroup">
                            <p:stCondLst>
                              <p:cond delay="500"/>
                            </p:stCondLst>
                            <p:childTnLst>
                              <p:par>
                                <p:cTn id="574" presetID="17" presetClass="entr" presetSubtype="10" fill="hold" grpId="0" nodeType="afterEffect">
                                  <p:stCondLst>
                                    <p:cond delay="0"/>
                                  </p:stCondLst>
                                  <p:childTnLst>
                                    <p:set>
                                      <p:cBhvr>
                                        <p:cTn id="575" dur="1" fill="hold">
                                          <p:stCondLst>
                                            <p:cond delay="0"/>
                                          </p:stCondLst>
                                        </p:cTn>
                                        <p:tgtEl>
                                          <p:spTgt spid="31941"/>
                                        </p:tgtEl>
                                        <p:attrNameLst>
                                          <p:attrName>style.visibility</p:attrName>
                                        </p:attrNameLst>
                                      </p:cBhvr>
                                      <p:to>
                                        <p:strVal val="visible"/>
                                      </p:to>
                                    </p:set>
                                    <p:anim calcmode="lin" valueType="num">
                                      <p:cBhvr>
                                        <p:cTn id="576" dur="200" fill="hold"/>
                                        <p:tgtEl>
                                          <p:spTgt spid="31941"/>
                                        </p:tgtEl>
                                        <p:attrNameLst>
                                          <p:attrName>ppt_w</p:attrName>
                                        </p:attrNameLst>
                                      </p:cBhvr>
                                      <p:tavLst>
                                        <p:tav tm="0">
                                          <p:val>
                                            <p:fltVal val="0"/>
                                          </p:val>
                                        </p:tav>
                                        <p:tav tm="100000">
                                          <p:val>
                                            <p:strVal val="#ppt_w"/>
                                          </p:val>
                                        </p:tav>
                                      </p:tavLst>
                                    </p:anim>
                                    <p:anim calcmode="lin" valueType="num">
                                      <p:cBhvr>
                                        <p:cTn id="577" dur="200" fill="hold"/>
                                        <p:tgtEl>
                                          <p:spTgt spid="31941"/>
                                        </p:tgtEl>
                                        <p:attrNameLst>
                                          <p:attrName>ppt_h</p:attrName>
                                        </p:attrNameLst>
                                      </p:cBhvr>
                                      <p:tavLst>
                                        <p:tav tm="0">
                                          <p:val>
                                            <p:strVal val="#ppt_h"/>
                                          </p:val>
                                        </p:tav>
                                        <p:tav tm="100000">
                                          <p:val>
                                            <p:strVal val="#ppt_h"/>
                                          </p:val>
                                        </p:tav>
                                      </p:tavLst>
                                    </p:anim>
                                  </p:childTnLst>
                                </p:cTn>
                              </p:par>
                            </p:childTnLst>
                          </p:cTn>
                        </p:par>
                        <p:par>
                          <p:cTn id="578" fill="hold" nodeType="afterGroup">
                            <p:stCondLst>
                              <p:cond delay="700"/>
                            </p:stCondLst>
                            <p:childTnLst>
                              <p:par>
                                <p:cTn id="579" presetID="17" presetClass="entr" presetSubtype="10" fill="hold" grpId="0" nodeType="afterEffect">
                                  <p:stCondLst>
                                    <p:cond delay="0"/>
                                  </p:stCondLst>
                                  <p:childTnLst>
                                    <p:set>
                                      <p:cBhvr>
                                        <p:cTn id="580" dur="1" fill="hold">
                                          <p:stCondLst>
                                            <p:cond delay="0"/>
                                          </p:stCondLst>
                                        </p:cTn>
                                        <p:tgtEl>
                                          <p:spTgt spid="31945"/>
                                        </p:tgtEl>
                                        <p:attrNameLst>
                                          <p:attrName>style.visibility</p:attrName>
                                        </p:attrNameLst>
                                      </p:cBhvr>
                                      <p:to>
                                        <p:strVal val="visible"/>
                                      </p:to>
                                    </p:set>
                                    <p:anim calcmode="lin" valueType="num">
                                      <p:cBhvr>
                                        <p:cTn id="581" dur="200" fill="hold"/>
                                        <p:tgtEl>
                                          <p:spTgt spid="31945"/>
                                        </p:tgtEl>
                                        <p:attrNameLst>
                                          <p:attrName>ppt_w</p:attrName>
                                        </p:attrNameLst>
                                      </p:cBhvr>
                                      <p:tavLst>
                                        <p:tav tm="0">
                                          <p:val>
                                            <p:fltVal val="0"/>
                                          </p:val>
                                        </p:tav>
                                        <p:tav tm="100000">
                                          <p:val>
                                            <p:strVal val="#ppt_w"/>
                                          </p:val>
                                        </p:tav>
                                      </p:tavLst>
                                    </p:anim>
                                    <p:anim calcmode="lin" valueType="num">
                                      <p:cBhvr>
                                        <p:cTn id="582" dur="200" fill="hold"/>
                                        <p:tgtEl>
                                          <p:spTgt spid="31945"/>
                                        </p:tgtEl>
                                        <p:attrNameLst>
                                          <p:attrName>ppt_h</p:attrName>
                                        </p:attrNameLst>
                                      </p:cBhvr>
                                      <p:tavLst>
                                        <p:tav tm="0">
                                          <p:val>
                                            <p:strVal val="#ppt_h"/>
                                          </p:val>
                                        </p:tav>
                                        <p:tav tm="100000">
                                          <p:val>
                                            <p:strVal val="#ppt_h"/>
                                          </p:val>
                                        </p:tav>
                                      </p:tavLst>
                                    </p:anim>
                                  </p:childTnLst>
                                </p:cTn>
                              </p:par>
                            </p:childTnLst>
                          </p:cTn>
                        </p:par>
                        <p:par>
                          <p:cTn id="583" fill="hold" nodeType="afterGroup">
                            <p:stCondLst>
                              <p:cond delay="900"/>
                            </p:stCondLst>
                            <p:childTnLst>
                              <p:par>
                                <p:cTn id="584" presetID="17" presetClass="entr" presetSubtype="10" fill="hold" grpId="0" nodeType="afterEffect">
                                  <p:stCondLst>
                                    <p:cond delay="0"/>
                                  </p:stCondLst>
                                  <p:childTnLst>
                                    <p:set>
                                      <p:cBhvr>
                                        <p:cTn id="585" dur="1" fill="hold">
                                          <p:stCondLst>
                                            <p:cond delay="0"/>
                                          </p:stCondLst>
                                        </p:cTn>
                                        <p:tgtEl>
                                          <p:spTgt spid="31947"/>
                                        </p:tgtEl>
                                        <p:attrNameLst>
                                          <p:attrName>style.visibility</p:attrName>
                                        </p:attrNameLst>
                                      </p:cBhvr>
                                      <p:to>
                                        <p:strVal val="visible"/>
                                      </p:to>
                                    </p:set>
                                    <p:anim calcmode="lin" valueType="num">
                                      <p:cBhvr>
                                        <p:cTn id="586" dur="200" fill="hold"/>
                                        <p:tgtEl>
                                          <p:spTgt spid="31947"/>
                                        </p:tgtEl>
                                        <p:attrNameLst>
                                          <p:attrName>ppt_w</p:attrName>
                                        </p:attrNameLst>
                                      </p:cBhvr>
                                      <p:tavLst>
                                        <p:tav tm="0">
                                          <p:val>
                                            <p:fltVal val="0"/>
                                          </p:val>
                                        </p:tav>
                                        <p:tav tm="100000">
                                          <p:val>
                                            <p:strVal val="#ppt_w"/>
                                          </p:val>
                                        </p:tav>
                                      </p:tavLst>
                                    </p:anim>
                                    <p:anim calcmode="lin" valueType="num">
                                      <p:cBhvr>
                                        <p:cTn id="587" dur="200" fill="hold"/>
                                        <p:tgtEl>
                                          <p:spTgt spid="31947"/>
                                        </p:tgtEl>
                                        <p:attrNameLst>
                                          <p:attrName>ppt_h</p:attrName>
                                        </p:attrNameLst>
                                      </p:cBhvr>
                                      <p:tavLst>
                                        <p:tav tm="0">
                                          <p:val>
                                            <p:strVal val="#ppt_h"/>
                                          </p:val>
                                        </p:tav>
                                        <p:tav tm="100000">
                                          <p:val>
                                            <p:strVal val="#ppt_h"/>
                                          </p:val>
                                        </p:tav>
                                      </p:tavLst>
                                    </p:anim>
                                  </p:childTnLst>
                                </p:cTn>
                              </p:par>
                            </p:childTnLst>
                          </p:cTn>
                        </p:par>
                        <p:par>
                          <p:cTn id="588" fill="hold" nodeType="afterGroup">
                            <p:stCondLst>
                              <p:cond delay="1100"/>
                            </p:stCondLst>
                            <p:childTnLst>
                              <p:par>
                                <p:cTn id="589" presetID="17" presetClass="entr" presetSubtype="10" fill="hold" grpId="0" nodeType="afterEffect">
                                  <p:stCondLst>
                                    <p:cond delay="0"/>
                                  </p:stCondLst>
                                  <p:childTnLst>
                                    <p:set>
                                      <p:cBhvr>
                                        <p:cTn id="590" dur="1" fill="hold">
                                          <p:stCondLst>
                                            <p:cond delay="0"/>
                                          </p:stCondLst>
                                        </p:cTn>
                                        <p:tgtEl>
                                          <p:spTgt spid="31952"/>
                                        </p:tgtEl>
                                        <p:attrNameLst>
                                          <p:attrName>style.visibility</p:attrName>
                                        </p:attrNameLst>
                                      </p:cBhvr>
                                      <p:to>
                                        <p:strVal val="visible"/>
                                      </p:to>
                                    </p:set>
                                    <p:anim calcmode="lin" valueType="num">
                                      <p:cBhvr>
                                        <p:cTn id="591" dur="200" fill="hold"/>
                                        <p:tgtEl>
                                          <p:spTgt spid="31952"/>
                                        </p:tgtEl>
                                        <p:attrNameLst>
                                          <p:attrName>ppt_w</p:attrName>
                                        </p:attrNameLst>
                                      </p:cBhvr>
                                      <p:tavLst>
                                        <p:tav tm="0">
                                          <p:val>
                                            <p:fltVal val="0"/>
                                          </p:val>
                                        </p:tav>
                                        <p:tav tm="100000">
                                          <p:val>
                                            <p:strVal val="#ppt_w"/>
                                          </p:val>
                                        </p:tav>
                                      </p:tavLst>
                                    </p:anim>
                                    <p:anim calcmode="lin" valueType="num">
                                      <p:cBhvr>
                                        <p:cTn id="592" dur="200" fill="hold"/>
                                        <p:tgtEl>
                                          <p:spTgt spid="3195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1923"/>
                  </p:tgtEl>
                </p:cond>
              </p:nextCondLst>
            </p:seq>
            <p:seq concurrent="1" nextAc="seek">
              <p:cTn id="593" restart="whenNotActive" fill="hold" evtFilter="cancelBubble" nodeType="interactiveSeq">
                <p:stCondLst>
                  <p:cond evt="onClick" delay="0">
                    <p:tgtEl>
                      <p:spTgt spid="31879"/>
                    </p:tgtEl>
                  </p:cond>
                </p:stCondLst>
                <p:endSync evt="end" delay="0">
                  <p:rtn val="all"/>
                </p:endSync>
                <p:childTnLst>
                  <p:par>
                    <p:cTn id="594" fill="hold" nodeType="clickPar">
                      <p:stCondLst>
                        <p:cond delay="0"/>
                      </p:stCondLst>
                      <p:childTnLst>
                        <p:par>
                          <p:cTn id="595" fill="hold" nodeType="withGroup">
                            <p:stCondLst>
                              <p:cond delay="0"/>
                            </p:stCondLst>
                            <p:childTnLst>
                              <p:par>
                                <p:cTn id="596" presetID="17" presetClass="entr" presetSubtype="10" fill="hold" grpId="1" nodeType="clickEffect">
                                  <p:stCondLst>
                                    <p:cond delay="0"/>
                                  </p:stCondLst>
                                  <p:childTnLst>
                                    <p:set>
                                      <p:cBhvr>
                                        <p:cTn id="597" dur="1" fill="hold">
                                          <p:stCondLst>
                                            <p:cond delay="0"/>
                                          </p:stCondLst>
                                        </p:cTn>
                                        <p:tgtEl>
                                          <p:spTgt spid="31924"/>
                                        </p:tgtEl>
                                        <p:attrNameLst>
                                          <p:attrName>style.visibility</p:attrName>
                                        </p:attrNameLst>
                                      </p:cBhvr>
                                      <p:to>
                                        <p:strVal val="visible"/>
                                      </p:to>
                                    </p:set>
                                    <p:anim calcmode="lin" valueType="num">
                                      <p:cBhvr>
                                        <p:cTn id="598" dur="100" fill="hold"/>
                                        <p:tgtEl>
                                          <p:spTgt spid="31924"/>
                                        </p:tgtEl>
                                        <p:attrNameLst>
                                          <p:attrName>ppt_w</p:attrName>
                                        </p:attrNameLst>
                                      </p:cBhvr>
                                      <p:tavLst>
                                        <p:tav tm="0">
                                          <p:val>
                                            <p:fltVal val="0"/>
                                          </p:val>
                                        </p:tav>
                                        <p:tav tm="100000">
                                          <p:val>
                                            <p:strVal val="#ppt_w"/>
                                          </p:val>
                                        </p:tav>
                                      </p:tavLst>
                                    </p:anim>
                                    <p:anim calcmode="lin" valueType="num">
                                      <p:cBhvr>
                                        <p:cTn id="599" dur="100" fill="hold"/>
                                        <p:tgtEl>
                                          <p:spTgt spid="31924"/>
                                        </p:tgtEl>
                                        <p:attrNameLst>
                                          <p:attrName>ppt_h</p:attrName>
                                        </p:attrNameLst>
                                      </p:cBhvr>
                                      <p:tavLst>
                                        <p:tav tm="0">
                                          <p:val>
                                            <p:strVal val="#ppt_h"/>
                                          </p:val>
                                        </p:tav>
                                        <p:tav tm="100000">
                                          <p:val>
                                            <p:strVal val="#ppt_h"/>
                                          </p:val>
                                        </p:tav>
                                      </p:tavLst>
                                    </p:anim>
                                  </p:childTnLst>
                                </p:cTn>
                              </p:par>
                            </p:childTnLst>
                          </p:cTn>
                        </p:par>
                        <p:par>
                          <p:cTn id="600" fill="hold" nodeType="afterGroup">
                            <p:stCondLst>
                              <p:cond delay="100"/>
                            </p:stCondLst>
                            <p:childTnLst>
                              <p:par>
                                <p:cTn id="601" presetID="17" presetClass="entr" presetSubtype="10" fill="hold" grpId="0" nodeType="afterEffect">
                                  <p:stCondLst>
                                    <p:cond delay="0"/>
                                  </p:stCondLst>
                                  <p:childTnLst>
                                    <p:set>
                                      <p:cBhvr>
                                        <p:cTn id="602" dur="1" fill="hold">
                                          <p:stCondLst>
                                            <p:cond delay="0"/>
                                          </p:stCondLst>
                                        </p:cTn>
                                        <p:tgtEl>
                                          <p:spTgt spid="31925"/>
                                        </p:tgtEl>
                                        <p:attrNameLst>
                                          <p:attrName>style.visibility</p:attrName>
                                        </p:attrNameLst>
                                      </p:cBhvr>
                                      <p:to>
                                        <p:strVal val="visible"/>
                                      </p:to>
                                    </p:set>
                                    <p:anim calcmode="lin" valueType="num">
                                      <p:cBhvr>
                                        <p:cTn id="603" dur="200" fill="hold"/>
                                        <p:tgtEl>
                                          <p:spTgt spid="31925"/>
                                        </p:tgtEl>
                                        <p:attrNameLst>
                                          <p:attrName>ppt_w</p:attrName>
                                        </p:attrNameLst>
                                      </p:cBhvr>
                                      <p:tavLst>
                                        <p:tav tm="0">
                                          <p:val>
                                            <p:fltVal val="0"/>
                                          </p:val>
                                        </p:tav>
                                        <p:tav tm="100000">
                                          <p:val>
                                            <p:strVal val="#ppt_w"/>
                                          </p:val>
                                        </p:tav>
                                      </p:tavLst>
                                    </p:anim>
                                    <p:anim calcmode="lin" valueType="num">
                                      <p:cBhvr>
                                        <p:cTn id="604" dur="200" fill="hold"/>
                                        <p:tgtEl>
                                          <p:spTgt spid="31925"/>
                                        </p:tgtEl>
                                        <p:attrNameLst>
                                          <p:attrName>ppt_h</p:attrName>
                                        </p:attrNameLst>
                                      </p:cBhvr>
                                      <p:tavLst>
                                        <p:tav tm="0">
                                          <p:val>
                                            <p:strVal val="#ppt_h"/>
                                          </p:val>
                                        </p:tav>
                                        <p:tav tm="100000">
                                          <p:val>
                                            <p:strVal val="#ppt_h"/>
                                          </p:val>
                                        </p:tav>
                                      </p:tavLst>
                                    </p:anim>
                                  </p:childTnLst>
                                </p:cTn>
                              </p:par>
                            </p:childTnLst>
                          </p:cTn>
                        </p:par>
                        <p:par>
                          <p:cTn id="605" fill="hold" nodeType="afterGroup">
                            <p:stCondLst>
                              <p:cond delay="300"/>
                            </p:stCondLst>
                            <p:childTnLst>
                              <p:par>
                                <p:cTn id="606" presetID="17" presetClass="entr" presetSubtype="10" fill="hold" grpId="0" nodeType="afterEffect">
                                  <p:stCondLst>
                                    <p:cond delay="0"/>
                                  </p:stCondLst>
                                  <p:childTnLst>
                                    <p:set>
                                      <p:cBhvr>
                                        <p:cTn id="607" dur="1" fill="hold">
                                          <p:stCondLst>
                                            <p:cond delay="0"/>
                                          </p:stCondLst>
                                        </p:cTn>
                                        <p:tgtEl>
                                          <p:spTgt spid="31926"/>
                                        </p:tgtEl>
                                        <p:attrNameLst>
                                          <p:attrName>style.visibility</p:attrName>
                                        </p:attrNameLst>
                                      </p:cBhvr>
                                      <p:to>
                                        <p:strVal val="visible"/>
                                      </p:to>
                                    </p:set>
                                    <p:anim calcmode="lin" valueType="num">
                                      <p:cBhvr>
                                        <p:cTn id="608" dur="200" fill="hold"/>
                                        <p:tgtEl>
                                          <p:spTgt spid="31926"/>
                                        </p:tgtEl>
                                        <p:attrNameLst>
                                          <p:attrName>ppt_w</p:attrName>
                                        </p:attrNameLst>
                                      </p:cBhvr>
                                      <p:tavLst>
                                        <p:tav tm="0">
                                          <p:val>
                                            <p:fltVal val="0"/>
                                          </p:val>
                                        </p:tav>
                                        <p:tav tm="100000">
                                          <p:val>
                                            <p:strVal val="#ppt_w"/>
                                          </p:val>
                                        </p:tav>
                                      </p:tavLst>
                                    </p:anim>
                                    <p:anim calcmode="lin" valueType="num">
                                      <p:cBhvr>
                                        <p:cTn id="609" dur="200" fill="hold"/>
                                        <p:tgtEl>
                                          <p:spTgt spid="31926"/>
                                        </p:tgtEl>
                                        <p:attrNameLst>
                                          <p:attrName>ppt_h</p:attrName>
                                        </p:attrNameLst>
                                      </p:cBhvr>
                                      <p:tavLst>
                                        <p:tav tm="0">
                                          <p:val>
                                            <p:strVal val="#ppt_h"/>
                                          </p:val>
                                        </p:tav>
                                        <p:tav tm="100000">
                                          <p:val>
                                            <p:strVal val="#ppt_h"/>
                                          </p:val>
                                        </p:tav>
                                      </p:tavLst>
                                    </p:anim>
                                  </p:childTnLst>
                                </p:cTn>
                              </p:par>
                            </p:childTnLst>
                          </p:cTn>
                        </p:par>
                        <p:par>
                          <p:cTn id="610" fill="hold" nodeType="afterGroup">
                            <p:stCondLst>
                              <p:cond delay="500"/>
                            </p:stCondLst>
                            <p:childTnLst>
                              <p:par>
                                <p:cTn id="611" presetID="17" presetClass="entr" presetSubtype="10" fill="hold" grpId="0" nodeType="afterEffect">
                                  <p:stCondLst>
                                    <p:cond delay="0"/>
                                  </p:stCondLst>
                                  <p:childTnLst>
                                    <p:set>
                                      <p:cBhvr>
                                        <p:cTn id="612" dur="1" fill="hold">
                                          <p:stCondLst>
                                            <p:cond delay="0"/>
                                          </p:stCondLst>
                                        </p:cTn>
                                        <p:tgtEl>
                                          <p:spTgt spid="31927"/>
                                        </p:tgtEl>
                                        <p:attrNameLst>
                                          <p:attrName>style.visibility</p:attrName>
                                        </p:attrNameLst>
                                      </p:cBhvr>
                                      <p:to>
                                        <p:strVal val="visible"/>
                                      </p:to>
                                    </p:set>
                                    <p:anim calcmode="lin" valueType="num">
                                      <p:cBhvr>
                                        <p:cTn id="613" dur="200" fill="hold"/>
                                        <p:tgtEl>
                                          <p:spTgt spid="31927"/>
                                        </p:tgtEl>
                                        <p:attrNameLst>
                                          <p:attrName>ppt_w</p:attrName>
                                        </p:attrNameLst>
                                      </p:cBhvr>
                                      <p:tavLst>
                                        <p:tav tm="0">
                                          <p:val>
                                            <p:fltVal val="0"/>
                                          </p:val>
                                        </p:tav>
                                        <p:tav tm="100000">
                                          <p:val>
                                            <p:strVal val="#ppt_w"/>
                                          </p:val>
                                        </p:tav>
                                      </p:tavLst>
                                    </p:anim>
                                    <p:anim calcmode="lin" valueType="num">
                                      <p:cBhvr>
                                        <p:cTn id="614" dur="200" fill="hold"/>
                                        <p:tgtEl>
                                          <p:spTgt spid="3192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1879"/>
                  </p:tgtEl>
                </p:cond>
              </p:nextCondLst>
            </p:seq>
            <p:seq concurrent="1" nextAc="seek">
              <p:cTn id="615" restart="whenNotActive" fill="hold" evtFilter="cancelBubble" nodeType="interactiveSeq">
                <p:stCondLst>
                  <p:cond evt="onClick" delay="0">
                    <p:tgtEl>
                      <p:spTgt spid="31887"/>
                    </p:tgtEl>
                  </p:cond>
                </p:stCondLst>
                <p:endSync evt="end" delay="0">
                  <p:rtn val="all"/>
                </p:endSync>
                <p:childTnLst>
                  <p:par>
                    <p:cTn id="616" fill="hold" nodeType="clickPar">
                      <p:stCondLst>
                        <p:cond delay="0"/>
                      </p:stCondLst>
                      <p:childTnLst>
                        <p:par>
                          <p:cTn id="617" fill="hold" nodeType="withGroup">
                            <p:stCondLst>
                              <p:cond delay="0"/>
                            </p:stCondLst>
                            <p:childTnLst>
                              <p:par>
                                <p:cTn id="618" presetID="17" presetClass="entr" presetSubtype="10" fill="hold" grpId="0" nodeType="clickEffect">
                                  <p:stCondLst>
                                    <p:cond delay="0"/>
                                  </p:stCondLst>
                                  <p:childTnLst>
                                    <p:set>
                                      <p:cBhvr>
                                        <p:cTn id="619" dur="1" fill="hold">
                                          <p:stCondLst>
                                            <p:cond delay="0"/>
                                          </p:stCondLst>
                                        </p:cTn>
                                        <p:tgtEl>
                                          <p:spTgt spid="31928"/>
                                        </p:tgtEl>
                                        <p:attrNameLst>
                                          <p:attrName>style.visibility</p:attrName>
                                        </p:attrNameLst>
                                      </p:cBhvr>
                                      <p:to>
                                        <p:strVal val="visible"/>
                                      </p:to>
                                    </p:set>
                                    <p:anim calcmode="lin" valueType="num">
                                      <p:cBhvr>
                                        <p:cTn id="620" dur="100" fill="hold"/>
                                        <p:tgtEl>
                                          <p:spTgt spid="31928"/>
                                        </p:tgtEl>
                                        <p:attrNameLst>
                                          <p:attrName>ppt_w</p:attrName>
                                        </p:attrNameLst>
                                      </p:cBhvr>
                                      <p:tavLst>
                                        <p:tav tm="0">
                                          <p:val>
                                            <p:fltVal val="0"/>
                                          </p:val>
                                        </p:tav>
                                        <p:tav tm="100000">
                                          <p:val>
                                            <p:strVal val="#ppt_w"/>
                                          </p:val>
                                        </p:tav>
                                      </p:tavLst>
                                    </p:anim>
                                    <p:anim calcmode="lin" valueType="num">
                                      <p:cBhvr>
                                        <p:cTn id="621" dur="100" fill="hold"/>
                                        <p:tgtEl>
                                          <p:spTgt spid="31928"/>
                                        </p:tgtEl>
                                        <p:attrNameLst>
                                          <p:attrName>ppt_h</p:attrName>
                                        </p:attrNameLst>
                                      </p:cBhvr>
                                      <p:tavLst>
                                        <p:tav tm="0">
                                          <p:val>
                                            <p:strVal val="#ppt_h"/>
                                          </p:val>
                                        </p:tav>
                                        <p:tav tm="100000">
                                          <p:val>
                                            <p:strVal val="#ppt_h"/>
                                          </p:val>
                                        </p:tav>
                                      </p:tavLst>
                                    </p:anim>
                                  </p:childTnLst>
                                </p:cTn>
                              </p:par>
                            </p:childTnLst>
                          </p:cTn>
                        </p:par>
                        <p:par>
                          <p:cTn id="622" fill="hold" nodeType="afterGroup">
                            <p:stCondLst>
                              <p:cond delay="100"/>
                            </p:stCondLst>
                            <p:childTnLst>
                              <p:par>
                                <p:cTn id="623" presetID="17" presetClass="entr" presetSubtype="10" fill="hold" grpId="0" nodeType="afterEffect">
                                  <p:stCondLst>
                                    <p:cond delay="0"/>
                                  </p:stCondLst>
                                  <p:childTnLst>
                                    <p:set>
                                      <p:cBhvr>
                                        <p:cTn id="624" dur="1" fill="hold">
                                          <p:stCondLst>
                                            <p:cond delay="0"/>
                                          </p:stCondLst>
                                        </p:cTn>
                                        <p:tgtEl>
                                          <p:spTgt spid="31929"/>
                                        </p:tgtEl>
                                        <p:attrNameLst>
                                          <p:attrName>style.visibility</p:attrName>
                                        </p:attrNameLst>
                                      </p:cBhvr>
                                      <p:to>
                                        <p:strVal val="visible"/>
                                      </p:to>
                                    </p:set>
                                    <p:anim calcmode="lin" valueType="num">
                                      <p:cBhvr>
                                        <p:cTn id="625" dur="200" fill="hold"/>
                                        <p:tgtEl>
                                          <p:spTgt spid="31929"/>
                                        </p:tgtEl>
                                        <p:attrNameLst>
                                          <p:attrName>ppt_w</p:attrName>
                                        </p:attrNameLst>
                                      </p:cBhvr>
                                      <p:tavLst>
                                        <p:tav tm="0">
                                          <p:val>
                                            <p:fltVal val="0"/>
                                          </p:val>
                                        </p:tav>
                                        <p:tav tm="100000">
                                          <p:val>
                                            <p:strVal val="#ppt_w"/>
                                          </p:val>
                                        </p:tav>
                                      </p:tavLst>
                                    </p:anim>
                                    <p:anim calcmode="lin" valueType="num">
                                      <p:cBhvr>
                                        <p:cTn id="626" dur="200" fill="hold"/>
                                        <p:tgtEl>
                                          <p:spTgt spid="31929"/>
                                        </p:tgtEl>
                                        <p:attrNameLst>
                                          <p:attrName>ppt_h</p:attrName>
                                        </p:attrNameLst>
                                      </p:cBhvr>
                                      <p:tavLst>
                                        <p:tav tm="0">
                                          <p:val>
                                            <p:strVal val="#ppt_h"/>
                                          </p:val>
                                        </p:tav>
                                        <p:tav tm="100000">
                                          <p:val>
                                            <p:strVal val="#ppt_h"/>
                                          </p:val>
                                        </p:tav>
                                      </p:tavLst>
                                    </p:anim>
                                  </p:childTnLst>
                                </p:cTn>
                              </p:par>
                            </p:childTnLst>
                          </p:cTn>
                        </p:par>
                        <p:par>
                          <p:cTn id="627" fill="hold" nodeType="afterGroup">
                            <p:stCondLst>
                              <p:cond delay="300"/>
                            </p:stCondLst>
                            <p:childTnLst>
                              <p:par>
                                <p:cTn id="628" presetID="17" presetClass="entr" presetSubtype="10" fill="hold" grpId="0" nodeType="afterEffect">
                                  <p:stCondLst>
                                    <p:cond delay="0"/>
                                  </p:stCondLst>
                                  <p:childTnLst>
                                    <p:set>
                                      <p:cBhvr>
                                        <p:cTn id="629" dur="1" fill="hold">
                                          <p:stCondLst>
                                            <p:cond delay="0"/>
                                          </p:stCondLst>
                                        </p:cTn>
                                        <p:tgtEl>
                                          <p:spTgt spid="31930"/>
                                        </p:tgtEl>
                                        <p:attrNameLst>
                                          <p:attrName>style.visibility</p:attrName>
                                        </p:attrNameLst>
                                      </p:cBhvr>
                                      <p:to>
                                        <p:strVal val="visible"/>
                                      </p:to>
                                    </p:set>
                                    <p:anim calcmode="lin" valueType="num">
                                      <p:cBhvr>
                                        <p:cTn id="630" dur="200" fill="hold"/>
                                        <p:tgtEl>
                                          <p:spTgt spid="31930"/>
                                        </p:tgtEl>
                                        <p:attrNameLst>
                                          <p:attrName>ppt_w</p:attrName>
                                        </p:attrNameLst>
                                      </p:cBhvr>
                                      <p:tavLst>
                                        <p:tav tm="0">
                                          <p:val>
                                            <p:fltVal val="0"/>
                                          </p:val>
                                        </p:tav>
                                        <p:tav tm="100000">
                                          <p:val>
                                            <p:strVal val="#ppt_w"/>
                                          </p:val>
                                        </p:tav>
                                      </p:tavLst>
                                    </p:anim>
                                    <p:anim calcmode="lin" valueType="num">
                                      <p:cBhvr>
                                        <p:cTn id="631" dur="200" fill="hold"/>
                                        <p:tgtEl>
                                          <p:spTgt spid="31930"/>
                                        </p:tgtEl>
                                        <p:attrNameLst>
                                          <p:attrName>ppt_h</p:attrName>
                                        </p:attrNameLst>
                                      </p:cBhvr>
                                      <p:tavLst>
                                        <p:tav tm="0">
                                          <p:val>
                                            <p:strVal val="#ppt_h"/>
                                          </p:val>
                                        </p:tav>
                                        <p:tav tm="100000">
                                          <p:val>
                                            <p:strVal val="#ppt_h"/>
                                          </p:val>
                                        </p:tav>
                                      </p:tavLst>
                                    </p:anim>
                                  </p:childTnLst>
                                </p:cTn>
                              </p:par>
                            </p:childTnLst>
                          </p:cTn>
                        </p:par>
                        <p:par>
                          <p:cTn id="632" fill="hold" nodeType="afterGroup">
                            <p:stCondLst>
                              <p:cond delay="500"/>
                            </p:stCondLst>
                            <p:childTnLst>
                              <p:par>
                                <p:cTn id="633" presetID="17" presetClass="entr" presetSubtype="10" fill="hold" grpId="0" nodeType="afterEffect">
                                  <p:stCondLst>
                                    <p:cond delay="0"/>
                                  </p:stCondLst>
                                  <p:childTnLst>
                                    <p:set>
                                      <p:cBhvr>
                                        <p:cTn id="634" dur="1" fill="hold">
                                          <p:stCondLst>
                                            <p:cond delay="0"/>
                                          </p:stCondLst>
                                        </p:cTn>
                                        <p:tgtEl>
                                          <p:spTgt spid="31931"/>
                                        </p:tgtEl>
                                        <p:attrNameLst>
                                          <p:attrName>style.visibility</p:attrName>
                                        </p:attrNameLst>
                                      </p:cBhvr>
                                      <p:to>
                                        <p:strVal val="visible"/>
                                      </p:to>
                                    </p:set>
                                    <p:anim calcmode="lin" valueType="num">
                                      <p:cBhvr>
                                        <p:cTn id="635" dur="200" fill="hold"/>
                                        <p:tgtEl>
                                          <p:spTgt spid="31931"/>
                                        </p:tgtEl>
                                        <p:attrNameLst>
                                          <p:attrName>ppt_w</p:attrName>
                                        </p:attrNameLst>
                                      </p:cBhvr>
                                      <p:tavLst>
                                        <p:tav tm="0">
                                          <p:val>
                                            <p:fltVal val="0"/>
                                          </p:val>
                                        </p:tav>
                                        <p:tav tm="100000">
                                          <p:val>
                                            <p:strVal val="#ppt_w"/>
                                          </p:val>
                                        </p:tav>
                                      </p:tavLst>
                                    </p:anim>
                                    <p:anim calcmode="lin" valueType="num">
                                      <p:cBhvr>
                                        <p:cTn id="636" dur="200" fill="hold"/>
                                        <p:tgtEl>
                                          <p:spTgt spid="31931"/>
                                        </p:tgtEl>
                                        <p:attrNameLst>
                                          <p:attrName>ppt_h</p:attrName>
                                        </p:attrNameLst>
                                      </p:cBhvr>
                                      <p:tavLst>
                                        <p:tav tm="0">
                                          <p:val>
                                            <p:strVal val="#ppt_h"/>
                                          </p:val>
                                        </p:tav>
                                        <p:tav tm="100000">
                                          <p:val>
                                            <p:strVal val="#ppt_h"/>
                                          </p:val>
                                        </p:tav>
                                      </p:tavLst>
                                    </p:anim>
                                  </p:childTnLst>
                                </p:cTn>
                              </p:par>
                            </p:childTnLst>
                          </p:cTn>
                        </p:par>
                        <p:par>
                          <p:cTn id="637" fill="hold" nodeType="afterGroup">
                            <p:stCondLst>
                              <p:cond delay="700"/>
                            </p:stCondLst>
                            <p:childTnLst>
                              <p:par>
                                <p:cTn id="638" presetID="17" presetClass="entr" presetSubtype="10" fill="hold" grpId="1" nodeType="afterEffect">
                                  <p:stCondLst>
                                    <p:cond delay="0"/>
                                  </p:stCondLst>
                                  <p:childTnLst>
                                    <p:set>
                                      <p:cBhvr>
                                        <p:cTn id="639" dur="1" fill="hold">
                                          <p:stCondLst>
                                            <p:cond delay="0"/>
                                          </p:stCondLst>
                                        </p:cTn>
                                        <p:tgtEl>
                                          <p:spTgt spid="31932"/>
                                        </p:tgtEl>
                                        <p:attrNameLst>
                                          <p:attrName>style.visibility</p:attrName>
                                        </p:attrNameLst>
                                      </p:cBhvr>
                                      <p:to>
                                        <p:strVal val="visible"/>
                                      </p:to>
                                    </p:set>
                                    <p:anim calcmode="lin" valueType="num">
                                      <p:cBhvr>
                                        <p:cTn id="640" dur="200" fill="hold"/>
                                        <p:tgtEl>
                                          <p:spTgt spid="31932"/>
                                        </p:tgtEl>
                                        <p:attrNameLst>
                                          <p:attrName>ppt_w</p:attrName>
                                        </p:attrNameLst>
                                      </p:cBhvr>
                                      <p:tavLst>
                                        <p:tav tm="0">
                                          <p:val>
                                            <p:fltVal val="0"/>
                                          </p:val>
                                        </p:tav>
                                        <p:tav tm="100000">
                                          <p:val>
                                            <p:strVal val="#ppt_w"/>
                                          </p:val>
                                        </p:tav>
                                      </p:tavLst>
                                    </p:anim>
                                    <p:anim calcmode="lin" valueType="num">
                                      <p:cBhvr>
                                        <p:cTn id="641" dur="200" fill="hold"/>
                                        <p:tgtEl>
                                          <p:spTgt spid="31932"/>
                                        </p:tgtEl>
                                        <p:attrNameLst>
                                          <p:attrName>ppt_h</p:attrName>
                                        </p:attrNameLst>
                                      </p:cBhvr>
                                      <p:tavLst>
                                        <p:tav tm="0">
                                          <p:val>
                                            <p:strVal val="#ppt_h"/>
                                          </p:val>
                                        </p:tav>
                                        <p:tav tm="100000">
                                          <p:val>
                                            <p:strVal val="#ppt_h"/>
                                          </p:val>
                                        </p:tav>
                                      </p:tavLst>
                                    </p:anim>
                                  </p:childTnLst>
                                </p:cTn>
                              </p:par>
                            </p:childTnLst>
                          </p:cTn>
                        </p:par>
                        <p:par>
                          <p:cTn id="642" fill="hold" nodeType="afterGroup">
                            <p:stCondLst>
                              <p:cond delay="900"/>
                            </p:stCondLst>
                            <p:childTnLst>
                              <p:par>
                                <p:cTn id="643" presetID="17" presetClass="entr" presetSubtype="10" fill="hold" grpId="0" nodeType="afterEffect">
                                  <p:stCondLst>
                                    <p:cond delay="0"/>
                                  </p:stCondLst>
                                  <p:childTnLst>
                                    <p:set>
                                      <p:cBhvr>
                                        <p:cTn id="644" dur="1" fill="hold">
                                          <p:stCondLst>
                                            <p:cond delay="0"/>
                                          </p:stCondLst>
                                        </p:cTn>
                                        <p:tgtEl>
                                          <p:spTgt spid="31933"/>
                                        </p:tgtEl>
                                        <p:attrNameLst>
                                          <p:attrName>style.visibility</p:attrName>
                                        </p:attrNameLst>
                                      </p:cBhvr>
                                      <p:to>
                                        <p:strVal val="visible"/>
                                      </p:to>
                                    </p:set>
                                    <p:anim calcmode="lin" valueType="num">
                                      <p:cBhvr>
                                        <p:cTn id="645" dur="200" fill="hold"/>
                                        <p:tgtEl>
                                          <p:spTgt spid="31933"/>
                                        </p:tgtEl>
                                        <p:attrNameLst>
                                          <p:attrName>ppt_w</p:attrName>
                                        </p:attrNameLst>
                                      </p:cBhvr>
                                      <p:tavLst>
                                        <p:tav tm="0">
                                          <p:val>
                                            <p:fltVal val="0"/>
                                          </p:val>
                                        </p:tav>
                                        <p:tav tm="100000">
                                          <p:val>
                                            <p:strVal val="#ppt_w"/>
                                          </p:val>
                                        </p:tav>
                                      </p:tavLst>
                                    </p:anim>
                                    <p:anim calcmode="lin" valueType="num">
                                      <p:cBhvr>
                                        <p:cTn id="646" dur="200" fill="hold"/>
                                        <p:tgtEl>
                                          <p:spTgt spid="3193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1887"/>
                  </p:tgtEl>
                </p:cond>
              </p:nextCondLst>
            </p:seq>
            <p:seq concurrent="1" nextAc="seek">
              <p:cTn id="647" restart="whenNotActive" fill="hold" evtFilter="cancelBubble" nodeType="interactiveSeq">
                <p:stCondLst>
                  <p:cond evt="onClick" delay="0">
                    <p:tgtEl>
                      <p:spTgt spid="31895"/>
                    </p:tgtEl>
                  </p:cond>
                </p:stCondLst>
                <p:endSync evt="end" delay="0">
                  <p:rtn val="all"/>
                </p:endSync>
                <p:childTnLst>
                  <p:par>
                    <p:cTn id="648" fill="hold" nodeType="clickPar">
                      <p:stCondLst>
                        <p:cond delay="0"/>
                      </p:stCondLst>
                      <p:childTnLst>
                        <p:par>
                          <p:cTn id="649" fill="hold" nodeType="withGroup">
                            <p:stCondLst>
                              <p:cond delay="0"/>
                            </p:stCondLst>
                            <p:childTnLst>
                              <p:par>
                                <p:cTn id="650" presetID="17" presetClass="entr" presetSubtype="10" fill="hold" grpId="0" nodeType="clickEffect">
                                  <p:stCondLst>
                                    <p:cond delay="0"/>
                                  </p:stCondLst>
                                  <p:childTnLst>
                                    <p:set>
                                      <p:cBhvr>
                                        <p:cTn id="651" dur="1" fill="hold">
                                          <p:stCondLst>
                                            <p:cond delay="0"/>
                                          </p:stCondLst>
                                        </p:cTn>
                                        <p:tgtEl>
                                          <p:spTgt spid="31934"/>
                                        </p:tgtEl>
                                        <p:attrNameLst>
                                          <p:attrName>style.visibility</p:attrName>
                                        </p:attrNameLst>
                                      </p:cBhvr>
                                      <p:to>
                                        <p:strVal val="visible"/>
                                      </p:to>
                                    </p:set>
                                    <p:anim calcmode="lin" valueType="num">
                                      <p:cBhvr>
                                        <p:cTn id="652" dur="100" fill="hold"/>
                                        <p:tgtEl>
                                          <p:spTgt spid="31934"/>
                                        </p:tgtEl>
                                        <p:attrNameLst>
                                          <p:attrName>ppt_w</p:attrName>
                                        </p:attrNameLst>
                                      </p:cBhvr>
                                      <p:tavLst>
                                        <p:tav tm="0">
                                          <p:val>
                                            <p:fltVal val="0"/>
                                          </p:val>
                                        </p:tav>
                                        <p:tav tm="100000">
                                          <p:val>
                                            <p:strVal val="#ppt_w"/>
                                          </p:val>
                                        </p:tav>
                                      </p:tavLst>
                                    </p:anim>
                                    <p:anim calcmode="lin" valueType="num">
                                      <p:cBhvr>
                                        <p:cTn id="653" dur="100" fill="hold"/>
                                        <p:tgtEl>
                                          <p:spTgt spid="31934"/>
                                        </p:tgtEl>
                                        <p:attrNameLst>
                                          <p:attrName>ppt_h</p:attrName>
                                        </p:attrNameLst>
                                      </p:cBhvr>
                                      <p:tavLst>
                                        <p:tav tm="0">
                                          <p:val>
                                            <p:strVal val="#ppt_h"/>
                                          </p:val>
                                        </p:tav>
                                        <p:tav tm="100000">
                                          <p:val>
                                            <p:strVal val="#ppt_h"/>
                                          </p:val>
                                        </p:tav>
                                      </p:tavLst>
                                    </p:anim>
                                  </p:childTnLst>
                                </p:cTn>
                              </p:par>
                            </p:childTnLst>
                          </p:cTn>
                        </p:par>
                        <p:par>
                          <p:cTn id="654" fill="hold" nodeType="afterGroup">
                            <p:stCondLst>
                              <p:cond delay="100"/>
                            </p:stCondLst>
                            <p:childTnLst>
                              <p:par>
                                <p:cTn id="655" presetID="17" presetClass="entr" presetSubtype="10" fill="hold" grpId="0" nodeType="afterEffect">
                                  <p:stCondLst>
                                    <p:cond delay="0"/>
                                  </p:stCondLst>
                                  <p:childTnLst>
                                    <p:set>
                                      <p:cBhvr>
                                        <p:cTn id="656" dur="1" fill="hold">
                                          <p:stCondLst>
                                            <p:cond delay="0"/>
                                          </p:stCondLst>
                                        </p:cTn>
                                        <p:tgtEl>
                                          <p:spTgt spid="31935"/>
                                        </p:tgtEl>
                                        <p:attrNameLst>
                                          <p:attrName>style.visibility</p:attrName>
                                        </p:attrNameLst>
                                      </p:cBhvr>
                                      <p:to>
                                        <p:strVal val="visible"/>
                                      </p:to>
                                    </p:set>
                                    <p:anim calcmode="lin" valueType="num">
                                      <p:cBhvr>
                                        <p:cTn id="657" dur="200" fill="hold"/>
                                        <p:tgtEl>
                                          <p:spTgt spid="31935"/>
                                        </p:tgtEl>
                                        <p:attrNameLst>
                                          <p:attrName>ppt_w</p:attrName>
                                        </p:attrNameLst>
                                      </p:cBhvr>
                                      <p:tavLst>
                                        <p:tav tm="0">
                                          <p:val>
                                            <p:fltVal val="0"/>
                                          </p:val>
                                        </p:tav>
                                        <p:tav tm="100000">
                                          <p:val>
                                            <p:strVal val="#ppt_w"/>
                                          </p:val>
                                        </p:tav>
                                      </p:tavLst>
                                    </p:anim>
                                    <p:anim calcmode="lin" valueType="num">
                                      <p:cBhvr>
                                        <p:cTn id="658" dur="200" fill="hold"/>
                                        <p:tgtEl>
                                          <p:spTgt spid="31935"/>
                                        </p:tgtEl>
                                        <p:attrNameLst>
                                          <p:attrName>ppt_h</p:attrName>
                                        </p:attrNameLst>
                                      </p:cBhvr>
                                      <p:tavLst>
                                        <p:tav tm="0">
                                          <p:val>
                                            <p:strVal val="#ppt_h"/>
                                          </p:val>
                                        </p:tav>
                                        <p:tav tm="100000">
                                          <p:val>
                                            <p:strVal val="#ppt_h"/>
                                          </p:val>
                                        </p:tav>
                                      </p:tavLst>
                                    </p:anim>
                                  </p:childTnLst>
                                </p:cTn>
                              </p:par>
                            </p:childTnLst>
                          </p:cTn>
                        </p:par>
                        <p:par>
                          <p:cTn id="659" fill="hold" nodeType="afterGroup">
                            <p:stCondLst>
                              <p:cond delay="300"/>
                            </p:stCondLst>
                            <p:childTnLst>
                              <p:par>
                                <p:cTn id="660" presetID="17" presetClass="entr" presetSubtype="10" fill="hold" grpId="0" nodeType="afterEffect">
                                  <p:stCondLst>
                                    <p:cond delay="0"/>
                                  </p:stCondLst>
                                  <p:childTnLst>
                                    <p:set>
                                      <p:cBhvr>
                                        <p:cTn id="661" dur="1" fill="hold">
                                          <p:stCondLst>
                                            <p:cond delay="0"/>
                                          </p:stCondLst>
                                        </p:cTn>
                                        <p:tgtEl>
                                          <p:spTgt spid="31936"/>
                                        </p:tgtEl>
                                        <p:attrNameLst>
                                          <p:attrName>style.visibility</p:attrName>
                                        </p:attrNameLst>
                                      </p:cBhvr>
                                      <p:to>
                                        <p:strVal val="visible"/>
                                      </p:to>
                                    </p:set>
                                    <p:anim calcmode="lin" valueType="num">
                                      <p:cBhvr>
                                        <p:cTn id="662" dur="200" fill="hold"/>
                                        <p:tgtEl>
                                          <p:spTgt spid="31936"/>
                                        </p:tgtEl>
                                        <p:attrNameLst>
                                          <p:attrName>ppt_w</p:attrName>
                                        </p:attrNameLst>
                                      </p:cBhvr>
                                      <p:tavLst>
                                        <p:tav tm="0">
                                          <p:val>
                                            <p:fltVal val="0"/>
                                          </p:val>
                                        </p:tav>
                                        <p:tav tm="100000">
                                          <p:val>
                                            <p:strVal val="#ppt_w"/>
                                          </p:val>
                                        </p:tav>
                                      </p:tavLst>
                                    </p:anim>
                                    <p:anim calcmode="lin" valueType="num">
                                      <p:cBhvr>
                                        <p:cTn id="663" dur="200" fill="hold"/>
                                        <p:tgtEl>
                                          <p:spTgt spid="31936"/>
                                        </p:tgtEl>
                                        <p:attrNameLst>
                                          <p:attrName>ppt_h</p:attrName>
                                        </p:attrNameLst>
                                      </p:cBhvr>
                                      <p:tavLst>
                                        <p:tav tm="0">
                                          <p:val>
                                            <p:strVal val="#ppt_h"/>
                                          </p:val>
                                        </p:tav>
                                        <p:tav tm="100000">
                                          <p:val>
                                            <p:strVal val="#ppt_h"/>
                                          </p:val>
                                        </p:tav>
                                      </p:tavLst>
                                    </p:anim>
                                  </p:childTnLst>
                                </p:cTn>
                              </p:par>
                            </p:childTnLst>
                          </p:cTn>
                        </p:par>
                        <p:par>
                          <p:cTn id="664" fill="hold" nodeType="afterGroup">
                            <p:stCondLst>
                              <p:cond delay="500"/>
                            </p:stCondLst>
                            <p:childTnLst>
                              <p:par>
                                <p:cTn id="665" presetID="17" presetClass="entr" presetSubtype="10" fill="hold" grpId="0" nodeType="afterEffect">
                                  <p:stCondLst>
                                    <p:cond delay="0"/>
                                  </p:stCondLst>
                                  <p:childTnLst>
                                    <p:set>
                                      <p:cBhvr>
                                        <p:cTn id="666" dur="1" fill="hold">
                                          <p:stCondLst>
                                            <p:cond delay="0"/>
                                          </p:stCondLst>
                                        </p:cTn>
                                        <p:tgtEl>
                                          <p:spTgt spid="31937"/>
                                        </p:tgtEl>
                                        <p:attrNameLst>
                                          <p:attrName>style.visibility</p:attrName>
                                        </p:attrNameLst>
                                      </p:cBhvr>
                                      <p:to>
                                        <p:strVal val="visible"/>
                                      </p:to>
                                    </p:set>
                                    <p:anim calcmode="lin" valueType="num">
                                      <p:cBhvr>
                                        <p:cTn id="667" dur="200" fill="hold"/>
                                        <p:tgtEl>
                                          <p:spTgt spid="31937"/>
                                        </p:tgtEl>
                                        <p:attrNameLst>
                                          <p:attrName>ppt_w</p:attrName>
                                        </p:attrNameLst>
                                      </p:cBhvr>
                                      <p:tavLst>
                                        <p:tav tm="0">
                                          <p:val>
                                            <p:fltVal val="0"/>
                                          </p:val>
                                        </p:tav>
                                        <p:tav tm="100000">
                                          <p:val>
                                            <p:strVal val="#ppt_w"/>
                                          </p:val>
                                        </p:tav>
                                      </p:tavLst>
                                    </p:anim>
                                    <p:anim calcmode="lin" valueType="num">
                                      <p:cBhvr>
                                        <p:cTn id="668" dur="200" fill="hold"/>
                                        <p:tgtEl>
                                          <p:spTgt spid="31937"/>
                                        </p:tgtEl>
                                        <p:attrNameLst>
                                          <p:attrName>ppt_h</p:attrName>
                                        </p:attrNameLst>
                                      </p:cBhvr>
                                      <p:tavLst>
                                        <p:tav tm="0">
                                          <p:val>
                                            <p:strVal val="#ppt_h"/>
                                          </p:val>
                                        </p:tav>
                                        <p:tav tm="100000">
                                          <p:val>
                                            <p:strVal val="#ppt_h"/>
                                          </p:val>
                                        </p:tav>
                                      </p:tavLst>
                                    </p:anim>
                                  </p:childTnLst>
                                </p:cTn>
                              </p:par>
                            </p:childTnLst>
                          </p:cTn>
                        </p:par>
                        <p:par>
                          <p:cTn id="669" fill="hold" nodeType="afterGroup">
                            <p:stCondLst>
                              <p:cond delay="700"/>
                            </p:stCondLst>
                            <p:childTnLst>
                              <p:par>
                                <p:cTn id="670" presetID="17" presetClass="entr" presetSubtype="10" fill="hold" grpId="0" nodeType="afterEffect">
                                  <p:stCondLst>
                                    <p:cond delay="0"/>
                                  </p:stCondLst>
                                  <p:childTnLst>
                                    <p:set>
                                      <p:cBhvr>
                                        <p:cTn id="671" dur="1" fill="hold">
                                          <p:stCondLst>
                                            <p:cond delay="0"/>
                                          </p:stCondLst>
                                        </p:cTn>
                                        <p:tgtEl>
                                          <p:spTgt spid="31938"/>
                                        </p:tgtEl>
                                        <p:attrNameLst>
                                          <p:attrName>style.visibility</p:attrName>
                                        </p:attrNameLst>
                                      </p:cBhvr>
                                      <p:to>
                                        <p:strVal val="visible"/>
                                      </p:to>
                                    </p:set>
                                    <p:anim calcmode="lin" valueType="num">
                                      <p:cBhvr>
                                        <p:cTn id="672" dur="200" fill="hold"/>
                                        <p:tgtEl>
                                          <p:spTgt spid="31938"/>
                                        </p:tgtEl>
                                        <p:attrNameLst>
                                          <p:attrName>ppt_w</p:attrName>
                                        </p:attrNameLst>
                                      </p:cBhvr>
                                      <p:tavLst>
                                        <p:tav tm="0">
                                          <p:val>
                                            <p:fltVal val="0"/>
                                          </p:val>
                                        </p:tav>
                                        <p:tav tm="100000">
                                          <p:val>
                                            <p:strVal val="#ppt_w"/>
                                          </p:val>
                                        </p:tav>
                                      </p:tavLst>
                                    </p:anim>
                                    <p:anim calcmode="lin" valueType="num">
                                      <p:cBhvr>
                                        <p:cTn id="673" dur="200" fill="hold"/>
                                        <p:tgtEl>
                                          <p:spTgt spid="31938"/>
                                        </p:tgtEl>
                                        <p:attrNameLst>
                                          <p:attrName>ppt_h</p:attrName>
                                        </p:attrNameLst>
                                      </p:cBhvr>
                                      <p:tavLst>
                                        <p:tav tm="0">
                                          <p:val>
                                            <p:strVal val="#ppt_h"/>
                                          </p:val>
                                        </p:tav>
                                        <p:tav tm="100000">
                                          <p:val>
                                            <p:strVal val="#ppt_h"/>
                                          </p:val>
                                        </p:tav>
                                      </p:tavLst>
                                    </p:anim>
                                  </p:childTnLst>
                                </p:cTn>
                              </p:par>
                            </p:childTnLst>
                          </p:cTn>
                        </p:par>
                        <p:par>
                          <p:cTn id="674" fill="hold" nodeType="afterGroup">
                            <p:stCondLst>
                              <p:cond delay="900"/>
                            </p:stCondLst>
                            <p:childTnLst>
                              <p:par>
                                <p:cTn id="675" presetID="17" presetClass="entr" presetSubtype="10" fill="hold" grpId="1" nodeType="afterEffect">
                                  <p:stCondLst>
                                    <p:cond delay="0"/>
                                  </p:stCondLst>
                                  <p:childTnLst>
                                    <p:set>
                                      <p:cBhvr>
                                        <p:cTn id="676" dur="1" fill="hold">
                                          <p:stCondLst>
                                            <p:cond delay="0"/>
                                          </p:stCondLst>
                                        </p:cTn>
                                        <p:tgtEl>
                                          <p:spTgt spid="31939"/>
                                        </p:tgtEl>
                                        <p:attrNameLst>
                                          <p:attrName>style.visibility</p:attrName>
                                        </p:attrNameLst>
                                      </p:cBhvr>
                                      <p:to>
                                        <p:strVal val="visible"/>
                                      </p:to>
                                    </p:set>
                                    <p:anim calcmode="lin" valueType="num">
                                      <p:cBhvr>
                                        <p:cTn id="677" dur="200" fill="hold"/>
                                        <p:tgtEl>
                                          <p:spTgt spid="31939"/>
                                        </p:tgtEl>
                                        <p:attrNameLst>
                                          <p:attrName>ppt_w</p:attrName>
                                        </p:attrNameLst>
                                      </p:cBhvr>
                                      <p:tavLst>
                                        <p:tav tm="0">
                                          <p:val>
                                            <p:fltVal val="0"/>
                                          </p:val>
                                        </p:tav>
                                        <p:tav tm="100000">
                                          <p:val>
                                            <p:strVal val="#ppt_w"/>
                                          </p:val>
                                        </p:tav>
                                      </p:tavLst>
                                    </p:anim>
                                    <p:anim calcmode="lin" valueType="num">
                                      <p:cBhvr>
                                        <p:cTn id="678" dur="200" fill="hold"/>
                                        <p:tgtEl>
                                          <p:spTgt spid="3193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1895"/>
                  </p:tgtEl>
                </p:cond>
              </p:nextCondLst>
            </p:seq>
            <p:seq concurrent="1" nextAc="seek">
              <p:cTn id="679" restart="whenNotActive" fill="hold" evtFilter="cancelBubble" nodeType="interactiveSeq">
                <p:stCondLst>
                  <p:cond evt="onClick" delay="0">
                    <p:tgtEl>
                      <p:spTgt spid="31900"/>
                    </p:tgtEl>
                  </p:cond>
                </p:stCondLst>
                <p:endSync evt="end" delay="0">
                  <p:rtn val="all"/>
                </p:endSync>
                <p:childTnLst>
                  <p:par>
                    <p:cTn id="680" fill="hold" nodeType="clickPar">
                      <p:stCondLst>
                        <p:cond delay="0"/>
                      </p:stCondLst>
                      <p:childTnLst>
                        <p:par>
                          <p:cTn id="681" fill="hold" nodeType="withGroup">
                            <p:stCondLst>
                              <p:cond delay="0"/>
                            </p:stCondLst>
                            <p:childTnLst>
                              <p:par>
                                <p:cTn id="682" presetID="17" presetClass="entr" presetSubtype="10" fill="hold" grpId="0" nodeType="clickEffect">
                                  <p:stCondLst>
                                    <p:cond delay="0"/>
                                  </p:stCondLst>
                                  <p:childTnLst>
                                    <p:set>
                                      <p:cBhvr>
                                        <p:cTn id="683" dur="1" fill="hold">
                                          <p:stCondLst>
                                            <p:cond delay="0"/>
                                          </p:stCondLst>
                                        </p:cTn>
                                        <p:tgtEl>
                                          <p:spTgt spid="31940"/>
                                        </p:tgtEl>
                                        <p:attrNameLst>
                                          <p:attrName>style.visibility</p:attrName>
                                        </p:attrNameLst>
                                      </p:cBhvr>
                                      <p:to>
                                        <p:strVal val="visible"/>
                                      </p:to>
                                    </p:set>
                                    <p:anim calcmode="lin" valueType="num">
                                      <p:cBhvr>
                                        <p:cTn id="684" dur="100" fill="hold"/>
                                        <p:tgtEl>
                                          <p:spTgt spid="31940"/>
                                        </p:tgtEl>
                                        <p:attrNameLst>
                                          <p:attrName>ppt_w</p:attrName>
                                        </p:attrNameLst>
                                      </p:cBhvr>
                                      <p:tavLst>
                                        <p:tav tm="0">
                                          <p:val>
                                            <p:fltVal val="0"/>
                                          </p:val>
                                        </p:tav>
                                        <p:tav tm="100000">
                                          <p:val>
                                            <p:strVal val="#ppt_w"/>
                                          </p:val>
                                        </p:tav>
                                      </p:tavLst>
                                    </p:anim>
                                    <p:anim calcmode="lin" valueType="num">
                                      <p:cBhvr>
                                        <p:cTn id="685" dur="100" fill="hold"/>
                                        <p:tgtEl>
                                          <p:spTgt spid="31940"/>
                                        </p:tgtEl>
                                        <p:attrNameLst>
                                          <p:attrName>ppt_h</p:attrName>
                                        </p:attrNameLst>
                                      </p:cBhvr>
                                      <p:tavLst>
                                        <p:tav tm="0">
                                          <p:val>
                                            <p:strVal val="#ppt_h"/>
                                          </p:val>
                                        </p:tav>
                                        <p:tav tm="100000">
                                          <p:val>
                                            <p:strVal val="#ppt_h"/>
                                          </p:val>
                                        </p:tav>
                                      </p:tavLst>
                                    </p:anim>
                                  </p:childTnLst>
                                </p:cTn>
                              </p:par>
                            </p:childTnLst>
                          </p:cTn>
                        </p:par>
                        <p:par>
                          <p:cTn id="686" fill="hold" nodeType="afterGroup">
                            <p:stCondLst>
                              <p:cond delay="100"/>
                            </p:stCondLst>
                            <p:childTnLst>
                              <p:par>
                                <p:cTn id="687" presetID="17" presetClass="entr" presetSubtype="10" fill="hold" grpId="1" nodeType="afterEffect">
                                  <p:stCondLst>
                                    <p:cond delay="0"/>
                                  </p:stCondLst>
                                  <p:childTnLst>
                                    <p:set>
                                      <p:cBhvr>
                                        <p:cTn id="688" dur="1" fill="hold">
                                          <p:stCondLst>
                                            <p:cond delay="0"/>
                                          </p:stCondLst>
                                        </p:cTn>
                                        <p:tgtEl>
                                          <p:spTgt spid="31941"/>
                                        </p:tgtEl>
                                        <p:attrNameLst>
                                          <p:attrName>style.visibility</p:attrName>
                                        </p:attrNameLst>
                                      </p:cBhvr>
                                      <p:to>
                                        <p:strVal val="visible"/>
                                      </p:to>
                                    </p:set>
                                    <p:anim calcmode="lin" valueType="num">
                                      <p:cBhvr>
                                        <p:cTn id="689" dur="200" fill="hold"/>
                                        <p:tgtEl>
                                          <p:spTgt spid="31941"/>
                                        </p:tgtEl>
                                        <p:attrNameLst>
                                          <p:attrName>ppt_w</p:attrName>
                                        </p:attrNameLst>
                                      </p:cBhvr>
                                      <p:tavLst>
                                        <p:tav tm="0">
                                          <p:val>
                                            <p:fltVal val="0"/>
                                          </p:val>
                                        </p:tav>
                                        <p:tav tm="100000">
                                          <p:val>
                                            <p:strVal val="#ppt_w"/>
                                          </p:val>
                                        </p:tav>
                                      </p:tavLst>
                                    </p:anim>
                                    <p:anim calcmode="lin" valueType="num">
                                      <p:cBhvr>
                                        <p:cTn id="690" dur="200" fill="hold"/>
                                        <p:tgtEl>
                                          <p:spTgt spid="31941"/>
                                        </p:tgtEl>
                                        <p:attrNameLst>
                                          <p:attrName>ppt_h</p:attrName>
                                        </p:attrNameLst>
                                      </p:cBhvr>
                                      <p:tavLst>
                                        <p:tav tm="0">
                                          <p:val>
                                            <p:strVal val="#ppt_h"/>
                                          </p:val>
                                        </p:tav>
                                        <p:tav tm="100000">
                                          <p:val>
                                            <p:strVal val="#ppt_h"/>
                                          </p:val>
                                        </p:tav>
                                      </p:tavLst>
                                    </p:anim>
                                  </p:childTnLst>
                                </p:cTn>
                              </p:par>
                            </p:childTnLst>
                          </p:cTn>
                        </p:par>
                        <p:par>
                          <p:cTn id="691" fill="hold" nodeType="afterGroup">
                            <p:stCondLst>
                              <p:cond delay="300"/>
                            </p:stCondLst>
                            <p:childTnLst>
                              <p:par>
                                <p:cTn id="692" presetID="17" presetClass="entr" presetSubtype="10" fill="hold" grpId="0" nodeType="afterEffect">
                                  <p:stCondLst>
                                    <p:cond delay="0"/>
                                  </p:stCondLst>
                                  <p:childTnLst>
                                    <p:set>
                                      <p:cBhvr>
                                        <p:cTn id="693" dur="1" fill="hold">
                                          <p:stCondLst>
                                            <p:cond delay="0"/>
                                          </p:stCondLst>
                                        </p:cTn>
                                        <p:tgtEl>
                                          <p:spTgt spid="31942"/>
                                        </p:tgtEl>
                                        <p:attrNameLst>
                                          <p:attrName>style.visibility</p:attrName>
                                        </p:attrNameLst>
                                      </p:cBhvr>
                                      <p:to>
                                        <p:strVal val="visible"/>
                                      </p:to>
                                    </p:set>
                                    <p:anim calcmode="lin" valueType="num">
                                      <p:cBhvr>
                                        <p:cTn id="694" dur="200" fill="hold"/>
                                        <p:tgtEl>
                                          <p:spTgt spid="31942"/>
                                        </p:tgtEl>
                                        <p:attrNameLst>
                                          <p:attrName>ppt_w</p:attrName>
                                        </p:attrNameLst>
                                      </p:cBhvr>
                                      <p:tavLst>
                                        <p:tav tm="0">
                                          <p:val>
                                            <p:fltVal val="0"/>
                                          </p:val>
                                        </p:tav>
                                        <p:tav tm="100000">
                                          <p:val>
                                            <p:strVal val="#ppt_w"/>
                                          </p:val>
                                        </p:tav>
                                      </p:tavLst>
                                    </p:anim>
                                    <p:anim calcmode="lin" valueType="num">
                                      <p:cBhvr>
                                        <p:cTn id="695" dur="200" fill="hold"/>
                                        <p:tgtEl>
                                          <p:spTgt spid="3194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1900"/>
                  </p:tgtEl>
                </p:cond>
              </p:nextCondLst>
            </p:seq>
            <p:seq concurrent="1" nextAc="seek">
              <p:cTn id="696" restart="whenNotActive" fill="hold" evtFilter="cancelBubble" nodeType="interactiveSeq">
                <p:stCondLst>
                  <p:cond evt="onClick" delay="0">
                    <p:tgtEl>
                      <p:spTgt spid="31905"/>
                    </p:tgtEl>
                  </p:cond>
                </p:stCondLst>
                <p:endSync evt="end" delay="0">
                  <p:rtn val="all"/>
                </p:endSync>
                <p:childTnLst>
                  <p:par>
                    <p:cTn id="697" fill="hold" nodeType="clickPar">
                      <p:stCondLst>
                        <p:cond delay="0"/>
                      </p:stCondLst>
                      <p:childTnLst>
                        <p:par>
                          <p:cTn id="698" fill="hold" nodeType="withGroup">
                            <p:stCondLst>
                              <p:cond delay="0"/>
                            </p:stCondLst>
                            <p:childTnLst>
                              <p:par>
                                <p:cTn id="699" presetID="17" presetClass="entr" presetSubtype="10" fill="hold" grpId="0" nodeType="clickEffect">
                                  <p:stCondLst>
                                    <p:cond delay="0"/>
                                  </p:stCondLst>
                                  <p:childTnLst>
                                    <p:set>
                                      <p:cBhvr>
                                        <p:cTn id="700" dur="1" fill="hold">
                                          <p:stCondLst>
                                            <p:cond delay="0"/>
                                          </p:stCondLst>
                                        </p:cTn>
                                        <p:tgtEl>
                                          <p:spTgt spid="31943"/>
                                        </p:tgtEl>
                                        <p:attrNameLst>
                                          <p:attrName>style.visibility</p:attrName>
                                        </p:attrNameLst>
                                      </p:cBhvr>
                                      <p:to>
                                        <p:strVal val="visible"/>
                                      </p:to>
                                    </p:set>
                                    <p:anim calcmode="lin" valueType="num">
                                      <p:cBhvr>
                                        <p:cTn id="701" dur="100" fill="hold"/>
                                        <p:tgtEl>
                                          <p:spTgt spid="31943"/>
                                        </p:tgtEl>
                                        <p:attrNameLst>
                                          <p:attrName>ppt_w</p:attrName>
                                        </p:attrNameLst>
                                      </p:cBhvr>
                                      <p:tavLst>
                                        <p:tav tm="0">
                                          <p:val>
                                            <p:fltVal val="0"/>
                                          </p:val>
                                        </p:tav>
                                        <p:tav tm="100000">
                                          <p:val>
                                            <p:strVal val="#ppt_w"/>
                                          </p:val>
                                        </p:tav>
                                      </p:tavLst>
                                    </p:anim>
                                    <p:anim calcmode="lin" valueType="num">
                                      <p:cBhvr>
                                        <p:cTn id="702" dur="100" fill="hold"/>
                                        <p:tgtEl>
                                          <p:spTgt spid="31943"/>
                                        </p:tgtEl>
                                        <p:attrNameLst>
                                          <p:attrName>ppt_h</p:attrName>
                                        </p:attrNameLst>
                                      </p:cBhvr>
                                      <p:tavLst>
                                        <p:tav tm="0">
                                          <p:val>
                                            <p:strVal val="#ppt_h"/>
                                          </p:val>
                                        </p:tav>
                                        <p:tav tm="100000">
                                          <p:val>
                                            <p:strVal val="#ppt_h"/>
                                          </p:val>
                                        </p:tav>
                                      </p:tavLst>
                                    </p:anim>
                                  </p:childTnLst>
                                </p:cTn>
                              </p:par>
                            </p:childTnLst>
                          </p:cTn>
                        </p:par>
                        <p:par>
                          <p:cTn id="703" fill="hold" nodeType="afterGroup">
                            <p:stCondLst>
                              <p:cond delay="100"/>
                            </p:stCondLst>
                            <p:childTnLst>
                              <p:par>
                                <p:cTn id="704" presetID="17" presetClass="entr" presetSubtype="10" fill="hold" grpId="0" nodeType="afterEffect">
                                  <p:stCondLst>
                                    <p:cond delay="0"/>
                                  </p:stCondLst>
                                  <p:childTnLst>
                                    <p:set>
                                      <p:cBhvr>
                                        <p:cTn id="705" dur="1" fill="hold">
                                          <p:stCondLst>
                                            <p:cond delay="0"/>
                                          </p:stCondLst>
                                        </p:cTn>
                                        <p:tgtEl>
                                          <p:spTgt spid="31944"/>
                                        </p:tgtEl>
                                        <p:attrNameLst>
                                          <p:attrName>style.visibility</p:attrName>
                                        </p:attrNameLst>
                                      </p:cBhvr>
                                      <p:to>
                                        <p:strVal val="visible"/>
                                      </p:to>
                                    </p:set>
                                    <p:anim calcmode="lin" valueType="num">
                                      <p:cBhvr>
                                        <p:cTn id="706" dur="200" fill="hold"/>
                                        <p:tgtEl>
                                          <p:spTgt spid="31944"/>
                                        </p:tgtEl>
                                        <p:attrNameLst>
                                          <p:attrName>ppt_w</p:attrName>
                                        </p:attrNameLst>
                                      </p:cBhvr>
                                      <p:tavLst>
                                        <p:tav tm="0">
                                          <p:val>
                                            <p:fltVal val="0"/>
                                          </p:val>
                                        </p:tav>
                                        <p:tav tm="100000">
                                          <p:val>
                                            <p:strVal val="#ppt_w"/>
                                          </p:val>
                                        </p:tav>
                                      </p:tavLst>
                                    </p:anim>
                                    <p:anim calcmode="lin" valueType="num">
                                      <p:cBhvr>
                                        <p:cTn id="707" dur="200" fill="hold"/>
                                        <p:tgtEl>
                                          <p:spTgt spid="31944"/>
                                        </p:tgtEl>
                                        <p:attrNameLst>
                                          <p:attrName>ppt_h</p:attrName>
                                        </p:attrNameLst>
                                      </p:cBhvr>
                                      <p:tavLst>
                                        <p:tav tm="0">
                                          <p:val>
                                            <p:strVal val="#ppt_h"/>
                                          </p:val>
                                        </p:tav>
                                        <p:tav tm="100000">
                                          <p:val>
                                            <p:strVal val="#ppt_h"/>
                                          </p:val>
                                        </p:tav>
                                      </p:tavLst>
                                    </p:anim>
                                  </p:childTnLst>
                                </p:cTn>
                              </p:par>
                            </p:childTnLst>
                          </p:cTn>
                        </p:par>
                        <p:par>
                          <p:cTn id="708" fill="hold" nodeType="afterGroup">
                            <p:stCondLst>
                              <p:cond delay="300"/>
                            </p:stCondLst>
                            <p:childTnLst>
                              <p:par>
                                <p:cTn id="709" presetID="17" presetClass="entr" presetSubtype="10" fill="hold" grpId="1" nodeType="afterEffect">
                                  <p:stCondLst>
                                    <p:cond delay="0"/>
                                  </p:stCondLst>
                                  <p:childTnLst>
                                    <p:set>
                                      <p:cBhvr>
                                        <p:cTn id="710" dur="1" fill="hold">
                                          <p:stCondLst>
                                            <p:cond delay="0"/>
                                          </p:stCondLst>
                                        </p:cTn>
                                        <p:tgtEl>
                                          <p:spTgt spid="31945"/>
                                        </p:tgtEl>
                                        <p:attrNameLst>
                                          <p:attrName>style.visibility</p:attrName>
                                        </p:attrNameLst>
                                      </p:cBhvr>
                                      <p:to>
                                        <p:strVal val="visible"/>
                                      </p:to>
                                    </p:set>
                                    <p:anim calcmode="lin" valueType="num">
                                      <p:cBhvr>
                                        <p:cTn id="711" dur="200" fill="hold"/>
                                        <p:tgtEl>
                                          <p:spTgt spid="31945"/>
                                        </p:tgtEl>
                                        <p:attrNameLst>
                                          <p:attrName>ppt_w</p:attrName>
                                        </p:attrNameLst>
                                      </p:cBhvr>
                                      <p:tavLst>
                                        <p:tav tm="0">
                                          <p:val>
                                            <p:fltVal val="0"/>
                                          </p:val>
                                        </p:tav>
                                        <p:tav tm="100000">
                                          <p:val>
                                            <p:strVal val="#ppt_w"/>
                                          </p:val>
                                        </p:tav>
                                      </p:tavLst>
                                    </p:anim>
                                    <p:anim calcmode="lin" valueType="num">
                                      <p:cBhvr>
                                        <p:cTn id="712" dur="200" fill="hold"/>
                                        <p:tgtEl>
                                          <p:spTgt spid="3194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1905"/>
                  </p:tgtEl>
                </p:cond>
              </p:nextCondLst>
            </p:seq>
            <p:seq concurrent="1" nextAc="seek">
              <p:cTn id="713" restart="whenNotActive" fill="hold" evtFilter="cancelBubble" nodeType="interactiveSeq">
                <p:stCondLst>
                  <p:cond evt="onClick" delay="0">
                    <p:tgtEl>
                      <p:spTgt spid="31911"/>
                    </p:tgtEl>
                  </p:cond>
                </p:stCondLst>
                <p:endSync evt="end" delay="0">
                  <p:rtn val="all"/>
                </p:endSync>
                <p:childTnLst>
                  <p:par>
                    <p:cTn id="714" fill="hold" nodeType="clickPar">
                      <p:stCondLst>
                        <p:cond delay="0"/>
                      </p:stCondLst>
                      <p:childTnLst>
                        <p:par>
                          <p:cTn id="715" fill="hold" nodeType="withGroup">
                            <p:stCondLst>
                              <p:cond delay="0"/>
                            </p:stCondLst>
                            <p:childTnLst>
                              <p:par>
                                <p:cTn id="716" presetID="17" presetClass="entr" presetSubtype="10" fill="hold" grpId="0" nodeType="clickEffect">
                                  <p:stCondLst>
                                    <p:cond delay="0"/>
                                  </p:stCondLst>
                                  <p:childTnLst>
                                    <p:set>
                                      <p:cBhvr>
                                        <p:cTn id="717" dur="1" fill="hold">
                                          <p:stCondLst>
                                            <p:cond delay="0"/>
                                          </p:stCondLst>
                                        </p:cTn>
                                        <p:tgtEl>
                                          <p:spTgt spid="31946"/>
                                        </p:tgtEl>
                                        <p:attrNameLst>
                                          <p:attrName>style.visibility</p:attrName>
                                        </p:attrNameLst>
                                      </p:cBhvr>
                                      <p:to>
                                        <p:strVal val="visible"/>
                                      </p:to>
                                    </p:set>
                                    <p:anim calcmode="lin" valueType="num">
                                      <p:cBhvr>
                                        <p:cTn id="718" dur="100" fill="hold"/>
                                        <p:tgtEl>
                                          <p:spTgt spid="31946"/>
                                        </p:tgtEl>
                                        <p:attrNameLst>
                                          <p:attrName>ppt_w</p:attrName>
                                        </p:attrNameLst>
                                      </p:cBhvr>
                                      <p:tavLst>
                                        <p:tav tm="0">
                                          <p:val>
                                            <p:fltVal val="0"/>
                                          </p:val>
                                        </p:tav>
                                        <p:tav tm="100000">
                                          <p:val>
                                            <p:strVal val="#ppt_w"/>
                                          </p:val>
                                        </p:tav>
                                      </p:tavLst>
                                    </p:anim>
                                    <p:anim calcmode="lin" valueType="num">
                                      <p:cBhvr>
                                        <p:cTn id="719" dur="100" fill="hold"/>
                                        <p:tgtEl>
                                          <p:spTgt spid="31946"/>
                                        </p:tgtEl>
                                        <p:attrNameLst>
                                          <p:attrName>ppt_h</p:attrName>
                                        </p:attrNameLst>
                                      </p:cBhvr>
                                      <p:tavLst>
                                        <p:tav tm="0">
                                          <p:val>
                                            <p:strVal val="#ppt_h"/>
                                          </p:val>
                                        </p:tav>
                                        <p:tav tm="100000">
                                          <p:val>
                                            <p:strVal val="#ppt_h"/>
                                          </p:val>
                                        </p:tav>
                                      </p:tavLst>
                                    </p:anim>
                                  </p:childTnLst>
                                </p:cTn>
                              </p:par>
                            </p:childTnLst>
                          </p:cTn>
                        </p:par>
                        <p:par>
                          <p:cTn id="720" fill="hold" nodeType="afterGroup">
                            <p:stCondLst>
                              <p:cond delay="100"/>
                            </p:stCondLst>
                            <p:childTnLst>
                              <p:par>
                                <p:cTn id="721" presetID="17" presetClass="entr" presetSubtype="10" fill="hold" grpId="1" nodeType="afterEffect">
                                  <p:stCondLst>
                                    <p:cond delay="0"/>
                                  </p:stCondLst>
                                  <p:childTnLst>
                                    <p:set>
                                      <p:cBhvr>
                                        <p:cTn id="722" dur="1" fill="hold">
                                          <p:stCondLst>
                                            <p:cond delay="0"/>
                                          </p:stCondLst>
                                        </p:cTn>
                                        <p:tgtEl>
                                          <p:spTgt spid="31947"/>
                                        </p:tgtEl>
                                        <p:attrNameLst>
                                          <p:attrName>style.visibility</p:attrName>
                                        </p:attrNameLst>
                                      </p:cBhvr>
                                      <p:to>
                                        <p:strVal val="visible"/>
                                      </p:to>
                                    </p:set>
                                    <p:anim calcmode="lin" valueType="num">
                                      <p:cBhvr>
                                        <p:cTn id="723" dur="200" fill="hold"/>
                                        <p:tgtEl>
                                          <p:spTgt spid="31947"/>
                                        </p:tgtEl>
                                        <p:attrNameLst>
                                          <p:attrName>ppt_w</p:attrName>
                                        </p:attrNameLst>
                                      </p:cBhvr>
                                      <p:tavLst>
                                        <p:tav tm="0">
                                          <p:val>
                                            <p:fltVal val="0"/>
                                          </p:val>
                                        </p:tav>
                                        <p:tav tm="100000">
                                          <p:val>
                                            <p:strVal val="#ppt_w"/>
                                          </p:val>
                                        </p:tav>
                                      </p:tavLst>
                                    </p:anim>
                                    <p:anim calcmode="lin" valueType="num">
                                      <p:cBhvr>
                                        <p:cTn id="724" dur="200" fill="hold"/>
                                        <p:tgtEl>
                                          <p:spTgt spid="31947"/>
                                        </p:tgtEl>
                                        <p:attrNameLst>
                                          <p:attrName>ppt_h</p:attrName>
                                        </p:attrNameLst>
                                      </p:cBhvr>
                                      <p:tavLst>
                                        <p:tav tm="0">
                                          <p:val>
                                            <p:strVal val="#ppt_h"/>
                                          </p:val>
                                        </p:tav>
                                        <p:tav tm="100000">
                                          <p:val>
                                            <p:strVal val="#ppt_h"/>
                                          </p:val>
                                        </p:tav>
                                      </p:tavLst>
                                    </p:anim>
                                  </p:childTnLst>
                                </p:cTn>
                              </p:par>
                            </p:childTnLst>
                          </p:cTn>
                        </p:par>
                        <p:par>
                          <p:cTn id="725" fill="hold" nodeType="afterGroup">
                            <p:stCondLst>
                              <p:cond delay="300"/>
                            </p:stCondLst>
                            <p:childTnLst>
                              <p:par>
                                <p:cTn id="726" presetID="17" presetClass="entr" presetSubtype="10" fill="hold" grpId="0" nodeType="afterEffect">
                                  <p:stCondLst>
                                    <p:cond delay="0"/>
                                  </p:stCondLst>
                                  <p:childTnLst>
                                    <p:set>
                                      <p:cBhvr>
                                        <p:cTn id="727" dur="1" fill="hold">
                                          <p:stCondLst>
                                            <p:cond delay="0"/>
                                          </p:stCondLst>
                                        </p:cTn>
                                        <p:tgtEl>
                                          <p:spTgt spid="31948"/>
                                        </p:tgtEl>
                                        <p:attrNameLst>
                                          <p:attrName>style.visibility</p:attrName>
                                        </p:attrNameLst>
                                      </p:cBhvr>
                                      <p:to>
                                        <p:strVal val="visible"/>
                                      </p:to>
                                    </p:set>
                                    <p:anim calcmode="lin" valueType="num">
                                      <p:cBhvr>
                                        <p:cTn id="728" dur="200" fill="hold"/>
                                        <p:tgtEl>
                                          <p:spTgt spid="31948"/>
                                        </p:tgtEl>
                                        <p:attrNameLst>
                                          <p:attrName>ppt_w</p:attrName>
                                        </p:attrNameLst>
                                      </p:cBhvr>
                                      <p:tavLst>
                                        <p:tav tm="0">
                                          <p:val>
                                            <p:fltVal val="0"/>
                                          </p:val>
                                        </p:tav>
                                        <p:tav tm="100000">
                                          <p:val>
                                            <p:strVal val="#ppt_w"/>
                                          </p:val>
                                        </p:tav>
                                      </p:tavLst>
                                    </p:anim>
                                    <p:anim calcmode="lin" valueType="num">
                                      <p:cBhvr>
                                        <p:cTn id="729" dur="200" fill="hold"/>
                                        <p:tgtEl>
                                          <p:spTgt spid="31948"/>
                                        </p:tgtEl>
                                        <p:attrNameLst>
                                          <p:attrName>ppt_h</p:attrName>
                                        </p:attrNameLst>
                                      </p:cBhvr>
                                      <p:tavLst>
                                        <p:tav tm="0">
                                          <p:val>
                                            <p:strVal val="#ppt_h"/>
                                          </p:val>
                                        </p:tav>
                                        <p:tav tm="100000">
                                          <p:val>
                                            <p:strVal val="#ppt_h"/>
                                          </p:val>
                                        </p:tav>
                                      </p:tavLst>
                                    </p:anim>
                                  </p:childTnLst>
                                </p:cTn>
                              </p:par>
                            </p:childTnLst>
                          </p:cTn>
                        </p:par>
                        <p:par>
                          <p:cTn id="730" fill="hold" nodeType="afterGroup">
                            <p:stCondLst>
                              <p:cond delay="500"/>
                            </p:stCondLst>
                            <p:childTnLst>
                              <p:par>
                                <p:cTn id="731" presetID="17" presetClass="entr" presetSubtype="10" fill="hold" grpId="0" nodeType="afterEffect">
                                  <p:stCondLst>
                                    <p:cond delay="0"/>
                                  </p:stCondLst>
                                  <p:childTnLst>
                                    <p:set>
                                      <p:cBhvr>
                                        <p:cTn id="732" dur="1" fill="hold">
                                          <p:stCondLst>
                                            <p:cond delay="0"/>
                                          </p:stCondLst>
                                        </p:cTn>
                                        <p:tgtEl>
                                          <p:spTgt spid="31949"/>
                                        </p:tgtEl>
                                        <p:attrNameLst>
                                          <p:attrName>style.visibility</p:attrName>
                                        </p:attrNameLst>
                                      </p:cBhvr>
                                      <p:to>
                                        <p:strVal val="visible"/>
                                      </p:to>
                                    </p:set>
                                    <p:anim calcmode="lin" valueType="num">
                                      <p:cBhvr>
                                        <p:cTn id="733" dur="200" fill="hold"/>
                                        <p:tgtEl>
                                          <p:spTgt spid="31949"/>
                                        </p:tgtEl>
                                        <p:attrNameLst>
                                          <p:attrName>ppt_w</p:attrName>
                                        </p:attrNameLst>
                                      </p:cBhvr>
                                      <p:tavLst>
                                        <p:tav tm="0">
                                          <p:val>
                                            <p:fltVal val="0"/>
                                          </p:val>
                                        </p:tav>
                                        <p:tav tm="100000">
                                          <p:val>
                                            <p:strVal val="#ppt_w"/>
                                          </p:val>
                                        </p:tav>
                                      </p:tavLst>
                                    </p:anim>
                                    <p:anim calcmode="lin" valueType="num">
                                      <p:cBhvr>
                                        <p:cTn id="734" dur="200" fill="hold"/>
                                        <p:tgtEl>
                                          <p:spTgt spid="3194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1911"/>
                  </p:tgtEl>
                </p:cond>
              </p:nextCondLst>
            </p:seq>
            <p:seq concurrent="1" nextAc="seek">
              <p:cTn id="735" restart="whenNotActive" fill="hold" evtFilter="cancelBubble" nodeType="interactiveSeq">
                <p:stCondLst>
                  <p:cond evt="onClick" delay="0">
                    <p:tgtEl>
                      <p:spTgt spid="31919"/>
                    </p:tgtEl>
                  </p:cond>
                </p:stCondLst>
                <p:endSync evt="end" delay="0">
                  <p:rtn val="all"/>
                </p:endSync>
                <p:childTnLst>
                  <p:par>
                    <p:cTn id="736" fill="hold" nodeType="clickPar">
                      <p:stCondLst>
                        <p:cond delay="0"/>
                      </p:stCondLst>
                      <p:childTnLst>
                        <p:par>
                          <p:cTn id="737" fill="hold" nodeType="withGroup">
                            <p:stCondLst>
                              <p:cond delay="0"/>
                            </p:stCondLst>
                            <p:childTnLst>
                              <p:par>
                                <p:cTn id="738" presetID="17" presetClass="entr" presetSubtype="10" fill="hold" grpId="0" nodeType="clickEffect">
                                  <p:stCondLst>
                                    <p:cond delay="0"/>
                                  </p:stCondLst>
                                  <p:childTnLst>
                                    <p:set>
                                      <p:cBhvr>
                                        <p:cTn id="739" dur="1" fill="hold">
                                          <p:stCondLst>
                                            <p:cond delay="0"/>
                                          </p:stCondLst>
                                        </p:cTn>
                                        <p:tgtEl>
                                          <p:spTgt spid="31950"/>
                                        </p:tgtEl>
                                        <p:attrNameLst>
                                          <p:attrName>style.visibility</p:attrName>
                                        </p:attrNameLst>
                                      </p:cBhvr>
                                      <p:to>
                                        <p:strVal val="visible"/>
                                      </p:to>
                                    </p:set>
                                    <p:anim calcmode="lin" valueType="num">
                                      <p:cBhvr>
                                        <p:cTn id="740" dur="100" fill="hold"/>
                                        <p:tgtEl>
                                          <p:spTgt spid="31950"/>
                                        </p:tgtEl>
                                        <p:attrNameLst>
                                          <p:attrName>ppt_w</p:attrName>
                                        </p:attrNameLst>
                                      </p:cBhvr>
                                      <p:tavLst>
                                        <p:tav tm="0">
                                          <p:val>
                                            <p:fltVal val="0"/>
                                          </p:val>
                                        </p:tav>
                                        <p:tav tm="100000">
                                          <p:val>
                                            <p:strVal val="#ppt_w"/>
                                          </p:val>
                                        </p:tav>
                                      </p:tavLst>
                                    </p:anim>
                                    <p:anim calcmode="lin" valueType="num">
                                      <p:cBhvr>
                                        <p:cTn id="741" dur="100" fill="hold"/>
                                        <p:tgtEl>
                                          <p:spTgt spid="31950"/>
                                        </p:tgtEl>
                                        <p:attrNameLst>
                                          <p:attrName>ppt_h</p:attrName>
                                        </p:attrNameLst>
                                      </p:cBhvr>
                                      <p:tavLst>
                                        <p:tav tm="0">
                                          <p:val>
                                            <p:strVal val="#ppt_h"/>
                                          </p:val>
                                        </p:tav>
                                        <p:tav tm="100000">
                                          <p:val>
                                            <p:strVal val="#ppt_h"/>
                                          </p:val>
                                        </p:tav>
                                      </p:tavLst>
                                    </p:anim>
                                  </p:childTnLst>
                                </p:cTn>
                              </p:par>
                            </p:childTnLst>
                          </p:cTn>
                        </p:par>
                        <p:par>
                          <p:cTn id="742" fill="hold" nodeType="afterGroup">
                            <p:stCondLst>
                              <p:cond delay="100"/>
                            </p:stCondLst>
                            <p:childTnLst>
                              <p:par>
                                <p:cTn id="743" presetID="17" presetClass="entr" presetSubtype="10" fill="hold" grpId="0" nodeType="afterEffect">
                                  <p:stCondLst>
                                    <p:cond delay="0"/>
                                  </p:stCondLst>
                                  <p:childTnLst>
                                    <p:set>
                                      <p:cBhvr>
                                        <p:cTn id="744" dur="1" fill="hold">
                                          <p:stCondLst>
                                            <p:cond delay="0"/>
                                          </p:stCondLst>
                                        </p:cTn>
                                        <p:tgtEl>
                                          <p:spTgt spid="31951"/>
                                        </p:tgtEl>
                                        <p:attrNameLst>
                                          <p:attrName>style.visibility</p:attrName>
                                        </p:attrNameLst>
                                      </p:cBhvr>
                                      <p:to>
                                        <p:strVal val="visible"/>
                                      </p:to>
                                    </p:set>
                                    <p:anim calcmode="lin" valueType="num">
                                      <p:cBhvr>
                                        <p:cTn id="745" dur="200" fill="hold"/>
                                        <p:tgtEl>
                                          <p:spTgt spid="31951"/>
                                        </p:tgtEl>
                                        <p:attrNameLst>
                                          <p:attrName>ppt_w</p:attrName>
                                        </p:attrNameLst>
                                      </p:cBhvr>
                                      <p:tavLst>
                                        <p:tav tm="0">
                                          <p:val>
                                            <p:fltVal val="0"/>
                                          </p:val>
                                        </p:tav>
                                        <p:tav tm="100000">
                                          <p:val>
                                            <p:strVal val="#ppt_w"/>
                                          </p:val>
                                        </p:tav>
                                      </p:tavLst>
                                    </p:anim>
                                    <p:anim calcmode="lin" valueType="num">
                                      <p:cBhvr>
                                        <p:cTn id="746" dur="200" fill="hold"/>
                                        <p:tgtEl>
                                          <p:spTgt spid="31951"/>
                                        </p:tgtEl>
                                        <p:attrNameLst>
                                          <p:attrName>ppt_h</p:attrName>
                                        </p:attrNameLst>
                                      </p:cBhvr>
                                      <p:tavLst>
                                        <p:tav tm="0">
                                          <p:val>
                                            <p:strVal val="#ppt_h"/>
                                          </p:val>
                                        </p:tav>
                                        <p:tav tm="100000">
                                          <p:val>
                                            <p:strVal val="#ppt_h"/>
                                          </p:val>
                                        </p:tav>
                                      </p:tavLst>
                                    </p:anim>
                                  </p:childTnLst>
                                </p:cTn>
                              </p:par>
                            </p:childTnLst>
                          </p:cTn>
                        </p:par>
                        <p:par>
                          <p:cTn id="747" fill="hold" nodeType="afterGroup">
                            <p:stCondLst>
                              <p:cond delay="300"/>
                            </p:stCondLst>
                            <p:childTnLst>
                              <p:par>
                                <p:cTn id="748" presetID="17" presetClass="entr" presetSubtype="10" fill="hold" grpId="1" nodeType="afterEffect">
                                  <p:stCondLst>
                                    <p:cond delay="0"/>
                                  </p:stCondLst>
                                  <p:childTnLst>
                                    <p:set>
                                      <p:cBhvr>
                                        <p:cTn id="749" dur="1" fill="hold">
                                          <p:stCondLst>
                                            <p:cond delay="0"/>
                                          </p:stCondLst>
                                        </p:cTn>
                                        <p:tgtEl>
                                          <p:spTgt spid="31952"/>
                                        </p:tgtEl>
                                        <p:attrNameLst>
                                          <p:attrName>style.visibility</p:attrName>
                                        </p:attrNameLst>
                                      </p:cBhvr>
                                      <p:to>
                                        <p:strVal val="visible"/>
                                      </p:to>
                                    </p:set>
                                    <p:anim calcmode="lin" valueType="num">
                                      <p:cBhvr>
                                        <p:cTn id="750" dur="200" fill="hold"/>
                                        <p:tgtEl>
                                          <p:spTgt spid="31952"/>
                                        </p:tgtEl>
                                        <p:attrNameLst>
                                          <p:attrName>ppt_w</p:attrName>
                                        </p:attrNameLst>
                                      </p:cBhvr>
                                      <p:tavLst>
                                        <p:tav tm="0">
                                          <p:val>
                                            <p:fltVal val="0"/>
                                          </p:val>
                                        </p:tav>
                                        <p:tav tm="100000">
                                          <p:val>
                                            <p:strVal val="#ppt_w"/>
                                          </p:val>
                                        </p:tav>
                                      </p:tavLst>
                                    </p:anim>
                                    <p:anim calcmode="lin" valueType="num">
                                      <p:cBhvr>
                                        <p:cTn id="751" dur="200" fill="hold"/>
                                        <p:tgtEl>
                                          <p:spTgt spid="31952"/>
                                        </p:tgtEl>
                                        <p:attrNameLst>
                                          <p:attrName>ppt_h</p:attrName>
                                        </p:attrNameLst>
                                      </p:cBhvr>
                                      <p:tavLst>
                                        <p:tav tm="0">
                                          <p:val>
                                            <p:strVal val="#ppt_h"/>
                                          </p:val>
                                        </p:tav>
                                        <p:tav tm="100000">
                                          <p:val>
                                            <p:strVal val="#ppt_h"/>
                                          </p:val>
                                        </p:tav>
                                      </p:tavLst>
                                    </p:anim>
                                  </p:childTnLst>
                                </p:cTn>
                              </p:par>
                            </p:childTnLst>
                          </p:cTn>
                        </p:par>
                        <p:par>
                          <p:cTn id="752" fill="hold" nodeType="afterGroup">
                            <p:stCondLst>
                              <p:cond delay="500"/>
                            </p:stCondLst>
                            <p:childTnLst>
                              <p:par>
                                <p:cTn id="753" presetID="17" presetClass="entr" presetSubtype="10" fill="hold" grpId="0" nodeType="afterEffect">
                                  <p:stCondLst>
                                    <p:cond delay="0"/>
                                  </p:stCondLst>
                                  <p:childTnLst>
                                    <p:set>
                                      <p:cBhvr>
                                        <p:cTn id="754" dur="1" fill="hold">
                                          <p:stCondLst>
                                            <p:cond delay="0"/>
                                          </p:stCondLst>
                                        </p:cTn>
                                        <p:tgtEl>
                                          <p:spTgt spid="31953"/>
                                        </p:tgtEl>
                                        <p:attrNameLst>
                                          <p:attrName>style.visibility</p:attrName>
                                        </p:attrNameLst>
                                      </p:cBhvr>
                                      <p:to>
                                        <p:strVal val="visible"/>
                                      </p:to>
                                    </p:set>
                                    <p:anim calcmode="lin" valueType="num">
                                      <p:cBhvr>
                                        <p:cTn id="755" dur="200" fill="hold"/>
                                        <p:tgtEl>
                                          <p:spTgt spid="31953"/>
                                        </p:tgtEl>
                                        <p:attrNameLst>
                                          <p:attrName>ppt_w</p:attrName>
                                        </p:attrNameLst>
                                      </p:cBhvr>
                                      <p:tavLst>
                                        <p:tav tm="0">
                                          <p:val>
                                            <p:fltVal val="0"/>
                                          </p:val>
                                        </p:tav>
                                        <p:tav tm="100000">
                                          <p:val>
                                            <p:strVal val="#ppt_w"/>
                                          </p:val>
                                        </p:tav>
                                      </p:tavLst>
                                    </p:anim>
                                    <p:anim calcmode="lin" valueType="num">
                                      <p:cBhvr>
                                        <p:cTn id="756" dur="200" fill="hold"/>
                                        <p:tgtEl>
                                          <p:spTgt spid="31953"/>
                                        </p:tgtEl>
                                        <p:attrNameLst>
                                          <p:attrName>ppt_h</p:attrName>
                                        </p:attrNameLst>
                                      </p:cBhvr>
                                      <p:tavLst>
                                        <p:tav tm="0">
                                          <p:val>
                                            <p:strVal val="#ppt_h"/>
                                          </p:val>
                                        </p:tav>
                                        <p:tav tm="100000">
                                          <p:val>
                                            <p:strVal val="#ppt_h"/>
                                          </p:val>
                                        </p:tav>
                                      </p:tavLst>
                                    </p:anim>
                                  </p:childTnLst>
                                </p:cTn>
                              </p:par>
                            </p:childTnLst>
                          </p:cTn>
                        </p:par>
                        <p:par>
                          <p:cTn id="757" fill="hold" nodeType="afterGroup">
                            <p:stCondLst>
                              <p:cond delay="700"/>
                            </p:stCondLst>
                            <p:childTnLst>
                              <p:par>
                                <p:cTn id="758" presetID="17" presetClass="entr" presetSubtype="10" fill="hold" grpId="0" nodeType="afterEffect">
                                  <p:stCondLst>
                                    <p:cond delay="0"/>
                                  </p:stCondLst>
                                  <p:childTnLst>
                                    <p:set>
                                      <p:cBhvr>
                                        <p:cTn id="759" dur="1" fill="hold">
                                          <p:stCondLst>
                                            <p:cond delay="0"/>
                                          </p:stCondLst>
                                        </p:cTn>
                                        <p:tgtEl>
                                          <p:spTgt spid="31954"/>
                                        </p:tgtEl>
                                        <p:attrNameLst>
                                          <p:attrName>style.visibility</p:attrName>
                                        </p:attrNameLst>
                                      </p:cBhvr>
                                      <p:to>
                                        <p:strVal val="visible"/>
                                      </p:to>
                                    </p:set>
                                    <p:anim calcmode="lin" valueType="num">
                                      <p:cBhvr>
                                        <p:cTn id="760" dur="200" fill="hold"/>
                                        <p:tgtEl>
                                          <p:spTgt spid="31954"/>
                                        </p:tgtEl>
                                        <p:attrNameLst>
                                          <p:attrName>ppt_w</p:attrName>
                                        </p:attrNameLst>
                                      </p:cBhvr>
                                      <p:tavLst>
                                        <p:tav tm="0">
                                          <p:val>
                                            <p:fltVal val="0"/>
                                          </p:val>
                                        </p:tav>
                                        <p:tav tm="100000">
                                          <p:val>
                                            <p:strVal val="#ppt_w"/>
                                          </p:val>
                                        </p:tav>
                                      </p:tavLst>
                                    </p:anim>
                                    <p:anim calcmode="lin" valueType="num">
                                      <p:cBhvr>
                                        <p:cTn id="761" dur="200" fill="hold"/>
                                        <p:tgtEl>
                                          <p:spTgt spid="31954"/>
                                        </p:tgtEl>
                                        <p:attrNameLst>
                                          <p:attrName>ppt_h</p:attrName>
                                        </p:attrNameLst>
                                      </p:cBhvr>
                                      <p:tavLst>
                                        <p:tav tm="0">
                                          <p:val>
                                            <p:strVal val="#ppt_h"/>
                                          </p:val>
                                        </p:tav>
                                        <p:tav tm="100000">
                                          <p:val>
                                            <p:strVal val="#ppt_h"/>
                                          </p:val>
                                        </p:tav>
                                      </p:tavLst>
                                    </p:anim>
                                  </p:childTnLst>
                                </p:cTn>
                              </p:par>
                            </p:childTnLst>
                          </p:cTn>
                        </p:par>
                        <p:par>
                          <p:cTn id="762" fill="hold" nodeType="afterGroup">
                            <p:stCondLst>
                              <p:cond delay="900"/>
                            </p:stCondLst>
                            <p:childTnLst>
                              <p:par>
                                <p:cTn id="763" presetID="17" presetClass="entr" presetSubtype="10" fill="hold" grpId="0" nodeType="afterEffect">
                                  <p:stCondLst>
                                    <p:cond delay="0"/>
                                  </p:stCondLst>
                                  <p:childTnLst>
                                    <p:set>
                                      <p:cBhvr>
                                        <p:cTn id="764" dur="1" fill="hold">
                                          <p:stCondLst>
                                            <p:cond delay="0"/>
                                          </p:stCondLst>
                                        </p:cTn>
                                        <p:tgtEl>
                                          <p:spTgt spid="31955"/>
                                        </p:tgtEl>
                                        <p:attrNameLst>
                                          <p:attrName>style.visibility</p:attrName>
                                        </p:attrNameLst>
                                      </p:cBhvr>
                                      <p:to>
                                        <p:strVal val="visible"/>
                                      </p:to>
                                    </p:set>
                                    <p:anim calcmode="lin" valueType="num">
                                      <p:cBhvr>
                                        <p:cTn id="765" dur="200" fill="hold"/>
                                        <p:tgtEl>
                                          <p:spTgt spid="31955"/>
                                        </p:tgtEl>
                                        <p:attrNameLst>
                                          <p:attrName>ppt_w</p:attrName>
                                        </p:attrNameLst>
                                      </p:cBhvr>
                                      <p:tavLst>
                                        <p:tav tm="0">
                                          <p:val>
                                            <p:fltVal val="0"/>
                                          </p:val>
                                        </p:tav>
                                        <p:tav tm="100000">
                                          <p:val>
                                            <p:strVal val="#ppt_w"/>
                                          </p:val>
                                        </p:tav>
                                      </p:tavLst>
                                    </p:anim>
                                    <p:anim calcmode="lin" valueType="num">
                                      <p:cBhvr>
                                        <p:cTn id="766" dur="200" fill="hold"/>
                                        <p:tgtEl>
                                          <p:spTgt spid="3195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1919"/>
                  </p:tgtEl>
                </p:cond>
              </p:nextCondLst>
            </p:seq>
          </p:childTnLst>
        </p:cTn>
      </p:par>
    </p:tnLst>
    <p:bldLst>
      <p:bldP spid="31865" grpId="0" animBg="1"/>
      <p:bldP spid="31865" grpId="1" animBg="1"/>
      <p:bldP spid="31865" grpId="2" animBg="1"/>
      <p:bldP spid="31865" grpId="3" animBg="1"/>
      <p:bldP spid="31865" grpId="4" animBg="1"/>
      <p:bldP spid="31865" grpId="5" animBg="1"/>
      <p:bldP spid="31865" grpId="6" animBg="1"/>
      <p:bldP spid="31865" grpId="7" animBg="1"/>
      <p:bldP spid="31866" grpId="0" animBg="1"/>
      <p:bldP spid="31866" grpId="1" animBg="1"/>
      <p:bldP spid="31866" grpId="2" animBg="1"/>
      <p:bldP spid="31866" grpId="3" animBg="1"/>
      <p:bldP spid="31866" grpId="4" animBg="1"/>
      <p:bldP spid="31866" grpId="5" animBg="1"/>
      <p:bldP spid="31866" grpId="6" animBg="1"/>
      <p:bldP spid="31866" grpId="7" animBg="1"/>
      <p:bldP spid="31867" grpId="0" animBg="1"/>
      <p:bldP spid="31867" grpId="1" animBg="1"/>
      <p:bldP spid="31867" grpId="2" animBg="1"/>
      <p:bldP spid="31867" grpId="3" animBg="1"/>
      <p:bldP spid="31867" grpId="4" animBg="1"/>
      <p:bldP spid="31867" grpId="5" animBg="1"/>
      <p:bldP spid="31867" grpId="6" animBg="1"/>
      <p:bldP spid="31867" grpId="7" animBg="1"/>
      <p:bldP spid="31868" grpId="0" animBg="1"/>
      <p:bldP spid="31868" grpId="1" animBg="1"/>
      <p:bldP spid="31868" grpId="2" animBg="1"/>
      <p:bldP spid="31868" grpId="3" animBg="1"/>
      <p:bldP spid="31868" grpId="4" animBg="1"/>
      <p:bldP spid="31868" grpId="5" animBg="1"/>
      <p:bldP spid="31868" grpId="6" animBg="1"/>
      <p:bldP spid="31868" grpId="7" animBg="1"/>
      <p:bldP spid="31869" grpId="0" animBg="1"/>
      <p:bldP spid="31869" grpId="1" animBg="1"/>
      <p:bldP spid="31869" grpId="2" animBg="1"/>
      <p:bldP spid="31869" grpId="3" animBg="1"/>
      <p:bldP spid="31869" grpId="4" animBg="1"/>
      <p:bldP spid="31869" grpId="5" animBg="1"/>
      <p:bldP spid="31869" grpId="6" animBg="1"/>
      <p:bldP spid="31869" grpId="7" animBg="1"/>
      <p:bldP spid="31870" grpId="0" animBg="1"/>
      <p:bldP spid="31870" grpId="1" animBg="1"/>
      <p:bldP spid="31870" grpId="2" animBg="1"/>
      <p:bldP spid="31870" grpId="3" animBg="1"/>
      <p:bldP spid="31870" grpId="4" animBg="1"/>
      <p:bldP spid="31870" grpId="5" animBg="1"/>
      <p:bldP spid="31870" grpId="6" animBg="1"/>
      <p:bldP spid="31870" grpId="7" animBg="1"/>
      <p:bldP spid="31871" grpId="0" animBg="1"/>
      <p:bldP spid="31871" grpId="1" animBg="1"/>
      <p:bldP spid="31871" grpId="2" animBg="1"/>
      <p:bldP spid="31871" grpId="3" animBg="1"/>
      <p:bldP spid="31871" grpId="4" animBg="1"/>
      <p:bldP spid="31871" grpId="5" animBg="1"/>
      <p:bldP spid="31871" grpId="6" animBg="1"/>
      <p:bldP spid="31871" grpId="7" animBg="1"/>
      <p:bldP spid="31872" grpId="0" animBg="1"/>
      <p:bldP spid="31872" grpId="1" animBg="1"/>
      <p:bldP spid="31872" grpId="2" animBg="1"/>
      <p:bldP spid="31872" grpId="3" animBg="1"/>
      <p:bldP spid="31872" grpId="4" animBg="1"/>
      <p:bldP spid="31872" grpId="5" animBg="1"/>
      <p:bldP spid="31872" grpId="6" animBg="1"/>
      <p:bldP spid="31872" grpId="7" animBg="1"/>
      <p:bldP spid="31873" grpId="0" animBg="1"/>
      <p:bldP spid="31873" grpId="1" animBg="1"/>
      <p:bldP spid="31873" grpId="2" animBg="1"/>
      <p:bldP spid="31873" grpId="3" animBg="1"/>
      <p:bldP spid="31873" grpId="4" animBg="1"/>
      <p:bldP spid="31873" grpId="5" animBg="1"/>
      <p:bldP spid="31873" grpId="6" animBg="1"/>
      <p:bldP spid="31873" grpId="7" animBg="1"/>
      <p:bldP spid="31873" grpId="8" animBg="1"/>
      <p:bldP spid="31873" grpId="9" animBg="1"/>
      <p:bldP spid="31873" grpId="10" animBg="1"/>
      <p:bldP spid="31873" grpId="11" animBg="1"/>
      <p:bldP spid="31873" grpId="12" animBg="1"/>
      <p:bldP spid="31873" grpId="13" animBg="1"/>
      <p:bldP spid="31873" grpId="14" animBg="1"/>
      <p:bldP spid="31873" grpId="15" animBg="1"/>
      <p:bldP spid="31875" grpId="0" animBg="1"/>
      <p:bldP spid="31876" grpId="0" animBg="1"/>
      <p:bldP spid="31877" grpId="0" animBg="1"/>
      <p:bldP spid="31878" grpId="0" animBg="1"/>
      <p:bldP spid="31881" grpId="0" animBg="1"/>
      <p:bldP spid="31882" grpId="0" animBg="1"/>
      <p:bldP spid="31883" grpId="0" animBg="1"/>
      <p:bldP spid="31884" grpId="0" animBg="1"/>
      <p:bldP spid="31885" grpId="0" animBg="1"/>
      <p:bldP spid="31886" grpId="0" animBg="1"/>
      <p:bldP spid="31889" grpId="0" animBg="1"/>
      <p:bldP spid="31890" grpId="0" animBg="1"/>
      <p:bldP spid="31891" grpId="0" animBg="1"/>
      <p:bldP spid="31892" grpId="0" animBg="1"/>
      <p:bldP spid="31893" grpId="0" animBg="1"/>
      <p:bldP spid="31894" grpId="0" animBg="1"/>
      <p:bldP spid="31897" grpId="0" animBg="1"/>
      <p:bldP spid="31898" grpId="0" animBg="1"/>
      <p:bldP spid="31899" grpId="0" animBg="1"/>
      <p:bldP spid="31902" grpId="0" animBg="1"/>
      <p:bldP spid="31903" grpId="0" animBg="1"/>
      <p:bldP spid="31904" grpId="0" animBg="1"/>
      <p:bldP spid="31907" grpId="0" animBg="1"/>
      <p:bldP spid="31908" grpId="0" animBg="1"/>
      <p:bldP spid="31909" grpId="0" animBg="1"/>
      <p:bldP spid="31910" grpId="0" animBg="1"/>
      <p:bldP spid="31913" grpId="0" animBg="1"/>
      <p:bldP spid="31914" grpId="0" animBg="1"/>
      <p:bldP spid="31915" grpId="0" animBg="1"/>
      <p:bldP spid="31916" grpId="0" animBg="1"/>
      <p:bldP spid="31917" grpId="0" animBg="1"/>
      <p:bldP spid="31918" grpId="0" animBg="1"/>
      <p:bldP spid="31924" grpId="0" animBg="1"/>
      <p:bldP spid="31924" grpId="1" animBg="1"/>
      <p:bldP spid="31925" grpId="0" animBg="1"/>
      <p:bldP spid="31926" grpId="0" animBg="1"/>
      <p:bldP spid="31927" grpId="0" animBg="1"/>
      <p:bldP spid="31928" grpId="0" animBg="1"/>
      <p:bldP spid="31929" grpId="0" animBg="1"/>
      <p:bldP spid="31930" grpId="0" animBg="1"/>
      <p:bldP spid="31931" grpId="0" animBg="1"/>
      <p:bldP spid="31932" grpId="0" animBg="1"/>
      <p:bldP spid="31932" grpId="1" animBg="1"/>
      <p:bldP spid="31933" grpId="0" animBg="1"/>
      <p:bldP spid="31934" grpId="0" animBg="1"/>
      <p:bldP spid="31935" grpId="0" animBg="1"/>
      <p:bldP spid="31936" grpId="0" animBg="1"/>
      <p:bldP spid="31937" grpId="0" animBg="1"/>
      <p:bldP spid="31938" grpId="0" animBg="1"/>
      <p:bldP spid="31939" grpId="0" animBg="1"/>
      <p:bldP spid="31939" grpId="1" animBg="1"/>
      <p:bldP spid="31940" grpId="0" animBg="1"/>
      <p:bldP spid="31941" grpId="0" animBg="1"/>
      <p:bldP spid="31941" grpId="1" animBg="1"/>
      <p:bldP spid="31942" grpId="0" animBg="1"/>
      <p:bldP spid="31943" grpId="0" animBg="1"/>
      <p:bldP spid="31944" grpId="0" animBg="1"/>
      <p:bldP spid="31945" grpId="0" animBg="1"/>
      <p:bldP spid="31945" grpId="1" animBg="1"/>
      <p:bldP spid="31946" grpId="0" animBg="1"/>
      <p:bldP spid="31947" grpId="0" animBg="1"/>
      <p:bldP spid="31947" grpId="1" animBg="1"/>
      <p:bldP spid="31948" grpId="0" animBg="1"/>
      <p:bldP spid="31949" grpId="0" animBg="1"/>
      <p:bldP spid="31950" grpId="0" animBg="1"/>
      <p:bldP spid="31951" grpId="0" animBg="1"/>
      <p:bldP spid="31952" grpId="0" animBg="1"/>
      <p:bldP spid="31952" grpId="1" animBg="1"/>
      <p:bldP spid="31953" grpId="0" animBg="1"/>
      <p:bldP spid="31954" grpId="0" animBg="1"/>
      <p:bldP spid="319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30">
            <a:extLst>
              <a:ext uri="{FF2B5EF4-FFF2-40B4-BE49-F238E27FC236}">
                <a16:creationId xmlns:a16="http://schemas.microsoft.com/office/drawing/2014/main" id="{2810D9E5-FAF0-4979-AFCF-01B3E7A3999A}"/>
              </a:ext>
            </a:extLst>
          </p:cNvPr>
          <p:cNvSpPr/>
          <p:nvPr/>
        </p:nvSpPr>
        <p:spPr>
          <a:xfrm>
            <a:off x="2973201" y="178381"/>
            <a:ext cx="8275369" cy="1072607"/>
          </a:xfrm>
          <a:prstGeom prst="roundRect">
            <a:avLst>
              <a:gd name="adj" fmla="val 50000"/>
            </a:avLst>
          </a:prstGeom>
          <a:solidFill>
            <a:srgbClr val="12B789"/>
          </a:solidFill>
          <a:ln w="12700" cap="flat" cmpd="sng" algn="ctr">
            <a:noFill/>
            <a:prstDash val="solid"/>
            <a:miter lim="800000"/>
          </a:ln>
          <a:effectLst/>
        </p:spPr>
        <p:txBody>
          <a:bodyPr rtlCol="0" anchor="ctr"/>
          <a:lstStyle/>
          <a:p>
            <a:pPr lvl="0" algn="ctr">
              <a:defRPr/>
            </a:pPr>
            <a:r>
              <a:rPr lang="vi-VN" altLang="zh-CN" sz="2800" b="1" kern="0" dirty="0">
                <a:solidFill>
                  <a:prstClr val="white"/>
                </a:solidFill>
                <a:latin typeface="Times New Roman" pitchFamily="18" charset="0"/>
                <a:cs typeface="Times New Roman" pitchFamily="18" charset="0"/>
                <a:sym typeface="+mn-lt"/>
              </a:rPr>
              <a:t>Tìm hiểu </a:t>
            </a:r>
            <a:r>
              <a:rPr lang="en-US" altLang="zh-CN" sz="2800" b="1" kern="0" err="1" smtClean="0">
                <a:solidFill>
                  <a:prstClr val="white"/>
                </a:solidFill>
                <a:latin typeface="Times New Roman" pitchFamily="18" charset="0"/>
                <a:cs typeface="Times New Roman" pitchFamily="18" charset="0"/>
                <a:sym typeface="+mn-lt"/>
              </a:rPr>
              <a:t>về</a:t>
            </a:r>
            <a:r>
              <a:rPr lang="en-US" altLang="zh-CN" sz="2800" b="1" kern="0" smtClean="0">
                <a:solidFill>
                  <a:prstClr val="white"/>
                </a:solidFill>
                <a:latin typeface="Times New Roman" pitchFamily="18" charset="0"/>
                <a:cs typeface="Times New Roman" pitchFamily="18" charset="0"/>
                <a:sym typeface="+mn-lt"/>
              </a:rPr>
              <a:t> thành phần, tính chất và ứng dụng của một số hợp kim</a:t>
            </a:r>
            <a:endParaRPr kumimoji="0" lang="zh-CN" alt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sym typeface="+mn-lt"/>
            </a:endParaRPr>
          </a:p>
        </p:txBody>
      </p:sp>
      <p:pic>
        <p:nvPicPr>
          <p:cNvPr id="5" name="Đồ họa 44" descr="Bar chart with solid fill">
            <a:extLst>
              <a:ext uri="{FF2B5EF4-FFF2-40B4-BE49-F238E27FC236}">
                <a16:creationId xmlns:a16="http://schemas.microsoft.com/office/drawing/2014/main" id="{9E290B5F-95D0-409C-B18F-523CCF1052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19426" y="-306901"/>
            <a:ext cx="2043172" cy="2043172"/>
          </a:xfrm>
          <a:prstGeom prst="rect">
            <a:avLst/>
          </a:prstGeom>
        </p:spPr>
      </p:pic>
      <p:grpSp>
        <p:nvGrpSpPr>
          <p:cNvPr id="7" name="Nhóm 23">
            <a:extLst>
              <a:ext uri="{FF2B5EF4-FFF2-40B4-BE49-F238E27FC236}">
                <a16:creationId xmlns:a16="http://schemas.microsoft.com/office/drawing/2014/main" id="{7893829C-C855-4897-8E02-CEC88905CD9B}"/>
              </a:ext>
            </a:extLst>
          </p:cNvPr>
          <p:cNvGrpSpPr/>
          <p:nvPr/>
        </p:nvGrpSpPr>
        <p:grpSpPr>
          <a:xfrm>
            <a:off x="10482066" y="5627831"/>
            <a:ext cx="2439952" cy="1758309"/>
            <a:chOff x="-306411" y="0"/>
            <a:chExt cx="2439952" cy="1758309"/>
          </a:xfrm>
        </p:grpSpPr>
        <p:sp>
          <p:nvSpPr>
            <p:cNvPr id="8" name="Hình tự do: Hình 16">
              <a:extLst>
                <a:ext uri="{FF2B5EF4-FFF2-40B4-BE49-F238E27FC236}">
                  <a16:creationId xmlns:a16="http://schemas.microsoft.com/office/drawing/2014/main" id="{116DE306-7950-4186-A242-947515D423D3}"/>
                </a:ext>
              </a:extLst>
            </p:cNvPr>
            <p:cNvSpPr/>
            <p:nvPr/>
          </p:nvSpPr>
          <p:spPr>
            <a:xfrm rot="4811037">
              <a:off x="314430" y="-60802"/>
              <a:ext cx="1198270" cy="2439952"/>
            </a:xfrm>
            <a:custGeom>
              <a:avLst/>
              <a:gdLst>
                <a:gd name="connsiteX0" fmla="*/ 1198270 w 1198270"/>
                <a:gd name="connsiteY0" fmla="*/ 0 h 2439952"/>
                <a:gd name="connsiteX1" fmla="*/ 1198270 w 1198270"/>
                <a:gd name="connsiteY1" fmla="*/ 2439952 h 2439952"/>
                <a:gd name="connsiteX2" fmla="*/ 1096277 w 1198270"/>
                <a:gd name="connsiteY2" fmla="*/ 2434801 h 2439952"/>
                <a:gd name="connsiteX3" fmla="*/ 0 w 1198270"/>
                <a:gd name="connsiteY3" fmla="*/ 1219976 h 2439952"/>
                <a:gd name="connsiteX4" fmla="*/ 1096277 w 1198270"/>
                <a:gd name="connsiteY4" fmla="*/ 5151 h 2439952"/>
                <a:gd name="connsiteX5" fmla="*/ 1198270 w 1198270"/>
                <a:gd name="connsiteY5" fmla="*/ 0 h 243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270" h="2439952">
                  <a:moveTo>
                    <a:pt x="1198270" y="0"/>
                  </a:moveTo>
                  <a:lnTo>
                    <a:pt x="1198270" y="2439952"/>
                  </a:lnTo>
                  <a:lnTo>
                    <a:pt x="1096277" y="2434801"/>
                  </a:lnTo>
                  <a:cubicBezTo>
                    <a:pt x="480515" y="2372267"/>
                    <a:pt x="0" y="1852236"/>
                    <a:pt x="0" y="1219976"/>
                  </a:cubicBezTo>
                  <a:cubicBezTo>
                    <a:pt x="0" y="587716"/>
                    <a:pt x="480515" y="67685"/>
                    <a:pt x="1096277" y="5151"/>
                  </a:cubicBezTo>
                  <a:lnTo>
                    <a:pt x="1198270" y="0"/>
                  </a:lnTo>
                  <a:close/>
                </a:path>
              </a:pathLst>
            </a:custGeom>
            <a:solidFill>
              <a:srgbClr val="1F7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Hình chữ nhật 20">
              <a:extLst>
                <a:ext uri="{FF2B5EF4-FFF2-40B4-BE49-F238E27FC236}">
                  <a16:creationId xmlns:a16="http://schemas.microsoft.com/office/drawing/2014/main" id="{E3275DB1-4327-4010-AD48-B72311DF452A}"/>
                </a:ext>
              </a:extLst>
            </p:cNvPr>
            <p:cNvSpPr/>
            <p:nvPr/>
          </p:nvSpPr>
          <p:spPr>
            <a:xfrm>
              <a:off x="717630" y="0"/>
              <a:ext cx="162046" cy="1192192"/>
            </a:xfrm>
            <a:prstGeom prst="rect">
              <a:avLst/>
            </a:prstGeom>
            <a:solidFill>
              <a:srgbClr val="F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ình chữ nhật 21">
              <a:extLst>
                <a:ext uri="{FF2B5EF4-FFF2-40B4-BE49-F238E27FC236}">
                  <a16:creationId xmlns:a16="http://schemas.microsoft.com/office/drawing/2014/main" id="{A5F1BEC2-D2AF-43E0-8EE4-FEA1F98A8794}"/>
                </a:ext>
              </a:extLst>
            </p:cNvPr>
            <p:cNvSpPr/>
            <p:nvPr/>
          </p:nvSpPr>
          <p:spPr>
            <a:xfrm>
              <a:off x="979986" y="0"/>
              <a:ext cx="162046" cy="1192192"/>
            </a:xfrm>
            <a:prstGeom prst="rect">
              <a:avLst/>
            </a:prstGeom>
            <a:solidFill>
              <a:srgbClr val="F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ình chữ nhật 22">
              <a:extLst>
                <a:ext uri="{FF2B5EF4-FFF2-40B4-BE49-F238E27FC236}">
                  <a16:creationId xmlns:a16="http://schemas.microsoft.com/office/drawing/2014/main" id="{1CAF9FCD-8F50-41EC-9053-B3150A7661AF}"/>
                </a:ext>
              </a:extLst>
            </p:cNvPr>
            <p:cNvSpPr/>
            <p:nvPr/>
          </p:nvSpPr>
          <p:spPr>
            <a:xfrm>
              <a:off x="1255526" y="0"/>
              <a:ext cx="162046" cy="1192192"/>
            </a:xfrm>
            <a:prstGeom prst="rect">
              <a:avLst/>
            </a:prstGeom>
            <a:solidFill>
              <a:srgbClr val="F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451429" y="3049093"/>
            <a:ext cx="10344963" cy="2246769"/>
          </a:xfrm>
          <a:prstGeom prst="rect">
            <a:avLst/>
          </a:prstGeom>
        </p:spPr>
        <p:txBody>
          <a:bodyPr wrap="square">
            <a:spAutoFit/>
          </a:bodyPr>
          <a:lstStyle/>
          <a:p>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Ứng dụng của thép </a:t>
            </a:r>
            <a:r>
              <a:rPr lang="en-US" sz="2800" smtClean="0">
                <a:latin typeface="Times New Roman" pitchFamily="18" charset="0"/>
                <a:cs typeface="Times New Roman" pitchFamily="18" charset="0"/>
              </a:rPr>
              <a:t>thường:</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Làm </a:t>
            </a:r>
            <a:r>
              <a:rPr lang="en-US" sz="2800">
                <a:latin typeface="Times New Roman" pitchFamily="18" charset="0"/>
                <a:cs typeface="Times New Roman" pitchFamily="18" charset="0"/>
              </a:rPr>
              <a:t>vật liệu xây dựng, chế tạo các vật dụng trong đời sống,...</a:t>
            </a:r>
            <a:endParaRPr lang="vi-VN" sz="2800">
              <a:latin typeface="Times New Roman" pitchFamily="18" charset="0"/>
              <a:cs typeface="Times New Roman" pitchFamily="18" charset="0"/>
            </a:endParaRPr>
          </a:p>
          <a:p>
            <a:r>
              <a:rPr lang="en-US" sz="2800">
                <a:latin typeface="Times New Roman" pitchFamily="18" charset="0"/>
                <a:cs typeface="Times New Roman" pitchFamily="18" charset="0"/>
              </a:rPr>
              <a:t>- Ứng dụng của thép inox: Dao, kéo, bồn rửa nhà bếp, dụng cụ phầu thuật,...</a:t>
            </a:r>
            <a:endParaRPr lang="vi-VN" sz="2800">
              <a:latin typeface="Times New Roman" pitchFamily="18" charset="0"/>
              <a:cs typeface="Times New Roman" pitchFamily="18" charset="0"/>
            </a:endParaRPr>
          </a:p>
          <a:p>
            <a:endParaRPr lang="vi-VN" sz="2800">
              <a:latin typeface="Times New Roman" pitchFamily="18" charset="0"/>
              <a:cs typeface="Times New Roman" pitchFamily="18" charset="0"/>
            </a:endParaRPr>
          </a:p>
        </p:txBody>
      </p:sp>
      <p:sp>
        <p:nvSpPr>
          <p:cNvPr id="12" name="Rectangle 11"/>
          <p:cNvSpPr/>
          <p:nvPr/>
        </p:nvSpPr>
        <p:spPr>
          <a:xfrm>
            <a:off x="1451428" y="1736271"/>
            <a:ext cx="9797141" cy="1077218"/>
          </a:xfrm>
          <a:prstGeom prst="rect">
            <a:avLst/>
          </a:prstGeom>
        </p:spPr>
        <p:txBody>
          <a:bodyPr wrap="square">
            <a:spAutoFit/>
          </a:bodyPr>
          <a:lstStyle/>
          <a:p>
            <a:r>
              <a:rPr lang="en-US" sz="3200" b="1">
                <a:solidFill>
                  <a:srgbClr val="C00000"/>
                </a:solidFill>
                <a:latin typeface="Times New Roman" pitchFamily="18" charset="0"/>
                <a:cs typeface="Times New Roman" pitchFamily="18" charset="0"/>
              </a:rPr>
              <a:t>2.</a:t>
            </a:r>
            <a:r>
              <a:rPr lang="en-US" sz="3200">
                <a:solidFill>
                  <a:srgbClr val="C00000"/>
                </a:solidFill>
                <a:latin typeface="Times New Roman" pitchFamily="18" charset="0"/>
                <a:cs typeface="Times New Roman" pitchFamily="18" charset="0"/>
              </a:rPr>
              <a:t> Em hãy nêu một số ứng dụng thực tế của các hợp kim vừa nêu</a:t>
            </a:r>
            <a:r>
              <a:rPr lang="en-US" sz="3200" smtClean="0">
                <a:solidFill>
                  <a:srgbClr val="C00000"/>
                </a:solidFill>
                <a:latin typeface="Times New Roman" pitchFamily="18" charset="0"/>
                <a:cs typeface="Times New Roman" pitchFamily="18" charset="0"/>
              </a:rPr>
              <a:t>.</a:t>
            </a:r>
            <a:endParaRPr lang="vi-VN" sz="32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4204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E9220F-9212-4975-B715-D81D482A73E6}"/>
              </a:ext>
            </a:extLst>
          </p:cNvPr>
          <p:cNvSpPr/>
          <p:nvPr/>
        </p:nvSpPr>
        <p:spPr>
          <a:xfrm>
            <a:off x="0" y="0"/>
            <a:ext cx="12192000" cy="1150292"/>
          </a:xfrm>
          <a:prstGeom prst="rect">
            <a:avLst/>
          </a:prstGeom>
          <a:solidFill>
            <a:srgbClr val="FBD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cs typeface="Times New Roman" pitchFamily="18" charset="0"/>
              </a:rPr>
              <a:t>                                       </a:t>
            </a:r>
          </a:p>
          <a:p>
            <a:r>
              <a:rPr lang="en-US" sz="2800" b="1">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                                GIỚI THIỆU VỀ HỢP KIM</a:t>
            </a:r>
            <a:endParaRPr lang="en-US" sz="2800" b="1" dirty="0">
              <a:solidFill>
                <a:srgbClr val="FF0000"/>
              </a:solidFill>
              <a:latin typeface="Times New Roman" pitchFamily="18" charset="0"/>
              <a:cs typeface="Times New Roman" pitchFamily="18" charset="0"/>
            </a:endParaRPr>
          </a:p>
          <a:p>
            <a:pPr algn="r"/>
            <a:endParaRPr lang="en-US" sz="2800" dirty="0">
              <a:solidFill>
                <a:srgbClr val="FF0000"/>
              </a:solidFill>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id="{8377B1A9-5EF8-4166-99F8-EAE5AA812EE9}"/>
              </a:ext>
            </a:extLst>
          </p:cNvPr>
          <p:cNvSpPr/>
          <p:nvPr/>
        </p:nvSpPr>
        <p:spPr>
          <a:xfrm>
            <a:off x="1" y="0"/>
            <a:ext cx="2857499" cy="115029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en-US" sz="2800" b="1" err="1" smtClean="0">
                <a:solidFill>
                  <a:schemeClr val="bg1"/>
                </a:solidFill>
                <a:latin typeface="Times New Roman" pitchFamily="18" charset="0"/>
                <a:cs typeface="Times New Roman" pitchFamily="18" charset="0"/>
              </a:rPr>
              <a:t>Bài</a:t>
            </a:r>
            <a:r>
              <a:rPr lang="en-US" sz="2800" b="1" smtClean="0">
                <a:solidFill>
                  <a:schemeClr val="bg1"/>
                </a:solidFill>
                <a:latin typeface="Times New Roman" pitchFamily="18" charset="0"/>
                <a:cs typeface="Times New Roman" pitchFamily="18" charset="0"/>
              </a:rPr>
              <a:t>  18: </a:t>
            </a:r>
            <a:endParaRPr lang="en-US" sz="2800" b="1" dirty="0">
              <a:solidFill>
                <a:schemeClr val="bg1"/>
              </a:solidFill>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id="{BE8019CD-FACF-4DFD-81C0-A8A21E1FCCBA}"/>
              </a:ext>
            </a:extLst>
          </p:cNvPr>
          <p:cNvSpPr/>
          <p:nvPr/>
        </p:nvSpPr>
        <p:spPr>
          <a:xfrm>
            <a:off x="-9599" y="1150292"/>
            <a:ext cx="2867099" cy="57077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AF0D7773-0766-428C-847B-F7514CA8FB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882" y="2674374"/>
            <a:ext cx="3439882" cy="424265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004451" y="1725048"/>
            <a:ext cx="949295" cy="949325"/>
            <a:chOff x="4589758" y="1950226"/>
            <a:chExt cx="949295" cy="949325"/>
          </a:xfrm>
        </p:grpSpPr>
        <p:grpSp>
          <p:nvGrpSpPr>
            <p:cNvPr id="8" name="Group 40"/>
            <p:cNvGrpSpPr>
              <a:grpSpLocks/>
            </p:cNvGrpSpPr>
            <p:nvPr/>
          </p:nvGrpSpPr>
          <p:grpSpPr bwMode="auto">
            <a:xfrm>
              <a:off x="4739235" y="1996057"/>
              <a:ext cx="799818" cy="599882"/>
              <a:chOff x="945" y="1177"/>
              <a:chExt cx="1032" cy="774"/>
            </a:xfrm>
          </p:grpSpPr>
          <p:sp>
            <p:nvSpPr>
              <p:cNvPr id="12" name="Oval 41"/>
              <p:cNvSpPr>
                <a:spLocks noChangeArrowheads="1"/>
              </p:cNvSpPr>
              <p:nvPr/>
            </p:nvSpPr>
            <p:spPr bwMode="gray">
              <a:xfrm>
                <a:off x="1289" y="1228"/>
                <a:ext cx="335" cy="67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3" name="Oval 42"/>
              <p:cNvSpPr>
                <a:spLocks noChangeArrowheads="1"/>
              </p:cNvSpPr>
              <p:nvPr/>
            </p:nvSpPr>
            <p:spPr bwMode="gray">
              <a:xfrm>
                <a:off x="945" y="1228"/>
                <a:ext cx="1032" cy="670"/>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6" name="Oval 43"/>
              <p:cNvSpPr>
                <a:spLocks noChangeArrowheads="1"/>
              </p:cNvSpPr>
              <p:nvPr/>
            </p:nvSpPr>
            <p:spPr bwMode="gray">
              <a:xfrm>
                <a:off x="1008" y="1228"/>
                <a:ext cx="898" cy="67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8" name="Oval 44"/>
              <p:cNvSpPr>
                <a:spLocks noChangeArrowheads="1"/>
              </p:cNvSpPr>
              <p:nvPr/>
            </p:nvSpPr>
            <p:spPr bwMode="gray">
              <a:xfrm>
                <a:off x="1008" y="1228"/>
                <a:ext cx="897" cy="67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19" name="Oval 45"/>
              <p:cNvSpPr>
                <a:spLocks noChangeArrowheads="1"/>
              </p:cNvSpPr>
              <p:nvPr/>
            </p:nvSpPr>
            <p:spPr bwMode="gray">
              <a:xfrm>
                <a:off x="1057" y="1228"/>
                <a:ext cx="807" cy="67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0" name="Oval 46"/>
              <p:cNvSpPr>
                <a:spLocks noChangeArrowheads="1"/>
              </p:cNvSpPr>
              <p:nvPr/>
            </p:nvSpPr>
            <p:spPr bwMode="gray">
              <a:xfrm>
                <a:off x="1070" y="1177"/>
                <a:ext cx="782" cy="774"/>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1"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2" name="Oval 48"/>
              <p:cNvSpPr>
                <a:spLocks noChangeArrowheads="1"/>
              </p:cNvSpPr>
              <p:nvPr/>
            </p:nvSpPr>
            <p:spPr bwMode="gray">
              <a:xfrm>
                <a:off x="1088" y="1189"/>
                <a:ext cx="726" cy="70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23" name="Oval 49"/>
              <p:cNvSpPr>
                <a:spLocks noChangeArrowheads="1"/>
              </p:cNvSpPr>
              <p:nvPr/>
            </p:nvSpPr>
            <p:spPr bwMode="gray">
              <a:xfrm>
                <a:off x="1130" y="1209"/>
                <a:ext cx="645" cy="572"/>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grpSp>
        <p:sp>
          <p:nvSpPr>
            <p:cNvPr id="9" name="Text Box 22"/>
            <p:cNvSpPr txBox="1">
              <a:spLocks noChangeArrowheads="1"/>
            </p:cNvSpPr>
            <p:nvPr/>
          </p:nvSpPr>
          <p:spPr bwMode="gray">
            <a:xfrm>
              <a:off x="4795399" y="2067326"/>
              <a:ext cx="6665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lgn="ctr" defTabSz="914400"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I</a:t>
              </a:r>
            </a:p>
          </p:txBody>
        </p:sp>
        <p:pic>
          <p:nvPicPr>
            <p:cNvPr id="10" name="Picture 30" descr="1"/>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42606" t="64474" r="19473"/>
            <a:stretch>
              <a:fillRect/>
            </a:stretch>
          </p:blipFill>
          <p:spPr bwMode="auto">
            <a:xfrm>
              <a:off x="4589758" y="1950226"/>
              <a:ext cx="792162" cy="949325"/>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ctangle 23"/>
          <p:cNvSpPr/>
          <p:nvPr/>
        </p:nvSpPr>
        <p:spPr>
          <a:xfrm>
            <a:off x="4170472" y="1755732"/>
            <a:ext cx="1808507" cy="523220"/>
          </a:xfrm>
          <a:prstGeom prst="rect">
            <a:avLst/>
          </a:prstGeom>
        </p:spPr>
        <p:txBody>
          <a:bodyPr wrap="none">
            <a:spAutoFit/>
          </a:bodyPr>
          <a:lstStyle/>
          <a:p>
            <a:pPr lvl="0" algn="ctr">
              <a:defRPr/>
            </a:pPr>
            <a:r>
              <a:rPr lang="en-US" altLang="zh-CN" sz="2800" b="1" kern="0" noProof="1" smtClean="0">
                <a:ln w="0">
                  <a:noFill/>
                </a:ln>
                <a:solidFill>
                  <a:srgbClr val="C00000"/>
                </a:solidFill>
                <a:latin typeface="Times New Roman" pitchFamily="18" charset="0"/>
                <a:cs typeface="Times New Roman" pitchFamily="18" charset="0"/>
                <a:sym typeface="+mn-lt"/>
              </a:rPr>
              <a:t>HỢP KIM</a:t>
            </a:r>
            <a:endParaRPr lang="zh-CN" altLang="en-US" sz="2800" kern="0" noProof="1">
              <a:solidFill>
                <a:srgbClr val="C00000"/>
              </a:solidFill>
              <a:latin typeface="Times New Roman" pitchFamily="18" charset="0"/>
              <a:cs typeface="Times New Roman" pitchFamily="18" charset="0"/>
              <a:sym typeface="+mn-lt"/>
            </a:endParaRPr>
          </a:p>
        </p:txBody>
      </p:sp>
      <p:sp>
        <p:nvSpPr>
          <p:cNvPr id="25" name="Rectangle 24"/>
          <p:cNvSpPr/>
          <p:nvPr/>
        </p:nvSpPr>
        <p:spPr>
          <a:xfrm>
            <a:off x="3297306" y="2539333"/>
            <a:ext cx="8757017" cy="1077218"/>
          </a:xfrm>
          <a:prstGeom prst="rect">
            <a:avLst/>
          </a:prstGeom>
        </p:spPr>
        <p:txBody>
          <a:bodyPr wrap="square">
            <a:spAutoFit/>
          </a:bodyPr>
          <a:lstStyle/>
          <a:p>
            <a:r>
              <a:rPr lang="en-US" sz="3200" smtClean="0">
                <a:latin typeface="Times New Roman" pitchFamily="18" charset="0"/>
                <a:cs typeface="Times New Roman" pitchFamily="18" charset="0"/>
              </a:rPr>
              <a:t>Hợp </a:t>
            </a:r>
            <a:r>
              <a:rPr lang="en-US" sz="3200">
                <a:latin typeface="Times New Roman" pitchFamily="18" charset="0"/>
                <a:cs typeface="Times New Roman" pitchFamily="18" charset="0"/>
              </a:rPr>
              <a:t>kim là vật liệu kim loại có chứa một kim loại cơ bản và một số kim loại hoặc phi kim khác.</a:t>
            </a:r>
            <a:endParaRPr lang="vi-VN" sz="3200">
              <a:latin typeface="Times New Roman" pitchFamily="18" charset="0"/>
              <a:cs typeface="Times New Roman" pitchFamily="18" charset="0"/>
            </a:endParaRPr>
          </a:p>
        </p:txBody>
      </p:sp>
      <p:grpSp>
        <p:nvGrpSpPr>
          <p:cNvPr id="26" name="Group 25"/>
          <p:cNvGrpSpPr/>
          <p:nvPr/>
        </p:nvGrpSpPr>
        <p:grpSpPr>
          <a:xfrm>
            <a:off x="2994374" y="3818100"/>
            <a:ext cx="878901" cy="949325"/>
            <a:chOff x="4660152" y="1957435"/>
            <a:chExt cx="878901" cy="949325"/>
          </a:xfrm>
        </p:grpSpPr>
        <p:grpSp>
          <p:nvGrpSpPr>
            <p:cNvPr id="27" name="Group 40"/>
            <p:cNvGrpSpPr>
              <a:grpSpLocks/>
            </p:cNvGrpSpPr>
            <p:nvPr/>
          </p:nvGrpSpPr>
          <p:grpSpPr bwMode="auto">
            <a:xfrm>
              <a:off x="4739235" y="1996057"/>
              <a:ext cx="799818" cy="599882"/>
              <a:chOff x="945" y="1177"/>
              <a:chExt cx="1032" cy="774"/>
            </a:xfrm>
          </p:grpSpPr>
          <p:sp>
            <p:nvSpPr>
              <p:cNvPr id="30" name="Oval 41"/>
              <p:cNvSpPr>
                <a:spLocks noChangeArrowheads="1"/>
              </p:cNvSpPr>
              <p:nvPr/>
            </p:nvSpPr>
            <p:spPr bwMode="gray">
              <a:xfrm>
                <a:off x="1289" y="1228"/>
                <a:ext cx="335" cy="67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1" name="Oval 42"/>
              <p:cNvSpPr>
                <a:spLocks noChangeArrowheads="1"/>
              </p:cNvSpPr>
              <p:nvPr/>
            </p:nvSpPr>
            <p:spPr bwMode="gray">
              <a:xfrm>
                <a:off x="945" y="1228"/>
                <a:ext cx="1032" cy="670"/>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2" name="Oval 43"/>
              <p:cNvSpPr>
                <a:spLocks noChangeArrowheads="1"/>
              </p:cNvSpPr>
              <p:nvPr/>
            </p:nvSpPr>
            <p:spPr bwMode="gray">
              <a:xfrm>
                <a:off x="1008" y="1228"/>
                <a:ext cx="898" cy="67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3" name="Oval 44"/>
              <p:cNvSpPr>
                <a:spLocks noChangeArrowheads="1"/>
              </p:cNvSpPr>
              <p:nvPr/>
            </p:nvSpPr>
            <p:spPr bwMode="gray">
              <a:xfrm>
                <a:off x="1008" y="1228"/>
                <a:ext cx="897" cy="67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4" name="Oval 45"/>
              <p:cNvSpPr>
                <a:spLocks noChangeArrowheads="1"/>
              </p:cNvSpPr>
              <p:nvPr/>
            </p:nvSpPr>
            <p:spPr bwMode="gray">
              <a:xfrm>
                <a:off x="1057" y="1228"/>
                <a:ext cx="807" cy="67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5" name="Oval 46"/>
              <p:cNvSpPr>
                <a:spLocks noChangeArrowheads="1"/>
              </p:cNvSpPr>
              <p:nvPr/>
            </p:nvSpPr>
            <p:spPr bwMode="gray">
              <a:xfrm>
                <a:off x="1070" y="1177"/>
                <a:ext cx="782" cy="774"/>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6"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7" name="Oval 48"/>
              <p:cNvSpPr>
                <a:spLocks noChangeArrowheads="1"/>
              </p:cNvSpPr>
              <p:nvPr/>
            </p:nvSpPr>
            <p:spPr bwMode="gray">
              <a:xfrm>
                <a:off x="1088" y="1189"/>
                <a:ext cx="726" cy="70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38" name="Oval 49"/>
              <p:cNvSpPr>
                <a:spLocks noChangeArrowheads="1"/>
              </p:cNvSpPr>
              <p:nvPr/>
            </p:nvSpPr>
            <p:spPr bwMode="gray">
              <a:xfrm>
                <a:off x="1130" y="1209"/>
                <a:ext cx="645" cy="572"/>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grpSp>
        <p:sp>
          <p:nvSpPr>
            <p:cNvPr id="28" name="Text Box 22"/>
            <p:cNvSpPr txBox="1">
              <a:spLocks noChangeArrowheads="1"/>
            </p:cNvSpPr>
            <p:nvPr/>
          </p:nvSpPr>
          <p:spPr bwMode="gray">
            <a:xfrm>
              <a:off x="4795399" y="2067326"/>
              <a:ext cx="6665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lgn="ctr" defTabSz="914400" eaLnBrk="0" fontAlgn="base" hangingPunct="0">
                <a:spcBef>
                  <a:spcPct val="0"/>
                </a:spcBef>
                <a:spcAft>
                  <a:spcPct val="0"/>
                </a:spcAft>
              </a:pPr>
              <a:r>
                <a:rPr lang="en-US" altLang="en-US" sz="2400" b="1" smtClean="0">
                  <a:solidFill>
                    <a:srgbClr val="000000"/>
                  </a:solidFill>
                  <a:latin typeface="Arial" panose="020B0604020202020204" pitchFamily="34" charset="0"/>
                  <a:cs typeface="Arial" panose="020B0604020202020204" pitchFamily="34" charset="0"/>
                </a:rPr>
                <a:t>II</a:t>
              </a:r>
              <a:endParaRPr lang="en-US" altLang="en-US" sz="2400" b="1" dirty="0">
                <a:solidFill>
                  <a:srgbClr val="000000"/>
                </a:solidFill>
                <a:latin typeface="Arial" panose="020B0604020202020204" pitchFamily="34" charset="0"/>
                <a:cs typeface="Arial" panose="020B0604020202020204" pitchFamily="34" charset="0"/>
              </a:endParaRPr>
            </a:p>
          </p:txBody>
        </p:sp>
        <p:pic>
          <p:nvPicPr>
            <p:cNvPr id="29" name="Picture 30" descr="1"/>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42606" t="64474" r="19473"/>
            <a:stretch>
              <a:fillRect/>
            </a:stretch>
          </p:blipFill>
          <p:spPr bwMode="auto">
            <a:xfrm>
              <a:off x="4660152" y="1957435"/>
              <a:ext cx="792162" cy="949325"/>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tangle 38"/>
          <p:cNvSpPr/>
          <p:nvPr/>
        </p:nvSpPr>
        <p:spPr>
          <a:xfrm>
            <a:off x="3898720" y="3902669"/>
            <a:ext cx="5157181" cy="523220"/>
          </a:xfrm>
          <a:prstGeom prst="rect">
            <a:avLst/>
          </a:prstGeom>
        </p:spPr>
        <p:txBody>
          <a:bodyPr wrap="none">
            <a:spAutoFit/>
          </a:bodyPr>
          <a:lstStyle/>
          <a:p>
            <a:pPr lvl="0" algn="ctr">
              <a:defRPr/>
            </a:pPr>
            <a:r>
              <a:rPr lang="en-US" altLang="zh-CN" sz="2800" b="1" kern="0" noProof="1" smtClean="0">
                <a:ln w="0">
                  <a:noFill/>
                </a:ln>
                <a:solidFill>
                  <a:srgbClr val="C00000"/>
                </a:solidFill>
                <a:latin typeface="Times New Roman" pitchFamily="18" charset="0"/>
                <a:cs typeface="Times New Roman" pitchFamily="18" charset="0"/>
                <a:sym typeface="+mn-lt"/>
              </a:rPr>
              <a:t>MỘT SỐ HỢP KIM PHỔ BIẾN</a:t>
            </a:r>
            <a:endParaRPr lang="zh-CN" altLang="en-US" sz="2800" kern="0" noProof="1">
              <a:solidFill>
                <a:srgbClr val="C00000"/>
              </a:solidFill>
              <a:latin typeface="Times New Roman" pitchFamily="18" charset="0"/>
              <a:cs typeface="Times New Roman" pitchFamily="18" charset="0"/>
              <a:sym typeface="+mn-lt"/>
            </a:endParaRPr>
          </a:p>
        </p:txBody>
      </p:sp>
      <p:sp>
        <p:nvSpPr>
          <p:cNvPr id="3" name="Rectangle 2"/>
          <p:cNvSpPr/>
          <p:nvPr/>
        </p:nvSpPr>
        <p:spPr>
          <a:xfrm>
            <a:off x="3497456" y="4582708"/>
            <a:ext cx="8031237" cy="1384995"/>
          </a:xfrm>
          <a:prstGeom prst="rect">
            <a:avLst/>
          </a:prstGeom>
        </p:spPr>
        <p:txBody>
          <a:bodyPr wrap="square">
            <a:spAutoFit/>
          </a:bodyPr>
          <a:lstStyle/>
          <a:p>
            <a:r>
              <a:rPr lang="en-US" sz="2800">
                <a:latin typeface="Times New Roman" pitchFamily="18" charset="0"/>
                <a:cs typeface="Times New Roman" pitchFamily="18" charset="0"/>
              </a:rPr>
              <a:t>Gang, thép và hợp kim nhôm là các hợp kim phổ biến có thành phần, tính chất đặc trưng với nhiều ứng dụng quan trọng trong đời sống và sản xuất.</a:t>
            </a:r>
            <a:endParaRPr lang="vi-VN" sz="2800">
              <a:latin typeface="Times New Roman" pitchFamily="18" charset="0"/>
              <a:cs typeface="Times New Roman" pitchFamily="18" charset="0"/>
            </a:endParaRPr>
          </a:p>
        </p:txBody>
      </p:sp>
      <p:grpSp>
        <p:nvGrpSpPr>
          <p:cNvPr id="40" name="Group 39"/>
          <p:cNvGrpSpPr/>
          <p:nvPr/>
        </p:nvGrpSpPr>
        <p:grpSpPr>
          <a:xfrm>
            <a:off x="3011522" y="5967703"/>
            <a:ext cx="885456" cy="949325"/>
            <a:chOff x="4653597" y="1927356"/>
            <a:chExt cx="885456" cy="949325"/>
          </a:xfrm>
        </p:grpSpPr>
        <p:grpSp>
          <p:nvGrpSpPr>
            <p:cNvPr id="41" name="Group 40"/>
            <p:cNvGrpSpPr>
              <a:grpSpLocks/>
            </p:cNvGrpSpPr>
            <p:nvPr/>
          </p:nvGrpSpPr>
          <p:grpSpPr bwMode="auto">
            <a:xfrm>
              <a:off x="4739235" y="1996057"/>
              <a:ext cx="799818" cy="599882"/>
              <a:chOff x="945" y="1177"/>
              <a:chExt cx="1032" cy="774"/>
            </a:xfrm>
          </p:grpSpPr>
          <p:sp>
            <p:nvSpPr>
              <p:cNvPr id="44" name="Oval 41"/>
              <p:cNvSpPr>
                <a:spLocks noChangeArrowheads="1"/>
              </p:cNvSpPr>
              <p:nvPr/>
            </p:nvSpPr>
            <p:spPr bwMode="gray">
              <a:xfrm>
                <a:off x="1289" y="1228"/>
                <a:ext cx="335" cy="67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45" name="Oval 42"/>
              <p:cNvSpPr>
                <a:spLocks noChangeArrowheads="1"/>
              </p:cNvSpPr>
              <p:nvPr/>
            </p:nvSpPr>
            <p:spPr bwMode="gray">
              <a:xfrm>
                <a:off x="945" y="1228"/>
                <a:ext cx="1032" cy="670"/>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46" name="Oval 43"/>
              <p:cNvSpPr>
                <a:spLocks noChangeArrowheads="1"/>
              </p:cNvSpPr>
              <p:nvPr/>
            </p:nvSpPr>
            <p:spPr bwMode="gray">
              <a:xfrm>
                <a:off x="1008" y="1228"/>
                <a:ext cx="898" cy="67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47" name="Oval 44"/>
              <p:cNvSpPr>
                <a:spLocks noChangeArrowheads="1"/>
              </p:cNvSpPr>
              <p:nvPr/>
            </p:nvSpPr>
            <p:spPr bwMode="gray">
              <a:xfrm>
                <a:off x="1008" y="1228"/>
                <a:ext cx="897" cy="67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48" name="Oval 45"/>
              <p:cNvSpPr>
                <a:spLocks noChangeArrowheads="1"/>
              </p:cNvSpPr>
              <p:nvPr/>
            </p:nvSpPr>
            <p:spPr bwMode="gray">
              <a:xfrm>
                <a:off x="1057" y="1228"/>
                <a:ext cx="807" cy="67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49" name="Oval 46"/>
              <p:cNvSpPr>
                <a:spLocks noChangeArrowheads="1"/>
              </p:cNvSpPr>
              <p:nvPr/>
            </p:nvSpPr>
            <p:spPr bwMode="gray">
              <a:xfrm>
                <a:off x="1070" y="1177"/>
                <a:ext cx="782" cy="774"/>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50"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51" name="Oval 48"/>
              <p:cNvSpPr>
                <a:spLocks noChangeArrowheads="1"/>
              </p:cNvSpPr>
              <p:nvPr/>
            </p:nvSpPr>
            <p:spPr bwMode="gray">
              <a:xfrm>
                <a:off x="1088" y="1189"/>
                <a:ext cx="726" cy="70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52" name="Oval 49"/>
              <p:cNvSpPr>
                <a:spLocks noChangeArrowheads="1"/>
              </p:cNvSpPr>
              <p:nvPr/>
            </p:nvSpPr>
            <p:spPr bwMode="gray">
              <a:xfrm>
                <a:off x="1130" y="1209"/>
                <a:ext cx="645" cy="572"/>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grpSp>
        <p:sp>
          <p:nvSpPr>
            <p:cNvPr id="42" name="Text Box 22"/>
            <p:cNvSpPr txBox="1">
              <a:spLocks noChangeArrowheads="1"/>
            </p:cNvSpPr>
            <p:nvPr/>
          </p:nvSpPr>
          <p:spPr bwMode="gray">
            <a:xfrm>
              <a:off x="4795399" y="2067326"/>
              <a:ext cx="6665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lgn="ctr" defTabSz="914400" eaLnBrk="0" fontAlgn="base" hangingPunct="0">
                <a:spcBef>
                  <a:spcPct val="0"/>
                </a:spcBef>
                <a:spcAft>
                  <a:spcPct val="0"/>
                </a:spcAft>
              </a:pPr>
              <a:r>
                <a:rPr lang="en-US" altLang="en-US" sz="2400" b="1" smtClean="0">
                  <a:solidFill>
                    <a:srgbClr val="000000"/>
                  </a:solidFill>
                  <a:latin typeface="Arial" panose="020B0604020202020204" pitchFamily="34" charset="0"/>
                  <a:cs typeface="Arial" panose="020B0604020202020204" pitchFamily="34" charset="0"/>
                </a:rPr>
                <a:t>III</a:t>
              </a:r>
              <a:endParaRPr lang="en-US" altLang="en-US" sz="2400" b="1" dirty="0">
                <a:solidFill>
                  <a:srgbClr val="000000"/>
                </a:solidFill>
                <a:latin typeface="Arial" panose="020B0604020202020204" pitchFamily="34" charset="0"/>
                <a:cs typeface="Arial" panose="020B0604020202020204" pitchFamily="34" charset="0"/>
              </a:endParaRPr>
            </a:p>
          </p:txBody>
        </p:sp>
        <p:pic>
          <p:nvPicPr>
            <p:cNvPr id="43" name="Picture 30" descr="1"/>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42606" t="64474" r="19473"/>
            <a:stretch>
              <a:fillRect/>
            </a:stretch>
          </p:blipFill>
          <p:spPr bwMode="auto">
            <a:xfrm>
              <a:off x="4653597" y="1927356"/>
              <a:ext cx="792162" cy="94932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Rectangle 52"/>
          <p:cNvSpPr/>
          <p:nvPr/>
        </p:nvSpPr>
        <p:spPr>
          <a:xfrm>
            <a:off x="3953746" y="6063660"/>
            <a:ext cx="4854214" cy="523220"/>
          </a:xfrm>
          <a:prstGeom prst="rect">
            <a:avLst/>
          </a:prstGeom>
        </p:spPr>
        <p:txBody>
          <a:bodyPr wrap="none">
            <a:spAutoFit/>
          </a:bodyPr>
          <a:lstStyle/>
          <a:p>
            <a:pPr lvl="0" algn="ctr">
              <a:defRPr/>
            </a:pPr>
            <a:r>
              <a:rPr lang="en-US" altLang="zh-CN" sz="2800" b="1" kern="0" noProof="1" smtClean="0">
                <a:ln w="0">
                  <a:noFill/>
                </a:ln>
                <a:solidFill>
                  <a:srgbClr val="C00000"/>
                </a:solidFill>
                <a:latin typeface="Times New Roman" pitchFamily="18" charset="0"/>
                <a:cs typeface="Times New Roman" pitchFamily="18" charset="0"/>
                <a:sym typeface="+mn-lt"/>
              </a:rPr>
              <a:t>SẢN XUẤT GANG VÀ THÉP</a:t>
            </a:r>
            <a:endParaRPr lang="zh-CN" altLang="en-US" sz="2800" kern="0" noProof="1">
              <a:solidFill>
                <a:srgbClr val="C00000"/>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18931174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anim calcmode="lin" valueType="num">
                                      <p:cBhvr>
                                        <p:cTn id="20" dur="1000" fill="hold"/>
                                        <p:tgtEl>
                                          <p:spTgt spid="53"/>
                                        </p:tgtEl>
                                        <p:attrNameLst>
                                          <p:attrName>ppt_x</p:attrName>
                                        </p:attrNameLst>
                                      </p:cBhvr>
                                      <p:tavLst>
                                        <p:tav tm="0">
                                          <p:val>
                                            <p:strVal val="#ppt_x"/>
                                          </p:val>
                                        </p:tav>
                                        <p:tav tm="100000">
                                          <p:val>
                                            <p:strVal val="#ppt_x"/>
                                          </p:val>
                                        </p:tav>
                                      </p:tavLst>
                                    </p:anim>
                                    <p:anim calcmode="lin" valueType="num">
                                      <p:cBhvr>
                                        <p:cTn id="2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30">
            <a:extLst>
              <a:ext uri="{FF2B5EF4-FFF2-40B4-BE49-F238E27FC236}">
                <a16:creationId xmlns:a16="http://schemas.microsoft.com/office/drawing/2014/main" id="{2810D9E5-FAF0-4979-AFCF-01B3E7A3999A}"/>
              </a:ext>
            </a:extLst>
          </p:cNvPr>
          <p:cNvSpPr/>
          <p:nvPr/>
        </p:nvSpPr>
        <p:spPr>
          <a:xfrm>
            <a:off x="1792841" y="383548"/>
            <a:ext cx="9794289" cy="662274"/>
          </a:xfrm>
          <a:prstGeom prst="roundRect">
            <a:avLst>
              <a:gd name="adj" fmla="val 50000"/>
            </a:avLst>
          </a:prstGeom>
          <a:solidFill>
            <a:srgbClr val="12B789"/>
          </a:solidFill>
          <a:ln w="12700" cap="flat" cmpd="sng" algn="ctr">
            <a:noFill/>
            <a:prstDash val="solid"/>
            <a:miter lim="800000"/>
          </a:ln>
          <a:effectLst/>
        </p:spPr>
        <p:txBody>
          <a:bodyPr rtlCol="0" anchor="ctr"/>
          <a:lstStyle/>
          <a:p>
            <a:pPr lvl="0" algn="ctr">
              <a:defRPr/>
            </a:pPr>
            <a:r>
              <a:rPr lang="vi-VN" altLang="zh-CN" sz="2800" b="1" kern="0" dirty="0">
                <a:solidFill>
                  <a:prstClr val="white"/>
                </a:solidFill>
                <a:latin typeface="Times New Roman" pitchFamily="18" charset="0"/>
                <a:cs typeface="Times New Roman" pitchFamily="18" charset="0"/>
                <a:sym typeface="+mn-lt"/>
              </a:rPr>
              <a:t>Tìm </a:t>
            </a:r>
            <a:r>
              <a:rPr lang="vi-VN" altLang="zh-CN" sz="2800" b="1" kern="0">
                <a:solidFill>
                  <a:prstClr val="white"/>
                </a:solidFill>
                <a:latin typeface="Times New Roman" pitchFamily="18" charset="0"/>
                <a:cs typeface="Times New Roman" pitchFamily="18" charset="0"/>
                <a:sym typeface="+mn-lt"/>
              </a:rPr>
              <a:t>hiểu </a:t>
            </a:r>
            <a:r>
              <a:rPr lang="vi-VN" altLang="zh-CN" sz="2800" b="1" kern="0" smtClean="0">
                <a:solidFill>
                  <a:prstClr val="white"/>
                </a:solidFill>
                <a:latin typeface="Times New Roman" pitchFamily="18" charset="0"/>
                <a:cs typeface="Times New Roman" pitchFamily="18" charset="0"/>
                <a:sym typeface="+mn-lt"/>
              </a:rPr>
              <a:t>các giai đoạn cơ bản của quá trình sản xuất gang</a:t>
            </a:r>
            <a:endParaRPr kumimoji="0" lang="zh-CN" alt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sym typeface="+mn-lt"/>
            </a:endParaRPr>
          </a:p>
        </p:txBody>
      </p:sp>
      <p:pic>
        <p:nvPicPr>
          <p:cNvPr id="5" name="Đồ họa 44" descr="Bar chart with solid fill">
            <a:extLst>
              <a:ext uri="{FF2B5EF4-FFF2-40B4-BE49-F238E27FC236}">
                <a16:creationId xmlns:a16="http://schemas.microsoft.com/office/drawing/2014/main" id="{9E290B5F-95D0-409C-B18F-523CCF1052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19426" y="-306901"/>
            <a:ext cx="2043172" cy="2043172"/>
          </a:xfrm>
          <a:prstGeom prst="rect">
            <a:avLst/>
          </a:prstGeom>
        </p:spPr>
      </p:pic>
      <p:grpSp>
        <p:nvGrpSpPr>
          <p:cNvPr id="7" name="Nhóm 23">
            <a:extLst>
              <a:ext uri="{FF2B5EF4-FFF2-40B4-BE49-F238E27FC236}">
                <a16:creationId xmlns:a16="http://schemas.microsoft.com/office/drawing/2014/main" id="{7893829C-C855-4897-8E02-CEC88905CD9B}"/>
              </a:ext>
            </a:extLst>
          </p:cNvPr>
          <p:cNvGrpSpPr/>
          <p:nvPr/>
        </p:nvGrpSpPr>
        <p:grpSpPr>
          <a:xfrm>
            <a:off x="10482066" y="5627831"/>
            <a:ext cx="2439952" cy="1758309"/>
            <a:chOff x="-306411" y="0"/>
            <a:chExt cx="2439952" cy="1758309"/>
          </a:xfrm>
        </p:grpSpPr>
        <p:sp>
          <p:nvSpPr>
            <p:cNvPr id="8" name="Hình tự do: Hình 16">
              <a:extLst>
                <a:ext uri="{FF2B5EF4-FFF2-40B4-BE49-F238E27FC236}">
                  <a16:creationId xmlns:a16="http://schemas.microsoft.com/office/drawing/2014/main" id="{116DE306-7950-4186-A242-947515D423D3}"/>
                </a:ext>
              </a:extLst>
            </p:cNvPr>
            <p:cNvSpPr/>
            <p:nvPr/>
          </p:nvSpPr>
          <p:spPr>
            <a:xfrm rot="4811037">
              <a:off x="314430" y="-60802"/>
              <a:ext cx="1198270" cy="2439952"/>
            </a:xfrm>
            <a:custGeom>
              <a:avLst/>
              <a:gdLst>
                <a:gd name="connsiteX0" fmla="*/ 1198270 w 1198270"/>
                <a:gd name="connsiteY0" fmla="*/ 0 h 2439952"/>
                <a:gd name="connsiteX1" fmla="*/ 1198270 w 1198270"/>
                <a:gd name="connsiteY1" fmla="*/ 2439952 h 2439952"/>
                <a:gd name="connsiteX2" fmla="*/ 1096277 w 1198270"/>
                <a:gd name="connsiteY2" fmla="*/ 2434801 h 2439952"/>
                <a:gd name="connsiteX3" fmla="*/ 0 w 1198270"/>
                <a:gd name="connsiteY3" fmla="*/ 1219976 h 2439952"/>
                <a:gd name="connsiteX4" fmla="*/ 1096277 w 1198270"/>
                <a:gd name="connsiteY4" fmla="*/ 5151 h 2439952"/>
                <a:gd name="connsiteX5" fmla="*/ 1198270 w 1198270"/>
                <a:gd name="connsiteY5" fmla="*/ 0 h 243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270" h="2439952">
                  <a:moveTo>
                    <a:pt x="1198270" y="0"/>
                  </a:moveTo>
                  <a:lnTo>
                    <a:pt x="1198270" y="2439952"/>
                  </a:lnTo>
                  <a:lnTo>
                    <a:pt x="1096277" y="2434801"/>
                  </a:lnTo>
                  <a:cubicBezTo>
                    <a:pt x="480515" y="2372267"/>
                    <a:pt x="0" y="1852236"/>
                    <a:pt x="0" y="1219976"/>
                  </a:cubicBezTo>
                  <a:cubicBezTo>
                    <a:pt x="0" y="587716"/>
                    <a:pt x="480515" y="67685"/>
                    <a:pt x="1096277" y="5151"/>
                  </a:cubicBezTo>
                  <a:lnTo>
                    <a:pt x="1198270" y="0"/>
                  </a:lnTo>
                  <a:close/>
                </a:path>
              </a:pathLst>
            </a:custGeom>
            <a:solidFill>
              <a:srgbClr val="1F7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Hình chữ nhật 20">
              <a:extLst>
                <a:ext uri="{FF2B5EF4-FFF2-40B4-BE49-F238E27FC236}">
                  <a16:creationId xmlns:a16="http://schemas.microsoft.com/office/drawing/2014/main" id="{E3275DB1-4327-4010-AD48-B72311DF452A}"/>
                </a:ext>
              </a:extLst>
            </p:cNvPr>
            <p:cNvSpPr/>
            <p:nvPr/>
          </p:nvSpPr>
          <p:spPr>
            <a:xfrm>
              <a:off x="717630" y="0"/>
              <a:ext cx="162046" cy="1192192"/>
            </a:xfrm>
            <a:prstGeom prst="rect">
              <a:avLst/>
            </a:prstGeom>
            <a:solidFill>
              <a:srgbClr val="F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ình chữ nhật 21">
              <a:extLst>
                <a:ext uri="{FF2B5EF4-FFF2-40B4-BE49-F238E27FC236}">
                  <a16:creationId xmlns:a16="http://schemas.microsoft.com/office/drawing/2014/main" id="{A5F1BEC2-D2AF-43E0-8EE4-FEA1F98A8794}"/>
                </a:ext>
              </a:extLst>
            </p:cNvPr>
            <p:cNvSpPr/>
            <p:nvPr/>
          </p:nvSpPr>
          <p:spPr>
            <a:xfrm>
              <a:off x="979986" y="0"/>
              <a:ext cx="162046" cy="1192192"/>
            </a:xfrm>
            <a:prstGeom prst="rect">
              <a:avLst/>
            </a:prstGeom>
            <a:solidFill>
              <a:srgbClr val="F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ình chữ nhật 22">
              <a:extLst>
                <a:ext uri="{FF2B5EF4-FFF2-40B4-BE49-F238E27FC236}">
                  <a16:creationId xmlns:a16="http://schemas.microsoft.com/office/drawing/2014/main" id="{1CAF9FCD-8F50-41EC-9053-B3150A7661AF}"/>
                </a:ext>
              </a:extLst>
            </p:cNvPr>
            <p:cNvSpPr/>
            <p:nvPr/>
          </p:nvSpPr>
          <p:spPr>
            <a:xfrm>
              <a:off x="1255526" y="0"/>
              <a:ext cx="162046" cy="1192192"/>
            </a:xfrm>
            <a:prstGeom prst="rect">
              <a:avLst/>
            </a:prstGeom>
            <a:solidFill>
              <a:srgbClr val="F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93257" y="1175657"/>
            <a:ext cx="8104525" cy="561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68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394885" y="2396669"/>
            <a:ext cx="10085917" cy="3556994"/>
          </a:xfrm>
          <a:prstGeom prst="rect">
            <a:avLst/>
          </a:prstGeom>
          <a:solidFill>
            <a:schemeClr val="accent5">
              <a:lumMod val="20000"/>
              <a:lumOff val="80000"/>
            </a:schemeClr>
          </a:solidFill>
          <a:ln w="19050">
            <a:solidFill>
              <a:srgbClr val="FF0000"/>
            </a:solidFill>
            <a:miter lim="800000"/>
            <a:headEnd/>
            <a:tailEnd/>
          </a:ln>
        </p:spPr>
        <p:txBody>
          <a:bodyPr lIns="108832" tIns="54417" rIns="108832" bIns="54417">
            <a:spAutoFit/>
          </a:bodyPr>
          <a:lstStyle/>
          <a:p>
            <a:pPr algn="ctr"/>
            <a:r>
              <a:rPr lang="en-US" sz="3200" b="1" smtClean="0">
                <a:latin typeface="Times New Roman" pitchFamily="18" charset="0"/>
                <a:cs typeface="Times New Roman" pitchFamily="18" charset="0"/>
              </a:rPr>
              <a:t>PHIẾU HỌC TẬP 2</a:t>
            </a:r>
          </a:p>
          <a:p>
            <a:r>
              <a:rPr lang="en-US" sz="3200" b="1" smtClean="0">
                <a:latin typeface="Times New Roman" pitchFamily="18" charset="0"/>
                <a:cs typeface="Times New Roman" pitchFamily="18" charset="0"/>
              </a:rPr>
              <a:t>Câu </a:t>
            </a:r>
            <a:r>
              <a:rPr lang="en-US" sz="3200" b="1">
                <a:latin typeface="Times New Roman" pitchFamily="18" charset="0"/>
                <a:cs typeface="Times New Roman" pitchFamily="18" charset="0"/>
              </a:rPr>
              <a:t>1. </a:t>
            </a:r>
            <a:r>
              <a:rPr lang="en-US" sz="3200">
                <a:latin typeface="Times New Roman" pitchFamily="18" charset="0"/>
                <a:cs typeface="Times New Roman" pitchFamily="18" charset="0"/>
              </a:rPr>
              <a:t>Hãy kể tên các nguyên liệu được dùng trong sản xuất gang.</a:t>
            </a:r>
            <a:endParaRPr lang="vi-VN" sz="3200">
              <a:latin typeface="Times New Roman" pitchFamily="18" charset="0"/>
              <a:cs typeface="Times New Roman" pitchFamily="18" charset="0"/>
            </a:endParaRPr>
          </a:p>
          <a:p>
            <a:r>
              <a:rPr lang="en-US" sz="3200" b="1" smtClean="0">
                <a:latin typeface="Times New Roman" pitchFamily="18" charset="0"/>
                <a:cs typeface="Times New Roman" pitchFamily="18" charset="0"/>
              </a:rPr>
              <a:t>Câu </a:t>
            </a:r>
            <a:r>
              <a:rPr lang="en-US" sz="3200" b="1">
                <a:latin typeface="Times New Roman" pitchFamily="18" charset="0"/>
                <a:cs typeface="Times New Roman" pitchFamily="18" charset="0"/>
              </a:rPr>
              <a:t>2. </a:t>
            </a:r>
            <a:r>
              <a:rPr lang="en-US" sz="3200">
                <a:latin typeface="Times New Roman" pitchFamily="18" charset="0"/>
                <a:cs typeface="Times New Roman" pitchFamily="18" charset="0"/>
              </a:rPr>
              <a:t>Quá trình sản xuất gang gồm những giai đoạn cơ bản nào?</a:t>
            </a:r>
            <a:r>
              <a:rPr lang="en-US" sz="3200" b="1">
                <a:latin typeface="Times New Roman" pitchFamily="18" charset="0"/>
                <a:cs typeface="Times New Roman" pitchFamily="18" charset="0"/>
              </a:rPr>
              <a:t> </a:t>
            </a:r>
            <a:endParaRPr lang="en-US" sz="3200" b="1" smtClean="0">
              <a:latin typeface="Times New Roman" pitchFamily="18" charset="0"/>
              <a:cs typeface="Times New Roman" pitchFamily="18" charset="0"/>
            </a:endParaRPr>
          </a:p>
          <a:p>
            <a:r>
              <a:rPr lang="en-US" sz="3200" b="1" smtClean="0">
                <a:latin typeface="Times New Roman" pitchFamily="18" charset="0"/>
                <a:cs typeface="Times New Roman" pitchFamily="18" charset="0"/>
              </a:rPr>
              <a:t>Câu </a:t>
            </a:r>
            <a:r>
              <a:rPr lang="en-US" sz="3200" b="1">
                <a:latin typeface="Times New Roman" pitchFamily="18" charset="0"/>
                <a:cs typeface="Times New Roman" pitchFamily="18" charset="0"/>
              </a:rPr>
              <a:t>3. </a:t>
            </a:r>
            <a:r>
              <a:rPr lang="en-US" sz="3200">
                <a:latin typeface="Times New Roman" pitchFamily="18" charset="0"/>
                <a:cs typeface="Times New Roman" pitchFamily="18" charset="0"/>
              </a:rPr>
              <a:t>Việc thêm đá vôi vào lò cao có mục đích gì trong quá trình sản xuất gang</a:t>
            </a:r>
            <a:r>
              <a:rPr lang="en-US" sz="3200" smtClean="0">
                <a:latin typeface="Times New Roman" pitchFamily="18" charset="0"/>
                <a:cs typeface="Times New Roman" pitchFamily="18" charset="0"/>
              </a:rPr>
              <a:t>?</a:t>
            </a:r>
            <a:endParaRPr lang="vi-VN" sz="3200">
              <a:latin typeface="Times New Roman" pitchFamily="18" charset="0"/>
              <a:cs typeface="Times New Roman" pitchFamily="18" charset="0"/>
            </a:endParaRPr>
          </a:p>
        </p:txBody>
      </p:sp>
      <p:sp>
        <p:nvSpPr>
          <p:cNvPr id="11267" name="TextBox 7"/>
          <p:cNvSpPr txBox="1">
            <a:spLocks noChangeArrowheads="1"/>
          </p:cNvSpPr>
          <p:nvPr/>
        </p:nvSpPr>
        <p:spPr bwMode="auto">
          <a:xfrm>
            <a:off x="3786717" y="359533"/>
            <a:ext cx="4734983" cy="55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46" tIns="30474" rIns="60946" bIns="3047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b="1">
                <a:solidFill>
                  <a:srgbClr val="FF0000"/>
                </a:solidFill>
                <a:latin typeface="Times New Roman" pitchFamily="18" charset="0"/>
                <a:cs typeface="Times New Roman" pitchFamily="18" charset="0"/>
              </a:rPr>
              <a:t>HOẠT ĐỘNG NHÓM </a:t>
            </a:r>
          </a:p>
        </p:txBody>
      </p:sp>
      <p:pic>
        <p:nvPicPr>
          <p:cNvPr id="11269" name="Picture 10"/>
          <p:cNvPicPr>
            <a:picLocks noChangeAspect="1"/>
          </p:cNvPicPr>
          <p:nvPr/>
        </p:nvPicPr>
        <p:blipFill>
          <a:blip r:embed="rId3">
            <a:extLst>
              <a:ext uri="{28A0092B-C50C-407E-A947-70E740481C1C}">
                <a14:useLocalDpi xmlns:a14="http://schemas.microsoft.com/office/drawing/2010/main" val="0"/>
              </a:ext>
            </a:extLst>
          </a:blip>
          <a:srcRect r="37485"/>
          <a:stretch>
            <a:fillRect/>
          </a:stretch>
        </p:blipFill>
        <p:spPr bwMode="auto">
          <a:xfrm>
            <a:off x="1" y="-48683"/>
            <a:ext cx="1394884" cy="113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p:cNvPicPr>
            <a:picLocks noChangeAspect="1"/>
          </p:cNvPicPr>
          <p:nvPr/>
        </p:nvPicPr>
        <p:blipFill>
          <a:blip r:embed="rId4">
            <a:extLst>
              <a:ext uri="{28A0092B-C50C-407E-A947-70E740481C1C}">
                <a14:useLocalDpi xmlns:a14="http://schemas.microsoft.com/office/drawing/2010/main" val="0"/>
              </a:ext>
            </a:extLst>
          </a:blip>
          <a:srcRect r="37485"/>
          <a:stretch>
            <a:fillRect/>
          </a:stretch>
        </p:blipFill>
        <p:spPr bwMode="auto">
          <a:xfrm>
            <a:off x="0" y="0"/>
            <a:ext cx="2082800" cy="161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082800" y="1079914"/>
            <a:ext cx="9342968" cy="104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6" tIns="30474" rIns="60946" bIns="30474">
            <a:spAutoFit/>
          </a:bodyPr>
          <a:lstStyle/>
          <a:p>
            <a:r>
              <a:rPr lang="en-US" sz="3200" b="1">
                <a:latin typeface="Times New Roman" pitchFamily="18" charset="0"/>
                <a:cs typeface="Times New Roman" pitchFamily="18" charset="0"/>
              </a:rPr>
              <a:t>* Nhiệm vụ : </a:t>
            </a:r>
            <a:r>
              <a:rPr lang="en-US" sz="3200" smtClean="0">
                <a:latin typeface="Times New Roman" pitchFamily="18" charset="0"/>
                <a:cs typeface="Times New Roman" pitchFamily="18" charset="0"/>
              </a:rPr>
              <a:t>Quan sát hình 18.5, </a:t>
            </a:r>
            <a:r>
              <a:rPr lang="en-US" sz="3200">
                <a:latin typeface="Times New Roman" pitchFamily="18" charset="0"/>
                <a:cs typeface="Times New Roman" pitchFamily="18" charset="0"/>
              </a:rPr>
              <a:t>thảo luận nhóm </a:t>
            </a:r>
            <a:r>
              <a:rPr lang="en-US" sz="3200" smtClean="0">
                <a:latin typeface="Times New Roman" pitchFamily="18" charset="0"/>
                <a:cs typeface="Times New Roman" pitchFamily="18" charset="0"/>
              </a:rPr>
              <a:t>hoàn thành phiếu học tập 2 :</a:t>
            </a:r>
            <a:endParaRPr lang="vi-VN" sz="3200">
              <a:latin typeface="Times New Roman" pitchFamily="18" charset="0"/>
              <a:cs typeface="Times New Roman" pitchFamily="18" charset="0"/>
            </a:endParaRPr>
          </a:p>
        </p:txBody>
      </p:sp>
      <p:pic>
        <p:nvPicPr>
          <p:cNvPr id="10" name="Picture 6" descr="Finance Quick Consult Can Answer Your Questions — 501 Comm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387" y="1810352"/>
            <a:ext cx="1547283" cy="117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4924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ình tự do: Hình 56">
            <a:extLst>
              <a:ext uri="{FF2B5EF4-FFF2-40B4-BE49-F238E27FC236}">
                <a16:creationId xmlns:a16="http://schemas.microsoft.com/office/drawing/2014/main" id="{76E882B6-0066-490A-8DBA-1207351B0C85}"/>
              </a:ext>
            </a:extLst>
          </p:cNvPr>
          <p:cNvSpPr/>
          <p:nvPr/>
        </p:nvSpPr>
        <p:spPr>
          <a:xfrm rot="10800000">
            <a:off x="-13451" y="5000296"/>
            <a:ext cx="1786254" cy="1857704"/>
          </a:xfrm>
          <a:custGeom>
            <a:avLst/>
            <a:gdLst>
              <a:gd name="connsiteX0" fmla="*/ 0 w 1328924"/>
              <a:gd name="connsiteY0" fmla="*/ 0 h 1307349"/>
              <a:gd name="connsiteX1" fmla="*/ 373416 w 1328924"/>
              <a:gd name="connsiteY1" fmla="*/ 0 h 1307349"/>
              <a:gd name="connsiteX2" fmla="*/ 375576 w 1328924"/>
              <a:gd name="connsiteY2" fmla="*/ 43015 h 1307349"/>
              <a:gd name="connsiteX3" fmla="*/ 1251777 w 1328924"/>
              <a:gd name="connsiteY3" fmla="*/ 874459 h 1307349"/>
              <a:gd name="connsiteX4" fmla="*/ 1328924 w 1328924"/>
              <a:gd name="connsiteY4" fmla="*/ 878133 h 1307349"/>
              <a:gd name="connsiteX5" fmla="*/ 1328924 w 1328924"/>
              <a:gd name="connsiteY5" fmla="*/ 1307349 h 1307349"/>
              <a:gd name="connsiteX6" fmla="*/ 1213610 w 1328924"/>
              <a:gd name="connsiteY6" fmla="*/ 1301525 h 1307349"/>
              <a:gd name="connsiteX7" fmla="*/ 3987 w 1328924"/>
              <a:gd name="connsiteY7" fmla="*/ 84198 h 1307349"/>
              <a:gd name="connsiteX8" fmla="*/ 0 w 1328924"/>
              <a:gd name="connsiteY8" fmla="*/ 0 h 130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924" h="1307349">
                <a:moveTo>
                  <a:pt x="0" y="0"/>
                </a:moveTo>
                <a:lnTo>
                  <a:pt x="373416" y="0"/>
                </a:lnTo>
                <a:lnTo>
                  <a:pt x="375576" y="43015"/>
                </a:lnTo>
                <a:cubicBezTo>
                  <a:pt x="419795" y="481075"/>
                  <a:pt x="788041" y="830053"/>
                  <a:pt x="1251777" y="874459"/>
                </a:cubicBezTo>
                <a:lnTo>
                  <a:pt x="1328924" y="878133"/>
                </a:lnTo>
                <a:lnTo>
                  <a:pt x="1328924" y="1307349"/>
                </a:lnTo>
                <a:lnTo>
                  <a:pt x="1213610" y="1301525"/>
                </a:lnTo>
                <a:cubicBezTo>
                  <a:pt x="573409" y="1236509"/>
                  <a:pt x="65033" y="725567"/>
                  <a:pt x="3987" y="84198"/>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p:cNvSpPr/>
          <p:nvPr/>
        </p:nvSpPr>
        <p:spPr>
          <a:xfrm>
            <a:off x="1281665" y="1510100"/>
            <a:ext cx="9759297" cy="1077218"/>
          </a:xfrm>
          <a:prstGeom prst="rect">
            <a:avLst/>
          </a:prstGeom>
        </p:spPr>
        <p:txBody>
          <a:bodyPr wrap="square">
            <a:spAutoFit/>
          </a:bodyPr>
          <a:lstStyle/>
          <a:p>
            <a:r>
              <a:rPr lang="en-US" sz="3200" b="1">
                <a:solidFill>
                  <a:srgbClr val="C00000"/>
                </a:solidFill>
                <a:latin typeface="Times New Roman" pitchFamily="18" charset="0"/>
                <a:cs typeface="Times New Roman" pitchFamily="18" charset="0"/>
              </a:rPr>
              <a:t>Câu 1. </a:t>
            </a:r>
            <a:r>
              <a:rPr lang="en-US" sz="3200">
                <a:solidFill>
                  <a:srgbClr val="C00000"/>
                </a:solidFill>
                <a:latin typeface="Times New Roman" pitchFamily="18" charset="0"/>
                <a:cs typeface="Times New Roman" pitchFamily="18" charset="0"/>
              </a:rPr>
              <a:t>Hãy kể tên các nguyên liệu được dùng trong sản xuất gang.</a:t>
            </a:r>
            <a:endParaRPr lang="vi-VN" sz="3200">
              <a:solidFill>
                <a:srgbClr val="C00000"/>
              </a:solidFill>
              <a:latin typeface="Times New Roman" pitchFamily="18" charset="0"/>
              <a:cs typeface="Times New Roman" pitchFamily="18" charset="0"/>
            </a:endParaRPr>
          </a:p>
        </p:txBody>
      </p:sp>
      <p:sp>
        <p:nvSpPr>
          <p:cNvPr id="5" name="Rectangle 4"/>
          <p:cNvSpPr/>
          <p:nvPr/>
        </p:nvSpPr>
        <p:spPr>
          <a:xfrm>
            <a:off x="1412294" y="2720734"/>
            <a:ext cx="10012510" cy="2000548"/>
          </a:xfrm>
          <a:prstGeom prst="rect">
            <a:avLst/>
          </a:prstGeom>
        </p:spPr>
        <p:txBody>
          <a:bodyPr wrap="square">
            <a:spAutoFit/>
          </a:bodyPr>
          <a:lstStyle/>
          <a:p>
            <a:r>
              <a:rPr lang="en-US" sz="3200">
                <a:latin typeface="Times New Roman" pitchFamily="18" charset="0"/>
                <a:cs typeface="Times New Roman" pitchFamily="18" charset="0"/>
              </a:rPr>
              <a:t>Nguyên liệu để sản xuất gang bao gồm quặng sắt (thường là quặng hematite, thành phần chính là Fe</a:t>
            </a:r>
            <a:r>
              <a:rPr lang="en-US" sz="3200" baseline="-25000">
                <a:latin typeface="Times New Roman" pitchFamily="18" charset="0"/>
                <a:cs typeface="Times New Roman" pitchFamily="18" charset="0"/>
              </a:rPr>
              <a:t>2</a:t>
            </a:r>
            <a:r>
              <a:rPr lang="en-US" sz="3200">
                <a:latin typeface="Times New Roman" pitchFamily="18" charset="0"/>
                <a:cs typeface="Times New Roman" pitchFamily="18" charset="0"/>
              </a:rPr>
              <a:t>O</a:t>
            </a:r>
            <a:r>
              <a:rPr lang="en-US" sz="3200" baseline="-25000">
                <a:latin typeface="Times New Roman" pitchFamily="18" charset="0"/>
                <a:cs typeface="Times New Roman" pitchFamily="18" charset="0"/>
              </a:rPr>
              <a:t>3</a:t>
            </a:r>
            <a:r>
              <a:rPr lang="en-US" sz="3200">
                <a:latin typeface="Times New Roman" pitchFamily="18" charset="0"/>
                <a:cs typeface="Times New Roman" pitchFamily="18" charset="0"/>
              </a:rPr>
              <a:t>), than cốc, không khí nóng, phụ liệu như đá vôi (chứa CaCO</a:t>
            </a:r>
            <a:r>
              <a:rPr lang="en-US" sz="3200" baseline="-25000">
                <a:latin typeface="Times New Roman" pitchFamily="18" charset="0"/>
                <a:cs typeface="Times New Roman" pitchFamily="18" charset="0"/>
              </a:rPr>
              <a:t>3</a:t>
            </a:r>
            <a:r>
              <a:rPr lang="en-US" sz="3200">
                <a:latin typeface="Times New Roman" pitchFamily="18" charset="0"/>
                <a:cs typeface="Times New Roman" pitchFamily="18" charset="0"/>
              </a:rPr>
              <a:t>),...</a:t>
            </a:r>
            <a:endParaRPr lang="vi-VN" sz="3200">
              <a:latin typeface="Times New Roman" pitchFamily="18" charset="0"/>
              <a:cs typeface="Times New Roman" pitchFamily="18" charset="0"/>
            </a:endParaRPr>
          </a:p>
          <a:p>
            <a:r>
              <a:rPr lang="en-US" sz="2800" b="1">
                <a:latin typeface="Times New Roman" pitchFamily="18" charset="0"/>
                <a:cs typeface="Times New Roman" pitchFamily="18" charset="0"/>
              </a:rPr>
              <a:t> </a:t>
            </a:r>
            <a:endParaRPr lang="vi-VN" sz="2800">
              <a:latin typeface="Times New Roman" pitchFamily="18" charset="0"/>
              <a:cs typeface="Times New Roman" pitchFamily="18" charset="0"/>
            </a:endParaRPr>
          </a:p>
        </p:txBody>
      </p:sp>
      <p:sp>
        <p:nvSpPr>
          <p:cNvPr id="28" name="矩形: 圆角 30">
            <a:extLst>
              <a:ext uri="{FF2B5EF4-FFF2-40B4-BE49-F238E27FC236}">
                <a16:creationId xmlns:a16="http://schemas.microsoft.com/office/drawing/2014/main" id="{2810D9E5-FAF0-4979-AFCF-01B3E7A3999A}"/>
              </a:ext>
            </a:extLst>
          </p:cNvPr>
          <p:cNvSpPr/>
          <p:nvPr/>
        </p:nvSpPr>
        <p:spPr>
          <a:xfrm>
            <a:off x="1792841" y="383548"/>
            <a:ext cx="9794289" cy="662274"/>
          </a:xfrm>
          <a:prstGeom prst="roundRect">
            <a:avLst>
              <a:gd name="adj" fmla="val 50000"/>
            </a:avLst>
          </a:prstGeom>
          <a:solidFill>
            <a:srgbClr val="12B789"/>
          </a:solidFill>
          <a:ln w="12700" cap="flat" cmpd="sng" algn="ctr">
            <a:noFill/>
            <a:prstDash val="solid"/>
            <a:miter lim="800000"/>
          </a:ln>
          <a:effectLst/>
        </p:spPr>
        <p:txBody>
          <a:bodyPr rtlCol="0" anchor="ctr"/>
          <a:lstStyle/>
          <a:p>
            <a:pPr lvl="0" algn="ctr">
              <a:defRPr/>
            </a:pPr>
            <a:r>
              <a:rPr lang="vi-VN" altLang="zh-CN" sz="2800" b="1" kern="0" dirty="0">
                <a:solidFill>
                  <a:prstClr val="white"/>
                </a:solidFill>
                <a:latin typeface="Times New Roman" pitchFamily="18" charset="0"/>
                <a:cs typeface="Times New Roman" pitchFamily="18" charset="0"/>
                <a:sym typeface="+mn-lt"/>
              </a:rPr>
              <a:t>Tìm </a:t>
            </a:r>
            <a:r>
              <a:rPr lang="vi-VN" altLang="zh-CN" sz="2800" b="1" kern="0">
                <a:solidFill>
                  <a:prstClr val="white"/>
                </a:solidFill>
                <a:latin typeface="Times New Roman" pitchFamily="18" charset="0"/>
                <a:cs typeface="Times New Roman" pitchFamily="18" charset="0"/>
                <a:sym typeface="+mn-lt"/>
              </a:rPr>
              <a:t>hiểu </a:t>
            </a:r>
            <a:r>
              <a:rPr lang="vi-VN" altLang="zh-CN" sz="2800" b="1" kern="0" smtClean="0">
                <a:solidFill>
                  <a:prstClr val="white"/>
                </a:solidFill>
                <a:latin typeface="Times New Roman" pitchFamily="18" charset="0"/>
                <a:cs typeface="Times New Roman" pitchFamily="18" charset="0"/>
                <a:sym typeface="+mn-lt"/>
              </a:rPr>
              <a:t>các giai đoạn cơ bản của quá trình sản xuất gang</a:t>
            </a:r>
            <a:endParaRPr kumimoji="0" lang="zh-CN" alt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17828639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ình tự do: Hình 56">
            <a:extLst>
              <a:ext uri="{FF2B5EF4-FFF2-40B4-BE49-F238E27FC236}">
                <a16:creationId xmlns:a16="http://schemas.microsoft.com/office/drawing/2014/main" id="{76E882B6-0066-490A-8DBA-1207351B0C85}"/>
              </a:ext>
            </a:extLst>
          </p:cNvPr>
          <p:cNvSpPr/>
          <p:nvPr/>
        </p:nvSpPr>
        <p:spPr>
          <a:xfrm rot="10800000">
            <a:off x="-13451" y="5000296"/>
            <a:ext cx="1786254" cy="1857704"/>
          </a:xfrm>
          <a:custGeom>
            <a:avLst/>
            <a:gdLst>
              <a:gd name="connsiteX0" fmla="*/ 0 w 1328924"/>
              <a:gd name="connsiteY0" fmla="*/ 0 h 1307349"/>
              <a:gd name="connsiteX1" fmla="*/ 373416 w 1328924"/>
              <a:gd name="connsiteY1" fmla="*/ 0 h 1307349"/>
              <a:gd name="connsiteX2" fmla="*/ 375576 w 1328924"/>
              <a:gd name="connsiteY2" fmla="*/ 43015 h 1307349"/>
              <a:gd name="connsiteX3" fmla="*/ 1251777 w 1328924"/>
              <a:gd name="connsiteY3" fmla="*/ 874459 h 1307349"/>
              <a:gd name="connsiteX4" fmla="*/ 1328924 w 1328924"/>
              <a:gd name="connsiteY4" fmla="*/ 878133 h 1307349"/>
              <a:gd name="connsiteX5" fmla="*/ 1328924 w 1328924"/>
              <a:gd name="connsiteY5" fmla="*/ 1307349 h 1307349"/>
              <a:gd name="connsiteX6" fmla="*/ 1213610 w 1328924"/>
              <a:gd name="connsiteY6" fmla="*/ 1301525 h 1307349"/>
              <a:gd name="connsiteX7" fmla="*/ 3987 w 1328924"/>
              <a:gd name="connsiteY7" fmla="*/ 84198 h 1307349"/>
              <a:gd name="connsiteX8" fmla="*/ 0 w 1328924"/>
              <a:gd name="connsiteY8" fmla="*/ 0 h 130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924" h="1307349">
                <a:moveTo>
                  <a:pt x="0" y="0"/>
                </a:moveTo>
                <a:lnTo>
                  <a:pt x="373416" y="0"/>
                </a:lnTo>
                <a:lnTo>
                  <a:pt x="375576" y="43015"/>
                </a:lnTo>
                <a:cubicBezTo>
                  <a:pt x="419795" y="481075"/>
                  <a:pt x="788041" y="830053"/>
                  <a:pt x="1251777" y="874459"/>
                </a:cubicBezTo>
                <a:lnTo>
                  <a:pt x="1328924" y="878133"/>
                </a:lnTo>
                <a:lnTo>
                  <a:pt x="1328924" y="1307349"/>
                </a:lnTo>
                <a:lnTo>
                  <a:pt x="1213610" y="1301525"/>
                </a:lnTo>
                <a:cubicBezTo>
                  <a:pt x="573409" y="1236509"/>
                  <a:pt x="65033" y="725567"/>
                  <a:pt x="3987" y="84198"/>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p:cNvSpPr/>
          <p:nvPr/>
        </p:nvSpPr>
        <p:spPr>
          <a:xfrm>
            <a:off x="1110342" y="1378062"/>
            <a:ext cx="10145486" cy="523220"/>
          </a:xfrm>
          <a:prstGeom prst="rect">
            <a:avLst/>
          </a:prstGeom>
        </p:spPr>
        <p:txBody>
          <a:bodyPr wrap="square">
            <a:spAutoFit/>
          </a:bodyPr>
          <a:lstStyle/>
          <a:p>
            <a:r>
              <a:rPr lang="en-US" sz="2800" b="1">
                <a:solidFill>
                  <a:srgbClr val="C00000"/>
                </a:solidFill>
                <a:latin typeface="Times New Roman" pitchFamily="18" charset="0"/>
                <a:cs typeface="Times New Roman" pitchFamily="18" charset="0"/>
              </a:rPr>
              <a:t>Câu 2. </a:t>
            </a:r>
            <a:r>
              <a:rPr lang="en-US" sz="2800">
                <a:solidFill>
                  <a:srgbClr val="C00000"/>
                </a:solidFill>
                <a:latin typeface="Times New Roman" pitchFamily="18" charset="0"/>
                <a:cs typeface="Times New Roman" pitchFamily="18" charset="0"/>
              </a:rPr>
              <a:t>Quá trình sản xuất gang gồm những giai đoạn cơ bản nào?</a:t>
            </a:r>
            <a:r>
              <a:rPr lang="en-US" sz="2800" b="1">
                <a:solidFill>
                  <a:srgbClr val="C00000"/>
                </a:solidFill>
                <a:latin typeface="Times New Roman" pitchFamily="18" charset="0"/>
                <a:cs typeface="Times New Roman" pitchFamily="18" charset="0"/>
              </a:rPr>
              <a:t> </a:t>
            </a:r>
            <a:endParaRPr lang="vi-VN" sz="2800">
              <a:solidFill>
                <a:srgbClr val="C00000"/>
              </a:solidFill>
              <a:latin typeface="Times New Roman" pitchFamily="18" charset="0"/>
              <a:cs typeface="Times New Roman" pitchFamily="18" charset="0"/>
            </a:endParaRPr>
          </a:p>
        </p:txBody>
      </p:sp>
      <p:sp>
        <p:nvSpPr>
          <p:cNvPr id="21" name="Rectangle 20"/>
          <p:cNvSpPr/>
          <p:nvPr/>
        </p:nvSpPr>
        <p:spPr>
          <a:xfrm>
            <a:off x="1564077" y="2113208"/>
            <a:ext cx="10251816" cy="1384995"/>
          </a:xfrm>
          <a:prstGeom prst="rect">
            <a:avLst/>
          </a:prstGeom>
        </p:spPr>
        <p:txBody>
          <a:bodyPr wrap="square">
            <a:spAutoFit/>
          </a:bodyPr>
          <a:lstStyle/>
          <a:p>
            <a:pPr>
              <a:lnSpc>
                <a:spcPct val="150000"/>
              </a:lnSpc>
            </a:pPr>
            <a:r>
              <a:rPr lang="en-US" sz="2800">
                <a:latin typeface="Times New Roman" pitchFamily="18" charset="0"/>
                <a:cs typeface="Times New Roman" pitchFamily="18" charset="0"/>
              </a:rPr>
              <a:t>Quá trình sản xuất gang gồm những giai đoạn cơ bản:</a:t>
            </a:r>
            <a:endParaRPr lang="vi-VN" sz="2800">
              <a:latin typeface="Times New Roman" pitchFamily="18" charset="0"/>
              <a:cs typeface="Times New Roman" pitchFamily="18" charset="0"/>
            </a:endParaRPr>
          </a:p>
          <a:p>
            <a:pPr>
              <a:lnSpc>
                <a:spcPct val="150000"/>
              </a:lnSpc>
            </a:pP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Giai đoạn 1: Than </a:t>
            </a:r>
            <a:r>
              <a:rPr lang="en-US" sz="2800">
                <a:latin typeface="Times New Roman" pitchFamily="18" charset="0"/>
                <a:cs typeface="Times New Roman" pitchFamily="18" charset="0"/>
              </a:rPr>
              <a:t>cốc bị đốt cháy, phản ứng tạo carbon monoxide</a:t>
            </a:r>
            <a:endParaRPr lang="vi-VN" sz="2800">
              <a:latin typeface="Times New Roman" pitchFamily="18" charset="0"/>
              <a:cs typeface="Times New Roman" pitchFamily="18" charset="0"/>
            </a:endParaRPr>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778" y="3508399"/>
            <a:ext cx="3088367" cy="93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1498487" y="4443186"/>
            <a:ext cx="10532050" cy="584775"/>
          </a:xfrm>
          <a:prstGeom prst="rect">
            <a:avLst/>
          </a:prstGeom>
        </p:spPr>
        <p:txBody>
          <a:bodyPr wrap="none">
            <a:spAutoFit/>
          </a:bodyPr>
          <a:lstStyle/>
          <a:p>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Giai đoạn 2: Phản </a:t>
            </a:r>
            <a:r>
              <a:rPr lang="en-US" sz="3200">
                <a:latin typeface="Times New Roman" pitchFamily="18" charset="0"/>
                <a:cs typeface="Times New Roman" pitchFamily="18" charset="0"/>
              </a:rPr>
              <a:t>ứng của carbon monoxide với oxide của sắt</a:t>
            </a:r>
            <a:endParaRPr lang="vi-VN" sz="3200">
              <a:latin typeface="Times New Roman" pitchFamily="18" charset="0"/>
              <a:cs typeface="Times New Roman" pitchFamily="18" charset="0"/>
            </a:endParaRPr>
          </a:p>
        </p:txBody>
      </p:sp>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425" y="5027961"/>
            <a:ext cx="4146775" cy="90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1603496" y="5750597"/>
            <a:ext cx="5142755" cy="584775"/>
          </a:xfrm>
          <a:prstGeom prst="rect">
            <a:avLst/>
          </a:prstGeom>
        </p:spPr>
        <p:txBody>
          <a:bodyPr wrap="none">
            <a:spAutoFit/>
          </a:bodyPr>
          <a:lstStyle/>
          <a:p>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Giai đoạn 3: Quá </a:t>
            </a:r>
            <a:r>
              <a:rPr lang="en-US" sz="3200">
                <a:latin typeface="Times New Roman" pitchFamily="18" charset="0"/>
                <a:cs typeface="Times New Roman" pitchFamily="18" charset="0"/>
              </a:rPr>
              <a:t>trình tạo xỉ</a:t>
            </a:r>
            <a:endParaRPr lang="vi-VN" sz="3200">
              <a:latin typeface="Times New Roman" pitchFamily="18" charset="0"/>
              <a:cs typeface="Times New Roman" pitchFamily="18" charset="0"/>
            </a:endParaRPr>
          </a:p>
        </p:txBody>
      </p:sp>
      <p:sp>
        <p:nvSpPr>
          <p:cNvPr id="11" name="矩形: 圆角 30">
            <a:extLst>
              <a:ext uri="{FF2B5EF4-FFF2-40B4-BE49-F238E27FC236}">
                <a16:creationId xmlns:a16="http://schemas.microsoft.com/office/drawing/2014/main" id="{2810D9E5-FAF0-4979-AFCF-01B3E7A3999A}"/>
              </a:ext>
            </a:extLst>
          </p:cNvPr>
          <p:cNvSpPr/>
          <p:nvPr/>
        </p:nvSpPr>
        <p:spPr>
          <a:xfrm>
            <a:off x="1792841" y="383548"/>
            <a:ext cx="9794289" cy="662274"/>
          </a:xfrm>
          <a:prstGeom prst="roundRect">
            <a:avLst>
              <a:gd name="adj" fmla="val 50000"/>
            </a:avLst>
          </a:prstGeom>
          <a:solidFill>
            <a:srgbClr val="12B789"/>
          </a:solidFill>
          <a:ln w="12700" cap="flat" cmpd="sng" algn="ctr">
            <a:noFill/>
            <a:prstDash val="solid"/>
            <a:miter lim="800000"/>
          </a:ln>
          <a:effectLst/>
        </p:spPr>
        <p:txBody>
          <a:bodyPr rtlCol="0" anchor="ctr"/>
          <a:lstStyle/>
          <a:p>
            <a:pPr lvl="0" algn="ctr">
              <a:defRPr/>
            </a:pPr>
            <a:r>
              <a:rPr lang="vi-VN" altLang="zh-CN" sz="2800" b="1" kern="0" dirty="0">
                <a:solidFill>
                  <a:prstClr val="white"/>
                </a:solidFill>
                <a:latin typeface="Times New Roman" pitchFamily="18" charset="0"/>
                <a:cs typeface="Times New Roman" pitchFamily="18" charset="0"/>
                <a:sym typeface="+mn-lt"/>
              </a:rPr>
              <a:t>Tìm </a:t>
            </a:r>
            <a:r>
              <a:rPr lang="vi-VN" altLang="zh-CN" sz="2800" b="1" kern="0">
                <a:solidFill>
                  <a:prstClr val="white"/>
                </a:solidFill>
                <a:latin typeface="Times New Roman" pitchFamily="18" charset="0"/>
                <a:cs typeface="Times New Roman" pitchFamily="18" charset="0"/>
                <a:sym typeface="+mn-lt"/>
              </a:rPr>
              <a:t>hiểu </a:t>
            </a:r>
            <a:r>
              <a:rPr lang="vi-VN" altLang="zh-CN" sz="2800" b="1" kern="0" smtClean="0">
                <a:solidFill>
                  <a:prstClr val="white"/>
                </a:solidFill>
                <a:latin typeface="Times New Roman" pitchFamily="18" charset="0"/>
                <a:cs typeface="Times New Roman" pitchFamily="18" charset="0"/>
                <a:sym typeface="+mn-lt"/>
              </a:rPr>
              <a:t>các giai đoạn cơ bản của quá trình sản xuất gang</a:t>
            </a:r>
            <a:endParaRPr kumimoji="0" lang="zh-CN" alt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35835923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circle(in)">
                                      <p:cBhvr>
                                        <p:cTn id="12" dur="2000"/>
                                        <p:tgtEl>
                                          <p:spTgt spid="205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7"/>
                                        </p:tgtEl>
                                        <p:attrNameLst>
                                          <p:attrName>style.visibility</p:attrName>
                                        </p:attrNameLst>
                                      </p:cBhvr>
                                      <p:to>
                                        <p:strVal val="visible"/>
                                      </p:to>
                                    </p:set>
                                    <p:animEffect transition="in" filter="fade">
                                      <p:cBhvr>
                                        <p:cTn id="24" dur="1000"/>
                                        <p:tgtEl>
                                          <p:spTgt spid="2057"/>
                                        </p:tgtEl>
                                      </p:cBhvr>
                                    </p:animEffect>
                                    <p:anim calcmode="lin" valueType="num">
                                      <p:cBhvr>
                                        <p:cTn id="25" dur="1000" fill="hold"/>
                                        <p:tgtEl>
                                          <p:spTgt spid="2057"/>
                                        </p:tgtEl>
                                        <p:attrNameLst>
                                          <p:attrName>ppt_x</p:attrName>
                                        </p:attrNameLst>
                                      </p:cBhvr>
                                      <p:tavLst>
                                        <p:tav tm="0">
                                          <p:val>
                                            <p:strVal val="#ppt_x"/>
                                          </p:val>
                                        </p:tav>
                                        <p:tav tm="100000">
                                          <p:val>
                                            <p:strVal val="#ppt_x"/>
                                          </p:val>
                                        </p:tav>
                                      </p:tavLst>
                                    </p:anim>
                                    <p:anim calcmode="lin" valueType="num">
                                      <p:cBhvr>
                                        <p:cTn id="26" dur="1000" fill="hold"/>
                                        <p:tgtEl>
                                          <p:spTgt spid="205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ình tự do: Hình 56">
            <a:extLst>
              <a:ext uri="{FF2B5EF4-FFF2-40B4-BE49-F238E27FC236}">
                <a16:creationId xmlns:a16="http://schemas.microsoft.com/office/drawing/2014/main" id="{76E882B6-0066-490A-8DBA-1207351B0C85}"/>
              </a:ext>
            </a:extLst>
          </p:cNvPr>
          <p:cNvSpPr/>
          <p:nvPr/>
        </p:nvSpPr>
        <p:spPr>
          <a:xfrm rot="10800000">
            <a:off x="-13451" y="5000296"/>
            <a:ext cx="1786254" cy="1857704"/>
          </a:xfrm>
          <a:custGeom>
            <a:avLst/>
            <a:gdLst>
              <a:gd name="connsiteX0" fmla="*/ 0 w 1328924"/>
              <a:gd name="connsiteY0" fmla="*/ 0 h 1307349"/>
              <a:gd name="connsiteX1" fmla="*/ 373416 w 1328924"/>
              <a:gd name="connsiteY1" fmla="*/ 0 h 1307349"/>
              <a:gd name="connsiteX2" fmla="*/ 375576 w 1328924"/>
              <a:gd name="connsiteY2" fmla="*/ 43015 h 1307349"/>
              <a:gd name="connsiteX3" fmla="*/ 1251777 w 1328924"/>
              <a:gd name="connsiteY3" fmla="*/ 874459 h 1307349"/>
              <a:gd name="connsiteX4" fmla="*/ 1328924 w 1328924"/>
              <a:gd name="connsiteY4" fmla="*/ 878133 h 1307349"/>
              <a:gd name="connsiteX5" fmla="*/ 1328924 w 1328924"/>
              <a:gd name="connsiteY5" fmla="*/ 1307349 h 1307349"/>
              <a:gd name="connsiteX6" fmla="*/ 1213610 w 1328924"/>
              <a:gd name="connsiteY6" fmla="*/ 1301525 h 1307349"/>
              <a:gd name="connsiteX7" fmla="*/ 3987 w 1328924"/>
              <a:gd name="connsiteY7" fmla="*/ 84198 h 1307349"/>
              <a:gd name="connsiteX8" fmla="*/ 0 w 1328924"/>
              <a:gd name="connsiteY8" fmla="*/ 0 h 130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924" h="1307349">
                <a:moveTo>
                  <a:pt x="0" y="0"/>
                </a:moveTo>
                <a:lnTo>
                  <a:pt x="373416" y="0"/>
                </a:lnTo>
                <a:lnTo>
                  <a:pt x="375576" y="43015"/>
                </a:lnTo>
                <a:cubicBezTo>
                  <a:pt x="419795" y="481075"/>
                  <a:pt x="788041" y="830053"/>
                  <a:pt x="1251777" y="874459"/>
                </a:cubicBezTo>
                <a:lnTo>
                  <a:pt x="1328924" y="878133"/>
                </a:lnTo>
                <a:lnTo>
                  <a:pt x="1328924" y="1307349"/>
                </a:lnTo>
                <a:lnTo>
                  <a:pt x="1213610" y="1301525"/>
                </a:lnTo>
                <a:cubicBezTo>
                  <a:pt x="573409" y="1236509"/>
                  <a:pt x="65033" y="725567"/>
                  <a:pt x="3987" y="84198"/>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p:cNvSpPr/>
          <p:nvPr/>
        </p:nvSpPr>
        <p:spPr>
          <a:xfrm>
            <a:off x="1281665" y="1510100"/>
            <a:ext cx="9759297" cy="1569660"/>
          </a:xfrm>
          <a:prstGeom prst="rect">
            <a:avLst/>
          </a:prstGeom>
        </p:spPr>
        <p:txBody>
          <a:bodyPr wrap="square">
            <a:spAutoFit/>
          </a:bodyPr>
          <a:lstStyle/>
          <a:p>
            <a:r>
              <a:rPr lang="en-US" sz="3200" b="1">
                <a:solidFill>
                  <a:srgbClr val="C00000"/>
                </a:solidFill>
                <a:latin typeface="Times New Roman" pitchFamily="18" charset="0"/>
                <a:cs typeface="Times New Roman" pitchFamily="18" charset="0"/>
              </a:rPr>
              <a:t>Câu 3. </a:t>
            </a:r>
            <a:r>
              <a:rPr lang="en-US" sz="3200">
                <a:solidFill>
                  <a:srgbClr val="C00000"/>
                </a:solidFill>
                <a:latin typeface="Times New Roman" pitchFamily="18" charset="0"/>
                <a:cs typeface="Times New Roman" pitchFamily="18" charset="0"/>
              </a:rPr>
              <a:t>Việc thêm đá vôi vào lò cao có mục đích gì trong quá trình sản xuất gang?</a:t>
            </a:r>
            <a:endParaRPr lang="vi-VN" sz="3200">
              <a:solidFill>
                <a:srgbClr val="C00000"/>
              </a:solidFill>
              <a:latin typeface="Times New Roman" pitchFamily="18" charset="0"/>
              <a:cs typeface="Times New Roman" pitchFamily="18" charset="0"/>
            </a:endParaRPr>
          </a:p>
          <a:p>
            <a:endParaRPr lang="vi-VN" sz="3200">
              <a:solidFill>
                <a:srgbClr val="C00000"/>
              </a:solidFill>
              <a:latin typeface="Times New Roman" pitchFamily="18" charset="0"/>
              <a:cs typeface="Times New Roman" pitchFamily="18" charset="0"/>
            </a:endParaRPr>
          </a:p>
        </p:txBody>
      </p:sp>
      <p:sp>
        <p:nvSpPr>
          <p:cNvPr id="5" name="Rectangle 4"/>
          <p:cNvSpPr/>
          <p:nvPr/>
        </p:nvSpPr>
        <p:spPr>
          <a:xfrm>
            <a:off x="1412294" y="2727297"/>
            <a:ext cx="10012510" cy="1077218"/>
          </a:xfrm>
          <a:prstGeom prst="rect">
            <a:avLst/>
          </a:prstGeom>
        </p:spPr>
        <p:txBody>
          <a:bodyPr wrap="square">
            <a:spAutoFit/>
          </a:bodyPr>
          <a:lstStyle/>
          <a:p>
            <a:r>
              <a:rPr lang="en-US" sz="3200">
                <a:latin typeface="Times New Roman" pitchFamily="18" charset="0"/>
                <a:cs typeface="Times New Roman" pitchFamily="18" charset="0"/>
              </a:rPr>
              <a:t>Đá vôi được thêm vào để loại bỏ các oxide rắn này dưới dạng </a:t>
            </a:r>
            <a:r>
              <a:rPr lang="en-US" sz="3200" smtClean="0">
                <a:latin typeface="Times New Roman" pitchFamily="18" charset="0"/>
                <a:cs typeface="Times New Roman" pitchFamily="18" charset="0"/>
              </a:rPr>
              <a:t>xỉ</a:t>
            </a:r>
            <a:endParaRPr lang="vi-VN" sz="3200">
              <a:latin typeface="Times New Roman" pitchFamily="18" charset="0"/>
              <a:cs typeface="Times New Roman" pitchFamily="18" charset="0"/>
            </a:endParaRPr>
          </a:p>
        </p:txBody>
      </p:sp>
      <p:sp>
        <p:nvSpPr>
          <p:cNvPr id="28" name="矩形: 圆角 30">
            <a:extLst>
              <a:ext uri="{FF2B5EF4-FFF2-40B4-BE49-F238E27FC236}">
                <a16:creationId xmlns:a16="http://schemas.microsoft.com/office/drawing/2014/main" id="{2810D9E5-FAF0-4979-AFCF-01B3E7A3999A}"/>
              </a:ext>
            </a:extLst>
          </p:cNvPr>
          <p:cNvSpPr/>
          <p:nvPr/>
        </p:nvSpPr>
        <p:spPr>
          <a:xfrm>
            <a:off x="1792841" y="383548"/>
            <a:ext cx="9794289" cy="662274"/>
          </a:xfrm>
          <a:prstGeom prst="roundRect">
            <a:avLst>
              <a:gd name="adj" fmla="val 50000"/>
            </a:avLst>
          </a:prstGeom>
          <a:solidFill>
            <a:srgbClr val="12B789"/>
          </a:solidFill>
          <a:ln w="12700" cap="flat" cmpd="sng" algn="ctr">
            <a:noFill/>
            <a:prstDash val="solid"/>
            <a:miter lim="800000"/>
          </a:ln>
          <a:effectLst/>
        </p:spPr>
        <p:txBody>
          <a:bodyPr rtlCol="0" anchor="ctr"/>
          <a:lstStyle/>
          <a:p>
            <a:pPr lvl="0" algn="ctr">
              <a:defRPr/>
            </a:pPr>
            <a:r>
              <a:rPr lang="vi-VN" altLang="zh-CN" sz="2800" b="1" kern="0" dirty="0">
                <a:solidFill>
                  <a:prstClr val="white"/>
                </a:solidFill>
                <a:latin typeface="Times New Roman" pitchFamily="18" charset="0"/>
                <a:cs typeface="Times New Roman" pitchFamily="18" charset="0"/>
                <a:sym typeface="+mn-lt"/>
              </a:rPr>
              <a:t>Tìm </a:t>
            </a:r>
            <a:r>
              <a:rPr lang="vi-VN" altLang="zh-CN" sz="2800" b="1" kern="0">
                <a:solidFill>
                  <a:prstClr val="white"/>
                </a:solidFill>
                <a:latin typeface="Times New Roman" pitchFamily="18" charset="0"/>
                <a:cs typeface="Times New Roman" pitchFamily="18" charset="0"/>
                <a:sym typeface="+mn-lt"/>
              </a:rPr>
              <a:t>hiểu </a:t>
            </a:r>
            <a:r>
              <a:rPr lang="vi-VN" altLang="zh-CN" sz="2800" b="1" kern="0" smtClean="0">
                <a:solidFill>
                  <a:prstClr val="white"/>
                </a:solidFill>
                <a:latin typeface="Times New Roman" pitchFamily="18" charset="0"/>
                <a:cs typeface="Times New Roman" pitchFamily="18" charset="0"/>
                <a:sym typeface="+mn-lt"/>
              </a:rPr>
              <a:t>các giai đoạn cơ bản của quá trình sản xuất gang</a:t>
            </a:r>
            <a:endParaRPr kumimoji="0" lang="zh-CN" alt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15134891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ình tự do: Hình 56">
            <a:extLst>
              <a:ext uri="{FF2B5EF4-FFF2-40B4-BE49-F238E27FC236}">
                <a16:creationId xmlns:a16="http://schemas.microsoft.com/office/drawing/2014/main" id="{76E882B6-0066-490A-8DBA-1207351B0C85}"/>
              </a:ext>
            </a:extLst>
          </p:cNvPr>
          <p:cNvSpPr/>
          <p:nvPr/>
        </p:nvSpPr>
        <p:spPr>
          <a:xfrm rot="10800000">
            <a:off x="-13451" y="5000296"/>
            <a:ext cx="1786254" cy="1857704"/>
          </a:xfrm>
          <a:custGeom>
            <a:avLst/>
            <a:gdLst>
              <a:gd name="connsiteX0" fmla="*/ 0 w 1328924"/>
              <a:gd name="connsiteY0" fmla="*/ 0 h 1307349"/>
              <a:gd name="connsiteX1" fmla="*/ 373416 w 1328924"/>
              <a:gd name="connsiteY1" fmla="*/ 0 h 1307349"/>
              <a:gd name="connsiteX2" fmla="*/ 375576 w 1328924"/>
              <a:gd name="connsiteY2" fmla="*/ 43015 h 1307349"/>
              <a:gd name="connsiteX3" fmla="*/ 1251777 w 1328924"/>
              <a:gd name="connsiteY3" fmla="*/ 874459 h 1307349"/>
              <a:gd name="connsiteX4" fmla="*/ 1328924 w 1328924"/>
              <a:gd name="connsiteY4" fmla="*/ 878133 h 1307349"/>
              <a:gd name="connsiteX5" fmla="*/ 1328924 w 1328924"/>
              <a:gd name="connsiteY5" fmla="*/ 1307349 h 1307349"/>
              <a:gd name="connsiteX6" fmla="*/ 1213610 w 1328924"/>
              <a:gd name="connsiteY6" fmla="*/ 1301525 h 1307349"/>
              <a:gd name="connsiteX7" fmla="*/ 3987 w 1328924"/>
              <a:gd name="connsiteY7" fmla="*/ 84198 h 1307349"/>
              <a:gd name="connsiteX8" fmla="*/ 0 w 1328924"/>
              <a:gd name="connsiteY8" fmla="*/ 0 h 130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924" h="1307349">
                <a:moveTo>
                  <a:pt x="0" y="0"/>
                </a:moveTo>
                <a:lnTo>
                  <a:pt x="373416" y="0"/>
                </a:lnTo>
                <a:lnTo>
                  <a:pt x="375576" y="43015"/>
                </a:lnTo>
                <a:cubicBezTo>
                  <a:pt x="419795" y="481075"/>
                  <a:pt x="788041" y="830053"/>
                  <a:pt x="1251777" y="874459"/>
                </a:cubicBezTo>
                <a:lnTo>
                  <a:pt x="1328924" y="878133"/>
                </a:lnTo>
                <a:lnTo>
                  <a:pt x="1328924" y="1307349"/>
                </a:lnTo>
                <a:lnTo>
                  <a:pt x="1213610" y="1301525"/>
                </a:lnTo>
                <a:cubicBezTo>
                  <a:pt x="573409" y="1236509"/>
                  <a:pt x="65033" y="725567"/>
                  <a:pt x="3987" y="84198"/>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矩形: 圆角 30">
            <a:extLst>
              <a:ext uri="{FF2B5EF4-FFF2-40B4-BE49-F238E27FC236}">
                <a16:creationId xmlns:a16="http://schemas.microsoft.com/office/drawing/2014/main" id="{2810D9E5-FAF0-4979-AFCF-01B3E7A3999A}"/>
              </a:ext>
            </a:extLst>
          </p:cNvPr>
          <p:cNvSpPr/>
          <p:nvPr/>
        </p:nvSpPr>
        <p:spPr>
          <a:xfrm>
            <a:off x="3195356" y="295670"/>
            <a:ext cx="6469344" cy="618730"/>
          </a:xfrm>
          <a:prstGeom prst="roundRect">
            <a:avLst>
              <a:gd name="adj" fmla="val 50000"/>
            </a:avLst>
          </a:prstGeom>
          <a:solidFill>
            <a:srgbClr val="12B789"/>
          </a:solidFill>
          <a:ln w="12700" cap="flat" cmpd="sng" algn="ctr">
            <a:noFill/>
            <a:prstDash val="solid"/>
            <a:miter lim="800000"/>
          </a:ln>
          <a:effectLst/>
        </p:spPr>
        <p:txBody>
          <a:bodyPr rtlCol="0" anchor="ctr"/>
          <a:lstStyle/>
          <a:p>
            <a:pPr lvl="0" algn="ctr">
              <a:defRPr/>
            </a:pPr>
            <a:r>
              <a:rPr lang="vi-VN" altLang="zh-CN" sz="2800" b="1" kern="0" dirty="0">
                <a:solidFill>
                  <a:prstClr val="white"/>
                </a:solidFill>
                <a:latin typeface="Times New Roman" pitchFamily="18" charset="0"/>
                <a:cs typeface="Times New Roman" pitchFamily="18" charset="0"/>
                <a:sym typeface="+mn-lt"/>
              </a:rPr>
              <a:t>Tìm </a:t>
            </a:r>
            <a:r>
              <a:rPr lang="vi-VN" altLang="zh-CN" sz="2800" b="1" kern="0">
                <a:solidFill>
                  <a:prstClr val="white"/>
                </a:solidFill>
                <a:latin typeface="Times New Roman" pitchFamily="18" charset="0"/>
                <a:cs typeface="Times New Roman" pitchFamily="18" charset="0"/>
                <a:sym typeface="+mn-lt"/>
              </a:rPr>
              <a:t>hiểu </a:t>
            </a:r>
            <a:r>
              <a:rPr lang="vi-VN" altLang="zh-CN" sz="2800" b="1" kern="0" smtClean="0">
                <a:solidFill>
                  <a:prstClr val="white"/>
                </a:solidFill>
                <a:latin typeface="Times New Roman" pitchFamily="18" charset="0"/>
                <a:cs typeface="Times New Roman" pitchFamily="18" charset="0"/>
                <a:sym typeface="+mn-lt"/>
              </a:rPr>
              <a:t>quá trình sản xuất thép</a:t>
            </a:r>
            <a:endParaRPr kumimoji="0" lang="zh-CN" alt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sym typeface="+mn-lt"/>
            </a:endParaRPr>
          </a:p>
        </p:txBody>
      </p:sp>
      <p:sp>
        <p:nvSpPr>
          <p:cNvPr id="9" name="Rectangle 1"/>
          <p:cNvSpPr>
            <a:spLocks noChangeArrowheads="1"/>
          </p:cNvSpPr>
          <p:nvPr/>
        </p:nvSpPr>
        <p:spPr bwMode="auto">
          <a:xfrm>
            <a:off x="3059113" y="3316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828639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496482" y="2876238"/>
            <a:ext cx="10085917" cy="2695220"/>
          </a:xfrm>
          <a:prstGeom prst="rect">
            <a:avLst/>
          </a:prstGeom>
          <a:solidFill>
            <a:schemeClr val="accent5">
              <a:lumMod val="20000"/>
              <a:lumOff val="80000"/>
            </a:schemeClr>
          </a:solidFill>
          <a:ln w="19050">
            <a:solidFill>
              <a:srgbClr val="FF0000"/>
            </a:solidFill>
            <a:miter lim="800000"/>
            <a:headEnd/>
            <a:tailEnd/>
          </a:ln>
        </p:spPr>
        <p:txBody>
          <a:bodyPr lIns="108832" tIns="54417" rIns="108832" bIns="54417">
            <a:spAutoFit/>
          </a:bodyPr>
          <a:lstStyle/>
          <a:p>
            <a:pPr algn="ctr">
              <a:lnSpc>
                <a:spcPct val="150000"/>
              </a:lnSpc>
            </a:pPr>
            <a:r>
              <a:rPr lang="en-US" sz="2800" b="1" smtClean="0">
                <a:latin typeface="Times New Roman" pitchFamily="18" charset="0"/>
                <a:cs typeface="Times New Roman" pitchFamily="18" charset="0"/>
              </a:rPr>
              <a:t>PHIẾU HỌC TẬP 3</a:t>
            </a:r>
          </a:p>
          <a:p>
            <a:pPr>
              <a:lnSpc>
                <a:spcPct val="150000"/>
              </a:lnSpc>
            </a:pPr>
            <a:r>
              <a:rPr lang="en-US" sz="2800" b="1" smtClean="0">
                <a:latin typeface="Times New Roman" pitchFamily="18" charset="0"/>
                <a:cs typeface="Times New Roman" pitchFamily="18" charset="0"/>
              </a:rPr>
              <a:t>Câu </a:t>
            </a:r>
            <a:r>
              <a:rPr lang="en-US" sz="2800" b="1">
                <a:latin typeface="Times New Roman" pitchFamily="18" charset="0"/>
                <a:cs typeface="Times New Roman" pitchFamily="18" charset="0"/>
              </a:rPr>
              <a:t>1</a:t>
            </a:r>
            <a:r>
              <a:rPr lang="en-US" sz="2800" b="1" smtClean="0">
                <a:latin typeface="Times New Roman" pitchFamily="18" charset="0"/>
                <a:cs typeface="Times New Roman" pitchFamily="18" charset="0"/>
              </a:rPr>
              <a:t>. </a:t>
            </a:r>
            <a:r>
              <a:rPr lang="en-US" sz="2800">
                <a:latin typeface="Times New Roman" pitchFamily="18" charset="0"/>
                <a:cs typeface="Times New Roman" pitchFamily="18" charset="0"/>
              </a:rPr>
              <a:t>Hãy kể tên các nguyên liệu được dùng trong sản xuất thép.</a:t>
            </a:r>
            <a:endParaRPr lang="vi-VN" sz="2800">
              <a:latin typeface="Times New Roman" pitchFamily="18" charset="0"/>
              <a:cs typeface="Times New Roman" pitchFamily="18" charset="0"/>
            </a:endParaRPr>
          </a:p>
          <a:p>
            <a:pPr>
              <a:lnSpc>
                <a:spcPct val="150000"/>
              </a:lnSpc>
            </a:pPr>
            <a:r>
              <a:rPr lang="en-US" sz="2800" b="1" smtClean="0">
                <a:latin typeface="Times New Roman" pitchFamily="18" charset="0"/>
                <a:cs typeface="Times New Roman" pitchFamily="18" charset="0"/>
              </a:rPr>
              <a:t>Câu </a:t>
            </a:r>
            <a:r>
              <a:rPr lang="en-US" sz="2800" b="1">
                <a:latin typeface="Times New Roman" pitchFamily="18" charset="0"/>
                <a:cs typeface="Times New Roman" pitchFamily="18" charset="0"/>
              </a:rPr>
              <a:t>2</a:t>
            </a:r>
            <a:r>
              <a:rPr lang="en-US" sz="2800" b="1" smtClean="0">
                <a:latin typeface="Times New Roman" pitchFamily="18" charset="0"/>
                <a:cs typeface="Times New Roman" pitchFamily="18" charset="0"/>
              </a:rPr>
              <a:t>. </a:t>
            </a:r>
            <a:r>
              <a:rPr lang="en-US" sz="2800">
                <a:latin typeface="Times New Roman" pitchFamily="18" charset="0"/>
                <a:cs typeface="Times New Roman" pitchFamily="18" charset="0"/>
              </a:rPr>
              <a:t>Em hãy so sánh hàm lượng carbon có trong gang và thép.</a:t>
            </a:r>
            <a:endParaRPr lang="vi-VN" sz="2800">
              <a:latin typeface="Times New Roman" pitchFamily="18" charset="0"/>
              <a:cs typeface="Times New Roman" pitchFamily="18" charset="0"/>
            </a:endParaRPr>
          </a:p>
          <a:p>
            <a:pPr>
              <a:lnSpc>
                <a:spcPct val="150000"/>
              </a:lnSpc>
            </a:pPr>
            <a:r>
              <a:rPr lang="en-US" sz="2800" b="1" smtClean="0">
                <a:latin typeface="Times New Roman" pitchFamily="18" charset="0"/>
                <a:cs typeface="Times New Roman" pitchFamily="18" charset="0"/>
              </a:rPr>
              <a:t>Câu </a:t>
            </a:r>
            <a:r>
              <a:rPr lang="en-US" sz="2800" b="1">
                <a:latin typeface="Times New Roman" pitchFamily="18" charset="0"/>
                <a:cs typeface="Times New Roman" pitchFamily="18" charset="0"/>
              </a:rPr>
              <a:t>3</a:t>
            </a:r>
            <a:r>
              <a:rPr lang="en-US" sz="2800" b="1" smtClean="0">
                <a:latin typeface="Times New Roman" pitchFamily="18" charset="0"/>
                <a:cs typeface="Times New Roman" pitchFamily="18" charset="0"/>
              </a:rPr>
              <a:t>. </a:t>
            </a:r>
            <a:r>
              <a:rPr lang="en-US" sz="2800">
                <a:latin typeface="Times New Roman" pitchFamily="18" charset="0"/>
                <a:cs typeface="Times New Roman" pitchFamily="18" charset="0"/>
              </a:rPr>
              <a:t>Vì sao khí oxygen được thổi liên tục qua gang nóng chảy</a:t>
            </a:r>
            <a:r>
              <a:rPr lang="en-US" sz="2800" smtClean="0">
                <a:latin typeface="Times New Roman" pitchFamily="18" charset="0"/>
                <a:cs typeface="Times New Roman" pitchFamily="18" charset="0"/>
              </a:rPr>
              <a:t>?</a:t>
            </a:r>
            <a:endParaRPr lang="vi-VN" sz="2800">
              <a:latin typeface="Times New Roman" pitchFamily="18" charset="0"/>
              <a:cs typeface="Times New Roman" pitchFamily="18" charset="0"/>
            </a:endParaRPr>
          </a:p>
        </p:txBody>
      </p:sp>
      <p:sp>
        <p:nvSpPr>
          <p:cNvPr id="11267" name="TextBox 7"/>
          <p:cNvSpPr txBox="1">
            <a:spLocks noChangeArrowheads="1"/>
          </p:cNvSpPr>
          <p:nvPr/>
        </p:nvSpPr>
        <p:spPr bwMode="auto">
          <a:xfrm>
            <a:off x="3786717" y="359533"/>
            <a:ext cx="4734983" cy="55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46" tIns="30474" rIns="60946" bIns="3047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b="1">
                <a:solidFill>
                  <a:srgbClr val="FF0000"/>
                </a:solidFill>
                <a:latin typeface="Times New Roman" pitchFamily="18" charset="0"/>
                <a:cs typeface="Times New Roman" pitchFamily="18" charset="0"/>
              </a:rPr>
              <a:t>HOẠT ĐỘNG NHÓM </a:t>
            </a:r>
          </a:p>
        </p:txBody>
      </p:sp>
      <p:pic>
        <p:nvPicPr>
          <p:cNvPr id="11269" name="Picture 10"/>
          <p:cNvPicPr>
            <a:picLocks noChangeAspect="1"/>
          </p:cNvPicPr>
          <p:nvPr/>
        </p:nvPicPr>
        <p:blipFill>
          <a:blip r:embed="rId3">
            <a:extLst>
              <a:ext uri="{28A0092B-C50C-407E-A947-70E740481C1C}">
                <a14:useLocalDpi xmlns:a14="http://schemas.microsoft.com/office/drawing/2010/main" val="0"/>
              </a:ext>
            </a:extLst>
          </a:blip>
          <a:srcRect r="37485"/>
          <a:stretch>
            <a:fillRect/>
          </a:stretch>
        </p:blipFill>
        <p:spPr bwMode="auto">
          <a:xfrm>
            <a:off x="1" y="-48683"/>
            <a:ext cx="1394884" cy="113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p:cNvPicPr>
            <a:picLocks noChangeAspect="1"/>
          </p:cNvPicPr>
          <p:nvPr/>
        </p:nvPicPr>
        <p:blipFill>
          <a:blip r:embed="rId4">
            <a:extLst>
              <a:ext uri="{28A0092B-C50C-407E-A947-70E740481C1C}">
                <a14:useLocalDpi xmlns:a14="http://schemas.microsoft.com/office/drawing/2010/main" val="0"/>
              </a:ext>
            </a:extLst>
          </a:blip>
          <a:srcRect r="37485"/>
          <a:stretch>
            <a:fillRect/>
          </a:stretch>
        </p:blipFill>
        <p:spPr bwMode="auto">
          <a:xfrm>
            <a:off x="0" y="0"/>
            <a:ext cx="2082800" cy="161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082800" y="1079914"/>
            <a:ext cx="9342968" cy="104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6" tIns="30474" rIns="60946" bIns="30474">
            <a:spAutoFit/>
          </a:bodyPr>
          <a:lstStyle/>
          <a:p>
            <a:r>
              <a:rPr lang="en-US" sz="3200" b="1">
                <a:latin typeface="Times New Roman" pitchFamily="18" charset="0"/>
                <a:cs typeface="Times New Roman" pitchFamily="18" charset="0"/>
              </a:rPr>
              <a:t>* Nhiệm vụ : </a:t>
            </a:r>
            <a:r>
              <a:rPr lang="en-US" sz="3200" smtClean="0">
                <a:latin typeface="Times New Roman" pitchFamily="18" charset="0"/>
                <a:cs typeface="Times New Roman" pitchFamily="18" charset="0"/>
              </a:rPr>
              <a:t>Tìm hiểu thông tin SGK thảo </a:t>
            </a:r>
            <a:r>
              <a:rPr lang="en-US" sz="3200">
                <a:latin typeface="Times New Roman" pitchFamily="18" charset="0"/>
                <a:cs typeface="Times New Roman" pitchFamily="18" charset="0"/>
              </a:rPr>
              <a:t>luận nhóm </a:t>
            </a:r>
            <a:r>
              <a:rPr lang="en-US" sz="3200" smtClean="0">
                <a:latin typeface="Times New Roman" pitchFamily="18" charset="0"/>
                <a:cs typeface="Times New Roman" pitchFamily="18" charset="0"/>
              </a:rPr>
              <a:t>hoàn thành phiếu học tập 3 </a:t>
            </a:r>
            <a:endParaRPr lang="vi-VN" sz="3200">
              <a:latin typeface="Times New Roman" pitchFamily="18" charset="0"/>
              <a:cs typeface="Times New Roman" pitchFamily="18" charset="0"/>
            </a:endParaRPr>
          </a:p>
        </p:txBody>
      </p:sp>
      <p:pic>
        <p:nvPicPr>
          <p:cNvPr id="10" name="Picture 6" descr="Finance Quick Consult Can Answer Your Questions — 501 Comm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758" y="2260295"/>
            <a:ext cx="1547283" cy="117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9001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ình tự do: Hình 56">
            <a:extLst>
              <a:ext uri="{FF2B5EF4-FFF2-40B4-BE49-F238E27FC236}">
                <a16:creationId xmlns:a16="http://schemas.microsoft.com/office/drawing/2014/main" id="{76E882B6-0066-490A-8DBA-1207351B0C85}"/>
              </a:ext>
            </a:extLst>
          </p:cNvPr>
          <p:cNvSpPr/>
          <p:nvPr/>
        </p:nvSpPr>
        <p:spPr>
          <a:xfrm rot="10800000">
            <a:off x="-13451" y="5000296"/>
            <a:ext cx="1786254" cy="1857704"/>
          </a:xfrm>
          <a:custGeom>
            <a:avLst/>
            <a:gdLst>
              <a:gd name="connsiteX0" fmla="*/ 0 w 1328924"/>
              <a:gd name="connsiteY0" fmla="*/ 0 h 1307349"/>
              <a:gd name="connsiteX1" fmla="*/ 373416 w 1328924"/>
              <a:gd name="connsiteY1" fmla="*/ 0 h 1307349"/>
              <a:gd name="connsiteX2" fmla="*/ 375576 w 1328924"/>
              <a:gd name="connsiteY2" fmla="*/ 43015 h 1307349"/>
              <a:gd name="connsiteX3" fmla="*/ 1251777 w 1328924"/>
              <a:gd name="connsiteY3" fmla="*/ 874459 h 1307349"/>
              <a:gd name="connsiteX4" fmla="*/ 1328924 w 1328924"/>
              <a:gd name="connsiteY4" fmla="*/ 878133 h 1307349"/>
              <a:gd name="connsiteX5" fmla="*/ 1328924 w 1328924"/>
              <a:gd name="connsiteY5" fmla="*/ 1307349 h 1307349"/>
              <a:gd name="connsiteX6" fmla="*/ 1213610 w 1328924"/>
              <a:gd name="connsiteY6" fmla="*/ 1301525 h 1307349"/>
              <a:gd name="connsiteX7" fmla="*/ 3987 w 1328924"/>
              <a:gd name="connsiteY7" fmla="*/ 84198 h 1307349"/>
              <a:gd name="connsiteX8" fmla="*/ 0 w 1328924"/>
              <a:gd name="connsiteY8" fmla="*/ 0 h 130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924" h="1307349">
                <a:moveTo>
                  <a:pt x="0" y="0"/>
                </a:moveTo>
                <a:lnTo>
                  <a:pt x="373416" y="0"/>
                </a:lnTo>
                <a:lnTo>
                  <a:pt x="375576" y="43015"/>
                </a:lnTo>
                <a:cubicBezTo>
                  <a:pt x="419795" y="481075"/>
                  <a:pt x="788041" y="830053"/>
                  <a:pt x="1251777" y="874459"/>
                </a:cubicBezTo>
                <a:lnTo>
                  <a:pt x="1328924" y="878133"/>
                </a:lnTo>
                <a:lnTo>
                  <a:pt x="1328924" y="1307349"/>
                </a:lnTo>
                <a:lnTo>
                  <a:pt x="1213610" y="1301525"/>
                </a:lnTo>
                <a:cubicBezTo>
                  <a:pt x="573409" y="1236509"/>
                  <a:pt x="65033" y="725567"/>
                  <a:pt x="3987" y="84198"/>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矩形: 圆角 30">
            <a:extLst>
              <a:ext uri="{FF2B5EF4-FFF2-40B4-BE49-F238E27FC236}">
                <a16:creationId xmlns:a16="http://schemas.microsoft.com/office/drawing/2014/main" id="{2810D9E5-FAF0-4979-AFCF-01B3E7A3999A}"/>
              </a:ext>
            </a:extLst>
          </p:cNvPr>
          <p:cNvSpPr/>
          <p:nvPr/>
        </p:nvSpPr>
        <p:spPr>
          <a:xfrm>
            <a:off x="3195356" y="295670"/>
            <a:ext cx="6469344" cy="618730"/>
          </a:xfrm>
          <a:prstGeom prst="roundRect">
            <a:avLst>
              <a:gd name="adj" fmla="val 50000"/>
            </a:avLst>
          </a:prstGeom>
          <a:solidFill>
            <a:srgbClr val="12B789"/>
          </a:solidFill>
          <a:ln w="12700" cap="flat" cmpd="sng" algn="ctr">
            <a:noFill/>
            <a:prstDash val="solid"/>
            <a:miter lim="800000"/>
          </a:ln>
          <a:effectLst/>
        </p:spPr>
        <p:txBody>
          <a:bodyPr rtlCol="0" anchor="ctr"/>
          <a:lstStyle/>
          <a:p>
            <a:pPr lvl="0" algn="ctr">
              <a:defRPr/>
            </a:pPr>
            <a:r>
              <a:rPr lang="vi-VN" altLang="zh-CN" sz="2800" b="1" kern="0" dirty="0">
                <a:solidFill>
                  <a:prstClr val="white"/>
                </a:solidFill>
                <a:latin typeface="Times New Roman" pitchFamily="18" charset="0"/>
                <a:cs typeface="Times New Roman" pitchFamily="18" charset="0"/>
                <a:sym typeface="+mn-lt"/>
              </a:rPr>
              <a:t>Tìm </a:t>
            </a:r>
            <a:r>
              <a:rPr lang="vi-VN" altLang="zh-CN" sz="2800" b="1" kern="0">
                <a:solidFill>
                  <a:prstClr val="white"/>
                </a:solidFill>
                <a:latin typeface="Times New Roman" pitchFamily="18" charset="0"/>
                <a:cs typeface="Times New Roman" pitchFamily="18" charset="0"/>
                <a:sym typeface="+mn-lt"/>
              </a:rPr>
              <a:t>hiểu </a:t>
            </a:r>
            <a:r>
              <a:rPr lang="vi-VN" altLang="zh-CN" sz="2800" b="1" kern="0" smtClean="0">
                <a:solidFill>
                  <a:prstClr val="white"/>
                </a:solidFill>
                <a:latin typeface="Times New Roman" pitchFamily="18" charset="0"/>
                <a:cs typeface="Times New Roman" pitchFamily="18" charset="0"/>
                <a:sym typeface="+mn-lt"/>
              </a:rPr>
              <a:t>quá trình sản xuất thép</a:t>
            </a:r>
            <a:endParaRPr kumimoji="0" lang="zh-CN" alt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sym typeface="+mn-lt"/>
            </a:endParaRPr>
          </a:p>
        </p:txBody>
      </p:sp>
      <p:sp>
        <p:nvSpPr>
          <p:cNvPr id="9" name="Rectangle 1"/>
          <p:cNvSpPr>
            <a:spLocks noChangeArrowheads="1"/>
          </p:cNvSpPr>
          <p:nvPr/>
        </p:nvSpPr>
        <p:spPr bwMode="auto">
          <a:xfrm>
            <a:off x="3059113" y="3316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1132113" y="1015204"/>
            <a:ext cx="10043885" cy="523220"/>
          </a:xfrm>
          <a:prstGeom prst="rect">
            <a:avLst/>
          </a:prstGeom>
        </p:spPr>
        <p:txBody>
          <a:bodyPr wrap="square">
            <a:spAutoFit/>
          </a:bodyPr>
          <a:lstStyle/>
          <a:p>
            <a:r>
              <a:rPr lang="en-US" sz="2800" b="1">
                <a:solidFill>
                  <a:srgbClr val="C00000"/>
                </a:solidFill>
                <a:latin typeface="Times New Roman" pitchFamily="18" charset="0"/>
                <a:cs typeface="Times New Roman" pitchFamily="18" charset="0"/>
              </a:rPr>
              <a:t>Câu </a:t>
            </a:r>
            <a:r>
              <a:rPr lang="en-US" sz="2800" b="1" smtClean="0">
                <a:solidFill>
                  <a:srgbClr val="C00000"/>
                </a:solidFill>
                <a:latin typeface="Times New Roman" pitchFamily="18" charset="0"/>
                <a:cs typeface="Times New Roman" pitchFamily="18" charset="0"/>
              </a:rPr>
              <a:t>1. </a:t>
            </a:r>
            <a:r>
              <a:rPr lang="en-US" sz="2800">
                <a:solidFill>
                  <a:srgbClr val="C00000"/>
                </a:solidFill>
                <a:latin typeface="Times New Roman" pitchFamily="18" charset="0"/>
                <a:cs typeface="Times New Roman" pitchFamily="18" charset="0"/>
              </a:rPr>
              <a:t>Hãy kể tên các nguyên liệu được dùng trong sản xuất thép.</a:t>
            </a:r>
            <a:endParaRPr lang="vi-VN" sz="2800">
              <a:solidFill>
                <a:srgbClr val="C00000"/>
              </a:solidFill>
              <a:latin typeface="Times New Roman" pitchFamily="18" charset="0"/>
              <a:cs typeface="Times New Roman" pitchFamily="18" charset="0"/>
            </a:endParaRPr>
          </a:p>
        </p:txBody>
      </p:sp>
      <p:sp>
        <p:nvSpPr>
          <p:cNvPr id="5" name="Rectangle 4"/>
          <p:cNvSpPr/>
          <p:nvPr/>
        </p:nvSpPr>
        <p:spPr>
          <a:xfrm>
            <a:off x="1301089" y="1581502"/>
            <a:ext cx="10281310" cy="954107"/>
          </a:xfrm>
          <a:prstGeom prst="rect">
            <a:avLst/>
          </a:prstGeom>
        </p:spPr>
        <p:txBody>
          <a:bodyPr wrap="square">
            <a:spAutoFit/>
          </a:bodyPr>
          <a:lstStyle/>
          <a:p>
            <a:r>
              <a:rPr lang="en-US" sz="2800">
                <a:latin typeface="Times New Roman" pitchFamily="18" charset="0"/>
                <a:cs typeface="Times New Roman" pitchFamily="18" charset="0"/>
              </a:rPr>
              <a:t>Nguyên liệu chính để sản xuất thép là gang (hoặc thép phế liệu) và khí oxygen</a:t>
            </a:r>
            <a:endParaRPr lang="vi-VN" sz="2800">
              <a:latin typeface="Times New Roman" pitchFamily="18" charset="0"/>
              <a:cs typeface="Times New Roman" pitchFamily="18" charset="0"/>
            </a:endParaRPr>
          </a:p>
        </p:txBody>
      </p:sp>
      <p:sp>
        <p:nvSpPr>
          <p:cNvPr id="8" name="Rectangle 7"/>
          <p:cNvSpPr/>
          <p:nvPr/>
        </p:nvSpPr>
        <p:spPr>
          <a:xfrm>
            <a:off x="1132113" y="2545823"/>
            <a:ext cx="9579428" cy="523220"/>
          </a:xfrm>
          <a:prstGeom prst="rect">
            <a:avLst/>
          </a:prstGeom>
        </p:spPr>
        <p:txBody>
          <a:bodyPr wrap="square">
            <a:spAutoFit/>
          </a:bodyPr>
          <a:lstStyle/>
          <a:p>
            <a:r>
              <a:rPr lang="en-US" sz="2800" b="1">
                <a:solidFill>
                  <a:srgbClr val="C00000"/>
                </a:solidFill>
                <a:latin typeface="Times New Roman" pitchFamily="18" charset="0"/>
                <a:cs typeface="Times New Roman" pitchFamily="18" charset="0"/>
              </a:rPr>
              <a:t>Câu </a:t>
            </a:r>
            <a:r>
              <a:rPr lang="en-US" sz="2800" b="1" smtClean="0">
                <a:solidFill>
                  <a:srgbClr val="C00000"/>
                </a:solidFill>
                <a:latin typeface="Times New Roman" pitchFamily="18" charset="0"/>
                <a:cs typeface="Times New Roman" pitchFamily="18" charset="0"/>
              </a:rPr>
              <a:t>2. </a:t>
            </a:r>
            <a:r>
              <a:rPr lang="en-US" sz="2800">
                <a:solidFill>
                  <a:srgbClr val="C00000"/>
                </a:solidFill>
                <a:latin typeface="Times New Roman" pitchFamily="18" charset="0"/>
                <a:cs typeface="Times New Roman" pitchFamily="18" charset="0"/>
              </a:rPr>
              <a:t>Em hãy so sánh hàm lượng carbon có trong gang và thép.</a:t>
            </a:r>
            <a:endParaRPr lang="vi-VN" sz="2800">
              <a:solidFill>
                <a:srgbClr val="C00000"/>
              </a:solidFill>
              <a:latin typeface="Times New Roman" pitchFamily="18" charset="0"/>
              <a:cs typeface="Times New Roman" pitchFamily="18" charset="0"/>
            </a:endParaRPr>
          </a:p>
        </p:txBody>
      </p:sp>
      <p:sp>
        <p:nvSpPr>
          <p:cNvPr id="12" name="Rectangle 11"/>
          <p:cNvSpPr/>
          <p:nvPr/>
        </p:nvSpPr>
        <p:spPr>
          <a:xfrm>
            <a:off x="1336344" y="3069043"/>
            <a:ext cx="10492799" cy="954107"/>
          </a:xfrm>
          <a:prstGeom prst="rect">
            <a:avLst/>
          </a:prstGeom>
        </p:spPr>
        <p:txBody>
          <a:bodyPr wrap="square">
            <a:spAutoFit/>
          </a:bodyPr>
          <a:lstStyle/>
          <a:p>
            <a:r>
              <a:rPr lang="en-US" sz="2800">
                <a:latin typeface="Times New Roman" pitchFamily="18" charset="0"/>
                <a:cs typeface="Times New Roman" pitchFamily="18" charset="0"/>
              </a:rPr>
              <a:t>Trong gang hàm lượng cacbon từ 2 - 5 %. Trong thép hàm lượng cacbon dưới 2%</a:t>
            </a:r>
            <a:endParaRPr lang="vi-VN" sz="2800">
              <a:latin typeface="Times New Roman" pitchFamily="18" charset="0"/>
              <a:cs typeface="Times New Roman" pitchFamily="18" charset="0"/>
            </a:endParaRPr>
          </a:p>
        </p:txBody>
      </p:sp>
      <p:sp>
        <p:nvSpPr>
          <p:cNvPr id="14" name="Rectangle 13"/>
          <p:cNvSpPr/>
          <p:nvPr/>
        </p:nvSpPr>
        <p:spPr>
          <a:xfrm>
            <a:off x="1132113" y="4076921"/>
            <a:ext cx="10426454" cy="523220"/>
          </a:xfrm>
          <a:prstGeom prst="rect">
            <a:avLst/>
          </a:prstGeom>
        </p:spPr>
        <p:txBody>
          <a:bodyPr wrap="square">
            <a:spAutoFit/>
          </a:bodyPr>
          <a:lstStyle/>
          <a:p>
            <a:r>
              <a:rPr lang="en-US" sz="2800" b="1">
                <a:solidFill>
                  <a:srgbClr val="C00000"/>
                </a:solidFill>
                <a:latin typeface="Times New Roman" pitchFamily="18" charset="0"/>
                <a:cs typeface="Times New Roman" pitchFamily="18" charset="0"/>
              </a:rPr>
              <a:t>Câu </a:t>
            </a:r>
            <a:r>
              <a:rPr lang="en-US" sz="2800" b="1" smtClean="0">
                <a:solidFill>
                  <a:srgbClr val="C00000"/>
                </a:solidFill>
                <a:latin typeface="Times New Roman" pitchFamily="18" charset="0"/>
                <a:cs typeface="Times New Roman" pitchFamily="18" charset="0"/>
              </a:rPr>
              <a:t>3. </a:t>
            </a:r>
            <a:r>
              <a:rPr lang="en-US" sz="2800">
                <a:solidFill>
                  <a:srgbClr val="C00000"/>
                </a:solidFill>
                <a:latin typeface="Times New Roman" pitchFamily="18" charset="0"/>
                <a:cs typeface="Times New Roman" pitchFamily="18" charset="0"/>
              </a:rPr>
              <a:t>Vì sao khí oxygen được thổi liên tục qua gang nóng chảy?</a:t>
            </a:r>
            <a:endParaRPr lang="vi-VN" sz="2800">
              <a:solidFill>
                <a:srgbClr val="C00000"/>
              </a:solidFill>
              <a:latin typeface="Times New Roman" pitchFamily="18" charset="0"/>
              <a:cs typeface="Times New Roman" pitchFamily="18" charset="0"/>
            </a:endParaRPr>
          </a:p>
        </p:txBody>
      </p:sp>
      <p:sp>
        <p:nvSpPr>
          <p:cNvPr id="16" name="Rectangle 15"/>
          <p:cNvSpPr/>
          <p:nvPr/>
        </p:nvSpPr>
        <p:spPr>
          <a:xfrm>
            <a:off x="1249357" y="4655191"/>
            <a:ext cx="10666771" cy="1815882"/>
          </a:xfrm>
          <a:prstGeom prst="rect">
            <a:avLst/>
          </a:prstGeom>
        </p:spPr>
        <p:txBody>
          <a:bodyPr wrap="square">
            <a:spAutoFit/>
          </a:bodyPr>
          <a:lstStyle/>
          <a:p>
            <a:r>
              <a:rPr lang="en-US" sz="2800">
                <a:latin typeface="Times New Roman" pitchFamily="18" charset="0"/>
                <a:cs typeface="Times New Roman" pitchFamily="18" charset="0"/>
              </a:rPr>
              <a:t>Tất cả các tạp chất trong nguyên liệu phải được loại bỏ, do đó khí </a:t>
            </a:r>
            <a:r>
              <a:rPr lang="en-US" sz="2800" smtClean="0">
                <a:latin typeface="Times New Roman" pitchFamily="18" charset="0"/>
                <a:cs typeface="Times New Roman" pitchFamily="18" charset="0"/>
              </a:rPr>
              <a:t>oxygen</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được </a:t>
            </a:r>
            <a:r>
              <a:rPr lang="en-US" sz="2800">
                <a:latin typeface="Times New Roman" pitchFamily="18" charset="0"/>
                <a:cs typeface="Times New Roman" pitchFamily="18" charset="0"/>
              </a:rPr>
              <a:t>thổi liên tục qua sắt nóng chảy dùng để oxi hoá các nguyên tố phi kim có trong gang thành những oxide. Những oxide này hoá hợp với chất chảy là CaO tạo thành xỉ được tách ra khỏi thành phẩm</a:t>
            </a:r>
            <a:r>
              <a:rPr lang="en-US" sz="2800" smtClean="0">
                <a:latin typeface="Times New Roman" pitchFamily="18" charset="0"/>
                <a:cs typeface="Times New Roman" pitchFamily="18" charset="0"/>
              </a:rPr>
              <a:t>.</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37230685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2" grpId="0"/>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F176D41-CD54-42BB-A3B7-2C19EA6E557D}"/>
              </a:ext>
            </a:extLst>
          </p:cNvPr>
          <p:cNvSpPr/>
          <p:nvPr/>
        </p:nvSpPr>
        <p:spPr>
          <a:xfrm>
            <a:off x="-10489" y="6000750"/>
            <a:ext cx="12192000" cy="857250"/>
          </a:xfrm>
          <a:prstGeom prst="rect">
            <a:avLst/>
          </a:prstGeom>
          <a:solidFill>
            <a:srgbClr val="FBD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图片 39">
            <a:extLst>
              <a:ext uri="{FF2B5EF4-FFF2-40B4-BE49-F238E27FC236}">
                <a16:creationId xmlns:a16="http://schemas.microsoft.com/office/drawing/2014/main" id="{3A16B110-DCED-4ED3-AF83-805B5A17E569}"/>
              </a:ext>
            </a:extLst>
          </p:cNvPr>
          <p:cNvPicPr>
            <a:picLocks noChangeAspect="1"/>
          </p:cNvPicPr>
          <p:nvPr/>
        </p:nvPicPr>
        <p:blipFill>
          <a:blip r:embed="rId2"/>
          <a:stretch>
            <a:fillRect/>
          </a:stretch>
        </p:blipFill>
        <p:spPr>
          <a:xfrm>
            <a:off x="123084" y="5312297"/>
            <a:ext cx="476736" cy="978237"/>
          </a:xfrm>
          <a:prstGeom prst="rect">
            <a:avLst/>
          </a:prstGeom>
        </p:spPr>
      </p:pic>
      <p:pic>
        <p:nvPicPr>
          <p:cNvPr id="27" name="图片 30">
            <a:extLst>
              <a:ext uri="{FF2B5EF4-FFF2-40B4-BE49-F238E27FC236}">
                <a16:creationId xmlns:a16="http://schemas.microsoft.com/office/drawing/2014/main" id="{CA31278D-96B9-4A26-A441-4DDBF874F2FC}"/>
              </a:ext>
            </a:extLst>
          </p:cNvPr>
          <p:cNvPicPr>
            <a:picLocks noChangeAspect="1"/>
          </p:cNvPicPr>
          <p:nvPr/>
        </p:nvPicPr>
        <p:blipFill>
          <a:blip r:embed="rId3"/>
          <a:stretch>
            <a:fillRect/>
          </a:stretch>
        </p:blipFill>
        <p:spPr>
          <a:xfrm>
            <a:off x="592016" y="5110246"/>
            <a:ext cx="721219" cy="1218058"/>
          </a:xfrm>
          <a:prstGeom prst="rect">
            <a:avLst/>
          </a:prstGeom>
        </p:spPr>
      </p:pic>
      <p:pic>
        <p:nvPicPr>
          <p:cNvPr id="39" name="Picture 38">
            <a:extLst>
              <a:ext uri="{FF2B5EF4-FFF2-40B4-BE49-F238E27FC236}">
                <a16:creationId xmlns:a16="http://schemas.microsoft.com/office/drawing/2014/main" id="{6D9D9CE6-1D33-4082-AE70-ECB6701C17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3" y="3391078"/>
            <a:ext cx="1813924" cy="1438206"/>
          </a:xfrm>
          <a:prstGeom prst="rect">
            <a:avLst/>
          </a:prstGeom>
        </p:spPr>
      </p:pic>
      <p:sp>
        <p:nvSpPr>
          <p:cNvPr id="4" name="Rounded Rectangular Callout 3"/>
          <p:cNvSpPr/>
          <p:nvPr/>
        </p:nvSpPr>
        <p:spPr>
          <a:xfrm>
            <a:off x="4838699" y="4118953"/>
            <a:ext cx="6830787" cy="2538485"/>
          </a:xfrm>
          <a:prstGeom prst="wedgeRoundRectCallout">
            <a:avLst>
              <a:gd name="adj1" fmla="val -102903"/>
              <a:gd name="adj2" fmla="val -62628"/>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200" smtClean="0">
              <a:solidFill>
                <a:srgbClr val="C00000"/>
              </a:solidFill>
              <a:latin typeface="Times New Roman" pitchFamily="18" charset="0"/>
              <a:cs typeface="Times New Roman" pitchFamily="18" charset="0"/>
            </a:endParaRPr>
          </a:p>
          <a:p>
            <a:pPr algn="ctr"/>
            <a:r>
              <a:rPr lang="en-US" sz="2800">
                <a:solidFill>
                  <a:srgbClr val="C00000"/>
                </a:solidFill>
                <a:latin typeface="Times New Roman" pitchFamily="18" charset="0"/>
                <a:cs typeface="Times New Roman" pitchFamily="18" charset="0"/>
              </a:rPr>
              <a:t>Để khoan được đất, đá, người ta phải chế tạo mũi khoan có độ cứng cao được làm từ hợp kim. Hợp kim là gì? Vì sao lại chế tạo ra hợp kim? Chúng có thành phần và tính chất nào đặc trưng?</a:t>
            </a:r>
            <a:endParaRPr lang="vi-VN" sz="2800">
              <a:solidFill>
                <a:srgbClr val="C00000"/>
              </a:solidFill>
              <a:latin typeface="Times New Roman" pitchFamily="18" charset="0"/>
              <a:cs typeface="Times New Roman" pitchFamily="18" charset="0"/>
            </a:endParaRPr>
          </a:p>
          <a:p>
            <a:pPr algn="ctr"/>
            <a:endParaRPr lang="en-US" sz="3200" dirty="0"/>
          </a:p>
        </p:txBody>
      </p:sp>
      <p:grpSp>
        <p:nvGrpSpPr>
          <p:cNvPr id="10" name="组合 10">
            <a:extLst>
              <a:ext uri="{FF2B5EF4-FFF2-40B4-BE49-F238E27FC236}">
                <a16:creationId xmlns:a16="http://schemas.microsoft.com/office/drawing/2014/main" id="{568E802E-22BD-4046-A8A1-62805B9E4D56}"/>
              </a:ext>
            </a:extLst>
          </p:cNvPr>
          <p:cNvGrpSpPr/>
          <p:nvPr/>
        </p:nvGrpSpPr>
        <p:grpSpPr>
          <a:xfrm>
            <a:off x="10341310" y="0"/>
            <a:ext cx="1857019" cy="1181893"/>
            <a:chOff x="9732933" y="475457"/>
            <a:chExt cx="1857018" cy="1181893"/>
          </a:xfrm>
        </p:grpSpPr>
        <p:pic>
          <p:nvPicPr>
            <p:cNvPr id="11" name="图片 5">
              <a:extLst>
                <a:ext uri="{FF2B5EF4-FFF2-40B4-BE49-F238E27FC236}">
                  <a16:creationId xmlns:a16="http://schemas.microsoft.com/office/drawing/2014/main" id="{2FC623EB-59A6-423B-AE6C-606786674C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12" name="图片 6">
              <a:extLst>
                <a:ext uri="{FF2B5EF4-FFF2-40B4-BE49-F238E27FC236}">
                  <a16:creationId xmlns:a16="http://schemas.microsoft.com/office/drawing/2014/main" id="{E957DFC3-7921-4CAA-BD39-CDB9272E3A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13" name="图片 7">
              <a:extLst>
                <a:ext uri="{FF2B5EF4-FFF2-40B4-BE49-F238E27FC236}">
                  <a16:creationId xmlns:a16="http://schemas.microsoft.com/office/drawing/2014/main" id="{B2801CB4-1834-4A06-8DF1-10864BD588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14" name="图片 8">
              <a:extLst>
                <a:ext uri="{FF2B5EF4-FFF2-40B4-BE49-F238E27FC236}">
                  <a16:creationId xmlns:a16="http://schemas.microsoft.com/office/drawing/2014/main" id="{2252009E-A6B2-4CC4-9B7A-DF8142F05B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3" name="AutoShape 2" descr="Khi ong đốt bị sưng phải làm sao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5" name="AutoShape 4" descr="Khi ong đốt bị sưng phải làm sao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9" name="Shape 1110"/>
          <p:cNvPicPr/>
          <p:nvPr/>
        </p:nvPicPr>
        <p:blipFill>
          <a:blip r:embed="rId7"/>
          <a:stretch/>
        </p:blipFill>
        <p:spPr>
          <a:xfrm>
            <a:off x="2670629" y="-5265"/>
            <a:ext cx="7482451" cy="3953151"/>
          </a:xfrm>
          <a:prstGeom prst="rect">
            <a:avLst/>
          </a:prstGeom>
        </p:spPr>
      </p:pic>
    </p:spTree>
    <p:extLst>
      <p:ext uri="{BB962C8B-B14F-4D97-AF65-F5344CB8AC3E}">
        <p14:creationId xmlns:p14="http://schemas.microsoft.com/office/powerpoint/2010/main" val="383402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41829"/>
            <a:ext cx="10856686" cy="563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2457" y="318609"/>
            <a:ext cx="10130972" cy="523220"/>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MỘT SỐ NHÀ MÁY SẢN XUẤT GANG THÉP Ở VIỆT NAM</a:t>
            </a:r>
            <a:endParaRPr lang="vi-VN" sz="2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9309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E9220F-9212-4975-B715-D81D482A73E6}"/>
              </a:ext>
            </a:extLst>
          </p:cNvPr>
          <p:cNvSpPr/>
          <p:nvPr/>
        </p:nvSpPr>
        <p:spPr>
          <a:xfrm>
            <a:off x="0" y="0"/>
            <a:ext cx="12192000" cy="1150292"/>
          </a:xfrm>
          <a:prstGeom prst="rect">
            <a:avLst/>
          </a:prstGeom>
          <a:solidFill>
            <a:srgbClr val="FBD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itchFamily="18" charset="0"/>
                <a:cs typeface="Times New Roman" pitchFamily="18" charset="0"/>
              </a:rPr>
              <a:t>                                       </a:t>
            </a:r>
          </a:p>
          <a:p>
            <a:r>
              <a:rPr lang="en-US" sz="2800" b="1">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                                GIỚI THIỆU VỀ HỢP KIM</a:t>
            </a:r>
            <a:endParaRPr lang="en-US" sz="2800" b="1" dirty="0">
              <a:solidFill>
                <a:srgbClr val="FF0000"/>
              </a:solidFill>
              <a:latin typeface="Times New Roman" pitchFamily="18" charset="0"/>
              <a:cs typeface="Times New Roman" pitchFamily="18" charset="0"/>
            </a:endParaRPr>
          </a:p>
          <a:p>
            <a:pPr algn="r"/>
            <a:endParaRPr lang="en-US" sz="2800" dirty="0">
              <a:solidFill>
                <a:srgbClr val="FF0000"/>
              </a:solidFill>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id="{8377B1A9-5EF8-4166-99F8-EAE5AA812EE9}"/>
              </a:ext>
            </a:extLst>
          </p:cNvPr>
          <p:cNvSpPr/>
          <p:nvPr/>
        </p:nvSpPr>
        <p:spPr>
          <a:xfrm>
            <a:off x="1" y="0"/>
            <a:ext cx="2857499" cy="115029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en-US" sz="2800" b="1" err="1" smtClean="0">
                <a:solidFill>
                  <a:schemeClr val="bg1"/>
                </a:solidFill>
                <a:latin typeface="Times New Roman" pitchFamily="18" charset="0"/>
                <a:cs typeface="Times New Roman" pitchFamily="18" charset="0"/>
              </a:rPr>
              <a:t>Bài</a:t>
            </a:r>
            <a:r>
              <a:rPr lang="en-US" sz="2800" b="1" smtClean="0">
                <a:solidFill>
                  <a:schemeClr val="bg1"/>
                </a:solidFill>
                <a:latin typeface="Times New Roman" pitchFamily="18" charset="0"/>
                <a:cs typeface="Times New Roman" pitchFamily="18" charset="0"/>
              </a:rPr>
              <a:t>  18: </a:t>
            </a:r>
            <a:endParaRPr lang="en-US" sz="2800" b="1" dirty="0">
              <a:solidFill>
                <a:schemeClr val="bg1"/>
              </a:solidFill>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id="{BE8019CD-FACF-4DFD-81C0-A8A21E1FCCBA}"/>
              </a:ext>
            </a:extLst>
          </p:cNvPr>
          <p:cNvSpPr/>
          <p:nvPr/>
        </p:nvSpPr>
        <p:spPr>
          <a:xfrm>
            <a:off x="-9599" y="1150292"/>
            <a:ext cx="2867099" cy="57077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AF0D7773-0766-428C-847B-F7514CA8FB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882" y="2674374"/>
            <a:ext cx="3439882" cy="4242654"/>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a:off x="2765259" y="1439246"/>
            <a:ext cx="885456" cy="949325"/>
            <a:chOff x="4653597" y="1927356"/>
            <a:chExt cx="885456" cy="949325"/>
          </a:xfrm>
        </p:grpSpPr>
        <p:grpSp>
          <p:nvGrpSpPr>
            <p:cNvPr id="41" name="Group 40"/>
            <p:cNvGrpSpPr>
              <a:grpSpLocks/>
            </p:cNvGrpSpPr>
            <p:nvPr/>
          </p:nvGrpSpPr>
          <p:grpSpPr bwMode="auto">
            <a:xfrm>
              <a:off x="4739235" y="1996057"/>
              <a:ext cx="799818" cy="599882"/>
              <a:chOff x="945" y="1177"/>
              <a:chExt cx="1032" cy="774"/>
            </a:xfrm>
          </p:grpSpPr>
          <p:sp>
            <p:nvSpPr>
              <p:cNvPr id="44" name="Oval 41"/>
              <p:cNvSpPr>
                <a:spLocks noChangeArrowheads="1"/>
              </p:cNvSpPr>
              <p:nvPr/>
            </p:nvSpPr>
            <p:spPr bwMode="gray">
              <a:xfrm>
                <a:off x="1289" y="1228"/>
                <a:ext cx="335" cy="670"/>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45" name="Oval 42"/>
              <p:cNvSpPr>
                <a:spLocks noChangeArrowheads="1"/>
              </p:cNvSpPr>
              <p:nvPr/>
            </p:nvSpPr>
            <p:spPr bwMode="gray">
              <a:xfrm>
                <a:off x="945" y="1228"/>
                <a:ext cx="1032" cy="670"/>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46" name="Oval 43"/>
              <p:cNvSpPr>
                <a:spLocks noChangeArrowheads="1"/>
              </p:cNvSpPr>
              <p:nvPr/>
            </p:nvSpPr>
            <p:spPr bwMode="gray">
              <a:xfrm>
                <a:off x="1008" y="1228"/>
                <a:ext cx="898" cy="67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47" name="Oval 44"/>
              <p:cNvSpPr>
                <a:spLocks noChangeArrowheads="1"/>
              </p:cNvSpPr>
              <p:nvPr/>
            </p:nvSpPr>
            <p:spPr bwMode="gray">
              <a:xfrm>
                <a:off x="1008" y="1228"/>
                <a:ext cx="897" cy="67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48" name="Oval 45"/>
              <p:cNvSpPr>
                <a:spLocks noChangeArrowheads="1"/>
              </p:cNvSpPr>
              <p:nvPr/>
            </p:nvSpPr>
            <p:spPr bwMode="gray">
              <a:xfrm>
                <a:off x="1057" y="1228"/>
                <a:ext cx="807" cy="67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49" name="Oval 46"/>
              <p:cNvSpPr>
                <a:spLocks noChangeArrowheads="1"/>
              </p:cNvSpPr>
              <p:nvPr/>
            </p:nvSpPr>
            <p:spPr bwMode="gray">
              <a:xfrm>
                <a:off x="1070" y="1177"/>
                <a:ext cx="782" cy="774"/>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50"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51" name="Oval 48"/>
              <p:cNvSpPr>
                <a:spLocks noChangeArrowheads="1"/>
              </p:cNvSpPr>
              <p:nvPr/>
            </p:nvSpPr>
            <p:spPr bwMode="gray">
              <a:xfrm>
                <a:off x="1088" y="1189"/>
                <a:ext cx="726" cy="70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sp>
            <p:nvSpPr>
              <p:cNvPr id="52" name="Oval 49"/>
              <p:cNvSpPr>
                <a:spLocks noChangeArrowheads="1"/>
              </p:cNvSpPr>
              <p:nvPr/>
            </p:nvSpPr>
            <p:spPr bwMode="gray">
              <a:xfrm>
                <a:off x="1130" y="1209"/>
                <a:ext cx="645" cy="572"/>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defTabSz="914400" fontAlgn="base">
                  <a:spcBef>
                    <a:spcPct val="0"/>
                  </a:spcBef>
                  <a:spcAft>
                    <a:spcPct val="0"/>
                  </a:spcAft>
                </a:pPr>
                <a:endParaRPr lang="en-US">
                  <a:solidFill>
                    <a:srgbClr val="9BD3E5"/>
                  </a:solidFill>
                  <a:latin typeface="Arial" panose="020B0604020202020204" pitchFamily="34" charset="0"/>
                </a:endParaRPr>
              </a:p>
            </p:txBody>
          </p:sp>
        </p:grpSp>
        <p:sp>
          <p:nvSpPr>
            <p:cNvPr id="42" name="Text Box 22"/>
            <p:cNvSpPr txBox="1">
              <a:spLocks noChangeArrowheads="1"/>
            </p:cNvSpPr>
            <p:nvPr/>
          </p:nvSpPr>
          <p:spPr bwMode="gray">
            <a:xfrm>
              <a:off x="4795399" y="2067326"/>
              <a:ext cx="6665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square">
              <a:spAutoFit/>
            </a:bodyPr>
            <a:lstStyle/>
            <a:p>
              <a:pPr algn="ctr" defTabSz="914400" eaLnBrk="0" fontAlgn="base" hangingPunct="0">
                <a:spcBef>
                  <a:spcPct val="0"/>
                </a:spcBef>
                <a:spcAft>
                  <a:spcPct val="0"/>
                </a:spcAft>
              </a:pPr>
              <a:r>
                <a:rPr lang="en-US" altLang="en-US" sz="2400" b="1" smtClean="0">
                  <a:solidFill>
                    <a:srgbClr val="000000"/>
                  </a:solidFill>
                  <a:latin typeface="Arial" panose="020B0604020202020204" pitchFamily="34" charset="0"/>
                  <a:cs typeface="Arial" panose="020B0604020202020204" pitchFamily="34" charset="0"/>
                </a:rPr>
                <a:t>III</a:t>
              </a:r>
              <a:endParaRPr lang="en-US" altLang="en-US" sz="2400" b="1" dirty="0">
                <a:solidFill>
                  <a:srgbClr val="000000"/>
                </a:solidFill>
                <a:latin typeface="Arial" panose="020B0604020202020204" pitchFamily="34" charset="0"/>
                <a:cs typeface="Arial" panose="020B0604020202020204" pitchFamily="34" charset="0"/>
              </a:endParaRPr>
            </a:p>
          </p:txBody>
        </p:sp>
        <p:pic>
          <p:nvPicPr>
            <p:cNvPr id="43" name="Picture 30" descr="1"/>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42606" t="64474" r="19473"/>
            <a:stretch>
              <a:fillRect/>
            </a:stretch>
          </p:blipFill>
          <p:spPr bwMode="auto">
            <a:xfrm>
              <a:off x="4653597" y="1927356"/>
              <a:ext cx="792162" cy="94932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Rectangle 52"/>
          <p:cNvSpPr/>
          <p:nvPr/>
        </p:nvSpPr>
        <p:spPr>
          <a:xfrm>
            <a:off x="3837632" y="1517661"/>
            <a:ext cx="4854214" cy="523220"/>
          </a:xfrm>
          <a:prstGeom prst="rect">
            <a:avLst/>
          </a:prstGeom>
        </p:spPr>
        <p:txBody>
          <a:bodyPr wrap="none">
            <a:spAutoFit/>
          </a:bodyPr>
          <a:lstStyle/>
          <a:p>
            <a:pPr lvl="0" algn="ctr">
              <a:defRPr/>
            </a:pPr>
            <a:r>
              <a:rPr lang="en-US" altLang="zh-CN" sz="2800" b="1" kern="0" noProof="1" smtClean="0">
                <a:ln w="0">
                  <a:noFill/>
                </a:ln>
                <a:solidFill>
                  <a:srgbClr val="C00000"/>
                </a:solidFill>
                <a:latin typeface="Times New Roman" pitchFamily="18" charset="0"/>
                <a:cs typeface="Times New Roman" pitchFamily="18" charset="0"/>
                <a:sym typeface="+mn-lt"/>
              </a:rPr>
              <a:t>SẢN XUẤT GANG VÀ THÉP</a:t>
            </a:r>
            <a:endParaRPr lang="zh-CN" altLang="en-US" sz="2800" kern="0" noProof="1">
              <a:solidFill>
                <a:srgbClr val="C00000"/>
              </a:solidFill>
              <a:latin typeface="Times New Roman" pitchFamily="18" charset="0"/>
              <a:cs typeface="Times New Roman" pitchFamily="18" charset="0"/>
              <a:sym typeface="+mn-lt"/>
            </a:endParaRPr>
          </a:p>
        </p:txBody>
      </p:sp>
      <p:sp>
        <p:nvSpPr>
          <p:cNvPr id="4" name="Rectangle 3"/>
          <p:cNvSpPr/>
          <p:nvPr/>
        </p:nvSpPr>
        <p:spPr>
          <a:xfrm>
            <a:off x="3377133" y="2249820"/>
            <a:ext cx="8568123" cy="3970318"/>
          </a:xfrm>
          <a:prstGeom prst="rect">
            <a:avLst/>
          </a:prstGeom>
        </p:spPr>
        <p:txBody>
          <a:bodyPr wrap="square">
            <a:spAutoFit/>
          </a:bodyPr>
          <a:lstStyle/>
          <a:p>
            <a:pPr>
              <a:lnSpc>
                <a:spcPct val="150000"/>
              </a:lnSpc>
            </a:pPr>
            <a:r>
              <a:rPr lang="en-US" sz="2800" smtClean="0">
                <a:latin typeface="Times New Roman" pitchFamily="18" charset="0"/>
                <a:cs typeface="Times New Roman" pitchFamily="18" charset="0"/>
              </a:rPr>
              <a:t>- Gang </a:t>
            </a:r>
            <a:r>
              <a:rPr lang="en-US" sz="2800">
                <a:latin typeface="Times New Roman" pitchFamily="18" charset="0"/>
                <a:cs typeface="Times New Roman" pitchFamily="18" charset="0"/>
              </a:rPr>
              <a:t>được sản xuất qua các giai đoạn:</a:t>
            </a:r>
            <a:endParaRPr lang="vi-VN" sz="2800">
              <a:latin typeface="Times New Roman" pitchFamily="18" charset="0"/>
              <a:cs typeface="Times New Roman" pitchFamily="18" charset="0"/>
            </a:endParaRPr>
          </a:p>
          <a:p>
            <a:pPr>
              <a:lnSpc>
                <a:spcPct val="150000"/>
              </a:lnSpc>
            </a:pPr>
            <a:r>
              <a:rPr lang="en-US" sz="2800">
                <a:latin typeface="Times New Roman" pitchFamily="18" charset="0"/>
                <a:cs typeface="Times New Roman" pitchFamily="18" charset="0"/>
              </a:rPr>
              <a:t>+ Quá trình tạo thành carbon </a:t>
            </a:r>
            <a:r>
              <a:rPr lang="en-US" sz="2800" smtClean="0">
                <a:latin typeface="Times New Roman" pitchFamily="18" charset="0"/>
                <a:cs typeface="Times New Roman" pitchFamily="18" charset="0"/>
              </a:rPr>
              <a:t>monoxide</a:t>
            </a:r>
            <a:endParaRPr lang="vi-VN" sz="2800">
              <a:latin typeface="Times New Roman" pitchFamily="18" charset="0"/>
              <a:cs typeface="Times New Roman" pitchFamily="18" charset="0"/>
            </a:endParaRPr>
          </a:p>
          <a:p>
            <a:pPr>
              <a:lnSpc>
                <a:spcPct val="150000"/>
              </a:lnSpc>
            </a:pPr>
            <a:r>
              <a:rPr lang="en-US" sz="2800">
                <a:latin typeface="Times New Roman" pitchFamily="18" charset="0"/>
                <a:cs typeface="Times New Roman" pitchFamily="18" charset="0"/>
              </a:rPr>
              <a:t>+ Quá trình tạo thành gang</a:t>
            </a:r>
            <a:endParaRPr lang="vi-VN" sz="2800">
              <a:latin typeface="Times New Roman" pitchFamily="18" charset="0"/>
              <a:cs typeface="Times New Roman" pitchFamily="18" charset="0"/>
            </a:endParaRPr>
          </a:p>
          <a:p>
            <a:pPr>
              <a:lnSpc>
                <a:spcPct val="150000"/>
              </a:lnSpc>
            </a:pPr>
            <a:r>
              <a:rPr lang="en-US" sz="2800">
                <a:latin typeface="Times New Roman" pitchFamily="18" charset="0"/>
                <a:cs typeface="Times New Roman" pitchFamily="18" charset="0"/>
              </a:rPr>
              <a:t>+ Quá trình tạo xỉ.</a:t>
            </a:r>
            <a:endParaRPr lang="vi-VN" sz="2800">
              <a:latin typeface="Times New Roman" pitchFamily="18" charset="0"/>
              <a:cs typeface="Times New Roman" pitchFamily="18" charset="0"/>
            </a:endParaRPr>
          </a:p>
          <a:p>
            <a:pPr>
              <a:lnSpc>
                <a:spcPct val="150000"/>
              </a:lnSpc>
            </a:pPr>
            <a:r>
              <a:rPr lang="en-US" sz="2800" smtClean="0">
                <a:latin typeface="Times New Roman" pitchFamily="18" charset="0"/>
                <a:cs typeface="Times New Roman" pitchFamily="18" charset="0"/>
              </a:rPr>
              <a:t>- Thép </a:t>
            </a:r>
            <a:r>
              <a:rPr lang="en-US" sz="2800">
                <a:latin typeface="Times New Roman" pitchFamily="18" charset="0"/>
                <a:cs typeface="Times New Roman" pitchFamily="18" charset="0"/>
              </a:rPr>
              <a:t>được sản xuất từ nguyên liệu chính là gang (hoặc thép phế liệu) và khí oxygen.</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39068141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tải xuố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0"/>
            <a:ext cx="5105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tải xu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3733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1-e0db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276600"/>
            <a:ext cx="3733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descr="khai_thac_khoang_s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276600"/>
            <a:ext cx="5105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Text Box 9"/>
          <p:cNvSpPr txBox="1">
            <a:spLocks noChangeArrowheads="1"/>
          </p:cNvSpPr>
          <p:nvPr/>
        </p:nvSpPr>
        <p:spPr bwMode="auto">
          <a:xfrm>
            <a:off x="2362200" y="3200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b="1">
                <a:latin typeface="Times New Roman" panose="02020603050405020304" pitchFamily="18" charset="0"/>
              </a:rPr>
              <a:t>XÓI MÒN</a:t>
            </a:r>
          </a:p>
        </p:txBody>
      </p:sp>
      <p:sp>
        <p:nvSpPr>
          <p:cNvPr id="41995" name="Text Box 11"/>
          <p:cNvSpPr txBox="1">
            <a:spLocks noChangeArrowheads="1"/>
          </p:cNvSpPr>
          <p:nvPr/>
        </p:nvSpPr>
        <p:spPr bwMode="auto">
          <a:xfrm>
            <a:off x="7543800" y="3200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b="1">
                <a:latin typeface="Times New Roman" panose="02020603050405020304" pitchFamily="18" charset="0"/>
              </a:rPr>
              <a:t>SẠT LỞ</a:t>
            </a:r>
          </a:p>
        </p:txBody>
      </p:sp>
      <p:sp>
        <p:nvSpPr>
          <p:cNvPr id="41996" name="Text Box 12"/>
          <p:cNvSpPr txBox="1">
            <a:spLocks noChangeArrowheads="1"/>
          </p:cNvSpPr>
          <p:nvPr/>
        </p:nvSpPr>
        <p:spPr bwMode="auto">
          <a:xfrm>
            <a:off x="7315200" y="152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b="1">
                <a:solidFill>
                  <a:schemeClr val="bg1"/>
                </a:solidFill>
                <a:latin typeface="Times New Roman" panose="02020603050405020304" pitchFamily="18" charset="0"/>
              </a:rPr>
              <a:t>HẠN HÁN</a:t>
            </a:r>
          </a:p>
        </p:txBody>
      </p:sp>
      <p:sp>
        <p:nvSpPr>
          <p:cNvPr id="41997" name="Text Box 13"/>
          <p:cNvSpPr txBox="1">
            <a:spLocks noChangeArrowheads="1"/>
          </p:cNvSpPr>
          <p:nvPr/>
        </p:nvSpPr>
        <p:spPr bwMode="auto">
          <a:xfrm>
            <a:off x="2895600" y="76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b="1">
                <a:latin typeface="Times New Roman" panose="02020603050405020304" pitchFamily="18" charset="0"/>
              </a:rPr>
              <a:t>LŨ LỤT</a:t>
            </a:r>
          </a:p>
        </p:txBody>
      </p:sp>
    </p:spTree>
    <p:extLst>
      <p:ext uri="{BB962C8B-B14F-4D97-AF65-F5344CB8AC3E}">
        <p14:creationId xmlns:p14="http://schemas.microsoft.com/office/powerpoint/2010/main" val="3101549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checkerboard(across)">
                                      <p:cBhvr>
                                        <p:cTn id="7" dur="500"/>
                                        <p:tgtEl>
                                          <p:spTgt spid="41990"/>
                                        </p:tgtEl>
                                      </p:cBhvr>
                                    </p:animEffect>
                                  </p:childTnLst>
                                </p:cTn>
                              </p:par>
                              <p:par>
                                <p:cTn id="8" presetID="5" presetClass="entr" presetSubtype="10" fill="hold" nodeType="withEffect">
                                  <p:stCondLst>
                                    <p:cond delay="0"/>
                                  </p:stCondLst>
                                  <p:childTnLst>
                                    <p:set>
                                      <p:cBhvr>
                                        <p:cTn id="9" dur="1" fill="hold">
                                          <p:stCondLst>
                                            <p:cond delay="0"/>
                                          </p:stCondLst>
                                        </p:cTn>
                                        <p:tgtEl>
                                          <p:spTgt spid="41991"/>
                                        </p:tgtEl>
                                        <p:attrNameLst>
                                          <p:attrName>style.visibility</p:attrName>
                                        </p:attrNameLst>
                                      </p:cBhvr>
                                      <p:to>
                                        <p:strVal val="visible"/>
                                      </p:to>
                                    </p:set>
                                    <p:animEffect transition="in" filter="checkerboard(across)">
                                      <p:cBhvr>
                                        <p:cTn id="10" dur="500"/>
                                        <p:tgtEl>
                                          <p:spTgt spid="41991"/>
                                        </p:tgtEl>
                                      </p:cBhvr>
                                    </p:animEffect>
                                  </p:childTnLst>
                                </p:cTn>
                              </p:par>
                              <p:par>
                                <p:cTn id="11" presetID="5" presetClass="entr" presetSubtype="10" fill="hold" nodeType="withEffect">
                                  <p:stCondLst>
                                    <p:cond delay="0"/>
                                  </p:stCondLst>
                                  <p:childTnLst>
                                    <p:set>
                                      <p:cBhvr>
                                        <p:cTn id="12" dur="1" fill="hold">
                                          <p:stCondLst>
                                            <p:cond delay="0"/>
                                          </p:stCondLst>
                                        </p:cTn>
                                        <p:tgtEl>
                                          <p:spTgt spid="41989"/>
                                        </p:tgtEl>
                                        <p:attrNameLst>
                                          <p:attrName>style.visibility</p:attrName>
                                        </p:attrNameLst>
                                      </p:cBhvr>
                                      <p:to>
                                        <p:strVal val="visible"/>
                                      </p:to>
                                    </p:set>
                                    <p:animEffect transition="in" filter="checkerboard(across)">
                                      <p:cBhvr>
                                        <p:cTn id="13" dur="500"/>
                                        <p:tgtEl>
                                          <p:spTgt spid="41989"/>
                                        </p:tgtEl>
                                      </p:cBhvr>
                                    </p:animEffect>
                                  </p:childTnLst>
                                </p:cTn>
                              </p:par>
                              <p:par>
                                <p:cTn id="14" presetID="5" presetClass="entr" presetSubtype="10" fill="hold" nodeType="withEffect">
                                  <p:stCondLst>
                                    <p:cond delay="0"/>
                                  </p:stCondLst>
                                  <p:childTnLst>
                                    <p:set>
                                      <p:cBhvr>
                                        <p:cTn id="15" dur="1" fill="hold">
                                          <p:stCondLst>
                                            <p:cond delay="0"/>
                                          </p:stCondLst>
                                        </p:cTn>
                                        <p:tgtEl>
                                          <p:spTgt spid="41988"/>
                                        </p:tgtEl>
                                        <p:attrNameLst>
                                          <p:attrName>style.visibility</p:attrName>
                                        </p:attrNameLst>
                                      </p:cBhvr>
                                      <p:to>
                                        <p:strVal val="visible"/>
                                      </p:to>
                                    </p:set>
                                    <p:animEffect transition="in" filter="checkerboard(across)">
                                      <p:cBhvr>
                                        <p:cTn id="16" dur="500"/>
                                        <p:tgtEl>
                                          <p:spTgt spid="419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1993"/>
                                        </p:tgtEl>
                                        <p:attrNameLst>
                                          <p:attrName>style.visibility</p:attrName>
                                        </p:attrNameLst>
                                      </p:cBhvr>
                                      <p:to>
                                        <p:strVal val="visible"/>
                                      </p:to>
                                    </p:set>
                                    <p:animEffect transition="in" filter="box(in)">
                                      <p:cBhvr>
                                        <p:cTn id="21" dur="500"/>
                                        <p:tgtEl>
                                          <p:spTgt spid="4199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1995"/>
                                        </p:tgtEl>
                                        <p:attrNameLst>
                                          <p:attrName>style.visibility</p:attrName>
                                        </p:attrNameLst>
                                      </p:cBhvr>
                                      <p:to>
                                        <p:strVal val="visible"/>
                                      </p:to>
                                    </p:set>
                                    <p:animEffect transition="in" filter="blinds(horizontal)">
                                      <p:cBhvr>
                                        <p:cTn id="26" dur="500"/>
                                        <p:tgtEl>
                                          <p:spTgt spid="4199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1996"/>
                                        </p:tgtEl>
                                        <p:attrNameLst>
                                          <p:attrName>style.visibility</p:attrName>
                                        </p:attrNameLst>
                                      </p:cBhvr>
                                      <p:to>
                                        <p:strVal val="visible"/>
                                      </p:to>
                                    </p:set>
                                    <p:animEffect transition="in" filter="blinds(horizontal)">
                                      <p:cBhvr>
                                        <p:cTn id="31" dur="500"/>
                                        <p:tgtEl>
                                          <p:spTgt spid="4199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1997"/>
                                        </p:tgtEl>
                                        <p:attrNameLst>
                                          <p:attrName>style.visibility</p:attrName>
                                        </p:attrNameLst>
                                      </p:cBhvr>
                                      <p:to>
                                        <p:strVal val="visible"/>
                                      </p:to>
                                    </p:set>
                                    <p:animEffect transition="in" filter="blinds(horizontal)">
                                      <p:cBhvr>
                                        <p:cTn id="36" dur="500"/>
                                        <p:tgtEl>
                                          <p:spTgt spid="41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p:bldP spid="41995" grpId="0"/>
      <p:bldP spid="41996" grpId="0"/>
      <p:bldP spid="4199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Pháp Luật Plus - Hơn 20 học sinh cấp cứu do khí thải của nhà máy thé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4" y="0"/>
            <a:ext cx="45672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7" descr="Chất thải của một nhà máy luyện gang thép | Vietnam Journal of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164" y="12700"/>
            <a:ext cx="45370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9" descr="Phương pháp xử lý nước thải sinh hoạt và nước thải công nghiệ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100" y="3429000"/>
            <a:ext cx="4495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3" descr="Ô nhiễm không khí đô thị - Thực trạng và giải phá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443288"/>
            <a:ext cx="4610100"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5479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676400" y="1905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algn="ctr" eaLnBrk="1" hangingPunct="1">
              <a:spcBef>
                <a:spcPct val="0"/>
              </a:spcBef>
              <a:buFontTx/>
              <a:buNone/>
            </a:pPr>
            <a:r>
              <a:rPr lang="en-US" altLang="en-US" sz="3600" b="1">
                <a:solidFill>
                  <a:schemeClr val="tx2"/>
                </a:solidFill>
                <a:latin typeface="Times New Roman" panose="02020603050405020304" pitchFamily="18" charset="0"/>
              </a:rPr>
              <a:t>Ảnh hưởng của quá trình luyện gang, thép </a:t>
            </a:r>
          </a:p>
        </p:txBody>
      </p:sp>
      <p:sp>
        <p:nvSpPr>
          <p:cNvPr id="96259" name="Rectangle 3"/>
          <p:cNvSpPr>
            <a:spLocks noChangeArrowheads="1"/>
          </p:cNvSpPr>
          <p:nvPr/>
        </p:nvSpPr>
        <p:spPr bwMode="auto">
          <a:xfrm>
            <a:off x="6248400" y="3886200"/>
            <a:ext cx="3810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algn="just" eaLnBrk="1" hangingPunct="1">
              <a:lnSpc>
                <a:spcPct val="90000"/>
              </a:lnSpc>
            </a:pPr>
            <a:r>
              <a:rPr lang="en-US" altLang="en-US" sz="2000" b="1">
                <a:solidFill>
                  <a:srgbClr val="FFFF00"/>
                </a:solidFill>
                <a:latin typeface="Times New Roman" panose="02020603050405020304" pitchFamily="18" charset="0"/>
              </a:rPr>
              <a:t>   </a:t>
            </a:r>
            <a:r>
              <a:rPr lang="en-US" altLang="en-US" b="1">
                <a:solidFill>
                  <a:schemeClr val="accent2"/>
                </a:solidFill>
                <a:latin typeface="Times New Roman" panose="02020603050405020304" pitchFamily="18" charset="0"/>
              </a:rPr>
              <a:t>Khí thải trong quá trình luyện gang thép thường có khí CO, CO</a:t>
            </a:r>
            <a:r>
              <a:rPr lang="en-US" altLang="en-US" b="1" baseline="-25000">
                <a:solidFill>
                  <a:schemeClr val="accent2"/>
                </a:solidFill>
                <a:latin typeface="Times New Roman" panose="02020603050405020304" pitchFamily="18" charset="0"/>
              </a:rPr>
              <a:t>2</a:t>
            </a:r>
            <a:r>
              <a:rPr lang="en-US" altLang="en-US" b="1">
                <a:solidFill>
                  <a:schemeClr val="accent2"/>
                </a:solidFill>
                <a:latin typeface="Times New Roman" panose="02020603050405020304" pitchFamily="18" charset="0"/>
              </a:rPr>
              <a:t> …bụi làm ô nhiễm môi trường</a:t>
            </a:r>
            <a:r>
              <a:rPr lang="en-US" altLang="en-US" b="1">
                <a:solidFill>
                  <a:srgbClr val="FFFF00"/>
                </a:solidFill>
                <a:latin typeface="Times New Roman" panose="02020603050405020304" pitchFamily="18" charset="0"/>
              </a:rPr>
              <a:t>.</a:t>
            </a:r>
            <a:endParaRPr lang="en-US" altLang="en-US" sz="2000" b="1">
              <a:solidFill>
                <a:srgbClr val="FFFF00"/>
              </a:solidFill>
              <a:latin typeface="Times New Roman" panose="02020603050405020304" pitchFamily="18" charset="0"/>
            </a:endParaRPr>
          </a:p>
        </p:txBody>
      </p:sp>
      <p:pic>
        <p:nvPicPr>
          <p:cNvPr id="96260" name="Picture 4" descr="vtc_1913_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0"/>
            <a:ext cx="3657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Rectangle 7"/>
          <p:cNvSpPr>
            <a:spLocks noGrp="1" noChangeArrowheads="1"/>
          </p:cNvSpPr>
          <p:nvPr>
            <p:ph type="body" idx="4294967295"/>
          </p:nvPr>
        </p:nvSpPr>
        <p:spPr>
          <a:xfrm>
            <a:off x="5638800" y="3886200"/>
            <a:ext cx="4495800" cy="2743200"/>
          </a:xfrm>
        </p:spPr>
        <p:txBody>
          <a:bodyPr>
            <a:normAutofit fontScale="92500" lnSpcReduction="10000"/>
          </a:bodyPr>
          <a:lstStyle/>
          <a:p>
            <a:pPr eaLnBrk="1" hangingPunct="1">
              <a:lnSpc>
                <a:spcPct val="80000"/>
              </a:lnSpc>
            </a:pPr>
            <a:r>
              <a:rPr lang="en-US" altLang="en-US" b="1" smtClean="0">
                <a:solidFill>
                  <a:schemeClr val="accent2"/>
                </a:solidFill>
              </a:rPr>
              <a:t>Chất thải rắn không được qui hoạch hợp lý sẽ làm suy thoái môi trường đất, nước.</a:t>
            </a:r>
          </a:p>
          <a:p>
            <a:pPr eaLnBrk="1" hangingPunct="1">
              <a:lnSpc>
                <a:spcPct val="80000"/>
              </a:lnSpc>
            </a:pPr>
            <a:r>
              <a:rPr lang="en-US" altLang="en-US" b="1" smtClean="0">
                <a:solidFill>
                  <a:schemeClr val="accent2"/>
                </a:solidFill>
              </a:rPr>
              <a:t>   Chất thải lỏng khi thải trực tiếp vào nguồn nước sẽ làm tăng nồng độ kim loại ảnh hưởng đến môi trường sinh thái.</a:t>
            </a:r>
            <a:endParaRPr lang="en-US" altLang="en-US" smtClean="0">
              <a:solidFill>
                <a:schemeClr val="accent2"/>
              </a:solidFill>
            </a:endParaRPr>
          </a:p>
        </p:txBody>
      </p:sp>
      <p:sp>
        <p:nvSpPr>
          <p:cNvPr id="96264" name="AutoShape 8"/>
          <p:cNvSpPr>
            <a:spLocks noChangeArrowheads="1"/>
          </p:cNvSpPr>
          <p:nvPr/>
        </p:nvSpPr>
        <p:spPr bwMode="auto">
          <a:xfrm>
            <a:off x="5257800" y="3124200"/>
            <a:ext cx="5410200" cy="3733800"/>
          </a:xfrm>
          <a:prstGeom prst="wedgeEllipseCallout">
            <a:avLst>
              <a:gd name="adj1" fmla="val -47213"/>
              <a:gd name="adj2" fmla="val -21597"/>
            </a:avLst>
          </a:prstGeom>
          <a:solidFill>
            <a:schemeClr val="accent1"/>
          </a:solidFill>
          <a:ln w="9525">
            <a:solidFill>
              <a:schemeClr val="tx1"/>
            </a:solidFill>
            <a:miter lim="800000"/>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algn="ctr" eaLnBrk="1" hangingPunct="1">
              <a:spcBef>
                <a:spcPct val="0"/>
              </a:spcBef>
              <a:buFontTx/>
              <a:buNone/>
            </a:pPr>
            <a:r>
              <a:rPr lang="en-US" altLang="en-US" b="1">
                <a:solidFill>
                  <a:srgbClr val="CC0000"/>
                </a:solidFill>
                <a:latin typeface="Times New Roman" panose="02020603050405020304" pitchFamily="18" charset="0"/>
              </a:rPr>
              <a:t>Nếu không có hệ thống xử lí chất thải thì có ảnh hưởng gì đến môi trường? Nêu biện pháp chống ô nhi</a:t>
            </a:r>
            <a:r>
              <a:rPr lang="en-US" altLang="en-US" b="1">
                <a:solidFill>
                  <a:srgbClr val="CC0000"/>
                </a:solidFill>
                <a:latin typeface="VNI-Times" pitchFamily="2" charset="0"/>
              </a:rPr>
              <a:t>ễm</a:t>
            </a:r>
            <a:r>
              <a:rPr lang="en-US" altLang="en-US" b="1">
                <a:solidFill>
                  <a:srgbClr val="CC0000"/>
                </a:solidFill>
                <a:latin typeface="Times New Roman" panose="02020603050405020304" pitchFamily="18" charset="0"/>
              </a:rPr>
              <a:t> môi trường ở khu dân cư gần cơ sở sản xuất gang, thép?</a:t>
            </a:r>
            <a:r>
              <a:rPr lang="en-US" altLang="en-US" sz="2000" b="1">
                <a:solidFill>
                  <a:srgbClr val="CC0000"/>
                </a:solidFill>
                <a:latin typeface="Times New Roman" panose="02020603050405020304" pitchFamily="18" charset="0"/>
              </a:rPr>
              <a:t>  </a:t>
            </a:r>
          </a:p>
          <a:p>
            <a:pPr algn="ctr" eaLnBrk="1" hangingPunct="1">
              <a:spcBef>
                <a:spcPct val="0"/>
              </a:spcBef>
              <a:buFontTx/>
              <a:buNone/>
            </a:pPr>
            <a:endParaRPr lang="en-US" altLang="en-US" sz="2200">
              <a:latin typeface="Times New Roman" panose="02020603050405020304" pitchFamily="18" charset="0"/>
            </a:endParaRPr>
          </a:p>
        </p:txBody>
      </p:sp>
      <p:sp>
        <p:nvSpPr>
          <p:cNvPr id="96265" name="Rectangle 9"/>
          <p:cNvSpPr>
            <a:spLocks noChangeArrowheads="1"/>
          </p:cNvSpPr>
          <p:nvPr/>
        </p:nvSpPr>
        <p:spPr bwMode="auto">
          <a:xfrm>
            <a:off x="6211888" y="3990975"/>
            <a:ext cx="3962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rPr>
              <a:t>*Biện pháp :</a:t>
            </a:r>
          </a:p>
          <a:p>
            <a:pPr eaLnBrk="1" hangingPunct="1">
              <a:spcBef>
                <a:spcPct val="0"/>
              </a:spcBef>
              <a:buFontTx/>
              <a:buNone/>
            </a:pPr>
            <a:r>
              <a:rPr lang="en-US" altLang="en-US" b="1">
                <a:latin typeface="Times New Roman" panose="02020603050405020304" pitchFamily="18" charset="0"/>
              </a:rPr>
              <a:t>- </a:t>
            </a:r>
            <a:r>
              <a:rPr lang="en-US" altLang="en-US" b="1">
                <a:solidFill>
                  <a:srgbClr val="0000CC"/>
                </a:solidFill>
                <a:latin typeface="Times New Roman" panose="02020603050405020304" pitchFamily="18" charset="0"/>
              </a:rPr>
              <a:t>Xây dựng hệ thống xử lý chất thải trước khi đưa khí thải ra môi trường ngoài .</a:t>
            </a:r>
          </a:p>
        </p:txBody>
      </p:sp>
      <p:pic>
        <p:nvPicPr>
          <p:cNvPr id="39945" name="Picture 9" descr="65_6_1323425892_07_061211_MT_tonghop-300x2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62000"/>
            <a:ext cx="5105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Text Box 10"/>
          <p:cNvSpPr txBox="1">
            <a:spLocks noChangeArrowheads="1"/>
          </p:cNvSpPr>
          <p:nvPr/>
        </p:nvSpPr>
        <p:spPr bwMode="auto">
          <a:xfrm>
            <a:off x="1752600" y="2819401"/>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algn="ctr" eaLnBrk="1" hangingPunct="1">
              <a:spcBef>
                <a:spcPct val="50000"/>
              </a:spcBef>
              <a:buFontTx/>
              <a:buNone/>
            </a:pPr>
            <a:r>
              <a:rPr lang="en-US" altLang="en-US" sz="2000" b="1">
                <a:latin typeface="Times New Roman" panose="02020603050405020304" pitchFamily="18" charset="0"/>
              </a:rPr>
              <a:t>Ô NHIỄM KHÔNG KHÍ</a:t>
            </a:r>
          </a:p>
        </p:txBody>
      </p:sp>
      <p:sp>
        <p:nvSpPr>
          <p:cNvPr id="39947" name="Text Box 11"/>
          <p:cNvSpPr txBox="1">
            <a:spLocks noChangeArrowheads="1"/>
          </p:cNvSpPr>
          <p:nvPr/>
        </p:nvSpPr>
        <p:spPr bwMode="auto">
          <a:xfrm>
            <a:off x="5943600" y="2879726"/>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algn="ctr" eaLnBrk="1" hangingPunct="1">
              <a:spcBef>
                <a:spcPct val="50000"/>
              </a:spcBef>
              <a:buFontTx/>
              <a:buNone/>
            </a:pPr>
            <a:r>
              <a:rPr lang="en-US" altLang="en-US" sz="2000" b="1">
                <a:solidFill>
                  <a:schemeClr val="bg1"/>
                </a:solidFill>
                <a:latin typeface="Times New Roman" panose="02020603050405020304" pitchFamily="18" charset="0"/>
              </a:rPr>
              <a:t>Ô NHIỄM ĐẤT</a:t>
            </a:r>
          </a:p>
        </p:txBody>
      </p:sp>
      <p:pic>
        <p:nvPicPr>
          <p:cNvPr id="39948" name="Picture 12" descr="images1999055_Fis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90900"/>
            <a:ext cx="36576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9" name="Text Box 13"/>
          <p:cNvSpPr txBox="1">
            <a:spLocks noChangeArrowheads="1"/>
          </p:cNvSpPr>
          <p:nvPr/>
        </p:nvSpPr>
        <p:spPr bwMode="auto">
          <a:xfrm>
            <a:off x="1438275" y="6243639"/>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algn="ctr" eaLnBrk="1" hangingPunct="1">
              <a:spcBef>
                <a:spcPct val="50000"/>
              </a:spcBef>
              <a:buFontTx/>
              <a:buNone/>
            </a:pPr>
            <a:r>
              <a:rPr lang="en-US" altLang="en-US" sz="2000" b="1">
                <a:latin typeface="Times New Roman" panose="02020603050405020304" pitchFamily="18" charset="0"/>
              </a:rPr>
              <a:t>Ô NHIỄM NGUỒN  NƯỚC</a:t>
            </a:r>
          </a:p>
        </p:txBody>
      </p:sp>
    </p:spTree>
    <p:extLst>
      <p:ext uri="{BB962C8B-B14F-4D97-AF65-F5344CB8AC3E}">
        <p14:creationId xmlns:p14="http://schemas.microsoft.com/office/powerpoint/2010/main" val="144416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blinds(horizontal)">
                                      <p:cBhvr>
                                        <p:cTn id="7" dur="500"/>
                                        <p:tgtEl>
                                          <p:spTgt spid="96260"/>
                                        </p:tgtEl>
                                      </p:cBhvr>
                                    </p:animEffect>
                                  </p:childTnLst>
                                </p:cTn>
                              </p:par>
                              <p:par>
                                <p:cTn id="8" presetID="3" presetClass="entr" presetSubtype="10" fill="hold" nodeType="withEffect">
                                  <p:stCondLst>
                                    <p:cond delay="0"/>
                                  </p:stCondLst>
                                  <p:childTnLst>
                                    <p:set>
                                      <p:cBhvr>
                                        <p:cTn id="9" dur="1" fill="hold">
                                          <p:stCondLst>
                                            <p:cond delay="0"/>
                                          </p:stCondLst>
                                        </p:cTn>
                                        <p:tgtEl>
                                          <p:spTgt spid="39945"/>
                                        </p:tgtEl>
                                        <p:attrNameLst>
                                          <p:attrName>style.visibility</p:attrName>
                                        </p:attrNameLst>
                                      </p:cBhvr>
                                      <p:to>
                                        <p:strVal val="visible"/>
                                      </p:to>
                                    </p:set>
                                    <p:animEffect transition="in" filter="blinds(horizontal)">
                                      <p:cBhvr>
                                        <p:cTn id="10" dur="500"/>
                                        <p:tgtEl>
                                          <p:spTgt spid="39945"/>
                                        </p:tgtEl>
                                      </p:cBhvr>
                                    </p:animEffect>
                                  </p:childTnLst>
                                </p:cTn>
                              </p:par>
                              <p:par>
                                <p:cTn id="11" presetID="3" presetClass="entr" presetSubtype="10" fill="hold" nodeType="withEffect">
                                  <p:stCondLst>
                                    <p:cond delay="0"/>
                                  </p:stCondLst>
                                  <p:childTnLst>
                                    <p:set>
                                      <p:cBhvr>
                                        <p:cTn id="12" dur="1" fill="hold">
                                          <p:stCondLst>
                                            <p:cond delay="0"/>
                                          </p:stCondLst>
                                        </p:cTn>
                                        <p:tgtEl>
                                          <p:spTgt spid="39948"/>
                                        </p:tgtEl>
                                        <p:attrNameLst>
                                          <p:attrName>style.visibility</p:attrName>
                                        </p:attrNameLst>
                                      </p:cBhvr>
                                      <p:to>
                                        <p:strVal val="visible"/>
                                      </p:to>
                                    </p:set>
                                    <p:animEffect transition="in" filter="blinds(horizontal)">
                                      <p:cBhvr>
                                        <p:cTn id="13" dur="500"/>
                                        <p:tgtEl>
                                          <p:spTgt spid="3994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6264"/>
                                        </p:tgtEl>
                                        <p:attrNameLst>
                                          <p:attrName>style.visibility</p:attrName>
                                        </p:attrNameLst>
                                      </p:cBhvr>
                                      <p:to>
                                        <p:strVal val="visible"/>
                                      </p:to>
                                    </p:set>
                                    <p:animEffect transition="in" filter="blinds(horizontal)">
                                      <p:cBhvr>
                                        <p:cTn id="18" dur="500"/>
                                        <p:tgtEl>
                                          <p:spTgt spid="9626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9946"/>
                                        </p:tgtEl>
                                        <p:attrNameLst>
                                          <p:attrName>style.visibility</p:attrName>
                                        </p:attrNameLst>
                                      </p:cBhvr>
                                      <p:to>
                                        <p:strVal val="visible"/>
                                      </p:to>
                                    </p:set>
                                    <p:animEffect transition="in" filter="blinds(horizontal)">
                                      <p:cBhvr>
                                        <p:cTn id="23" dur="500"/>
                                        <p:tgtEl>
                                          <p:spTgt spid="3994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9947"/>
                                        </p:tgtEl>
                                        <p:attrNameLst>
                                          <p:attrName>style.visibility</p:attrName>
                                        </p:attrNameLst>
                                      </p:cBhvr>
                                      <p:to>
                                        <p:strVal val="visible"/>
                                      </p:to>
                                    </p:set>
                                    <p:animEffect transition="in" filter="blinds(horizontal)">
                                      <p:cBhvr>
                                        <p:cTn id="28" dur="500"/>
                                        <p:tgtEl>
                                          <p:spTgt spid="3994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9949"/>
                                        </p:tgtEl>
                                        <p:attrNameLst>
                                          <p:attrName>style.visibility</p:attrName>
                                        </p:attrNameLst>
                                      </p:cBhvr>
                                      <p:to>
                                        <p:strVal val="visible"/>
                                      </p:to>
                                    </p:set>
                                    <p:animEffect transition="in" filter="blinds(horizontal)">
                                      <p:cBhvr>
                                        <p:cTn id="33" dur="500"/>
                                        <p:tgtEl>
                                          <p:spTgt spid="3994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xit" presetSubtype="10" fill="hold" grpId="1" nodeType="clickEffect">
                                  <p:stCondLst>
                                    <p:cond delay="0"/>
                                  </p:stCondLst>
                                  <p:childTnLst>
                                    <p:animEffect transition="out" filter="blinds(horizontal)">
                                      <p:cBhvr>
                                        <p:cTn id="37" dur="500"/>
                                        <p:tgtEl>
                                          <p:spTgt spid="96264"/>
                                        </p:tgtEl>
                                      </p:cBhvr>
                                    </p:animEffect>
                                    <p:set>
                                      <p:cBhvr>
                                        <p:cTn id="38" dur="1" fill="hold">
                                          <p:stCondLst>
                                            <p:cond delay="499"/>
                                          </p:stCondLst>
                                        </p:cTn>
                                        <p:tgtEl>
                                          <p:spTgt spid="96264"/>
                                        </p:tgtEl>
                                        <p:attrNameLst>
                                          <p:attrName>style.visibility</p:attrName>
                                        </p:attrNameLst>
                                      </p:cBhvr>
                                      <p:to>
                                        <p:strVal val="hidden"/>
                                      </p:to>
                                    </p:set>
                                  </p:childTnLst>
                                </p:cTn>
                              </p:par>
                            </p:childTnLst>
                          </p:cTn>
                        </p:par>
                        <p:par>
                          <p:cTn id="39" fill="hold" nodeType="afterGroup">
                            <p:stCondLst>
                              <p:cond delay="500"/>
                            </p:stCondLst>
                            <p:childTnLst>
                              <p:par>
                                <p:cTn id="40" presetID="3" presetClass="entr" presetSubtype="10" fill="hold" grpId="0" nodeType="afterEffect">
                                  <p:stCondLst>
                                    <p:cond delay="0"/>
                                  </p:stCondLst>
                                  <p:childTnLst>
                                    <p:set>
                                      <p:cBhvr>
                                        <p:cTn id="41" dur="1" fill="hold">
                                          <p:stCondLst>
                                            <p:cond delay="0"/>
                                          </p:stCondLst>
                                        </p:cTn>
                                        <p:tgtEl>
                                          <p:spTgt spid="96259"/>
                                        </p:tgtEl>
                                        <p:attrNameLst>
                                          <p:attrName>style.visibility</p:attrName>
                                        </p:attrNameLst>
                                      </p:cBhvr>
                                      <p:to>
                                        <p:strVal val="visible"/>
                                      </p:to>
                                    </p:set>
                                    <p:animEffect transition="in" filter="blinds(horizontal)">
                                      <p:cBhvr>
                                        <p:cTn id="42" dur="500"/>
                                        <p:tgtEl>
                                          <p:spTgt spid="9625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xit" presetSubtype="10" fill="hold" grpId="1" nodeType="clickEffect">
                                  <p:stCondLst>
                                    <p:cond delay="0"/>
                                  </p:stCondLst>
                                  <p:childTnLst>
                                    <p:animEffect transition="out" filter="blinds(horizontal)">
                                      <p:cBhvr>
                                        <p:cTn id="46" dur="500"/>
                                        <p:tgtEl>
                                          <p:spTgt spid="96259"/>
                                        </p:tgtEl>
                                      </p:cBhvr>
                                    </p:animEffect>
                                    <p:set>
                                      <p:cBhvr>
                                        <p:cTn id="47" dur="1" fill="hold">
                                          <p:stCondLst>
                                            <p:cond delay="499"/>
                                          </p:stCondLst>
                                        </p:cTn>
                                        <p:tgtEl>
                                          <p:spTgt spid="96259"/>
                                        </p:tgtEl>
                                        <p:attrNameLst>
                                          <p:attrName>style.visibility</p:attrName>
                                        </p:attrNameLst>
                                      </p:cBhvr>
                                      <p:to>
                                        <p:strVal val="hidden"/>
                                      </p:to>
                                    </p:set>
                                  </p:childTnLst>
                                </p:cTn>
                              </p:par>
                            </p:childTnLst>
                          </p:cTn>
                        </p:par>
                        <p:par>
                          <p:cTn id="48" fill="hold" nodeType="afterGroup">
                            <p:stCondLst>
                              <p:cond delay="500"/>
                            </p:stCondLst>
                            <p:childTnLst>
                              <p:par>
                                <p:cTn id="49" presetID="3" presetClass="entr" presetSubtype="10" fill="hold" grpId="1" nodeType="afterEffect">
                                  <p:stCondLst>
                                    <p:cond delay="0"/>
                                  </p:stCondLst>
                                  <p:childTnLst>
                                    <p:set>
                                      <p:cBhvr>
                                        <p:cTn id="50" dur="1" fill="hold">
                                          <p:stCondLst>
                                            <p:cond delay="0"/>
                                          </p:stCondLst>
                                        </p:cTn>
                                        <p:tgtEl>
                                          <p:spTgt spid="96263">
                                            <p:txEl>
                                              <p:pRg st="0" end="0"/>
                                            </p:txEl>
                                          </p:spTgt>
                                        </p:tgtEl>
                                        <p:attrNameLst>
                                          <p:attrName>style.visibility</p:attrName>
                                        </p:attrNameLst>
                                      </p:cBhvr>
                                      <p:to>
                                        <p:strVal val="visible"/>
                                      </p:to>
                                    </p:set>
                                    <p:animEffect transition="in" filter="blinds(horizontal)">
                                      <p:cBhvr>
                                        <p:cTn id="51" dur="500"/>
                                        <p:tgtEl>
                                          <p:spTgt spid="96263">
                                            <p:txEl>
                                              <p:pRg st="0" end="0"/>
                                            </p:txEl>
                                          </p:spTgt>
                                        </p:tgtEl>
                                      </p:cBhvr>
                                    </p:animEffect>
                                  </p:childTnLst>
                                </p:cTn>
                              </p:par>
                            </p:childTnLst>
                          </p:cTn>
                        </p:par>
                        <p:par>
                          <p:cTn id="52" fill="hold" nodeType="afterGroup">
                            <p:stCondLst>
                              <p:cond delay="1000"/>
                            </p:stCondLst>
                            <p:childTnLst>
                              <p:par>
                                <p:cTn id="53" presetID="3" presetClass="entr" presetSubtype="10" fill="hold" grpId="1" nodeType="afterEffect">
                                  <p:stCondLst>
                                    <p:cond delay="0"/>
                                  </p:stCondLst>
                                  <p:childTnLst>
                                    <p:set>
                                      <p:cBhvr>
                                        <p:cTn id="54" dur="1" fill="hold">
                                          <p:stCondLst>
                                            <p:cond delay="0"/>
                                          </p:stCondLst>
                                        </p:cTn>
                                        <p:tgtEl>
                                          <p:spTgt spid="96263">
                                            <p:txEl>
                                              <p:pRg st="1" end="1"/>
                                            </p:txEl>
                                          </p:spTgt>
                                        </p:tgtEl>
                                        <p:attrNameLst>
                                          <p:attrName>style.visibility</p:attrName>
                                        </p:attrNameLst>
                                      </p:cBhvr>
                                      <p:to>
                                        <p:strVal val="visible"/>
                                      </p:to>
                                    </p:set>
                                    <p:animEffect transition="in" filter="blinds(horizontal)">
                                      <p:cBhvr>
                                        <p:cTn id="55" dur="500"/>
                                        <p:tgtEl>
                                          <p:spTgt spid="96263">
                                            <p:txEl>
                                              <p:pRg st="1" end="1"/>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xit" presetSubtype="10" fill="hold" grpId="0" nodeType="clickEffect">
                                  <p:stCondLst>
                                    <p:cond delay="0"/>
                                  </p:stCondLst>
                                  <p:childTnLst>
                                    <p:animEffect transition="out" filter="blinds(horizontal)">
                                      <p:cBhvr>
                                        <p:cTn id="59" dur="500"/>
                                        <p:tgtEl>
                                          <p:spTgt spid="96263">
                                            <p:txEl>
                                              <p:pRg st="0" end="0"/>
                                            </p:txEl>
                                          </p:spTgt>
                                        </p:tgtEl>
                                      </p:cBhvr>
                                    </p:animEffect>
                                    <p:set>
                                      <p:cBhvr>
                                        <p:cTn id="60" dur="1" fill="hold">
                                          <p:stCondLst>
                                            <p:cond delay="499"/>
                                          </p:stCondLst>
                                        </p:cTn>
                                        <p:tgtEl>
                                          <p:spTgt spid="96263">
                                            <p:txEl>
                                              <p:pRg st="0" end="0"/>
                                            </p:txEl>
                                          </p:spTgt>
                                        </p:tgtEl>
                                        <p:attrNameLst>
                                          <p:attrName>style.visibility</p:attrName>
                                        </p:attrNameLst>
                                      </p:cBhvr>
                                      <p:to>
                                        <p:strVal val="hidden"/>
                                      </p:to>
                                    </p:set>
                                  </p:childTnLst>
                                </p:cTn>
                              </p:par>
                            </p:childTnLst>
                          </p:cTn>
                        </p:par>
                        <p:par>
                          <p:cTn id="61" fill="hold" nodeType="afterGroup">
                            <p:stCondLst>
                              <p:cond delay="500"/>
                            </p:stCondLst>
                            <p:childTnLst>
                              <p:par>
                                <p:cTn id="62" presetID="3" presetClass="exit" presetSubtype="10" fill="hold" grpId="0" nodeType="afterEffect">
                                  <p:stCondLst>
                                    <p:cond delay="0"/>
                                  </p:stCondLst>
                                  <p:childTnLst>
                                    <p:animEffect transition="out" filter="blinds(horizontal)">
                                      <p:cBhvr>
                                        <p:cTn id="63" dur="500"/>
                                        <p:tgtEl>
                                          <p:spTgt spid="96263">
                                            <p:txEl>
                                              <p:pRg st="1" end="1"/>
                                            </p:txEl>
                                          </p:spTgt>
                                        </p:tgtEl>
                                      </p:cBhvr>
                                    </p:animEffect>
                                    <p:set>
                                      <p:cBhvr>
                                        <p:cTn id="64" dur="1" fill="hold">
                                          <p:stCondLst>
                                            <p:cond delay="499"/>
                                          </p:stCondLst>
                                        </p:cTn>
                                        <p:tgtEl>
                                          <p:spTgt spid="96263">
                                            <p:txEl>
                                              <p:pRg st="1" end="1"/>
                                            </p:txEl>
                                          </p:spTgt>
                                        </p:tgtEl>
                                        <p:attrNameLst>
                                          <p:attrName>style.visibility</p:attrName>
                                        </p:attrNameLst>
                                      </p:cBhvr>
                                      <p:to>
                                        <p:strVal val="hidden"/>
                                      </p:to>
                                    </p:set>
                                  </p:childTnLst>
                                </p:cTn>
                              </p:par>
                            </p:childTnLst>
                          </p:cTn>
                        </p:par>
                        <p:par>
                          <p:cTn id="65" fill="hold" nodeType="afterGroup">
                            <p:stCondLst>
                              <p:cond delay="1000"/>
                            </p:stCondLst>
                            <p:childTnLst>
                              <p:par>
                                <p:cTn id="66" presetID="3" presetClass="entr" presetSubtype="10" fill="hold" grpId="0" nodeType="afterEffect">
                                  <p:stCondLst>
                                    <p:cond delay="0"/>
                                  </p:stCondLst>
                                  <p:childTnLst>
                                    <p:set>
                                      <p:cBhvr>
                                        <p:cTn id="67" dur="1" fill="hold">
                                          <p:stCondLst>
                                            <p:cond delay="0"/>
                                          </p:stCondLst>
                                        </p:cTn>
                                        <p:tgtEl>
                                          <p:spTgt spid="96265"/>
                                        </p:tgtEl>
                                        <p:attrNameLst>
                                          <p:attrName>style.visibility</p:attrName>
                                        </p:attrNameLst>
                                      </p:cBhvr>
                                      <p:to>
                                        <p:strVal val="visible"/>
                                      </p:to>
                                    </p:set>
                                    <p:animEffect transition="in" filter="blinds(horizontal)">
                                      <p:cBhvr>
                                        <p:cTn id="68" dur="500"/>
                                        <p:tgtEl>
                                          <p:spTgt spid="96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P spid="96259" grpId="1"/>
      <p:bldP spid="96263" grpId="0" build="p"/>
      <p:bldP spid="96263" grpId="1" build="p"/>
      <p:bldP spid="96264" grpId="0" animBg="1"/>
      <p:bldP spid="96264" grpId="1" animBg="1"/>
      <p:bldP spid="96265" grpId="0"/>
      <p:bldP spid="39946" grpId="0"/>
      <p:bldP spid="39947" grpId="0"/>
      <p:bldP spid="3994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417">
              <a:defRPr/>
            </a:pPr>
            <a:endParaRPr lang="en-US">
              <a:solidFill>
                <a:prstClr val="white"/>
              </a:solidFill>
              <a:latin typeface="Calibri"/>
            </a:endParaRPr>
          </a:p>
        </p:txBody>
      </p:sp>
      <p:pic>
        <p:nvPicPr>
          <p:cNvPr id="8194" name="Picture 2" descr="55+ Ảnh Lớp Học Đẹp, Cute, Sinh Động, Ấn Tượng Nhất">
            <a:extLst>
              <a:ext uri="{FF2B5EF4-FFF2-40B4-BE49-F238E27FC236}">
                <a16:creationId xmlns:a16="http://schemas.microsoft.com/office/drawing/2014/main" id="{F3CCE2C0-60E9-3710-DC69-141F269F7A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15" y="1282"/>
            <a:ext cx="12191987"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23C84C-0C2E-398A-ECD9-70CCCF6D0D55}"/>
              </a:ext>
            </a:extLst>
          </p:cNvPr>
          <p:cNvSpPr txBox="1"/>
          <p:nvPr/>
        </p:nvSpPr>
        <p:spPr>
          <a:xfrm>
            <a:off x="3860800" y="2690339"/>
            <a:ext cx="4572000" cy="964355"/>
          </a:xfrm>
          <a:prstGeom prst="rect">
            <a:avLst/>
          </a:prstGeom>
          <a:noFill/>
        </p:spPr>
        <p:txBody>
          <a:bodyPr wrap="square" lIns="60942" tIns="30471" rIns="60942" bIns="30471" rtlCol="0">
            <a:spAutoFit/>
          </a:bodyPr>
          <a:lstStyle/>
          <a:p>
            <a:pPr algn="ctr">
              <a:defRPr/>
            </a:pPr>
            <a:r>
              <a:rPr lang="vi-VN" sz="5900" b="1">
                <a:solidFill>
                  <a:prstClr val="white"/>
                </a:solidFill>
                <a:latin typeface="Times New Roman" pitchFamily="18" charset="0"/>
                <a:cs typeface="Times New Roman" pitchFamily="18" charset="0"/>
              </a:rPr>
              <a:t>LUYỆN TẬP</a:t>
            </a:r>
            <a:endParaRPr lang="en-US" sz="59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730287382"/>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B725BC23-E0DD-4037-B2B8-7B6FA64543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dirty="0">
              <a:solidFill>
                <a:srgbClr val="FFFFFF"/>
              </a:solidFill>
              <a:latin typeface="Meiryo"/>
            </a:endParaRPr>
          </a:p>
        </p:txBody>
      </p:sp>
      <p:sp>
        <p:nvSpPr>
          <p:cNvPr id="16" name="Rectangle 10">
            <a:extLst>
              <a:ext uri="{FF2B5EF4-FFF2-40B4-BE49-F238E27FC236}">
                <a16:creationId xmlns:a16="http://schemas.microsoft.com/office/drawing/2014/main" id="{199EE120-2D35-4A48-BAAE-238F986A13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pic>
        <p:nvPicPr>
          <p:cNvPr id="18" name="Picture 3" descr="Geodesic crystal prismatic sphere with a spectrum of color">
            <a:extLst>
              <a:ext uri="{FF2B5EF4-FFF2-40B4-BE49-F238E27FC236}">
                <a16:creationId xmlns:a16="http://schemas.microsoft.com/office/drawing/2014/main" id="{76E7FDFE-A167-0201-C8DE-768E6AAE5874}"/>
              </a:ext>
            </a:extLst>
          </p:cNvPr>
          <p:cNvPicPr>
            <a:picLocks noChangeAspect="1"/>
          </p:cNvPicPr>
          <p:nvPr/>
        </p:nvPicPr>
        <p:blipFill rotWithShape="1">
          <a:blip r:embed="rId2"/>
          <a:srcRect l="1215" r="30372" b="-2"/>
          <a:stretch/>
        </p:blipFill>
        <p:spPr>
          <a:xfrm>
            <a:off x="20" y="1804075"/>
            <a:ext cx="4458058" cy="4349801"/>
          </a:xfrm>
          <a:prstGeom prst="rect">
            <a:avLst/>
          </a:prstGeom>
        </p:spPr>
      </p:pic>
      <p:sp>
        <p:nvSpPr>
          <p:cNvPr id="13" name="Rectangle 12">
            <a:extLst>
              <a:ext uri="{FF2B5EF4-FFF2-40B4-BE49-F238E27FC236}">
                <a16:creationId xmlns:a16="http://schemas.microsoft.com/office/drawing/2014/main" id="{552F9EAC-0C70-441C-AC78-65174C285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740093"/>
            <a:ext cx="7765922" cy="442752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15" name="Rectangle 14">
            <a:extLst>
              <a:ext uri="{FF2B5EF4-FFF2-40B4-BE49-F238E27FC236}">
                <a16:creationId xmlns:a16="http://schemas.microsoft.com/office/drawing/2014/main" id="{0D48F6B8-EF56-4340-982E-F4D6F5DC2F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 y="17538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17" name="Rectangle 16">
            <a:extLst>
              <a:ext uri="{FF2B5EF4-FFF2-40B4-BE49-F238E27FC236}">
                <a16:creationId xmlns:a16="http://schemas.microsoft.com/office/drawing/2014/main" id="{AC596C40-FEA6-4867-853D-CF37DE3B6B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8"/>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19" name="Rectangle 18">
            <a:extLst>
              <a:ext uri="{FF2B5EF4-FFF2-40B4-BE49-F238E27FC236}">
                <a16:creationId xmlns:a16="http://schemas.microsoft.com/office/drawing/2014/main" id="{9DC7C5E2-274E-49A3-A8E0-46A5B8CAC3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21" name="Rectangle 20">
            <a:extLst>
              <a:ext uri="{FF2B5EF4-FFF2-40B4-BE49-F238E27FC236}">
                <a16:creationId xmlns:a16="http://schemas.microsoft.com/office/drawing/2014/main" id="{D6CF8D2C-9E01-48EC-8DDF-8A1FF60AED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4" name="TextBox 3">
            <a:extLst>
              <a:ext uri="{FF2B5EF4-FFF2-40B4-BE49-F238E27FC236}">
                <a16:creationId xmlns:a16="http://schemas.microsoft.com/office/drawing/2014/main" id="{93599C45-70B1-3D37-630B-26A9ADA24C7E}"/>
              </a:ext>
            </a:extLst>
          </p:cNvPr>
          <p:cNvSpPr txBox="1"/>
          <p:nvPr/>
        </p:nvSpPr>
        <p:spPr>
          <a:xfrm>
            <a:off x="558800" y="482602"/>
            <a:ext cx="3149600" cy="677109"/>
          </a:xfrm>
          <a:prstGeom prst="rect">
            <a:avLst/>
          </a:prstGeom>
          <a:noFill/>
          <a:ln w="57150">
            <a:solidFill>
              <a:schemeClr val="bg1"/>
            </a:solidFill>
          </a:ln>
        </p:spPr>
        <p:txBody>
          <a:bodyPr wrap="square" lIns="60942" tIns="30471" rIns="60942" bIns="30471" rtlCol="0">
            <a:spAutoFit/>
          </a:bodyPr>
          <a:lstStyle/>
          <a:p>
            <a:pPr algn="ctr">
              <a:defRPr/>
            </a:pPr>
            <a:r>
              <a:rPr lang="vi-VN" sz="4000" b="1" dirty="0">
                <a:solidFill>
                  <a:srgbClr val="FFFFFF"/>
                </a:solidFill>
                <a:latin typeface="Arial" panose="020B0604020202020204" pitchFamily="34" charset="0"/>
                <a:cs typeface="Arial" panose="020B0604020202020204" pitchFamily="34" charset="0"/>
              </a:rPr>
              <a:t>Câu 1</a:t>
            </a:r>
            <a:endParaRPr lang="en-US" sz="4000" b="1" dirty="0">
              <a:solidFill>
                <a:srgbClr val="FFFFFF"/>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13DFD51-8D0F-DCB1-59D9-5CBC3E2DE49B}"/>
              </a:ext>
            </a:extLst>
          </p:cNvPr>
          <p:cNvSpPr txBox="1"/>
          <p:nvPr/>
        </p:nvSpPr>
        <p:spPr>
          <a:xfrm>
            <a:off x="4669200" y="206467"/>
            <a:ext cx="7519752" cy="1262507"/>
          </a:xfrm>
          <a:prstGeom prst="rect">
            <a:avLst/>
          </a:prstGeom>
          <a:noFill/>
        </p:spPr>
        <p:txBody>
          <a:bodyPr wrap="square" lIns="60942" tIns="30471" rIns="60942" bIns="30471">
            <a:spAutoFit/>
          </a:bodyPr>
          <a:lstStyle/>
          <a:p>
            <a:pPr>
              <a:lnSpc>
                <a:spcPct val="120000"/>
              </a:lnSpc>
              <a:defRPr/>
            </a:pPr>
            <a:r>
              <a:rPr lang="en-US" sz="3400" smtClean="0">
                <a:solidFill>
                  <a:srgbClr val="C00000"/>
                </a:solidFill>
                <a:latin typeface="Times New Roman" pitchFamily="18" charset="0"/>
                <a:cs typeface="Times New Roman" pitchFamily="18" charset="0"/>
              </a:rPr>
              <a:t>Thép </a:t>
            </a:r>
            <a:r>
              <a:rPr lang="en-US" sz="3400">
                <a:solidFill>
                  <a:srgbClr val="C00000"/>
                </a:solidFill>
                <a:latin typeface="Times New Roman" pitchFamily="18" charset="0"/>
                <a:cs typeface="Times New Roman" pitchFamily="18" charset="0"/>
              </a:rPr>
              <a:t>là hợp kim Fe – C và một số nguyên tố khác, trong đó C chiếm khoảng </a:t>
            </a:r>
            <a:r>
              <a:rPr lang="en-US" sz="3400" smtClean="0">
                <a:solidFill>
                  <a:srgbClr val="C00000"/>
                </a:solidFill>
                <a:latin typeface="Times New Roman" pitchFamily="18" charset="0"/>
                <a:cs typeface="Times New Roman" pitchFamily="18" charset="0"/>
              </a:rPr>
              <a:t>:</a:t>
            </a:r>
            <a:endParaRPr lang="vi-VN" sz="3400">
              <a:solidFill>
                <a:srgbClr val="C00000"/>
              </a:solidFill>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6D1027D1-DDBA-3610-4BA2-F733A51926D7}"/>
              </a:ext>
            </a:extLst>
          </p:cNvPr>
          <p:cNvSpPr txBox="1"/>
          <p:nvPr/>
        </p:nvSpPr>
        <p:spPr>
          <a:xfrm>
            <a:off x="5435602" y="1778534"/>
            <a:ext cx="6101751" cy="4493520"/>
          </a:xfrm>
          <a:prstGeom prst="rect">
            <a:avLst/>
          </a:prstGeom>
          <a:noFill/>
        </p:spPr>
        <p:txBody>
          <a:bodyPr wrap="square" lIns="60942" tIns="30471" rIns="60942" bIns="30471">
            <a:spAutoFit/>
          </a:bodyPr>
          <a:lstStyle>
            <a:defPPr>
              <a:defRPr lang="en-US"/>
            </a:defPPr>
            <a:lvl1pPr algn="just">
              <a:lnSpc>
                <a:spcPct val="120000"/>
              </a:lnSpc>
              <a:defRPr sz="4800" b="1" i="0">
                <a:effectLst/>
                <a:latin typeface="Arial" panose="020B0604020202020204" pitchFamily="34" charset="0"/>
                <a:cs typeface="Arial" panose="020B0604020202020204" pitchFamily="34" charset="0"/>
              </a:defRPr>
            </a:lvl1pPr>
          </a:lstStyle>
          <a:p>
            <a:pPr>
              <a:lnSpc>
                <a:spcPct val="150000"/>
              </a:lnSpc>
            </a:pPr>
            <a:r>
              <a:rPr lang="en-US" sz="3600">
                <a:latin typeface="Times New Roman" pitchFamily="18" charset="0"/>
                <a:cs typeface="Times New Roman" pitchFamily="18" charset="0"/>
              </a:rPr>
              <a:t>A.</a:t>
            </a:r>
            <a:r>
              <a:rPr lang="en-US" sz="3600" b="0">
                <a:latin typeface="Times New Roman" pitchFamily="18" charset="0"/>
                <a:cs typeface="Times New Roman" pitchFamily="18" charset="0"/>
              </a:rPr>
              <a:t> trên 2%.</a:t>
            </a:r>
            <a:endParaRPr lang="vi-VN" sz="3600" b="0">
              <a:latin typeface="Times New Roman" pitchFamily="18" charset="0"/>
              <a:cs typeface="Times New Roman" pitchFamily="18" charset="0"/>
            </a:endParaRPr>
          </a:p>
          <a:p>
            <a:pPr>
              <a:lnSpc>
                <a:spcPct val="150000"/>
              </a:lnSpc>
            </a:pPr>
            <a:r>
              <a:rPr lang="en-US" sz="3600">
                <a:latin typeface="Times New Roman" pitchFamily="18" charset="0"/>
                <a:cs typeface="Times New Roman" pitchFamily="18" charset="0"/>
              </a:rPr>
              <a:t>B.</a:t>
            </a:r>
            <a:r>
              <a:rPr lang="en-US" sz="3600" b="0">
                <a:latin typeface="Times New Roman" pitchFamily="18" charset="0"/>
                <a:cs typeface="Times New Roman" pitchFamily="18" charset="0"/>
              </a:rPr>
              <a:t> 0,01% đến 2%.</a:t>
            </a:r>
            <a:endParaRPr lang="vi-VN" sz="3600" b="0">
              <a:latin typeface="Times New Roman" pitchFamily="18" charset="0"/>
              <a:cs typeface="Times New Roman" pitchFamily="18" charset="0"/>
            </a:endParaRPr>
          </a:p>
          <a:p>
            <a:pPr>
              <a:lnSpc>
                <a:spcPct val="150000"/>
              </a:lnSpc>
            </a:pPr>
            <a:r>
              <a:rPr lang="en-US" sz="3600">
                <a:latin typeface="Times New Roman" pitchFamily="18" charset="0"/>
                <a:cs typeface="Times New Roman" pitchFamily="18" charset="0"/>
              </a:rPr>
              <a:t>C.</a:t>
            </a:r>
            <a:r>
              <a:rPr lang="en-US" sz="3600" b="0">
                <a:latin typeface="Times New Roman" pitchFamily="18" charset="0"/>
                <a:cs typeface="Times New Roman" pitchFamily="18" charset="0"/>
              </a:rPr>
              <a:t> 5% đến 10%.</a:t>
            </a:r>
            <a:endParaRPr lang="vi-VN" sz="3600" b="0">
              <a:latin typeface="Times New Roman" pitchFamily="18" charset="0"/>
              <a:cs typeface="Times New Roman" pitchFamily="18" charset="0"/>
            </a:endParaRPr>
          </a:p>
          <a:p>
            <a:pPr>
              <a:lnSpc>
                <a:spcPct val="150000"/>
              </a:lnSpc>
            </a:pPr>
            <a:r>
              <a:rPr lang="en-US" sz="3600">
                <a:latin typeface="Times New Roman" pitchFamily="18" charset="0"/>
                <a:cs typeface="Times New Roman" pitchFamily="18" charset="0"/>
              </a:rPr>
              <a:t>D.</a:t>
            </a:r>
            <a:r>
              <a:rPr lang="en-US" sz="3600" b="0">
                <a:latin typeface="Times New Roman" pitchFamily="18" charset="0"/>
                <a:cs typeface="Times New Roman" pitchFamily="18" charset="0"/>
              </a:rPr>
              <a:t> 10% đến 15%.</a:t>
            </a:r>
            <a:endParaRPr lang="vi-VN" sz="3600" b="0">
              <a:latin typeface="Times New Roman" pitchFamily="18" charset="0"/>
              <a:cs typeface="Times New Roman" pitchFamily="18" charset="0"/>
            </a:endParaRPr>
          </a:p>
          <a:p>
            <a:pPr>
              <a:lnSpc>
                <a:spcPct val="150000"/>
              </a:lnSpc>
              <a:defRPr/>
            </a:pPr>
            <a:endParaRPr lang="vi-VN" b="0" dirty="0">
              <a:solidFill>
                <a:srgbClr val="000000"/>
              </a:solidFill>
            </a:endParaRPr>
          </a:p>
        </p:txBody>
      </p:sp>
      <p:sp>
        <p:nvSpPr>
          <p:cNvPr id="7" name="Flowchart: Connector 6">
            <a:extLst>
              <a:ext uri="{FF2B5EF4-FFF2-40B4-BE49-F238E27FC236}">
                <a16:creationId xmlns:a16="http://schemas.microsoft.com/office/drawing/2014/main" id="{96AD1EA1-CA19-2FAD-0564-9BE7D5018346}"/>
              </a:ext>
            </a:extLst>
          </p:cNvPr>
          <p:cNvSpPr/>
          <p:nvPr/>
        </p:nvSpPr>
        <p:spPr>
          <a:xfrm>
            <a:off x="5002941" y="2121930"/>
            <a:ext cx="304800" cy="304800"/>
          </a:xfrm>
          <a:prstGeom prst="flowChartConnector">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a:defRPr/>
            </a:pPr>
            <a:endParaRPr lang="en-US">
              <a:solidFill>
                <a:srgbClr val="FFFFFF"/>
              </a:solidFill>
              <a:latin typeface="Meiryo"/>
            </a:endParaRPr>
          </a:p>
        </p:txBody>
      </p:sp>
      <p:sp>
        <p:nvSpPr>
          <p:cNvPr id="23" name="Flowchart: Connector 22">
            <a:extLst>
              <a:ext uri="{FF2B5EF4-FFF2-40B4-BE49-F238E27FC236}">
                <a16:creationId xmlns:a16="http://schemas.microsoft.com/office/drawing/2014/main" id="{1D652295-B750-007A-A13F-D1D25763E145}"/>
              </a:ext>
            </a:extLst>
          </p:cNvPr>
          <p:cNvSpPr/>
          <p:nvPr/>
        </p:nvSpPr>
        <p:spPr>
          <a:xfrm>
            <a:off x="4992577" y="2868219"/>
            <a:ext cx="304800" cy="30480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a:defRPr/>
            </a:pPr>
            <a:endParaRPr lang="en-US">
              <a:solidFill>
                <a:srgbClr val="FFFFFF"/>
              </a:solidFill>
              <a:latin typeface="Meiryo"/>
            </a:endParaRPr>
          </a:p>
        </p:txBody>
      </p:sp>
      <p:sp>
        <p:nvSpPr>
          <p:cNvPr id="24" name="Flowchart: Connector 23">
            <a:extLst>
              <a:ext uri="{FF2B5EF4-FFF2-40B4-BE49-F238E27FC236}">
                <a16:creationId xmlns:a16="http://schemas.microsoft.com/office/drawing/2014/main" id="{E8BB8D67-82BB-26FC-C6E7-D2E4205B3600}"/>
              </a:ext>
            </a:extLst>
          </p:cNvPr>
          <p:cNvSpPr/>
          <p:nvPr/>
        </p:nvSpPr>
        <p:spPr>
          <a:xfrm>
            <a:off x="4972761" y="3768377"/>
            <a:ext cx="304800" cy="304800"/>
          </a:xfrm>
          <a:prstGeom prst="flowChartConnector">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a:defRPr/>
            </a:pPr>
            <a:endParaRPr lang="en-US">
              <a:solidFill>
                <a:srgbClr val="FFFFFF"/>
              </a:solidFill>
              <a:latin typeface="Meiryo"/>
            </a:endParaRPr>
          </a:p>
        </p:txBody>
      </p:sp>
      <p:sp>
        <p:nvSpPr>
          <p:cNvPr id="25" name="Flowchart: Connector 24">
            <a:extLst>
              <a:ext uri="{FF2B5EF4-FFF2-40B4-BE49-F238E27FC236}">
                <a16:creationId xmlns:a16="http://schemas.microsoft.com/office/drawing/2014/main" id="{17576115-68B8-BD91-EBD5-4E0E0FCD8625}"/>
              </a:ext>
            </a:extLst>
          </p:cNvPr>
          <p:cNvSpPr/>
          <p:nvPr/>
        </p:nvSpPr>
        <p:spPr>
          <a:xfrm>
            <a:off x="5002941" y="4622764"/>
            <a:ext cx="304800" cy="304800"/>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a:defRPr/>
            </a:pPr>
            <a:endParaRPr lang="en-US">
              <a:solidFill>
                <a:srgbClr val="FFFFFF"/>
              </a:solidFill>
              <a:latin typeface="Meiryo"/>
            </a:endParaRPr>
          </a:p>
        </p:txBody>
      </p:sp>
      <p:grpSp>
        <p:nvGrpSpPr>
          <p:cNvPr id="9" name="Group 8">
            <a:extLst>
              <a:ext uri="{FF2B5EF4-FFF2-40B4-BE49-F238E27FC236}">
                <a16:creationId xmlns:a16="http://schemas.microsoft.com/office/drawing/2014/main" id="{69578779-012A-6ACA-298A-824F25569285}"/>
              </a:ext>
            </a:extLst>
          </p:cNvPr>
          <p:cNvGrpSpPr/>
          <p:nvPr/>
        </p:nvGrpSpPr>
        <p:grpSpPr>
          <a:xfrm>
            <a:off x="5125161" y="5064871"/>
            <a:ext cx="3695192" cy="1060805"/>
            <a:chOff x="8458200" y="7378037"/>
            <a:chExt cx="5542788" cy="1591209"/>
          </a:xfrm>
        </p:grpSpPr>
        <p:pic>
          <p:nvPicPr>
            <p:cNvPr id="10242" name="Picture 2">
              <a:extLst>
                <a:ext uri="{FF2B5EF4-FFF2-40B4-BE49-F238E27FC236}">
                  <a16:creationId xmlns:a16="http://schemas.microsoft.com/office/drawing/2014/main" id="{12648D01-FB8B-A43E-BDF3-C03DCF346A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7378037"/>
              <a:ext cx="1591209" cy="15912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0C64F1-A0F0-DFED-3072-11EF94B3CC97}"/>
                </a:ext>
              </a:extLst>
            </p:cNvPr>
            <p:cNvSpPr txBox="1"/>
            <p:nvPr/>
          </p:nvSpPr>
          <p:spPr>
            <a:xfrm>
              <a:off x="10210800" y="7605793"/>
              <a:ext cx="3790188" cy="1135696"/>
            </a:xfrm>
            <a:prstGeom prst="rect">
              <a:avLst/>
            </a:prstGeom>
            <a:noFill/>
          </p:spPr>
          <p:txBody>
            <a:bodyPr wrap="square">
              <a:spAutoFit/>
            </a:bodyPr>
            <a:lstStyle>
              <a:defPPr>
                <a:defRPr lang="en-US"/>
              </a:defPPr>
              <a:lvl1pPr algn="just">
                <a:lnSpc>
                  <a:spcPct val="120000"/>
                </a:lnSpc>
                <a:defRPr sz="4800" b="1" i="0">
                  <a:effectLst/>
                  <a:latin typeface="Arial" panose="020B0604020202020204" pitchFamily="34" charset="0"/>
                  <a:cs typeface="Arial" panose="020B0604020202020204" pitchFamily="34" charset="0"/>
                </a:defRPr>
              </a:lvl1pPr>
            </a:lstStyle>
            <a:p>
              <a:pPr>
                <a:defRPr/>
              </a:pPr>
              <a:r>
                <a:rPr lang="vi-VN" sz="3600">
                  <a:solidFill>
                    <a:srgbClr val="C00000"/>
                  </a:solidFill>
                  <a:latin typeface="Times New Roman" pitchFamily="18" charset="0"/>
                  <a:cs typeface="Times New Roman" pitchFamily="18" charset="0"/>
                </a:rPr>
                <a:t>Đáp </a:t>
              </a:r>
              <a:r>
                <a:rPr lang="vi-VN" sz="3600" smtClean="0">
                  <a:solidFill>
                    <a:srgbClr val="C00000"/>
                  </a:solidFill>
                  <a:latin typeface="Times New Roman" pitchFamily="18" charset="0"/>
                  <a:cs typeface="Times New Roman" pitchFamily="18" charset="0"/>
                </a:rPr>
                <a:t>án: B</a:t>
              </a:r>
              <a:endParaRPr lang="en-US" sz="3600" dirty="0">
                <a:solidFill>
                  <a:srgbClr val="C0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702925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B725BC23-E0DD-4037-B2B8-7B6FA64543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dirty="0">
              <a:solidFill>
                <a:srgbClr val="FFFFFF"/>
              </a:solidFill>
              <a:latin typeface="Meiryo"/>
            </a:endParaRPr>
          </a:p>
        </p:txBody>
      </p:sp>
      <p:sp>
        <p:nvSpPr>
          <p:cNvPr id="16" name="Rectangle 10">
            <a:extLst>
              <a:ext uri="{FF2B5EF4-FFF2-40B4-BE49-F238E27FC236}">
                <a16:creationId xmlns:a16="http://schemas.microsoft.com/office/drawing/2014/main" id="{199EE120-2D35-4A48-BAAE-238F986A13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pic>
        <p:nvPicPr>
          <p:cNvPr id="18" name="Picture 3" descr="Geodesic crystal prismatic sphere with a spectrum of color">
            <a:extLst>
              <a:ext uri="{FF2B5EF4-FFF2-40B4-BE49-F238E27FC236}">
                <a16:creationId xmlns:a16="http://schemas.microsoft.com/office/drawing/2014/main" id="{76E7FDFE-A167-0201-C8DE-768E6AAE5874}"/>
              </a:ext>
            </a:extLst>
          </p:cNvPr>
          <p:cNvPicPr>
            <a:picLocks noChangeAspect="1"/>
          </p:cNvPicPr>
          <p:nvPr/>
        </p:nvPicPr>
        <p:blipFill rotWithShape="1">
          <a:blip r:embed="rId2"/>
          <a:srcRect l="1215" r="30372" b="-2"/>
          <a:stretch/>
        </p:blipFill>
        <p:spPr>
          <a:xfrm>
            <a:off x="20" y="1804075"/>
            <a:ext cx="4458058" cy="4349801"/>
          </a:xfrm>
          <a:prstGeom prst="rect">
            <a:avLst/>
          </a:prstGeom>
        </p:spPr>
      </p:pic>
      <p:sp>
        <p:nvSpPr>
          <p:cNvPr id="13" name="Rectangle 12">
            <a:extLst>
              <a:ext uri="{FF2B5EF4-FFF2-40B4-BE49-F238E27FC236}">
                <a16:creationId xmlns:a16="http://schemas.microsoft.com/office/drawing/2014/main" id="{552F9EAC-0C70-441C-AC78-65174C285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740093"/>
            <a:ext cx="7765922" cy="442752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15" name="Rectangle 14">
            <a:extLst>
              <a:ext uri="{FF2B5EF4-FFF2-40B4-BE49-F238E27FC236}">
                <a16:creationId xmlns:a16="http://schemas.microsoft.com/office/drawing/2014/main" id="{0D48F6B8-EF56-4340-982E-F4D6F5DC2F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 y="17538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19" name="Rectangle 18">
            <a:extLst>
              <a:ext uri="{FF2B5EF4-FFF2-40B4-BE49-F238E27FC236}">
                <a16:creationId xmlns:a16="http://schemas.microsoft.com/office/drawing/2014/main" id="{9DC7C5E2-274E-49A3-A8E0-46A5B8CAC3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21" name="Rectangle 20">
            <a:extLst>
              <a:ext uri="{FF2B5EF4-FFF2-40B4-BE49-F238E27FC236}">
                <a16:creationId xmlns:a16="http://schemas.microsoft.com/office/drawing/2014/main" id="{D6CF8D2C-9E01-48EC-8DDF-8A1FF60AED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4" name="TextBox 3">
            <a:extLst>
              <a:ext uri="{FF2B5EF4-FFF2-40B4-BE49-F238E27FC236}">
                <a16:creationId xmlns:a16="http://schemas.microsoft.com/office/drawing/2014/main" id="{93599C45-70B1-3D37-630B-26A9ADA24C7E}"/>
              </a:ext>
            </a:extLst>
          </p:cNvPr>
          <p:cNvSpPr txBox="1"/>
          <p:nvPr/>
        </p:nvSpPr>
        <p:spPr>
          <a:xfrm>
            <a:off x="558800" y="482602"/>
            <a:ext cx="3149600" cy="677109"/>
          </a:xfrm>
          <a:prstGeom prst="rect">
            <a:avLst/>
          </a:prstGeom>
          <a:noFill/>
          <a:ln w="57150">
            <a:solidFill>
              <a:schemeClr val="bg1"/>
            </a:solidFill>
          </a:ln>
        </p:spPr>
        <p:txBody>
          <a:bodyPr wrap="square" lIns="60942" tIns="30471" rIns="60942" bIns="30471" rtlCol="0">
            <a:spAutoFit/>
          </a:bodyPr>
          <a:lstStyle/>
          <a:p>
            <a:pPr algn="ctr">
              <a:defRPr/>
            </a:pPr>
            <a:r>
              <a:rPr lang="vi-VN" sz="4000" b="1">
                <a:solidFill>
                  <a:srgbClr val="FFFFFF"/>
                </a:solidFill>
                <a:latin typeface="Arial" panose="020B0604020202020204" pitchFamily="34" charset="0"/>
                <a:cs typeface="Arial" panose="020B0604020202020204" pitchFamily="34" charset="0"/>
              </a:rPr>
              <a:t>Câu 2</a:t>
            </a:r>
            <a:endParaRPr lang="en-US" sz="4000" b="1" dirty="0">
              <a:solidFill>
                <a:srgbClr val="FFFFFF"/>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13DFD51-8D0F-DCB1-59D9-5CBC3E2DE49B}"/>
              </a:ext>
            </a:extLst>
          </p:cNvPr>
          <p:cNvSpPr txBox="1"/>
          <p:nvPr/>
        </p:nvSpPr>
        <p:spPr>
          <a:xfrm>
            <a:off x="4648113" y="550317"/>
            <a:ext cx="7238868" cy="735761"/>
          </a:xfrm>
          <a:prstGeom prst="rect">
            <a:avLst/>
          </a:prstGeom>
          <a:noFill/>
        </p:spPr>
        <p:txBody>
          <a:bodyPr wrap="square" lIns="60942" tIns="30471" rIns="60942" bIns="30471">
            <a:spAutoFit/>
          </a:bodyPr>
          <a:lstStyle/>
          <a:p>
            <a:pPr algn="just">
              <a:lnSpc>
                <a:spcPct val="120000"/>
              </a:lnSpc>
              <a:defRPr/>
            </a:pPr>
            <a:r>
              <a:rPr lang="vi-VN" sz="4000">
                <a:solidFill>
                  <a:srgbClr val="C00000"/>
                </a:solidFill>
                <a:latin typeface="Times New Roman" pitchFamily="18" charset="0"/>
                <a:cs typeface="Times New Roman" pitchFamily="18" charset="0"/>
              </a:rPr>
              <a:t>Nguyên tắc luyện thép từ gang là</a:t>
            </a:r>
            <a:r>
              <a:rPr lang="en-US" sz="4000" smtClean="0">
                <a:solidFill>
                  <a:srgbClr val="C00000"/>
                </a:solidFill>
                <a:latin typeface="Times New Roman" pitchFamily="18" charset="0"/>
                <a:cs typeface="Times New Roman" pitchFamily="18" charset="0"/>
              </a:rPr>
              <a:t>:</a:t>
            </a:r>
            <a:endParaRPr lang="vi-VN" sz="4000">
              <a:solidFill>
                <a:srgbClr val="C00000"/>
              </a:solidFill>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6D1027D1-DDBA-3610-4BA2-F733A51926D7}"/>
              </a:ext>
            </a:extLst>
          </p:cNvPr>
          <p:cNvSpPr txBox="1"/>
          <p:nvPr/>
        </p:nvSpPr>
        <p:spPr>
          <a:xfrm>
            <a:off x="4594585" y="1955822"/>
            <a:ext cx="7428903" cy="4198054"/>
          </a:xfrm>
          <a:prstGeom prst="rect">
            <a:avLst/>
          </a:prstGeom>
          <a:noFill/>
        </p:spPr>
        <p:txBody>
          <a:bodyPr wrap="square" lIns="60942" tIns="30471" rIns="60942" bIns="30471">
            <a:spAutoFit/>
          </a:bodyPr>
          <a:lstStyle>
            <a:defPPr>
              <a:defRPr lang="en-US"/>
            </a:defPPr>
            <a:lvl1pPr algn="just">
              <a:lnSpc>
                <a:spcPct val="120000"/>
              </a:lnSpc>
              <a:defRPr sz="4800" b="1" i="0">
                <a:effectLst/>
                <a:latin typeface="Arial" panose="020B0604020202020204" pitchFamily="34" charset="0"/>
                <a:cs typeface="Arial" panose="020B0604020202020204" pitchFamily="34" charset="0"/>
              </a:defRPr>
            </a:lvl1pPr>
          </a:lstStyle>
          <a:p>
            <a:r>
              <a:rPr lang="vi-VN" sz="2800">
                <a:latin typeface="Times New Roman" pitchFamily="18" charset="0"/>
                <a:cs typeface="Times New Roman" pitchFamily="18" charset="0"/>
              </a:rPr>
              <a:t>A. </a:t>
            </a:r>
            <a:r>
              <a:rPr lang="vi-VN" sz="2800" b="0">
                <a:latin typeface="Times New Roman" pitchFamily="18" charset="0"/>
                <a:cs typeface="Times New Roman" pitchFamily="18" charset="0"/>
              </a:rPr>
              <a:t>dùng O</a:t>
            </a:r>
            <a:r>
              <a:rPr lang="vi-VN" sz="2800" b="0" baseline="-25000">
                <a:latin typeface="Times New Roman" pitchFamily="18" charset="0"/>
                <a:cs typeface="Times New Roman" pitchFamily="18" charset="0"/>
              </a:rPr>
              <a:t>2</a:t>
            </a:r>
            <a:r>
              <a:rPr lang="vi-VN" sz="2800" b="0">
                <a:latin typeface="Times New Roman" pitchFamily="18" charset="0"/>
                <a:cs typeface="Times New Roman" pitchFamily="18" charset="0"/>
              </a:rPr>
              <a:t> oxi hóa các tạp chất C, Si, P, S, Mn,.. trong gang để thu được thép.</a:t>
            </a:r>
          </a:p>
          <a:p>
            <a:r>
              <a:rPr lang="vi-VN" sz="2800">
                <a:latin typeface="Times New Roman" pitchFamily="18" charset="0"/>
                <a:cs typeface="Times New Roman" pitchFamily="18" charset="0"/>
              </a:rPr>
              <a:t>B. </a:t>
            </a:r>
            <a:r>
              <a:rPr lang="vi-VN" sz="2800" b="0">
                <a:latin typeface="Times New Roman" pitchFamily="18" charset="0"/>
                <a:cs typeface="Times New Roman" pitchFamily="18" charset="0"/>
              </a:rPr>
              <a:t>dùng chất khử CO khử oxit sắt thành sắt ở nhiệt độ cao</a:t>
            </a:r>
          </a:p>
          <a:p>
            <a:r>
              <a:rPr lang="vi-VN" sz="2800">
                <a:latin typeface="Times New Roman" pitchFamily="18" charset="0"/>
                <a:cs typeface="Times New Roman" pitchFamily="18" charset="0"/>
              </a:rPr>
              <a:t>C. </a:t>
            </a:r>
            <a:r>
              <a:rPr lang="vi-VN" sz="2800" b="0">
                <a:latin typeface="Times New Roman" pitchFamily="18" charset="0"/>
                <a:cs typeface="Times New Roman" pitchFamily="18" charset="0"/>
              </a:rPr>
              <a:t>dùng CaO hoặc CaCO</a:t>
            </a:r>
            <a:r>
              <a:rPr lang="vi-VN" sz="2800" b="0" baseline="-25000">
                <a:latin typeface="Times New Roman" pitchFamily="18" charset="0"/>
                <a:cs typeface="Times New Roman" pitchFamily="18" charset="0"/>
              </a:rPr>
              <a:t>3</a:t>
            </a:r>
            <a:r>
              <a:rPr lang="vi-VN" sz="2800" b="0">
                <a:latin typeface="Times New Roman" pitchFamily="18" charset="0"/>
                <a:cs typeface="Times New Roman" pitchFamily="18" charset="0"/>
              </a:rPr>
              <a:t> để khử tạp chất Si, P, S, Mn,.. trong gang để </a:t>
            </a:r>
            <a:r>
              <a:rPr lang="vi-VN" sz="2800">
                <a:latin typeface="Times New Roman" pitchFamily="18" charset="0"/>
                <a:cs typeface="Times New Roman" pitchFamily="18" charset="0"/>
              </a:rPr>
              <a:t>thu được thép.</a:t>
            </a:r>
          </a:p>
          <a:p>
            <a:r>
              <a:rPr lang="vi-VN" sz="2800">
                <a:latin typeface="Times New Roman" pitchFamily="18" charset="0"/>
                <a:cs typeface="Times New Roman" pitchFamily="18" charset="0"/>
              </a:rPr>
              <a:t>D. </a:t>
            </a:r>
            <a:r>
              <a:rPr lang="vi-VN" sz="2800" b="0">
                <a:latin typeface="Times New Roman" pitchFamily="18" charset="0"/>
                <a:cs typeface="Times New Roman" pitchFamily="18" charset="0"/>
              </a:rPr>
              <a:t>tăng thêm hàm lượng cacbon trong gang để thu được </a:t>
            </a:r>
            <a:r>
              <a:rPr lang="vi-VN" sz="2800" b="0" smtClean="0">
                <a:latin typeface="Times New Roman" pitchFamily="18" charset="0"/>
                <a:cs typeface="Times New Roman" pitchFamily="18" charset="0"/>
              </a:rPr>
              <a:t>thép</a:t>
            </a:r>
            <a:endParaRPr lang="vi-VN" sz="2800" b="0">
              <a:latin typeface="Times New Roman" pitchFamily="18" charset="0"/>
              <a:cs typeface="Times New Roman" pitchFamily="18" charset="0"/>
            </a:endParaRPr>
          </a:p>
        </p:txBody>
      </p:sp>
      <p:grpSp>
        <p:nvGrpSpPr>
          <p:cNvPr id="9" name="Group 8">
            <a:extLst>
              <a:ext uri="{FF2B5EF4-FFF2-40B4-BE49-F238E27FC236}">
                <a16:creationId xmlns:a16="http://schemas.microsoft.com/office/drawing/2014/main" id="{69578779-012A-6ACA-298A-824F25569285}"/>
              </a:ext>
            </a:extLst>
          </p:cNvPr>
          <p:cNvGrpSpPr/>
          <p:nvPr/>
        </p:nvGrpSpPr>
        <p:grpSpPr>
          <a:xfrm>
            <a:off x="365440" y="2940212"/>
            <a:ext cx="3695192" cy="1114637"/>
            <a:chOff x="8458200" y="7378037"/>
            <a:chExt cx="5542788" cy="1671956"/>
          </a:xfrm>
        </p:grpSpPr>
        <p:pic>
          <p:nvPicPr>
            <p:cNvPr id="10242" name="Picture 2">
              <a:extLst>
                <a:ext uri="{FF2B5EF4-FFF2-40B4-BE49-F238E27FC236}">
                  <a16:creationId xmlns:a16="http://schemas.microsoft.com/office/drawing/2014/main" id="{12648D01-FB8B-A43E-BDF3-C03DCF346A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7378037"/>
              <a:ext cx="1591209" cy="15912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0C64F1-A0F0-DFED-3072-11EF94B3CC97}"/>
                </a:ext>
              </a:extLst>
            </p:cNvPr>
            <p:cNvSpPr txBox="1"/>
            <p:nvPr/>
          </p:nvSpPr>
          <p:spPr>
            <a:xfrm>
              <a:off x="10210800" y="7914298"/>
              <a:ext cx="3790188" cy="1135695"/>
            </a:xfrm>
            <a:prstGeom prst="rect">
              <a:avLst/>
            </a:prstGeom>
            <a:noFill/>
          </p:spPr>
          <p:txBody>
            <a:bodyPr wrap="square">
              <a:spAutoFit/>
            </a:bodyPr>
            <a:lstStyle>
              <a:defPPr>
                <a:defRPr lang="en-US"/>
              </a:defPPr>
              <a:lvl1pPr algn="just">
                <a:lnSpc>
                  <a:spcPct val="120000"/>
                </a:lnSpc>
                <a:defRPr sz="4800" b="1" i="0">
                  <a:effectLst/>
                  <a:latin typeface="Arial" panose="020B0604020202020204" pitchFamily="34" charset="0"/>
                  <a:cs typeface="Arial" panose="020B0604020202020204" pitchFamily="34" charset="0"/>
                </a:defRPr>
              </a:lvl1pPr>
            </a:lstStyle>
            <a:p>
              <a:pPr>
                <a:defRPr/>
              </a:pPr>
              <a:r>
                <a:rPr lang="vi-VN" sz="3600">
                  <a:solidFill>
                    <a:srgbClr val="C00000"/>
                  </a:solidFill>
                </a:rPr>
                <a:t>Đáp </a:t>
              </a:r>
              <a:r>
                <a:rPr lang="vi-VN" sz="3600" smtClean="0">
                  <a:solidFill>
                    <a:srgbClr val="C00000"/>
                  </a:solidFill>
                </a:rPr>
                <a:t>án: A</a:t>
              </a:r>
              <a:endParaRPr lang="en-US" sz="3600" dirty="0">
                <a:solidFill>
                  <a:srgbClr val="C00000"/>
                </a:solidFill>
              </a:endParaRPr>
            </a:p>
          </p:txBody>
        </p:sp>
      </p:grpSp>
    </p:spTree>
    <p:extLst>
      <p:ext uri="{BB962C8B-B14F-4D97-AF65-F5344CB8AC3E}">
        <p14:creationId xmlns:p14="http://schemas.microsoft.com/office/powerpoint/2010/main" val="17081677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B725BC23-E0DD-4037-B2B8-7B6FA64543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dirty="0">
              <a:solidFill>
                <a:srgbClr val="FFFFFF"/>
              </a:solidFill>
              <a:latin typeface="Meiryo"/>
            </a:endParaRPr>
          </a:p>
        </p:txBody>
      </p:sp>
      <p:sp>
        <p:nvSpPr>
          <p:cNvPr id="16" name="Rectangle 10">
            <a:extLst>
              <a:ext uri="{FF2B5EF4-FFF2-40B4-BE49-F238E27FC236}">
                <a16:creationId xmlns:a16="http://schemas.microsoft.com/office/drawing/2014/main" id="{199EE120-2D35-4A48-BAAE-238F986A13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pic>
        <p:nvPicPr>
          <p:cNvPr id="18" name="Picture 3" descr="Geodesic crystal prismatic sphere with a spectrum of color">
            <a:extLst>
              <a:ext uri="{FF2B5EF4-FFF2-40B4-BE49-F238E27FC236}">
                <a16:creationId xmlns:a16="http://schemas.microsoft.com/office/drawing/2014/main" id="{76E7FDFE-A167-0201-C8DE-768E6AAE5874}"/>
              </a:ext>
            </a:extLst>
          </p:cNvPr>
          <p:cNvPicPr>
            <a:picLocks noChangeAspect="1"/>
          </p:cNvPicPr>
          <p:nvPr/>
        </p:nvPicPr>
        <p:blipFill rotWithShape="1">
          <a:blip r:embed="rId2"/>
          <a:srcRect l="1215" r="30372" b="-2"/>
          <a:stretch/>
        </p:blipFill>
        <p:spPr>
          <a:xfrm>
            <a:off x="20" y="1804075"/>
            <a:ext cx="4458058" cy="4349801"/>
          </a:xfrm>
          <a:prstGeom prst="rect">
            <a:avLst/>
          </a:prstGeom>
        </p:spPr>
      </p:pic>
      <p:sp>
        <p:nvSpPr>
          <p:cNvPr id="13" name="Rectangle 12">
            <a:extLst>
              <a:ext uri="{FF2B5EF4-FFF2-40B4-BE49-F238E27FC236}">
                <a16:creationId xmlns:a16="http://schemas.microsoft.com/office/drawing/2014/main" id="{552F9EAC-0C70-441C-AC78-65174C285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740093"/>
            <a:ext cx="7765922" cy="442752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15" name="Rectangle 14">
            <a:extLst>
              <a:ext uri="{FF2B5EF4-FFF2-40B4-BE49-F238E27FC236}">
                <a16:creationId xmlns:a16="http://schemas.microsoft.com/office/drawing/2014/main" id="{0D48F6B8-EF56-4340-982E-F4D6F5DC2F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 y="17538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17" name="Rectangle 16">
            <a:extLst>
              <a:ext uri="{FF2B5EF4-FFF2-40B4-BE49-F238E27FC236}">
                <a16:creationId xmlns:a16="http://schemas.microsoft.com/office/drawing/2014/main" id="{AC596C40-FEA6-4867-853D-CF37DE3B6B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8"/>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19" name="Rectangle 18">
            <a:extLst>
              <a:ext uri="{FF2B5EF4-FFF2-40B4-BE49-F238E27FC236}">
                <a16:creationId xmlns:a16="http://schemas.microsoft.com/office/drawing/2014/main" id="{9DC7C5E2-274E-49A3-A8E0-46A5B8CAC3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21" name="Rectangle 20">
            <a:extLst>
              <a:ext uri="{FF2B5EF4-FFF2-40B4-BE49-F238E27FC236}">
                <a16:creationId xmlns:a16="http://schemas.microsoft.com/office/drawing/2014/main" id="{D6CF8D2C-9E01-48EC-8DDF-8A1FF60AED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4" name="TextBox 3">
            <a:extLst>
              <a:ext uri="{FF2B5EF4-FFF2-40B4-BE49-F238E27FC236}">
                <a16:creationId xmlns:a16="http://schemas.microsoft.com/office/drawing/2014/main" id="{93599C45-70B1-3D37-630B-26A9ADA24C7E}"/>
              </a:ext>
            </a:extLst>
          </p:cNvPr>
          <p:cNvSpPr txBox="1"/>
          <p:nvPr/>
        </p:nvSpPr>
        <p:spPr>
          <a:xfrm>
            <a:off x="558800" y="482602"/>
            <a:ext cx="3149600" cy="677109"/>
          </a:xfrm>
          <a:prstGeom prst="rect">
            <a:avLst/>
          </a:prstGeom>
          <a:noFill/>
          <a:ln w="57150">
            <a:solidFill>
              <a:schemeClr val="bg1"/>
            </a:solidFill>
          </a:ln>
        </p:spPr>
        <p:txBody>
          <a:bodyPr wrap="square" lIns="60942" tIns="30471" rIns="60942" bIns="30471" rtlCol="0">
            <a:spAutoFit/>
          </a:bodyPr>
          <a:lstStyle/>
          <a:p>
            <a:pPr algn="ctr">
              <a:defRPr/>
            </a:pPr>
            <a:r>
              <a:rPr lang="vi-VN" sz="4000" b="1">
                <a:solidFill>
                  <a:srgbClr val="FFFFFF"/>
                </a:solidFill>
                <a:latin typeface="Arial" panose="020B0604020202020204" pitchFamily="34" charset="0"/>
                <a:cs typeface="Arial" panose="020B0604020202020204" pitchFamily="34" charset="0"/>
              </a:rPr>
              <a:t>Câu </a:t>
            </a:r>
            <a:r>
              <a:rPr lang="vi-VN" sz="4000" b="1" smtClean="0">
                <a:solidFill>
                  <a:srgbClr val="FFFFFF"/>
                </a:solidFill>
                <a:latin typeface="Arial" panose="020B0604020202020204" pitchFamily="34" charset="0"/>
                <a:cs typeface="Arial" panose="020B0604020202020204" pitchFamily="34" charset="0"/>
              </a:rPr>
              <a:t>3</a:t>
            </a:r>
            <a:endParaRPr lang="en-US" sz="4000" b="1" dirty="0">
              <a:solidFill>
                <a:srgbClr val="FFFFFF"/>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13DFD51-8D0F-DCB1-59D9-5CBC3E2DE49B}"/>
              </a:ext>
            </a:extLst>
          </p:cNvPr>
          <p:cNvSpPr txBox="1"/>
          <p:nvPr/>
        </p:nvSpPr>
        <p:spPr>
          <a:xfrm>
            <a:off x="4648113" y="278495"/>
            <a:ext cx="7238868" cy="1474424"/>
          </a:xfrm>
          <a:prstGeom prst="rect">
            <a:avLst/>
          </a:prstGeom>
          <a:noFill/>
        </p:spPr>
        <p:txBody>
          <a:bodyPr wrap="square" lIns="60942" tIns="30471" rIns="60942" bIns="30471">
            <a:spAutoFit/>
          </a:bodyPr>
          <a:lstStyle/>
          <a:p>
            <a:pPr algn="just">
              <a:lnSpc>
                <a:spcPct val="120000"/>
              </a:lnSpc>
              <a:defRPr/>
            </a:pPr>
            <a:r>
              <a:rPr lang="en-US" sz="4000">
                <a:solidFill>
                  <a:srgbClr val="C00000"/>
                </a:solidFill>
                <a:latin typeface="Times New Roman" pitchFamily="18" charset="0"/>
                <a:cs typeface="Times New Roman" pitchFamily="18" charset="0"/>
              </a:rPr>
              <a:t>Trong sản xuất gang người ta sử dụng than cốc </a:t>
            </a:r>
            <a:r>
              <a:rPr lang="en-US" sz="4000" smtClean="0">
                <a:solidFill>
                  <a:srgbClr val="C00000"/>
                </a:solidFill>
                <a:latin typeface="Times New Roman" pitchFamily="18" charset="0"/>
                <a:cs typeface="Times New Roman" pitchFamily="18" charset="0"/>
              </a:rPr>
              <a:t>để:</a:t>
            </a:r>
            <a:endParaRPr lang="vi-VN" sz="4000">
              <a:solidFill>
                <a:srgbClr val="C00000"/>
              </a:solidFill>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6D1027D1-DDBA-3610-4BA2-F733A51926D7}"/>
              </a:ext>
            </a:extLst>
          </p:cNvPr>
          <p:cNvSpPr txBox="1"/>
          <p:nvPr/>
        </p:nvSpPr>
        <p:spPr>
          <a:xfrm>
            <a:off x="4776131" y="1965640"/>
            <a:ext cx="7212671" cy="4216521"/>
          </a:xfrm>
          <a:prstGeom prst="rect">
            <a:avLst/>
          </a:prstGeom>
          <a:noFill/>
        </p:spPr>
        <p:txBody>
          <a:bodyPr wrap="square" lIns="60942" tIns="30471" rIns="60942" bIns="30471">
            <a:spAutoFit/>
          </a:bodyPr>
          <a:lstStyle>
            <a:defPPr>
              <a:defRPr lang="en-US"/>
            </a:defPPr>
            <a:lvl1pPr algn="just">
              <a:lnSpc>
                <a:spcPct val="120000"/>
              </a:lnSpc>
              <a:defRPr sz="4800" b="1" i="0">
                <a:effectLst/>
                <a:latin typeface="Arial" panose="020B0604020202020204" pitchFamily="34" charset="0"/>
                <a:cs typeface="Arial" panose="020B0604020202020204" pitchFamily="34" charset="0"/>
              </a:defRPr>
            </a:lvl1pPr>
          </a:lstStyle>
          <a:p>
            <a:pPr>
              <a:lnSpc>
                <a:spcPct val="150000"/>
              </a:lnSpc>
            </a:pPr>
            <a:r>
              <a:rPr lang="en-US" sz="3600">
                <a:latin typeface="Times New Roman" pitchFamily="18" charset="0"/>
                <a:cs typeface="Times New Roman" pitchFamily="18" charset="0"/>
              </a:rPr>
              <a:t>A. </a:t>
            </a:r>
            <a:r>
              <a:rPr lang="en-US" sz="3600" b="0">
                <a:latin typeface="Times New Roman" pitchFamily="18" charset="0"/>
                <a:cs typeface="Times New Roman" pitchFamily="18" charset="0"/>
              </a:rPr>
              <a:t>Tạo carbon monoxide.</a:t>
            </a:r>
            <a:endParaRPr lang="vi-VN" sz="3600" b="0">
              <a:latin typeface="Times New Roman" pitchFamily="18" charset="0"/>
              <a:cs typeface="Times New Roman" pitchFamily="18" charset="0"/>
            </a:endParaRPr>
          </a:p>
          <a:p>
            <a:pPr>
              <a:lnSpc>
                <a:spcPct val="150000"/>
              </a:lnSpc>
            </a:pPr>
            <a:r>
              <a:rPr lang="en-US" sz="3600">
                <a:latin typeface="Times New Roman" pitchFamily="18" charset="0"/>
                <a:cs typeface="Times New Roman" pitchFamily="18" charset="0"/>
              </a:rPr>
              <a:t>B. </a:t>
            </a:r>
            <a:r>
              <a:rPr lang="en-US" sz="3600" b="0">
                <a:latin typeface="Times New Roman" pitchFamily="18" charset="0"/>
                <a:cs typeface="Times New Roman" pitchFamily="18" charset="0"/>
              </a:rPr>
              <a:t>Tạo hợp chất với iron.</a:t>
            </a:r>
            <a:endParaRPr lang="vi-VN" sz="3600" b="0">
              <a:latin typeface="Times New Roman" pitchFamily="18" charset="0"/>
              <a:cs typeface="Times New Roman" pitchFamily="18" charset="0"/>
            </a:endParaRPr>
          </a:p>
          <a:p>
            <a:pPr>
              <a:lnSpc>
                <a:spcPct val="150000"/>
              </a:lnSpc>
            </a:pPr>
            <a:r>
              <a:rPr lang="en-US" sz="3600">
                <a:latin typeface="Times New Roman" pitchFamily="18" charset="0"/>
                <a:cs typeface="Times New Roman" pitchFamily="18" charset="0"/>
              </a:rPr>
              <a:t>C. </a:t>
            </a:r>
            <a:r>
              <a:rPr lang="en-US" sz="3600" b="0">
                <a:latin typeface="Times New Roman" pitchFamily="18" charset="0"/>
                <a:cs typeface="Times New Roman" pitchFamily="18" charset="0"/>
              </a:rPr>
              <a:t>Tạo xỉ.</a:t>
            </a:r>
            <a:endParaRPr lang="vi-VN" sz="3600" b="0">
              <a:latin typeface="Times New Roman" pitchFamily="18" charset="0"/>
              <a:cs typeface="Times New Roman" pitchFamily="18" charset="0"/>
            </a:endParaRPr>
          </a:p>
          <a:p>
            <a:pPr>
              <a:lnSpc>
                <a:spcPct val="150000"/>
              </a:lnSpc>
            </a:pPr>
            <a:r>
              <a:rPr lang="en-US" sz="3600">
                <a:latin typeface="Times New Roman" pitchFamily="18" charset="0"/>
                <a:cs typeface="Times New Roman" pitchFamily="18" charset="0"/>
              </a:rPr>
              <a:t>D. </a:t>
            </a:r>
            <a:r>
              <a:rPr lang="en-US" sz="3600" b="0">
                <a:latin typeface="Times New Roman" pitchFamily="18" charset="0"/>
                <a:cs typeface="Times New Roman" pitchFamily="18" charset="0"/>
              </a:rPr>
              <a:t>Phản ứng với đá vôi.</a:t>
            </a:r>
            <a:endParaRPr lang="vi-VN" sz="3600" b="0">
              <a:latin typeface="Times New Roman" pitchFamily="18" charset="0"/>
              <a:cs typeface="Times New Roman" pitchFamily="18" charset="0"/>
            </a:endParaRPr>
          </a:p>
          <a:p>
            <a:pPr algn="l">
              <a:lnSpc>
                <a:spcPct val="150000"/>
              </a:lnSpc>
              <a:defRPr/>
            </a:pPr>
            <a:endParaRPr lang="vi-VN" sz="3600" b="0" dirty="0">
              <a:solidFill>
                <a:srgbClr val="000000"/>
              </a:solidFill>
              <a:latin typeface="Times New Roman" pitchFamily="18" charset="0"/>
              <a:cs typeface="Times New Roman" pitchFamily="18" charset="0"/>
            </a:endParaRPr>
          </a:p>
        </p:txBody>
      </p:sp>
      <p:grpSp>
        <p:nvGrpSpPr>
          <p:cNvPr id="9" name="Group 8">
            <a:extLst>
              <a:ext uri="{FF2B5EF4-FFF2-40B4-BE49-F238E27FC236}">
                <a16:creationId xmlns:a16="http://schemas.microsoft.com/office/drawing/2014/main" id="{69578779-012A-6ACA-298A-824F25569285}"/>
              </a:ext>
            </a:extLst>
          </p:cNvPr>
          <p:cNvGrpSpPr/>
          <p:nvPr/>
        </p:nvGrpSpPr>
        <p:grpSpPr>
          <a:xfrm>
            <a:off x="5297714" y="5711940"/>
            <a:ext cx="3695192" cy="1114637"/>
            <a:chOff x="8458200" y="7378037"/>
            <a:chExt cx="5542788" cy="1671956"/>
          </a:xfrm>
        </p:grpSpPr>
        <p:pic>
          <p:nvPicPr>
            <p:cNvPr id="10242" name="Picture 2">
              <a:extLst>
                <a:ext uri="{FF2B5EF4-FFF2-40B4-BE49-F238E27FC236}">
                  <a16:creationId xmlns:a16="http://schemas.microsoft.com/office/drawing/2014/main" id="{12648D01-FB8B-A43E-BDF3-C03DCF346A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7378037"/>
              <a:ext cx="1591209" cy="15912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0C64F1-A0F0-DFED-3072-11EF94B3CC97}"/>
                </a:ext>
              </a:extLst>
            </p:cNvPr>
            <p:cNvSpPr txBox="1"/>
            <p:nvPr/>
          </p:nvSpPr>
          <p:spPr>
            <a:xfrm>
              <a:off x="10210800" y="7914298"/>
              <a:ext cx="3790188" cy="1135695"/>
            </a:xfrm>
            <a:prstGeom prst="rect">
              <a:avLst/>
            </a:prstGeom>
            <a:noFill/>
          </p:spPr>
          <p:txBody>
            <a:bodyPr wrap="square">
              <a:spAutoFit/>
            </a:bodyPr>
            <a:lstStyle>
              <a:defPPr>
                <a:defRPr lang="en-US"/>
              </a:defPPr>
              <a:lvl1pPr algn="just">
                <a:lnSpc>
                  <a:spcPct val="120000"/>
                </a:lnSpc>
                <a:defRPr sz="4800" b="1" i="0">
                  <a:effectLst/>
                  <a:latin typeface="Arial" panose="020B0604020202020204" pitchFamily="34" charset="0"/>
                  <a:cs typeface="Arial" panose="020B0604020202020204" pitchFamily="34" charset="0"/>
                </a:defRPr>
              </a:lvl1pPr>
            </a:lstStyle>
            <a:p>
              <a:pPr>
                <a:defRPr/>
              </a:pPr>
              <a:r>
                <a:rPr lang="vi-VN" sz="3600">
                  <a:solidFill>
                    <a:srgbClr val="C00000"/>
                  </a:solidFill>
                  <a:latin typeface="Times New Roman" pitchFamily="18" charset="0"/>
                  <a:cs typeface="Times New Roman" pitchFamily="18" charset="0"/>
                </a:rPr>
                <a:t>Đáp </a:t>
              </a:r>
              <a:r>
                <a:rPr lang="vi-VN" sz="3600" smtClean="0">
                  <a:solidFill>
                    <a:srgbClr val="C00000"/>
                  </a:solidFill>
                  <a:latin typeface="Times New Roman" pitchFamily="18" charset="0"/>
                  <a:cs typeface="Times New Roman" pitchFamily="18" charset="0"/>
                </a:rPr>
                <a:t>án: A</a:t>
              </a:r>
              <a:endParaRPr lang="en-US" sz="3600" dirty="0">
                <a:solidFill>
                  <a:srgbClr val="C0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708167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B725BC23-E0DD-4037-B2B8-7B6FA64543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dirty="0">
              <a:solidFill>
                <a:srgbClr val="FFFFFF"/>
              </a:solidFill>
              <a:latin typeface="Meiryo"/>
            </a:endParaRPr>
          </a:p>
        </p:txBody>
      </p:sp>
      <p:sp>
        <p:nvSpPr>
          <p:cNvPr id="16" name="Rectangle 10">
            <a:extLst>
              <a:ext uri="{FF2B5EF4-FFF2-40B4-BE49-F238E27FC236}">
                <a16:creationId xmlns:a16="http://schemas.microsoft.com/office/drawing/2014/main" id="{199EE120-2D35-4A48-BAAE-238F986A13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pic>
        <p:nvPicPr>
          <p:cNvPr id="18" name="Picture 3" descr="Geodesic crystal prismatic sphere with a spectrum of color">
            <a:extLst>
              <a:ext uri="{FF2B5EF4-FFF2-40B4-BE49-F238E27FC236}">
                <a16:creationId xmlns:a16="http://schemas.microsoft.com/office/drawing/2014/main" id="{76E7FDFE-A167-0201-C8DE-768E6AAE5874}"/>
              </a:ext>
            </a:extLst>
          </p:cNvPr>
          <p:cNvPicPr>
            <a:picLocks noChangeAspect="1"/>
          </p:cNvPicPr>
          <p:nvPr/>
        </p:nvPicPr>
        <p:blipFill rotWithShape="1">
          <a:blip r:embed="rId2"/>
          <a:srcRect l="1215" r="30372" b="-2"/>
          <a:stretch/>
        </p:blipFill>
        <p:spPr>
          <a:xfrm>
            <a:off x="20" y="1804075"/>
            <a:ext cx="4458058" cy="4349801"/>
          </a:xfrm>
          <a:prstGeom prst="rect">
            <a:avLst/>
          </a:prstGeom>
        </p:spPr>
      </p:pic>
      <p:sp>
        <p:nvSpPr>
          <p:cNvPr id="13" name="Rectangle 12">
            <a:extLst>
              <a:ext uri="{FF2B5EF4-FFF2-40B4-BE49-F238E27FC236}">
                <a16:creationId xmlns:a16="http://schemas.microsoft.com/office/drawing/2014/main" id="{552F9EAC-0C70-441C-AC78-65174C285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740093"/>
            <a:ext cx="7765922" cy="442752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15" name="Rectangle 14">
            <a:extLst>
              <a:ext uri="{FF2B5EF4-FFF2-40B4-BE49-F238E27FC236}">
                <a16:creationId xmlns:a16="http://schemas.microsoft.com/office/drawing/2014/main" id="{0D48F6B8-EF56-4340-982E-F4D6F5DC2F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 y="17538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17" name="Rectangle 16">
            <a:extLst>
              <a:ext uri="{FF2B5EF4-FFF2-40B4-BE49-F238E27FC236}">
                <a16:creationId xmlns:a16="http://schemas.microsoft.com/office/drawing/2014/main" id="{AC596C40-FEA6-4867-853D-CF37DE3B6B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8"/>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19" name="Rectangle 18">
            <a:extLst>
              <a:ext uri="{FF2B5EF4-FFF2-40B4-BE49-F238E27FC236}">
                <a16:creationId xmlns:a16="http://schemas.microsoft.com/office/drawing/2014/main" id="{9DC7C5E2-274E-49A3-A8E0-46A5B8CAC3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21" name="Rectangle 20">
            <a:extLst>
              <a:ext uri="{FF2B5EF4-FFF2-40B4-BE49-F238E27FC236}">
                <a16:creationId xmlns:a16="http://schemas.microsoft.com/office/drawing/2014/main" id="{D6CF8D2C-9E01-48EC-8DDF-8A1FF60AED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4" name="TextBox 3">
            <a:extLst>
              <a:ext uri="{FF2B5EF4-FFF2-40B4-BE49-F238E27FC236}">
                <a16:creationId xmlns:a16="http://schemas.microsoft.com/office/drawing/2014/main" id="{93599C45-70B1-3D37-630B-26A9ADA24C7E}"/>
              </a:ext>
            </a:extLst>
          </p:cNvPr>
          <p:cNvSpPr txBox="1"/>
          <p:nvPr/>
        </p:nvSpPr>
        <p:spPr>
          <a:xfrm>
            <a:off x="558800" y="482602"/>
            <a:ext cx="3149600" cy="677109"/>
          </a:xfrm>
          <a:prstGeom prst="rect">
            <a:avLst/>
          </a:prstGeom>
          <a:noFill/>
          <a:ln w="57150">
            <a:solidFill>
              <a:schemeClr val="bg1"/>
            </a:solidFill>
          </a:ln>
        </p:spPr>
        <p:txBody>
          <a:bodyPr wrap="square" lIns="60942" tIns="30471" rIns="60942" bIns="30471" rtlCol="0">
            <a:spAutoFit/>
          </a:bodyPr>
          <a:lstStyle/>
          <a:p>
            <a:pPr algn="ctr">
              <a:defRPr/>
            </a:pPr>
            <a:r>
              <a:rPr lang="vi-VN" sz="4000" b="1">
                <a:solidFill>
                  <a:srgbClr val="FFFFFF"/>
                </a:solidFill>
                <a:latin typeface="Arial" panose="020B0604020202020204" pitchFamily="34" charset="0"/>
                <a:cs typeface="Arial" panose="020B0604020202020204" pitchFamily="34" charset="0"/>
              </a:rPr>
              <a:t>Câu </a:t>
            </a:r>
            <a:r>
              <a:rPr lang="vi-VN" sz="4000" b="1" smtClean="0">
                <a:solidFill>
                  <a:srgbClr val="FFFFFF"/>
                </a:solidFill>
                <a:latin typeface="Arial" panose="020B0604020202020204" pitchFamily="34" charset="0"/>
                <a:cs typeface="Arial" panose="020B0604020202020204" pitchFamily="34" charset="0"/>
              </a:rPr>
              <a:t>4</a:t>
            </a:r>
            <a:endParaRPr lang="en-US" sz="4000" b="1" dirty="0">
              <a:solidFill>
                <a:srgbClr val="FFFFFF"/>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13DFD51-8D0F-DCB1-59D9-5CBC3E2DE49B}"/>
              </a:ext>
            </a:extLst>
          </p:cNvPr>
          <p:cNvSpPr txBox="1"/>
          <p:nvPr/>
        </p:nvSpPr>
        <p:spPr>
          <a:xfrm>
            <a:off x="4689603" y="148672"/>
            <a:ext cx="7238868" cy="1982063"/>
          </a:xfrm>
          <a:prstGeom prst="rect">
            <a:avLst/>
          </a:prstGeom>
          <a:noFill/>
        </p:spPr>
        <p:txBody>
          <a:bodyPr wrap="square" lIns="60942" tIns="30471" rIns="60942" bIns="30471">
            <a:spAutoFit/>
          </a:bodyPr>
          <a:lstStyle/>
          <a:p>
            <a:pPr algn="just">
              <a:lnSpc>
                <a:spcPct val="120000"/>
              </a:lnSpc>
              <a:defRPr/>
            </a:pPr>
            <a:r>
              <a:rPr lang="en-US" sz="3600">
                <a:solidFill>
                  <a:srgbClr val="C00000"/>
                </a:solidFill>
                <a:latin typeface="Times New Roman" pitchFamily="18" charset="0"/>
                <a:cs typeface="Times New Roman" pitchFamily="18" charset="0"/>
              </a:rPr>
              <a:t>Thêm đá vôi vào lò có mục đích gì trong quá trình sản xuất gang?</a:t>
            </a:r>
            <a:endParaRPr lang="vi-VN" sz="3600">
              <a:solidFill>
                <a:srgbClr val="C00000"/>
              </a:solidFill>
              <a:latin typeface="Times New Roman" pitchFamily="18" charset="0"/>
              <a:cs typeface="Times New Roman" pitchFamily="18" charset="0"/>
            </a:endParaRPr>
          </a:p>
          <a:p>
            <a:pPr algn="just">
              <a:lnSpc>
                <a:spcPct val="120000"/>
              </a:lnSpc>
              <a:defRPr/>
            </a:pPr>
            <a:endParaRPr lang="en-US" sz="3200" b="1" dirty="0">
              <a:solidFill>
                <a:srgbClr val="C00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D1027D1-DDBA-3610-4BA2-F733A51926D7}"/>
              </a:ext>
            </a:extLst>
          </p:cNvPr>
          <p:cNvSpPr txBox="1"/>
          <p:nvPr/>
        </p:nvSpPr>
        <p:spPr>
          <a:xfrm>
            <a:off x="4776131" y="1965640"/>
            <a:ext cx="7212671" cy="4216521"/>
          </a:xfrm>
          <a:prstGeom prst="rect">
            <a:avLst/>
          </a:prstGeom>
          <a:noFill/>
        </p:spPr>
        <p:txBody>
          <a:bodyPr wrap="square" lIns="60942" tIns="30471" rIns="60942" bIns="30471">
            <a:spAutoFit/>
          </a:bodyPr>
          <a:lstStyle>
            <a:defPPr>
              <a:defRPr lang="en-US"/>
            </a:defPPr>
            <a:lvl1pPr algn="just">
              <a:lnSpc>
                <a:spcPct val="120000"/>
              </a:lnSpc>
              <a:defRPr sz="4800" b="1" i="0">
                <a:effectLst/>
                <a:latin typeface="Arial" panose="020B0604020202020204" pitchFamily="34" charset="0"/>
                <a:cs typeface="Arial" panose="020B0604020202020204" pitchFamily="34" charset="0"/>
              </a:defRPr>
            </a:lvl1pPr>
          </a:lstStyle>
          <a:p>
            <a:pPr>
              <a:lnSpc>
                <a:spcPct val="150000"/>
              </a:lnSpc>
            </a:pPr>
            <a:r>
              <a:rPr lang="en-US" sz="3600">
                <a:latin typeface="Times New Roman" pitchFamily="18" charset="0"/>
                <a:cs typeface="Times New Roman" pitchFamily="18" charset="0"/>
              </a:rPr>
              <a:t>A. </a:t>
            </a:r>
            <a:r>
              <a:rPr lang="en-US" sz="3600" b="0">
                <a:latin typeface="Times New Roman" pitchFamily="18" charset="0"/>
                <a:cs typeface="Times New Roman" pitchFamily="18" charset="0"/>
              </a:rPr>
              <a:t>Tạo xỉ.</a:t>
            </a:r>
            <a:endParaRPr lang="vi-VN" sz="3600" b="0">
              <a:latin typeface="Times New Roman" pitchFamily="18" charset="0"/>
              <a:cs typeface="Times New Roman" pitchFamily="18" charset="0"/>
            </a:endParaRPr>
          </a:p>
          <a:p>
            <a:pPr>
              <a:lnSpc>
                <a:spcPct val="150000"/>
              </a:lnSpc>
            </a:pPr>
            <a:r>
              <a:rPr lang="en-US" sz="3600">
                <a:latin typeface="Times New Roman" pitchFamily="18" charset="0"/>
                <a:cs typeface="Times New Roman" pitchFamily="18" charset="0"/>
              </a:rPr>
              <a:t>B. </a:t>
            </a:r>
            <a:r>
              <a:rPr lang="en-US" sz="3600" b="0">
                <a:latin typeface="Times New Roman" pitchFamily="18" charset="0"/>
                <a:cs typeface="Times New Roman" pitchFamily="18" charset="0"/>
              </a:rPr>
              <a:t>Tạo phức.</a:t>
            </a:r>
            <a:endParaRPr lang="vi-VN" sz="3600" b="0">
              <a:latin typeface="Times New Roman" pitchFamily="18" charset="0"/>
              <a:cs typeface="Times New Roman" pitchFamily="18" charset="0"/>
            </a:endParaRPr>
          </a:p>
          <a:p>
            <a:pPr>
              <a:lnSpc>
                <a:spcPct val="150000"/>
              </a:lnSpc>
            </a:pPr>
            <a:r>
              <a:rPr lang="en-US" sz="3600">
                <a:latin typeface="Times New Roman" pitchFamily="18" charset="0"/>
                <a:cs typeface="Times New Roman" pitchFamily="18" charset="0"/>
              </a:rPr>
              <a:t>C. </a:t>
            </a:r>
            <a:r>
              <a:rPr lang="en-US" sz="3600" b="0">
                <a:latin typeface="Times New Roman" pitchFamily="18" charset="0"/>
                <a:cs typeface="Times New Roman" pitchFamily="18" charset="0"/>
              </a:rPr>
              <a:t>Chất xúc tác.</a:t>
            </a:r>
            <a:endParaRPr lang="vi-VN" sz="3600" b="0">
              <a:latin typeface="Times New Roman" pitchFamily="18" charset="0"/>
              <a:cs typeface="Times New Roman" pitchFamily="18" charset="0"/>
            </a:endParaRPr>
          </a:p>
          <a:p>
            <a:pPr>
              <a:lnSpc>
                <a:spcPct val="150000"/>
              </a:lnSpc>
            </a:pPr>
            <a:r>
              <a:rPr lang="en-US" sz="3600">
                <a:latin typeface="Times New Roman" pitchFamily="18" charset="0"/>
                <a:cs typeface="Times New Roman" pitchFamily="18" charset="0"/>
              </a:rPr>
              <a:t>D. </a:t>
            </a:r>
            <a:r>
              <a:rPr lang="en-US" sz="3600" b="0">
                <a:latin typeface="Times New Roman" pitchFamily="18" charset="0"/>
                <a:cs typeface="Times New Roman" pitchFamily="18" charset="0"/>
              </a:rPr>
              <a:t>Tăng nhiệt độ lò.</a:t>
            </a:r>
            <a:endParaRPr lang="vi-VN" sz="3600" b="0">
              <a:latin typeface="Times New Roman" pitchFamily="18" charset="0"/>
              <a:cs typeface="Times New Roman" pitchFamily="18" charset="0"/>
            </a:endParaRPr>
          </a:p>
          <a:p>
            <a:pPr algn="l">
              <a:lnSpc>
                <a:spcPct val="150000"/>
              </a:lnSpc>
              <a:defRPr/>
            </a:pPr>
            <a:endParaRPr lang="vi-VN" sz="3600" b="0" dirty="0">
              <a:solidFill>
                <a:srgbClr val="000000"/>
              </a:solidFill>
              <a:latin typeface="Times New Roman" pitchFamily="18" charset="0"/>
              <a:cs typeface="Times New Roman" pitchFamily="18" charset="0"/>
            </a:endParaRPr>
          </a:p>
        </p:txBody>
      </p:sp>
      <p:grpSp>
        <p:nvGrpSpPr>
          <p:cNvPr id="9" name="Group 8">
            <a:extLst>
              <a:ext uri="{FF2B5EF4-FFF2-40B4-BE49-F238E27FC236}">
                <a16:creationId xmlns:a16="http://schemas.microsoft.com/office/drawing/2014/main" id="{69578779-012A-6ACA-298A-824F25569285}"/>
              </a:ext>
            </a:extLst>
          </p:cNvPr>
          <p:cNvGrpSpPr/>
          <p:nvPr/>
        </p:nvGrpSpPr>
        <p:grpSpPr>
          <a:xfrm>
            <a:off x="4978403" y="5669496"/>
            <a:ext cx="3695192" cy="1188504"/>
            <a:chOff x="8458200" y="7378037"/>
            <a:chExt cx="5542788" cy="1782757"/>
          </a:xfrm>
        </p:grpSpPr>
        <p:pic>
          <p:nvPicPr>
            <p:cNvPr id="10242" name="Picture 2">
              <a:extLst>
                <a:ext uri="{FF2B5EF4-FFF2-40B4-BE49-F238E27FC236}">
                  <a16:creationId xmlns:a16="http://schemas.microsoft.com/office/drawing/2014/main" id="{12648D01-FB8B-A43E-BDF3-C03DCF346A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7378037"/>
              <a:ext cx="1591209" cy="15912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0C64F1-A0F0-DFED-3072-11EF94B3CC97}"/>
                </a:ext>
              </a:extLst>
            </p:cNvPr>
            <p:cNvSpPr txBox="1"/>
            <p:nvPr/>
          </p:nvSpPr>
          <p:spPr>
            <a:xfrm>
              <a:off x="10210800" y="7914298"/>
              <a:ext cx="3790188" cy="1246496"/>
            </a:xfrm>
            <a:prstGeom prst="rect">
              <a:avLst/>
            </a:prstGeom>
            <a:noFill/>
          </p:spPr>
          <p:txBody>
            <a:bodyPr wrap="square">
              <a:spAutoFit/>
            </a:bodyPr>
            <a:lstStyle>
              <a:defPPr>
                <a:defRPr lang="en-US"/>
              </a:defPPr>
              <a:lvl1pPr algn="just">
                <a:lnSpc>
                  <a:spcPct val="120000"/>
                </a:lnSpc>
                <a:defRPr sz="4800" b="1" i="0">
                  <a:effectLst/>
                  <a:latin typeface="Arial" panose="020B0604020202020204" pitchFamily="34" charset="0"/>
                  <a:cs typeface="Arial" panose="020B0604020202020204" pitchFamily="34" charset="0"/>
                </a:defRPr>
              </a:lvl1pPr>
            </a:lstStyle>
            <a:p>
              <a:pPr>
                <a:defRPr/>
              </a:pPr>
              <a:r>
                <a:rPr lang="vi-VN" sz="4000">
                  <a:solidFill>
                    <a:srgbClr val="C00000"/>
                  </a:solidFill>
                  <a:latin typeface="Times New Roman" pitchFamily="18" charset="0"/>
                  <a:cs typeface="Times New Roman" pitchFamily="18" charset="0"/>
                </a:rPr>
                <a:t>Đáp </a:t>
              </a:r>
              <a:r>
                <a:rPr lang="vi-VN" sz="4000" smtClean="0">
                  <a:solidFill>
                    <a:srgbClr val="C00000"/>
                  </a:solidFill>
                  <a:latin typeface="Times New Roman" pitchFamily="18" charset="0"/>
                  <a:cs typeface="Times New Roman" pitchFamily="18" charset="0"/>
                </a:rPr>
                <a:t>án: A</a:t>
              </a:r>
              <a:endParaRPr lang="en-US" sz="4000" dirty="0">
                <a:solidFill>
                  <a:srgbClr val="C0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7081677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0">
            <a:extLst>
              <a:ext uri="{FF2B5EF4-FFF2-40B4-BE49-F238E27FC236}">
                <a16:creationId xmlns:a16="http://schemas.microsoft.com/office/drawing/2014/main" id="{568E802E-22BD-4046-A8A1-62805B9E4D56}"/>
              </a:ext>
            </a:extLst>
          </p:cNvPr>
          <p:cNvGrpSpPr/>
          <p:nvPr/>
        </p:nvGrpSpPr>
        <p:grpSpPr>
          <a:xfrm>
            <a:off x="10341310" y="0"/>
            <a:ext cx="1857019" cy="1181893"/>
            <a:chOff x="9732933" y="475457"/>
            <a:chExt cx="1857018" cy="1181893"/>
          </a:xfrm>
        </p:grpSpPr>
        <p:pic>
          <p:nvPicPr>
            <p:cNvPr id="11" name="图片 5">
              <a:extLst>
                <a:ext uri="{FF2B5EF4-FFF2-40B4-BE49-F238E27FC236}">
                  <a16:creationId xmlns:a16="http://schemas.microsoft.com/office/drawing/2014/main" id="{2FC623EB-59A6-423B-AE6C-606786674C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12" name="图片 6">
              <a:extLst>
                <a:ext uri="{FF2B5EF4-FFF2-40B4-BE49-F238E27FC236}">
                  <a16:creationId xmlns:a16="http://schemas.microsoft.com/office/drawing/2014/main" id="{E957DFC3-7921-4CAA-BD39-CDB9272E3A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13" name="图片 7">
              <a:extLst>
                <a:ext uri="{FF2B5EF4-FFF2-40B4-BE49-F238E27FC236}">
                  <a16:creationId xmlns:a16="http://schemas.microsoft.com/office/drawing/2014/main" id="{B2801CB4-1834-4A06-8DF1-10864BD588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14" name="图片 8">
              <a:extLst>
                <a:ext uri="{FF2B5EF4-FFF2-40B4-BE49-F238E27FC236}">
                  <a16:creationId xmlns:a16="http://schemas.microsoft.com/office/drawing/2014/main" id="{2252009E-A6B2-4CC4-9B7A-DF8142F05B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3" name="AutoShape 2" descr="Khi ong đốt bị sưng phải làm sao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5" name="AutoShape 4" descr="Khi ong đốt bị sưng phải làm sao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6" name="Rectangle 5"/>
          <p:cNvSpPr/>
          <p:nvPr/>
        </p:nvSpPr>
        <p:spPr>
          <a:xfrm>
            <a:off x="1059543" y="3521996"/>
            <a:ext cx="10319657" cy="2246769"/>
          </a:xfrm>
          <a:prstGeom prst="rect">
            <a:avLst/>
          </a:prstGeom>
        </p:spPr>
        <p:txBody>
          <a:bodyPr wrap="square">
            <a:spAutoFit/>
          </a:bodyPr>
          <a:lstStyle/>
          <a:p>
            <a:r>
              <a:rPr lang="vi-VN" sz="2800">
                <a:latin typeface="Times New Roman" pitchFamily="18" charset="0"/>
                <a:cs typeface="Times New Roman" pitchFamily="18" charset="0"/>
              </a:rPr>
              <a:t>- Hợp kim là vật liệu kim loại có chứa một kim loại cơ bản và một số kim loại hoặc phi kim khác.</a:t>
            </a:r>
          </a:p>
          <a:p>
            <a:r>
              <a:rPr lang="vi-VN" sz="2800">
                <a:latin typeface="Times New Roman" pitchFamily="18" charset="0"/>
                <a:cs typeface="Times New Roman" pitchFamily="18" charset="0"/>
              </a:rPr>
              <a:t>- Người ta chế tạo hợp kim vì một số hợp kim có nhiều tính chất ưu việt hơn so với kim loại tạo thành chúng như tính cứng; độ bền cơ học, hoá học; khả năng chịu mài mòn, </a:t>
            </a:r>
            <a:r>
              <a:rPr lang="vi-VN" sz="2800" smtClean="0">
                <a:latin typeface="Times New Roman" pitchFamily="18" charset="0"/>
                <a:cs typeface="Times New Roman" pitchFamily="18" charset="0"/>
              </a:rPr>
              <a:t>…</a:t>
            </a:r>
            <a:endParaRPr lang="vi-VN" sz="2800">
              <a:latin typeface="Times New Roman" pitchFamily="18" charset="0"/>
              <a:cs typeface="Times New Roman" pitchFamily="18" charset="0"/>
            </a:endParaRPr>
          </a:p>
        </p:txBody>
      </p:sp>
      <p:pic>
        <p:nvPicPr>
          <p:cNvPr id="18" name="Shape 1110"/>
          <p:cNvPicPr/>
          <p:nvPr/>
        </p:nvPicPr>
        <p:blipFill>
          <a:blip r:embed="rId4"/>
          <a:stretch/>
        </p:blipFill>
        <p:spPr>
          <a:xfrm>
            <a:off x="2801255" y="7937"/>
            <a:ext cx="6792687" cy="3158458"/>
          </a:xfrm>
          <a:prstGeom prst="rect">
            <a:avLst/>
          </a:prstGeom>
        </p:spPr>
      </p:pic>
    </p:spTree>
    <p:extLst>
      <p:ext uri="{BB962C8B-B14F-4D97-AF65-F5344CB8AC3E}">
        <p14:creationId xmlns:p14="http://schemas.microsoft.com/office/powerpoint/2010/main" val="250611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B725BC23-E0DD-4037-B2B8-7B6FA64543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dirty="0">
              <a:solidFill>
                <a:srgbClr val="FFFFFF"/>
              </a:solidFill>
              <a:latin typeface="Meiryo"/>
            </a:endParaRPr>
          </a:p>
        </p:txBody>
      </p:sp>
      <p:sp>
        <p:nvSpPr>
          <p:cNvPr id="16" name="Rectangle 10">
            <a:extLst>
              <a:ext uri="{FF2B5EF4-FFF2-40B4-BE49-F238E27FC236}">
                <a16:creationId xmlns:a16="http://schemas.microsoft.com/office/drawing/2014/main" id="{199EE120-2D35-4A48-BAAE-238F986A13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pic>
        <p:nvPicPr>
          <p:cNvPr id="18" name="Picture 3" descr="Geodesic crystal prismatic sphere with a spectrum of color">
            <a:extLst>
              <a:ext uri="{FF2B5EF4-FFF2-40B4-BE49-F238E27FC236}">
                <a16:creationId xmlns:a16="http://schemas.microsoft.com/office/drawing/2014/main" id="{76E7FDFE-A167-0201-C8DE-768E6AAE5874}"/>
              </a:ext>
            </a:extLst>
          </p:cNvPr>
          <p:cNvPicPr>
            <a:picLocks noChangeAspect="1"/>
          </p:cNvPicPr>
          <p:nvPr/>
        </p:nvPicPr>
        <p:blipFill rotWithShape="1">
          <a:blip r:embed="rId2"/>
          <a:srcRect l="1215" r="30372" b="-2"/>
          <a:stretch/>
        </p:blipFill>
        <p:spPr>
          <a:xfrm>
            <a:off x="20" y="1804075"/>
            <a:ext cx="4458058" cy="4349801"/>
          </a:xfrm>
          <a:prstGeom prst="rect">
            <a:avLst/>
          </a:prstGeom>
        </p:spPr>
      </p:pic>
      <p:sp>
        <p:nvSpPr>
          <p:cNvPr id="13" name="Rectangle 12">
            <a:extLst>
              <a:ext uri="{FF2B5EF4-FFF2-40B4-BE49-F238E27FC236}">
                <a16:creationId xmlns:a16="http://schemas.microsoft.com/office/drawing/2014/main" id="{552F9EAC-0C70-441C-AC78-65174C2857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740093"/>
            <a:ext cx="7765922" cy="442752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15" name="Rectangle 14">
            <a:extLst>
              <a:ext uri="{FF2B5EF4-FFF2-40B4-BE49-F238E27FC236}">
                <a16:creationId xmlns:a16="http://schemas.microsoft.com/office/drawing/2014/main" id="{0D48F6B8-EF56-4340-982E-F4D6F5DC2F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 y="17538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17" name="Rectangle 16">
            <a:extLst>
              <a:ext uri="{FF2B5EF4-FFF2-40B4-BE49-F238E27FC236}">
                <a16:creationId xmlns:a16="http://schemas.microsoft.com/office/drawing/2014/main" id="{AC596C40-FEA6-4867-853D-CF37DE3B6B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8"/>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19" name="Rectangle 18">
            <a:extLst>
              <a:ext uri="{FF2B5EF4-FFF2-40B4-BE49-F238E27FC236}">
                <a16:creationId xmlns:a16="http://schemas.microsoft.com/office/drawing/2014/main" id="{9DC7C5E2-274E-49A3-A8E0-46A5B8CAC3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21" name="Rectangle 20">
            <a:extLst>
              <a:ext uri="{FF2B5EF4-FFF2-40B4-BE49-F238E27FC236}">
                <a16:creationId xmlns:a16="http://schemas.microsoft.com/office/drawing/2014/main" id="{D6CF8D2C-9E01-48EC-8DDF-8A1FF60AED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942" tIns="30471" rIns="60942" bIns="30471" rtlCol="0" anchor="ctr"/>
          <a:lstStyle/>
          <a:p>
            <a:pPr algn="ctr" defTabSz="914127">
              <a:defRPr/>
            </a:pPr>
            <a:endParaRPr lang="en-US">
              <a:solidFill>
                <a:srgbClr val="FFFFFF"/>
              </a:solidFill>
              <a:latin typeface="Meiryo"/>
            </a:endParaRPr>
          </a:p>
        </p:txBody>
      </p:sp>
      <p:sp>
        <p:nvSpPr>
          <p:cNvPr id="4" name="TextBox 3">
            <a:extLst>
              <a:ext uri="{FF2B5EF4-FFF2-40B4-BE49-F238E27FC236}">
                <a16:creationId xmlns:a16="http://schemas.microsoft.com/office/drawing/2014/main" id="{93599C45-70B1-3D37-630B-26A9ADA24C7E}"/>
              </a:ext>
            </a:extLst>
          </p:cNvPr>
          <p:cNvSpPr txBox="1"/>
          <p:nvPr/>
        </p:nvSpPr>
        <p:spPr>
          <a:xfrm>
            <a:off x="558800" y="482602"/>
            <a:ext cx="3149600" cy="677109"/>
          </a:xfrm>
          <a:prstGeom prst="rect">
            <a:avLst/>
          </a:prstGeom>
          <a:noFill/>
          <a:ln w="57150">
            <a:solidFill>
              <a:schemeClr val="bg1"/>
            </a:solidFill>
          </a:ln>
        </p:spPr>
        <p:txBody>
          <a:bodyPr wrap="square" lIns="60942" tIns="30471" rIns="60942" bIns="30471" rtlCol="0">
            <a:spAutoFit/>
          </a:bodyPr>
          <a:lstStyle/>
          <a:p>
            <a:pPr algn="ctr">
              <a:defRPr/>
            </a:pPr>
            <a:r>
              <a:rPr lang="vi-VN" sz="4000" b="1">
                <a:solidFill>
                  <a:srgbClr val="FFFFFF"/>
                </a:solidFill>
                <a:latin typeface="Arial" panose="020B0604020202020204" pitchFamily="34" charset="0"/>
                <a:cs typeface="Arial" panose="020B0604020202020204" pitchFamily="34" charset="0"/>
              </a:rPr>
              <a:t>Câu </a:t>
            </a:r>
            <a:r>
              <a:rPr lang="vi-VN" sz="4000" b="1" smtClean="0">
                <a:solidFill>
                  <a:srgbClr val="FFFFFF"/>
                </a:solidFill>
                <a:latin typeface="Arial" panose="020B0604020202020204" pitchFamily="34" charset="0"/>
                <a:cs typeface="Arial" panose="020B0604020202020204" pitchFamily="34" charset="0"/>
              </a:rPr>
              <a:t>5</a:t>
            </a:r>
            <a:endParaRPr lang="en-US" sz="4000" b="1" dirty="0">
              <a:solidFill>
                <a:srgbClr val="FFFFFF"/>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13DFD51-8D0F-DCB1-59D9-5CBC3E2DE49B}"/>
              </a:ext>
            </a:extLst>
          </p:cNvPr>
          <p:cNvSpPr txBox="1"/>
          <p:nvPr/>
        </p:nvSpPr>
        <p:spPr>
          <a:xfrm>
            <a:off x="4574192" y="94813"/>
            <a:ext cx="7458150" cy="1474424"/>
          </a:xfrm>
          <a:prstGeom prst="rect">
            <a:avLst/>
          </a:prstGeom>
          <a:noFill/>
        </p:spPr>
        <p:txBody>
          <a:bodyPr wrap="square" lIns="60942" tIns="30471" rIns="60942" bIns="30471">
            <a:spAutoFit/>
          </a:bodyPr>
          <a:lstStyle/>
          <a:p>
            <a:pPr>
              <a:lnSpc>
                <a:spcPct val="120000"/>
              </a:lnSpc>
              <a:defRPr/>
            </a:pPr>
            <a:r>
              <a:rPr lang="en-US" sz="4000">
                <a:solidFill>
                  <a:srgbClr val="C00000"/>
                </a:solidFill>
                <a:latin typeface="Times New Roman" pitchFamily="18" charset="0"/>
                <a:cs typeface="Times New Roman" pitchFamily="18" charset="0"/>
              </a:rPr>
              <a:t>Tìm phát biểu đúng khi nói về gang và thép</a:t>
            </a:r>
            <a:r>
              <a:rPr lang="en-US" sz="4000" smtClean="0">
                <a:solidFill>
                  <a:srgbClr val="C00000"/>
                </a:solidFill>
                <a:latin typeface="Times New Roman" pitchFamily="18" charset="0"/>
                <a:cs typeface="Times New Roman" pitchFamily="18" charset="0"/>
              </a:rPr>
              <a:t>:</a:t>
            </a:r>
            <a:endParaRPr lang="vi-VN" sz="4000">
              <a:solidFill>
                <a:srgbClr val="C00000"/>
              </a:solidFill>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6D1027D1-DDBA-3610-4BA2-F733A51926D7}"/>
              </a:ext>
            </a:extLst>
          </p:cNvPr>
          <p:cNvSpPr txBox="1"/>
          <p:nvPr/>
        </p:nvSpPr>
        <p:spPr>
          <a:xfrm>
            <a:off x="4574191" y="2026767"/>
            <a:ext cx="7458151" cy="4715119"/>
          </a:xfrm>
          <a:prstGeom prst="rect">
            <a:avLst/>
          </a:prstGeom>
          <a:noFill/>
        </p:spPr>
        <p:txBody>
          <a:bodyPr wrap="square" lIns="60942" tIns="30471" rIns="60942" bIns="30471">
            <a:spAutoFit/>
          </a:bodyPr>
          <a:lstStyle>
            <a:defPPr>
              <a:defRPr lang="en-US"/>
            </a:defPPr>
            <a:lvl1pPr algn="just">
              <a:lnSpc>
                <a:spcPct val="120000"/>
              </a:lnSpc>
              <a:defRPr sz="4800" b="1" i="0">
                <a:effectLst/>
                <a:latin typeface="Arial" panose="020B0604020202020204" pitchFamily="34" charset="0"/>
                <a:cs typeface="Arial" panose="020B0604020202020204" pitchFamily="34" charset="0"/>
              </a:defRPr>
            </a:lvl1pPr>
          </a:lstStyle>
          <a:p>
            <a:r>
              <a:rPr lang="en-US" sz="2800">
                <a:latin typeface="Times New Roman" pitchFamily="18" charset="0"/>
                <a:cs typeface="Times New Roman" pitchFamily="18" charset="0"/>
              </a:rPr>
              <a:t>A. </a:t>
            </a:r>
            <a:r>
              <a:rPr lang="en-US" sz="2800" b="0">
                <a:latin typeface="Times New Roman" pitchFamily="18" charset="0"/>
                <a:cs typeface="Times New Roman" pitchFamily="18" charset="0"/>
              </a:rPr>
              <a:t>Gang là hợp kim Fe – C (trong đó hàm lượng C từ 5% đến 10%).</a:t>
            </a:r>
            <a:endParaRPr lang="vi-VN" sz="2800" b="0">
              <a:latin typeface="Times New Roman" pitchFamily="18" charset="0"/>
              <a:cs typeface="Times New Roman" pitchFamily="18" charset="0"/>
            </a:endParaRPr>
          </a:p>
          <a:p>
            <a:r>
              <a:rPr lang="en-US" sz="2800">
                <a:latin typeface="Times New Roman" pitchFamily="18" charset="0"/>
                <a:cs typeface="Times New Roman" pitchFamily="18" charset="0"/>
              </a:rPr>
              <a:t>B. </a:t>
            </a:r>
            <a:r>
              <a:rPr lang="en-US" sz="2800" b="0">
                <a:latin typeface="Times New Roman" pitchFamily="18" charset="0"/>
                <a:cs typeface="Times New Roman" pitchFamily="18" charset="0"/>
              </a:rPr>
              <a:t>Nguyên tắc sản suất gang là loại bỏ Fe trong oxide bằng CO, H, ở nhiệt độ cao.</a:t>
            </a:r>
            <a:endParaRPr lang="vi-VN" sz="2800" b="0">
              <a:latin typeface="Times New Roman" pitchFamily="18" charset="0"/>
              <a:cs typeface="Times New Roman" pitchFamily="18" charset="0"/>
            </a:endParaRPr>
          </a:p>
          <a:p>
            <a:r>
              <a:rPr lang="en-US" sz="2800">
                <a:latin typeface="Times New Roman" pitchFamily="18" charset="0"/>
                <a:cs typeface="Times New Roman" pitchFamily="18" charset="0"/>
              </a:rPr>
              <a:t>C. </a:t>
            </a:r>
            <a:r>
              <a:rPr lang="en-US" sz="2800" b="0">
                <a:latin typeface="Times New Roman" pitchFamily="18" charset="0"/>
                <a:cs typeface="Times New Roman" pitchFamily="18" charset="0"/>
              </a:rPr>
              <a:t>Nguyên tắc sản xuất thép là oxi hoá các tạp chất trong gang (C, Si, Mn, S, P) thành oxide nhằm giảm hàm lượng của chúng.</a:t>
            </a:r>
            <a:endParaRPr lang="vi-VN" sz="2800" b="0">
              <a:latin typeface="Times New Roman" pitchFamily="18" charset="0"/>
              <a:cs typeface="Times New Roman" pitchFamily="18" charset="0"/>
            </a:endParaRPr>
          </a:p>
          <a:p>
            <a:r>
              <a:rPr lang="en-US" sz="2800">
                <a:latin typeface="Times New Roman" pitchFamily="18" charset="0"/>
                <a:cs typeface="Times New Roman" pitchFamily="18" charset="0"/>
              </a:rPr>
              <a:t>D. </a:t>
            </a:r>
            <a:r>
              <a:rPr lang="en-US" sz="2800" b="0">
                <a:latin typeface="Times New Roman" pitchFamily="18" charset="0"/>
                <a:cs typeface="Times New Roman" pitchFamily="18" charset="0"/>
              </a:rPr>
              <a:t>Thép là hợp kim Fe – C (trong đó hàm lượng C từ 2% đến 5</a:t>
            </a:r>
            <a:r>
              <a:rPr lang="en-US" sz="2800" b="0" smtClean="0">
                <a:latin typeface="Times New Roman" pitchFamily="18" charset="0"/>
                <a:cs typeface="Times New Roman" pitchFamily="18" charset="0"/>
              </a:rPr>
              <a:t>%).</a:t>
            </a:r>
            <a:endParaRPr lang="vi-VN" sz="2800" b="0">
              <a:latin typeface="Times New Roman" pitchFamily="18" charset="0"/>
              <a:cs typeface="Times New Roman" pitchFamily="18" charset="0"/>
            </a:endParaRPr>
          </a:p>
        </p:txBody>
      </p:sp>
      <p:grpSp>
        <p:nvGrpSpPr>
          <p:cNvPr id="9" name="Group 8">
            <a:extLst>
              <a:ext uri="{FF2B5EF4-FFF2-40B4-BE49-F238E27FC236}">
                <a16:creationId xmlns:a16="http://schemas.microsoft.com/office/drawing/2014/main" id="{69578779-012A-6ACA-298A-824F25569285}"/>
              </a:ext>
            </a:extLst>
          </p:cNvPr>
          <p:cNvGrpSpPr/>
          <p:nvPr/>
        </p:nvGrpSpPr>
        <p:grpSpPr>
          <a:xfrm>
            <a:off x="365440" y="3001926"/>
            <a:ext cx="3695192" cy="1060806"/>
            <a:chOff x="8458200" y="7378037"/>
            <a:chExt cx="5542788" cy="1591209"/>
          </a:xfrm>
        </p:grpSpPr>
        <p:pic>
          <p:nvPicPr>
            <p:cNvPr id="10242" name="Picture 2">
              <a:extLst>
                <a:ext uri="{FF2B5EF4-FFF2-40B4-BE49-F238E27FC236}">
                  <a16:creationId xmlns:a16="http://schemas.microsoft.com/office/drawing/2014/main" id="{12648D01-FB8B-A43E-BDF3-C03DCF346A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7378037"/>
              <a:ext cx="1591209" cy="15912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0C64F1-A0F0-DFED-3072-11EF94B3CC97}"/>
                </a:ext>
              </a:extLst>
            </p:cNvPr>
            <p:cNvSpPr txBox="1"/>
            <p:nvPr/>
          </p:nvSpPr>
          <p:spPr>
            <a:xfrm>
              <a:off x="10210800" y="7914298"/>
              <a:ext cx="3790188" cy="1044036"/>
            </a:xfrm>
            <a:prstGeom prst="rect">
              <a:avLst/>
            </a:prstGeom>
            <a:noFill/>
          </p:spPr>
          <p:txBody>
            <a:bodyPr wrap="square">
              <a:spAutoFit/>
            </a:bodyPr>
            <a:lstStyle>
              <a:defPPr>
                <a:defRPr lang="en-US"/>
              </a:defPPr>
              <a:lvl1pPr algn="just">
                <a:lnSpc>
                  <a:spcPct val="120000"/>
                </a:lnSpc>
                <a:defRPr sz="4800" b="1" i="0">
                  <a:effectLst/>
                  <a:latin typeface="Arial" panose="020B0604020202020204" pitchFamily="34" charset="0"/>
                  <a:cs typeface="Arial" panose="020B0604020202020204" pitchFamily="34" charset="0"/>
                </a:defRPr>
              </a:lvl1pPr>
            </a:lstStyle>
            <a:p>
              <a:pPr>
                <a:defRPr/>
              </a:pPr>
              <a:r>
                <a:rPr lang="vi-VN" sz="3600">
                  <a:solidFill>
                    <a:srgbClr val="C00000"/>
                  </a:solidFill>
                </a:rPr>
                <a:t>Đáp </a:t>
              </a:r>
              <a:r>
                <a:rPr lang="vi-VN" sz="3600" smtClean="0">
                  <a:solidFill>
                    <a:srgbClr val="C00000"/>
                  </a:solidFill>
                </a:rPr>
                <a:t>án: </a:t>
              </a:r>
              <a:r>
                <a:rPr lang="vi-VN" sz="3600">
                  <a:solidFill>
                    <a:srgbClr val="C00000"/>
                  </a:solidFill>
                </a:rPr>
                <a:t>C</a:t>
              </a:r>
              <a:endParaRPr lang="en-US" sz="3600" dirty="0">
                <a:solidFill>
                  <a:srgbClr val="C00000"/>
                </a:solidFill>
              </a:endParaRPr>
            </a:p>
          </p:txBody>
        </p:sp>
      </p:grpSp>
    </p:spTree>
    <p:extLst>
      <p:ext uri="{BB962C8B-B14F-4D97-AF65-F5344CB8AC3E}">
        <p14:creationId xmlns:p14="http://schemas.microsoft.com/office/powerpoint/2010/main" val="1708167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5291481" y="-446154"/>
            <a:ext cx="6906355" cy="5980903"/>
            <a:chOff x="0" y="0"/>
            <a:chExt cx="6350000" cy="5499100"/>
          </a:xfrm>
        </p:grpSpPr>
        <p:sp>
          <p:nvSpPr>
            <p:cNvPr id="3" name="Freeform 3"/>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B21E35"/>
            </a:solidFill>
          </p:spPr>
        </p:sp>
      </p:grpSp>
      <p:grpSp>
        <p:nvGrpSpPr>
          <p:cNvPr id="4" name="Group 4"/>
          <p:cNvGrpSpPr>
            <a:grpSpLocks noChangeAspect="1"/>
          </p:cNvGrpSpPr>
          <p:nvPr/>
        </p:nvGrpSpPr>
        <p:grpSpPr>
          <a:xfrm>
            <a:off x="6814730" y="-446155"/>
            <a:ext cx="6910657" cy="5984629"/>
            <a:chOff x="0" y="0"/>
            <a:chExt cx="6350000" cy="5499100"/>
          </a:xfrm>
        </p:grpSpPr>
        <p:sp>
          <p:nvSpPr>
            <p:cNvPr id="5" name="Freeform 5"/>
            <p:cNvSpPr/>
            <p:nvPr/>
          </p:nvSpPr>
          <p:spPr>
            <a:xfrm>
              <a:off x="0" y="0"/>
              <a:ext cx="6350000" cy="5499100"/>
            </a:xfrm>
            <a:custGeom>
              <a:avLst/>
              <a:gdLst/>
              <a:ahLst/>
              <a:cxnLst/>
              <a:rect l="l" t="t" r="r" b="b"/>
              <a:pathLst>
                <a:path w="6350000" h="5499100">
                  <a:moveTo>
                    <a:pt x="3175000" y="0"/>
                  </a:moveTo>
                  <a:lnTo>
                    <a:pt x="0" y="0"/>
                  </a:lnTo>
                  <a:lnTo>
                    <a:pt x="1587500" y="2749550"/>
                  </a:lnTo>
                  <a:lnTo>
                    <a:pt x="3175000" y="5499100"/>
                  </a:lnTo>
                  <a:lnTo>
                    <a:pt x="4762500" y="2749550"/>
                  </a:lnTo>
                  <a:lnTo>
                    <a:pt x="6350000" y="0"/>
                  </a:lnTo>
                  <a:close/>
                </a:path>
              </a:pathLst>
            </a:custGeom>
            <a:blipFill>
              <a:blip r:embed="rId2"/>
              <a:stretch>
                <a:fillRect l="-14929" r="-14929"/>
              </a:stretch>
            </a:blipFill>
          </p:spPr>
        </p:sp>
      </p:grpSp>
      <p:grpSp>
        <p:nvGrpSpPr>
          <p:cNvPr id="6" name="Group 6"/>
          <p:cNvGrpSpPr>
            <a:grpSpLocks noChangeAspect="1"/>
          </p:cNvGrpSpPr>
          <p:nvPr/>
        </p:nvGrpSpPr>
        <p:grpSpPr>
          <a:xfrm rot="-10800000">
            <a:off x="3771828" y="-446155"/>
            <a:ext cx="2038893" cy="1765682"/>
            <a:chOff x="0" y="0"/>
            <a:chExt cx="6350000" cy="5499100"/>
          </a:xfrm>
        </p:grpSpPr>
        <p:sp>
          <p:nvSpPr>
            <p:cNvPr id="7" name="Freeform 7"/>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B21E35"/>
            </a:solidFill>
          </p:spPr>
        </p:sp>
      </p:grpSp>
      <p:grpSp>
        <p:nvGrpSpPr>
          <p:cNvPr id="8" name="Group 8"/>
          <p:cNvGrpSpPr>
            <a:grpSpLocks noChangeAspect="1"/>
          </p:cNvGrpSpPr>
          <p:nvPr/>
        </p:nvGrpSpPr>
        <p:grpSpPr>
          <a:xfrm>
            <a:off x="4791272" y="0"/>
            <a:ext cx="1523702" cy="1319526"/>
            <a:chOff x="0" y="0"/>
            <a:chExt cx="6350000" cy="5499100"/>
          </a:xfrm>
        </p:grpSpPr>
        <p:sp>
          <p:nvSpPr>
            <p:cNvPr id="9" name="Freeform 9"/>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01E37"/>
            </a:solidFill>
          </p:spPr>
        </p:sp>
      </p:grpSp>
      <p:grpSp>
        <p:nvGrpSpPr>
          <p:cNvPr id="10" name="Group 10"/>
          <p:cNvGrpSpPr>
            <a:grpSpLocks noChangeAspect="1"/>
          </p:cNvGrpSpPr>
          <p:nvPr/>
        </p:nvGrpSpPr>
        <p:grpSpPr>
          <a:xfrm>
            <a:off x="8744658" y="4218948"/>
            <a:ext cx="1523702" cy="1319526"/>
            <a:chOff x="0" y="0"/>
            <a:chExt cx="6350000" cy="5499100"/>
          </a:xfrm>
        </p:grpSpPr>
        <p:sp>
          <p:nvSpPr>
            <p:cNvPr id="11" name="Freeform 11"/>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01E37"/>
            </a:solidFill>
          </p:spPr>
        </p:sp>
      </p:grpSp>
      <p:grpSp>
        <p:nvGrpSpPr>
          <p:cNvPr id="12" name="Group 12"/>
          <p:cNvGrpSpPr>
            <a:grpSpLocks noChangeAspect="1"/>
          </p:cNvGrpSpPr>
          <p:nvPr/>
        </p:nvGrpSpPr>
        <p:grpSpPr>
          <a:xfrm rot="-10800000">
            <a:off x="10268360" y="5538474"/>
            <a:ext cx="1523702" cy="1319526"/>
            <a:chOff x="0" y="0"/>
            <a:chExt cx="6350000" cy="5499100"/>
          </a:xfrm>
        </p:grpSpPr>
        <p:sp>
          <p:nvSpPr>
            <p:cNvPr id="13" name="Freeform 13"/>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B21E35"/>
            </a:solidFill>
          </p:spPr>
        </p:sp>
      </p:grpSp>
      <p:grpSp>
        <p:nvGrpSpPr>
          <p:cNvPr id="14" name="Group 14"/>
          <p:cNvGrpSpPr>
            <a:grpSpLocks noChangeAspect="1"/>
          </p:cNvGrpSpPr>
          <p:nvPr/>
        </p:nvGrpSpPr>
        <p:grpSpPr>
          <a:xfrm rot="-10800000">
            <a:off x="8744658" y="5538474"/>
            <a:ext cx="1523702" cy="1319526"/>
            <a:chOff x="0" y="0"/>
            <a:chExt cx="6350000" cy="5499100"/>
          </a:xfrm>
        </p:grpSpPr>
        <p:sp>
          <p:nvSpPr>
            <p:cNvPr id="15" name="Freeform 15"/>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B21E35"/>
            </a:solidFill>
          </p:spPr>
        </p:sp>
      </p:grpSp>
      <p:grpSp>
        <p:nvGrpSpPr>
          <p:cNvPr id="16" name="Group 16"/>
          <p:cNvGrpSpPr>
            <a:grpSpLocks noChangeAspect="1"/>
          </p:cNvGrpSpPr>
          <p:nvPr/>
        </p:nvGrpSpPr>
        <p:grpSpPr>
          <a:xfrm>
            <a:off x="9249555" y="5538476"/>
            <a:ext cx="2041007" cy="1767513"/>
            <a:chOff x="0" y="0"/>
            <a:chExt cx="6350000" cy="5499100"/>
          </a:xfrm>
        </p:grpSpPr>
        <p:sp>
          <p:nvSpPr>
            <p:cNvPr id="17" name="Freeform 17"/>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01E37"/>
            </a:solidFill>
          </p:spPr>
        </p:sp>
      </p:grpSp>
      <p:grpSp>
        <p:nvGrpSpPr>
          <p:cNvPr id="18" name="Group 18"/>
          <p:cNvGrpSpPr>
            <a:grpSpLocks noChangeAspect="1"/>
          </p:cNvGrpSpPr>
          <p:nvPr/>
        </p:nvGrpSpPr>
        <p:grpSpPr>
          <a:xfrm>
            <a:off x="10270056" y="4218948"/>
            <a:ext cx="1523702" cy="1319526"/>
            <a:chOff x="0" y="0"/>
            <a:chExt cx="6350000" cy="5499100"/>
          </a:xfrm>
        </p:grpSpPr>
        <p:sp>
          <p:nvSpPr>
            <p:cNvPr id="19" name="Freeform 19"/>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01E37"/>
            </a:solidFill>
          </p:spPr>
        </p:sp>
      </p:grpSp>
      <p:sp>
        <p:nvSpPr>
          <p:cNvPr id="20" name="AutoShape 20"/>
          <p:cNvSpPr/>
          <p:nvPr/>
        </p:nvSpPr>
        <p:spPr>
          <a:xfrm rot="5396021">
            <a:off x="-2047877" y="3422650"/>
            <a:ext cx="5486404" cy="0"/>
          </a:xfrm>
          <a:prstGeom prst="line">
            <a:avLst/>
          </a:prstGeom>
          <a:ln w="19050" cap="flat">
            <a:solidFill>
              <a:srgbClr val="E01E37"/>
            </a:solidFill>
            <a:prstDash val="solid"/>
            <a:headEnd type="none" w="sm" len="sm"/>
            <a:tailEnd type="none" w="sm" len="sm"/>
          </a:ln>
        </p:spPr>
      </p:sp>
      <p:grpSp>
        <p:nvGrpSpPr>
          <p:cNvPr id="21" name="Group 21"/>
          <p:cNvGrpSpPr>
            <a:grpSpLocks noChangeAspect="1"/>
          </p:cNvGrpSpPr>
          <p:nvPr/>
        </p:nvGrpSpPr>
        <p:grpSpPr>
          <a:xfrm>
            <a:off x="11792062" y="4215222"/>
            <a:ext cx="1523702" cy="1319526"/>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01E37">
                <a:alpha val="49804"/>
              </a:srgbClr>
            </a:solidFill>
          </p:spPr>
        </p:sp>
      </p:grpSp>
      <p:pic>
        <p:nvPicPr>
          <p:cNvPr id="23"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810721" y="2328147"/>
            <a:ext cx="4716933" cy="4262392"/>
          </a:xfrm>
          <a:prstGeom prst="rect">
            <a:avLst/>
          </a:prstGeom>
        </p:spPr>
      </p:pic>
      <p:pic>
        <p:nvPicPr>
          <p:cNvPr id="24" name="Picture 2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65342" y="3997183"/>
            <a:ext cx="3957793" cy="2425048"/>
          </a:xfrm>
          <a:prstGeom prst="rect">
            <a:avLst/>
          </a:prstGeom>
        </p:spPr>
      </p:pic>
      <p:sp>
        <p:nvSpPr>
          <p:cNvPr id="25" name="TextBox 25"/>
          <p:cNvSpPr txBox="1"/>
          <p:nvPr/>
        </p:nvSpPr>
        <p:spPr>
          <a:xfrm>
            <a:off x="943398" y="1336584"/>
            <a:ext cx="4867323" cy="2806922"/>
          </a:xfrm>
          <a:prstGeom prst="rect">
            <a:avLst/>
          </a:prstGeom>
        </p:spPr>
        <p:txBody>
          <a:bodyPr lIns="0" tIns="0" rIns="0" bIns="0" rtlCol="0" anchor="t">
            <a:spAutoFit/>
          </a:bodyPr>
          <a:lstStyle/>
          <a:p>
            <a:pPr algn="ctr">
              <a:lnSpc>
                <a:spcPct val="120000"/>
              </a:lnSpc>
            </a:pPr>
            <a:r>
              <a:rPr lang="en-US" sz="7600" b="1">
                <a:solidFill>
                  <a:srgbClr val="000000"/>
                </a:solidFill>
                <a:latin typeface="Arial" pitchFamily="34" charset="0"/>
              </a:rPr>
              <a:t>VẬN DỤNG</a:t>
            </a:r>
          </a:p>
        </p:txBody>
      </p:sp>
    </p:spTree>
    <p:extLst>
      <p:ext uri="{BB962C8B-B14F-4D97-AF65-F5344CB8AC3E}">
        <p14:creationId xmlns:p14="http://schemas.microsoft.com/office/powerpoint/2010/main" val="17324537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1752600" y="1166844"/>
            <a:ext cx="8458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14300">
              <a:spcBef>
                <a:spcPct val="20000"/>
              </a:spcBef>
              <a:buChar char="•"/>
              <a:tabLst>
                <a:tab pos="1476375" algn="l"/>
              </a:tabLst>
              <a:defRPr sz="2400">
                <a:solidFill>
                  <a:schemeClr val="tx1"/>
                </a:solidFill>
                <a:latin typeface="Arial Black" panose="020B0A04020102020204" pitchFamily="34" charset="0"/>
              </a:defRPr>
            </a:lvl1pPr>
            <a:lvl2pPr marL="742950" indent="-285750">
              <a:spcBef>
                <a:spcPct val="20000"/>
              </a:spcBef>
              <a:buChar char="–"/>
              <a:tabLst>
                <a:tab pos="1476375" algn="l"/>
              </a:tabLst>
              <a:defRPr sz="2000">
                <a:solidFill>
                  <a:schemeClr val="tx1"/>
                </a:solidFill>
                <a:latin typeface="Arial Black" panose="020B0A04020102020204" pitchFamily="34" charset="0"/>
              </a:defRPr>
            </a:lvl2pPr>
            <a:lvl3pPr marL="1143000" indent="-228600">
              <a:spcBef>
                <a:spcPct val="20000"/>
              </a:spcBef>
              <a:buChar char="•"/>
              <a:tabLst>
                <a:tab pos="1476375" algn="l"/>
              </a:tabLst>
              <a:defRPr sz="2400">
                <a:solidFill>
                  <a:schemeClr val="tx1"/>
                </a:solidFill>
                <a:latin typeface="Arial Black" panose="020B0A04020102020204" pitchFamily="34" charset="0"/>
              </a:defRPr>
            </a:lvl3pPr>
            <a:lvl4pPr marL="1600200" indent="-228600">
              <a:spcBef>
                <a:spcPct val="20000"/>
              </a:spcBef>
              <a:buChar char="–"/>
              <a:tabLst>
                <a:tab pos="1476375" algn="l"/>
              </a:tabLst>
              <a:defRPr sz="1600">
                <a:solidFill>
                  <a:schemeClr val="tx1"/>
                </a:solidFill>
                <a:latin typeface="Arial Black" panose="020B0A04020102020204" pitchFamily="34" charset="0"/>
              </a:defRPr>
            </a:lvl4pPr>
            <a:lvl5pPr marL="2057400" indent="-228600">
              <a:spcBef>
                <a:spcPct val="20000"/>
              </a:spcBef>
              <a:buChar char="»"/>
              <a:tabLst>
                <a:tab pos="1476375" algn="l"/>
              </a:tabLst>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tabLst>
                <a:tab pos="1476375" algn="l"/>
              </a:tabLst>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tabLst>
                <a:tab pos="1476375" algn="l"/>
              </a:tabLst>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tabLst>
                <a:tab pos="1476375" algn="l"/>
              </a:tabLst>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tabLst>
                <a:tab pos="1476375" algn="l"/>
              </a:tabLst>
              <a:defRPr sz="1600">
                <a:solidFill>
                  <a:schemeClr val="tx1"/>
                </a:solidFill>
                <a:latin typeface="Arial Black" panose="020B0A04020102020204" pitchFamily="34" charset="0"/>
              </a:defRPr>
            </a:lvl9pPr>
          </a:lstStyle>
          <a:p>
            <a:pPr eaLnBrk="1" hangingPunct="1">
              <a:spcBef>
                <a:spcPct val="0"/>
              </a:spcBef>
              <a:buFontTx/>
              <a:buNone/>
            </a:pPr>
            <a:r>
              <a:rPr lang="vi-VN" altLang="en-US">
                <a:latin typeface="Times New Roman" panose="02020603050405020304" pitchFamily="18" charset="0"/>
              </a:rPr>
              <a:t>1/ Biện pháp nào sau đây giúp giảm lượng khí thải trong quá trình</a:t>
            </a:r>
            <a:r>
              <a:rPr lang="en-US" altLang="en-US">
                <a:latin typeface="Times New Roman" panose="02020603050405020304" pitchFamily="18" charset="0"/>
              </a:rPr>
              <a:t> </a:t>
            </a:r>
            <a:r>
              <a:rPr lang="vi-VN" altLang="en-US">
                <a:latin typeface="Times New Roman" panose="02020603050405020304" pitchFamily="18" charset="0"/>
              </a:rPr>
              <a:t>sản xuất gang?</a:t>
            </a:r>
            <a:endParaRPr lang="en-US" altLang="en-US">
              <a:latin typeface="Times New Roman" panose="02020603050405020304" pitchFamily="18" charset="0"/>
            </a:endParaRPr>
          </a:p>
          <a:p>
            <a:pPr eaLnBrk="1" hangingPunct="1">
              <a:spcBef>
                <a:spcPct val="0"/>
              </a:spcBef>
              <a:buFontTx/>
              <a:buNone/>
            </a:pPr>
            <a:r>
              <a:rPr lang="en-US" altLang="en-US">
                <a:latin typeface="Times New Roman" panose="02020603050405020304" pitchFamily="18" charset="0"/>
              </a:rPr>
              <a:t>	</a:t>
            </a:r>
            <a:r>
              <a:rPr lang="vi-VN" altLang="en-US">
                <a:latin typeface="Times New Roman" panose="02020603050405020304" pitchFamily="18" charset="0"/>
              </a:rPr>
              <a:t>A. Đốt nhiên liệu				</a:t>
            </a:r>
            <a:endParaRPr lang="en-US" altLang="en-US">
              <a:latin typeface="Times New Roman" panose="02020603050405020304" pitchFamily="18" charset="0"/>
            </a:endParaRPr>
          </a:p>
          <a:p>
            <a:pPr eaLnBrk="1" hangingPunct="1">
              <a:spcBef>
                <a:spcPct val="0"/>
              </a:spcBef>
              <a:buFontTx/>
              <a:buNone/>
            </a:pPr>
            <a:r>
              <a:rPr lang="en-US" altLang="en-US">
                <a:latin typeface="Times New Roman" panose="02020603050405020304" pitchFamily="18" charset="0"/>
              </a:rPr>
              <a:t>	</a:t>
            </a:r>
            <a:r>
              <a:rPr lang="vi-VN" altLang="en-US">
                <a:latin typeface="Times New Roman" panose="02020603050405020304" pitchFamily="18" charset="0"/>
              </a:rPr>
              <a:t>B. Trồng nhiều cây xanh</a:t>
            </a:r>
            <a:endParaRPr lang="en-US" altLang="en-US">
              <a:latin typeface="Times New Roman" panose="02020603050405020304" pitchFamily="18" charset="0"/>
            </a:endParaRPr>
          </a:p>
          <a:p>
            <a:pPr eaLnBrk="1" hangingPunct="1">
              <a:spcBef>
                <a:spcPct val="0"/>
              </a:spcBef>
              <a:buFontTx/>
              <a:buNone/>
            </a:pPr>
            <a:r>
              <a:rPr lang="en-US" altLang="en-US">
                <a:latin typeface="Times New Roman" panose="02020603050405020304" pitchFamily="18" charset="0"/>
              </a:rPr>
              <a:t>	</a:t>
            </a:r>
            <a:r>
              <a:rPr lang="vi-VN" altLang="en-US">
                <a:latin typeface="Times New Roman" panose="02020603050405020304" pitchFamily="18" charset="0"/>
              </a:rPr>
              <a:t>C. Quá trình tạo xỉ</a:t>
            </a:r>
            <a:endParaRPr lang="en-US" altLang="en-US">
              <a:latin typeface="Times New Roman" panose="02020603050405020304" pitchFamily="18" charset="0"/>
            </a:endParaRPr>
          </a:p>
          <a:p>
            <a:pPr eaLnBrk="1" hangingPunct="1">
              <a:spcBef>
                <a:spcPct val="0"/>
              </a:spcBef>
              <a:buFontTx/>
              <a:buNone/>
            </a:pPr>
            <a:r>
              <a:rPr lang="en-US" altLang="en-US">
                <a:latin typeface="Times New Roman" panose="02020603050405020304" pitchFamily="18" charset="0"/>
              </a:rPr>
              <a:t>	</a:t>
            </a:r>
            <a:r>
              <a:rPr lang="vi-VN" altLang="en-US">
                <a:latin typeface="Times New Roman" panose="02020603050405020304" pitchFamily="18" charset="0"/>
              </a:rPr>
              <a:t>D. Mưa axit</a:t>
            </a:r>
            <a:endParaRPr lang="en-US" altLang="en-US">
              <a:latin typeface="Times New Roman" panose="02020603050405020304" pitchFamily="18" charset="0"/>
            </a:endParaRPr>
          </a:p>
          <a:p>
            <a:pPr eaLnBrk="1" hangingPunct="1">
              <a:spcBef>
                <a:spcPct val="0"/>
              </a:spcBef>
              <a:buFontTx/>
              <a:buNone/>
            </a:pPr>
            <a:r>
              <a:rPr lang="vi-VN" altLang="en-US">
                <a:latin typeface="Times New Roman" panose="02020603050405020304" pitchFamily="18" charset="0"/>
              </a:rPr>
              <a:t>2/ Khai thác quá nhiều nguyên liệu sản xuất gang có thể gây ra những tác hại gì?</a:t>
            </a:r>
            <a:endParaRPr lang="en-US" altLang="en-US">
              <a:latin typeface="Times New Roman" panose="02020603050405020304" pitchFamily="18" charset="0"/>
            </a:endParaRPr>
          </a:p>
          <a:p>
            <a:pPr eaLnBrk="1" hangingPunct="1">
              <a:spcBef>
                <a:spcPct val="0"/>
              </a:spcBef>
              <a:buFontTx/>
              <a:buNone/>
            </a:pPr>
            <a:r>
              <a:rPr lang="en-US" altLang="en-US">
                <a:latin typeface="Times New Roman" panose="02020603050405020304" pitchFamily="18" charset="0"/>
              </a:rPr>
              <a:t>	</a:t>
            </a:r>
            <a:r>
              <a:rPr lang="vi-VN" altLang="en-US">
                <a:latin typeface="Times New Roman" panose="02020603050405020304" pitchFamily="18" charset="0"/>
              </a:rPr>
              <a:t>A. Lũ lụt</a:t>
            </a:r>
            <a:endParaRPr lang="en-US" altLang="en-US">
              <a:latin typeface="Times New Roman" panose="02020603050405020304" pitchFamily="18" charset="0"/>
            </a:endParaRPr>
          </a:p>
          <a:p>
            <a:pPr eaLnBrk="1" hangingPunct="1">
              <a:spcBef>
                <a:spcPct val="0"/>
              </a:spcBef>
              <a:buFontTx/>
              <a:buNone/>
            </a:pPr>
            <a:r>
              <a:rPr lang="en-US" altLang="en-US">
                <a:latin typeface="Times New Roman" panose="02020603050405020304" pitchFamily="18" charset="0"/>
              </a:rPr>
              <a:t>	</a:t>
            </a:r>
            <a:r>
              <a:rPr lang="vi-VN" altLang="en-US">
                <a:latin typeface="Times New Roman" panose="02020603050405020304" pitchFamily="18" charset="0"/>
              </a:rPr>
              <a:t>B. Hạn hán</a:t>
            </a:r>
            <a:endParaRPr lang="en-US" altLang="en-US">
              <a:latin typeface="Times New Roman" panose="02020603050405020304" pitchFamily="18" charset="0"/>
            </a:endParaRPr>
          </a:p>
          <a:p>
            <a:pPr eaLnBrk="1" hangingPunct="1">
              <a:spcBef>
                <a:spcPct val="0"/>
              </a:spcBef>
              <a:buFontTx/>
              <a:buNone/>
            </a:pPr>
            <a:r>
              <a:rPr lang="en-US" altLang="en-US">
                <a:latin typeface="Times New Roman" panose="02020603050405020304" pitchFamily="18" charset="0"/>
              </a:rPr>
              <a:t>	</a:t>
            </a:r>
            <a:r>
              <a:rPr lang="vi-VN" altLang="en-US">
                <a:latin typeface="Times New Roman" panose="02020603050405020304" pitchFamily="18" charset="0"/>
              </a:rPr>
              <a:t>C. Sạt lở</a:t>
            </a:r>
            <a:r>
              <a:rPr lang="en-US" altLang="en-US">
                <a:latin typeface="Times New Roman" panose="02020603050405020304" pitchFamily="18" charset="0"/>
              </a:rPr>
              <a:t>, xói mòn</a:t>
            </a:r>
            <a:r>
              <a:rPr lang="vi-VN" altLang="en-US">
                <a:latin typeface="Times New Roman" panose="02020603050405020304" pitchFamily="18" charset="0"/>
              </a:rPr>
              <a:t> đất</a:t>
            </a:r>
            <a:endParaRPr lang="en-US" altLang="en-US">
              <a:latin typeface="Times New Roman" panose="02020603050405020304" pitchFamily="18" charset="0"/>
            </a:endParaRPr>
          </a:p>
          <a:p>
            <a:pPr eaLnBrk="1" hangingPunct="1">
              <a:spcBef>
                <a:spcPct val="0"/>
              </a:spcBef>
              <a:buFontTx/>
              <a:buNone/>
            </a:pPr>
            <a:r>
              <a:rPr lang="en-US" altLang="en-US">
                <a:latin typeface="Times New Roman" panose="02020603050405020304" pitchFamily="18" charset="0"/>
              </a:rPr>
              <a:t>	</a:t>
            </a:r>
            <a:r>
              <a:rPr lang="vi-VN" altLang="en-US">
                <a:latin typeface="Times New Roman" panose="02020603050405020304" pitchFamily="18" charset="0"/>
              </a:rPr>
              <a:t>D. Cả 3 đáp án trên</a:t>
            </a:r>
          </a:p>
        </p:txBody>
      </p:sp>
      <p:sp>
        <p:nvSpPr>
          <p:cNvPr id="40966" name="Oval 6"/>
          <p:cNvSpPr>
            <a:spLocks noChangeArrowheads="1"/>
          </p:cNvSpPr>
          <p:nvPr/>
        </p:nvSpPr>
        <p:spPr bwMode="auto">
          <a:xfrm>
            <a:off x="3201988" y="2286000"/>
            <a:ext cx="381000" cy="381000"/>
          </a:xfrm>
          <a:prstGeom prst="ellipse">
            <a:avLst/>
          </a:prstGeom>
          <a:noFill/>
          <a:ln w="3810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40967" name="Oval 7"/>
          <p:cNvSpPr>
            <a:spLocks noChangeArrowheads="1"/>
          </p:cNvSpPr>
          <p:nvPr/>
        </p:nvSpPr>
        <p:spPr bwMode="auto">
          <a:xfrm>
            <a:off x="3284538" y="5284788"/>
            <a:ext cx="381000" cy="381000"/>
          </a:xfrm>
          <a:prstGeom prst="ellipse">
            <a:avLst/>
          </a:prstGeom>
          <a:noFill/>
          <a:ln w="38100">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2773" name="Text Box 6"/>
          <p:cNvSpPr txBox="1">
            <a:spLocks noChangeArrowheads="1"/>
          </p:cNvSpPr>
          <p:nvPr/>
        </p:nvSpPr>
        <p:spPr bwMode="auto">
          <a:xfrm>
            <a:off x="1490662" y="609601"/>
            <a:ext cx="5976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sz="2800" b="1" u="sng" dirty="0" smtClean="0">
                <a:solidFill>
                  <a:srgbClr val="C00000"/>
                </a:solidFill>
                <a:latin typeface="Times New Roman" panose="02020603050405020304" pitchFamily="18" charset="0"/>
              </a:rPr>
              <a:t>BÀI </a:t>
            </a:r>
            <a:r>
              <a:rPr lang="en-US" altLang="en-US" sz="2800" b="1" u="sng" dirty="0">
                <a:solidFill>
                  <a:srgbClr val="C00000"/>
                </a:solidFill>
                <a:latin typeface="Times New Roman" panose="02020603050405020304" pitchFamily="18" charset="0"/>
              </a:rPr>
              <a:t>TẬP:</a:t>
            </a:r>
          </a:p>
        </p:txBody>
      </p:sp>
    </p:spTree>
    <p:extLst>
      <p:ext uri="{BB962C8B-B14F-4D97-AF65-F5344CB8AC3E}">
        <p14:creationId xmlns:p14="http://schemas.microsoft.com/office/powerpoint/2010/main" val="1564507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checkerboard(across)">
                                      <p:cBhvr>
                                        <p:cTn id="7" dur="500"/>
                                        <p:tgtEl>
                                          <p:spTgt spid="4096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0964">
                                            <p:txEl>
                                              <p:pRg st="1" end="1"/>
                                            </p:txEl>
                                          </p:spTgt>
                                        </p:tgtEl>
                                        <p:attrNameLst>
                                          <p:attrName>style.visibility</p:attrName>
                                        </p:attrNameLst>
                                      </p:cBhvr>
                                      <p:to>
                                        <p:strVal val="visible"/>
                                      </p:to>
                                    </p:set>
                                    <p:animEffect transition="in" filter="checkerboard(across)">
                                      <p:cBhvr>
                                        <p:cTn id="10" dur="500"/>
                                        <p:tgtEl>
                                          <p:spTgt spid="40964">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0964">
                                            <p:txEl>
                                              <p:pRg st="2" end="2"/>
                                            </p:txEl>
                                          </p:spTgt>
                                        </p:tgtEl>
                                        <p:attrNameLst>
                                          <p:attrName>style.visibility</p:attrName>
                                        </p:attrNameLst>
                                      </p:cBhvr>
                                      <p:to>
                                        <p:strVal val="visible"/>
                                      </p:to>
                                    </p:set>
                                    <p:animEffect transition="in" filter="checkerboard(across)">
                                      <p:cBhvr>
                                        <p:cTn id="13" dur="500"/>
                                        <p:tgtEl>
                                          <p:spTgt spid="40964">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0964">
                                            <p:txEl>
                                              <p:pRg st="3" end="3"/>
                                            </p:txEl>
                                          </p:spTgt>
                                        </p:tgtEl>
                                        <p:attrNameLst>
                                          <p:attrName>style.visibility</p:attrName>
                                        </p:attrNameLst>
                                      </p:cBhvr>
                                      <p:to>
                                        <p:strVal val="visible"/>
                                      </p:to>
                                    </p:set>
                                    <p:animEffect transition="in" filter="checkerboard(across)">
                                      <p:cBhvr>
                                        <p:cTn id="16" dur="500"/>
                                        <p:tgtEl>
                                          <p:spTgt spid="40964">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0964">
                                            <p:txEl>
                                              <p:pRg st="4" end="4"/>
                                            </p:txEl>
                                          </p:spTgt>
                                        </p:tgtEl>
                                        <p:attrNameLst>
                                          <p:attrName>style.visibility</p:attrName>
                                        </p:attrNameLst>
                                      </p:cBhvr>
                                      <p:to>
                                        <p:strVal val="visible"/>
                                      </p:to>
                                    </p:set>
                                    <p:animEffect transition="in" filter="checkerboard(across)">
                                      <p:cBhvr>
                                        <p:cTn id="19" dur="500"/>
                                        <p:tgtEl>
                                          <p:spTgt spid="40964">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0966"/>
                                        </p:tgtEl>
                                        <p:attrNameLst>
                                          <p:attrName>style.visibility</p:attrName>
                                        </p:attrNameLst>
                                      </p:cBhvr>
                                      <p:to>
                                        <p:strVal val="visible"/>
                                      </p:to>
                                    </p:set>
                                    <p:animEffect transition="in" filter="box(in)">
                                      <p:cBhvr>
                                        <p:cTn id="24" dur="2000"/>
                                        <p:tgtEl>
                                          <p:spTgt spid="4096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40964">
                                            <p:txEl>
                                              <p:pRg st="5" end="5"/>
                                            </p:txEl>
                                          </p:spTgt>
                                        </p:tgtEl>
                                        <p:attrNameLst>
                                          <p:attrName>style.visibility</p:attrName>
                                        </p:attrNameLst>
                                      </p:cBhvr>
                                      <p:to>
                                        <p:strVal val="visible"/>
                                      </p:to>
                                    </p:set>
                                    <p:animEffect transition="in" filter="box(in)">
                                      <p:cBhvr>
                                        <p:cTn id="29" dur="500"/>
                                        <p:tgtEl>
                                          <p:spTgt spid="40964">
                                            <p:txEl>
                                              <p:pRg st="5" end="5"/>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40964">
                                            <p:txEl>
                                              <p:pRg st="6" end="6"/>
                                            </p:txEl>
                                          </p:spTgt>
                                        </p:tgtEl>
                                        <p:attrNameLst>
                                          <p:attrName>style.visibility</p:attrName>
                                        </p:attrNameLst>
                                      </p:cBhvr>
                                      <p:to>
                                        <p:strVal val="visible"/>
                                      </p:to>
                                    </p:set>
                                    <p:animEffect transition="in" filter="box(in)">
                                      <p:cBhvr>
                                        <p:cTn id="32" dur="500"/>
                                        <p:tgtEl>
                                          <p:spTgt spid="40964">
                                            <p:txEl>
                                              <p:pRg st="6" end="6"/>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40964">
                                            <p:txEl>
                                              <p:pRg st="7" end="7"/>
                                            </p:txEl>
                                          </p:spTgt>
                                        </p:tgtEl>
                                        <p:attrNameLst>
                                          <p:attrName>style.visibility</p:attrName>
                                        </p:attrNameLst>
                                      </p:cBhvr>
                                      <p:to>
                                        <p:strVal val="visible"/>
                                      </p:to>
                                    </p:set>
                                    <p:animEffect transition="in" filter="box(in)">
                                      <p:cBhvr>
                                        <p:cTn id="35" dur="500"/>
                                        <p:tgtEl>
                                          <p:spTgt spid="40964">
                                            <p:txEl>
                                              <p:pRg st="7" end="7"/>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40964">
                                            <p:txEl>
                                              <p:pRg st="8" end="8"/>
                                            </p:txEl>
                                          </p:spTgt>
                                        </p:tgtEl>
                                        <p:attrNameLst>
                                          <p:attrName>style.visibility</p:attrName>
                                        </p:attrNameLst>
                                      </p:cBhvr>
                                      <p:to>
                                        <p:strVal val="visible"/>
                                      </p:to>
                                    </p:set>
                                    <p:animEffect transition="in" filter="box(in)">
                                      <p:cBhvr>
                                        <p:cTn id="38" dur="500"/>
                                        <p:tgtEl>
                                          <p:spTgt spid="40964">
                                            <p:txEl>
                                              <p:pRg st="8" end="8"/>
                                            </p:txEl>
                                          </p:spTgt>
                                        </p:tgtEl>
                                      </p:cBhvr>
                                    </p:animEffect>
                                  </p:childTnLst>
                                </p:cTn>
                              </p:par>
                              <p:par>
                                <p:cTn id="39" presetID="4" presetClass="entr" presetSubtype="16" fill="hold" nodeType="withEffect">
                                  <p:stCondLst>
                                    <p:cond delay="0"/>
                                  </p:stCondLst>
                                  <p:childTnLst>
                                    <p:set>
                                      <p:cBhvr>
                                        <p:cTn id="40" dur="1" fill="hold">
                                          <p:stCondLst>
                                            <p:cond delay="0"/>
                                          </p:stCondLst>
                                        </p:cTn>
                                        <p:tgtEl>
                                          <p:spTgt spid="40964">
                                            <p:txEl>
                                              <p:pRg st="9" end="9"/>
                                            </p:txEl>
                                          </p:spTgt>
                                        </p:tgtEl>
                                        <p:attrNameLst>
                                          <p:attrName>style.visibility</p:attrName>
                                        </p:attrNameLst>
                                      </p:cBhvr>
                                      <p:to>
                                        <p:strVal val="visible"/>
                                      </p:to>
                                    </p:set>
                                    <p:animEffect transition="in" filter="box(in)">
                                      <p:cBhvr>
                                        <p:cTn id="41" dur="500"/>
                                        <p:tgtEl>
                                          <p:spTgt spid="40964">
                                            <p:txEl>
                                              <p:pRg st="9" end="9"/>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40967"/>
                                        </p:tgtEl>
                                        <p:attrNameLst>
                                          <p:attrName>style.visibility</p:attrName>
                                        </p:attrNameLst>
                                      </p:cBhvr>
                                      <p:to>
                                        <p:strVal val="visible"/>
                                      </p:to>
                                    </p:set>
                                    <p:animEffect transition="in" filter="box(in)">
                                      <p:cBhvr>
                                        <p:cTn id="46" dur="20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6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1981200" y="79375"/>
            <a:ext cx="4572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b="1" u="sng">
                <a:latin typeface="Times New Roman" panose="02020603050405020304" pitchFamily="18" charset="0"/>
                <a:cs typeface="Times New Roman" panose="02020603050405020304" pitchFamily="18" charset="0"/>
              </a:rPr>
              <a:t>Câu 3</a:t>
            </a:r>
            <a:r>
              <a:rPr lang="en-US" altLang="en-US" sz="1800" b="1">
                <a:latin typeface="Times New Roman" panose="02020603050405020304" pitchFamily="18" charset="0"/>
                <a:cs typeface="Times New Roman" panose="02020603050405020304" pitchFamily="18" charset="0"/>
              </a:rPr>
              <a:t>:</a:t>
            </a:r>
            <a:r>
              <a:rPr lang="en-US" altLang="en-US" sz="1800">
                <a:latin typeface="Times New Roman" panose="02020603050405020304" pitchFamily="18" charset="0"/>
                <a:cs typeface="Times New Roman" panose="02020603050405020304" pitchFamily="18" charset="0"/>
              </a:rPr>
              <a:t> </a:t>
            </a:r>
            <a:r>
              <a:rPr lang="en-US" altLang="en-US" sz="1800" b="1" i="1">
                <a:latin typeface="Times New Roman" panose="02020603050405020304" pitchFamily="18" charset="0"/>
                <a:cs typeface="Times New Roman" panose="02020603050405020304" pitchFamily="18" charset="0"/>
              </a:rPr>
              <a:t>Nguyên liệu chính để sản xuất thép là:</a:t>
            </a:r>
            <a:endParaRPr lang="en-US" altLang="en-US" sz="1800" b="1" i="1" u="sng">
              <a:latin typeface="Times New Roman" panose="02020603050405020304" pitchFamily="18" charset="0"/>
              <a:cs typeface="Times New Roman" panose="02020603050405020304" pitchFamily="18" charset="0"/>
            </a:endParaRPr>
          </a:p>
        </p:txBody>
      </p:sp>
      <p:sp>
        <p:nvSpPr>
          <p:cNvPr id="33795" name="Text Box 11"/>
          <p:cNvSpPr txBox="1">
            <a:spLocks noChangeArrowheads="1"/>
          </p:cNvSpPr>
          <p:nvPr/>
        </p:nvSpPr>
        <p:spPr bwMode="auto">
          <a:xfrm>
            <a:off x="2332038" y="558800"/>
            <a:ext cx="26209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Quặng Hematit, manhetit.</a:t>
            </a:r>
            <a:endParaRPr lang="en-US" altLang="en-US" sz="1800">
              <a:latin typeface="VNI-Times" pitchFamily="2" charset="0"/>
            </a:endParaRPr>
          </a:p>
        </p:txBody>
      </p:sp>
      <p:sp>
        <p:nvSpPr>
          <p:cNvPr id="33796" name="Text Box 12"/>
          <p:cNvSpPr txBox="1">
            <a:spLocks noChangeArrowheads="1"/>
          </p:cNvSpPr>
          <p:nvPr/>
        </p:nvSpPr>
        <p:spPr bwMode="auto">
          <a:xfrm>
            <a:off x="2362200" y="958851"/>
            <a:ext cx="1506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a:latin typeface="Times New Roman" panose="02020603050405020304" pitchFamily="18" charset="0"/>
                <a:cs typeface="Times New Roman" panose="02020603050405020304" pitchFamily="18" charset="0"/>
              </a:rPr>
              <a:t>Quặng Boxit.</a:t>
            </a:r>
          </a:p>
        </p:txBody>
      </p:sp>
      <p:sp>
        <p:nvSpPr>
          <p:cNvPr id="33797" name="Text Box 13"/>
          <p:cNvSpPr txBox="1">
            <a:spLocks noChangeArrowheads="1"/>
          </p:cNvSpPr>
          <p:nvPr/>
        </p:nvSpPr>
        <p:spPr bwMode="auto">
          <a:xfrm>
            <a:off x="6327776" y="527051"/>
            <a:ext cx="1901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a:latin typeface="Times New Roman" panose="02020603050405020304" pitchFamily="18" charset="0"/>
                <a:cs typeface="Times New Roman" panose="02020603050405020304" pitchFamily="18" charset="0"/>
              </a:rPr>
              <a:t>Gang, sắt phế liệu.</a:t>
            </a:r>
          </a:p>
        </p:txBody>
      </p:sp>
      <p:sp>
        <p:nvSpPr>
          <p:cNvPr id="33798" name="Text Box 14"/>
          <p:cNvSpPr txBox="1">
            <a:spLocks noChangeArrowheads="1"/>
          </p:cNvSpPr>
          <p:nvPr/>
        </p:nvSpPr>
        <p:spPr bwMode="auto">
          <a:xfrm>
            <a:off x="6365876" y="958851"/>
            <a:ext cx="1177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a:latin typeface="Times New Roman" panose="02020603050405020304" pitchFamily="18" charset="0"/>
                <a:cs typeface="Times New Roman" panose="02020603050405020304" pitchFamily="18" charset="0"/>
              </a:rPr>
              <a:t>Đá vôi, xỉ.</a:t>
            </a:r>
          </a:p>
        </p:txBody>
      </p:sp>
      <p:sp>
        <p:nvSpPr>
          <p:cNvPr id="33799" name="Text Box 5"/>
          <p:cNvSpPr txBox="1">
            <a:spLocks noChangeArrowheads="1"/>
          </p:cNvSpPr>
          <p:nvPr/>
        </p:nvSpPr>
        <p:spPr bwMode="auto">
          <a:xfrm>
            <a:off x="1981200" y="1497013"/>
            <a:ext cx="4572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b="1" u="sng">
                <a:latin typeface="Times New Roman" panose="02020603050405020304" pitchFamily="18" charset="0"/>
                <a:cs typeface="Times New Roman" panose="02020603050405020304" pitchFamily="18" charset="0"/>
              </a:rPr>
              <a:t>Câu 4</a:t>
            </a:r>
            <a:r>
              <a:rPr lang="en-US" altLang="en-US" sz="1800" b="1">
                <a:latin typeface="Times New Roman" panose="02020603050405020304" pitchFamily="18" charset="0"/>
                <a:cs typeface="Times New Roman" panose="02020603050405020304" pitchFamily="18" charset="0"/>
              </a:rPr>
              <a:t>:</a:t>
            </a:r>
            <a:r>
              <a:rPr lang="en-US" altLang="en-US" sz="1800">
                <a:latin typeface="Times New Roman" panose="02020603050405020304" pitchFamily="18" charset="0"/>
                <a:cs typeface="Times New Roman" panose="02020603050405020304" pitchFamily="18" charset="0"/>
              </a:rPr>
              <a:t> </a:t>
            </a:r>
            <a:r>
              <a:rPr lang="en-US" altLang="en-US" sz="1800" b="1" i="1">
                <a:latin typeface="Times New Roman" panose="02020603050405020304" pitchFamily="18" charset="0"/>
                <a:cs typeface="Times New Roman" panose="02020603050405020304" pitchFamily="18" charset="0"/>
              </a:rPr>
              <a:t>Nguyên tắc để sản xuất thép là:</a:t>
            </a:r>
            <a:endParaRPr lang="en-US" altLang="en-US" sz="1800" b="1" i="1" u="sng">
              <a:latin typeface="Times New Roman" panose="02020603050405020304" pitchFamily="18" charset="0"/>
              <a:cs typeface="Times New Roman" panose="02020603050405020304" pitchFamily="18" charset="0"/>
            </a:endParaRPr>
          </a:p>
        </p:txBody>
      </p:sp>
      <p:sp>
        <p:nvSpPr>
          <p:cNvPr id="33800" name="Text Box 12"/>
          <p:cNvSpPr txBox="1">
            <a:spLocks noChangeArrowheads="1"/>
          </p:cNvSpPr>
          <p:nvPr/>
        </p:nvSpPr>
        <p:spPr bwMode="auto">
          <a:xfrm>
            <a:off x="2332038" y="1865314"/>
            <a:ext cx="74977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a:latin typeface="Times New Roman" panose="02020603050405020304" pitchFamily="18" charset="0"/>
                <a:cs typeface="Times New Roman" panose="02020603050405020304" pitchFamily="18" charset="0"/>
              </a:rPr>
              <a:t>Oxi hoá kim loại, phi kim để loại ra khỏi gang 1 số nguyên tố như C, Si, Mn . . </a:t>
            </a:r>
          </a:p>
        </p:txBody>
      </p:sp>
      <p:sp>
        <p:nvSpPr>
          <p:cNvPr id="33801" name="Text Box 12"/>
          <p:cNvSpPr txBox="1">
            <a:spLocks noChangeArrowheads="1"/>
          </p:cNvSpPr>
          <p:nvPr/>
        </p:nvSpPr>
        <p:spPr bwMode="auto">
          <a:xfrm>
            <a:off x="2343150" y="2381250"/>
            <a:ext cx="32972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a:latin typeface="Times New Roman" panose="02020603050405020304" pitchFamily="18" charset="0"/>
                <a:cs typeface="Times New Roman" panose="02020603050405020304" pitchFamily="18" charset="0"/>
              </a:rPr>
              <a:t>Khử  oxit sắt có trong quặng sắt.</a:t>
            </a:r>
          </a:p>
        </p:txBody>
      </p:sp>
      <p:sp>
        <p:nvSpPr>
          <p:cNvPr id="33802" name="Text Box 12"/>
          <p:cNvSpPr txBox="1">
            <a:spLocks noChangeArrowheads="1"/>
          </p:cNvSpPr>
          <p:nvPr/>
        </p:nvSpPr>
        <p:spPr bwMode="auto">
          <a:xfrm>
            <a:off x="2271713" y="2873375"/>
            <a:ext cx="3149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a:latin typeface="Times New Roman" panose="02020603050405020304" pitchFamily="18" charset="0"/>
                <a:cs typeface="Times New Roman" panose="02020603050405020304" pitchFamily="18" charset="0"/>
              </a:rPr>
              <a:t>Thêm Đá vôi, xỉ vào gang lỏng.</a:t>
            </a:r>
          </a:p>
        </p:txBody>
      </p:sp>
      <p:sp>
        <p:nvSpPr>
          <p:cNvPr id="33803" name="Text Box 12"/>
          <p:cNvSpPr txBox="1">
            <a:spLocks noChangeArrowheads="1"/>
          </p:cNvSpPr>
          <p:nvPr/>
        </p:nvSpPr>
        <p:spPr bwMode="auto">
          <a:xfrm>
            <a:off x="2344739" y="3298825"/>
            <a:ext cx="398303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a:latin typeface="Times New Roman" panose="02020603050405020304" pitchFamily="18" charset="0"/>
                <a:cs typeface="Times New Roman" panose="02020603050405020304" pitchFamily="18" charset="0"/>
              </a:rPr>
              <a:t>Sắt nóng chảy trộn với 2% – 5% Cacbon.</a:t>
            </a:r>
          </a:p>
        </p:txBody>
      </p:sp>
      <p:sp>
        <p:nvSpPr>
          <p:cNvPr id="33804" name="Text Box 12"/>
          <p:cNvSpPr txBox="1">
            <a:spLocks noChangeArrowheads="1"/>
          </p:cNvSpPr>
          <p:nvPr/>
        </p:nvSpPr>
        <p:spPr bwMode="auto">
          <a:xfrm>
            <a:off x="2435225" y="4283075"/>
            <a:ext cx="34559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pt-BR" altLang="en-US" sz="1800">
                <a:latin typeface="Times New Roman" panose="02020603050405020304" pitchFamily="18" charset="0"/>
                <a:cs typeface="Times New Roman" panose="02020603050405020304" pitchFamily="18" charset="0"/>
              </a:rPr>
              <a:t>CaCO</a:t>
            </a:r>
            <a:r>
              <a:rPr lang="pt-BR" altLang="en-US" sz="1800" baseline="-25000">
                <a:latin typeface="Times New Roman" panose="02020603050405020304" pitchFamily="18" charset="0"/>
                <a:cs typeface="Times New Roman" panose="02020603050405020304" pitchFamily="18" charset="0"/>
              </a:rPr>
              <a:t>3</a:t>
            </a:r>
            <a:r>
              <a:rPr lang="pt-BR" altLang="en-US" sz="1800">
                <a:latin typeface="Times New Roman" panose="02020603050405020304" pitchFamily="18" charset="0"/>
                <a:cs typeface="Times New Roman" panose="02020603050405020304" pitchFamily="18" charset="0"/>
              </a:rPr>
              <a:t>     </a:t>
            </a:r>
            <a:r>
              <a:rPr lang="pt-BR" altLang="en-US" sz="1800" baseline="30000">
                <a:latin typeface="Times New Roman" panose="02020603050405020304" pitchFamily="18" charset="0"/>
                <a:cs typeface="Times New Roman" panose="02020603050405020304" pitchFamily="18" charset="0"/>
              </a:rPr>
              <a:t>t0</a:t>
            </a:r>
            <a:r>
              <a:rPr lang="pt-BR" altLang="en-US" sz="1800">
                <a:latin typeface="Times New Roman" panose="02020603050405020304" pitchFamily="18" charset="0"/>
                <a:cs typeface="Times New Roman" panose="02020603050405020304" pitchFamily="18" charset="0"/>
              </a:rPr>
              <a:t>        CaO      +     3CO</a:t>
            </a:r>
            <a:r>
              <a:rPr lang="pt-BR" altLang="en-US" sz="1800" baseline="-25000">
                <a:latin typeface="Times New Roman" panose="02020603050405020304" pitchFamily="18" charset="0"/>
                <a:cs typeface="Times New Roman" panose="02020603050405020304" pitchFamily="18" charset="0"/>
              </a:rPr>
              <a:t>2</a:t>
            </a:r>
            <a:endParaRPr lang="en-US" altLang="en-US" sz="1800">
              <a:latin typeface="Times New Roman" panose="02020603050405020304" pitchFamily="18" charset="0"/>
              <a:cs typeface="Times New Roman" panose="02020603050405020304" pitchFamily="18" charset="0"/>
            </a:endParaRPr>
          </a:p>
        </p:txBody>
      </p:sp>
      <p:sp>
        <p:nvSpPr>
          <p:cNvPr id="33805" name="Text Box 5"/>
          <p:cNvSpPr txBox="1">
            <a:spLocks noChangeArrowheads="1"/>
          </p:cNvSpPr>
          <p:nvPr/>
        </p:nvSpPr>
        <p:spPr bwMode="auto">
          <a:xfrm>
            <a:off x="1992313" y="3773488"/>
            <a:ext cx="76501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b="1" u="sng">
                <a:latin typeface="Times New Roman" panose="02020603050405020304" pitchFamily="18" charset="0"/>
                <a:cs typeface="Times New Roman" panose="02020603050405020304" pitchFamily="18" charset="0"/>
              </a:rPr>
              <a:t>Câu 5</a:t>
            </a:r>
            <a:r>
              <a:rPr lang="en-US" altLang="en-US" sz="1800" b="1">
                <a:latin typeface="Times New Roman" panose="02020603050405020304" pitchFamily="18" charset="0"/>
                <a:cs typeface="Times New Roman" panose="02020603050405020304" pitchFamily="18" charset="0"/>
              </a:rPr>
              <a:t>:</a:t>
            </a:r>
            <a:r>
              <a:rPr lang="en-US" altLang="en-US" sz="1800">
                <a:latin typeface="Times New Roman" panose="02020603050405020304" pitchFamily="18" charset="0"/>
                <a:cs typeface="Times New Roman" panose="02020603050405020304" pitchFamily="18" charset="0"/>
              </a:rPr>
              <a:t> </a:t>
            </a:r>
            <a:r>
              <a:rPr lang="en-US" altLang="en-US" sz="1800" b="1" i="1">
                <a:latin typeface="Times New Roman" panose="02020603050405020304" pitchFamily="18" charset="0"/>
                <a:cs typeface="Times New Roman" panose="02020603050405020304" pitchFamily="18" charset="0"/>
              </a:rPr>
              <a:t>Phản ứng hoá học xảy ra trong quá trình luyện thép là:</a:t>
            </a:r>
            <a:endParaRPr lang="en-US" altLang="en-US" sz="1800" b="1" i="1" u="sng">
              <a:latin typeface="Times New Roman" panose="02020603050405020304" pitchFamily="18" charset="0"/>
              <a:cs typeface="Times New Roman" panose="02020603050405020304" pitchFamily="18" charset="0"/>
            </a:endParaRPr>
          </a:p>
        </p:txBody>
      </p:sp>
      <p:sp>
        <p:nvSpPr>
          <p:cNvPr id="33806" name="Text Box 12"/>
          <p:cNvSpPr txBox="1">
            <a:spLocks noChangeArrowheads="1"/>
          </p:cNvSpPr>
          <p:nvPr/>
        </p:nvSpPr>
        <p:spPr bwMode="auto">
          <a:xfrm>
            <a:off x="2449514" y="5378450"/>
            <a:ext cx="46370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pt-BR" altLang="en-US" sz="1800">
                <a:latin typeface="Garamond" panose="02020404030301010803" pitchFamily="18" charset="0"/>
              </a:rPr>
              <a:t>3CO     +      Fe</a:t>
            </a:r>
            <a:r>
              <a:rPr lang="pt-BR" altLang="en-US" sz="1800" baseline="-25000">
                <a:latin typeface="Garamond" panose="02020404030301010803" pitchFamily="18" charset="0"/>
              </a:rPr>
              <a:t>2</a:t>
            </a:r>
            <a:r>
              <a:rPr lang="pt-BR" altLang="en-US" sz="1800">
                <a:latin typeface="Garamond" panose="02020404030301010803" pitchFamily="18" charset="0"/>
              </a:rPr>
              <a:t>O</a:t>
            </a:r>
            <a:r>
              <a:rPr lang="pt-BR" altLang="en-US" sz="1800" baseline="-25000">
                <a:latin typeface="Garamond" panose="02020404030301010803" pitchFamily="18" charset="0"/>
              </a:rPr>
              <a:t>3</a:t>
            </a:r>
            <a:r>
              <a:rPr lang="pt-BR" altLang="en-US" sz="1800">
                <a:latin typeface="Garamond" panose="02020404030301010803" pitchFamily="18" charset="0"/>
              </a:rPr>
              <a:t>     </a:t>
            </a:r>
            <a:r>
              <a:rPr lang="pt-BR" altLang="en-US" sz="1800" baseline="30000">
                <a:latin typeface="Garamond" panose="02020404030301010803" pitchFamily="18" charset="0"/>
              </a:rPr>
              <a:t>t0</a:t>
            </a:r>
            <a:r>
              <a:rPr lang="pt-BR" altLang="en-US" sz="1800">
                <a:latin typeface="Garamond" panose="02020404030301010803" pitchFamily="18" charset="0"/>
              </a:rPr>
              <a:t>        3CO</a:t>
            </a:r>
            <a:r>
              <a:rPr lang="pt-BR" altLang="en-US" sz="1800" baseline="-25000">
                <a:latin typeface="Garamond" panose="02020404030301010803" pitchFamily="18" charset="0"/>
              </a:rPr>
              <a:t>2</a:t>
            </a:r>
            <a:r>
              <a:rPr lang="pt-BR" altLang="en-US" sz="1800">
                <a:latin typeface="Garamond" panose="02020404030301010803" pitchFamily="18" charset="0"/>
              </a:rPr>
              <a:t>      +      2Fe</a:t>
            </a:r>
            <a:endParaRPr lang="en-US" altLang="en-US" sz="1800">
              <a:latin typeface="Times New Roman" panose="02020603050405020304" pitchFamily="18" charset="0"/>
              <a:cs typeface="Times New Roman" panose="02020603050405020304" pitchFamily="18" charset="0"/>
            </a:endParaRPr>
          </a:p>
        </p:txBody>
      </p:sp>
      <p:sp>
        <p:nvSpPr>
          <p:cNvPr id="33807" name="Text Box 12"/>
          <p:cNvSpPr txBox="1">
            <a:spLocks noChangeArrowheads="1"/>
          </p:cNvSpPr>
          <p:nvPr/>
        </p:nvSpPr>
        <p:spPr bwMode="auto">
          <a:xfrm>
            <a:off x="2449514" y="5948363"/>
            <a:ext cx="44846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pt-BR" altLang="en-US" sz="1800">
                <a:latin typeface="Garamond" panose="02020404030301010803" pitchFamily="18" charset="0"/>
              </a:rPr>
              <a:t>4CO     +      Fe</a:t>
            </a:r>
            <a:r>
              <a:rPr lang="pt-BR" altLang="en-US" sz="1800" baseline="-25000">
                <a:latin typeface="Garamond" panose="02020404030301010803" pitchFamily="18" charset="0"/>
              </a:rPr>
              <a:t>3</a:t>
            </a:r>
            <a:r>
              <a:rPr lang="pt-BR" altLang="en-US" sz="1800">
                <a:latin typeface="Garamond" panose="02020404030301010803" pitchFamily="18" charset="0"/>
              </a:rPr>
              <a:t>O</a:t>
            </a:r>
            <a:r>
              <a:rPr lang="pt-BR" altLang="en-US" sz="1800" baseline="-25000">
                <a:latin typeface="Garamond" panose="02020404030301010803" pitchFamily="18" charset="0"/>
              </a:rPr>
              <a:t>4</a:t>
            </a:r>
            <a:r>
              <a:rPr lang="pt-BR" altLang="en-US" sz="1800">
                <a:latin typeface="Garamond" panose="02020404030301010803" pitchFamily="18" charset="0"/>
              </a:rPr>
              <a:t>     </a:t>
            </a:r>
            <a:r>
              <a:rPr lang="pt-BR" altLang="en-US" sz="1800" baseline="30000">
                <a:latin typeface="Garamond" panose="02020404030301010803" pitchFamily="18" charset="0"/>
              </a:rPr>
              <a:t>t0</a:t>
            </a:r>
            <a:r>
              <a:rPr lang="pt-BR" altLang="en-US" sz="1800">
                <a:latin typeface="Garamond" panose="02020404030301010803" pitchFamily="18" charset="0"/>
              </a:rPr>
              <a:t>        4CO</a:t>
            </a:r>
            <a:r>
              <a:rPr lang="pt-BR" altLang="en-US" sz="1800" baseline="-25000">
                <a:latin typeface="Garamond" panose="02020404030301010803" pitchFamily="18" charset="0"/>
              </a:rPr>
              <a:t>2</a:t>
            </a:r>
            <a:r>
              <a:rPr lang="pt-BR" altLang="en-US" sz="1800">
                <a:latin typeface="Garamond" panose="02020404030301010803" pitchFamily="18" charset="0"/>
              </a:rPr>
              <a:t>      +      3Fe</a:t>
            </a:r>
            <a:endParaRPr lang="en-US" altLang="en-US" sz="1800">
              <a:latin typeface="Times New Roman" panose="02020603050405020304" pitchFamily="18" charset="0"/>
              <a:cs typeface="Times New Roman" panose="02020603050405020304" pitchFamily="18" charset="0"/>
            </a:endParaRPr>
          </a:p>
        </p:txBody>
      </p:sp>
      <p:sp>
        <p:nvSpPr>
          <p:cNvPr id="33808" name="Rectangle 2"/>
          <p:cNvSpPr>
            <a:spLocks noChangeArrowheads="1"/>
          </p:cNvSpPr>
          <p:nvPr/>
        </p:nvSpPr>
        <p:spPr bwMode="auto">
          <a:xfrm>
            <a:off x="1676401" y="-1707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endParaRPr lang="en-US" altLang="en-US" sz="1800">
              <a:latin typeface="Garamond" panose="02020404030301010803" pitchFamily="18" charset="0"/>
            </a:endParaRPr>
          </a:p>
          <a:p>
            <a:pPr eaLnBrk="1" hangingPunct="1">
              <a:spcBef>
                <a:spcPct val="0"/>
              </a:spcBef>
              <a:buFontTx/>
              <a:buNone/>
            </a:pPr>
            <a:endParaRPr lang="en-US" altLang="en-US" sz="1800">
              <a:latin typeface="Garamond" panose="02020404030301010803" pitchFamily="18" charset="0"/>
            </a:endParaRPr>
          </a:p>
        </p:txBody>
      </p:sp>
      <p:sp>
        <p:nvSpPr>
          <p:cNvPr id="33809" name="Rectangle 5"/>
          <p:cNvSpPr>
            <a:spLocks noChangeArrowheads="1"/>
          </p:cNvSpPr>
          <p:nvPr/>
        </p:nvSpPr>
        <p:spPr bwMode="auto">
          <a:xfrm>
            <a:off x="1676401" y="-1707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endParaRPr lang="en-US" altLang="en-US" sz="1800">
              <a:latin typeface="Garamond" panose="02020404030301010803" pitchFamily="18" charset="0"/>
            </a:endParaRPr>
          </a:p>
          <a:p>
            <a:pPr eaLnBrk="1" hangingPunct="1">
              <a:spcBef>
                <a:spcPct val="0"/>
              </a:spcBef>
              <a:buFontTx/>
              <a:buNone/>
            </a:pPr>
            <a:endParaRPr lang="en-US" altLang="en-US" sz="1800">
              <a:latin typeface="Garamond" panose="02020404030301010803" pitchFamily="18" charset="0"/>
            </a:endParaRPr>
          </a:p>
        </p:txBody>
      </p:sp>
      <p:cxnSp>
        <p:nvCxnSpPr>
          <p:cNvPr id="33810" name="Straight Arrow Connector 8"/>
          <p:cNvCxnSpPr>
            <a:cxnSpLocks noChangeShapeType="1"/>
          </p:cNvCxnSpPr>
          <p:nvPr/>
        </p:nvCxnSpPr>
        <p:spPr bwMode="auto">
          <a:xfrm>
            <a:off x="3259138" y="4495800"/>
            <a:ext cx="609600"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11" name="Rectangle 8"/>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endParaRPr lang="en-US" altLang="en-US" sz="1800">
              <a:latin typeface="Garamond" panose="02020404030301010803" pitchFamily="18" charset="0"/>
            </a:endParaRPr>
          </a:p>
        </p:txBody>
      </p:sp>
      <p:sp>
        <p:nvSpPr>
          <p:cNvPr id="33812" name="TextBox 46"/>
          <p:cNvSpPr txBox="1">
            <a:spLocks noChangeArrowheads="1"/>
          </p:cNvSpPr>
          <p:nvPr/>
        </p:nvSpPr>
        <p:spPr bwMode="auto">
          <a:xfrm>
            <a:off x="2449514" y="4848225"/>
            <a:ext cx="3036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a:latin typeface="Times New Roman" panose="02020603050405020304" pitchFamily="18" charset="0"/>
                <a:cs typeface="Times New Roman" panose="02020603050405020304" pitchFamily="18" charset="0"/>
              </a:rPr>
              <a:t>C      +     O</a:t>
            </a:r>
            <a:r>
              <a:rPr lang="en-US" altLang="en-US" sz="1800" baseline="-25000">
                <a:latin typeface="Times New Roman" panose="02020603050405020304" pitchFamily="18" charset="0"/>
                <a:cs typeface="Times New Roman" panose="02020603050405020304" pitchFamily="18" charset="0"/>
              </a:rPr>
              <a:t>2</a:t>
            </a:r>
            <a:r>
              <a:rPr lang="en-US" altLang="en-US" sz="1800">
                <a:latin typeface="Times New Roman" panose="02020603050405020304" pitchFamily="18" charset="0"/>
                <a:cs typeface="Times New Roman" panose="02020603050405020304" pitchFamily="18" charset="0"/>
              </a:rPr>
              <a:t>        </a:t>
            </a:r>
            <a:r>
              <a:rPr lang="en-US" altLang="en-US" sz="1800" baseline="30000">
                <a:latin typeface="Times New Roman" panose="02020603050405020304" pitchFamily="18" charset="0"/>
                <a:cs typeface="Times New Roman" panose="02020603050405020304" pitchFamily="18" charset="0"/>
              </a:rPr>
              <a:t>to</a:t>
            </a:r>
            <a:r>
              <a:rPr lang="en-US" altLang="en-US" sz="1800">
                <a:latin typeface="Times New Roman" panose="02020603050405020304" pitchFamily="18" charset="0"/>
                <a:cs typeface="Times New Roman" panose="02020603050405020304" pitchFamily="18" charset="0"/>
              </a:rPr>
              <a:t>       CO</a:t>
            </a:r>
            <a:r>
              <a:rPr lang="en-US" altLang="en-US" sz="1800" baseline="-25000">
                <a:latin typeface="Times New Roman" panose="02020603050405020304" pitchFamily="18" charset="0"/>
                <a:cs typeface="Times New Roman" panose="02020603050405020304" pitchFamily="18" charset="0"/>
              </a:rPr>
              <a:t>2</a:t>
            </a:r>
            <a:endParaRPr lang="en-US" altLang="en-US" sz="1800">
              <a:latin typeface="Garamond" panose="02020404030301010803" pitchFamily="18" charset="0"/>
            </a:endParaRPr>
          </a:p>
        </p:txBody>
      </p:sp>
      <p:cxnSp>
        <p:nvCxnSpPr>
          <p:cNvPr id="33813" name="Straight Arrow Connector 47"/>
          <p:cNvCxnSpPr>
            <a:cxnSpLocks noChangeShapeType="1"/>
          </p:cNvCxnSpPr>
          <p:nvPr/>
        </p:nvCxnSpPr>
        <p:spPr bwMode="auto">
          <a:xfrm>
            <a:off x="3903663" y="5057775"/>
            <a:ext cx="609600"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14" name="Straight Arrow Connector 48"/>
          <p:cNvCxnSpPr>
            <a:cxnSpLocks noChangeShapeType="1"/>
          </p:cNvCxnSpPr>
          <p:nvPr/>
        </p:nvCxnSpPr>
        <p:spPr bwMode="auto">
          <a:xfrm>
            <a:off x="4379913" y="5597525"/>
            <a:ext cx="609600"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15" name="Straight Arrow Connector 49"/>
          <p:cNvCxnSpPr>
            <a:cxnSpLocks noChangeShapeType="1"/>
          </p:cNvCxnSpPr>
          <p:nvPr/>
        </p:nvCxnSpPr>
        <p:spPr bwMode="auto">
          <a:xfrm>
            <a:off x="4343400" y="6172200"/>
            <a:ext cx="609600"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16" name="Rectangle 1">
            <a:hlinkClick r:id="rId2" action="ppaction://hlinksldjump"/>
          </p:cNvPr>
          <p:cNvSpPr>
            <a:spLocks noChangeArrowheads="1"/>
          </p:cNvSpPr>
          <p:nvPr/>
        </p:nvSpPr>
        <p:spPr bwMode="auto">
          <a:xfrm>
            <a:off x="1801813" y="498476"/>
            <a:ext cx="381000" cy="384175"/>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b="1">
                <a:solidFill>
                  <a:srgbClr val="0000FF"/>
                </a:solidFill>
                <a:latin typeface="Times New Roman" panose="02020603050405020304" pitchFamily="18" charset="0"/>
                <a:cs typeface="Times New Roman" panose="02020603050405020304" pitchFamily="18" charset="0"/>
              </a:rPr>
              <a:t>A</a:t>
            </a:r>
          </a:p>
        </p:txBody>
      </p:sp>
      <p:sp>
        <p:nvSpPr>
          <p:cNvPr id="33817" name="Rectangle 36">
            <a:hlinkClick r:id="rId2" action="ppaction://hlinksldjump"/>
          </p:cNvPr>
          <p:cNvSpPr>
            <a:spLocks noChangeArrowheads="1"/>
          </p:cNvSpPr>
          <p:nvPr/>
        </p:nvSpPr>
        <p:spPr bwMode="auto">
          <a:xfrm>
            <a:off x="1801813" y="952501"/>
            <a:ext cx="381000" cy="384175"/>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b="1">
                <a:solidFill>
                  <a:srgbClr val="0000FF"/>
                </a:solidFill>
                <a:latin typeface="Times New Roman" panose="02020603050405020304" pitchFamily="18" charset="0"/>
                <a:cs typeface="Times New Roman" panose="02020603050405020304" pitchFamily="18" charset="0"/>
              </a:rPr>
              <a:t>B</a:t>
            </a:r>
          </a:p>
        </p:txBody>
      </p:sp>
      <p:sp>
        <p:nvSpPr>
          <p:cNvPr id="33818" name="Rectangle 39">
            <a:hlinkClick r:id="rId3" action="ppaction://hlinksldjump"/>
          </p:cNvPr>
          <p:cNvSpPr>
            <a:spLocks noChangeArrowheads="1"/>
          </p:cNvSpPr>
          <p:nvPr/>
        </p:nvSpPr>
        <p:spPr bwMode="auto">
          <a:xfrm>
            <a:off x="1801813" y="1865314"/>
            <a:ext cx="381000" cy="384175"/>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b="1">
                <a:solidFill>
                  <a:srgbClr val="0000FF"/>
                </a:solidFill>
                <a:latin typeface="Times New Roman" panose="02020603050405020304" pitchFamily="18" charset="0"/>
                <a:cs typeface="Times New Roman" panose="02020603050405020304" pitchFamily="18" charset="0"/>
              </a:rPr>
              <a:t>A</a:t>
            </a:r>
          </a:p>
        </p:txBody>
      </p:sp>
      <p:sp>
        <p:nvSpPr>
          <p:cNvPr id="33819" name="Rectangle 40">
            <a:hlinkClick r:id="rId2" action="ppaction://hlinksldjump"/>
          </p:cNvPr>
          <p:cNvSpPr>
            <a:spLocks noChangeArrowheads="1"/>
          </p:cNvSpPr>
          <p:nvPr/>
        </p:nvSpPr>
        <p:spPr bwMode="auto">
          <a:xfrm>
            <a:off x="1801813" y="2354264"/>
            <a:ext cx="381000" cy="384175"/>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b="1">
                <a:solidFill>
                  <a:srgbClr val="0000FF"/>
                </a:solidFill>
                <a:latin typeface="Times New Roman" panose="02020603050405020304" pitchFamily="18" charset="0"/>
                <a:cs typeface="Times New Roman" panose="02020603050405020304" pitchFamily="18" charset="0"/>
              </a:rPr>
              <a:t>B</a:t>
            </a:r>
          </a:p>
        </p:txBody>
      </p:sp>
      <p:sp>
        <p:nvSpPr>
          <p:cNvPr id="33820" name="Rectangle 41">
            <a:hlinkClick r:id="rId2" action="ppaction://hlinksldjump"/>
          </p:cNvPr>
          <p:cNvSpPr>
            <a:spLocks noChangeArrowheads="1"/>
          </p:cNvSpPr>
          <p:nvPr/>
        </p:nvSpPr>
        <p:spPr bwMode="auto">
          <a:xfrm>
            <a:off x="1801813" y="3267076"/>
            <a:ext cx="381000" cy="384175"/>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b="1">
                <a:solidFill>
                  <a:srgbClr val="0000FF"/>
                </a:solidFill>
                <a:latin typeface="Times New Roman" panose="02020603050405020304" pitchFamily="18" charset="0"/>
                <a:cs typeface="Times New Roman" panose="02020603050405020304" pitchFamily="18" charset="0"/>
              </a:rPr>
              <a:t>D</a:t>
            </a:r>
          </a:p>
        </p:txBody>
      </p:sp>
      <p:sp>
        <p:nvSpPr>
          <p:cNvPr id="33821" name="Rectangle 42">
            <a:hlinkClick r:id="rId2" action="ppaction://hlinksldjump"/>
          </p:cNvPr>
          <p:cNvSpPr>
            <a:spLocks noChangeArrowheads="1"/>
          </p:cNvSpPr>
          <p:nvPr/>
        </p:nvSpPr>
        <p:spPr bwMode="auto">
          <a:xfrm>
            <a:off x="1790700" y="2833689"/>
            <a:ext cx="381000" cy="384175"/>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b="1">
                <a:solidFill>
                  <a:srgbClr val="0000FF"/>
                </a:solidFill>
                <a:latin typeface="Times New Roman" panose="02020603050405020304" pitchFamily="18" charset="0"/>
                <a:cs typeface="Times New Roman" panose="02020603050405020304" pitchFamily="18" charset="0"/>
              </a:rPr>
              <a:t>C</a:t>
            </a:r>
          </a:p>
        </p:txBody>
      </p:sp>
      <p:sp>
        <p:nvSpPr>
          <p:cNvPr id="33822" name="Rectangle 43">
            <a:hlinkClick r:id="rId2" action="ppaction://hlinksldjump"/>
          </p:cNvPr>
          <p:cNvSpPr>
            <a:spLocks noChangeArrowheads="1"/>
          </p:cNvSpPr>
          <p:nvPr/>
        </p:nvSpPr>
        <p:spPr bwMode="auto">
          <a:xfrm>
            <a:off x="1768475" y="4268789"/>
            <a:ext cx="381000" cy="384175"/>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b="1">
                <a:solidFill>
                  <a:srgbClr val="0000FF"/>
                </a:solidFill>
                <a:latin typeface="Times New Roman" panose="02020603050405020304" pitchFamily="18" charset="0"/>
                <a:cs typeface="Times New Roman" panose="02020603050405020304" pitchFamily="18" charset="0"/>
              </a:rPr>
              <a:t>A</a:t>
            </a:r>
          </a:p>
        </p:txBody>
      </p:sp>
      <p:sp>
        <p:nvSpPr>
          <p:cNvPr id="33823" name="Rectangle 44">
            <a:hlinkClick r:id="rId3" action="ppaction://hlinksldjump"/>
          </p:cNvPr>
          <p:cNvSpPr>
            <a:spLocks noChangeArrowheads="1"/>
          </p:cNvSpPr>
          <p:nvPr/>
        </p:nvSpPr>
        <p:spPr bwMode="auto">
          <a:xfrm>
            <a:off x="1779588" y="4800601"/>
            <a:ext cx="381000" cy="384175"/>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b="1">
                <a:solidFill>
                  <a:srgbClr val="0000FF"/>
                </a:solidFill>
                <a:latin typeface="Times New Roman" panose="02020603050405020304" pitchFamily="18" charset="0"/>
                <a:cs typeface="Times New Roman" panose="02020603050405020304" pitchFamily="18" charset="0"/>
              </a:rPr>
              <a:t>B</a:t>
            </a:r>
          </a:p>
        </p:txBody>
      </p:sp>
      <p:sp>
        <p:nvSpPr>
          <p:cNvPr id="33824" name="Rectangle 45">
            <a:hlinkClick r:id="rId2" action="ppaction://hlinksldjump"/>
          </p:cNvPr>
          <p:cNvSpPr>
            <a:spLocks noChangeArrowheads="1"/>
          </p:cNvSpPr>
          <p:nvPr/>
        </p:nvSpPr>
        <p:spPr bwMode="auto">
          <a:xfrm>
            <a:off x="1779588" y="5905501"/>
            <a:ext cx="381000" cy="384175"/>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b="1">
                <a:solidFill>
                  <a:srgbClr val="0000FF"/>
                </a:solidFill>
                <a:latin typeface="Times New Roman" panose="02020603050405020304" pitchFamily="18" charset="0"/>
                <a:cs typeface="Times New Roman" panose="02020603050405020304" pitchFamily="18" charset="0"/>
              </a:rPr>
              <a:t>D</a:t>
            </a:r>
          </a:p>
        </p:txBody>
      </p:sp>
      <p:sp>
        <p:nvSpPr>
          <p:cNvPr id="33825" name="Rectangle 46">
            <a:hlinkClick r:id="rId2" action="ppaction://hlinksldjump"/>
          </p:cNvPr>
          <p:cNvSpPr>
            <a:spLocks noChangeArrowheads="1"/>
          </p:cNvSpPr>
          <p:nvPr/>
        </p:nvSpPr>
        <p:spPr bwMode="auto">
          <a:xfrm>
            <a:off x="1768475" y="5280026"/>
            <a:ext cx="381000" cy="384175"/>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b="1">
                <a:solidFill>
                  <a:srgbClr val="0000FF"/>
                </a:solidFill>
                <a:latin typeface="Times New Roman" panose="02020603050405020304" pitchFamily="18" charset="0"/>
                <a:cs typeface="Times New Roman" panose="02020603050405020304" pitchFamily="18" charset="0"/>
              </a:rPr>
              <a:t>C</a:t>
            </a:r>
          </a:p>
        </p:txBody>
      </p:sp>
      <p:sp>
        <p:nvSpPr>
          <p:cNvPr id="33826" name="Rectangle 47">
            <a:hlinkClick r:id="rId3" action="ppaction://hlinksldjump"/>
          </p:cNvPr>
          <p:cNvSpPr>
            <a:spLocks noChangeArrowheads="1"/>
          </p:cNvSpPr>
          <p:nvPr/>
        </p:nvSpPr>
        <p:spPr bwMode="auto">
          <a:xfrm>
            <a:off x="5903913" y="458789"/>
            <a:ext cx="381000" cy="384175"/>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b="1">
                <a:solidFill>
                  <a:srgbClr val="0000FF"/>
                </a:solidFill>
                <a:latin typeface="Times New Roman" panose="02020603050405020304" pitchFamily="18" charset="0"/>
                <a:cs typeface="Times New Roman" panose="02020603050405020304" pitchFamily="18" charset="0"/>
              </a:rPr>
              <a:t>C</a:t>
            </a:r>
          </a:p>
        </p:txBody>
      </p:sp>
      <p:sp>
        <p:nvSpPr>
          <p:cNvPr id="33827" name="Rectangle 48">
            <a:hlinkClick r:id="rId2" action="ppaction://hlinksldjump"/>
          </p:cNvPr>
          <p:cNvSpPr>
            <a:spLocks noChangeArrowheads="1"/>
          </p:cNvSpPr>
          <p:nvPr/>
        </p:nvSpPr>
        <p:spPr bwMode="auto">
          <a:xfrm>
            <a:off x="5903913" y="962026"/>
            <a:ext cx="381000" cy="384175"/>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b="1">
                <a:solidFill>
                  <a:srgbClr val="0000FF"/>
                </a:solidFill>
                <a:latin typeface="Times New Roman" panose="02020603050405020304" pitchFamily="18" charset="0"/>
                <a:cs typeface="Times New Roman" panose="02020603050405020304" pitchFamily="18" charset="0"/>
              </a:rPr>
              <a:t>D</a:t>
            </a:r>
          </a:p>
        </p:txBody>
      </p:sp>
      <p:sp>
        <p:nvSpPr>
          <p:cNvPr id="2" name="Oval 1"/>
          <p:cNvSpPr/>
          <p:nvPr/>
        </p:nvSpPr>
        <p:spPr>
          <a:xfrm>
            <a:off x="5765800" y="265113"/>
            <a:ext cx="787400" cy="704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1574800" y="1770063"/>
            <a:ext cx="787400" cy="703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1527176" y="4686301"/>
            <a:ext cx="785813" cy="703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48628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2209800" y="990601"/>
            <a:ext cx="8229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b="1" u="sng">
                <a:latin typeface="Times New Roman" panose="02020603050405020304" pitchFamily="18" charset="0"/>
                <a:cs typeface="Times New Roman" panose="02020603050405020304" pitchFamily="18" charset="0"/>
              </a:rPr>
              <a:t>Câu 6</a:t>
            </a:r>
            <a:r>
              <a:rPr lang="en-US" altLang="en-US" b="1">
                <a:latin typeface="Times New Roman" panose="02020603050405020304" pitchFamily="18" charset="0"/>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Trong quá trình sản xuất gang, chất khí dùng để khử oxit sắt trong lò cao là:</a:t>
            </a:r>
            <a:endParaRPr lang="en-US" altLang="en-US" b="1" i="1" u="sng">
              <a:latin typeface="Times New Roman" panose="02020603050405020304" pitchFamily="18" charset="0"/>
              <a:cs typeface="Times New Roman" panose="02020603050405020304" pitchFamily="18" charset="0"/>
            </a:endParaRPr>
          </a:p>
        </p:txBody>
      </p:sp>
      <p:sp>
        <p:nvSpPr>
          <p:cNvPr id="34819" name="Text Box 12"/>
          <p:cNvSpPr txBox="1">
            <a:spLocks noChangeArrowheads="1"/>
          </p:cNvSpPr>
          <p:nvPr/>
        </p:nvSpPr>
        <p:spPr bwMode="auto">
          <a:xfrm>
            <a:off x="3571876" y="1922463"/>
            <a:ext cx="8493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CO.</a:t>
            </a:r>
          </a:p>
        </p:txBody>
      </p:sp>
      <p:sp>
        <p:nvSpPr>
          <p:cNvPr id="34820" name="Text Box 12"/>
          <p:cNvSpPr txBox="1">
            <a:spLocks noChangeArrowheads="1"/>
          </p:cNvSpPr>
          <p:nvPr/>
        </p:nvSpPr>
        <p:spPr bwMode="auto">
          <a:xfrm>
            <a:off x="3581401" y="2428876"/>
            <a:ext cx="11604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CO</a:t>
            </a:r>
            <a:r>
              <a:rPr lang="en-US" altLang="en-US" b="1" baseline="-25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a:t>
            </a:r>
            <a:endParaRPr lang="en-US" altLang="en-US" sz="1800" b="1">
              <a:latin typeface="Times New Roman" panose="02020603050405020304" pitchFamily="18" charset="0"/>
              <a:cs typeface="Times New Roman" panose="02020603050405020304" pitchFamily="18" charset="0"/>
            </a:endParaRPr>
          </a:p>
        </p:txBody>
      </p:sp>
      <p:sp>
        <p:nvSpPr>
          <p:cNvPr id="34821" name="Text Box 12"/>
          <p:cNvSpPr txBox="1">
            <a:spLocks noChangeArrowheads="1"/>
          </p:cNvSpPr>
          <p:nvPr/>
        </p:nvSpPr>
        <p:spPr bwMode="auto">
          <a:xfrm>
            <a:off x="3595688" y="2863851"/>
            <a:ext cx="8255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H</a:t>
            </a:r>
            <a:r>
              <a:rPr lang="en-US" altLang="en-US" b="1" baseline="-25000">
                <a:latin typeface="Times New Roman" panose="02020603050405020304" pitchFamily="18" charset="0"/>
                <a:cs typeface="Times New Roman" panose="02020603050405020304" pitchFamily="18" charset="0"/>
              </a:rPr>
              <a:t>2 .</a:t>
            </a:r>
            <a:endParaRPr lang="en-US" altLang="en-US" b="1">
              <a:latin typeface="Times New Roman" panose="02020603050405020304" pitchFamily="18" charset="0"/>
              <a:cs typeface="Times New Roman" panose="02020603050405020304" pitchFamily="18" charset="0"/>
            </a:endParaRPr>
          </a:p>
        </p:txBody>
      </p:sp>
      <p:sp>
        <p:nvSpPr>
          <p:cNvPr id="34822" name="Text Box 12"/>
          <p:cNvSpPr txBox="1">
            <a:spLocks noChangeArrowheads="1"/>
          </p:cNvSpPr>
          <p:nvPr/>
        </p:nvSpPr>
        <p:spPr bwMode="auto">
          <a:xfrm>
            <a:off x="3603625" y="3303588"/>
            <a:ext cx="7826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NO.</a:t>
            </a:r>
          </a:p>
        </p:txBody>
      </p:sp>
      <p:sp>
        <p:nvSpPr>
          <p:cNvPr id="34823" name="Rectangle 2"/>
          <p:cNvSpPr>
            <a:spLocks noChangeArrowheads="1"/>
          </p:cNvSpPr>
          <p:nvPr/>
        </p:nvSpPr>
        <p:spPr bwMode="auto">
          <a:xfrm>
            <a:off x="1905001" y="74046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endParaRPr lang="en-US" altLang="en-US" sz="1800">
              <a:latin typeface="Garamond" panose="02020404030301010803" pitchFamily="18" charset="0"/>
            </a:endParaRPr>
          </a:p>
          <a:p>
            <a:pPr eaLnBrk="1" hangingPunct="1">
              <a:spcBef>
                <a:spcPct val="0"/>
              </a:spcBef>
              <a:buFontTx/>
              <a:buNone/>
            </a:pPr>
            <a:endParaRPr lang="en-US" altLang="en-US" sz="1800">
              <a:latin typeface="Garamond" panose="02020404030301010803" pitchFamily="18" charset="0"/>
            </a:endParaRPr>
          </a:p>
        </p:txBody>
      </p:sp>
      <p:sp>
        <p:nvSpPr>
          <p:cNvPr id="34824" name="Rectangle 5"/>
          <p:cNvSpPr>
            <a:spLocks noChangeArrowheads="1"/>
          </p:cNvSpPr>
          <p:nvPr/>
        </p:nvSpPr>
        <p:spPr bwMode="auto">
          <a:xfrm>
            <a:off x="1905001" y="74046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endParaRPr lang="en-US" altLang="en-US" sz="1800">
              <a:latin typeface="Garamond" panose="02020404030301010803" pitchFamily="18" charset="0"/>
            </a:endParaRPr>
          </a:p>
          <a:p>
            <a:pPr eaLnBrk="1" hangingPunct="1">
              <a:spcBef>
                <a:spcPct val="0"/>
              </a:spcBef>
              <a:buFontTx/>
              <a:buNone/>
            </a:pPr>
            <a:endParaRPr lang="en-US" altLang="en-US" sz="1800">
              <a:latin typeface="Garamond" panose="02020404030301010803" pitchFamily="18" charset="0"/>
            </a:endParaRPr>
          </a:p>
        </p:txBody>
      </p:sp>
      <p:sp>
        <p:nvSpPr>
          <p:cNvPr id="34825" name="Rectangle 8"/>
          <p:cNvSpPr>
            <a:spLocks noChangeArrowheads="1"/>
          </p:cNvSpPr>
          <p:nvPr/>
        </p:nvSpPr>
        <p:spPr bwMode="auto">
          <a:xfrm>
            <a:off x="1752601" y="9551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endParaRPr lang="en-US" altLang="en-US" sz="1800">
              <a:latin typeface="Garamond" panose="02020404030301010803" pitchFamily="18" charset="0"/>
            </a:endParaRPr>
          </a:p>
        </p:txBody>
      </p:sp>
      <p:sp>
        <p:nvSpPr>
          <p:cNvPr id="34826" name="Rectangle 39">
            <a:hlinkClick r:id="rId2" action="ppaction://hlinksldjump"/>
          </p:cNvPr>
          <p:cNvSpPr>
            <a:spLocks noChangeArrowheads="1"/>
          </p:cNvSpPr>
          <p:nvPr/>
        </p:nvSpPr>
        <p:spPr bwMode="auto">
          <a:xfrm>
            <a:off x="2995613" y="1963739"/>
            <a:ext cx="349250" cy="346075"/>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b="1">
                <a:solidFill>
                  <a:srgbClr val="0000FF"/>
                </a:solidFill>
                <a:latin typeface="Times New Roman" panose="02020603050405020304" pitchFamily="18" charset="0"/>
                <a:cs typeface="Times New Roman" panose="02020603050405020304" pitchFamily="18" charset="0"/>
              </a:rPr>
              <a:t>A</a:t>
            </a:r>
          </a:p>
        </p:txBody>
      </p:sp>
      <p:sp>
        <p:nvSpPr>
          <p:cNvPr id="34827" name="Rectangle 40">
            <a:hlinkClick r:id="rId3" action="ppaction://hlinksldjump"/>
          </p:cNvPr>
          <p:cNvSpPr>
            <a:spLocks noChangeArrowheads="1"/>
          </p:cNvSpPr>
          <p:nvPr/>
        </p:nvSpPr>
        <p:spPr bwMode="auto">
          <a:xfrm>
            <a:off x="2995613" y="2452689"/>
            <a:ext cx="349250" cy="346075"/>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b="1">
                <a:solidFill>
                  <a:srgbClr val="0000FF"/>
                </a:solidFill>
                <a:latin typeface="Times New Roman" panose="02020603050405020304" pitchFamily="18" charset="0"/>
                <a:cs typeface="Times New Roman" panose="02020603050405020304" pitchFamily="18" charset="0"/>
              </a:rPr>
              <a:t>B</a:t>
            </a:r>
          </a:p>
        </p:txBody>
      </p:sp>
      <p:sp>
        <p:nvSpPr>
          <p:cNvPr id="34828" name="Rectangle 41">
            <a:hlinkClick r:id="rId3" action="ppaction://hlinksldjump"/>
          </p:cNvPr>
          <p:cNvSpPr>
            <a:spLocks noChangeArrowheads="1"/>
          </p:cNvSpPr>
          <p:nvPr/>
        </p:nvSpPr>
        <p:spPr bwMode="auto">
          <a:xfrm>
            <a:off x="2995613" y="3365501"/>
            <a:ext cx="349250" cy="346075"/>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b="1">
                <a:solidFill>
                  <a:srgbClr val="0000FF"/>
                </a:solidFill>
                <a:latin typeface="Times New Roman" panose="02020603050405020304" pitchFamily="18" charset="0"/>
                <a:cs typeface="Times New Roman" panose="02020603050405020304" pitchFamily="18" charset="0"/>
              </a:rPr>
              <a:t>D</a:t>
            </a:r>
          </a:p>
        </p:txBody>
      </p:sp>
      <p:sp>
        <p:nvSpPr>
          <p:cNvPr id="34829" name="Rectangle 42">
            <a:hlinkClick r:id="rId3" action="ppaction://hlinksldjump"/>
          </p:cNvPr>
          <p:cNvSpPr>
            <a:spLocks noChangeArrowheads="1"/>
          </p:cNvSpPr>
          <p:nvPr/>
        </p:nvSpPr>
        <p:spPr bwMode="auto">
          <a:xfrm>
            <a:off x="2984500" y="2932114"/>
            <a:ext cx="349250" cy="346075"/>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1800" b="1">
                <a:solidFill>
                  <a:srgbClr val="0000FF"/>
                </a:solidFill>
                <a:latin typeface="Times New Roman" panose="02020603050405020304" pitchFamily="18" charset="0"/>
                <a:cs typeface="Times New Roman" panose="02020603050405020304" pitchFamily="18" charset="0"/>
              </a:rPr>
              <a:t>C</a:t>
            </a:r>
          </a:p>
        </p:txBody>
      </p:sp>
      <p:sp>
        <p:nvSpPr>
          <p:cNvPr id="2" name="Oval 1"/>
          <p:cNvSpPr/>
          <p:nvPr/>
        </p:nvSpPr>
        <p:spPr>
          <a:xfrm>
            <a:off x="2765425" y="1662113"/>
            <a:ext cx="787400" cy="703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34378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5"/>
          <p:cNvSpPr txBox="1">
            <a:spLocks noChangeArrowheads="1"/>
          </p:cNvSpPr>
          <p:nvPr/>
        </p:nvSpPr>
        <p:spPr bwMode="auto">
          <a:xfrm>
            <a:off x="2119314" y="214314"/>
            <a:ext cx="832008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sz="2800" b="1" u="sng">
                <a:latin typeface="Times New Roman" panose="02020603050405020304" pitchFamily="18" charset="0"/>
              </a:rPr>
              <a:t>Bài 5 /T63</a:t>
            </a:r>
            <a:r>
              <a:rPr lang="en-US" altLang="en-US" sz="2800" b="1">
                <a:latin typeface="Times New Roman" panose="02020603050405020304" pitchFamily="18" charset="0"/>
              </a:rPr>
              <a:t> </a:t>
            </a:r>
            <a:r>
              <a:rPr lang="en-US" altLang="en-US" sz="2800">
                <a:latin typeface="Times New Roman" panose="02020603050405020304" pitchFamily="18" charset="0"/>
              </a:rPr>
              <a:t>: Hãy lập các PTHH theo sơ đồ sau, cho biết phản ứng nào không xảy ra trong </a:t>
            </a:r>
            <a:r>
              <a:rPr lang="en-US" altLang="en-US" sz="2800" u="sng">
                <a:latin typeface="Times New Roman" panose="02020603050405020304" pitchFamily="18" charset="0"/>
              </a:rPr>
              <a:t>luyện gang</a:t>
            </a:r>
          </a:p>
        </p:txBody>
      </p:sp>
      <p:sp>
        <p:nvSpPr>
          <p:cNvPr id="35843" name="Text Box 12"/>
          <p:cNvSpPr txBox="1">
            <a:spLocks noChangeArrowheads="1"/>
          </p:cNvSpPr>
          <p:nvPr/>
        </p:nvSpPr>
        <p:spPr bwMode="auto">
          <a:xfrm>
            <a:off x="3268664" y="2630488"/>
            <a:ext cx="47323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pt-BR" altLang="en-US" b="1">
                <a:latin typeface="Times New Roman" panose="02020603050405020304" pitchFamily="18" charset="0"/>
                <a:cs typeface="Times New Roman" panose="02020603050405020304" pitchFamily="18" charset="0"/>
              </a:rPr>
              <a:t>O</a:t>
            </a:r>
            <a:r>
              <a:rPr lang="pt-BR" altLang="en-US" b="1" baseline="-25000">
                <a:latin typeface="Times New Roman" panose="02020603050405020304" pitchFamily="18" charset="0"/>
                <a:cs typeface="Times New Roman" panose="02020603050405020304" pitchFamily="18" charset="0"/>
              </a:rPr>
              <a:t>2       </a:t>
            </a:r>
            <a:r>
              <a:rPr lang="pt-BR" altLang="en-US" b="1">
                <a:latin typeface="Times New Roman" panose="02020603050405020304" pitchFamily="18" charset="0"/>
                <a:cs typeface="Times New Roman" panose="02020603050405020304" pitchFamily="18" charset="0"/>
              </a:rPr>
              <a:t> +     2Mn   ---&gt;   2MnO </a:t>
            </a:r>
            <a:endParaRPr lang="en-US" altLang="en-US" b="1">
              <a:latin typeface="Times New Roman" panose="02020603050405020304" pitchFamily="18" charset="0"/>
              <a:cs typeface="Times New Roman" panose="02020603050405020304" pitchFamily="18" charset="0"/>
            </a:endParaRPr>
          </a:p>
        </p:txBody>
      </p:sp>
      <p:sp>
        <p:nvSpPr>
          <p:cNvPr id="35844" name="Text Box 12"/>
          <p:cNvSpPr txBox="1">
            <a:spLocks noChangeArrowheads="1"/>
          </p:cNvSpPr>
          <p:nvPr/>
        </p:nvSpPr>
        <p:spPr bwMode="auto">
          <a:xfrm>
            <a:off x="3295650" y="3409951"/>
            <a:ext cx="63817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pt-BR" altLang="en-US" b="1">
                <a:latin typeface="Garamond" panose="02020404030301010803" pitchFamily="18" charset="0"/>
              </a:rPr>
              <a:t>CO     +      Fe</a:t>
            </a:r>
            <a:r>
              <a:rPr lang="pt-BR" altLang="en-US" b="1" baseline="-25000">
                <a:latin typeface="Garamond" panose="02020404030301010803" pitchFamily="18" charset="0"/>
              </a:rPr>
              <a:t>2</a:t>
            </a:r>
            <a:r>
              <a:rPr lang="pt-BR" altLang="en-US" b="1">
                <a:latin typeface="Garamond" panose="02020404030301010803" pitchFamily="18" charset="0"/>
              </a:rPr>
              <a:t>O</a:t>
            </a:r>
            <a:r>
              <a:rPr lang="pt-BR" altLang="en-US" b="1" baseline="-25000">
                <a:latin typeface="Garamond" panose="02020404030301010803" pitchFamily="18" charset="0"/>
              </a:rPr>
              <a:t>3  </a:t>
            </a:r>
            <a:r>
              <a:rPr lang="pt-BR" altLang="en-US" b="1">
                <a:latin typeface="Garamond" panose="02020404030301010803" pitchFamily="18" charset="0"/>
              </a:rPr>
              <a:t> </a:t>
            </a:r>
            <a:r>
              <a:rPr lang="pt-BR" altLang="en-US" b="1">
                <a:latin typeface="Times New Roman" panose="02020603050405020304" pitchFamily="18" charset="0"/>
                <a:cs typeface="Times New Roman" panose="02020603050405020304" pitchFamily="18" charset="0"/>
              </a:rPr>
              <a:t>---&gt;  </a:t>
            </a:r>
            <a:r>
              <a:rPr lang="pt-BR" altLang="en-US" b="1">
                <a:latin typeface="Garamond" panose="02020404030301010803" pitchFamily="18" charset="0"/>
              </a:rPr>
              <a:t> CO</a:t>
            </a:r>
            <a:r>
              <a:rPr lang="pt-BR" altLang="en-US" b="1" baseline="-25000">
                <a:latin typeface="Garamond" panose="02020404030301010803" pitchFamily="18" charset="0"/>
              </a:rPr>
              <a:t>2</a:t>
            </a:r>
            <a:r>
              <a:rPr lang="pt-BR" altLang="en-US" b="1">
                <a:latin typeface="Garamond" panose="02020404030301010803" pitchFamily="18" charset="0"/>
              </a:rPr>
              <a:t>      +      Fe</a:t>
            </a:r>
            <a:endParaRPr lang="en-US" altLang="en-US" b="1">
              <a:latin typeface="Times New Roman" panose="02020603050405020304" pitchFamily="18" charset="0"/>
              <a:cs typeface="Times New Roman" panose="02020603050405020304" pitchFamily="18" charset="0"/>
            </a:endParaRPr>
          </a:p>
        </p:txBody>
      </p:sp>
      <p:sp>
        <p:nvSpPr>
          <p:cNvPr id="35845" name="Rectangle 2"/>
          <p:cNvSpPr>
            <a:spLocks noChangeArrowheads="1"/>
          </p:cNvSpPr>
          <p:nvPr/>
        </p:nvSpPr>
        <p:spPr bwMode="auto">
          <a:xfrm>
            <a:off x="1905001" y="159136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endParaRPr lang="en-US" altLang="en-US" sz="1800">
              <a:latin typeface="Garamond" panose="02020404030301010803" pitchFamily="18" charset="0"/>
            </a:endParaRPr>
          </a:p>
          <a:p>
            <a:pPr eaLnBrk="1" hangingPunct="1">
              <a:spcBef>
                <a:spcPct val="0"/>
              </a:spcBef>
              <a:buFontTx/>
              <a:buNone/>
            </a:pPr>
            <a:endParaRPr lang="en-US" altLang="en-US" sz="1800">
              <a:latin typeface="Garamond" panose="02020404030301010803" pitchFamily="18" charset="0"/>
            </a:endParaRPr>
          </a:p>
        </p:txBody>
      </p:sp>
      <p:sp>
        <p:nvSpPr>
          <p:cNvPr id="35846" name="Rectangle 5"/>
          <p:cNvSpPr>
            <a:spLocks noChangeArrowheads="1"/>
          </p:cNvSpPr>
          <p:nvPr/>
        </p:nvSpPr>
        <p:spPr bwMode="auto">
          <a:xfrm>
            <a:off x="1905001" y="159136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endParaRPr lang="en-US" altLang="en-US" sz="1800">
              <a:latin typeface="Garamond" panose="02020404030301010803" pitchFamily="18" charset="0"/>
            </a:endParaRPr>
          </a:p>
          <a:p>
            <a:pPr eaLnBrk="1" hangingPunct="1">
              <a:spcBef>
                <a:spcPct val="0"/>
              </a:spcBef>
              <a:buFontTx/>
              <a:buNone/>
            </a:pPr>
            <a:endParaRPr lang="en-US" altLang="en-US" sz="1800">
              <a:latin typeface="Garamond" panose="02020404030301010803" pitchFamily="18" charset="0"/>
            </a:endParaRPr>
          </a:p>
        </p:txBody>
      </p:sp>
      <p:sp>
        <p:nvSpPr>
          <p:cNvPr id="35847" name="TextBox 46"/>
          <p:cNvSpPr txBox="1">
            <a:spLocks noChangeArrowheads="1"/>
          </p:cNvSpPr>
          <p:nvPr/>
        </p:nvSpPr>
        <p:spPr bwMode="auto">
          <a:xfrm>
            <a:off x="3295650" y="4232276"/>
            <a:ext cx="4324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O</a:t>
            </a:r>
            <a:r>
              <a:rPr lang="en-US" altLang="en-US" b="1" baseline="-25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      +     Si      </a:t>
            </a:r>
            <a:r>
              <a:rPr lang="pt-BR" altLang="en-US" b="1">
                <a:latin typeface="Times New Roman" panose="02020603050405020304" pitchFamily="18" charset="0"/>
                <a:cs typeface="Times New Roman" panose="02020603050405020304" pitchFamily="18" charset="0"/>
              </a:rPr>
              <a:t>---&gt;</a:t>
            </a:r>
            <a:r>
              <a:rPr lang="en-US" altLang="en-US" b="1">
                <a:latin typeface="Times New Roman" panose="02020603050405020304" pitchFamily="18" charset="0"/>
                <a:cs typeface="Times New Roman" panose="02020603050405020304" pitchFamily="18" charset="0"/>
              </a:rPr>
              <a:t>      SiO</a:t>
            </a:r>
            <a:r>
              <a:rPr lang="en-US" altLang="en-US" b="1" baseline="-25000">
                <a:latin typeface="Times New Roman" panose="02020603050405020304" pitchFamily="18" charset="0"/>
                <a:cs typeface="Times New Roman" panose="02020603050405020304" pitchFamily="18" charset="0"/>
              </a:rPr>
              <a:t>2</a:t>
            </a:r>
            <a:endParaRPr lang="en-US" altLang="en-US" b="1">
              <a:latin typeface="Garamond" panose="02020404030301010803" pitchFamily="18" charset="0"/>
            </a:endParaRPr>
          </a:p>
        </p:txBody>
      </p:sp>
      <p:sp>
        <p:nvSpPr>
          <p:cNvPr id="35848" name="Rectangle 43">
            <a:hlinkClick r:id="rId2" action="ppaction://hlinksldjump"/>
          </p:cNvPr>
          <p:cNvSpPr>
            <a:spLocks noChangeArrowheads="1"/>
          </p:cNvSpPr>
          <p:nvPr/>
        </p:nvSpPr>
        <p:spPr bwMode="auto">
          <a:xfrm>
            <a:off x="2643188" y="2630488"/>
            <a:ext cx="381000" cy="461962"/>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A</a:t>
            </a:r>
          </a:p>
        </p:txBody>
      </p:sp>
      <p:sp>
        <p:nvSpPr>
          <p:cNvPr id="35849" name="Rectangle 44">
            <a:hlinkClick r:id="rId3" action="ppaction://hlinksldjump"/>
          </p:cNvPr>
          <p:cNvSpPr>
            <a:spLocks noChangeArrowheads="1"/>
          </p:cNvSpPr>
          <p:nvPr/>
        </p:nvSpPr>
        <p:spPr bwMode="auto">
          <a:xfrm>
            <a:off x="2643188" y="3387726"/>
            <a:ext cx="381000" cy="460375"/>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B</a:t>
            </a:r>
          </a:p>
        </p:txBody>
      </p:sp>
      <p:sp>
        <p:nvSpPr>
          <p:cNvPr id="35850" name="Rectangle 45">
            <a:hlinkClick r:id="rId2" action="ppaction://hlinksldjump"/>
          </p:cNvPr>
          <p:cNvSpPr>
            <a:spLocks noChangeArrowheads="1"/>
          </p:cNvSpPr>
          <p:nvPr/>
        </p:nvSpPr>
        <p:spPr bwMode="auto">
          <a:xfrm>
            <a:off x="2643188" y="5162550"/>
            <a:ext cx="381000" cy="476250"/>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D</a:t>
            </a:r>
          </a:p>
        </p:txBody>
      </p:sp>
      <p:sp>
        <p:nvSpPr>
          <p:cNvPr id="35851" name="Rectangle 46">
            <a:hlinkClick r:id="rId2" action="ppaction://hlinksldjump"/>
          </p:cNvPr>
          <p:cNvSpPr>
            <a:spLocks noChangeArrowheads="1"/>
          </p:cNvSpPr>
          <p:nvPr/>
        </p:nvSpPr>
        <p:spPr bwMode="auto">
          <a:xfrm>
            <a:off x="2643188" y="4198938"/>
            <a:ext cx="381000" cy="476250"/>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C</a:t>
            </a:r>
          </a:p>
        </p:txBody>
      </p:sp>
      <p:sp>
        <p:nvSpPr>
          <p:cNvPr id="35852" name="TextBox 46"/>
          <p:cNvSpPr txBox="1">
            <a:spLocks noChangeArrowheads="1"/>
          </p:cNvSpPr>
          <p:nvPr/>
        </p:nvSpPr>
        <p:spPr bwMode="auto">
          <a:xfrm>
            <a:off x="3295650" y="5162551"/>
            <a:ext cx="4324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O</a:t>
            </a:r>
            <a:r>
              <a:rPr lang="en-US" altLang="en-US" b="1" baseline="-25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      +     S       </a:t>
            </a:r>
            <a:r>
              <a:rPr lang="pt-BR" altLang="en-US" b="1">
                <a:latin typeface="Times New Roman" panose="02020603050405020304" pitchFamily="18" charset="0"/>
                <a:cs typeface="Times New Roman" panose="02020603050405020304" pitchFamily="18" charset="0"/>
              </a:rPr>
              <a:t>---&gt;</a:t>
            </a:r>
            <a:r>
              <a:rPr lang="en-US" altLang="en-US" b="1">
                <a:latin typeface="Times New Roman" panose="02020603050405020304" pitchFamily="18" charset="0"/>
                <a:cs typeface="Times New Roman" panose="02020603050405020304" pitchFamily="18" charset="0"/>
              </a:rPr>
              <a:t>      SO</a:t>
            </a:r>
            <a:r>
              <a:rPr lang="en-US" altLang="en-US" b="1" baseline="-25000">
                <a:latin typeface="Times New Roman" panose="02020603050405020304" pitchFamily="18" charset="0"/>
                <a:cs typeface="Times New Roman" panose="02020603050405020304" pitchFamily="18" charset="0"/>
              </a:rPr>
              <a:t>2</a:t>
            </a:r>
            <a:endParaRPr lang="en-US" altLang="en-US" b="1">
              <a:latin typeface="Garamond" panose="02020404030301010803" pitchFamily="18" charset="0"/>
            </a:endParaRPr>
          </a:p>
        </p:txBody>
      </p:sp>
      <p:sp>
        <p:nvSpPr>
          <p:cNvPr id="35853" name="TextBox 3"/>
          <p:cNvSpPr txBox="1">
            <a:spLocks noChangeArrowheads="1"/>
          </p:cNvSpPr>
          <p:nvPr/>
        </p:nvSpPr>
        <p:spPr bwMode="auto">
          <a:xfrm>
            <a:off x="5483225" y="25781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2000">
                <a:latin typeface="Garamond" panose="02020404030301010803" pitchFamily="18" charset="0"/>
              </a:rPr>
              <a:t>t0</a:t>
            </a:r>
          </a:p>
        </p:txBody>
      </p:sp>
      <p:sp>
        <p:nvSpPr>
          <p:cNvPr id="35854" name="TextBox 33"/>
          <p:cNvSpPr txBox="1">
            <a:spLocks noChangeArrowheads="1"/>
          </p:cNvSpPr>
          <p:nvPr/>
        </p:nvSpPr>
        <p:spPr bwMode="auto">
          <a:xfrm>
            <a:off x="5789613" y="3349625"/>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2000">
                <a:latin typeface="Garamond" panose="02020404030301010803" pitchFamily="18" charset="0"/>
              </a:rPr>
              <a:t>t0</a:t>
            </a:r>
          </a:p>
        </p:txBody>
      </p:sp>
      <p:sp>
        <p:nvSpPr>
          <p:cNvPr id="35855" name="TextBox 34"/>
          <p:cNvSpPr txBox="1">
            <a:spLocks noChangeArrowheads="1"/>
          </p:cNvSpPr>
          <p:nvPr/>
        </p:nvSpPr>
        <p:spPr bwMode="auto">
          <a:xfrm>
            <a:off x="5422900" y="4175125"/>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2000">
                <a:latin typeface="Garamond" panose="02020404030301010803" pitchFamily="18" charset="0"/>
              </a:rPr>
              <a:t>t0</a:t>
            </a:r>
          </a:p>
        </p:txBody>
      </p:sp>
      <p:sp>
        <p:nvSpPr>
          <p:cNvPr id="35856" name="TextBox 35"/>
          <p:cNvSpPr txBox="1">
            <a:spLocks noChangeArrowheads="1"/>
          </p:cNvSpPr>
          <p:nvPr/>
        </p:nvSpPr>
        <p:spPr bwMode="auto">
          <a:xfrm>
            <a:off x="5432425" y="5103813"/>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2000">
                <a:latin typeface="Garamond" panose="02020404030301010803" pitchFamily="18" charset="0"/>
              </a:rPr>
              <a:t>t0</a:t>
            </a:r>
          </a:p>
        </p:txBody>
      </p:sp>
      <p:sp>
        <p:nvSpPr>
          <p:cNvPr id="2" name="Oval 1"/>
          <p:cNvSpPr/>
          <p:nvPr/>
        </p:nvSpPr>
        <p:spPr>
          <a:xfrm>
            <a:off x="2359025" y="2508251"/>
            <a:ext cx="787400" cy="703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2439988" y="5041901"/>
            <a:ext cx="787400" cy="703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2408238" y="4175126"/>
            <a:ext cx="787400" cy="703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2752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2"/>
          <p:cNvSpPr txBox="1">
            <a:spLocks noChangeArrowheads="1"/>
          </p:cNvSpPr>
          <p:nvPr/>
        </p:nvSpPr>
        <p:spPr bwMode="auto">
          <a:xfrm>
            <a:off x="3421064" y="1403351"/>
            <a:ext cx="38179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pt-BR" altLang="en-US" b="1">
                <a:latin typeface="Times New Roman" panose="02020603050405020304" pitchFamily="18" charset="0"/>
                <a:cs typeface="Times New Roman" panose="02020603050405020304" pitchFamily="18" charset="0"/>
              </a:rPr>
              <a:t>O</a:t>
            </a:r>
            <a:r>
              <a:rPr lang="pt-BR" altLang="en-US" b="1" baseline="-25000">
                <a:latin typeface="Times New Roman" panose="02020603050405020304" pitchFamily="18" charset="0"/>
                <a:cs typeface="Times New Roman" panose="02020603050405020304" pitchFamily="18" charset="0"/>
              </a:rPr>
              <a:t>2       </a:t>
            </a:r>
            <a:r>
              <a:rPr lang="pt-BR" altLang="en-US" b="1">
                <a:latin typeface="Times New Roman" panose="02020603050405020304" pitchFamily="18" charset="0"/>
                <a:cs typeface="Times New Roman" panose="02020603050405020304" pitchFamily="18" charset="0"/>
              </a:rPr>
              <a:t> +     2Mn         2MnO </a:t>
            </a:r>
            <a:endParaRPr lang="en-US" altLang="en-US" b="1">
              <a:latin typeface="Times New Roman" panose="02020603050405020304" pitchFamily="18" charset="0"/>
              <a:cs typeface="Times New Roman" panose="02020603050405020304" pitchFamily="18" charset="0"/>
            </a:endParaRPr>
          </a:p>
        </p:txBody>
      </p:sp>
      <p:sp>
        <p:nvSpPr>
          <p:cNvPr id="36867" name="Text Box 12"/>
          <p:cNvSpPr txBox="1">
            <a:spLocks noChangeArrowheads="1"/>
          </p:cNvSpPr>
          <p:nvPr/>
        </p:nvSpPr>
        <p:spPr bwMode="auto">
          <a:xfrm>
            <a:off x="3448050" y="2181226"/>
            <a:ext cx="52387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pt-BR" altLang="en-US" b="1">
                <a:latin typeface="Garamond" panose="02020404030301010803" pitchFamily="18" charset="0"/>
              </a:rPr>
              <a:t>3CO     +   Fe</a:t>
            </a:r>
            <a:r>
              <a:rPr lang="pt-BR" altLang="en-US" b="1" baseline="-25000">
                <a:latin typeface="Garamond" panose="02020404030301010803" pitchFamily="18" charset="0"/>
              </a:rPr>
              <a:t>2</a:t>
            </a:r>
            <a:r>
              <a:rPr lang="pt-BR" altLang="en-US" b="1">
                <a:latin typeface="Garamond" panose="02020404030301010803" pitchFamily="18" charset="0"/>
              </a:rPr>
              <a:t>O</a:t>
            </a:r>
            <a:r>
              <a:rPr lang="pt-BR" altLang="en-US" b="1" baseline="-25000">
                <a:latin typeface="Garamond" panose="02020404030301010803" pitchFamily="18" charset="0"/>
              </a:rPr>
              <a:t>3  </a:t>
            </a:r>
            <a:r>
              <a:rPr lang="pt-BR" altLang="en-US" b="1">
                <a:latin typeface="Garamond" panose="02020404030301010803" pitchFamily="18" charset="0"/>
              </a:rPr>
              <a:t>       </a:t>
            </a:r>
            <a:r>
              <a:rPr lang="pt-BR" altLang="en-US" b="1">
                <a:latin typeface="Times New Roman" panose="02020603050405020304" pitchFamily="18" charset="0"/>
                <a:cs typeface="Times New Roman" panose="02020603050405020304" pitchFamily="18" charset="0"/>
              </a:rPr>
              <a:t>  </a:t>
            </a:r>
            <a:r>
              <a:rPr lang="pt-BR" altLang="en-US" b="1">
                <a:latin typeface="Garamond" panose="02020404030301010803" pitchFamily="18" charset="0"/>
              </a:rPr>
              <a:t> 3CO</a:t>
            </a:r>
            <a:r>
              <a:rPr lang="pt-BR" altLang="en-US" b="1" baseline="-25000">
                <a:latin typeface="Garamond" panose="02020404030301010803" pitchFamily="18" charset="0"/>
              </a:rPr>
              <a:t>2</a:t>
            </a:r>
            <a:r>
              <a:rPr lang="pt-BR" altLang="en-US" b="1">
                <a:latin typeface="Garamond" panose="02020404030301010803" pitchFamily="18" charset="0"/>
              </a:rPr>
              <a:t>   +    2Fe</a:t>
            </a:r>
            <a:endParaRPr lang="en-US" altLang="en-US" b="1">
              <a:latin typeface="Times New Roman" panose="02020603050405020304" pitchFamily="18" charset="0"/>
              <a:cs typeface="Times New Roman" panose="02020603050405020304" pitchFamily="18" charset="0"/>
            </a:endParaRPr>
          </a:p>
        </p:txBody>
      </p:sp>
      <p:sp>
        <p:nvSpPr>
          <p:cNvPr id="36868" name="Rectangle 2"/>
          <p:cNvSpPr>
            <a:spLocks noChangeArrowheads="1"/>
          </p:cNvSpPr>
          <p:nvPr/>
        </p:nvSpPr>
        <p:spPr bwMode="auto">
          <a:xfrm>
            <a:off x="2057401" y="36263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endParaRPr lang="en-US" altLang="en-US" sz="1800">
              <a:latin typeface="Garamond" panose="02020404030301010803" pitchFamily="18" charset="0"/>
            </a:endParaRPr>
          </a:p>
          <a:p>
            <a:pPr eaLnBrk="1" hangingPunct="1">
              <a:spcBef>
                <a:spcPct val="0"/>
              </a:spcBef>
              <a:buFontTx/>
              <a:buNone/>
            </a:pPr>
            <a:endParaRPr lang="en-US" altLang="en-US" sz="1800">
              <a:latin typeface="Garamond" panose="02020404030301010803" pitchFamily="18" charset="0"/>
            </a:endParaRPr>
          </a:p>
        </p:txBody>
      </p:sp>
      <p:sp>
        <p:nvSpPr>
          <p:cNvPr id="36869" name="Rectangle 5"/>
          <p:cNvSpPr>
            <a:spLocks noChangeArrowheads="1"/>
          </p:cNvSpPr>
          <p:nvPr/>
        </p:nvSpPr>
        <p:spPr bwMode="auto">
          <a:xfrm>
            <a:off x="2057401" y="36263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endParaRPr lang="en-US" altLang="en-US" sz="1800">
              <a:latin typeface="Garamond" panose="02020404030301010803" pitchFamily="18" charset="0"/>
            </a:endParaRPr>
          </a:p>
          <a:p>
            <a:pPr eaLnBrk="1" hangingPunct="1">
              <a:spcBef>
                <a:spcPct val="0"/>
              </a:spcBef>
              <a:buFontTx/>
              <a:buNone/>
            </a:pPr>
            <a:endParaRPr lang="en-US" altLang="en-US" sz="1800">
              <a:latin typeface="Garamond" panose="02020404030301010803" pitchFamily="18" charset="0"/>
            </a:endParaRPr>
          </a:p>
        </p:txBody>
      </p:sp>
      <p:sp>
        <p:nvSpPr>
          <p:cNvPr id="36870" name="TextBox 46"/>
          <p:cNvSpPr txBox="1">
            <a:spLocks noChangeArrowheads="1"/>
          </p:cNvSpPr>
          <p:nvPr/>
        </p:nvSpPr>
        <p:spPr bwMode="auto">
          <a:xfrm>
            <a:off x="3448050" y="3003551"/>
            <a:ext cx="4324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O</a:t>
            </a:r>
            <a:r>
              <a:rPr lang="en-US" altLang="en-US" b="1" baseline="-25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      +     Si      </a:t>
            </a:r>
            <a:r>
              <a:rPr lang="pt-BR"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     SiO</a:t>
            </a:r>
            <a:r>
              <a:rPr lang="en-US" altLang="en-US" b="1" baseline="-25000">
                <a:latin typeface="Times New Roman" panose="02020603050405020304" pitchFamily="18" charset="0"/>
                <a:cs typeface="Times New Roman" panose="02020603050405020304" pitchFamily="18" charset="0"/>
              </a:rPr>
              <a:t>2</a:t>
            </a:r>
            <a:endParaRPr lang="en-US" altLang="en-US" b="1">
              <a:latin typeface="Garamond" panose="02020404030301010803" pitchFamily="18" charset="0"/>
            </a:endParaRPr>
          </a:p>
        </p:txBody>
      </p:sp>
      <p:sp>
        <p:nvSpPr>
          <p:cNvPr id="36871" name="Rectangle 43">
            <a:hlinkClick r:id="rId2" action="ppaction://hlinksldjump"/>
          </p:cNvPr>
          <p:cNvSpPr>
            <a:spLocks noChangeArrowheads="1"/>
          </p:cNvSpPr>
          <p:nvPr/>
        </p:nvSpPr>
        <p:spPr bwMode="auto">
          <a:xfrm>
            <a:off x="2795588" y="1403351"/>
            <a:ext cx="381000" cy="460375"/>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A</a:t>
            </a:r>
          </a:p>
        </p:txBody>
      </p:sp>
      <p:sp>
        <p:nvSpPr>
          <p:cNvPr id="36872" name="Rectangle 44">
            <a:hlinkClick r:id="rId3" action="ppaction://hlinksldjump"/>
          </p:cNvPr>
          <p:cNvSpPr>
            <a:spLocks noChangeArrowheads="1"/>
          </p:cNvSpPr>
          <p:nvPr/>
        </p:nvSpPr>
        <p:spPr bwMode="auto">
          <a:xfrm>
            <a:off x="2795588" y="2159001"/>
            <a:ext cx="381000" cy="461963"/>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B</a:t>
            </a:r>
          </a:p>
        </p:txBody>
      </p:sp>
      <p:sp>
        <p:nvSpPr>
          <p:cNvPr id="36873" name="Rectangle 45">
            <a:hlinkClick r:id="rId2" action="ppaction://hlinksldjump"/>
          </p:cNvPr>
          <p:cNvSpPr>
            <a:spLocks noChangeArrowheads="1"/>
          </p:cNvSpPr>
          <p:nvPr/>
        </p:nvSpPr>
        <p:spPr bwMode="auto">
          <a:xfrm>
            <a:off x="2795588" y="3933825"/>
            <a:ext cx="381000" cy="476250"/>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D</a:t>
            </a:r>
          </a:p>
        </p:txBody>
      </p:sp>
      <p:sp>
        <p:nvSpPr>
          <p:cNvPr id="36874" name="Rectangle 46">
            <a:hlinkClick r:id="rId2" action="ppaction://hlinksldjump"/>
          </p:cNvPr>
          <p:cNvSpPr>
            <a:spLocks noChangeArrowheads="1"/>
          </p:cNvSpPr>
          <p:nvPr/>
        </p:nvSpPr>
        <p:spPr bwMode="auto">
          <a:xfrm>
            <a:off x="2795588" y="2971801"/>
            <a:ext cx="381000" cy="474663"/>
          </a:xfrm>
          <a:prstGeom prst="rect">
            <a:avLst/>
          </a:prstGeom>
          <a:solidFill>
            <a:srgbClr val="FFFF00"/>
          </a:solidFill>
          <a:ln w="9525" algn="ctr">
            <a:solidFill>
              <a:schemeClr val="tx1"/>
            </a:solidFill>
            <a:round/>
            <a:headEnd/>
            <a:tailEnd/>
          </a:ln>
        </p:spPr>
        <p:txBody>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C</a:t>
            </a:r>
          </a:p>
        </p:txBody>
      </p:sp>
      <p:sp>
        <p:nvSpPr>
          <p:cNvPr id="36875" name="TextBox 46"/>
          <p:cNvSpPr txBox="1">
            <a:spLocks noChangeArrowheads="1"/>
          </p:cNvSpPr>
          <p:nvPr/>
        </p:nvSpPr>
        <p:spPr bwMode="auto">
          <a:xfrm>
            <a:off x="3448050" y="3933826"/>
            <a:ext cx="4324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O</a:t>
            </a:r>
            <a:r>
              <a:rPr lang="en-US" altLang="en-US" b="1" baseline="-25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      +     S       </a:t>
            </a:r>
            <a:r>
              <a:rPr lang="pt-BR"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     SO</a:t>
            </a:r>
            <a:r>
              <a:rPr lang="en-US" altLang="en-US" b="1" baseline="-25000">
                <a:latin typeface="Times New Roman" panose="02020603050405020304" pitchFamily="18" charset="0"/>
                <a:cs typeface="Times New Roman" panose="02020603050405020304" pitchFamily="18" charset="0"/>
              </a:rPr>
              <a:t>2</a:t>
            </a:r>
            <a:endParaRPr lang="en-US" altLang="en-US" b="1">
              <a:latin typeface="Garamond" panose="02020404030301010803" pitchFamily="18" charset="0"/>
            </a:endParaRPr>
          </a:p>
        </p:txBody>
      </p:sp>
      <p:sp>
        <p:nvSpPr>
          <p:cNvPr id="36876" name="TextBox 3"/>
          <p:cNvSpPr txBox="1">
            <a:spLocks noChangeArrowheads="1"/>
          </p:cNvSpPr>
          <p:nvPr/>
        </p:nvSpPr>
        <p:spPr bwMode="auto">
          <a:xfrm>
            <a:off x="5635625" y="1350963"/>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2000">
                <a:latin typeface="Garamond" panose="02020404030301010803" pitchFamily="18" charset="0"/>
              </a:rPr>
              <a:t>t0</a:t>
            </a:r>
          </a:p>
        </p:txBody>
      </p:sp>
      <p:sp>
        <p:nvSpPr>
          <p:cNvPr id="36877" name="TextBox 33"/>
          <p:cNvSpPr txBox="1">
            <a:spLocks noChangeArrowheads="1"/>
          </p:cNvSpPr>
          <p:nvPr/>
        </p:nvSpPr>
        <p:spPr bwMode="auto">
          <a:xfrm>
            <a:off x="5942013" y="21209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2000">
                <a:latin typeface="Garamond" panose="02020404030301010803" pitchFamily="18" charset="0"/>
              </a:rPr>
              <a:t>t0</a:t>
            </a:r>
          </a:p>
        </p:txBody>
      </p:sp>
      <p:sp>
        <p:nvSpPr>
          <p:cNvPr id="36878" name="TextBox 34"/>
          <p:cNvSpPr txBox="1">
            <a:spLocks noChangeArrowheads="1"/>
          </p:cNvSpPr>
          <p:nvPr/>
        </p:nvSpPr>
        <p:spPr bwMode="auto">
          <a:xfrm>
            <a:off x="5575300" y="2946400"/>
            <a:ext cx="4572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2000">
                <a:latin typeface="Garamond" panose="02020404030301010803" pitchFamily="18" charset="0"/>
              </a:rPr>
              <a:t>t0</a:t>
            </a:r>
          </a:p>
        </p:txBody>
      </p:sp>
      <p:sp>
        <p:nvSpPr>
          <p:cNvPr id="36879" name="TextBox 35"/>
          <p:cNvSpPr txBox="1">
            <a:spLocks noChangeArrowheads="1"/>
          </p:cNvSpPr>
          <p:nvPr/>
        </p:nvSpPr>
        <p:spPr bwMode="auto">
          <a:xfrm>
            <a:off x="5584825" y="3875088"/>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2000">
                <a:latin typeface="Garamond" panose="02020404030301010803" pitchFamily="18" charset="0"/>
              </a:rPr>
              <a:t>t0</a:t>
            </a:r>
          </a:p>
        </p:txBody>
      </p:sp>
      <p:cxnSp>
        <p:nvCxnSpPr>
          <p:cNvPr id="36880" name="Straight Arrow Connector 2"/>
          <p:cNvCxnSpPr>
            <a:cxnSpLocks noChangeShapeType="1"/>
          </p:cNvCxnSpPr>
          <p:nvPr/>
        </p:nvCxnSpPr>
        <p:spPr bwMode="auto">
          <a:xfrm>
            <a:off x="5575301" y="1676400"/>
            <a:ext cx="460375"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81" name="TextBox 4"/>
          <p:cNvSpPr txBox="1">
            <a:spLocks noChangeArrowheads="1"/>
          </p:cNvSpPr>
          <p:nvPr/>
        </p:nvSpPr>
        <p:spPr bwMode="auto">
          <a:xfrm>
            <a:off x="8651876" y="1462088"/>
            <a:ext cx="160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2000" b="1">
                <a:solidFill>
                  <a:srgbClr val="0000FF"/>
                </a:solidFill>
                <a:latin typeface="Times New Roman" panose="02020603050405020304" pitchFamily="18" charset="0"/>
                <a:cs typeface="Times New Roman" panose="02020603050405020304" pitchFamily="18" charset="0"/>
              </a:rPr>
              <a:t>Luyện thép</a:t>
            </a:r>
          </a:p>
        </p:txBody>
      </p:sp>
      <p:cxnSp>
        <p:nvCxnSpPr>
          <p:cNvPr id="36882" name="Straight Arrow Connector 19"/>
          <p:cNvCxnSpPr>
            <a:cxnSpLocks noChangeShapeType="1"/>
          </p:cNvCxnSpPr>
          <p:nvPr/>
        </p:nvCxnSpPr>
        <p:spPr bwMode="auto">
          <a:xfrm>
            <a:off x="5884864" y="2428875"/>
            <a:ext cx="458787"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83" name="TextBox 20"/>
          <p:cNvSpPr txBox="1">
            <a:spLocks noChangeArrowheads="1"/>
          </p:cNvSpPr>
          <p:nvPr/>
        </p:nvSpPr>
        <p:spPr bwMode="auto">
          <a:xfrm>
            <a:off x="8662989" y="2205038"/>
            <a:ext cx="1601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Luyện gang</a:t>
            </a:r>
          </a:p>
        </p:txBody>
      </p:sp>
      <p:cxnSp>
        <p:nvCxnSpPr>
          <p:cNvPr id="36884" name="Straight Arrow Connector 21"/>
          <p:cNvCxnSpPr>
            <a:cxnSpLocks noChangeShapeType="1"/>
          </p:cNvCxnSpPr>
          <p:nvPr/>
        </p:nvCxnSpPr>
        <p:spPr bwMode="auto">
          <a:xfrm>
            <a:off x="5514976" y="3254375"/>
            <a:ext cx="460375"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5" name="Straight Arrow Connector 22"/>
          <p:cNvCxnSpPr>
            <a:cxnSpLocks noChangeShapeType="1"/>
          </p:cNvCxnSpPr>
          <p:nvPr/>
        </p:nvCxnSpPr>
        <p:spPr bwMode="auto">
          <a:xfrm>
            <a:off x="5562600" y="4197350"/>
            <a:ext cx="458788"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86" name="TextBox 23"/>
          <p:cNvSpPr txBox="1">
            <a:spLocks noChangeArrowheads="1"/>
          </p:cNvSpPr>
          <p:nvPr/>
        </p:nvSpPr>
        <p:spPr bwMode="auto">
          <a:xfrm>
            <a:off x="8651876" y="2960688"/>
            <a:ext cx="160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2000" b="1">
                <a:solidFill>
                  <a:srgbClr val="0000FF"/>
                </a:solidFill>
                <a:latin typeface="Times New Roman" panose="02020603050405020304" pitchFamily="18" charset="0"/>
                <a:cs typeface="Times New Roman" panose="02020603050405020304" pitchFamily="18" charset="0"/>
              </a:rPr>
              <a:t>Luyện thép</a:t>
            </a:r>
          </a:p>
        </p:txBody>
      </p:sp>
      <p:sp>
        <p:nvSpPr>
          <p:cNvPr id="36887" name="TextBox 24"/>
          <p:cNvSpPr txBox="1">
            <a:spLocks noChangeArrowheads="1"/>
          </p:cNvSpPr>
          <p:nvPr/>
        </p:nvSpPr>
        <p:spPr bwMode="auto">
          <a:xfrm>
            <a:off x="8662989" y="3875088"/>
            <a:ext cx="1601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0"/>
              </a:spcBef>
              <a:buFontTx/>
              <a:buNone/>
            </a:pPr>
            <a:r>
              <a:rPr lang="en-US" altLang="en-US" sz="2000" b="1">
                <a:solidFill>
                  <a:srgbClr val="0000FF"/>
                </a:solidFill>
                <a:latin typeface="Times New Roman" panose="02020603050405020304" pitchFamily="18" charset="0"/>
                <a:cs typeface="Times New Roman" panose="02020603050405020304" pitchFamily="18" charset="0"/>
              </a:rPr>
              <a:t>Luyện thép</a:t>
            </a:r>
          </a:p>
        </p:txBody>
      </p:sp>
    </p:spTree>
    <p:extLst>
      <p:ext uri="{BB962C8B-B14F-4D97-AF65-F5344CB8AC3E}">
        <p14:creationId xmlns:p14="http://schemas.microsoft.com/office/powerpoint/2010/main" val="251880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112963" y="695325"/>
            <a:ext cx="830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sz="2000" b="1">
                <a:latin typeface="Arial" panose="020B0604020202020204" pitchFamily="34" charset="0"/>
              </a:rPr>
              <a:t>7. Hãy lập các phương trình hoá học theo sơ đồ sau:</a:t>
            </a:r>
          </a:p>
        </p:txBody>
      </p:sp>
      <p:sp>
        <p:nvSpPr>
          <p:cNvPr id="98307" name="Text Box 3"/>
          <p:cNvSpPr txBox="1">
            <a:spLocks noChangeArrowheads="1"/>
          </p:cNvSpPr>
          <p:nvPr/>
        </p:nvSpPr>
        <p:spPr bwMode="auto">
          <a:xfrm>
            <a:off x="2362200" y="20574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a:latin typeface="Times New Roman" panose="02020603050405020304" pitchFamily="18" charset="0"/>
              </a:rPr>
              <a:t>a. FeO   +  Mn  ---&gt;  Fe  +  MnO </a:t>
            </a:r>
          </a:p>
        </p:txBody>
      </p:sp>
      <p:sp>
        <p:nvSpPr>
          <p:cNvPr id="98308" name="Text Box 4"/>
          <p:cNvSpPr txBox="1">
            <a:spLocks noChangeArrowheads="1"/>
          </p:cNvSpPr>
          <p:nvPr/>
        </p:nvSpPr>
        <p:spPr bwMode="auto">
          <a:xfrm>
            <a:off x="2362200" y="25146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a:latin typeface="Times New Roman" panose="02020603050405020304" pitchFamily="18" charset="0"/>
              </a:rPr>
              <a:t>b. Fe</a:t>
            </a:r>
            <a:r>
              <a:rPr lang="en-US" altLang="en-US" baseline="-25000">
                <a:latin typeface="Times New Roman" panose="02020603050405020304" pitchFamily="18" charset="0"/>
              </a:rPr>
              <a:t>2</a:t>
            </a:r>
            <a:r>
              <a:rPr lang="en-US" altLang="en-US">
                <a:latin typeface="Times New Roman" panose="02020603050405020304" pitchFamily="18" charset="0"/>
              </a:rPr>
              <a:t>O</a:t>
            </a:r>
            <a:r>
              <a:rPr lang="en-US" altLang="en-US" baseline="-25000">
                <a:latin typeface="Times New Roman" panose="02020603050405020304" pitchFamily="18" charset="0"/>
              </a:rPr>
              <a:t>3</a:t>
            </a:r>
            <a:r>
              <a:rPr lang="en-US" altLang="en-US">
                <a:latin typeface="Times New Roman" panose="02020603050405020304" pitchFamily="18" charset="0"/>
              </a:rPr>
              <a:t>  +  CO ---&gt; Fe  + CO</a:t>
            </a:r>
            <a:r>
              <a:rPr lang="en-US" altLang="en-US" baseline="-25000">
                <a:latin typeface="Times New Roman" panose="02020603050405020304" pitchFamily="18" charset="0"/>
              </a:rPr>
              <a:t>2</a:t>
            </a:r>
            <a:r>
              <a:rPr lang="en-US" altLang="en-US">
                <a:latin typeface="Times New Roman" panose="02020603050405020304" pitchFamily="18" charset="0"/>
              </a:rPr>
              <a:t> </a:t>
            </a:r>
          </a:p>
        </p:txBody>
      </p:sp>
      <p:sp>
        <p:nvSpPr>
          <p:cNvPr id="98309" name="Text Box 5"/>
          <p:cNvSpPr txBox="1">
            <a:spLocks noChangeArrowheads="1"/>
          </p:cNvSpPr>
          <p:nvPr/>
        </p:nvSpPr>
        <p:spPr bwMode="auto">
          <a:xfrm>
            <a:off x="2362200" y="31242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a:latin typeface="Times New Roman" panose="02020603050405020304" pitchFamily="18" charset="0"/>
              </a:rPr>
              <a:t>c. FeO  +  Si  ---&gt;  Fe  +  SiO</a:t>
            </a:r>
            <a:r>
              <a:rPr lang="en-US" altLang="en-US" baseline="-25000">
                <a:latin typeface="Times New Roman" panose="02020603050405020304" pitchFamily="18" charset="0"/>
              </a:rPr>
              <a:t>2</a:t>
            </a:r>
            <a:r>
              <a:rPr lang="en-US" altLang="en-US">
                <a:latin typeface="Times New Roman" panose="02020603050405020304" pitchFamily="18" charset="0"/>
              </a:rPr>
              <a:t> </a:t>
            </a:r>
          </a:p>
        </p:txBody>
      </p:sp>
      <p:sp>
        <p:nvSpPr>
          <p:cNvPr id="98310" name="Text Box 6"/>
          <p:cNvSpPr txBox="1">
            <a:spLocks noChangeArrowheads="1"/>
          </p:cNvSpPr>
          <p:nvPr/>
        </p:nvSpPr>
        <p:spPr bwMode="auto">
          <a:xfrm>
            <a:off x="2362200" y="38100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a:latin typeface="Times New Roman" panose="02020603050405020304" pitchFamily="18" charset="0"/>
              </a:rPr>
              <a:t>d. FeO  +  C  ---&gt;  Fe  +  CO </a:t>
            </a:r>
          </a:p>
        </p:txBody>
      </p:sp>
      <p:sp>
        <p:nvSpPr>
          <p:cNvPr id="98311" name="Text Box 7"/>
          <p:cNvSpPr txBox="1">
            <a:spLocks noChangeArrowheads="1"/>
          </p:cNvSpPr>
          <p:nvPr/>
        </p:nvSpPr>
        <p:spPr bwMode="auto">
          <a:xfrm>
            <a:off x="2209800" y="4343401"/>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sz="2000" b="1">
                <a:latin typeface="Arial" panose="020B0604020202020204" pitchFamily="34" charset="0"/>
              </a:rPr>
              <a:t>Cho biết phản ứng nào xảy ra trong quá trình luyện gang, phản ứng nào xảy ra trong quá trình luyện thép?</a:t>
            </a:r>
          </a:p>
        </p:txBody>
      </p:sp>
      <p:grpSp>
        <p:nvGrpSpPr>
          <p:cNvPr id="2" name="Group 8"/>
          <p:cNvGrpSpPr>
            <a:grpSpLocks/>
          </p:cNvGrpSpPr>
          <p:nvPr/>
        </p:nvGrpSpPr>
        <p:grpSpPr bwMode="auto">
          <a:xfrm>
            <a:off x="2362200" y="2362201"/>
            <a:ext cx="6400800" cy="595313"/>
            <a:chOff x="624" y="3513"/>
            <a:chExt cx="4032" cy="375"/>
          </a:xfrm>
        </p:grpSpPr>
        <p:sp>
          <p:nvSpPr>
            <p:cNvPr id="37912" name="Text Box 9"/>
            <p:cNvSpPr txBox="1">
              <a:spLocks noChangeArrowheads="1"/>
            </p:cNvSpPr>
            <p:nvPr/>
          </p:nvSpPr>
          <p:spPr bwMode="auto">
            <a:xfrm>
              <a:off x="624" y="3600"/>
              <a:ext cx="40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b. Fe</a:t>
              </a:r>
              <a:r>
                <a:rPr lang="en-US" altLang="en-US" b="1" baseline="-25000">
                  <a:solidFill>
                    <a:srgbClr val="0000FF"/>
                  </a:solidFill>
                  <a:latin typeface="Times New Roman" panose="02020603050405020304" pitchFamily="18" charset="0"/>
                </a:rPr>
                <a:t>2</a:t>
              </a:r>
              <a:r>
                <a:rPr lang="en-US" altLang="en-US" b="1">
                  <a:solidFill>
                    <a:srgbClr val="0000FF"/>
                  </a:solidFill>
                  <a:latin typeface="Times New Roman" panose="02020603050405020304" pitchFamily="18" charset="0"/>
                </a:rPr>
                <a:t>O</a:t>
              </a:r>
              <a:r>
                <a:rPr lang="en-US" altLang="en-US" b="1" baseline="-25000">
                  <a:solidFill>
                    <a:srgbClr val="0000FF"/>
                  </a:solidFill>
                  <a:latin typeface="Times New Roman" panose="02020603050405020304" pitchFamily="18" charset="0"/>
                </a:rPr>
                <a:t>3</a:t>
              </a:r>
              <a:r>
                <a:rPr lang="en-US" altLang="en-US" b="1">
                  <a:solidFill>
                    <a:srgbClr val="0000FF"/>
                  </a:solidFill>
                  <a:latin typeface="Times New Roman" panose="02020603050405020304" pitchFamily="18" charset="0"/>
                </a:rPr>
                <a:t>  +  3CO </a:t>
              </a:r>
              <a:r>
                <a:rPr lang="en-US" altLang="en-US" b="1">
                  <a:solidFill>
                    <a:srgbClr val="0000FF"/>
                  </a:solidFill>
                  <a:latin typeface="Times New Roman" panose="02020603050405020304" pitchFamily="18" charset="0"/>
                  <a:sym typeface="Wingdings" panose="05000000000000000000" pitchFamily="2" charset="2"/>
                </a:rPr>
                <a:t></a:t>
              </a:r>
              <a:r>
                <a:rPr lang="en-US" altLang="en-US" b="1">
                  <a:solidFill>
                    <a:srgbClr val="0000FF"/>
                  </a:solidFill>
                  <a:latin typeface="Times New Roman" panose="02020603050405020304" pitchFamily="18" charset="0"/>
                </a:rPr>
                <a:t> 2Fe  + 3CO</a:t>
              </a:r>
              <a:r>
                <a:rPr lang="en-US" altLang="en-US" b="1" baseline="-25000">
                  <a:solidFill>
                    <a:srgbClr val="0000FF"/>
                  </a:solidFill>
                  <a:latin typeface="Times New Roman" panose="02020603050405020304" pitchFamily="18" charset="0"/>
                </a:rPr>
                <a:t>2</a:t>
              </a:r>
              <a:r>
                <a:rPr lang="en-US" altLang="en-US" b="1">
                  <a:solidFill>
                    <a:srgbClr val="0000FF"/>
                  </a:solidFill>
                  <a:latin typeface="Times New Roman" panose="02020603050405020304" pitchFamily="18" charset="0"/>
                </a:rPr>
                <a:t> </a:t>
              </a:r>
            </a:p>
          </p:txBody>
        </p:sp>
        <p:sp>
          <p:nvSpPr>
            <p:cNvPr id="37913" name="Text Box 10"/>
            <p:cNvSpPr txBox="1">
              <a:spLocks noChangeArrowheads="1"/>
            </p:cNvSpPr>
            <p:nvPr/>
          </p:nvSpPr>
          <p:spPr bwMode="auto">
            <a:xfrm>
              <a:off x="2016" y="3513"/>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sz="1800">
                  <a:solidFill>
                    <a:srgbClr val="0000FF"/>
                  </a:solidFill>
                  <a:latin typeface="Times New Roman" panose="02020603050405020304" pitchFamily="18" charset="0"/>
                </a:rPr>
                <a:t>t</a:t>
              </a:r>
              <a:r>
                <a:rPr lang="en-US" altLang="en-US" sz="1800" baseline="30000">
                  <a:solidFill>
                    <a:srgbClr val="0000FF"/>
                  </a:solidFill>
                  <a:latin typeface="Times New Roman" panose="02020603050405020304" pitchFamily="18" charset="0"/>
                </a:rPr>
                <a:t>0</a:t>
              </a:r>
              <a:endParaRPr lang="en-US" altLang="en-US" sz="1800">
                <a:solidFill>
                  <a:srgbClr val="0000FF"/>
                </a:solidFill>
                <a:latin typeface="Times New Roman" panose="02020603050405020304" pitchFamily="18" charset="0"/>
              </a:endParaRPr>
            </a:p>
          </p:txBody>
        </p:sp>
      </p:grpSp>
      <p:grpSp>
        <p:nvGrpSpPr>
          <p:cNvPr id="3" name="Group 11"/>
          <p:cNvGrpSpPr>
            <a:grpSpLocks/>
          </p:cNvGrpSpPr>
          <p:nvPr/>
        </p:nvGrpSpPr>
        <p:grpSpPr bwMode="auto">
          <a:xfrm>
            <a:off x="2362200" y="1981200"/>
            <a:ext cx="6400800" cy="533400"/>
            <a:chOff x="2496" y="1344"/>
            <a:chExt cx="4032" cy="336"/>
          </a:xfrm>
        </p:grpSpPr>
        <p:sp>
          <p:nvSpPr>
            <p:cNvPr id="37910" name="Text Box 12"/>
            <p:cNvSpPr txBox="1">
              <a:spLocks noChangeArrowheads="1"/>
            </p:cNvSpPr>
            <p:nvPr/>
          </p:nvSpPr>
          <p:spPr bwMode="auto">
            <a:xfrm>
              <a:off x="2496" y="1392"/>
              <a:ext cx="40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a. FeO   +  Mn  </a:t>
              </a:r>
              <a:r>
                <a:rPr lang="en-US" altLang="en-US" b="1">
                  <a:solidFill>
                    <a:srgbClr val="0000FF"/>
                  </a:solidFill>
                  <a:latin typeface="Times New Roman" panose="02020603050405020304" pitchFamily="18" charset="0"/>
                  <a:sym typeface="Wingdings" panose="05000000000000000000" pitchFamily="2" charset="2"/>
                </a:rPr>
                <a:t></a:t>
              </a:r>
              <a:r>
                <a:rPr lang="en-US" altLang="en-US" b="1">
                  <a:solidFill>
                    <a:srgbClr val="0000FF"/>
                  </a:solidFill>
                  <a:latin typeface="Times New Roman" panose="02020603050405020304" pitchFamily="18" charset="0"/>
                </a:rPr>
                <a:t>  Fe  +  MnO </a:t>
              </a:r>
            </a:p>
          </p:txBody>
        </p:sp>
        <p:sp>
          <p:nvSpPr>
            <p:cNvPr id="37911" name="Text Box 13"/>
            <p:cNvSpPr txBox="1">
              <a:spLocks noChangeArrowheads="1"/>
            </p:cNvSpPr>
            <p:nvPr/>
          </p:nvSpPr>
          <p:spPr bwMode="auto">
            <a:xfrm>
              <a:off x="3744" y="1344"/>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sz="1800">
                  <a:solidFill>
                    <a:srgbClr val="0000FF"/>
                  </a:solidFill>
                  <a:latin typeface="Times New Roman" panose="02020603050405020304" pitchFamily="18" charset="0"/>
                </a:rPr>
                <a:t>t</a:t>
              </a:r>
              <a:r>
                <a:rPr lang="en-US" altLang="en-US" sz="1800" baseline="30000">
                  <a:solidFill>
                    <a:srgbClr val="0000FF"/>
                  </a:solidFill>
                  <a:latin typeface="Times New Roman" panose="02020603050405020304" pitchFamily="18" charset="0"/>
                </a:rPr>
                <a:t>0</a:t>
              </a:r>
              <a:endParaRPr lang="en-US" altLang="en-US" sz="1800">
                <a:solidFill>
                  <a:srgbClr val="0000FF"/>
                </a:solidFill>
                <a:latin typeface="Times New Roman" panose="02020603050405020304" pitchFamily="18" charset="0"/>
              </a:endParaRPr>
            </a:p>
          </p:txBody>
        </p:sp>
      </p:grpSp>
      <p:grpSp>
        <p:nvGrpSpPr>
          <p:cNvPr id="4" name="Group 14"/>
          <p:cNvGrpSpPr>
            <a:grpSpLocks/>
          </p:cNvGrpSpPr>
          <p:nvPr/>
        </p:nvGrpSpPr>
        <p:grpSpPr bwMode="auto">
          <a:xfrm>
            <a:off x="2362200" y="2971800"/>
            <a:ext cx="6400800" cy="609600"/>
            <a:chOff x="624" y="3552"/>
            <a:chExt cx="4032" cy="384"/>
          </a:xfrm>
        </p:grpSpPr>
        <p:sp>
          <p:nvSpPr>
            <p:cNvPr id="37908" name="Text Box 15"/>
            <p:cNvSpPr txBox="1">
              <a:spLocks noChangeArrowheads="1"/>
            </p:cNvSpPr>
            <p:nvPr/>
          </p:nvSpPr>
          <p:spPr bwMode="auto">
            <a:xfrm>
              <a:off x="1824" y="355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sz="1800">
                  <a:solidFill>
                    <a:srgbClr val="0000FF"/>
                  </a:solidFill>
                  <a:latin typeface="Times New Roman" panose="02020603050405020304" pitchFamily="18" charset="0"/>
                </a:rPr>
                <a:t>t</a:t>
              </a:r>
              <a:r>
                <a:rPr lang="en-US" altLang="en-US" sz="1800" baseline="30000">
                  <a:solidFill>
                    <a:srgbClr val="0000FF"/>
                  </a:solidFill>
                  <a:latin typeface="Times New Roman" panose="02020603050405020304" pitchFamily="18" charset="0"/>
                </a:rPr>
                <a:t>0</a:t>
              </a:r>
              <a:endParaRPr lang="en-US" altLang="en-US" sz="1800">
                <a:solidFill>
                  <a:srgbClr val="0000FF"/>
                </a:solidFill>
                <a:latin typeface="Times New Roman" panose="02020603050405020304" pitchFamily="18" charset="0"/>
              </a:endParaRPr>
            </a:p>
          </p:txBody>
        </p:sp>
        <p:sp>
          <p:nvSpPr>
            <p:cNvPr id="37909" name="Text Box 16"/>
            <p:cNvSpPr txBox="1">
              <a:spLocks noChangeArrowheads="1"/>
            </p:cNvSpPr>
            <p:nvPr/>
          </p:nvSpPr>
          <p:spPr bwMode="auto">
            <a:xfrm>
              <a:off x="624" y="3648"/>
              <a:ext cx="40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c. 2FeO  +  Si  </a:t>
              </a:r>
              <a:r>
                <a:rPr lang="en-US" altLang="en-US" b="1">
                  <a:solidFill>
                    <a:srgbClr val="0000FF"/>
                  </a:solidFill>
                  <a:latin typeface="Times New Roman" panose="02020603050405020304" pitchFamily="18" charset="0"/>
                  <a:sym typeface="Wingdings" panose="05000000000000000000" pitchFamily="2" charset="2"/>
                </a:rPr>
                <a:t></a:t>
              </a:r>
              <a:r>
                <a:rPr lang="en-US" altLang="en-US" b="1">
                  <a:solidFill>
                    <a:srgbClr val="0000FF"/>
                  </a:solidFill>
                  <a:latin typeface="Times New Roman" panose="02020603050405020304" pitchFamily="18" charset="0"/>
                </a:rPr>
                <a:t>  2Fe  +  SiO</a:t>
              </a:r>
              <a:r>
                <a:rPr lang="en-US" altLang="en-US" b="1" baseline="-25000">
                  <a:solidFill>
                    <a:srgbClr val="0000FF"/>
                  </a:solidFill>
                  <a:latin typeface="Times New Roman" panose="02020603050405020304" pitchFamily="18" charset="0"/>
                </a:rPr>
                <a:t>2</a:t>
              </a:r>
              <a:r>
                <a:rPr lang="en-US" altLang="en-US" b="1">
                  <a:solidFill>
                    <a:srgbClr val="0000FF"/>
                  </a:solidFill>
                  <a:latin typeface="Times New Roman" panose="02020603050405020304" pitchFamily="18" charset="0"/>
                </a:rPr>
                <a:t> </a:t>
              </a:r>
            </a:p>
          </p:txBody>
        </p:sp>
      </p:grpSp>
      <p:grpSp>
        <p:nvGrpSpPr>
          <p:cNvPr id="5" name="Group 17"/>
          <p:cNvGrpSpPr>
            <a:grpSpLocks/>
          </p:cNvGrpSpPr>
          <p:nvPr/>
        </p:nvGrpSpPr>
        <p:grpSpPr bwMode="auto">
          <a:xfrm>
            <a:off x="2362200" y="3657600"/>
            <a:ext cx="6400800" cy="609600"/>
            <a:chOff x="576" y="3504"/>
            <a:chExt cx="4032" cy="384"/>
          </a:xfrm>
        </p:grpSpPr>
        <p:sp>
          <p:nvSpPr>
            <p:cNvPr id="37906" name="Text Box 18"/>
            <p:cNvSpPr txBox="1">
              <a:spLocks noChangeArrowheads="1"/>
            </p:cNvSpPr>
            <p:nvPr/>
          </p:nvSpPr>
          <p:spPr bwMode="auto">
            <a:xfrm>
              <a:off x="1662" y="3504"/>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sz="1800">
                  <a:solidFill>
                    <a:srgbClr val="0000FF"/>
                  </a:solidFill>
                  <a:latin typeface="Times New Roman" panose="02020603050405020304" pitchFamily="18" charset="0"/>
                </a:rPr>
                <a:t>t</a:t>
              </a:r>
              <a:r>
                <a:rPr lang="en-US" altLang="en-US" sz="1800" baseline="30000">
                  <a:solidFill>
                    <a:srgbClr val="0000FF"/>
                  </a:solidFill>
                  <a:latin typeface="Times New Roman" panose="02020603050405020304" pitchFamily="18" charset="0"/>
                </a:rPr>
                <a:t>0</a:t>
              </a:r>
              <a:endParaRPr lang="en-US" altLang="en-US" sz="1800">
                <a:solidFill>
                  <a:srgbClr val="0000FF"/>
                </a:solidFill>
                <a:latin typeface="Times New Roman" panose="02020603050405020304" pitchFamily="18" charset="0"/>
              </a:endParaRPr>
            </a:p>
          </p:txBody>
        </p:sp>
        <p:sp>
          <p:nvSpPr>
            <p:cNvPr id="37907" name="Text Box 19"/>
            <p:cNvSpPr txBox="1">
              <a:spLocks noChangeArrowheads="1"/>
            </p:cNvSpPr>
            <p:nvPr/>
          </p:nvSpPr>
          <p:spPr bwMode="auto">
            <a:xfrm>
              <a:off x="576" y="3600"/>
              <a:ext cx="40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d. FeO  +  C  </a:t>
              </a:r>
              <a:r>
                <a:rPr lang="en-US" altLang="en-US" b="1">
                  <a:solidFill>
                    <a:srgbClr val="0000FF"/>
                  </a:solidFill>
                  <a:latin typeface="Times New Roman" panose="02020603050405020304" pitchFamily="18" charset="0"/>
                  <a:sym typeface="Wingdings" panose="05000000000000000000" pitchFamily="2" charset="2"/>
                </a:rPr>
                <a:t></a:t>
              </a:r>
              <a:r>
                <a:rPr lang="en-US" altLang="en-US" b="1">
                  <a:solidFill>
                    <a:srgbClr val="0000FF"/>
                  </a:solidFill>
                  <a:latin typeface="Times New Roman" panose="02020603050405020304" pitchFamily="18" charset="0"/>
                </a:rPr>
                <a:t>  Fe  +  CO </a:t>
              </a:r>
            </a:p>
          </p:txBody>
        </p:sp>
      </p:grpSp>
      <p:sp>
        <p:nvSpPr>
          <p:cNvPr id="98324" name="AutoShape 20"/>
          <p:cNvSpPr>
            <a:spLocks/>
          </p:cNvSpPr>
          <p:nvPr/>
        </p:nvSpPr>
        <p:spPr bwMode="auto">
          <a:xfrm>
            <a:off x="6705600" y="2590800"/>
            <a:ext cx="76200" cy="457200"/>
          </a:xfrm>
          <a:prstGeom prst="rightBrace">
            <a:avLst>
              <a:gd name="adj1" fmla="val 50000"/>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algn="ctr" eaLnBrk="1" hangingPunct="1">
              <a:spcBef>
                <a:spcPct val="0"/>
              </a:spcBef>
              <a:buFontTx/>
              <a:buNone/>
            </a:pPr>
            <a:endParaRPr lang="en-US" altLang="en-US">
              <a:solidFill>
                <a:srgbClr val="A50021"/>
              </a:solidFill>
              <a:latin typeface="Times New Roman" panose="02020603050405020304" pitchFamily="18" charset="0"/>
            </a:endParaRPr>
          </a:p>
        </p:txBody>
      </p:sp>
      <p:sp>
        <p:nvSpPr>
          <p:cNvPr id="98325" name="Text Box 21"/>
          <p:cNvSpPr txBox="1">
            <a:spLocks noChangeArrowheads="1"/>
          </p:cNvSpPr>
          <p:nvPr/>
        </p:nvSpPr>
        <p:spPr bwMode="auto">
          <a:xfrm>
            <a:off x="6858000" y="2590801"/>
            <a:ext cx="381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sz="2000" b="1">
                <a:solidFill>
                  <a:srgbClr val="A50021"/>
                </a:solidFill>
                <a:latin typeface="Arial" panose="020B0604020202020204" pitchFamily="34" charset="0"/>
              </a:rPr>
              <a:t>Xảy ra trong quá trình luyện gang</a:t>
            </a:r>
          </a:p>
        </p:txBody>
      </p:sp>
      <p:sp>
        <p:nvSpPr>
          <p:cNvPr id="98326" name="AutoShape 22"/>
          <p:cNvSpPr>
            <a:spLocks/>
          </p:cNvSpPr>
          <p:nvPr/>
        </p:nvSpPr>
        <p:spPr bwMode="auto">
          <a:xfrm>
            <a:off x="6477000" y="2133600"/>
            <a:ext cx="76200" cy="381000"/>
          </a:xfrm>
          <a:prstGeom prst="rightBrace">
            <a:avLst>
              <a:gd name="adj1" fmla="val 4166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algn="ctr" eaLnBrk="1" hangingPunct="1">
              <a:spcBef>
                <a:spcPct val="0"/>
              </a:spcBef>
              <a:buFontTx/>
              <a:buNone/>
            </a:pPr>
            <a:endParaRPr lang="en-US" altLang="en-US">
              <a:solidFill>
                <a:srgbClr val="0066CC"/>
              </a:solidFill>
              <a:latin typeface="Times New Roman" panose="02020603050405020304" pitchFamily="18" charset="0"/>
            </a:endParaRPr>
          </a:p>
        </p:txBody>
      </p:sp>
      <p:sp>
        <p:nvSpPr>
          <p:cNvPr id="98327" name="AutoShape 23"/>
          <p:cNvSpPr>
            <a:spLocks/>
          </p:cNvSpPr>
          <p:nvPr/>
        </p:nvSpPr>
        <p:spPr bwMode="auto">
          <a:xfrm>
            <a:off x="6629400" y="3352800"/>
            <a:ext cx="76200" cy="990600"/>
          </a:xfrm>
          <a:prstGeom prst="rightBrace">
            <a:avLst>
              <a:gd name="adj1" fmla="val 108333"/>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algn="ctr" eaLnBrk="1" hangingPunct="1">
              <a:spcBef>
                <a:spcPct val="0"/>
              </a:spcBef>
              <a:buFontTx/>
              <a:buNone/>
            </a:pPr>
            <a:endParaRPr lang="en-US" altLang="en-US">
              <a:solidFill>
                <a:srgbClr val="0066CC"/>
              </a:solidFill>
              <a:latin typeface="Times New Roman" panose="02020603050405020304" pitchFamily="18" charset="0"/>
            </a:endParaRPr>
          </a:p>
        </p:txBody>
      </p:sp>
      <p:sp>
        <p:nvSpPr>
          <p:cNvPr id="98328" name="Text Box 24"/>
          <p:cNvSpPr txBox="1">
            <a:spLocks noChangeArrowheads="1"/>
          </p:cNvSpPr>
          <p:nvPr/>
        </p:nvSpPr>
        <p:spPr bwMode="auto">
          <a:xfrm>
            <a:off x="6858000" y="1905001"/>
            <a:ext cx="388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sz="2000" b="1">
                <a:solidFill>
                  <a:srgbClr val="0066CC"/>
                </a:solidFill>
                <a:latin typeface="Arial" panose="020B0604020202020204" pitchFamily="34" charset="0"/>
              </a:rPr>
              <a:t>Xảy ra trong quá trình luyện thép</a:t>
            </a:r>
          </a:p>
        </p:txBody>
      </p:sp>
      <p:sp>
        <p:nvSpPr>
          <p:cNvPr id="98329" name="Text Box 25"/>
          <p:cNvSpPr txBox="1">
            <a:spLocks noChangeArrowheads="1"/>
          </p:cNvSpPr>
          <p:nvPr/>
        </p:nvSpPr>
        <p:spPr bwMode="auto">
          <a:xfrm>
            <a:off x="6858000" y="3413126"/>
            <a:ext cx="381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Black" panose="020B0A04020102020204" pitchFamily="34" charset="0"/>
              </a:defRPr>
            </a:lvl1pPr>
            <a:lvl2pPr marL="742950" indent="-285750">
              <a:spcBef>
                <a:spcPct val="20000"/>
              </a:spcBef>
              <a:buChar char="–"/>
              <a:defRPr sz="20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Char char="–"/>
              <a:defRPr sz="1600">
                <a:solidFill>
                  <a:schemeClr val="tx1"/>
                </a:solidFill>
                <a:latin typeface="Arial Black" panose="020B0A04020102020204" pitchFamily="34" charset="0"/>
              </a:defRPr>
            </a:lvl4pPr>
            <a:lvl5pPr marL="2057400" indent="-228600">
              <a:spcBef>
                <a:spcPct val="20000"/>
              </a:spcBef>
              <a:buChar char="»"/>
              <a:defRPr sz="1600">
                <a:solidFill>
                  <a:schemeClr val="tx1"/>
                </a:solidFill>
                <a:latin typeface="Arial Black" panose="020B0A04020102020204" pitchFamily="34" charset="0"/>
              </a:defRPr>
            </a:lvl5pPr>
            <a:lvl6pPr marL="2514600" indent="-228600" eaLnBrk="0" fontAlgn="base" hangingPunct="0">
              <a:spcBef>
                <a:spcPct val="20000"/>
              </a:spcBef>
              <a:spcAft>
                <a:spcPct val="0"/>
              </a:spcAft>
              <a:buChar char="»"/>
              <a:defRPr sz="1600">
                <a:solidFill>
                  <a:schemeClr val="tx1"/>
                </a:solidFill>
                <a:latin typeface="Arial Black" panose="020B0A04020102020204" pitchFamily="34" charset="0"/>
              </a:defRPr>
            </a:lvl6pPr>
            <a:lvl7pPr marL="2971800" indent="-228600" eaLnBrk="0" fontAlgn="base" hangingPunct="0">
              <a:spcBef>
                <a:spcPct val="20000"/>
              </a:spcBef>
              <a:spcAft>
                <a:spcPct val="0"/>
              </a:spcAft>
              <a:buChar char="»"/>
              <a:defRPr sz="1600">
                <a:solidFill>
                  <a:schemeClr val="tx1"/>
                </a:solidFill>
                <a:latin typeface="Arial Black" panose="020B0A04020102020204" pitchFamily="34" charset="0"/>
              </a:defRPr>
            </a:lvl7pPr>
            <a:lvl8pPr marL="3429000" indent="-228600" eaLnBrk="0" fontAlgn="base" hangingPunct="0">
              <a:spcBef>
                <a:spcPct val="20000"/>
              </a:spcBef>
              <a:spcAft>
                <a:spcPct val="0"/>
              </a:spcAft>
              <a:buChar char="»"/>
              <a:defRPr sz="1600">
                <a:solidFill>
                  <a:schemeClr val="tx1"/>
                </a:solidFill>
                <a:latin typeface="Arial Black" panose="020B0A04020102020204" pitchFamily="34" charset="0"/>
              </a:defRPr>
            </a:lvl8pPr>
            <a:lvl9pPr marL="3886200" indent="-228600" eaLnBrk="0" fontAlgn="base" hangingPunct="0">
              <a:spcBef>
                <a:spcPct val="20000"/>
              </a:spcBef>
              <a:spcAft>
                <a:spcPct val="0"/>
              </a:spcAft>
              <a:buChar char="»"/>
              <a:defRPr sz="1600">
                <a:solidFill>
                  <a:schemeClr val="tx1"/>
                </a:solidFill>
                <a:latin typeface="Arial Black" panose="020B0A04020102020204" pitchFamily="34" charset="0"/>
              </a:defRPr>
            </a:lvl9pPr>
          </a:lstStyle>
          <a:p>
            <a:pPr eaLnBrk="1" hangingPunct="1">
              <a:spcBef>
                <a:spcPct val="50000"/>
              </a:spcBef>
              <a:buFontTx/>
              <a:buNone/>
            </a:pPr>
            <a:r>
              <a:rPr lang="en-US" altLang="en-US" sz="2000" b="1">
                <a:solidFill>
                  <a:srgbClr val="0066CC"/>
                </a:solidFill>
                <a:latin typeface="Arial" panose="020B0604020202020204" pitchFamily="34" charset="0"/>
              </a:rPr>
              <a:t>Xảy ra trong quá trình luyện thép</a:t>
            </a:r>
          </a:p>
        </p:txBody>
      </p:sp>
    </p:spTree>
    <p:extLst>
      <p:ext uri="{BB962C8B-B14F-4D97-AF65-F5344CB8AC3E}">
        <p14:creationId xmlns:p14="http://schemas.microsoft.com/office/powerpoint/2010/main" val="2386785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heckerboard(across)">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8307"/>
                                        </p:tgtEl>
                                        <p:attrNameLst>
                                          <p:attrName>style.visibility</p:attrName>
                                        </p:attrNameLst>
                                      </p:cBhvr>
                                      <p:to>
                                        <p:strVal val="visible"/>
                                      </p:to>
                                    </p:set>
                                    <p:anim calcmode="lin" valueType="num">
                                      <p:cBhvr additive="base">
                                        <p:cTn id="12" dur="500" fill="hold"/>
                                        <p:tgtEl>
                                          <p:spTgt spid="98307"/>
                                        </p:tgtEl>
                                        <p:attrNameLst>
                                          <p:attrName>ppt_x</p:attrName>
                                        </p:attrNameLst>
                                      </p:cBhvr>
                                      <p:tavLst>
                                        <p:tav tm="0">
                                          <p:val>
                                            <p:strVal val="0-#ppt_w/2"/>
                                          </p:val>
                                        </p:tav>
                                        <p:tav tm="100000">
                                          <p:val>
                                            <p:strVal val="#ppt_x"/>
                                          </p:val>
                                        </p:tav>
                                      </p:tavLst>
                                    </p:anim>
                                    <p:anim calcmode="lin" valueType="num">
                                      <p:cBhvr additive="base">
                                        <p:cTn id="13" dur="500" fill="hold"/>
                                        <p:tgtEl>
                                          <p:spTgt spid="9830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8308"/>
                                        </p:tgtEl>
                                        <p:attrNameLst>
                                          <p:attrName>style.visibility</p:attrName>
                                        </p:attrNameLst>
                                      </p:cBhvr>
                                      <p:to>
                                        <p:strVal val="visible"/>
                                      </p:to>
                                    </p:set>
                                    <p:anim calcmode="lin" valueType="num">
                                      <p:cBhvr additive="base">
                                        <p:cTn id="18" dur="500" fill="hold"/>
                                        <p:tgtEl>
                                          <p:spTgt spid="98308"/>
                                        </p:tgtEl>
                                        <p:attrNameLst>
                                          <p:attrName>ppt_x</p:attrName>
                                        </p:attrNameLst>
                                      </p:cBhvr>
                                      <p:tavLst>
                                        <p:tav tm="0">
                                          <p:val>
                                            <p:strVal val="0-#ppt_w/2"/>
                                          </p:val>
                                        </p:tav>
                                        <p:tav tm="100000">
                                          <p:val>
                                            <p:strVal val="#ppt_x"/>
                                          </p:val>
                                        </p:tav>
                                      </p:tavLst>
                                    </p:anim>
                                    <p:anim calcmode="lin" valueType="num">
                                      <p:cBhvr additive="base">
                                        <p:cTn id="19" dur="500" fill="hold"/>
                                        <p:tgtEl>
                                          <p:spTgt spid="9830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8309"/>
                                        </p:tgtEl>
                                        <p:attrNameLst>
                                          <p:attrName>style.visibility</p:attrName>
                                        </p:attrNameLst>
                                      </p:cBhvr>
                                      <p:to>
                                        <p:strVal val="visible"/>
                                      </p:to>
                                    </p:set>
                                    <p:anim calcmode="lin" valueType="num">
                                      <p:cBhvr additive="base">
                                        <p:cTn id="24" dur="500" fill="hold"/>
                                        <p:tgtEl>
                                          <p:spTgt spid="98309"/>
                                        </p:tgtEl>
                                        <p:attrNameLst>
                                          <p:attrName>ppt_x</p:attrName>
                                        </p:attrNameLst>
                                      </p:cBhvr>
                                      <p:tavLst>
                                        <p:tav tm="0">
                                          <p:val>
                                            <p:strVal val="0-#ppt_w/2"/>
                                          </p:val>
                                        </p:tav>
                                        <p:tav tm="100000">
                                          <p:val>
                                            <p:strVal val="#ppt_x"/>
                                          </p:val>
                                        </p:tav>
                                      </p:tavLst>
                                    </p:anim>
                                    <p:anim calcmode="lin" valueType="num">
                                      <p:cBhvr additive="base">
                                        <p:cTn id="25" dur="500" fill="hold"/>
                                        <p:tgtEl>
                                          <p:spTgt spid="98309"/>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8310"/>
                                        </p:tgtEl>
                                        <p:attrNameLst>
                                          <p:attrName>style.visibility</p:attrName>
                                        </p:attrNameLst>
                                      </p:cBhvr>
                                      <p:to>
                                        <p:strVal val="visible"/>
                                      </p:to>
                                    </p:set>
                                    <p:anim calcmode="lin" valueType="num">
                                      <p:cBhvr additive="base">
                                        <p:cTn id="30" dur="500" fill="hold"/>
                                        <p:tgtEl>
                                          <p:spTgt spid="98310"/>
                                        </p:tgtEl>
                                        <p:attrNameLst>
                                          <p:attrName>ppt_x</p:attrName>
                                        </p:attrNameLst>
                                      </p:cBhvr>
                                      <p:tavLst>
                                        <p:tav tm="0">
                                          <p:val>
                                            <p:strVal val="0-#ppt_w/2"/>
                                          </p:val>
                                        </p:tav>
                                        <p:tav tm="100000">
                                          <p:val>
                                            <p:strVal val="#ppt_x"/>
                                          </p:val>
                                        </p:tav>
                                      </p:tavLst>
                                    </p:anim>
                                    <p:anim calcmode="lin" valueType="num">
                                      <p:cBhvr additive="base">
                                        <p:cTn id="31" dur="500" fill="hold"/>
                                        <p:tgtEl>
                                          <p:spTgt spid="98310"/>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98311"/>
                                        </p:tgtEl>
                                        <p:attrNameLst>
                                          <p:attrName>style.visibility</p:attrName>
                                        </p:attrNameLst>
                                      </p:cBhvr>
                                      <p:to>
                                        <p:strVal val="visible"/>
                                      </p:to>
                                    </p:set>
                                    <p:anim calcmode="lin" valueType="num">
                                      <p:cBhvr additive="base">
                                        <p:cTn id="36" dur="500" fill="hold"/>
                                        <p:tgtEl>
                                          <p:spTgt spid="98311"/>
                                        </p:tgtEl>
                                        <p:attrNameLst>
                                          <p:attrName>ppt_x</p:attrName>
                                        </p:attrNameLst>
                                      </p:cBhvr>
                                      <p:tavLst>
                                        <p:tav tm="0">
                                          <p:val>
                                            <p:strVal val="0-#ppt_w/2"/>
                                          </p:val>
                                        </p:tav>
                                        <p:tav tm="100000">
                                          <p:val>
                                            <p:strVal val="#ppt_x"/>
                                          </p:val>
                                        </p:tav>
                                      </p:tavLst>
                                    </p:anim>
                                    <p:anim calcmode="lin" valueType="num">
                                      <p:cBhvr additive="base">
                                        <p:cTn id="37" dur="500" fill="hold"/>
                                        <p:tgtEl>
                                          <p:spTgt spid="98311"/>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xit" presetSubtype="16" fill="hold" grpId="1" nodeType="clickEffect">
                                  <p:stCondLst>
                                    <p:cond delay="0"/>
                                  </p:stCondLst>
                                  <p:childTnLst>
                                    <p:animEffect transition="out" filter="box(in)">
                                      <p:cBhvr>
                                        <p:cTn id="41" dur="500"/>
                                        <p:tgtEl>
                                          <p:spTgt spid="98307"/>
                                        </p:tgtEl>
                                      </p:cBhvr>
                                    </p:animEffect>
                                    <p:set>
                                      <p:cBhvr>
                                        <p:cTn id="42" dur="1" fill="hold">
                                          <p:stCondLst>
                                            <p:cond delay="499"/>
                                          </p:stCondLst>
                                        </p:cTn>
                                        <p:tgtEl>
                                          <p:spTgt spid="98307"/>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ox(in)">
                                      <p:cBhvr>
                                        <p:cTn id="47" dur="500"/>
                                        <p:tgtEl>
                                          <p:spTgt spid="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xit" presetSubtype="16" fill="hold" grpId="1" nodeType="clickEffect">
                                  <p:stCondLst>
                                    <p:cond delay="0"/>
                                  </p:stCondLst>
                                  <p:childTnLst>
                                    <p:animEffect transition="out" filter="box(in)">
                                      <p:cBhvr>
                                        <p:cTn id="51" dur="500"/>
                                        <p:tgtEl>
                                          <p:spTgt spid="98308"/>
                                        </p:tgtEl>
                                      </p:cBhvr>
                                    </p:animEffect>
                                    <p:set>
                                      <p:cBhvr>
                                        <p:cTn id="52" dur="1" fill="hold">
                                          <p:stCondLst>
                                            <p:cond delay="499"/>
                                          </p:stCondLst>
                                        </p:cTn>
                                        <p:tgtEl>
                                          <p:spTgt spid="98308"/>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ox(in)">
                                      <p:cBhvr>
                                        <p:cTn id="57" dur="500"/>
                                        <p:tgtEl>
                                          <p:spTgt spid="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xit" presetSubtype="16" fill="hold" grpId="1" nodeType="clickEffect">
                                  <p:stCondLst>
                                    <p:cond delay="0"/>
                                  </p:stCondLst>
                                  <p:childTnLst>
                                    <p:animEffect transition="out" filter="box(in)">
                                      <p:cBhvr>
                                        <p:cTn id="61" dur="500"/>
                                        <p:tgtEl>
                                          <p:spTgt spid="98309"/>
                                        </p:tgtEl>
                                      </p:cBhvr>
                                    </p:animEffect>
                                    <p:set>
                                      <p:cBhvr>
                                        <p:cTn id="62" dur="1" fill="hold">
                                          <p:stCondLst>
                                            <p:cond delay="499"/>
                                          </p:stCondLst>
                                        </p:cTn>
                                        <p:tgtEl>
                                          <p:spTgt spid="98309"/>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box(in)">
                                      <p:cBhvr>
                                        <p:cTn id="67" dur="500"/>
                                        <p:tgtEl>
                                          <p:spTgt spid="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xit" presetSubtype="16" fill="hold" grpId="1" nodeType="clickEffect">
                                  <p:stCondLst>
                                    <p:cond delay="0"/>
                                  </p:stCondLst>
                                  <p:childTnLst>
                                    <p:animEffect transition="out" filter="box(in)">
                                      <p:cBhvr>
                                        <p:cTn id="71" dur="500"/>
                                        <p:tgtEl>
                                          <p:spTgt spid="98310"/>
                                        </p:tgtEl>
                                      </p:cBhvr>
                                    </p:animEffect>
                                    <p:set>
                                      <p:cBhvr>
                                        <p:cTn id="72" dur="1" fill="hold">
                                          <p:stCondLst>
                                            <p:cond delay="499"/>
                                          </p:stCondLst>
                                        </p:cTn>
                                        <p:tgtEl>
                                          <p:spTgt spid="98310"/>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box(in)">
                                      <p:cBhvr>
                                        <p:cTn id="77" dur="500"/>
                                        <p:tgtEl>
                                          <p:spTgt spid="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98326"/>
                                        </p:tgtEl>
                                        <p:attrNameLst>
                                          <p:attrName>style.visibility</p:attrName>
                                        </p:attrNameLst>
                                      </p:cBhvr>
                                      <p:to>
                                        <p:strVal val="visible"/>
                                      </p:to>
                                    </p:set>
                                    <p:animEffect transition="in" filter="box(in)">
                                      <p:cBhvr>
                                        <p:cTn id="82" dur="500"/>
                                        <p:tgtEl>
                                          <p:spTgt spid="98326"/>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98328"/>
                                        </p:tgtEl>
                                        <p:attrNameLst>
                                          <p:attrName>style.visibility</p:attrName>
                                        </p:attrNameLst>
                                      </p:cBhvr>
                                      <p:to>
                                        <p:strVal val="visible"/>
                                      </p:to>
                                    </p:set>
                                    <p:animEffect transition="in" filter="box(in)">
                                      <p:cBhvr>
                                        <p:cTn id="85" dur="500"/>
                                        <p:tgtEl>
                                          <p:spTgt spid="98328"/>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98324"/>
                                        </p:tgtEl>
                                        <p:attrNameLst>
                                          <p:attrName>style.visibility</p:attrName>
                                        </p:attrNameLst>
                                      </p:cBhvr>
                                      <p:to>
                                        <p:strVal val="visible"/>
                                      </p:to>
                                    </p:set>
                                    <p:animEffect transition="in" filter="box(in)">
                                      <p:cBhvr>
                                        <p:cTn id="90" dur="500"/>
                                        <p:tgtEl>
                                          <p:spTgt spid="98324"/>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98325"/>
                                        </p:tgtEl>
                                        <p:attrNameLst>
                                          <p:attrName>style.visibility</p:attrName>
                                        </p:attrNameLst>
                                      </p:cBhvr>
                                      <p:to>
                                        <p:strVal val="visible"/>
                                      </p:to>
                                    </p:set>
                                    <p:animEffect transition="in" filter="box(in)">
                                      <p:cBhvr>
                                        <p:cTn id="93" dur="500"/>
                                        <p:tgtEl>
                                          <p:spTgt spid="98325"/>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 presetClass="entr" presetSubtype="16" fill="hold" grpId="0" nodeType="clickEffect">
                                  <p:stCondLst>
                                    <p:cond delay="0"/>
                                  </p:stCondLst>
                                  <p:childTnLst>
                                    <p:set>
                                      <p:cBhvr>
                                        <p:cTn id="97" dur="1" fill="hold">
                                          <p:stCondLst>
                                            <p:cond delay="0"/>
                                          </p:stCondLst>
                                        </p:cTn>
                                        <p:tgtEl>
                                          <p:spTgt spid="98327"/>
                                        </p:tgtEl>
                                        <p:attrNameLst>
                                          <p:attrName>style.visibility</p:attrName>
                                        </p:attrNameLst>
                                      </p:cBhvr>
                                      <p:to>
                                        <p:strVal val="visible"/>
                                      </p:to>
                                    </p:set>
                                    <p:animEffect transition="in" filter="box(in)">
                                      <p:cBhvr>
                                        <p:cTn id="98" dur="500"/>
                                        <p:tgtEl>
                                          <p:spTgt spid="98327"/>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98329"/>
                                        </p:tgtEl>
                                        <p:attrNameLst>
                                          <p:attrName>style.visibility</p:attrName>
                                        </p:attrNameLst>
                                      </p:cBhvr>
                                      <p:to>
                                        <p:strVal val="visible"/>
                                      </p:to>
                                    </p:set>
                                    <p:animEffect transition="in" filter="box(in)">
                                      <p:cBhvr>
                                        <p:cTn id="101" dur="500"/>
                                        <p:tgtEl>
                                          <p:spTgt spid="98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98307" grpId="0"/>
      <p:bldP spid="98307" grpId="1"/>
      <p:bldP spid="98308" grpId="0"/>
      <p:bldP spid="98308" grpId="1"/>
      <p:bldP spid="98309" grpId="0"/>
      <p:bldP spid="98309" grpId="1"/>
      <p:bldP spid="98310" grpId="0"/>
      <p:bldP spid="98310" grpId="1"/>
      <p:bldP spid="98311" grpId="0"/>
      <p:bldP spid="98324" grpId="0" animBg="1"/>
      <p:bldP spid="98325" grpId="0"/>
      <p:bldP spid="98326" grpId="0" animBg="1"/>
      <p:bldP spid="98327" grpId="0" animBg="1"/>
      <p:bldP spid="98328" grpId="0"/>
      <p:bldP spid="9832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543550" y="3879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1117600" y="1348482"/>
            <a:ext cx="10087430" cy="954107"/>
          </a:xfrm>
          <a:prstGeom prst="rect">
            <a:avLst/>
          </a:prstGeom>
        </p:spPr>
        <p:txBody>
          <a:bodyPr wrap="square">
            <a:spAutoFit/>
          </a:bodyPr>
          <a:lstStyle/>
          <a:p>
            <a:r>
              <a:rPr lang="vi-VN" sz="2800" b="1">
                <a:solidFill>
                  <a:srgbClr val="00B050"/>
                </a:solidFill>
                <a:latin typeface="Times New Roman" pitchFamily="18" charset="0"/>
                <a:cs typeface="Times New Roman" pitchFamily="18" charset="0"/>
              </a:rPr>
              <a:t>Giải thích được tại sao hợp kim được sử dụng phổ biến trong đời sống và sản xuất</a:t>
            </a:r>
            <a:r>
              <a:rPr lang="vi-VN" sz="2800" b="1" smtClean="0">
                <a:solidFill>
                  <a:srgbClr val="00B050"/>
                </a:solidFill>
                <a:latin typeface="Times New Roman" pitchFamily="18" charset="0"/>
                <a:cs typeface="Times New Roman" pitchFamily="18" charset="0"/>
              </a:rPr>
              <a:t>.</a:t>
            </a:r>
            <a:endParaRPr lang="vi-VN" sz="2800" b="1">
              <a:solidFill>
                <a:srgbClr val="00B050"/>
              </a:solidFill>
              <a:latin typeface="Times New Roman" pitchFamily="18" charset="0"/>
              <a:cs typeface="Times New Roman" pitchFamily="18" charset="0"/>
            </a:endParaRPr>
          </a:p>
        </p:txBody>
      </p:sp>
      <p:sp>
        <p:nvSpPr>
          <p:cNvPr id="15" name="Hình tự do: Hình 56">
            <a:extLst>
              <a:ext uri="{FF2B5EF4-FFF2-40B4-BE49-F238E27FC236}">
                <a16:creationId xmlns:a16="http://schemas.microsoft.com/office/drawing/2014/main" id="{76E882B6-0066-490A-8DBA-1207351B0C85}"/>
              </a:ext>
            </a:extLst>
          </p:cNvPr>
          <p:cNvSpPr/>
          <p:nvPr/>
        </p:nvSpPr>
        <p:spPr>
          <a:xfrm rot="10800000">
            <a:off x="-13451" y="5000296"/>
            <a:ext cx="1786254" cy="1857704"/>
          </a:xfrm>
          <a:custGeom>
            <a:avLst/>
            <a:gdLst>
              <a:gd name="connsiteX0" fmla="*/ 0 w 1328924"/>
              <a:gd name="connsiteY0" fmla="*/ 0 h 1307349"/>
              <a:gd name="connsiteX1" fmla="*/ 373416 w 1328924"/>
              <a:gd name="connsiteY1" fmla="*/ 0 h 1307349"/>
              <a:gd name="connsiteX2" fmla="*/ 375576 w 1328924"/>
              <a:gd name="connsiteY2" fmla="*/ 43015 h 1307349"/>
              <a:gd name="connsiteX3" fmla="*/ 1251777 w 1328924"/>
              <a:gd name="connsiteY3" fmla="*/ 874459 h 1307349"/>
              <a:gd name="connsiteX4" fmla="*/ 1328924 w 1328924"/>
              <a:gd name="connsiteY4" fmla="*/ 878133 h 1307349"/>
              <a:gd name="connsiteX5" fmla="*/ 1328924 w 1328924"/>
              <a:gd name="connsiteY5" fmla="*/ 1307349 h 1307349"/>
              <a:gd name="connsiteX6" fmla="*/ 1213610 w 1328924"/>
              <a:gd name="connsiteY6" fmla="*/ 1301525 h 1307349"/>
              <a:gd name="connsiteX7" fmla="*/ 3987 w 1328924"/>
              <a:gd name="connsiteY7" fmla="*/ 84198 h 1307349"/>
              <a:gd name="connsiteX8" fmla="*/ 0 w 1328924"/>
              <a:gd name="connsiteY8" fmla="*/ 0 h 130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924" h="1307349">
                <a:moveTo>
                  <a:pt x="0" y="0"/>
                </a:moveTo>
                <a:lnTo>
                  <a:pt x="373416" y="0"/>
                </a:lnTo>
                <a:lnTo>
                  <a:pt x="375576" y="43015"/>
                </a:lnTo>
                <a:cubicBezTo>
                  <a:pt x="419795" y="481075"/>
                  <a:pt x="788041" y="830053"/>
                  <a:pt x="1251777" y="874459"/>
                </a:cubicBezTo>
                <a:lnTo>
                  <a:pt x="1328924" y="878133"/>
                </a:lnTo>
                <a:lnTo>
                  <a:pt x="1328924" y="1307349"/>
                </a:lnTo>
                <a:lnTo>
                  <a:pt x="1213610" y="1301525"/>
                </a:lnTo>
                <a:cubicBezTo>
                  <a:pt x="573409" y="1236509"/>
                  <a:pt x="65033" y="725567"/>
                  <a:pt x="3987" y="84198"/>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组合 10">
            <a:extLst>
              <a:ext uri="{FF2B5EF4-FFF2-40B4-BE49-F238E27FC236}">
                <a16:creationId xmlns:a16="http://schemas.microsoft.com/office/drawing/2014/main" id="{568E802E-22BD-4046-A8A1-62805B9E4D56}"/>
              </a:ext>
            </a:extLst>
          </p:cNvPr>
          <p:cNvGrpSpPr/>
          <p:nvPr/>
        </p:nvGrpSpPr>
        <p:grpSpPr>
          <a:xfrm>
            <a:off x="36823" y="0"/>
            <a:ext cx="1857019" cy="1181893"/>
            <a:chOff x="9732933" y="475457"/>
            <a:chExt cx="1857018" cy="1181893"/>
          </a:xfrm>
        </p:grpSpPr>
        <p:pic>
          <p:nvPicPr>
            <p:cNvPr id="8" name="图片 5">
              <a:extLst>
                <a:ext uri="{FF2B5EF4-FFF2-40B4-BE49-F238E27FC236}">
                  <a16:creationId xmlns:a16="http://schemas.microsoft.com/office/drawing/2014/main" id="{2FC623EB-59A6-423B-AE6C-606786674C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9" name="图片 6">
              <a:extLst>
                <a:ext uri="{FF2B5EF4-FFF2-40B4-BE49-F238E27FC236}">
                  <a16:creationId xmlns:a16="http://schemas.microsoft.com/office/drawing/2014/main" id="{E957DFC3-7921-4CAA-BD39-CDB9272E3A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10" name="图片 7">
              <a:extLst>
                <a:ext uri="{FF2B5EF4-FFF2-40B4-BE49-F238E27FC236}">
                  <a16:creationId xmlns:a16="http://schemas.microsoft.com/office/drawing/2014/main" id="{B2801CB4-1834-4A06-8DF1-10864BD588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11" name="图片 8">
              <a:extLst>
                <a:ext uri="{FF2B5EF4-FFF2-40B4-BE49-F238E27FC236}">
                  <a16:creationId xmlns:a16="http://schemas.microsoft.com/office/drawing/2014/main" id="{2252009E-A6B2-4CC4-9B7A-DF8142F05B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6" name="Rectangle 5"/>
          <p:cNvSpPr/>
          <p:nvPr/>
        </p:nvSpPr>
        <p:spPr>
          <a:xfrm>
            <a:off x="1233274" y="2443191"/>
            <a:ext cx="9971756" cy="138499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a:latin typeface="Times New Roman" pitchFamily="18" charset="0"/>
                <a:cs typeface="Times New Roman" pitchFamily="18" charset="0"/>
              </a:rPr>
              <a:t>Hợp kim có nhiều tính chất hoá học tương tự kim loại thành phần nhưng tính chất vật lí thường khác nhau nhiều do đó hợp kim được sử dụng phổ biến trong đời sống và sản xuất</a:t>
            </a:r>
            <a:r>
              <a:rPr lang="vi-VN" sz="2800" smtClean="0">
                <a:latin typeface="Times New Roman" pitchFamily="18" charset="0"/>
                <a:cs typeface="Times New Roman" pitchFamily="18" charset="0"/>
              </a:rPr>
              <a:t>.</a:t>
            </a:r>
            <a:endParaRPr lang="vi-VN" sz="2800">
              <a:latin typeface="Times New Roman" pitchFamily="18" charset="0"/>
              <a:cs typeface="Times New Roman" pitchFamily="18" charset="0"/>
            </a:endParaRPr>
          </a:p>
        </p:txBody>
      </p:sp>
      <p:sp>
        <p:nvSpPr>
          <p:cNvPr id="16" name="AutoShape 2" descr="Cần tuân thủ đúng cách bón vôi theo khuyến cáo của chuyên 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4" name="矩形: 圆角 30">
            <a:extLst>
              <a:ext uri="{FF2B5EF4-FFF2-40B4-BE49-F238E27FC236}">
                <a16:creationId xmlns:a16="http://schemas.microsoft.com/office/drawing/2014/main" id="{2810D9E5-FAF0-4979-AFCF-01B3E7A3999A}"/>
              </a:ext>
            </a:extLst>
          </p:cNvPr>
          <p:cNvSpPr/>
          <p:nvPr/>
        </p:nvSpPr>
        <p:spPr>
          <a:xfrm>
            <a:off x="5297714" y="295669"/>
            <a:ext cx="3454400" cy="763873"/>
          </a:xfrm>
          <a:prstGeom prst="roundRect">
            <a:avLst>
              <a:gd name="adj" fmla="val 50000"/>
            </a:avLst>
          </a:prstGeom>
          <a:solidFill>
            <a:srgbClr val="12B789"/>
          </a:solidFill>
          <a:ln w="12700" cap="flat" cmpd="sng" algn="ctr">
            <a:noFill/>
            <a:prstDash val="solid"/>
            <a:miter lim="800000"/>
          </a:ln>
          <a:effectLst/>
        </p:spPr>
        <p:txBody>
          <a:bodyPr rtlCol="0" anchor="ctr"/>
          <a:lstStyle/>
          <a:p>
            <a:pPr lvl="0" algn="ctr">
              <a:defRPr/>
            </a:pPr>
            <a:r>
              <a:rPr lang="vi-VN" altLang="zh-CN" sz="4000" b="1" kern="0" noProof="0" smtClean="0">
                <a:solidFill>
                  <a:prstClr val="white"/>
                </a:solidFill>
                <a:latin typeface="Times New Roman" pitchFamily="18" charset="0"/>
                <a:cs typeface="Times New Roman" pitchFamily="18" charset="0"/>
                <a:sym typeface="+mn-lt"/>
              </a:rPr>
              <a:t>VẬN DỤNG</a:t>
            </a:r>
            <a:endParaRPr kumimoji="0" lang="zh-CN" altLang="en-US" sz="4000" b="1" i="0" u="none" strike="noStrike" kern="0" cap="none" spc="0" normalizeH="0" baseline="0" noProof="0" dirty="0">
              <a:ln>
                <a:noFill/>
              </a:ln>
              <a:solidFill>
                <a:prstClr val="white"/>
              </a:solidFill>
              <a:effectLst/>
              <a:uLnTx/>
              <a:uFillTx/>
              <a:latin typeface="Times New Roman" pitchFamily="18" charset="0"/>
              <a:cs typeface="Times New Roman" pitchFamily="18" charset="0"/>
              <a:sym typeface="+mn-lt"/>
            </a:endParaRPr>
          </a:p>
        </p:txBody>
      </p:sp>
      <p:sp>
        <p:nvSpPr>
          <p:cNvPr id="13" name="Rectangle 12"/>
          <p:cNvSpPr/>
          <p:nvPr/>
        </p:nvSpPr>
        <p:spPr>
          <a:xfrm>
            <a:off x="1392931" y="4039507"/>
            <a:ext cx="9971756" cy="1384995"/>
          </a:xfrm>
          <a:prstGeom prst="rect">
            <a:avLst/>
          </a:prstGeom>
        </p:spPr>
        <p:txBody>
          <a:bodyPr wrap="square">
            <a:spAutoFit/>
          </a:bodyPr>
          <a:lstStyle/>
          <a:p>
            <a:r>
              <a:rPr lang="vi-VN" sz="2800">
                <a:latin typeface="Times New Roman" pitchFamily="18" charset="0"/>
                <a:cs typeface="Times New Roman" pitchFamily="18" charset="0"/>
              </a:rPr>
              <a:t>+ Hợp kim có những tính chất vật lí chung như có ánh kim, dẫn điện, dẫn nhiệt … Tuy nhiên, tính dẫn điện, dẫn nhiệt kém hơn kim loại cơ bản trong hợp kim</a:t>
            </a:r>
            <a:r>
              <a:rPr lang="vi-VN" sz="2800" smtClean="0">
                <a:latin typeface="Times New Roman" pitchFamily="18" charset="0"/>
                <a:cs typeface="Times New Roman" pitchFamily="18" charset="0"/>
              </a:rPr>
              <a:t>.</a:t>
            </a:r>
            <a:r>
              <a:rPr lang="vi-VN" sz="2800">
                <a:latin typeface="Times New Roman" pitchFamily="18" charset="0"/>
                <a:cs typeface="Times New Roman" pitchFamily="18" charset="0"/>
              </a:rPr>
              <a:t> </a:t>
            </a:r>
          </a:p>
        </p:txBody>
      </p:sp>
    </p:spTree>
    <p:extLst>
      <p:ext uri="{BB962C8B-B14F-4D97-AF65-F5344CB8AC3E}">
        <p14:creationId xmlns:p14="http://schemas.microsoft.com/office/powerpoint/2010/main" val="33127870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543550" y="3879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1117600" y="1348482"/>
            <a:ext cx="10087430" cy="1384995"/>
          </a:xfrm>
          <a:prstGeom prst="rect">
            <a:avLst/>
          </a:prstGeom>
        </p:spPr>
        <p:txBody>
          <a:bodyPr wrap="square">
            <a:spAutoFit/>
          </a:bodyPr>
          <a:lstStyle/>
          <a:p>
            <a:r>
              <a:rPr lang="vi-VN" sz="2800" b="1">
                <a:solidFill>
                  <a:srgbClr val="00B050"/>
                </a:solidFill>
                <a:latin typeface="Times New Roman" pitchFamily="18" charset="0"/>
                <a:cs typeface="Times New Roman" pitchFamily="18" charset="0"/>
              </a:rPr>
              <a:t>Giải thích được tại sao hợp kim được sử dụng phổ biến trong đời sống và sản xuất.</a:t>
            </a:r>
          </a:p>
          <a:p>
            <a:endParaRPr lang="vi-VN" sz="2800" b="1">
              <a:solidFill>
                <a:srgbClr val="00B050"/>
              </a:solidFill>
              <a:latin typeface="Times New Roman" pitchFamily="18" charset="0"/>
              <a:cs typeface="Times New Roman" pitchFamily="18" charset="0"/>
            </a:endParaRPr>
          </a:p>
        </p:txBody>
      </p:sp>
      <p:sp>
        <p:nvSpPr>
          <p:cNvPr id="15" name="Hình tự do: Hình 56">
            <a:extLst>
              <a:ext uri="{FF2B5EF4-FFF2-40B4-BE49-F238E27FC236}">
                <a16:creationId xmlns:a16="http://schemas.microsoft.com/office/drawing/2014/main" id="{76E882B6-0066-490A-8DBA-1207351B0C85}"/>
              </a:ext>
            </a:extLst>
          </p:cNvPr>
          <p:cNvSpPr/>
          <p:nvPr/>
        </p:nvSpPr>
        <p:spPr>
          <a:xfrm rot="10800000">
            <a:off x="-13451" y="5000296"/>
            <a:ext cx="1786254" cy="1857704"/>
          </a:xfrm>
          <a:custGeom>
            <a:avLst/>
            <a:gdLst>
              <a:gd name="connsiteX0" fmla="*/ 0 w 1328924"/>
              <a:gd name="connsiteY0" fmla="*/ 0 h 1307349"/>
              <a:gd name="connsiteX1" fmla="*/ 373416 w 1328924"/>
              <a:gd name="connsiteY1" fmla="*/ 0 h 1307349"/>
              <a:gd name="connsiteX2" fmla="*/ 375576 w 1328924"/>
              <a:gd name="connsiteY2" fmla="*/ 43015 h 1307349"/>
              <a:gd name="connsiteX3" fmla="*/ 1251777 w 1328924"/>
              <a:gd name="connsiteY3" fmla="*/ 874459 h 1307349"/>
              <a:gd name="connsiteX4" fmla="*/ 1328924 w 1328924"/>
              <a:gd name="connsiteY4" fmla="*/ 878133 h 1307349"/>
              <a:gd name="connsiteX5" fmla="*/ 1328924 w 1328924"/>
              <a:gd name="connsiteY5" fmla="*/ 1307349 h 1307349"/>
              <a:gd name="connsiteX6" fmla="*/ 1213610 w 1328924"/>
              <a:gd name="connsiteY6" fmla="*/ 1301525 h 1307349"/>
              <a:gd name="connsiteX7" fmla="*/ 3987 w 1328924"/>
              <a:gd name="connsiteY7" fmla="*/ 84198 h 1307349"/>
              <a:gd name="connsiteX8" fmla="*/ 0 w 1328924"/>
              <a:gd name="connsiteY8" fmla="*/ 0 h 130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924" h="1307349">
                <a:moveTo>
                  <a:pt x="0" y="0"/>
                </a:moveTo>
                <a:lnTo>
                  <a:pt x="373416" y="0"/>
                </a:lnTo>
                <a:lnTo>
                  <a:pt x="375576" y="43015"/>
                </a:lnTo>
                <a:cubicBezTo>
                  <a:pt x="419795" y="481075"/>
                  <a:pt x="788041" y="830053"/>
                  <a:pt x="1251777" y="874459"/>
                </a:cubicBezTo>
                <a:lnTo>
                  <a:pt x="1328924" y="878133"/>
                </a:lnTo>
                <a:lnTo>
                  <a:pt x="1328924" y="1307349"/>
                </a:lnTo>
                <a:lnTo>
                  <a:pt x="1213610" y="1301525"/>
                </a:lnTo>
                <a:cubicBezTo>
                  <a:pt x="573409" y="1236509"/>
                  <a:pt x="65033" y="725567"/>
                  <a:pt x="3987" y="84198"/>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组合 10">
            <a:extLst>
              <a:ext uri="{FF2B5EF4-FFF2-40B4-BE49-F238E27FC236}">
                <a16:creationId xmlns:a16="http://schemas.microsoft.com/office/drawing/2014/main" id="{568E802E-22BD-4046-A8A1-62805B9E4D56}"/>
              </a:ext>
            </a:extLst>
          </p:cNvPr>
          <p:cNvGrpSpPr/>
          <p:nvPr/>
        </p:nvGrpSpPr>
        <p:grpSpPr>
          <a:xfrm>
            <a:off x="36823" y="0"/>
            <a:ext cx="1857019" cy="1181893"/>
            <a:chOff x="9732933" y="475457"/>
            <a:chExt cx="1857018" cy="1181893"/>
          </a:xfrm>
        </p:grpSpPr>
        <p:pic>
          <p:nvPicPr>
            <p:cNvPr id="8" name="图片 5">
              <a:extLst>
                <a:ext uri="{FF2B5EF4-FFF2-40B4-BE49-F238E27FC236}">
                  <a16:creationId xmlns:a16="http://schemas.microsoft.com/office/drawing/2014/main" id="{2FC623EB-59A6-423B-AE6C-606786674C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9" name="图片 6">
              <a:extLst>
                <a:ext uri="{FF2B5EF4-FFF2-40B4-BE49-F238E27FC236}">
                  <a16:creationId xmlns:a16="http://schemas.microsoft.com/office/drawing/2014/main" id="{E957DFC3-7921-4CAA-BD39-CDB9272E3A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10" name="图片 7">
              <a:extLst>
                <a:ext uri="{FF2B5EF4-FFF2-40B4-BE49-F238E27FC236}">
                  <a16:creationId xmlns:a16="http://schemas.microsoft.com/office/drawing/2014/main" id="{B2801CB4-1834-4A06-8DF1-10864BD588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11" name="图片 8">
              <a:extLst>
                <a:ext uri="{FF2B5EF4-FFF2-40B4-BE49-F238E27FC236}">
                  <a16:creationId xmlns:a16="http://schemas.microsoft.com/office/drawing/2014/main" id="{2252009E-A6B2-4CC4-9B7A-DF8142F05B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6" name="Rectangle 5"/>
          <p:cNvSpPr/>
          <p:nvPr/>
        </p:nvSpPr>
        <p:spPr>
          <a:xfrm>
            <a:off x="1349828" y="2418953"/>
            <a:ext cx="10289722" cy="138499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a:latin typeface="Times New Roman" pitchFamily="18" charset="0"/>
                <a:cs typeface="Times New Roman" pitchFamily="18" charset="0"/>
              </a:rPr>
              <a:t>+ Độ cứng của hợp kim thường cứng hơn độ cứng của kim loại thành phần trong hợp kim và độ dẻo thường kém hơn.</a:t>
            </a:r>
          </a:p>
          <a:p>
            <a:endParaRPr lang="vi-VN" sz="2800">
              <a:latin typeface="Times New Roman" pitchFamily="18" charset="0"/>
              <a:cs typeface="Times New Roman" pitchFamily="18" charset="0"/>
            </a:endParaRPr>
          </a:p>
        </p:txBody>
      </p:sp>
      <p:sp>
        <p:nvSpPr>
          <p:cNvPr id="16" name="AutoShape 2" descr="Cần tuân thủ đúng cách bón vôi theo khuyến cáo của chuyên g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4" name="矩形: 圆角 30">
            <a:extLst>
              <a:ext uri="{FF2B5EF4-FFF2-40B4-BE49-F238E27FC236}">
                <a16:creationId xmlns:a16="http://schemas.microsoft.com/office/drawing/2014/main" id="{2810D9E5-FAF0-4979-AFCF-01B3E7A3999A}"/>
              </a:ext>
            </a:extLst>
          </p:cNvPr>
          <p:cNvSpPr/>
          <p:nvPr/>
        </p:nvSpPr>
        <p:spPr>
          <a:xfrm>
            <a:off x="5297714" y="295669"/>
            <a:ext cx="3454400" cy="763873"/>
          </a:xfrm>
          <a:prstGeom prst="roundRect">
            <a:avLst>
              <a:gd name="adj" fmla="val 50000"/>
            </a:avLst>
          </a:prstGeom>
          <a:solidFill>
            <a:srgbClr val="12B789"/>
          </a:solidFill>
          <a:ln w="12700" cap="flat" cmpd="sng" algn="ctr">
            <a:noFill/>
            <a:prstDash val="solid"/>
            <a:miter lim="800000"/>
          </a:ln>
          <a:effectLst/>
        </p:spPr>
        <p:txBody>
          <a:bodyPr rtlCol="0" anchor="ctr"/>
          <a:lstStyle/>
          <a:p>
            <a:pPr lvl="0" algn="ctr">
              <a:defRPr/>
            </a:pPr>
            <a:r>
              <a:rPr lang="vi-VN" altLang="zh-CN" sz="4000" b="1" kern="0" noProof="0" smtClean="0">
                <a:solidFill>
                  <a:prstClr val="white"/>
                </a:solidFill>
                <a:latin typeface="Times New Roman" pitchFamily="18" charset="0"/>
                <a:cs typeface="Times New Roman" pitchFamily="18" charset="0"/>
                <a:sym typeface="+mn-lt"/>
              </a:rPr>
              <a:t>VẬN DỤNG</a:t>
            </a:r>
            <a:endParaRPr kumimoji="0" lang="zh-CN" altLang="en-US" sz="4000" b="1" i="0" u="none" strike="noStrike" kern="0" cap="none" spc="0" normalizeH="0" baseline="0" noProof="0" dirty="0">
              <a:ln>
                <a:noFill/>
              </a:ln>
              <a:solidFill>
                <a:prstClr val="white"/>
              </a:solidFill>
              <a:effectLst/>
              <a:uLnTx/>
              <a:uFillTx/>
              <a:latin typeface="Times New Roman" pitchFamily="18" charset="0"/>
              <a:cs typeface="Times New Roman" pitchFamily="18" charset="0"/>
              <a:sym typeface="+mn-lt"/>
            </a:endParaRPr>
          </a:p>
        </p:txBody>
      </p:sp>
      <p:sp>
        <p:nvSpPr>
          <p:cNvPr id="12" name="Rectangle 11"/>
          <p:cNvSpPr/>
          <p:nvPr/>
        </p:nvSpPr>
        <p:spPr>
          <a:xfrm>
            <a:off x="1349828" y="3693049"/>
            <a:ext cx="9985829" cy="1384995"/>
          </a:xfrm>
          <a:prstGeom prst="rect">
            <a:avLst/>
          </a:prstGeom>
        </p:spPr>
        <p:txBody>
          <a:bodyPr wrap="square">
            <a:spAutoFit/>
          </a:bodyPr>
          <a:lstStyle/>
          <a:p>
            <a:r>
              <a:rPr lang="vi-VN" sz="2800">
                <a:latin typeface="Times New Roman" pitchFamily="18" charset="0"/>
                <a:cs typeface="Times New Roman" pitchFamily="18" charset="0"/>
              </a:rPr>
              <a:t>+ Nhiệt độ nóng chảy của hợp kim tuỳ thuộc vào thành phần và cấu tạo tinh thể của hợp kim, nhưng khác so với kim loại thành phần trong hợp kim.</a:t>
            </a:r>
          </a:p>
        </p:txBody>
      </p:sp>
    </p:spTree>
    <p:extLst>
      <p:ext uri="{BB962C8B-B14F-4D97-AF65-F5344CB8AC3E}">
        <p14:creationId xmlns:p14="http://schemas.microsoft.com/office/powerpoint/2010/main" val="8233300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0">
            <a:extLst>
              <a:ext uri="{FF2B5EF4-FFF2-40B4-BE49-F238E27FC236}">
                <a16:creationId xmlns:a16="http://schemas.microsoft.com/office/drawing/2014/main" id="{568E802E-22BD-4046-A8A1-62805B9E4D56}"/>
              </a:ext>
            </a:extLst>
          </p:cNvPr>
          <p:cNvGrpSpPr/>
          <p:nvPr/>
        </p:nvGrpSpPr>
        <p:grpSpPr>
          <a:xfrm>
            <a:off x="10341310" y="0"/>
            <a:ext cx="1857019" cy="1181893"/>
            <a:chOff x="9732933" y="475457"/>
            <a:chExt cx="1857018" cy="1181893"/>
          </a:xfrm>
        </p:grpSpPr>
        <p:pic>
          <p:nvPicPr>
            <p:cNvPr id="11" name="图片 5">
              <a:extLst>
                <a:ext uri="{FF2B5EF4-FFF2-40B4-BE49-F238E27FC236}">
                  <a16:creationId xmlns:a16="http://schemas.microsoft.com/office/drawing/2014/main" id="{2FC623EB-59A6-423B-AE6C-606786674C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12" name="图片 6">
              <a:extLst>
                <a:ext uri="{FF2B5EF4-FFF2-40B4-BE49-F238E27FC236}">
                  <a16:creationId xmlns:a16="http://schemas.microsoft.com/office/drawing/2014/main" id="{E957DFC3-7921-4CAA-BD39-CDB9272E3A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13" name="图片 7">
              <a:extLst>
                <a:ext uri="{FF2B5EF4-FFF2-40B4-BE49-F238E27FC236}">
                  <a16:creationId xmlns:a16="http://schemas.microsoft.com/office/drawing/2014/main" id="{B2801CB4-1834-4A06-8DF1-10864BD588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14" name="图片 8">
              <a:extLst>
                <a:ext uri="{FF2B5EF4-FFF2-40B4-BE49-F238E27FC236}">
                  <a16:creationId xmlns:a16="http://schemas.microsoft.com/office/drawing/2014/main" id="{2252009E-A6B2-4CC4-9B7A-DF8142F05B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3" name="AutoShape 2" descr="Khi ong đốt bị sưng phải làm sao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5" name="AutoShape 4" descr="Khi ong đốt bị sưng phải làm sao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6" name="Rectangle 5"/>
          <p:cNvSpPr/>
          <p:nvPr/>
        </p:nvSpPr>
        <p:spPr>
          <a:xfrm>
            <a:off x="853615" y="3957425"/>
            <a:ext cx="10684146" cy="2246769"/>
          </a:xfrm>
          <a:prstGeom prst="rect">
            <a:avLst/>
          </a:prstGeom>
        </p:spPr>
        <p:txBody>
          <a:bodyPr wrap="square">
            <a:spAutoFit/>
          </a:bodyPr>
          <a:lstStyle/>
          <a:p>
            <a:r>
              <a:rPr lang="vi-VN" sz="2800" smtClean="0">
                <a:latin typeface="Times New Roman" pitchFamily="18" charset="0"/>
                <a:cs typeface="Times New Roman" pitchFamily="18" charset="0"/>
              </a:rPr>
              <a:t>- </a:t>
            </a:r>
            <a:r>
              <a:rPr lang="vi-VN" sz="2800">
                <a:latin typeface="Times New Roman" pitchFamily="18" charset="0"/>
                <a:cs typeface="Times New Roman" pitchFamily="18" charset="0"/>
              </a:rPr>
              <a:t>Thành phần và tính chất của hợp kim:</a:t>
            </a:r>
          </a:p>
          <a:p>
            <a:r>
              <a:rPr lang="vi-VN" sz="2800">
                <a:latin typeface="Times New Roman" pitchFamily="18" charset="0"/>
                <a:cs typeface="Times New Roman" pitchFamily="18" charset="0"/>
              </a:rPr>
              <a:t>+ Thành phần của hợp kim: chứa một kim loại cơ bản và một số kim loại hoặc phi kim khác.</a:t>
            </a:r>
          </a:p>
          <a:p>
            <a:r>
              <a:rPr lang="en-US" sz="2800">
                <a:latin typeface="Times New Roman" pitchFamily="18" charset="0"/>
                <a:cs typeface="Times New Roman" pitchFamily="18" charset="0"/>
              </a:rPr>
              <a:t>+ Tính chất của hợp kim: tính cứng; có độ bền cơ học, hoá học; khả năng chịu mài mòn cao, …</a:t>
            </a:r>
            <a:endParaRPr lang="vi-VN" sz="2800">
              <a:latin typeface="Times New Roman" pitchFamily="18" charset="0"/>
              <a:cs typeface="Times New Roman" pitchFamily="18" charset="0"/>
            </a:endParaRPr>
          </a:p>
        </p:txBody>
      </p:sp>
      <p:pic>
        <p:nvPicPr>
          <p:cNvPr id="18" name="Shape 1110"/>
          <p:cNvPicPr/>
          <p:nvPr/>
        </p:nvPicPr>
        <p:blipFill>
          <a:blip r:embed="rId4"/>
          <a:stretch/>
        </p:blipFill>
        <p:spPr>
          <a:xfrm>
            <a:off x="2801255" y="7936"/>
            <a:ext cx="6792687" cy="3514059"/>
          </a:xfrm>
          <a:prstGeom prst="rect">
            <a:avLst/>
          </a:prstGeom>
        </p:spPr>
      </p:pic>
    </p:spTree>
    <p:extLst>
      <p:ext uri="{BB962C8B-B14F-4D97-AF65-F5344CB8AC3E}">
        <p14:creationId xmlns:p14="http://schemas.microsoft.com/office/powerpoint/2010/main" val="184547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988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1905" r="11075" b="1905"/>
          <a:stretch/>
        </p:blipFill>
        <p:spPr>
          <a:xfrm>
            <a:off x="4169171" y="0"/>
            <a:ext cx="8031812" cy="6858000"/>
          </a:xfrm>
          <a:prstGeom prst="rect">
            <a:avLst/>
          </a:prstGeom>
        </p:spPr>
      </p:pic>
      <p:sp>
        <p:nvSpPr>
          <p:cNvPr id="7" name="文本框 6"/>
          <p:cNvSpPr txBox="1"/>
          <p:nvPr/>
        </p:nvSpPr>
        <p:spPr>
          <a:xfrm>
            <a:off x="0" y="1442387"/>
            <a:ext cx="8338343" cy="2554545"/>
          </a:xfrm>
          <a:prstGeom prst="rect">
            <a:avLst/>
          </a:prstGeom>
          <a:noFill/>
        </p:spPr>
        <p:txBody>
          <a:bodyPr wrap="square" rtlCol="0">
            <a:spAutoFit/>
          </a:bodyPr>
          <a:lstStyle/>
          <a:p>
            <a:pPr algn="ctr"/>
            <a:r>
              <a:rPr lang="en-US" sz="4000" b="1" i="1" err="1">
                <a:solidFill>
                  <a:srgbClr val="FF0000"/>
                </a:solidFill>
                <a:latin typeface="Times New Roman" panose="02020603050405020304" pitchFamily="18" charset="0"/>
                <a:cs typeface="Times New Roman" panose="02020603050405020304" pitchFamily="18" charset="0"/>
              </a:rPr>
              <a:t>Bài</a:t>
            </a:r>
            <a:r>
              <a:rPr lang="en-US" sz="4000" b="1" i="1">
                <a:solidFill>
                  <a:srgbClr val="FF0000"/>
                </a:solidFill>
                <a:latin typeface="Times New Roman" panose="02020603050405020304" pitchFamily="18" charset="0"/>
                <a:cs typeface="Times New Roman" panose="02020603050405020304" pitchFamily="18" charset="0"/>
              </a:rPr>
              <a:t> </a:t>
            </a:r>
            <a:r>
              <a:rPr lang="en-US" sz="4000" b="1" i="1" smtClean="0">
                <a:solidFill>
                  <a:srgbClr val="FF0000"/>
                </a:solidFill>
                <a:latin typeface="Times New Roman" panose="02020603050405020304" pitchFamily="18" charset="0"/>
                <a:cs typeface="Times New Roman" panose="02020603050405020304" pitchFamily="18" charset="0"/>
              </a:rPr>
              <a:t>18: </a:t>
            </a:r>
            <a:endParaRPr lang="en-US" sz="4000" b="1" i="1" dirty="0">
              <a:solidFill>
                <a:srgbClr val="FF0000"/>
              </a:solidFill>
              <a:latin typeface="Times New Roman" panose="02020603050405020304" pitchFamily="18" charset="0"/>
              <a:cs typeface="Times New Roman" panose="02020603050405020304" pitchFamily="18" charset="0"/>
            </a:endParaRPr>
          </a:p>
          <a:p>
            <a:pPr algn="ctr"/>
            <a:r>
              <a:rPr lang="en-US" sz="6000" b="1" dirty="0">
                <a:solidFill>
                  <a:srgbClr val="FF0000"/>
                </a:solidFill>
                <a:latin typeface="Times New Roman" panose="02020603050405020304" pitchFamily="18" charset="0"/>
                <a:cs typeface="Times New Roman" panose="02020603050405020304" pitchFamily="18" charset="0"/>
              </a:rPr>
              <a:t>GIỚI THIỆU </a:t>
            </a:r>
            <a:r>
              <a:rPr lang="en-US" sz="6000" b="1">
                <a:solidFill>
                  <a:srgbClr val="FF0000"/>
                </a:solidFill>
                <a:latin typeface="Times New Roman" panose="02020603050405020304" pitchFamily="18" charset="0"/>
                <a:cs typeface="Times New Roman" panose="02020603050405020304" pitchFamily="18" charset="0"/>
              </a:rPr>
              <a:t>VỀ </a:t>
            </a:r>
            <a:endParaRPr lang="en-US" sz="6000" b="1" smtClean="0">
              <a:solidFill>
                <a:srgbClr val="FF0000"/>
              </a:solidFill>
              <a:latin typeface="Times New Roman" panose="02020603050405020304" pitchFamily="18" charset="0"/>
              <a:cs typeface="Times New Roman" panose="02020603050405020304" pitchFamily="18" charset="0"/>
            </a:endParaRPr>
          </a:p>
          <a:p>
            <a:pPr algn="ctr"/>
            <a:r>
              <a:rPr lang="en-US" sz="6000" b="1" smtClean="0">
                <a:solidFill>
                  <a:srgbClr val="FF0000"/>
                </a:solidFill>
                <a:latin typeface="Times New Roman" panose="02020603050405020304" pitchFamily="18" charset="0"/>
                <a:cs typeface="Times New Roman" panose="02020603050405020304" pitchFamily="18" charset="0"/>
              </a:rPr>
              <a:t>HỢP KIM</a:t>
            </a:r>
            <a:endParaRPr lang="vi-VN" sz="6000" b="1" dirty="0">
              <a:solidFill>
                <a:srgbClr val="FF0000"/>
              </a:solidFill>
              <a:latin typeface="Times New Roman" panose="02020603050405020304" pitchFamily="18" charset="0"/>
              <a:cs typeface="Times New Roman" panose="02020603050405020304" pitchFamily="18" charset="0"/>
            </a:endParaRPr>
          </a:p>
        </p:txBody>
      </p:sp>
      <p:cxnSp>
        <p:nvCxnSpPr>
          <p:cNvPr id="8" name="直接连接符 7"/>
          <p:cNvCxnSpPr>
            <a:cxnSpLocks/>
          </p:cNvCxnSpPr>
          <p:nvPr/>
        </p:nvCxnSpPr>
        <p:spPr>
          <a:xfrm>
            <a:off x="1289972" y="2066517"/>
            <a:ext cx="522694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654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3200"/>
                            </p:stCondLst>
                            <p:childTnLst>
                              <p:par>
                                <p:cTn id="11" presetID="16" presetClass="entr" presetSubtype="37"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ộ hình nền “Bảng xanh” chất lượng cao cho Powerpoint – Luong Diep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984" y="968400"/>
            <a:ext cx="9846115" cy="5889599"/>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9955" y="4525914"/>
            <a:ext cx="2592973" cy="2592973"/>
          </a:xfrm>
        </p:spPr>
      </p:pic>
      <p:grpSp>
        <p:nvGrpSpPr>
          <p:cNvPr id="6" name="Group 5"/>
          <p:cNvGrpSpPr/>
          <p:nvPr/>
        </p:nvGrpSpPr>
        <p:grpSpPr>
          <a:xfrm>
            <a:off x="1940238" y="257983"/>
            <a:ext cx="10251762" cy="901859"/>
            <a:chOff x="3906982" y="534613"/>
            <a:chExt cx="8285018" cy="768376"/>
          </a:xfrm>
          <a:gradFill flip="none" rotWithShape="1">
            <a:gsLst>
              <a:gs pos="0">
                <a:srgbClr val="E8C369">
                  <a:tint val="66000"/>
                  <a:satMod val="160000"/>
                </a:srgbClr>
              </a:gs>
              <a:gs pos="50000">
                <a:srgbClr val="E8C369">
                  <a:tint val="44500"/>
                  <a:satMod val="160000"/>
                </a:srgbClr>
              </a:gs>
              <a:gs pos="100000">
                <a:srgbClr val="E8C369">
                  <a:tint val="23500"/>
                  <a:satMod val="160000"/>
                </a:srgbClr>
              </a:gs>
            </a:gsLst>
            <a:lin ang="16200000" scaled="1"/>
            <a:tileRect/>
          </a:gradFill>
        </p:grpSpPr>
        <p:sp>
          <p:nvSpPr>
            <p:cNvPr id="7" name="Freeform 6"/>
            <p:cNvSpPr/>
            <p:nvPr/>
          </p:nvSpPr>
          <p:spPr>
            <a:xfrm>
              <a:off x="3906982" y="534613"/>
              <a:ext cx="8285018" cy="768376"/>
            </a:xfrm>
            <a:custGeom>
              <a:avLst/>
              <a:gdLst>
                <a:gd name="connsiteX0" fmla="*/ 0 w 8285018"/>
                <a:gd name="connsiteY0" fmla="*/ 0 h 815547"/>
                <a:gd name="connsiteX1" fmla="*/ 8285018 w 8285018"/>
                <a:gd name="connsiteY1" fmla="*/ 0 h 815547"/>
                <a:gd name="connsiteX2" fmla="*/ 8285018 w 8285018"/>
                <a:gd name="connsiteY2" fmla="*/ 690936 h 815547"/>
                <a:gd name="connsiteX3" fmla="*/ 1063739 w 8285018"/>
                <a:gd name="connsiteY3" fmla="*/ 690936 h 815547"/>
                <a:gd name="connsiteX4" fmla="*/ 1063739 w 8285018"/>
                <a:gd name="connsiteY4" fmla="*/ 815547 h 815547"/>
                <a:gd name="connsiteX5" fmla="*/ 0 w 8285018"/>
                <a:gd name="connsiteY5" fmla="*/ 815547 h 81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5018" h="815547">
                  <a:moveTo>
                    <a:pt x="0" y="0"/>
                  </a:moveTo>
                  <a:lnTo>
                    <a:pt x="8285018" y="0"/>
                  </a:lnTo>
                  <a:lnTo>
                    <a:pt x="8285018" y="690936"/>
                  </a:lnTo>
                  <a:lnTo>
                    <a:pt x="1063739" y="690936"/>
                  </a:lnTo>
                  <a:lnTo>
                    <a:pt x="1063739" y="815547"/>
                  </a:lnTo>
                  <a:lnTo>
                    <a:pt x="0" y="815547"/>
                  </a:ln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3209651">
              <a:off x="4652439" y="793073"/>
              <a:ext cx="550251" cy="354937"/>
            </a:xfrm>
            <a:prstGeom prst="roundRect">
              <a:avLst>
                <a:gd name="adj" fmla="val 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940238" y="171187"/>
            <a:ext cx="10251761" cy="809434"/>
            <a:chOff x="3906378" y="457507"/>
            <a:chExt cx="8285622" cy="809434"/>
          </a:xfrm>
        </p:grpSpPr>
        <p:sp>
          <p:nvSpPr>
            <p:cNvPr id="10" name="Rounded Rectangle 9"/>
            <p:cNvSpPr/>
            <p:nvPr/>
          </p:nvSpPr>
          <p:spPr>
            <a:xfrm>
              <a:off x="3906378" y="457507"/>
              <a:ext cx="8285018" cy="809434"/>
            </a:xfrm>
            <a:prstGeom prst="round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06982" y="546834"/>
              <a:ext cx="8285017" cy="707886"/>
            </a:xfrm>
            <a:prstGeom prst="rect">
              <a:avLst/>
            </a:prstGeom>
            <a:solidFill>
              <a:srgbClr val="E76F51"/>
            </a:solidFill>
            <a:ln>
              <a:noFill/>
            </a:ln>
          </p:spPr>
          <p:txBody>
            <a:bodyPr wrap="square" rtlCol="0">
              <a:spAutoFit/>
            </a:bodyPr>
            <a:lstStyle/>
            <a:p>
              <a:r>
                <a:rPr lang="en-US" sz="4000" b="1" dirty="0" smtClean="0">
                  <a:solidFill>
                    <a:srgbClr val="453863"/>
                  </a:solidFill>
                  <a:latin typeface="Algerian" panose="04020705040A02060702" pitchFamily="82" charset="0"/>
                </a:rPr>
                <a:t>      </a:t>
              </a:r>
              <a:r>
                <a:rPr lang="en-US" sz="3200" b="1" dirty="0" smtClean="0">
                  <a:solidFill>
                    <a:srgbClr val="453863"/>
                  </a:solidFill>
                  <a:latin typeface="Times New Roman" pitchFamily="18" charset="0"/>
                  <a:cs typeface="Times New Roman" pitchFamily="18" charset="0"/>
                </a:rPr>
                <a:t>MỤC TIÊU BÀI HỌC</a:t>
              </a:r>
              <a:endParaRPr lang="en-US" sz="3200" b="1" dirty="0">
                <a:solidFill>
                  <a:srgbClr val="453863"/>
                </a:solidFill>
                <a:latin typeface="Times New Roman" pitchFamily="18" charset="0"/>
                <a:cs typeface="Times New Roman" pitchFamily="18" charset="0"/>
              </a:endParaRPr>
            </a:p>
          </p:txBody>
        </p:sp>
        <p:cxnSp>
          <p:nvCxnSpPr>
            <p:cNvPr id="12" name="Straight Connector 11"/>
            <p:cNvCxnSpPr/>
            <p:nvPr/>
          </p:nvCxnSpPr>
          <p:spPr>
            <a:xfrm>
              <a:off x="3906378" y="534613"/>
              <a:ext cx="8285622" cy="0"/>
            </a:xfrm>
            <a:prstGeom prst="line">
              <a:avLst/>
            </a:prstGeom>
            <a:ln w="38100">
              <a:noFill/>
            </a:ln>
          </p:spPr>
          <p:style>
            <a:lnRef idx="3">
              <a:schemeClr val="accent5"/>
            </a:lnRef>
            <a:fillRef idx="0">
              <a:schemeClr val="accent5"/>
            </a:fillRef>
            <a:effectRef idx="2">
              <a:schemeClr val="accent5"/>
            </a:effectRef>
            <a:fontRef idx="minor">
              <a:schemeClr val="tx1"/>
            </a:fontRef>
          </p:style>
        </p:cxnSp>
      </p:gr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90329" y="290452"/>
            <a:ext cx="593542" cy="60673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17589" y="308643"/>
            <a:ext cx="553272" cy="592476"/>
          </a:xfrm>
          <a:prstGeom prst="rect">
            <a:avLst/>
          </a:prstGeom>
        </p:spPr>
      </p:pic>
      <p:sp>
        <p:nvSpPr>
          <p:cNvPr id="5" name="TextBox 4"/>
          <p:cNvSpPr txBox="1"/>
          <p:nvPr/>
        </p:nvSpPr>
        <p:spPr>
          <a:xfrm>
            <a:off x="3203092" y="1327280"/>
            <a:ext cx="8030965" cy="4616648"/>
          </a:xfrm>
          <a:prstGeom prst="rect">
            <a:avLst/>
          </a:prstGeom>
          <a:noFill/>
        </p:spPr>
        <p:txBody>
          <a:bodyPr wrap="square" rtlCol="0">
            <a:spAutoFit/>
          </a:bodyPr>
          <a:lstStyle/>
          <a:p>
            <a:pPr marL="457200" indent="-457200">
              <a:lnSpc>
                <a:spcPct val="150000"/>
              </a:lnSpc>
              <a:buFont typeface="Wingdings" pitchFamily="2" charset="2"/>
              <a:buChar char="ü"/>
            </a:pPr>
            <a:r>
              <a:rPr lang="en-US" sz="2800" smtClean="0">
                <a:solidFill>
                  <a:schemeClr val="bg1"/>
                </a:solidFill>
                <a:latin typeface="Times New Roman" pitchFamily="18" charset="0"/>
                <a:cs typeface="Times New Roman" pitchFamily="18" charset="0"/>
              </a:rPr>
              <a:t> </a:t>
            </a:r>
            <a:r>
              <a:rPr lang="en-US" sz="2800">
                <a:solidFill>
                  <a:schemeClr val="bg1"/>
                </a:solidFill>
                <a:latin typeface="Times New Roman" pitchFamily="18" charset="0"/>
                <a:cs typeface="Times New Roman" pitchFamily="18" charset="0"/>
              </a:rPr>
              <a:t>Nêu được khái niệm hợp kim.</a:t>
            </a:r>
            <a:endParaRPr lang="vi-VN" sz="2800">
              <a:solidFill>
                <a:schemeClr val="bg1"/>
              </a:solidFill>
              <a:latin typeface="Times New Roman" pitchFamily="18" charset="0"/>
              <a:cs typeface="Times New Roman" pitchFamily="18" charset="0"/>
            </a:endParaRPr>
          </a:p>
          <a:p>
            <a:pPr marL="457200" indent="-457200">
              <a:lnSpc>
                <a:spcPct val="150000"/>
              </a:lnSpc>
              <a:buFont typeface="Wingdings" pitchFamily="2" charset="2"/>
              <a:buChar char="ü"/>
            </a:pPr>
            <a:r>
              <a:rPr lang="en-US" sz="2800" smtClean="0">
                <a:solidFill>
                  <a:schemeClr val="bg1"/>
                </a:solidFill>
                <a:latin typeface="Times New Roman" pitchFamily="18" charset="0"/>
                <a:cs typeface="Times New Roman" pitchFamily="18" charset="0"/>
              </a:rPr>
              <a:t> </a:t>
            </a:r>
            <a:r>
              <a:rPr lang="en-US" sz="2800">
                <a:solidFill>
                  <a:schemeClr val="bg1"/>
                </a:solidFill>
                <a:latin typeface="Times New Roman" pitchFamily="18" charset="0"/>
                <a:cs typeface="Times New Roman" pitchFamily="18" charset="0"/>
              </a:rPr>
              <a:t>Giải thích vì sao trong một số trường hợp thực tiễn, kim loại được sử dụng dưới dạng hợp </a:t>
            </a:r>
            <a:r>
              <a:rPr lang="en-US" sz="2800" smtClean="0">
                <a:solidFill>
                  <a:schemeClr val="bg1"/>
                </a:solidFill>
                <a:latin typeface="Times New Roman" pitchFamily="18" charset="0"/>
                <a:cs typeface="Times New Roman" pitchFamily="18" charset="0"/>
              </a:rPr>
              <a:t>kim.</a:t>
            </a:r>
            <a:endParaRPr lang="en-US" sz="2800">
              <a:solidFill>
                <a:schemeClr val="bg1"/>
              </a:solidFill>
              <a:latin typeface="Times New Roman" pitchFamily="18" charset="0"/>
              <a:cs typeface="Times New Roman" pitchFamily="18" charset="0"/>
            </a:endParaRPr>
          </a:p>
          <a:p>
            <a:pPr marL="457200" indent="-457200">
              <a:lnSpc>
                <a:spcPct val="150000"/>
              </a:lnSpc>
              <a:buFont typeface="Wingdings" pitchFamily="2" charset="2"/>
              <a:buChar char="ü"/>
            </a:pPr>
            <a:r>
              <a:rPr lang="en-US" sz="2800" smtClean="0">
                <a:solidFill>
                  <a:schemeClr val="bg1"/>
                </a:solidFill>
                <a:latin typeface="Times New Roman" pitchFamily="18" charset="0"/>
                <a:cs typeface="Times New Roman" pitchFamily="18" charset="0"/>
              </a:rPr>
              <a:t>Nêu </a:t>
            </a:r>
            <a:r>
              <a:rPr lang="en-US" sz="2800">
                <a:solidFill>
                  <a:schemeClr val="bg1"/>
                </a:solidFill>
                <a:latin typeface="Times New Roman" pitchFamily="18" charset="0"/>
                <a:cs typeface="Times New Roman" pitchFamily="18" charset="0"/>
              </a:rPr>
              <a:t>được thành phần, tính chất đặc trưng của một số hợp kim phổ biến, quan trọng, hiện </a:t>
            </a:r>
            <a:r>
              <a:rPr lang="en-US" sz="2800" smtClean="0">
                <a:solidFill>
                  <a:schemeClr val="bg1"/>
                </a:solidFill>
                <a:latin typeface="Times New Roman" pitchFamily="18" charset="0"/>
                <a:cs typeface="Times New Roman" pitchFamily="18" charset="0"/>
              </a:rPr>
              <a:t>đại.</a:t>
            </a:r>
            <a:endParaRPr lang="en-US" sz="2800">
              <a:solidFill>
                <a:schemeClr val="bg1"/>
              </a:solidFill>
              <a:latin typeface="Times New Roman" pitchFamily="18" charset="0"/>
              <a:cs typeface="Times New Roman" pitchFamily="18" charset="0"/>
            </a:endParaRPr>
          </a:p>
          <a:p>
            <a:pPr marL="457200" indent="-457200">
              <a:lnSpc>
                <a:spcPct val="150000"/>
              </a:lnSpc>
              <a:buFont typeface="Wingdings" pitchFamily="2" charset="2"/>
              <a:buChar char="ü"/>
            </a:pPr>
            <a:r>
              <a:rPr lang="en-US" sz="2800" smtClean="0">
                <a:solidFill>
                  <a:schemeClr val="bg1"/>
                </a:solidFill>
                <a:latin typeface="Times New Roman" pitchFamily="18" charset="0"/>
                <a:cs typeface="Times New Roman" pitchFamily="18" charset="0"/>
              </a:rPr>
              <a:t>Trình </a:t>
            </a:r>
            <a:r>
              <a:rPr lang="en-US" sz="2800">
                <a:solidFill>
                  <a:schemeClr val="bg1"/>
                </a:solidFill>
                <a:latin typeface="Times New Roman" pitchFamily="18" charset="0"/>
                <a:cs typeface="Times New Roman" pitchFamily="18" charset="0"/>
              </a:rPr>
              <a:t>bày được các giai đoạn cơ bản của quá trình sản xuất gang; quá trình sản xuất thép.</a:t>
            </a:r>
            <a:endParaRPr lang="vi-VN" sz="2800">
              <a:solidFill>
                <a:schemeClr val="bg1"/>
              </a:solidFill>
              <a:latin typeface="Times New Roman" pitchFamily="18" charset="0"/>
              <a:cs typeface="Times New Roman" pitchFamily="18" charset="0"/>
            </a:endParaRPr>
          </a:p>
        </p:txBody>
      </p:sp>
      <p:pic>
        <p:nvPicPr>
          <p:cNvPr id="4100" name="Picture 4" descr="Ban hành Quy định về thanh tra, kiểm tra nội bộ của Trường Đại học Nguyễn  Tất Thành | Phòng Thanh Tra Giáo Dụ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532" y="22463"/>
            <a:ext cx="1137379" cy="113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4723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8578" y="1305077"/>
            <a:ext cx="8163193" cy="1063389"/>
            <a:chOff x="0" y="0"/>
            <a:chExt cx="6862939" cy="782582"/>
          </a:xfrm>
          <a:solidFill>
            <a:srgbClr val="00B050"/>
          </a:solidFill>
        </p:grpSpPr>
        <p:sp>
          <p:nvSpPr>
            <p:cNvPr id="3" name="Freeform 3"/>
            <p:cNvSpPr/>
            <p:nvPr/>
          </p:nvSpPr>
          <p:spPr>
            <a:xfrm>
              <a:off x="0" y="0"/>
              <a:ext cx="6862939" cy="782583"/>
            </a:xfrm>
            <a:custGeom>
              <a:avLst/>
              <a:gdLst/>
              <a:ahLst/>
              <a:cxnLst/>
              <a:rect l="l" t="t" r="r" b="b"/>
              <a:pathLst>
                <a:path w="6862939" h="782583">
                  <a:moveTo>
                    <a:pt x="6738479" y="782582"/>
                  </a:moveTo>
                  <a:lnTo>
                    <a:pt x="124460" y="782582"/>
                  </a:lnTo>
                  <a:cubicBezTo>
                    <a:pt x="55880" y="782582"/>
                    <a:pt x="0" y="726702"/>
                    <a:pt x="0" y="658122"/>
                  </a:cubicBezTo>
                  <a:lnTo>
                    <a:pt x="0" y="124460"/>
                  </a:lnTo>
                  <a:cubicBezTo>
                    <a:pt x="0" y="55880"/>
                    <a:pt x="55880" y="0"/>
                    <a:pt x="124460" y="0"/>
                  </a:cubicBezTo>
                  <a:lnTo>
                    <a:pt x="6738479" y="0"/>
                  </a:lnTo>
                  <a:cubicBezTo>
                    <a:pt x="6807059" y="0"/>
                    <a:pt x="6862939" y="55880"/>
                    <a:pt x="6862939" y="124460"/>
                  </a:cubicBezTo>
                  <a:lnTo>
                    <a:pt x="6862939" y="658123"/>
                  </a:lnTo>
                  <a:cubicBezTo>
                    <a:pt x="6862939" y="726703"/>
                    <a:pt x="6807059" y="782583"/>
                    <a:pt x="6738479" y="782583"/>
                  </a:cubicBezTo>
                  <a:close/>
                </a:path>
              </a:pathLst>
            </a:custGeom>
            <a:grpFill/>
          </p:spPr>
        </p:sp>
      </p:grpSp>
      <p:grpSp>
        <p:nvGrpSpPr>
          <p:cNvPr id="4" name="Group 4"/>
          <p:cNvGrpSpPr/>
          <p:nvPr/>
        </p:nvGrpSpPr>
        <p:grpSpPr>
          <a:xfrm>
            <a:off x="721554" y="4543446"/>
            <a:ext cx="8190218" cy="1233853"/>
            <a:chOff x="0" y="0"/>
            <a:chExt cx="6840262" cy="782582"/>
          </a:xfrm>
          <a:solidFill>
            <a:srgbClr val="00B050"/>
          </a:solidFill>
        </p:grpSpPr>
        <p:sp>
          <p:nvSpPr>
            <p:cNvPr id="5" name="Freeform 5"/>
            <p:cNvSpPr/>
            <p:nvPr/>
          </p:nvSpPr>
          <p:spPr>
            <a:xfrm>
              <a:off x="0" y="0"/>
              <a:ext cx="6840262" cy="782583"/>
            </a:xfrm>
            <a:custGeom>
              <a:avLst/>
              <a:gdLst/>
              <a:ahLst/>
              <a:cxnLst/>
              <a:rect l="l" t="t" r="r" b="b"/>
              <a:pathLst>
                <a:path w="6840262" h="782583">
                  <a:moveTo>
                    <a:pt x="6715802" y="782582"/>
                  </a:moveTo>
                  <a:lnTo>
                    <a:pt x="124460" y="782582"/>
                  </a:lnTo>
                  <a:cubicBezTo>
                    <a:pt x="55880" y="782582"/>
                    <a:pt x="0" y="726702"/>
                    <a:pt x="0" y="658122"/>
                  </a:cubicBezTo>
                  <a:lnTo>
                    <a:pt x="0" y="124460"/>
                  </a:lnTo>
                  <a:cubicBezTo>
                    <a:pt x="0" y="55880"/>
                    <a:pt x="55880" y="0"/>
                    <a:pt x="124460" y="0"/>
                  </a:cubicBezTo>
                  <a:lnTo>
                    <a:pt x="6715802" y="0"/>
                  </a:lnTo>
                  <a:cubicBezTo>
                    <a:pt x="6784382" y="0"/>
                    <a:pt x="6840262" y="55880"/>
                    <a:pt x="6840262" y="124460"/>
                  </a:cubicBezTo>
                  <a:lnTo>
                    <a:pt x="6840262" y="658123"/>
                  </a:lnTo>
                  <a:cubicBezTo>
                    <a:pt x="6840262" y="726703"/>
                    <a:pt x="6784382" y="782583"/>
                    <a:pt x="6715802" y="782583"/>
                  </a:cubicBezTo>
                  <a:close/>
                </a:path>
              </a:pathLst>
            </a:custGeom>
            <a:grpFill/>
          </p:spPr>
        </p:sp>
      </p:grpSp>
      <p:grpSp>
        <p:nvGrpSpPr>
          <p:cNvPr id="6" name="Group 6"/>
          <p:cNvGrpSpPr/>
          <p:nvPr/>
        </p:nvGrpSpPr>
        <p:grpSpPr>
          <a:xfrm>
            <a:off x="721554" y="2967469"/>
            <a:ext cx="8190218" cy="1233853"/>
            <a:chOff x="0" y="0"/>
            <a:chExt cx="6840262" cy="782582"/>
          </a:xfrm>
          <a:solidFill>
            <a:srgbClr val="00B050"/>
          </a:solidFill>
        </p:grpSpPr>
        <p:sp>
          <p:nvSpPr>
            <p:cNvPr id="7" name="Freeform 7"/>
            <p:cNvSpPr/>
            <p:nvPr/>
          </p:nvSpPr>
          <p:spPr>
            <a:xfrm>
              <a:off x="0" y="0"/>
              <a:ext cx="6840262" cy="782583"/>
            </a:xfrm>
            <a:custGeom>
              <a:avLst/>
              <a:gdLst/>
              <a:ahLst/>
              <a:cxnLst/>
              <a:rect l="l" t="t" r="r" b="b"/>
              <a:pathLst>
                <a:path w="6840262" h="782583">
                  <a:moveTo>
                    <a:pt x="6715802" y="782582"/>
                  </a:moveTo>
                  <a:lnTo>
                    <a:pt x="124460" y="782582"/>
                  </a:lnTo>
                  <a:cubicBezTo>
                    <a:pt x="55880" y="782582"/>
                    <a:pt x="0" y="726702"/>
                    <a:pt x="0" y="658122"/>
                  </a:cubicBezTo>
                  <a:lnTo>
                    <a:pt x="0" y="124460"/>
                  </a:lnTo>
                  <a:cubicBezTo>
                    <a:pt x="0" y="55880"/>
                    <a:pt x="55880" y="0"/>
                    <a:pt x="124460" y="0"/>
                  </a:cubicBezTo>
                  <a:lnTo>
                    <a:pt x="6715802" y="0"/>
                  </a:lnTo>
                  <a:cubicBezTo>
                    <a:pt x="6784382" y="0"/>
                    <a:pt x="6840262" y="55880"/>
                    <a:pt x="6840262" y="124460"/>
                  </a:cubicBezTo>
                  <a:lnTo>
                    <a:pt x="6840262" y="658123"/>
                  </a:lnTo>
                  <a:cubicBezTo>
                    <a:pt x="6840262" y="726703"/>
                    <a:pt x="6784382" y="782583"/>
                    <a:pt x="6715802" y="782583"/>
                  </a:cubicBezTo>
                  <a:close/>
                </a:path>
              </a:pathLst>
            </a:custGeom>
            <a:grpFill/>
          </p:spPr>
        </p:sp>
      </p:grpSp>
      <p:sp>
        <p:nvSpPr>
          <p:cNvPr id="8" name="TextBox 8"/>
          <p:cNvSpPr txBox="1"/>
          <p:nvPr/>
        </p:nvSpPr>
        <p:spPr>
          <a:xfrm>
            <a:off x="2646608" y="522051"/>
            <a:ext cx="6120021" cy="410369"/>
          </a:xfrm>
          <a:prstGeom prst="rect">
            <a:avLst/>
          </a:prstGeom>
        </p:spPr>
        <p:txBody>
          <a:bodyPr wrap="square" lIns="0" tIns="0" rIns="0" bIns="0" rtlCol="0" anchor="t">
            <a:spAutoFit/>
          </a:bodyPr>
          <a:lstStyle/>
          <a:p>
            <a:pPr>
              <a:lnSpc>
                <a:spcPts val="3166"/>
              </a:lnSpc>
            </a:pPr>
            <a:r>
              <a:rPr lang="vi-VN" sz="4400" b="1" dirty="0">
                <a:solidFill>
                  <a:srgbClr val="FF0000"/>
                </a:solidFill>
                <a:latin typeface="Times New Roman" pitchFamily="18" charset="0"/>
                <a:cs typeface="Times New Roman" pitchFamily="18" charset="0"/>
              </a:rPr>
              <a:t>NỘI DUNG BÀI HỌC</a:t>
            </a:r>
          </a:p>
        </p:txBody>
      </p:sp>
      <p:sp>
        <p:nvSpPr>
          <p:cNvPr id="9" name="TextBox 9"/>
          <p:cNvSpPr txBox="1"/>
          <p:nvPr/>
        </p:nvSpPr>
        <p:spPr>
          <a:xfrm>
            <a:off x="1147003" y="1624406"/>
            <a:ext cx="2742826" cy="590931"/>
          </a:xfrm>
          <a:prstGeom prst="rect">
            <a:avLst/>
          </a:prstGeom>
        </p:spPr>
        <p:txBody>
          <a:bodyPr wrap="square" lIns="0" tIns="0" rIns="0" bIns="0" rtlCol="0" anchor="t">
            <a:spAutoFit/>
          </a:bodyPr>
          <a:lstStyle/>
          <a:p>
            <a:pPr algn="just">
              <a:lnSpc>
                <a:spcPct val="120000"/>
              </a:lnSpc>
            </a:pPr>
            <a:r>
              <a:rPr lang="vi-VN" sz="3200" b="1" dirty="0">
                <a:solidFill>
                  <a:srgbClr val="FFFFFF"/>
                </a:solidFill>
                <a:latin typeface="Times New Roman" pitchFamily="18" charset="0"/>
                <a:cs typeface="Times New Roman" pitchFamily="18" charset="0"/>
              </a:rPr>
              <a:t>01</a:t>
            </a:r>
            <a:r>
              <a:rPr lang="vi-VN" sz="3200" b="1">
                <a:solidFill>
                  <a:srgbClr val="FFFFFF"/>
                </a:solidFill>
                <a:latin typeface="Times New Roman" pitchFamily="18" charset="0"/>
                <a:cs typeface="Times New Roman" pitchFamily="18" charset="0"/>
              </a:rPr>
              <a:t>. </a:t>
            </a:r>
            <a:r>
              <a:rPr lang="vi-VN" sz="3200" b="1" smtClean="0">
                <a:solidFill>
                  <a:srgbClr val="FFFFFF"/>
                </a:solidFill>
                <a:latin typeface="Times New Roman" pitchFamily="18" charset="0"/>
                <a:cs typeface="Times New Roman" pitchFamily="18" charset="0"/>
              </a:rPr>
              <a:t>HỢP KIM</a:t>
            </a:r>
            <a:endParaRPr lang="vi-VN" sz="3200" b="1" dirty="0">
              <a:solidFill>
                <a:srgbClr val="FFFFFF"/>
              </a:solidFill>
              <a:latin typeface="Times New Roman" pitchFamily="18" charset="0"/>
              <a:cs typeface="Times New Roman" pitchFamily="18" charset="0"/>
            </a:endParaRPr>
          </a:p>
        </p:txBody>
      </p:sp>
      <p:sp>
        <p:nvSpPr>
          <p:cNvPr id="10" name="TextBox 10"/>
          <p:cNvSpPr txBox="1"/>
          <p:nvPr/>
        </p:nvSpPr>
        <p:spPr>
          <a:xfrm>
            <a:off x="1001860" y="3372030"/>
            <a:ext cx="7271283" cy="590931"/>
          </a:xfrm>
          <a:prstGeom prst="rect">
            <a:avLst/>
          </a:prstGeom>
        </p:spPr>
        <p:txBody>
          <a:bodyPr wrap="square" lIns="0" tIns="0" rIns="0" bIns="0" rtlCol="0" anchor="t">
            <a:spAutoFit/>
          </a:bodyPr>
          <a:lstStyle/>
          <a:p>
            <a:pPr algn="just">
              <a:lnSpc>
                <a:spcPct val="120000"/>
              </a:lnSpc>
            </a:pPr>
            <a:r>
              <a:rPr lang="vi-VN" sz="3200" b="1" dirty="0">
                <a:solidFill>
                  <a:srgbClr val="FFFFFF"/>
                </a:solidFill>
                <a:latin typeface="Times New Roman" pitchFamily="18" charset="0"/>
                <a:cs typeface="Times New Roman" pitchFamily="18" charset="0"/>
              </a:rPr>
              <a:t>02. MỘT </a:t>
            </a:r>
            <a:r>
              <a:rPr lang="vi-VN" sz="3200" b="1">
                <a:solidFill>
                  <a:srgbClr val="FFFFFF"/>
                </a:solidFill>
                <a:latin typeface="Times New Roman" pitchFamily="18" charset="0"/>
                <a:cs typeface="Times New Roman" pitchFamily="18" charset="0"/>
              </a:rPr>
              <a:t>SỐ </a:t>
            </a:r>
            <a:r>
              <a:rPr lang="vi-VN" sz="3200" b="1" smtClean="0">
                <a:solidFill>
                  <a:srgbClr val="FFFFFF"/>
                </a:solidFill>
                <a:latin typeface="Times New Roman" pitchFamily="18" charset="0"/>
                <a:cs typeface="Times New Roman" pitchFamily="18" charset="0"/>
              </a:rPr>
              <a:t>HỢP KIM PHỔ BIẾN</a:t>
            </a:r>
            <a:endParaRPr lang="vi-VN" sz="3200" b="1" dirty="0">
              <a:solidFill>
                <a:srgbClr val="FFFFFF"/>
              </a:solidFill>
              <a:latin typeface="Times New Roman" pitchFamily="18" charset="0"/>
              <a:cs typeface="Times New Roman" pitchFamily="18" charset="0"/>
            </a:endParaRPr>
          </a:p>
        </p:txBody>
      </p:sp>
      <p:sp>
        <p:nvSpPr>
          <p:cNvPr id="11" name="TextBox 11"/>
          <p:cNvSpPr txBox="1"/>
          <p:nvPr/>
        </p:nvSpPr>
        <p:spPr>
          <a:xfrm>
            <a:off x="1032186" y="4942139"/>
            <a:ext cx="6936157" cy="590931"/>
          </a:xfrm>
          <a:prstGeom prst="rect">
            <a:avLst/>
          </a:prstGeom>
        </p:spPr>
        <p:txBody>
          <a:bodyPr wrap="square" lIns="0" tIns="0" rIns="0" bIns="0" rtlCol="0" anchor="t">
            <a:spAutoFit/>
          </a:bodyPr>
          <a:lstStyle/>
          <a:p>
            <a:pPr algn="just">
              <a:lnSpc>
                <a:spcPct val="120000"/>
              </a:lnSpc>
            </a:pPr>
            <a:r>
              <a:rPr lang="vi-VN" sz="3200" b="1" dirty="0">
                <a:solidFill>
                  <a:srgbClr val="FFFFFF"/>
                </a:solidFill>
                <a:latin typeface="Times New Roman" pitchFamily="18" charset="0"/>
                <a:cs typeface="Times New Roman" pitchFamily="18" charset="0"/>
              </a:rPr>
              <a:t>03</a:t>
            </a:r>
            <a:r>
              <a:rPr lang="vi-VN" sz="3200" b="1">
                <a:solidFill>
                  <a:srgbClr val="FFFFFF"/>
                </a:solidFill>
                <a:latin typeface="Times New Roman" pitchFamily="18" charset="0"/>
                <a:cs typeface="Times New Roman" pitchFamily="18" charset="0"/>
              </a:rPr>
              <a:t>. </a:t>
            </a:r>
            <a:r>
              <a:rPr lang="vi-VN" sz="3200" b="1" smtClean="0">
                <a:solidFill>
                  <a:srgbClr val="FFFFFF"/>
                </a:solidFill>
                <a:latin typeface="Times New Roman" pitchFamily="18" charset="0"/>
                <a:cs typeface="Times New Roman" pitchFamily="18" charset="0"/>
              </a:rPr>
              <a:t>SẢN XUẤT GANG THÉP</a:t>
            </a:r>
            <a:endParaRPr lang="vi-VN" sz="3200" b="1" dirty="0">
              <a:solidFill>
                <a:srgbClr val="FFFFFF"/>
              </a:solidFill>
              <a:latin typeface="Times New Roman" pitchFamily="18" charset="0"/>
              <a:cs typeface="Times New Roman" pitchFamily="18" charset="0"/>
            </a:endParaRPr>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17959">
            <a:off x="-1273405" y="5356650"/>
            <a:ext cx="2794553" cy="402357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149099" y="-171747"/>
            <a:ext cx="3275442" cy="1387597"/>
          </a:xfrm>
          <a:prstGeom prst="rect">
            <a:avLst/>
          </a:prstGeom>
        </p:spPr>
      </p:pic>
    </p:spTree>
    <p:extLst>
      <p:ext uri="{BB962C8B-B14F-4D97-AF65-F5344CB8AC3E}">
        <p14:creationId xmlns:p14="http://schemas.microsoft.com/office/powerpoint/2010/main" val="3196146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27893" t="1436" r="33087" b="1761"/>
          <a:stretch/>
        </p:blipFill>
        <p:spPr>
          <a:xfrm rot="16200000">
            <a:off x="3581832" y="-1752175"/>
            <a:ext cx="5028342" cy="12192005"/>
          </a:xfrm>
          <a:prstGeom prst="rect">
            <a:avLst/>
          </a:prstGeom>
        </p:spPr>
      </p:pic>
      <p:grpSp>
        <p:nvGrpSpPr>
          <p:cNvPr id="3" name="组合 2"/>
          <p:cNvGrpSpPr/>
          <p:nvPr/>
        </p:nvGrpSpPr>
        <p:grpSpPr>
          <a:xfrm>
            <a:off x="8561642" y="1539597"/>
            <a:ext cx="2824982" cy="1654176"/>
            <a:chOff x="4683509" y="2601913"/>
            <a:chExt cx="2824982" cy="1654176"/>
          </a:xfrm>
        </p:grpSpPr>
        <p:sp>
          <p:nvSpPr>
            <p:cNvPr id="4" name="椭圆 3"/>
            <p:cNvSpPr/>
            <p:nvPr/>
          </p:nvSpPr>
          <p:spPr>
            <a:xfrm>
              <a:off x="5268911" y="2601913"/>
              <a:ext cx="1654178" cy="1654176"/>
            </a:xfrm>
            <a:prstGeom prst="ellipse">
              <a:avLst/>
            </a:prstGeom>
            <a:solidFill>
              <a:srgbClr val="FF7C80"/>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CBCE2F27-1948-4AAF-B7D2-B7B4F23C2784}"/>
                </a:ext>
              </a:extLst>
            </p:cNvPr>
            <p:cNvSpPr/>
            <p:nvPr/>
          </p:nvSpPr>
          <p:spPr>
            <a:xfrm>
              <a:off x="4683509" y="2829478"/>
              <a:ext cx="2824982" cy="1107996"/>
            </a:xfrm>
            <a:prstGeom prst="rect">
              <a:avLst/>
            </a:prstGeom>
          </p:spPr>
          <p:txBody>
            <a:bodyPr wrap="square">
              <a:spAutoFit/>
              <a:scene3d>
                <a:camera prst="orthographicFront"/>
                <a:lightRig rig="threePt" dir="t"/>
              </a:scene3d>
              <a:sp3d contourW="12700"/>
            </a:bodyPr>
            <a:lstStyle/>
            <a:p>
              <a:pPr algn="ctr"/>
              <a:r>
                <a:rPr lang="en-US" altLang="zh-CN" sz="6600" b="1" dirty="0">
                  <a:solidFill>
                    <a:schemeClr val="bg1"/>
                  </a:solidFill>
                  <a:latin typeface="Times New Roman" panose="02020603050405020304" pitchFamily="18" charset="0"/>
                  <a:cs typeface="Times New Roman" panose="02020603050405020304" pitchFamily="18" charset="0"/>
                  <a:sym typeface="+mn-lt"/>
                </a:rPr>
                <a:t>01</a:t>
              </a:r>
              <a:endParaRPr lang="zh-CN" altLang="en-US" sz="6600" b="1" dirty="0">
                <a:solidFill>
                  <a:schemeClr val="bg1"/>
                </a:solidFill>
                <a:latin typeface="Times New Roman" panose="02020603050405020304" pitchFamily="18" charset="0"/>
                <a:cs typeface="Times New Roman" panose="02020603050405020304" pitchFamily="18" charset="0"/>
                <a:sym typeface="+mn-lt"/>
              </a:endParaRPr>
            </a:p>
          </p:txBody>
        </p:sp>
      </p:grpSp>
      <p:sp>
        <p:nvSpPr>
          <p:cNvPr id="7" name="文本框 6"/>
          <p:cNvSpPr txBox="1"/>
          <p:nvPr/>
        </p:nvSpPr>
        <p:spPr>
          <a:xfrm>
            <a:off x="2707306" y="1763581"/>
            <a:ext cx="7266827" cy="1323439"/>
          </a:xfrm>
          <a:prstGeom prst="rect">
            <a:avLst/>
          </a:prstGeom>
          <a:noFill/>
        </p:spPr>
        <p:txBody>
          <a:bodyPr wrap="square" rtlCol="0">
            <a:spAutoFit/>
            <a:scene3d>
              <a:camera prst="orthographicFront"/>
              <a:lightRig rig="threePt" dir="t"/>
            </a:scene3d>
            <a:sp3d contourW="12700"/>
          </a:bodyPr>
          <a:lstStyle/>
          <a:p>
            <a:pPr algn="ctr"/>
            <a:r>
              <a:rPr lang="en-US" altLang="zh-CN" sz="8000" b="1" smtClean="0">
                <a:solidFill>
                  <a:srgbClr val="FF7C8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rPr>
              <a:t>HỢP KIM</a:t>
            </a:r>
            <a:endParaRPr lang="zh-CN" altLang="en-US" sz="8000" b="1" dirty="0">
              <a:solidFill>
                <a:srgbClr val="FF7C80"/>
              </a:solidFill>
              <a:latin typeface="Times New Roman" panose="02020603050405020304" pitchFamily="18" charset="0"/>
              <a:ea typeface="汉标中黑体" panose="02010601030101010101" charset="-122"/>
              <a:cs typeface="Times New Roman" panose="02020603050405020304" pitchFamily="18" charset="0"/>
              <a:sym typeface="字心坊童梦奇缘W" panose="020B0A04020202020204" pitchFamily="34" charset="-122"/>
            </a:endParaRPr>
          </a:p>
        </p:txBody>
      </p:sp>
    </p:spTree>
    <p:extLst>
      <p:ext uri="{BB962C8B-B14F-4D97-AF65-F5344CB8AC3E}">
        <p14:creationId xmlns:p14="http://schemas.microsoft.com/office/powerpoint/2010/main" val="820730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8799</TotalTime>
  <Words>2831</Words>
  <Application>Microsoft Office PowerPoint</Application>
  <PresentationFormat>Widescreen</PresentationFormat>
  <Paragraphs>337</Paragraphs>
  <Slides>50</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50</vt:i4>
      </vt:variant>
    </vt:vector>
  </HeadingPairs>
  <TitlesOfParts>
    <vt:vector size="65" baseType="lpstr">
      <vt:lpstr>宋体</vt:lpstr>
      <vt:lpstr>Algerian</vt:lpstr>
      <vt:lpstr>Arial</vt:lpstr>
      <vt:lpstr>Calibri</vt:lpstr>
      <vt:lpstr>Calibri Light</vt:lpstr>
      <vt:lpstr>Garamond</vt:lpstr>
      <vt:lpstr>Meiryo</vt:lpstr>
      <vt:lpstr>Times New Roman</vt:lpstr>
      <vt:lpstr>Verdana</vt:lpstr>
      <vt:lpstr>VNI-Times</vt:lpstr>
      <vt:lpstr>Wingdings</vt:lpstr>
      <vt:lpstr>字心坊童梦奇缘W</vt:lpstr>
      <vt:lpstr>字魂58号-创中黑</vt:lpstr>
      <vt:lpstr>汉标中黑体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c:creator>
  <cp:lastModifiedBy>Admin</cp:lastModifiedBy>
  <cp:revision>387</cp:revision>
  <dcterms:created xsi:type="dcterms:W3CDTF">2021-08-20T08:51:03Z</dcterms:created>
  <dcterms:modified xsi:type="dcterms:W3CDTF">2025-03-04T14:21:14Z</dcterms:modified>
</cp:coreProperties>
</file>