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4"/>
  </p:notesMasterIdLst>
  <p:sldIdLst>
    <p:sldId id="256" r:id="rId2"/>
    <p:sldId id="257" r:id="rId3"/>
    <p:sldId id="266" r:id="rId4"/>
    <p:sldId id="258" r:id="rId5"/>
    <p:sldId id="259" r:id="rId6"/>
    <p:sldId id="267" r:id="rId7"/>
    <p:sldId id="268" r:id="rId8"/>
    <p:sldId id="269" r:id="rId9"/>
    <p:sldId id="270" r:id="rId10"/>
    <p:sldId id="260" r:id="rId11"/>
    <p:sldId id="271" r:id="rId12"/>
    <p:sldId id="272" r:id="rId13"/>
    <p:sldId id="285" r:id="rId14"/>
    <p:sldId id="273" r:id="rId15"/>
    <p:sldId id="274" r:id="rId16"/>
    <p:sldId id="275" r:id="rId17"/>
    <p:sldId id="276" r:id="rId18"/>
    <p:sldId id="286" r:id="rId19"/>
    <p:sldId id="277" r:id="rId20"/>
    <p:sldId id="278" r:id="rId21"/>
    <p:sldId id="279" r:id="rId22"/>
    <p:sldId id="264" r:id="rId23"/>
    <p:sldId id="262" r:id="rId24"/>
    <p:sldId id="263" r:id="rId25"/>
    <p:sldId id="261" r:id="rId26"/>
    <p:sldId id="280" r:id="rId27"/>
    <p:sldId id="282" r:id="rId28"/>
    <p:sldId id="281" r:id="rId29"/>
    <p:sldId id="283" r:id="rId30"/>
    <p:sldId id="284" r:id="rId31"/>
    <p:sldId id="287" r:id="rId32"/>
    <p:sldId id="265" r:id="rId33"/>
  </p:sldIdLst>
  <p:sldSz cx="18288000" cy="10287000"/>
  <p:notesSz cx="6858000" cy="9144000"/>
  <p:embeddedFontLst>
    <p:embeddedFont>
      <p:font typeface="One Little Font Bold" panose="020B0604020202020204" charset="0"/>
      <p:regular r:id="rId35"/>
    </p:embeddedFont>
    <p:embeddedFont>
      <p:font typeface="Sailors Condensed" panose="020B0604020202020204" charset="0"/>
      <p:regular r:id="rId36"/>
    </p:embeddedFont>
    <p:embeddedFont>
      <p:font typeface="One Little Font" panose="020B0604020202020204" charset="0"/>
      <p:regular r:id="rId37"/>
    </p:embeddedFont>
    <p:embeddedFont>
      <p:font typeface="Calibri" panose="020F0502020204030204" pitchFamily="34" charset="0"/>
      <p:regular r:id="rId38"/>
      <p:bold r:id="rId39"/>
      <p:italic r:id="rId40"/>
      <p:boldItalic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A93A0FB7-514D-4860-838D-DEAF174A4D52}">
          <p14:sldIdLst>
            <p14:sldId id="256"/>
            <p14:sldId id="257"/>
            <p14:sldId id="266"/>
            <p14:sldId id="258"/>
            <p14:sldId id="259"/>
            <p14:sldId id="267"/>
            <p14:sldId id="268"/>
            <p14:sldId id="269"/>
            <p14:sldId id="270"/>
            <p14:sldId id="260"/>
            <p14:sldId id="271"/>
            <p14:sldId id="272"/>
            <p14:sldId id="285"/>
            <p14:sldId id="273"/>
            <p14:sldId id="274"/>
            <p14:sldId id="275"/>
            <p14:sldId id="276"/>
            <p14:sldId id="286"/>
            <p14:sldId id="277"/>
            <p14:sldId id="278"/>
            <p14:sldId id="279"/>
            <p14:sldId id="264"/>
            <p14:sldId id="262"/>
            <p14:sldId id="263"/>
            <p14:sldId id="261"/>
            <p14:sldId id="280"/>
            <p14:sldId id="282"/>
            <p14:sldId id="281"/>
            <p14:sldId id="283"/>
            <p14:sldId id="284"/>
            <p14:sldId id="287"/>
            <p14:sldId id="26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ED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333" autoAdjust="0"/>
  </p:normalViewPr>
  <p:slideViewPr>
    <p:cSldViewPr>
      <p:cViewPr varScale="1">
        <p:scale>
          <a:sx n="54" d="100"/>
          <a:sy n="54" d="100"/>
        </p:scale>
        <p:origin x="336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Relationship Id="rId20" Type="http://schemas.openxmlformats.org/officeDocument/2006/relationships/slide" Target="slides/slide19.xml"/><Relationship Id="rId41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833D34-93C4-4F9D-8FDF-5BBE21D07902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4E846A-5363-42B4-B054-E2FBFC497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7635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4E846A-5363-42B4-B054-E2FBFC49754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8243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5.png"/><Relationship Id="rId5" Type="http://schemas.openxmlformats.org/officeDocument/2006/relationships/image" Target="../media/image13.pn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8.png"/><Relationship Id="rId5" Type="http://schemas.openxmlformats.org/officeDocument/2006/relationships/image" Target="../media/image13.pn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777" b="-38777"/>
            </a:stretch>
          </a:blipFill>
        </p:spPr>
      </p:sp>
      <p:sp>
        <p:nvSpPr>
          <p:cNvPr id="3" name="Freeform 3"/>
          <p:cNvSpPr/>
          <p:nvPr/>
        </p:nvSpPr>
        <p:spPr>
          <a:xfrm rot="-3608745">
            <a:off x="13131359" y="5536956"/>
            <a:ext cx="5389985" cy="7741450"/>
          </a:xfrm>
          <a:custGeom>
            <a:avLst/>
            <a:gdLst/>
            <a:ahLst/>
            <a:cxnLst/>
            <a:rect l="l" t="t" r="r" b="b"/>
            <a:pathLst>
              <a:path w="5389985" h="7741450">
                <a:moveTo>
                  <a:pt x="0" y="0"/>
                </a:moveTo>
                <a:lnTo>
                  <a:pt x="5389985" y="0"/>
                </a:lnTo>
                <a:lnTo>
                  <a:pt x="5389985" y="7741450"/>
                </a:lnTo>
                <a:lnTo>
                  <a:pt x="0" y="77414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8638182">
            <a:off x="14896141" y="-1295887"/>
            <a:ext cx="4442087" cy="5854481"/>
          </a:xfrm>
          <a:custGeom>
            <a:avLst/>
            <a:gdLst/>
            <a:ahLst/>
            <a:cxnLst/>
            <a:rect l="l" t="t" r="r" b="b"/>
            <a:pathLst>
              <a:path w="4442087" h="5854481">
                <a:moveTo>
                  <a:pt x="0" y="0"/>
                </a:moveTo>
                <a:lnTo>
                  <a:pt x="4442087" y="0"/>
                </a:lnTo>
                <a:lnTo>
                  <a:pt x="4442087" y="5854481"/>
                </a:lnTo>
                <a:lnTo>
                  <a:pt x="0" y="585448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730637" flipH="1">
            <a:off x="8965956" y="-1235880"/>
            <a:ext cx="3499852" cy="6073496"/>
          </a:xfrm>
          <a:custGeom>
            <a:avLst/>
            <a:gdLst/>
            <a:ahLst/>
            <a:cxnLst/>
            <a:rect l="l" t="t" r="r" b="b"/>
            <a:pathLst>
              <a:path w="3499852" h="6073496">
                <a:moveTo>
                  <a:pt x="3499852" y="0"/>
                </a:moveTo>
                <a:lnTo>
                  <a:pt x="0" y="0"/>
                </a:lnTo>
                <a:lnTo>
                  <a:pt x="0" y="6073497"/>
                </a:lnTo>
                <a:lnTo>
                  <a:pt x="3499852" y="6073497"/>
                </a:lnTo>
                <a:lnTo>
                  <a:pt x="3499852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138143">
            <a:off x="8929730" y="6253864"/>
            <a:ext cx="3572305" cy="4700401"/>
          </a:xfrm>
          <a:custGeom>
            <a:avLst/>
            <a:gdLst/>
            <a:ahLst/>
            <a:cxnLst/>
            <a:rect l="l" t="t" r="r" b="b"/>
            <a:pathLst>
              <a:path w="3572305" h="4700401">
                <a:moveTo>
                  <a:pt x="0" y="0"/>
                </a:moveTo>
                <a:lnTo>
                  <a:pt x="3572305" y="0"/>
                </a:lnTo>
                <a:lnTo>
                  <a:pt x="3572305" y="4700401"/>
                </a:lnTo>
                <a:lnTo>
                  <a:pt x="0" y="470040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028700" y="4600039"/>
            <a:ext cx="9934798" cy="15388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951"/>
              </a:lnSpc>
            </a:pPr>
            <a:r>
              <a:rPr lang="en-US" sz="14399" spc="-374" smtClean="0">
                <a:solidFill>
                  <a:srgbClr val="3B3433"/>
                </a:solidFill>
                <a:latin typeface="Sailors Condensed"/>
                <a:ea typeface="Sailors Condensed"/>
                <a:cs typeface="Sailors Condensed"/>
                <a:sym typeface="Sailors Condensed"/>
              </a:rPr>
              <a:t>KHTN 8</a:t>
            </a:r>
            <a:endParaRPr lang="en-US" sz="14399" spc="-374">
              <a:solidFill>
                <a:srgbClr val="3B3433"/>
              </a:solidFill>
              <a:latin typeface="Sailors Condensed"/>
              <a:ea typeface="Sailors Condensed"/>
              <a:cs typeface="Sailors Condensed"/>
              <a:sym typeface="Sailors Condense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777" b="-3877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718351" y="1033803"/>
            <a:ext cx="3472938" cy="7369629"/>
          </a:xfrm>
          <a:custGeom>
            <a:avLst/>
            <a:gdLst/>
            <a:ahLst/>
            <a:cxnLst/>
            <a:rect l="l" t="t" r="r" b="b"/>
            <a:pathLst>
              <a:path w="3878199" h="8229600">
                <a:moveTo>
                  <a:pt x="0" y="0"/>
                </a:moveTo>
                <a:lnTo>
                  <a:pt x="3878199" y="0"/>
                </a:lnTo>
                <a:lnTo>
                  <a:pt x="387819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354989" y="425971"/>
            <a:ext cx="12850380" cy="12054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9359"/>
              </a:lnSpc>
              <a:spcBef>
                <a:spcPct val="0"/>
              </a:spcBef>
            </a:pPr>
            <a:r>
              <a:rPr lang="en-US" sz="8999" u="none" spc="-440" smtClean="0">
                <a:solidFill>
                  <a:srgbClr val="3B3433"/>
                </a:solidFill>
                <a:latin typeface="Arial" panose="020B0604020202020204" pitchFamily="34" charset="0"/>
                <a:ea typeface="Sailors Condensed"/>
                <a:cs typeface="Arial" panose="020B0604020202020204" pitchFamily="34" charset="0"/>
                <a:sym typeface="Sailors Condensed"/>
              </a:rPr>
              <a:t>II – TÍNH CHẤT HOÁ HỌC</a:t>
            </a:r>
            <a:endParaRPr lang="en-US" sz="8999" u="none" spc="-440">
              <a:solidFill>
                <a:srgbClr val="3B3433"/>
              </a:solidFill>
              <a:latin typeface="Arial" panose="020B0604020202020204" pitchFamily="34" charset="0"/>
              <a:ea typeface="Sailors Condensed"/>
              <a:cs typeface="Arial" panose="020B0604020202020204" pitchFamily="34" charset="0"/>
              <a:sym typeface="Sailors Condense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354989" y="2057400"/>
            <a:ext cx="8743314" cy="5136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3600" b="1" smtClean="0">
                <a:solidFill>
                  <a:srgbClr val="3B3433"/>
                </a:solidFill>
                <a:latin typeface="One Little Font Bold"/>
                <a:ea typeface="One Little Font Bold"/>
                <a:cs typeface="One Little Font Bold"/>
                <a:sym typeface="One Little Font Bold"/>
              </a:rPr>
              <a:t>1. Oxide acid</a:t>
            </a:r>
            <a:endParaRPr lang="en-US" sz="3600" b="1">
              <a:solidFill>
                <a:srgbClr val="3B3433"/>
              </a:solidFill>
              <a:latin typeface="One Little Font Bold"/>
              <a:ea typeface="One Little Font Bold"/>
              <a:cs typeface="One Little Font Bold"/>
              <a:sym typeface="One Little Font Bold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989" y="3355972"/>
            <a:ext cx="14266651" cy="63093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8777" b="-3877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54989" y="7048500"/>
            <a:ext cx="1404918" cy="2981258"/>
          </a:xfrm>
          <a:custGeom>
            <a:avLst/>
            <a:gdLst/>
            <a:ahLst/>
            <a:cxnLst/>
            <a:rect l="l" t="t" r="r" b="b"/>
            <a:pathLst>
              <a:path w="3878199" h="8229600">
                <a:moveTo>
                  <a:pt x="0" y="0"/>
                </a:moveTo>
                <a:lnTo>
                  <a:pt x="3878199" y="0"/>
                </a:lnTo>
                <a:lnTo>
                  <a:pt x="387819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354989" y="425971"/>
            <a:ext cx="12850380" cy="12054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9359"/>
              </a:lnSpc>
              <a:spcBef>
                <a:spcPct val="0"/>
              </a:spcBef>
            </a:pPr>
            <a:r>
              <a:rPr lang="en-US" sz="8000" u="none" spc="-440" smtClean="0">
                <a:solidFill>
                  <a:srgbClr val="3B3433"/>
                </a:solidFill>
                <a:latin typeface="Arial" panose="020B0604020202020204" pitchFamily="34" charset="0"/>
                <a:ea typeface="Sailors Condensed"/>
                <a:cs typeface="Arial" panose="020B0604020202020204" pitchFamily="34" charset="0"/>
                <a:sym typeface="Sailors Condensed"/>
              </a:rPr>
              <a:t>II – TÍNH CHẤT HOÁ HỌC</a:t>
            </a:r>
            <a:endParaRPr lang="en-US" sz="8000" u="none" spc="-440">
              <a:solidFill>
                <a:srgbClr val="3B3433"/>
              </a:solidFill>
              <a:latin typeface="Arial" panose="020B0604020202020204" pitchFamily="34" charset="0"/>
              <a:ea typeface="Sailors Condensed"/>
              <a:cs typeface="Arial" panose="020B0604020202020204" pitchFamily="34" charset="0"/>
              <a:sym typeface="Sailors Condense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354989" y="2057400"/>
            <a:ext cx="8743314" cy="5136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3600" b="1" smtClean="0">
                <a:solidFill>
                  <a:srgbClr val="3B3433"/>
                </a:solidFill>
                <a:latin typeface="One Little Font Bold"/>
                <a:ea typeface="One Little Font Bold"/>
                <a:cs typeface="One Little Font Bold"/>
                <a:sym typeface="One Little Font Bold"/>
              </a:rPr>
              <a:t>1. Oxide acid</a:t>
            </a:r>
            <a:endParaRPr lang="en-US" sz="3600" b="1">
              <a:solidFill>
                <a:srgbClr val="3B3433"/>
              </a:solidFill>
              <a:latin typeface="One Little Font Bold"/>
              <a:ea typeface="One Little Font Bold"/>
              <a:cs typeface="One Little Font Bold"/>
              <a:sym typeface="One Little Font Bold"/>
            </a:endParaRPr>
          </a:p>
        </p:txBody>
      </p:sp>
      <p:pic>
        <p:nvPicPr>
          <p:cNvPr id="11" name="Bài 10 THÍ NGHIỆM- TÍNH CHẤT HOÁ HỌC CỦA OXIDE ACID #thinghiemhoahoc #khtn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081471" y="-419100"/>
            <a:ext cx="6022181" cy="107061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14400" y="2933700"/>
            <a:ext cx="99822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smtClean="0"/>
              <a:t>Dẫn từ từ khí carbon dioxide vào nước vôi trong, ban đầu dung dịch vẩn đục.</a:t>
            </a:r>
          </a:p>
          <a:p>
            <a:pPr algn="just"/>
            <a:r>
              <a:rPr lang="en-US" sz="3200" smtClean="0"/>
              <a:t>Tiếp tục dẫn khí carbon dioxide vào sau một khoảng thời gian vẩn đục lại tan dần.</a:t>
            </a:r>
            <a:endParaRPr lang="en-US" sz="3200"/>
          </a:p>
        </p:txBody>
      </p:sp>
      <p:sp>
        <p:nvSpPr>
          <p:cNvPr id="13" name="TextBox 12"/>
          <p:cNvSpPr txBox="1"/>
          <p:nvPr/>
        </p:nvSpPr>
        <p:spPr>
          <a:xfrm>
            <a:off x="2057400" y="5676900"/>
            <a:ext cx="94488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/>
              <a:t>CaCO</a:t>
            </a:r>
            <a:r>
              <a:rPr lang="en-US" sz="3200" baseline="-25000" smtClean="0"/>
              <a:t>3</a:t>
            </a:r>
            <a:r>
              <a:rPr lang="en-US" sz="3200" smtClean="0"/>
              <a:t> + 2HCl </a:t>
            </a:r>
            <a:r>
              <a:rPr lang="en-US" sz="3200" smtClean="0">
                <a:sym typeface="Wingdings" panose="05000000000000000000" pitchFamily="2" charset="2"/>
              </a:rPr>
              <a:t> CaCl</a:t>
            </a:r>
            <a:r>
              <a:rPr lang="en-US" sz="3200" baseline="-25000" smtClean="0">
                <a:sym typeface="Wingdings" panose="05000000000000000000" pitchFamily="2" charset="2"/>
              </a:rPr>
              <a:t>2</a:t>
            </a:r>
            <a:r>
              <a:rPr lang="en-US" sz="3200" smtClean="0">
                <a:sym typeface="Wingdings" panose="05000000000000000000" pitchFamily="2" charset="2"/>
              </a:rPr>
              <a:t> + CO</a:t>
            </a:r>
            <a:r>
              <a:rPr lang="en-US" sz="3200" baseline="-25000" smtClean="0">
                <a:sym typeface="Wingdings" panose="05000000000000000000" pitchFamily="2" charset="2"/>
              </a:rPr>
              <a:t>2</a:t>
            </a:r>
            <a:r>
              <a:rPr lang="en-US" sz="3200" smtClean="0">
                <a:sym typeface="Wingdings" panose="05000000000000000000" pitchFamily="2" charset="2"/>
              </a:rPr>
              <a:t> + H</a:t>
            </a:r>
            <a:r>
              <a:rPr lang="en-US" sz="3200" baseline="-25000" smtClean="0">
                <a:sym typeface="Wingdings" panose="05000000000000000000" pitchFamily="2" charset="2"/>
              </a:rPr>
              <a:t>2</a:t>
            </a:r>
            <a:r>
              <a:rPr lang="en-US" sz="3200" smtClean="0">
                <a:sym typeface="Wingdings" panose="05000000000000000000" pitchFamily="2" charset="2"/>
              </a:rPr>
              <a:t>O (1)</a:t>
            </a:r>
          </a:p>
          <a:p>
            <a:endParaRPr lang="en-US" sz="3200">
              <a:sym typeface="Wingdings" panose="05000000000000000000" pitchFamily="2" charset="2"/>
            </a:endParaRPr>
          </a:p>
          <a:p>
            <a:r>
              <a:rPr lang="en-US" sz="3200" smtClean="0">
                <a:sym typeface="Wingdings" panose="05000000000000000000" pitchFamily="2" charset="2"/>
              </a:rPr>
              <a:t>CO</a:t>
            </a:r>
            <a:r>
              <a:rPr lang="en-US" sz="3200" baseline="-25000" smtClean="0">
                <a:sym typeface="Wingdings" panose="05000000000000000000" pitchFamily="2" charset="2"/>
              </a:rPr>
              <a:t>2</a:t>
            </a:r>
            <a:r>
              <a:rPr lang="en-US" sz="3200" smtClean="0">
                <a:sym typeface="Wingdings" panose="05000000000000000000" pitchFamily="2" charset="2"/>
              </a:rPr>
              <a:t> + Ca(OH)</a:t>
            </a:r>
            <a:r>
              <a:rPr lang="en-US" sz="3200" baseline="-25000" smtClean="0">
                <a:sym typeface="Wingdings" panose="05000000000000000000" pitchFamily="2" charset="2"/>
              </a:rPr>
              <a:t>2</a:t>
            </a:r>
            <a:r>
              <a:rPr lang="en-US" sz="3200" smtClean="0">
                <a:sym typeface="Wingdings" panose="05000000000000000000" pitchFamily="2" charset="2"/>
              </a:rPr>
              <a:t>  CaCO</a:t>
            </a:r>
            <a:r>
              <a:rPr lang="en-US" sz="3200" baseline="-25000" smtClean="0">
                <a:sym typeface="Wingdings" panose="05000000000000000000" pitchFamily="2" charset="2"/>
              </a:rPr>
              <a:t>3</a:t>
            </a:r>
            <a:r>
              <a:rPr lang="en-US" sz="3200" smtClean="0">
                <a:sym typeface="Wingdings" panose="05000000000000000000" pitchFamily="2" charset="2"/>
              </a:rPr>
              <a:t> + H</a:t>
            </a:r>
            <a:r>
              <a:rPr lang="en-US" sz="3200" baseline="-25000" smtClean="0">
                <a:sym typeface="Wingdings" panose="05000000000000000000" pitchFamily="2" charset="2"/>
              </a:rPr>
              <a:t>2</a:t>
            </a:r>
            <a:r>
              <a:rPr lang="en-US" sz="3200" smtClean="0">
                <a:sym typeface="Wingdings" panose="05000000000000000000" pitchFamily="2" charset="2"/>
              </a:rPr>
              <a:t>O (2)</a:t>
            </a:r>
          </a:p>
          <a:p>
            <a:r>
              <a:rPr lang="en-US" sz="3200" smtClean="0">
                <a:sym typeface="Wingdings" panose="05000000000000000000" pitchFamily="2" charset="2"/>
              </a:rPr>
              <a:t>			 </a:t>
            </a:r>
            <a:r>
              <a:rPr lang="en-US" sz="3200" b="1" smtClean="0">
                <a:solidFill>
                  <a:srgbClr val="FF0000"/>
                </a:solidFill>
                <a:sym typeface="Wingdings" panose="05000000000000000000" pitchFamily="2" charset="2"/>
              </a:rPr>
              <a:t> Muối</a:t>
            </a:r>
            <a:endParaRPr lang="en-US" sz="3200" b="1">
              <a:solidFill>
                <a:srgbClr val="FF0000"/>
              </a:solidFill>
              <a:sym typeface="Wingdings" panose="05000000000000000000" pitchFamily="2" charset="2"/>
            </a:endParaRPr>
          </a:p>
        </p:txBody>
      </p:sp>
      <p:sp>
        <p:nvSpPr>
          <p:cNvPr id="15" name="Curved Down Arrow 14"/>
          <p:cNvSpPr/>
          <p:nvPr/>
        </p:nvSpPr>
        <p:spPr>
          <a:xfrm>
            <a:off x="4114800" y="6362700"/>
            <a:ext cx="2667000" cy="381000"/>
          </a:xfrm>
          <a:prstGeom prst="curvedDownArrow">
            <a:avLst>
              <a:gd name="adj1" fmla="val 25000"/>
              <a:gd name="adj2" fmla="val 96940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Curved Up Arrow 15"/>
          <p:cNvSpPr/>
          <p:nvPr/>
        </p:nvSpPr>
        <p:spPr>
          <a:xfrm>
            <a:off x="2514600" y="7179498"/>
            <a:ext cx="1447800" cy="461903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Right Arrow 16"/>
          <p:cNvSpPr/>
          <p:nvPr/>
        </p:nvSpPr>
        <p:spPr>
          <a:xfrm>
            <a:off x="2354228" y="8724899"/>
            <a:ext cx="1447800" cy="838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4377299" y="8218643"/>
            <a:ext cx="7086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smtClean="0"/>
              <a:t>Kết luận: </a:t>
            </a:r>
            <a:r>
              <a:rPr lang="en-US" sz="3600" smtClean="0"/>
              <a:t>Oxide acid (CO</a:t>
            </a:r>
            <a:r>
              <a:rPr lang="en-US" sz="3600" baseline="-25000" smtClean="0"/>
              <a:t>2</a:t>
            </a:r>
            <a:r>
              <a:rPr lang="en-US" sz="3600" smtClean="0"/>
              <a:t>, SO</a:t>
            </a:r>
            <a:r>
              <a:rPr lang="en-US" sz="3600" baseline="-25000" smtClean="0"/>
              <a:t>2</a:t>
            </a:r>
            <a:r>
              <a:rPr lang="en-US" sz="3600" smtClean="0"/>
              <a:t>, SO</a:t>
            </a:r>
            <a:r>
              <a:rPr lang="en-US" sz="3600" baseline="-25000" smtClean="0"/>
              <a:t>3</a:t>
            </a:r>
            <a:r>
              <a:rPr lang="en-US" sz="3600" smtClean="0"/>
              <a:t>, P</a:t>
            </a:r>
            <a:r>
              <a:rPr lang="en-US" sz="3600" baseline="-25000" smtClean="0"/>
              <a:t>2</a:t>
            </a:r>
            <a:r>
              <a:rPr lang="en-US" sz="3600" smtClean="0"/>
              <a:t>O</a:t>
            </a:r>
            <a:r>
              <a:rPr lang="en-US" sz="3600" baseline="-25000" smtClean="0"/>
              <a:t>5</a:t>
            </a:r>
            <a:r>
              <a:rPr lang="en-US" sz="3600" smtClean="0"/>
              <a:t>…) khi tác dụng với dung dịch base tạo thành muối và nước.</a:t>
            </a:r>
            <a:endParaRPr lang="en-US" sz="3600" b="1"/>
          </a:p>
        </p:txBody>
      </p:sp>
    </p:spTree>
    <p:extLst>
      <p:ext uri="{BB962C8B-B14F-4D97-AF65-F5344CB8AC3E}">
        <p14:creationId xmlns:p14="http://schemas.microsoft.com/office/powerpoint/2010/main" val="2126634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52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5" grpId="0"/>
      <p:bldP spid="13" grpId="0"/>
      <p:bldP spid="15" grpId="0" animBg="1"/>
      <p:bldP spid="16" grpId="0" animBg="1"/>
      <p:bldP spid="17" grpId="0" animBg="1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777" b="-3877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523233" y="1137540"/>
            <a:ext cx="3472938" cy="7369629"/>
          </a:xfrm>
          <a:custGeom>
            <a:avLst/>
            <a:gdLst/>
            <a:ahLst/>
            <a:cxnLst/>
            <a:rect l="l" t="t" r="r" b="b"/>
            <a:pathLst>
              <a:path w="3878199" h="8229600">
                <a:moveTo>
                  <a:pt x="0" y="0"/>
                </a:moveTo>
                <a:lnTo>
                  <a:pt x="3878199" y="0"/>
                </a:lnTo>
                <a:lnTo>
                  <a:pt x="387819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581870" y="425971"/>
            <a:ext cx="12850380" cy="12054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9359"/>
              </a:lnSpc>
              <a:spcBef>
                <a:spcPct val="0"/>
              </a:spcBef>
            </a:pPr>
            <a:r>
              <a:rPr lang="en-US" sz="8999" u="none" spc="-440" smtClean="0">
                <a:solidFill>
                  <a:srgbClr val="3B3433"/>
                </a:solidFill>
                <a:latin typeface="Arial" panose="020B0604020202020204" pitchFamily="34" charset="0"/>
                <a:ea typeface="Sailors Condensed"/>
                <a:cs typeface="Arial" panose="020B0604020202020204" pitchFamily="34" charset="0"/>
                <a:sym typeface="Sailors Condensed"/>
              </a:rPr>
              <a:t>II – TÍNH CHẤT HOÁ HỌC</a:t>
            </a:r>
            <a:endParaRPr lang="en-US" sz="8999" u="none" spc="-440">
              <a:solidFill>
                <a:srgbClr val="3B3433"/>
              </a:solidFill>
              <a:latin typeface="Arial" panose="020B0604020202020204" pitchFamily="34" charset="0"/>
              <a:ea typeface="Sailors Condensed"/>
              <a:cs typeface="Arial" panose="020B0604020202020204" pitchFamily="34" charset="0"/>
              <a:sym typeface="Sailors Condense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581870" y="2057400"/>
            <a:ext cx="8743314" cy="5136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3600" b="1" smtClean="0">
                <a:solidFill>
                  <a:srgbClr val="3B3433"/>
                </a:solidFill>
                <a:latin typeface="One Little Font Bold"/>
                <a:ea typeface="One Little Font Bold"/>
                <a:cs typeface="One Little Font Bold"/>
                <a:sym typeface="One Little Font Bold"/>
              </a:rPr>
              <a:t>1. Oxide acid</a:t>
            </a:r>
            <a:endParaRPr lang="en-US" sz="3600" b="1">
              <a:solidFill>
                <a:srgbClr val="3B3433"/>
              </a:solidFill>
              <a:latin typeface="One Little Font Bold"/>
              <a:ea typeface="One Little Font Bold"/>
              <a:cs typeface="One Little Font Bold"/>
              <a:sym typeface="One Little Font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581870" y="5639939"/>
            <a:ext cx="12219730" cy="4501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3200" smtClean="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SO</a:t>
            </a:r>
            <a:r>
              <a:rPr lang="en-US" sz="3200" baseline="-25000" smtClean="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2</a:t>
            </a:r>
            <a:r>
              <a:rPr lang="en-US" sz="3200" smtClean="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 + 2NaOH </a:t>
            </a:r>
            <a:r>
              <a:rPr lang="en-US" sz="3200" smtClean="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Wingdings" panose="05000000000000000000" pitchFamily="2" charset="2"/>
              </a:rPr>
              <a:t> Na</a:t>
            </a:r>
            <a:r>
              <a:rPr lang="en-US" sz="3200" baseline="-25000" smtClean="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Wingdings" panose="05000000000000000000" pitchFamily="2" charset="2"/>
              </a:rPr>
              <a:t>2</a:t>
            </a:r>
            <a:r>
              <a:rPr lang="en-US" sz="3200" smtClean="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Wingdings" panose="05000000000000000000" pitchFamily="2" charset="2"/>
              </a:rPr>
              <a:t>SO</a:t>
            </a:r>
            <a:r>
              <a:rPr lang="en-US" sz="3200" baseline="-25000" smtClean="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Wingdings" panose="05000000000000000000" pitchFamily="2" charset="2"/>
              </a:rPr>
              <a:t>3</a:t>
            </a:r>
            <a:r>
              <a:rPr lang="en-US" sz="3200" smtClean="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Wingdings" panose="05000000000000000000" pitchFamily="2" charset="2"/>
              </a:rPr>
              <a:t> + H</a:t>
            </a:r>
            <a:r>
              <a:rPr lang="en-US" sz="3200" baseline="-25000" smtClean="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Wingdings" panose="05000000000000000000" pitchFamily="2" charset="2"/>
              </a:rPr>
              <a:t>2</a:t>
            </a:r>
            <a:r>
              <a:rPr lang="en-US" sz="3200" smtClean="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Wingdings" panose="05000000000000000000" pitchFamily="2" charset="2"/>
              </a:rPr>
              <a:t>O</a:t>
            </a:r>
            <a:endParaRPr lang="en-US" sz="3200">
              <a:solidFill>
                <a:srgbClr val="0070C0"/>
              </a:solidFill>
              <a:latin typeface="Arial" panose="020B0604020202020204" pitchFamily="34" charset="0"/>
              <a:ea typeface="One Little Font"/>
              <a:cs typeface="Arial" panose="020B0604020202020204" pitchFamily="34" charset="0"/>
              <a:sym typeface="One Little Font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581870" y="4322218"/>
            <a:ext cx="12850380" cy="10002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919"/>
              </a:lnSpc>
            </a:pPr>
            <a:r>
              <a:rPr lang="en-US" sz="3200" b="1" smtClean="0">
                <a:solidFill>
                  <a:srgbClr val="3B3433"/>
                </a:solidFill>
                <a:latin typeface="Arial" panose="020B0604020202020204" pitchFamily="34" charset="0"/>
                <a:ea typeface="One Little Font Bold"/>
                <a:cs typeface="Arial" panose="020B0604020202020204" pitchFamily="34" charset="0"/>
                <a:sym typeface="One Little Font Bold"/>
              </a:rPr>
              <a:t>Bài tập 1: Viết phương trình hoá học của phản ứng giữa SO</a:t>
            </a:r>
            <a:r>
              <a:rPr lang="en-US" sz="3200" b="1" baseline="-25000" smtClean="0">
                <a:solidFill>
                  <a:srgbClr val="3B3433"/>
                </a:solidFill>
                <a:latin typeface="Arial" panose="020B0604020202020204" pitchFamily="34" charset="0"/>
                <a:ea typeface="One Little Font Bold"/>
                <a:cs typeface="Arial" panose="020B0604020202020204" pitchFamily="34" charset="0"/>
                <a:sym typeface="One Little Font Bold"/>
              </a:rPr>
              <a:t>2</a:t>
            </a:r>
            <a:r>
              <a:rPr lang="en-US" sz="3200" b="1" smtClean="0">
                <a:solidFill>
                  <a:srgbClr val="3B3433"/>
                </a:solidFill>
                <a:latin typeface="Arial" panose="020B0604020202020204" pitchFamily="34" charset="0"/>
                <a:ea typeface="One Little Font Bold"/>
                <a:cs typeface="Arial" panose="020B0604020202020204" pitchFamily="34" charset="0"/>
                <a:sym typeface="One Little Font Bold"/>
              </a:rPr>
              <a:t> và dung dịch NaOH minh hoạ tính chất hoá học của sulfur dioxide.</a:t>
            </a:r>
            <a:endParaRPr lang="en-US" sz="3200" b="1">
              <a:solidFill>
                <a:srgbClr val="3B3433"/>
              </a:solidFill>
              <a:latin typeface="Arial" panose="020B0604020202020204" pitchFamily="34" charset="0"/>
              <a:ea typeface="One Little Font Bold"/>
              <a:cs typeface="Arial" panose="020B0604020202020204" pitchFamily="34" charset="0"/>
              <a:sym typeface="One Little Font Bold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1870" y="2709617"/>
            <a:ext cx="128503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smtClean="0"/>
              <a:t>Oxide acid (CO</a:t>
            </a:r>
            <a:r>
              <a:rPr lang="en-US" sz="3600" baseline="-25000" smtClean="0"/>
              <a:t>2</a:t>
            </a:r>
            <a:r>
              <a:rPr lang="en-US" sz="3600" smtClean="0"/>
              <a:t>, SO</a:t>
            </a:r>
            <a:r>
              <a:rPr lang="en-US" sz="3600" baseline="-25000" smtClean="0"/>
              <a:t>2</a:t>
            </a:r>
            <a:r>
              <a:rPr lang="en-US" sz="3600" smtClean="0"/>
              <a:t>, SO</a:t>
            </a:r>
            <a:r>
              <a:rPr lang="en-US" sz="3600" baseline="-25000" smtClean="0"/>
              <a:t>3</a:t>
            </a:r>
            <a:r>
              <a:rPr lang="en-US" sz="3600" smtClean="0"/>
              <a:t>, P</a:t>
            </a:r>
            <a:r>
              <a:rPr lang="en-US" sz="3600" baseline="-25000" smtClean="0"/>
              <a:t>2</a:t>
            </a:r>
            <a:r>
              <a:rPr lang="en-US" sz="3600" smtClean="0"/>
              <a:t>O</a:t>
            </a:r>
            <a:r>
              <a:rPr lang="en-US" sz="3600" baseline="-25000" smtClean="0"/>
              <a:t>5</a:t>
            </a:r>
            <a:r>
              <a:rPr lang="en-US" sz="3600" smtClean="0"/>
              <a:t>…) khi tác dụng với dung dịch base tạo thành muối và nước.</a:t>
            </a:r>
            <a:endParaRPr lang="en-US" sz="3600" b="1"/>
          </a:p>
        </p:txBody>
      </p:sp>
      <p:sp>
        <p:nvSpPr>
          <p:cNvPr id="12" name="TextBox 7"/>
          <p:cNvSpPr txBox="1"/>
          <p:nvPr/>
        </p:nvSpPr>
        <p:spPr>
          <a:xfrm>
            <a:off x="581870" y="6668113"/>
            <a:ext cx="12850380" cy="10002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919"/>
              </a:lnSpc>
            </a:pPr>
            <a:r>
              <a:rPr lang="en-US" sz="3200" b="1" smtClean="0">
                <a:solidFill>
                  <a:srgbClr val="3B3433"/>
                </a:solidFill>
                <a:latin typeface="Arial" panose="020B0604020202020204" pitchFamily="34" charset="0"/>
                <a:ea typeface="One Little Font Bold"/>
                <a:cs typeface="Arial" panose="020B0604020202020204" pitchFamily="34" charset="0"/>
                <a:sym typeface="One Little Font Bold"/>
              </a:rPr>
              <a:t>Bài tập 2: Viết phương trình hoá học của phản ứng giữa SO</a:t>
            </a:r>
            <a:r>
              <a:rPr lang="en-US" sz="3200" b="1" baseline="-25000">
                <a:solidFill>
                  <a:srgbClr val="3B3433"/>
                </a:solidFill>
                <a:latin typeface="Arial" panose="020B0604020202020204" pitchFamily="34" charset="0"/>
                <a:ea typeface="One Little Font Bold"/>
                <a:cs typeface="Arial" panose="020B0604020202020204" pitchFamily="34" charset="0"/>
                <a:sym typeface="One Little Font Bold"/>
              </a:rPr>
              <a:t>3</a:t>
            </a:r>
            <a:r>
              <a:rPr lang="en-US" sz="3200" b="1" smtClean="0">
                <a:solidFill>
                  <a:srgbClr val="3B3433"/>
                </a:solidFill>
                <a:latin typeface="Arial" panose="020B0604020202020204" pitchFamily="34" charset="0"/>
                <a:ea typeface="One Little Font Bold"/>
                <a:cs typeface="Arial" panose="020B0604020202020204" pitchFamily="34" charset="0"/>
                <a:sym typeface="One Little Font Bold"/>
              </a:rPr>
              <a:t> và dung dịch Ba(OH)</a:t>
            </a:r>
            <a:r>
              <a:rPr lang="en-US" sz="3200" b="1" baseline="-25000" smtClean="0">
                <a:solidFill>
                  <a:srgbClr val="3B3433"/>
                </a:solidFill>
                <a:latin typeface="Arial" panose="020B0604020202020204" pitchFamily="34" charset="0"/>
                <a:ea typeface="One Little Font Bold"/>
                <a:cs typeface="Arial" panose="020B0604020202020204" pitchFamily="34" charset="0"/>
                <a:sym typeface="One Little Font Bold"/>
              </a:rPr>
              <a:t>2</a:t>
            </a:r>
            <a:r>
              <a:rPr lang="en-US" sz="3200" b="1" smtClean="0">
                <a:solidFill>
                  <a:srgbClr val="3B3433"/>
                </a:solidFill>
                <a:latin typeface="Arial" panose="020B0604020202020204" pitchFamily="34" charset="0"/>
                <a:ea typeface="One Little Font Bold"/>
                <a:cs typeface="Arial" panose="020B0604020202020204" pitchFamily="34" charset="0"/>
                <a:sym typeface="One Little Font Bold"/>
              </a:rPr>
              <a:t> minh hoạ tính chất hoá học của sulfur trioxide.</a:t>
            </a:r>
            <a:endParaRPr lang="en-US" sz="3200" b="1">
              <a:solidFill>
                <a:srgbClr val="3B3433"/>
              </a:solidFill>
              <a:latin typeface="Arial" panose="020B0604020202020204" pitchFamily="34" charset="0"/>
              <a:ea typeface="One Little Font Bold"/>
              <a:cs typeface="Arial" panose="020B0604020202020204" pitchFamily="34" charset="0"/>
              <a:sym typeface="One Little Font Bold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10000" y="7886700"/>
            <a:ext cx="8077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/>
              <a:t>SO</a:t>
            </a:r>
            <a:r>
              <a:rPr lang="en-US" sz="3200" baseline="-25000" smtClean="0"/>
              <a:t>3</a:t>
            </a:r>
            <a:r>
              <a:rPr lang="en-US" sz="3200" smtClean="0"/>
              <a:t> + Ba(OH)</a:t>
            </a:r>
            <a:r>
              <a:rPr lang="en-US" sz="3200" baseline="-25000" smtClean="0"/>
              <a:t>2</a:t>
            </a:r>
            <a:r>
              <a:rPr lang="en-US" sz="3200" smtClean="0"/>
              <a:t> </a:t>
            </a:r>
            <a:r>
              <a:rPr lang="en-US" sz="3200" smtClean="0">
                <a:sym typeface="Wingdings" panose="05000000000000000000" pitchFamily="2" charset="2"/>
              </a:rPr>
              <a:t> BaSO</a:t>
            </a:r>
            <a:r>
              <a:rPr lang="en-US" sz="3200" baseline="-25000" smtClean="0">
                <a:sym typeface="Wingdings" panose="05000000000000000000" pitchFamily="2" charset="2"/>
              </a:rPr>
              <a:t>4 </a:t>
            </a:r>
            <a:r>
              <a:rPr lang="en-US" sz="3200" smtClean="0">
                <a:sym typeface="Wingdings" panose="05000000000000000000" pitchFamily="2" charset="2"/>
              </a:rPr>
              <a:t> + H</a:t>
            </a:r>
            <a:r>
              <a:rPr lang="en-US" sz="3200" baseline="-25000" smtClean="0">
                <a:sym typeface="Wingdings" panose="05000000000000000000" pitchFamily="2" charset="2"/>
              </a:rPr>
              <a:t>2</a:t>
            </a:r>
            <a:r>
              <a:rPr lang="en-US" sz="3200" smtClean="0">
                <a:sym typeface="Wingdings" panose="05000000000000000000" pitchFamily="2" charset="2"/>
              </a:rPr>
              <a:t>O</a:t>
            </a:r>
          </a:p>
          <a:p>
            <a:endParaRPr lang="en-US" sz="3200">
              <a:sym typeface="Wingdings" panose="05000000000000000000" pitchFamily="2" charset="2"/>
            </a:endParaRPr>
          </a:p>
          <a:p>
            <a:r>
              <a:rPr lang="en-US" sz="3200" smtClean="0">
                <a:sym typeface="Wingdings" panose="05000000000000000000" pitchFamily="2" charset="2"/>
              </a:rPr>
              <a:t>CO</a:t>
            </a:r>
            <a:r>
              <a:rPr lang="en-US" sz="3200" baseline="-25000" smtClean="0">
                <a:sym typeface="Wingdings" panose="05000000000000000000" pitchFamily="2" charset="2"/>
              </a:rPr>
              <a:t>2</a:t>
            </a:r>
            <a:r>
              <a:rPr lang="en-US" sz="3200" smtClean="0">
                <a:sym typeface="Wingdings" panose="05000000000000000000" pitchFamily="2" charset="2"/>
              </a:rPr>
              <a:t> + Ba(OH)</a:t>
            </a:r>
            <a:r>
              <a:rPr lang="en-US" sz="3200" baseline="-25000" smtClean="0">
                <a:sym typeface="Wingdings" panose="05000000000000000000" pitchFamily="2" charset="2"/>
              </a:rPr>
              <a:t>2</a:t>
            </a:r>
            <a:r>
              <a:rPr lang="en-US" sz="3200" smtClean="0">
                <a:sym typeface="Wingdings" panose="05000000000000000000" pitchFamily="2" charset="2"/>
              </a:rPr>
              <a:t>  BaCO</a:t>
            </a:r>
            <a:r>
              <a:rPr lang="en-US" sz="3200" baseline="-25000" smtClean="0">
                <a:sym typeface="Wingdings" panose="05000000000000000000" pitchFamily="2" charset="2"/>
              </a:rPr>
              <a:t>3</a:t>
            </a:r>
            <a:r>
              <a:rPr lang="en-US" sz="3200" smtClean="0">
                <a:sym typeface="Wingdings" panose="05000000000000000000" pitchFamily="2" charset="2"/>
              </a:rPr>
              <a:t> + H</a:t>
            </a:r>
            <a:r>
              <a:rPr lang="en-US" sz="3200" baseline="-25000" smtClean="0">
                <a:sym typeface="Wingdings" panose="05000000000000000000" pitchFamily="2" charset="2"/>
              </a:rPr>
              <a:t>2</a:t>
            </a:r>
            <a:r>
              <a:rPr lang="en-US" sz="3200" smtClean="0">
                <a:sym typeface="Wingdings" panose="05000000000000000000" pitchFamily="2" charset="2"/>
              </a:rPr>
              <a:t>O </a:t>
            </a:r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4138896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  <p:bldP spid="12" grpId="0"/>
      <p:bldP spid="12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777" b="-3877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523233" y="1137540"/>
            <a:ext cx="3472938" cy="7369629"/>
          </a:xfrm>
          <a:custGeom>
            <a:avLst/>
            <a:gdLst/>
            <a:ahLst/>
            <a:cxnLst/>
            <a:rect l="l" t="t" r="r" b="b"/>
            <a:pathLst>
              <a:path w="3878199" h="8229600">
                <a:moveTo>
                  <a:pt x="0" y="0"/>
                </a:moveTo>
                <a:lnTo>
                  <a:pt x="3878199" y="0"/>
                </a:lnTo>
                <a:lnTo>
                  <a:pt x="387819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581870" y="425971"/>
            <a:ext cx="12850380" cy="12054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9359"/>
              </a:lnSpc>
              <a:spcBef>
                <a:spcPct val="0"/>
              </a:spcBef>
            </a:pPr>
            <a:r>
              <a:rPr lang="en-US" sz="8999" u="none" spc="-440" smtClean="0">
                <a:solidFill>
                  <a:srgbClr val="3B3433"/>
                </a:solidFill>
                <a:latin typeface="Arial" panose="020B0604020202020204" pitchFamily="34" charset="0"/>
                <a:ea typeface="Sailors Condensed"/>
                <a:cs typeface="Arial" panose="020B0604020202020204" pitchFamily="34" charset="0"/>
                <a:sym typeface="Sailors Condensed"/>
              </a:rPr>
              <a:t>II – TÍNH CHẤT HOÁ HỌC</a:t>
            </a:r>
            <a:endParaRPr lang="en-US" sz="8999" u="none" spc="-440">
              <a:solidFill>
                <a:srgbClr val="3B3433"/>
              </a:solidFill>
              <a:latin typeface="Arial" panose="020B0604020202020204" pitchFamily="34" charset="0"/>
              <a:ea typeface="Sailors Condensed"/>
              <a:cs typeface="Arial" panose="020B0604020202020204" pitchFamily="34" charset="0"/>
              <a:sym typeface="Sailors Condense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581870" y="2057400"/>
            <a:ext cx="8743314" cy="5136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3600" b="1" smtClean="0">
                <a:solidFill>
                  <a:srgbClr val="3B3433"/>
                </a:solidFill>
                <a:latin typeface="One Little Font Bold"/>
                <a:ea typeface="One Little Font Bold"/>
                <a:cs typeface="One Little Font Bold"/>
                <a:sym typeface="One Little Font Bold"/>
              </a:rPr>
              <a:t>1. Oxide acid</a:t>
            </a:r>
            <a:endParaRPr lang="en-US" sz="3600" b="1">
              <a:solidFill>
                <a:srgbClr val="3B3433"/>
              </a:solidFill>
              <a:latin typeface="One Little Font Bold"/>
              <a:ea typeface="One Little Font Bold"/>
              <a:cs typeface="One Little Font Bold"/>
              <a:sym typeface="One Little Font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581870" y="5639939"/>
            <a:ext cx="12219730" cy="4501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3200" smtClean="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SO</a:t>
            </a:r>
            <a:r>
              <a:rPr lang="en-US" sz="3200" baseline="-25000" smtClean="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2</a:t>
            </a:r>
            <a:r>
              <a:rPr lang="en-US" sz="3200" smtClean="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 + 2NaOH </a:t>
            </a:r>
            <a:r>
              <a:rPr lang="en-US" sz="3200" smtClean="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Wingdings" panose="05000000000000000000" pitchFamily="2" charset="2"/>
              </a:rPr>
              <a:t> Na</a:t>
            </a:r>
            <a:r>
              <a:rPr lang="en-US" sz="3200" baseline="-25000" smtClean="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Wingdings" panose="05000000000000000000" pitchFamily="2" charset="2"/>
              </a:rPr>
              <a:t>2</a:t>
            </a:r>
            <a:r>
              <a:rPr lang="en-US" sz="3200" smtClean="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Wingdings" panose="05000000000000000000" pitchFamily="2" charset="2"/>
              </a:rPr>
              <a:t>SO</a:t>
            </a:r>
            <a:r>
              <a:rPr lang="en-US" sz="3200" baseline="-25000" smtClean="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Wingdings" panose="05000000000000000000" pitchFamily="2" charset="2"/>
              </a:rPr>
              <a:t>3</a:t>
            </a:r>
            <a:r>
              <a:rPr lang="en-US" sz="3200" smtClean="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Wingdings" panose="05000000000000000000" pitchFamily="2" charset="2"/>
              </a:rPr>
              <a:t> + H</a:t>
            </a:r>
            <a:r>
              <a:rPr lang="en-US" sz="3200" baseline="-25000" smtClean="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Wingdings" panose="05000000000000000000" pitchFamily="2" charset="2"/>
              </a:rPr>
              <a:t>2</a:t>
            </a:r>
            <a:r>
              <a:rPr lang="en-US" sz="3200" smtClean="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Wingdings" panose="05000000000000000000" pitchFamily="2" charset="2"/>
              </a:rPr>
              <a:t>O</a:t>
            </a:r>
            <a:endParaRPr lang="en-US" sz="3200">
              <a:solidFill>
                <a:srgbClr val="0070C0"/>
              </a:solidFill>
              <a:latin typeface="Arial" panose="020B0604020202020204" pitchFamily="34" charset="0"/>
              <a:ea typeface="One Little Font"/>
              <a:cs typeface="Arial" panose="020B0604020202020204" pitchFamily="34" charset="0"/>
              <a:sym typeface="One Little Font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581870" y="4322218"/>
            <a:ext cx="12850380" cy="10002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919"/>
              </a:lnSpc>
            </a:pPr>
            <a:r>
              <a:rPr lang="en-US" sz="3200" b="1" smtClean="0">
                <a:solidFill>
                  <a:srgbClr val="3B3433"/>
                </a:solidFill>
                <a:latin typeface="Arial" panose="020B0604020202020204" pitchFamily="34" charset="0"/>
                <a:ea typeface="One Little Font Bold"/>
                <a:cs typeface="Arial" panose="020B0604020202020204" pitchFamily="34" charset="0"/>
                <a:sym typeface="One Little Font Bold"/>
              </a:rPr>
              <a:t>Bài tập 1: Viết phương trình hoá học của phản ứng giữa SO</a:t>
            </a:r>
            <a:r>
              <a:rPr lang="en-US" sz="3200" b="1" baseline="-25000" smtClean="0">
                <a:solidFill>
                  <a:srgbClr val="3B3433"/>
                </a:solidFill>
                <a:latin typeface="Arial" panose="020B0604020202020204" pitchFamily="34" charset="0"/>
                <a:ea typeface="One Little Font Bold"/>
                <a:cs typeface="Arial" panose="020B0604020202020204" pitchFamily="34" charset="0"/>
                <a:sym typeface="One Little Font Bold"/>
              </a:rPr>
              <a:t>2</a:t>
            </a:r>
            <a:r>
              <a:rPr lang="en-US" sz="3200" b="1" smtClean="0">
                <a:solidFill>
                  <a:srgbClr val="3B3433"/>
                </a:solidFill>
                <a:latin typeface="Arial" panose="020B0604020202020204" pitchFamily="34" charset="0"/>
                <a:ea typeface="One Little Font Bold"/>
                <a:cs typeface="Arial" panose="020B0604020202020204" pitchFamily="34" charset="0"/>
                <a:sym typeface="One Little Font Bold"/>
              </a:rPr>
              <a:t> và dung dịch NaOH minh hoạ tính chất hoá học của sulfur dioxide.</a:t>
            </a:r>
            <a:endParaRPr lang="en-US" sz="3200" b="1">
              <a:solidFill>
                <a:srgbClr val="3B3433"/>
              </a:solidFill>
              <a:latin typeface="Arial" panose="020B0604020202020204" pitchFamily="34" charset="0"/>
              <a:ea typeface="One Little Font Bold"/>
              <a:cs typeface="Arial" panose="020B0604020202020204" pitchFamily="34" charset="0"/>
              <a:sym typeface="One Little Font Bold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1870" y="2709617"/>
            <a:ext cx="128503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smtClean="0"/>
              <a:t>Oxide acid (CO</a:t>
            </a:r>
            <a:r>
              <a:rPr lang="en-US" sz="3600" baseline="-25000" smtClean="0"/>
              <a:t>2</a:t>
            </a:r>
            <a:r>
              <a:rPr lang="en-US" sz="3600" smtClean="0"/>
              <a:t>, SO</a:t>
            </a:r>
            <a:r>
              <a:rPr lang="en-US" sz="3600" baseline="-25000" smtClean="0"/>
              <a:t>2</a:t>
            </a:r>
            <a:r>
              <a:rPr lang="en-US" sz="3600" smtClean="0"/>
              <a:t>, SO</a:t>
            </a:r>
            <a:r>
              <a:rPr lang="en-US" sz="3600" baseline="-25000" smtClean="0"/>
              <a:t>3</a:t>
            </a:r>
            <a:r>
              <a:rPr lang="en-US" sz="3600" smtClean="0"/>
              <a:t>, P</a:t>
            </a:r>
            <a:r>
              <a:rPr lang="en-US" sz="3600" baseline="-25000" smtClean="0"/>
              <a:t>2</a:t>
            </a:r>
            <a:r>
              <a:rPr lang="en-US" sz="3600" smtClean="0"/>
              <a:t>O</a:t>
            </a:r>
            <a:r>
              <a:rPr lang="en-US" sz="3600" baseline="-25000" smtClean="0"/>
              <a:t>5</a:t>
            </a:r>
            <a:r>
              <a:rPr lang="en-US" sz="3600" smtClean="0"/>
              <a:t>…) khi tác dụng với dung dịch base tạo thành muối và nước.</a:t>
            </a:r>
            <a:endParaRPr lang="en-US" sz="3600" b="1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297" y="5067610"/>
            <a:ext cx="17833406" cy="4201280"/>
          </a:xfrm>
          <a:prstGeom prst="rect">
            <a:avLst/>
          </a:prstGeom>
        </p:spPr>
      </p:pic>
      <p:sp>
        <p:nvSpPr>
          <p:cNvPr id="12" name="TextBox 7"/>
          <p:cNvSpPr txBox="1"/>
          <p:nvPr/>
        </p:nvSpPr>
        <p:spPr>
          <a:xfrm>
            <a:off x="581870" y="6668113"/>
            <a:ext cx="12850380" cy="10002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919"/>
              </a:lnSpc>
            </a:pPr>
            <a:r>
              <a:rPr lang="en-US" sz="3200" b="1" smtClean="0">
                <a:solidFill>
                  <a:srgbClr val="3B3433"/>
                </a:solidFill>
                <a:latin typeface="Arial" panose="020B0604020202020204" pitchFamily="34" charset="0"/>
                <a:ea typeface="One Little Font Bold"/>
                <a:cs typeface="Arial" panose="020B0604020202020204" pitchFamily="34" charset="0"/>
                <a:sym typeface="One Little Font Bold"/>
              </a:rPr>
              <a:t>Bài tập 2: Viết phương trình hoá học của phản ứng giữa SO</a:t>
            </a:r>
            <a:r>
              <a:rPr lang="en-US" sz="3200" b="1" baseline="-25000">
                <a:solidFill>
                  <a:srgbClr val="3B3433"/>
                </a:solidFill>
                <a:latin typeface="Arial" panose="020B0604020202020204" pitchFamily="34" charset="0"/>
                <a:ea typeface="One Little Font Bold"/>
                <a:cs typeface="Arial" panose="020B0604020202020204" pitchFamily="34" charset="0"/>
                <a:sym typeface="One Little Font Bold"/>
              </a:rPr>
              <a:t>3</a:t>
            </a:r>
            <a:r>
              <a:rPr lang="en-US" sz="3200" b="1" smtClean="0">
                <a:solidFill>
                  <a:srgbClr val="3B3433"/>
                </a:solidFill>
                <a:latin typeface="Arial" panose="020B0604020202020204" pitchFamily="34" charset="0"/>
                <a:ea typeface="One Little Font Bold"/>
                <a:cs typeface="Arial" panose="020B0604020202020204" pitchFamily="34" charset="0"/>
                <a:sym typeface="One Little Font Bold"/>
              </a:rPr>
              <a:t> và dung dịch Ba(OH)</a:t>
            </a:r>
            <a:r>
              <a:rPr lang="en-US" sz="3200" b="1" baseline="-25000" smtClean="0">
                <a:solidFill>
                  <a:srgbClr val="3B3433"/>
                </a:solidFill>
                <a:latin typeface="Arial" panose="020B0604020202020204" pitchFamily="34" charset="0"/>
                <a:ea typeface="One Little Font Bold"/>
                <a:cs typeface="Arial" panose="020B0604020202020204" pitchFamily="34" charset="0"/>
                <a:sym typeface="One Little Font Bold"/>
              </a:rPr>
              <a:t>2</a:t>
            </a:r>
            <a:r>
              <a:rPr lang="en-US" sz="3200" b="1" smtClean="0">
                <a:solidFill>
                  <a:srgbClr val="3B3433"/>
                </a:solidFill>
                <a:latin typeface="Arial" panose="020B0604020202020204" pitchFamily="34" charset="0"/>
                <a:ea typeface="One Little Font Bold"/>
                <a:cs typeface="Arial" panose="020B0604020202020204" pitchFamily="34" charset="0"/>
                <a:sym typeface="One Little Font Bold"/>
              </a:rPr>
              <a:t> minh hoạ tính chất hoá học của sulfur trioxide.</a:t>
            </a:r>
            <a:endParaRPr lang="en-US" sz="3200" b="1">
              <a:solidFill>
                <a:srgbClr val="3B3433"/>
              </a:solidFill>
              <a:latin typeface="Arial" panose="020B0604020202020204" pitchFamily="34" charset="0"/>
              <a:ea typeface="One Little Font Bold"/>
              <a:cs typeface="Arial" panose="020B0604020202020204" pitchFamily="34" charset="0"/>
              <a:sym typeface="One Little Font Bold"/>
            </a:endParaRPr>
          </a:p>
        </p:txBody>
      </p:sp>
      <p:sp>
        <p:nvSpPr>
          <p:cNvPr id="13" name="TextBox 6"/>
          <p:cNvSpPr txBox="1"/>
          <p:nvPr/>
        </p:nvSpPr>
        <p:spPr>
          <a:xfrm>
            <a:off x="581870" y="7947749"/>
            <a:ext cx="12219730" cy="4501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3200" smtClean="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SO</a:t>
            </a:r>
            <a:r>
              <a:rPr lang="en-US" sz="3200" baseline="-250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3</a:t>
            </a:r>
            <a:r>
              <a:rPr lang="en-US" sz="3200" smtClean="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 + Ba(OH)</a:t>
            </a:r>
            <a:r>
              <a:rPr lang="en-US" sz="3200" baseline="-25000" smtClean="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2</a:t>
            </a:r>
            <a:r>
              <a:rPr lang="en-US" sz="3200" smtClean="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 </a:t>
            </a:r>
            <a:r>
              <a:rPr lang="en-US" sz="3200" smtClean="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Wingdings" panose="05000000000000000000" pitchFamily="2" charset="2"/>
              </a:rPr>
              <a:t> BaSO</a:t>
            </a:r>
            <a:r>
              <a:rPr lang="en-US" sz="3200" baseline="-250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Wingdings" panose="05000000000000000000" pitchFamily="2" charset="2"/>
              </a:rPr>
              <a:t>4</a:t>
            </a:r>
            <a:r>
              <a:rPr lang="en-US" sz="3200" smtClean="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Wingdings" panose="05000000000000000000" pitchFamily="2" charset="2"/>
              </a:rPr>
              <a:t> + H</a:t>
            </a:r>
            <a:r>
              <a:rPr lang="en-US" sz="3200" baseline="-25000" smtClean="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Wingdings" panose="05000000000000000000" pitchFamily="2" charset="2"/>
              </a:rPr>
              <a:t>2</a:t>
            </a:r>
            <a:r>
              <a:rPr lang="en-US" sz="3200" smtClean="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Wingdings" panose="05000000000000000000" pitchFamily="2" charset="2"/>
              </a:rPr>
              <a:t>O</a:t>
            </a:r>
            <a:endParaRPr lang="en-US" sz="3200">
              <a:solidFill>
                <a:srgbClr val="0070C0"/>
              </a:solidFill>
              <a:latin typeface="Arial" panose="020B0604020202020204" pitchFamily="34" charset="0"/>
              <a:ea typeface="One Little Font"/>
              <a:cs typeface="Arial" panose="020B0604020202020204" pitchFamily="34" charset="0"/>
              <a:sym typeface="One Little Font"/>
            </a:endParaRPr>
          </a:p>
        </p:txBody>
      </p:sp>
    </p:spTree>
    <p:extLst>
      <p:ext uri="{BB962C8B-B14F-4D97-AF65-F5344CB8AC3E}">
        <p14:creationId xmlns:p14="http://schemas.microsoft.com/office/powerpoint/2010/main" val="1271750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  <p:bldP spid="12" grpId="0"/>
      <p:bldP spid="12" grpId="1"/>
      <p:bldP spid="13" grpId="0"/>
      <p:bldP spid="13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777" b="-3877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718351" y="1033803"/>
            <a:ext cx="3472938" cy="7369629"/>
          </a:xfrm>
          <a:custGeom>
            <a:avLst/>
            <a:gdLst/>
            <a:ahLst/>
            <a:cxnLst/>
            <a:rect l="l" t="t" r="r" b="b"/>
            <a:pathLst>
              <a:path w="3878199" h="8229600">
                <a:moveTo>
                  <a:pt x="0" y="0"/>
                </a:moveTo>
                <a:lnTo>
                  <a:pt x="3878199" y="0"/>
                </a:lnTo>
                <a:lnTo>
                  <a:pt x="387819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354989" y="425971"/>
            <a:ext cx="12850380" cy="12054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9359"/>
              </a:lnSpc>
              <a:spcBef>
                <a:spcPct val="0"/>
              </a:spcBef>
            </a:pPr>
            <a:r>
              <a:rPr lang="en-US" sz="8999" u="none" spc="-440" smtClean="0">
                <a:solidFill>
                  <a:srgbClr val="3B3433"/>
                </a:solidFill>
                <a:latin typeface="Arial" panose="020B0604020202020204" pitchFamily="34" charset="0"/>
                <a:ea typeface="Sailors Condensed"/>
                <a:cs typeface="Arial" panose="020B0604020202020204" pitchFamily="34" charset="0"/>
                <a:sym typeface="Sailors Condensed"/>
              </a:rPr>
              <a:t>II – TÍNH CHẤT HOÁ HỌC</a:t>
            </a:r>
            <a:endParaRPr lang="en-US" sz="8999" u="none" spc="-440">
              <a:solidFill>
                <a:srgbClr val="3B3433"/>
              </a:solidFill>
              <a:latin typeface="Arial" panose="020B0604020202020204" pitchFamily="34" charset="0"/>
              <a:ea typeface="Sailors Condensed"/>
              <a:cs typeface="Arial" panose="020B0604020202020204" pitchFamily="34" charset="0"/>
              <a:sym typeface="Sailors Condense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354989" y="2057400"/>
            <a:ext cx="8743314" cy="5136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3600" b="1">
                <a:solidFill>
                  <a:srgbClr val="3B3433"/>
                </a:solidFill>
                <a:latin typeface="One Little Font Bold"/>
                <a:ea typeface="One Little Font Bold"/>
                <a:cs typeface="One Little Font Bold"/>
                <a:sym typeface="One Little Font Bold"/>
              </a:rPr>
              <a:t>2</a:t>
            </a:r>
            <a:r>
              <a:rPr lang="en-US" sz="3600" b="1" smtClean="0">
                <a:solidFill>
                  <a:srgbClr val="3B3433"/>
                </a:solidFill>
                <a:latin typeface="One Little Font Bold"/>
                <a:ea typeface="One Little Font Bold"/>
                <a:cs typeface="One Little Font Bold"/>
                <a:sym typeface="One Little Font Bold"/>
              </a:rPr>
              <a:t>. Oxide base</a:t>
            </a:r>
            <a:endParaRPr lang="en-US" sz="3600" b="1">
              <a:solidFill>
                <a:srgbClr val="3B3433"/>
              </a:solidFill>
              <a:latin typeface="One Little Font Bold"/>
              <a:ea typeface="One Little Font Bold"/>
              <a:cs typeface="One Little Font Bold"/>
              <a:sym typeface="One Little Font Bold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989" y="3848100"/>
            <a:ext cx="14656411" cy="3597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755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8777" b="-3877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54989" y="7048500"/>
            <a:ext cx="1404918" cy="2981258"/>
          </a:xfrm>
          <a:custGeom>
            <a:avLst/>
            <a:gdLst/>
            <a:ahLst/>
            <a:cxnLst/>
            <a:rect l="l" t="t" r="r" b="b"/>
            <a:pathLst>
              <a:path w="3878199" h="8229600">
                <a:moveTo>
                  <a:pt x="0" y="0"/>
                </a:moveTo>
                <a:lnTo>
                  <a:pt x="3878199" y="0"/>
                </a:lnTo>
                <a:lnTo>
                  <a:pt x="387819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354989" y="425971"/>
            <a:ext cx="12850380" cy="12054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9359"/>
              </a:lnSpc>
              <a:spcBef>
                <a:spcPct val="0"/>
              </a:spcBef>
            </a:pPr>
            <a:r>
              <a:rPr lang="en-US" sz="8000" u="none" spc="-440" smtClean="0">
                <a:solidFill>
                  <a:srgbClr val="3B3433"/>
                </a:solidFill>
                <a:latin typeface="Arial" panose="020B0604020202020204" pitchFamily="34" charset="0"/>
                <a:ea typeface="Sailors Condensed"/>
                <a:cs typeface="Arial" panose="020B0604020202020204" pitchFamily="34" charset="0"/>
                <a:sym typeface="Sailors Condensed"/>
              </a:rPr>
              <a:t>II – TÍNH CHẤT HOÁ HỌC</a:t>
            </a:r>
            <a:endParaRPr lang="en-US" sz="8000" u="none" spc="-440">
              <a:solidFill>
                <a:srgbClr val="3B3433"/>
              </a:solidFill>
              <a:latin typeface="Arial" panose="020B0604020202020204" pitchFamily="34" charset="0"/>
              <a:ea typeface="Sailors Condensed"/>
              <a:cs typeface="Arial" panose="020B0604020202020204" pitchFamily="34" charset="0"/>
              <a:sym typeface="Sailors Condensed"/>
            </a:endParaRPr>
          </a:p>
        </p:txBody>
      </p:sp>
      <p:pic>
        <p:nvPicPr>
          <p:cNvPr id="7" name="Bài 10 CuO + H2SO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971800" y="1631429"/>
            <a:ext cx="14842007" cy="8348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669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777" b="-3877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249400" y="2057400"/>
            <a:ext cx="3344771" cy="7097658"/>
          </a:xfrm>
          <a:custGeom>
            <a:avLst/>
            <a:gdLst/>
            <a:ahLst/>
            <a:cxnLst/>
            <a:rect l="l" t="t" r="r" b="b"/>
            <a:pathLst>
              <a:path w="3878199" h="8229600">
                <a:moveTo>
                  <a:pt x="0" y="0"/>
                </a:moveTo>
                <a:lnTo>
                  <a:pt x="3878199" y="0"/>
                </a:lnTo>
                <a:lnTo>
                  <a:pt x="387819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354989" y="425971"/>
            <a:ext cx="12850380" cy="12054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9359"/>
              </a:lnSpc>
              <a:spcBef>
                <a:spcPct val="0"/>
              </a:spcBef>
            </a:pPr>
            <a:r>
              <a:rPr lang="en-US" sz="8000" u="none" spc="-440" smtClean="0">
                <a:solidFill>
                  <a:srgbClr val="3B3433"/>
                </a:solidFill>
                <a:latin typeface="Arial" panose="020B0604020202020204" pitchFamily="34" charset="0"/>
                <a:ea typeface="Sailors Condensed"/>
                <a:cs typeface="Arial" panose="020B0604020202020204" pitchFamily="34" charset="0"/>
                <a:sym typeface="Sailors Condensed"/>
              </a:rPr>
              <a:t>II – TÍNH CHẤT HOÁ HỌC</a:t>
            </a:r>
            <a:endParaRPr lang="en-US" sz="8000" u="none" spc="-440">
              <a:solidFill>
                <a:srgbClr val="3B3433"/>
              </a:solidFill>
              <a:latin typeface="Arial" panose="020B0604020202020204" pitchFamily="34" charset="0"/>
              <a:ea typeface="Sailors Condensed"/>
              <a:cs typeface="Arial" panose="020B0604020202020204" pitchFamily="34" charset="0"/>
              <a:sym typeface="Sailors Condense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354989" y="2057400"/>
            <a:ext cx="8743314" cy="5136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3600" b="1">
                <a:solidFill>
                  <a:srgbClr val="3B3433"/>
                </a:solidFill>
                <a:latin typeface="One Little Font Bold"/>
                <a:ea typeface="One Little Font Bold"/>
                <a:cs typeface="One Little Font Bold"/>
                <a:sym typeface="One Little Font Bold"/>
              </a:rPr>
              <a:t>2</a:t>
            </a:r>
            <a:r>
              <a:rPr lang="en-US" sz="3600" b="1" smtClean="0">
                <a:solidFill>
                  <a:srgbClr val="3B3433"/>
                </a:solidFill>
                <a:latin typeface="One Little Font Bold"/>
                <a:ea typeface="One Little Font Bold"/>
                <a:cs typeface="One Little Font Bold"/>
                <a:sym typeface="One Little Font Bold"/>
              </a:rPr>
              <a:t>. Oxide base</a:t>
            </a:r>
            <a:endParaRPr lang="en-US" sz="3600" b="1">
              <a:solidFill>
                <a:srgbClr val="3B3433"/>
              </a:solidFill>
              <a:latin typeface="One Little Font Bold"/>
              <a:ea typeface="One Little Font Bold"/>
              <a:cs typeface="One Little Font Bold"/>
              <a:sym typeface="One Little Font Bold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14400" y="2823270"/>
            <a:ext cx="124968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/>
              <a:t>Hiện tượng: Bột CuO tan dần, sau phản ứng dung dịch thu được có màu xanh.</a:t>
            </a:r>
          </a:p>
          <a:p>
            <a:pPr algn="just"/>
            <a:endParaRPr lang="vi-VN" sz="3200"/>
          </a:p>
          <a:p>
            <a:pPr algn="just"/>
            <a:r>
              <a:rPr lang="vi-VN" sz="3200"/>
              <a:t>Giải thích: CuO là oxide base, tác dụng với acid tạo thành muối và nước</a:t>
            </a:r>
            <a:r>
              <a:rPr lang="vi-VN" sz="3200" smtClean="0"/>
              <a:t>:</a:t>
            </a:r>
            <a:endParaRPr lang="vi-VN" sz="3200"/>
          </a:p>
        </p:txBody>
      </p:sp>
      <p:sp>
        <p:nvSpPr>
          <p:cNvPr id="13" name="TextBox 12"/>
          <p:cNvSpPr txBox="1"/>
          <p:nvPr/>
        </p:nvSpPr>
        <p:spPr>
          <a:xfrm>
            <a:off x="2057400" y="5949597"/>
            <a:ext cx="9448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/>
              <a:t>CuO + H</a:t>
            </a:r>
            <a:r>
              <a:rPr lang="vi-VN" sz="3200" baseline="-25000"/>
              <a:t>2</a:t>
            </a:r>
            <a:r>
              <a:rPr lang="vi-VN" sz="3200"/>
              <a:t>SO</a:t>
            </a:r>
            <a:r>
              <a:rPr lang="vi-VN" sz="3200" baseline="-25000"/>
              <a:t>4</a:t>
            </a:r>
            <a:r>
              <a:rPr lang="vi-VN" sz="3200"/>
              <a:t> → CuSO</a:t>
            </a:r>
            <a:r>
              <a:rPr lang="vi-VN" sz="3200" baseline="-25000"/>
              <a:t>4</a:t>
            </a:r>
            <a:r>
              <a:rPr lang="vi-VN" sz="3200"/>
              <a:t> + H</a:t>
            </a:r>
            <a:r>
              <a:rPr lang="vi-VN" sz="3200" baseline="-25000"/>
              <a:t>2</a:t>
            </a:r>
            <a:r>
              <a:rPr lang="vi-VN" sz="3200"/>
              <a:t>O.</a:t>
            </a:r>
            <a:endParaRPr lang="en-US" sz="3200"/>
          </a:p>
          <a:p>
            <a:r>
              <a:rPr lang="en-US" sz="3200" b="1" smtClean="0">
                <a:solidFill>
                  <a:srgbClr val="FF0000"/>
                </a:solidFill>
                <a:sym typeface="Wingdings" panose="05000000000000000000" pitchFamily="2" charset="2"/>
              </a:rPr>
              <a:t>			     Muối</a:t>
            </a:r>
            <a:endParaRPr lang="en-US" sz="3200" b="1">
              <a:solidFill>
                <a:srgbClr val="FF0000"/>
              </a:solidFill>
              <a:sym typeface="Wingdings" panose="05000000000000000000" pitchFamily="2" charset="2"/>
            </a:endParaRPr>
          </a:p>
        </p:txBody>
      </p:sp>
      <p:sp>
        <p:nvSpPr>
          <p:cNvPr id="15" name="Curved Down Arrow 14"/>
          <p:cNvSpPr/>
          <p:nvPr/>
        </p:nvSpPr>
        <p:spPr>
          <a:xfrm>
            <a:off x="3551230" y="5524217"/>
            <a:ext cx="3992570" cy="545395"/>
          </a:xfrm>
          <a:prstGeom prst="curvedDownArrow">
            <a:avLst>
              <a:gd name="adj1" fmla="val 25000"/>
              <a:gd name="adj2" fmla="val 96940"/>
              <a:gd name="adj3" fmla="val 25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Curved Up Arrow 15"/>
          <p:cNvSpPr/>
          <p:nvPr/>
        </p:nvSpPr>
        <p:spPr>
          <a:xfrm>
            <a:off x="2344111" y="6463247"/>
            <a:ext cx="1447800" cy="461903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Right Arrow 16"/>
          <p:cNvSpPr/>
          <p:nvPr/>
        </p:nvSpPr>
        <p:spPr>
          <a:xfrm>
            <a:off x="2354228" y="8724899"/>
            <a:ext cx="1447800" cy="838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4377298" y="8218643"/>
            <a:ext cx="97197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smtClean="0"/>
              <a:t>Kết luận: </a:t>
            </a:r>
            <a:r>
              <a:rPr lang="en-US" sz="3600" smtClean="0"/>
              <a:t>Oxide base (CuO, Na</a:t>
            </a:r>
            <a:r>
              <a:rPr lang="en-US" sz="3600" baseline="-25000" smtClean="0"/>
              <a:t>2</a:t>
            </a:r>
            <a:r>
              <a:rPr lang="en-US" sz="3600" smtClean="0"/>
              <a:t>O, CaO, </a:t>
            </a:r>
            <a:r>
              <a:rPr lang="en-US" sz="3600" smtClean="0"/>
              <a:t>Fe</a:t>
            </a:r>
            <a:r>
              <a:rPr lang="en-US" sz="3600" baseline="-25000" smtClean="0"/>
              <a:t>2</a:t>
            </a:r>
            <a:r>
              <a:rPr lang="en-US" sz="3600" smtClean="0"/>
              <a:t>O</a:t>
            </a:r>
            <a:r>
              <a:rPr lang="en-US" sz="3600" baseline="-25000" smtClean="0"/>
              <a:t>3</a:t>
            </a:r>
            <a:r>
              <a:rPr lang="en-US" sz="3600" smtClean="0"/>
              <a:t>,…) </a:t>
            </a:r>
            <a:r>
              <a:rPr lang="en-US" sz="3600" smtClean="0"/>
              <a:t>tác dụng với dung dịch acid tạo thành muối và nước.</a:t>
            </a:r>
            <a:endParaRPr lang="en-US" sz="3600" b="1"/>
          </a:p>
        </p:txBody>
      </p:sp>
      <p:sp>
        <p:nvSpPr>
          <p:cNvPr id="14" name="Curved Down Arrow 13"/>
          <p:cNvSpPr/>
          <p:nvPr/>
        </p:nvSpPr>
        <p:spPr>
          <a:xfrm>
            <a:off x="2743200" y="5495612"/>
            <a:ext cx="5029200" cy="574000"/>
          </a:xfrm>
          <a:prstGeom prst="curvedDownArrow">
            <a:avLst>
              <a:gd name="adj1" fmla="val 25000"/>
              <a:gd name="adj2" fmla="val 96940"/>
              <a:gd name="adj3" fmla="val 25000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725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 animBg="1"/>
      <p:bldP spid="16" grpId="0" animBg="1"/>
      <p:bldP spid="17" grpId="0" animBg="1"/>
      <p:bldP spid="18" grpId="0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777" b="-3877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249400" y="2057400"/>
            <a:ext cx="3344771" cy="7097658"/>
          </a:xfrm>
          <a:custGeom>
            <a:avLst/>
            <a:gdLst/>
            <a:ahLst/>
            <a:cxnLst/>
            <a:rect l="l" t="t" r="r" b="b"/>
            <a:pathLst>
              <a:path w="3878199" h="8229600">
                <a:moveTo>
                  <a:pt x="0" y="0"/>
                </a:moveTo>
                <a:lnTo>
                  <a:pt x="3878199" y="0"/>
                </a:lnTo>
                <a:lnTo>
                  <a:pt x="387819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354989" y="425971"/>
            <a:ext cx="12850380" cy="12054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9359"/>
              </a:lnSpc>
              <a:spcBef>
                <a:spcPct val="0"/>
              </a:spcBef>
            </a:pPr>
            <a:r>
              <a:rPr lang="en-US" sz="8000" u="none" spc="-440" smtClean="0">
                <a:solidFill>
                  <a:srgbClr val="3B3433"/>
                </a:solidFill>
                <a:latin typeface="Arial" panose="020B0604020202020204" pitchFamily="34" charset="0"/>
                <a:ea typeface="Sailors Condensed"/>
                <a:cs typeface="Arial" panose="020B0604020202020204" pitchFamily="34" charset="0"/>
                <a:sym typeface="Sailors Condensed"/>
              </a:rPr>
              <a:t>II – TÍNH CHẤT HOÁ HỌC</a:t>
            </a:r>
            <a:endParaRPr lang="en-US" sz="8000" u="none" spc="-440">
              <a:solidFill>
                <a:srgbClr val="3B3433"/>
              </a:solidFill>
              <a:latin typeface="Arial" panose="020B0604020202020204" pitchFamily="34" charset="0"/>
              <a:ea typeface="Sailors Condensed"/>
              <a:cs typeface="Arial" panose="020B0604020202020204" pitchFamily="34" charset="0"/>
              <a:sym typeface="Sailors Condense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354989" y="2057400"/>
            <a:ext cx="8743314" cy="5136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3600" b="1">
                <a:solidFill>
                  <a:srgbClr val="3B3433"/>
                </a:solidFill>
                <a:latin typeface="One Little Font Bold"/>
                <a:ea typeface="One Little Font Bold"/>
                <a:cs typeface="One Little Font Bold"/>
                <a:sym typeface="One Little Font Bold"/>
              </a:rPr>
              <a:t>2</a:t>
            </a:r>
            <a:r>
              <a:rPr lang="en-US" sz="3600" b="1" smtClean="0">
                <a:solidFill>
                  <a:srgbClr val="3B3433"/>
                </a:solidFill>
                <a:latin typeface="One Little Font Bold"/>
                <a:ea typeface="One Little Font Bold"/>
                <a:cs typeface="One Little Font Bold"/>
                <a:sym typeface="One Little Font Bold"/>
              </a:rPr>
              <a:t>. Oxide base</a:t>
            </a:r>
            <a:endParaRPr lang="en-US" sz="3600" b="1">
              <a:solidFill>
                <a:srgbClr val="3B3433"/>
              </a:solidFill>
              <a:latin typeface="One Little Font Bold"/>
              <a:ea typeface="One Little Font Bold"/>
              <a:cs typeface="One Little Font Bold"/>
              <a:sym typeface="One Little Font Bold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14400" y="2823270"/>
            <a:ext cx="12496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/>
              <a:t>Oxide base (CuO, Na</a:t>
            </a:r>
            <a:r>
              <a:rPr lang="en-US" sz="3200" baseline="-25000"/>
              <a:t>2</a:t>
            </a:r>
            <a:r>
              <a:rPr lang="en-US" sz="3200"/>
              <a:t>O, CaO, </a:t>
            </a:r>
            <a:r>
              <a:rPr lang="en-US" sz="3200" smtClean="0"/>
              <a:t>Fe</a:t>
            </a:r>
            <a:r>
              <a:rPr lang="en-US" sz="3200" baseline="-25000" smtClean="0"/>
              <a:t>2</a:t>
            </a:r>
            <a:r>
              <a:rPr lang="en-US" sz="3200" smtClean="0"/>
              <a:t>O</a:t>
            </a:r>
            <a:r>
              <a:rPr lang="en-US" sz="3200" baseline="-25000" smtClean="0"/>
              <a:t>3</a:t>
            </a:r>
            <a:r>
              <a:rPr lang="en-US" sz="3200" smtClean="0"/>
              <a:t>,…) </a:t>
            </a:r>
            <a:r>
              <a:rPr lang="en-US" sz="3200"/>
              <a:t>tác dụng với dung dịch acid tạo thành muối và nước</a:t>
            </a:r>
            <a:r>
              <a:rPr lang="en-US" sz="3200" smtClean="0"/>
              <a:t>.</a:t>
            </a:r>
            <a:endParaRPr lang="en-US" sz="3200" b="1"/>
          </a:p>
        </p:txBody>
      </p:sp>
      <p:sp>
        <p:nvSpPr>
          <p:cNvPr id="19" name="TextBox 6"/>
          <p:cNvSpPr txBox="1"/>
          <p:nvPr/>
        </p:nvSpPr>
        <p:spPr>
          <a:xfrm>
            <a:off x="581870" y="5639939"/>
            <a:ext cx="12219730" cy="4501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3200" smtClean="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Fe</a:t>
            </a:r>
            <a:r>
              <a:rPr lang="en-US" sz="3200" baseline="-25000" smtClean="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2</a:t>
            </a:r>
            <a:r>
              <a:rPr lang="en-US" sz="3200" smtClean="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O</a:t>
            </a:r>
            <a:r>
              <a:rPr lang="en-US" sz="3200" baseline="-25000" smtClean="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3</a:t>
            </a:r>
            <a:r>
              <a:rPr lang="en-US" sz="3200" smtClean="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 + 6HCl </a:t>
            </a:r>
            <a:r>
              <a:rPr lang="en-US" sz="3200" smtClean="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Wingdings" panose="05000000000000000000" pitchFamily="2" charset="2"/>
              </a:rPr>
              <a:t> 2FeCl</a:t>
            </a:r>
            <a:r>
              <a:rPr lang="en-US" sz="3200" baseline="-25000" smtClean="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Wingdings" panose="05000000000000000000" pitchFamily="2" charset="2"/>
              </a:rPr>
              <a:t>3</a:t>
            </a:r>
            <a:r>
              <a:rPr lang="en-US" sz="3200" smtClean="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Wingdings" panose="05000000000000000000" pitchFamily="2" charset="2"/>
              </a:rPr>
              <a:t> + 3H</a:t>
            </a:r>
            <a:r>
              <a:rPr lang="en-US" sz="3200" baseline="-25000" smtClean="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Wingdings" panose="05000000000000000000" pitchFamily="2" charset="2"/>
              </a:rPr>
              <a:t>2</a:t>
            </a:r>
            <a:r>
              <a:rPr lang="en-US" sz="3200" smtClean="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Wingdings" panose="05000000000000000000" pitchFamily="2" charset="2"/>
              </a:rPr>
              <a:t>O</a:t>
            </a:r>
            <a:endParaRPr lang="en-US" sz="3200">
              <a:solidFill>
                <a:srgbClr val="0070C0"/>
              </a:solidFill>
              <a:latin typeface="Arial" panose="020B0604020202020204" pitchFamily="34" charset="0"/>
              <a:ea typeface="One Little Font"/>
              <a:cs typeface="Arial" panose="020B0604020202020204" pitchFamily="34" charset="0"/>
              <a:sym typeface="One Little Font"/>
            </a:endParaRPr>
          </a:p>
        </p:txBody>
      </p:sp>
      <p:sp>
        <p:nvSpPr>
          <p:cNvPr id="20" name="TextBox 7"/>
          <p:cNvSpPr txBox="1"/>
          <p:nvPr/>
        </p:nvSpPr>
        <p:spPr>
          <a:xfrm>
            <a:off x="581870" y="4322218"/>
            <a:ext cx="12850380" cy="10002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919"/>
              </a:lnSpc>
            </a:pPr>
            <a:r>
              <a:rPr lang="en-US" sz="3200" b="1" smtClean="0">
                <a:solidFill>
                  <a:srgbClr val="3B3433"/>
                </a:solidFill>
                <a:latin typeface="Arial" panose="020B0604020202020204" pitchFamily="34" charset="0"/>
                <a:ea typeface="One Little Font Bold"/>
                <a:cs typeface="Arial" panose="020B0604020202020204" pitchFamily="34" charset="0"/>
                <a:sym typeface="One Little Font Bold"/>
              </a:rPr>
              <a:t>Bài tập 1: Viết phương trình hoá học loại bỏ gỉ sắt (Fe</a:t>
            </a:r>
            <a:r>
              <a:rPr lang="en-US" sz="3200" b="1" baseline="-25000" smtClean="0">
                <a:solidFill>
                  <a:srgbClr val="3B3433"/>
                </a:solidFill>
                <a:latin typeface="Arial" panose="020B0604020202020204" pitchFamily="34" charset="0"/>
                <a:ea typeface="One Little Font Bold"/>
                <a:cs typeface="Arial" panose="020B0604020202020204" pitchFamily="34" charset="0"/>
                <a:sym typeface="One Little Font Bold"/>
              </a:rPr>
              <a:t>2</a:t>
            </a:r>
            <a:r>
              <a:rPr lang="en-US" sz="3200" b="1" smtClean="0">
                <a:solidFill>
                  <a:srgbClr val="3B3433"/>
                </a:solidFill>
                <a:latin typeface="Arial" panose="020B0604020202020204" pitchFamily="34" charset="0"/>
                <a:ea typeface="One Little Font Bold"/>
                <a:cs typeface="Arial" panose="020B0604020202020204" pitchFamily="34" charset="0"/>
                <a:sym typeface="One Little Font Bold"/>
              </a:rPr>
              <a:t>O</a:t>
            </a:r>
            <a:r>
              <a:rPr lang="en-US" sz="3200" b="1" baseline="-25000" smtClean="0">
                <a:solidFill>
                  <a:srgbClr val="3B3433"/>
                </a:solidFill>
                <a:latin typeface="Arial" panose="020B0604020202020204" pitchFamily="34" charset="0"/>
                <a:ea typeface="One Little Font Bold"/>
                <a:cs typeface="Arial" panose="020B0604020202020204" pitchFamily="34" charset="0"/>
                <a:sym typeface="One Little Font Bold"/>
              </a:rPr>
              <a:t>3</a:t>
            </a:r>
            <a:r>
              <a:rPr lang="en-US" sz="3200" b="1" smtClean="0">
                <a:solidFill>
                  <a:srgbClr val="3B3433"/>
                </a:solidFill>
                <a:latin typeface="Arial" panose="020B0604020202020204" pitchFamily="34" charset="0"/>
                <a:ea typeface="One Little Font Bold"/>
                <a:cs typeface="Arial" panose="020B0604020202020204" pitchFamily="34" charset="0"/>
                <a:sym typeface="One Little Font Bold"/>
              </a:rPr>
              <a:t>) bằng dung dịch HCl.</a:t>
            </a:r>
            <a:endParaRPr lang="en-US" sz="3200" b="1">
              <a:solidFill>
                <a:srgbClr val="3B3433"/>
              </a:solidFill>
              <a:latin typeface="Arial" panose="020B0604020202020204" pitchFamily="34" charset="0"/>
              <a:ea typeface="One Little Font Bold"/>
              <a:cs typeface="Arial" panose="020B0604020202020204" pitchFamily="34" charset="0"/>
              <a:sym typeface="One Little Font Bold"/>
            </a:endParaRPr>
          </a:p>
        </p:txBody>
      </p:sp>
      <p:sp>
        <p:nvSpPr>
          <p:cNvPr id="21" name="TextBox 7"/>
          <p:cNvSpPr txBox="1"/>
          <p:nvPr/>
        </p:nvSpPr>
        <p:spPr>
          <a:xfrm>
            <a:off x="581870" y="6668113"/>
            <a:ext cx="12850380" cy="10002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919"/>
              </a:lnSpc>
            </a:pPr>
            <a:r>
              <a:rPr lang="en-US" sz="3200" b="1" smtClean="0">
                <a:solidFill>
                  <a:srgbClr val="3B3433"/>
                </a:solidFill>
                <a:latin typeface="Arial" panose="020B0604020202020204" pitchFamily="34" charset="0"/>
                <a:ea typeface="One Little Font Bold"/>
                <a:cs typeface="Arial" panose="020B0604020202020204" pitchFamily="34" charset="0"/>
                <a:sym typeface="One Little Font Bold"/>
              </a:rPr>
              <a:t>Bài tập 2: Viết phương trình hoá học của phản ứng giữa ZnO và dung dịch H</a:t>
            </a:r>
            <a:r>
              <a:rPr lang="en-US" sz="3200" b="1" baseline="-25000" smtClean="0">
                <a:solidFill>
                  <a:srgbClr val="3B3433"/>
                </a:solidFill>
                <a:latin typeface="Arial" panose="020B0604020202020204" pitchFamily="34" charset="0"/>
                <a:ea typeface="One Little Font Bold"/>
                <a:cs typeface="Arial" panose="020B0604020202020204" pitchFamily="34" charset="0"/>
                <a:sym typeface="One Little Font Bold"/>
              </a:rPr>
              <a:t>2</a:t>
            </a:r>
            <a:r>
              <a:rPr lang="en-US" sz="3200" b="1" smtClean="0">
                <a:solidFill>
                  <a:srgbClr val="3B3433"/>
                </a:solidFill>
                <a:latin typeface="Arial" panose="020B0604020202020204" pitchFamily="34" charset="0"/>
                <a:ea typeface="One Little Font Bold"/>
                <a:cs typeface="Arial" panose="020B0604020202020204" pitchFamily="34" charset="0"/>
                <a:sym typeface="One Little Font Bold"/>
              </a:rPr>
              <a:t>SO</a:t>
            </a:r>
            <a:r>
              <a:rPr lang="en-US" sz="3200" b="1" baseline="-25000" smtClean="0">
                <a:solidFill>
                  <a:srgbClr val="3B3433"/>
                </a:solidFill>
                <a:latin typeface="Arial" panose="020B0604020202020204" pitchFamily="34" charset="0"/>
                <a:ea typeface="One Little Font Bold"/>
                <a:cs typeface="Arial" panose="020B0604020202020204" pitchFamily="34" charset="0"/>
                <a:sym typeface="One Little Font Bold"/>
              </a:rPr>
              <a:t>4</a:t>
            </a:r>
            <a:r>
              <a:rPr lang="en-US" sz="3200" b="1" smtClean="0">
                <a:solidFill>
                  <a:srgbClr val="3B3433"/>
                </a:solidFill>
                <a:latin typeface="Arial" panose="020B0604020202020204" pitchFamily="34" charset="0"/>
                <a:ea typeface="One Little Font Bold"/>
                <a:cs typeface="Arial" panose="020B0604020202020204" pitchFamily="34" charset="0"/>
                <a:sym typeface="One Little Font Bold"/>
              </a:rPr>
              <a:t>.</a:t>
            </a:r>
            <a:endParaRPr lang="en-US" sz="3200" b="1">
              <a:solidFill>
                <a:srgbClr val="3B3433"/>
              </a:solidFill>
              <a:latin typeface="Arial" panose="020B0604020202020204" pitchFamily="34" charset="0"/>
              <a:ea typeface="One Little Font Bold"/>
              <a:cs typeface="Arial" panose="020B0604020202020204" pitchFamily="34" charset="0"/>
              <a:sym typeface="One Little Font Bold"/>
            </a:endParaRPr>
          </a:p>
        </p:txBody>
      </p:sp>
      <p:sp>
        <p:nvSpPr>
          <p:cNvPr id="22" name="TextBox 6"/>
          <p:cNvSpPr txBox="1"/>
          <p:nvPr/>
        </p:nvSpPr>
        <p:spPr>
          <a:xfrm>
            <a:off x="581870" y="7947749"/>
            <a:ext cx="12219730" cy="4501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3200" smtClean="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ZnO + H</a:t>
            </a:r>
            <a:r>
              <a:rPr lang="en-US" sz="3200" baseline="-25000" smtClean="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2</a:t>
            </a:r>
            <a:r>
              <a:rPr lang="en-US" sz="3200" smtClean="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SO</a:t>
            </a:r>
            <a:r>
              <a:rPr lang="en-US" sz="3200" baseline="-25000" smtClean="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4</a:t>
            </a:r>
            <a:r>
              <a:rPr lang="en-US" sz="3200" smtClean="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 </a:t>
            </a:r>
            <a:r>
              <a:rPr lang="en-US" sz="3200" smtClean="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Wingdings" panose="05000000000000000000" pitchFamily="2" charset="2"/>
              </a:rPr>
              <a:t> ZnSO</a:t>
            </a:r>
            <a:r>
              <a:rPr lang="en-US" sz="3200" baseline="-25000" smtClean="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Wingdings" panose="05000000000000000000" pitchFamily="2" charset="2"/>
              </a:rPr>
              <a:t>4</a:t>
            </a:r>
            <a:r>
              <a:rPr lang="en-US" sz="3200" smtClean="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Wingdings" panose="05000000000000000000" pitchFamily="2" charset="2"/>
              </a:rPr>
              <a:t> + H</a:t>
            </a:r>
            <a:r>
              <a:rPr lang="en-US" sz="3200" baseline="-25000" smtClean="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Wingdings" panose="05000000000000000000" pitchFamily="2" charset="2"/>
              </a:rPr>
              <a:t>2</a:t>
            </a:r>
            <a:r>
              <a:rPr lang="en-US" sz="3200" smtClean="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Wingdings" panose="05000000000000000000" pitchFamily="2" charset="2"/>
              </a:rPr>
              <a:t>O</a:t>
            </a:r>
            <a:endParaRPr lang="en-US" sz="3200">
              <a:solidFill>
                <a:srgbClr val="0070C0"/>
              </a:solidFill>
              <a:latin typeface="Arial" panose="020B0604020202020204" pitchFamily="34" charset="0"/>
              <a:ea typeface="One Little Font"/>
              <a:cs typeface="Arial" panose="020B0604020202020204" pitchFamily="34" charset="0"/>
              <a:sym typeface="One Little Font"/>
            </a:endParaRPr>
          </a:p>
        </p:txBody>
      </p:sp>
    </p:spTree>
    <p:extLst>
      <p:ext uri="{BB962C8B-B14F-4D97-AF65-F5344CB8AC3E}">
        <p14:creationId xmlns:p14="http://schemas.microsoft.com/office/powerpoint/2010/main" val="488709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  <p:bldP spid="20" grpId="0"/>
      <p:bldP spid="20" grpId="1"/>
      <p:bldP spid="21" grpId="0"/>
      <p:bldP spid="21" grpId="1"/>
      <p:bldP spid="22" grpId="0"/>
      <p:bldP spid="22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777" b="-3877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249400" y="2057400"/>
            <a:ext cx="3344771" cy="7097658"/>
          </a:xfrm>
          <a:custGeom>
            <a:avLst/>
            <a:gdLst/>
            <a:ahLst/>
            <a:cxnLst/>
            <a:rect l="l" t="t" r="r" b="b"/>
            <a:pathLst>
              <a:path w="3878199" h="8229600">
                <a:moveTo>
                  <a:pt x="0" y="0"/>
                </a:moveTo>
                <a:lnTo>
                  <a:pt x="3878199" y="0"/>
                </a:lnTo>
                <a:lnTo>
                  <a:pt x="387819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354989" y="425971"/>
            <a:ext cx="12850380" cy="12054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9359"/>
              </a:lnSpc>
              <a:spcBef>
                <a:spcPct val="0"/>
              </a:spcBef>
            </a:pPr>
            <a:r>
              <a:rPr lang="en-US" sz="8000" u="none" spc="-440" smtClean="0">
                <a:solidFill>
                  <a:srgbClr val="3B3433"/>
                </a:solidFill>
                <a:latin typeface="Arial" panose="020B0604020202020204" pitchFamily="34" charset="0"/>
                <a:ea typeface="Sailors Condensed"/>
                <a:cs typeface="Arial" panose="020B0604020202020204" pitchFamily="34" charset="0"/>
                <a:sym typeface="Sailors Condensed"/>
              </a:rPr>
              <a:t>II – TÍNH CHẤT HOÁ HỌC</a:t>
            </a:r>
            <a:endParaRPr lang="en-US" sz="8000" u="none" spc="-440">
              <a:solidFill>
                <a:srgbClr val="3B3433"/>
              </a:solidFill>
              <a:latin typeface="Arial" panose="020B0604020202020204" pitchFamily="34" charset="0"/>
              <a:ea typeface="Sailors Condensed"/>
              <a:cs typeface="Arial" panose="020B0604020202020204" pitchFamily="34" charset="0"/>
              <a:sym typeface="Sailors Condense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354989" y="2057400"/>
            <a:ext cx="8743314" cy="5136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3600" b="1">
                <a:solidFill>
                  <a:srgbClr val="3B3433"/>
                </a:solidFill>
                <a:latin typeface="One Little Font Bold"/>
                <a:ea typeface="One Little Font Bold"/>
                <a:cs typeface="One Little Font Bold"/>
                <a:sym typeface="One Little Font Bold"/>
              </a:rPr>
              <a:t>2</a:t>
            </a:r>
            <a:r>
              <a:rPr lang="en-US" sz="3600" b="1" smtClean="0">
                <a:solidFill>
                  <a:srgbClr val="3B3433"/>
                </a:solidFill>
                <a:latin typeface="One Little Font Bold"/>
                <a:ea typeface="One Little Font Bold"/>
                <a:cs typeface="One Little Font Bold"/>
                <a:sym typeface="One Little Font Bold"/>
              </a:rPr>
              <a:t>. Oxide base</a:t>
            </a:r>
            <a:endParaRPr lang="en-US" sz="3600" b="1">
              <a:solidFill>
                <a:srgbClr val="3B3433"/>
              </a:solidFill>
              <a:latin typeface="One Little Font Bold"/>
              <a:ea typeface="One Little Font Bold"/>
              <a:cs typeface="One Little Font Bold"/>
              <a:sym typeface="One Little Font Bold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14400" y="2823270"/>
            <a:ext cx="12496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/>
              <a:t>Oxide base (CuO, Na</a:t>
            </a:r>
            <a:r>
              <a:rPr lang="en-US" sz="3200" baseline="-25000"/>
              <a:t>2</a:t>
            </a:r>
            <a:r>
              <a:rPr lang="en-US" sz="3200"/>
              <a:t>O, CaO, Fe</a:t>
            </a:r>
            <a:r>
              <a:rPr lang="en-US" sz="3200" baseline="-25000"/>
              <a:t>2</a:t>
            </a:r>
            <a:r>
              <a:rPr lang="en-US" sz="3200"/>
              <a:t>O</a:t>
            </a:r>
            <a:r>
              <a:rPr lang="en-US" sz="3200" baseline="-25000"/>
              <a:t>3</a:t>
            </a:r>
            <a:r>
              <a:rPr lang="en-US" sz="3200"/>
              <a:t>, SO</a:t>
            </a:r>
            <a:r>
              <a:rPr lang="en-US" sz="3200" baseline="-25000"/>
              <a:t>3</a:t>
            </a:r>
            <a:r>
              <a:rPr lang="en-US" sz="3200"/>
              <a:t>,…) tác dụng với dung dịch acid tạo thành muối và nước</a:t>
            </a:r>
            <a:r>
              <a:rPr lang="en-US" sz="3200" smtClean="0"/>
              <a:t>.</a:t>
            </a:r>
            <a:endParaRPr lang="en-US" sz="3200" b="1"/>
          </a:p>
        </p:txBody>
      </p:sp>
      <p:sp>
        <p:nvSpPr>
          <p:cNvPr id="19" name="TextBox 6"/>
          <p:cNvSpPr txBox="1"/>
          <p:nvPr/>
        </p:nvSpPr>
        <p:spPr>
          <a:xfrm>
            <a:off x="581870" y="5639939"/>
            <a:ext cx="12219730" cy="4501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3200" smtClean="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Fe</a:t>
            </a:r>
            <a:r>
              <a:rPr lang="en-US" sz="3200" baseline="-25000" smtClean="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2</a:t>
            </a:r>
            <a:r>
              <a:rPr lang="en-US" sz="3200" smtClean="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O</a:t>
            </a:r>
            <a:r>
              <a:rPr lang="en-US" sz="3200" baseline="-25000" smtClean="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3</a:t>
            </a:r>
            <a:r>
              <a:rPr lang="en-US" sz="3200" smtClean="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 + </a:t>
            </a:r>
            <a:r>
              <a:rPr lang="en-US" sz="3200" smtClean="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6HCl </a:t>
            </a:r>
            <a:r>
              <a:rPr lang="en-US" sz="3200" smtClean="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Wingdings" panose="05000000000000000000" pitchFamily="2" charset="2"/>
              </a:rPr>
              <a:t> 2FeCl</a:t>
            </a:r>
            <a:r>
              <a:rPr lang="en-US" sz="3200" baseline="-25000" smtClean="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Wingdings" panose="05000000000000000000" pitchFamily="2" charset="2"/>
              </a:rPr>
              <a:t>3</a:t>
            </a:r>
            <a:r>
              <a:rPr lang="en-US" sz="3200" smtClean="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Wingdings" panose="05000000000000000000" pitchFamily="2" charset="2"/>
              </a:rPr>
              <a:t> + 3H</a:t>
            </a:r>
            <a:r>
              <a:rPr lang="en-US" sz="3200" baseline="-25000" smtClean="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Wingdings" panose="05000000000000000000" pitchFamily="2" charset="2"/>
              </a:rPr>
              <a:t>2</a:t>
            </a:r>
            <a:r>
              <a:rPr lang="en-US" sz="3200" smtClean="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Wingdings" panose="05000000000000000000" pitchFamily="2" charset="2"/>
              </a:rPr>
              <a:t>O</a:t>
            </a:r>
            <a:endParaRPr lang="en-US" sz="3200">
              <a:solidFill>
                <a:srgbClr val="0070C0"/>
              </a:solidFill>
              <a:latin typeface="Arial" panose="020B0604020202020204" pitchFamily="34" charset="0"/>
              <a:ea typeface="One Little Font"/>
              <a:cs typeface="Arial" panose="020B0604020202020204" pitchFamily="34" charset="0"/>
              <a:sym typeface="One Little Font"/>
            </a:endParaRPr>
          </a:p>
        </p:txBody>
      </p:sp>
      <p:sp>
        <p:nvSpPr>
          <p:cNvPr id="20" name="TextBox 7"/>
          <p:cNvSpPr txBox="1"/>
          <p:nvPr/>
        </p:nvSpPr>
        <p:spPr>
          <a:xfrm>
            <a:off x="581870" y="4322218"/>
            <a:ext cx="12850380" cy="10002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919"/>
              </a:lnSpc>
            </a:pPr>
            <a:r>
              <a:rPr lang="en-US" sz="3200" b="1" smtClean="0">
                <a:solidFill>
                  <a:srgbClr val="3B3433"/>
                </a:solidFill>
                <a:latin typeface="Arial" panose="020B0604020202020204" pitchFamily="34" charset="0"/>
                <a:ea typeface="One Little Font Bold"/>
                <a:cs typeface="Arial" panose="020B0604020202020204" pitchFamily="34" charset="0"/>
                <a:sym typeface="One Little Font Bold"/>
              </a:rPr>
              <a:t>Bài tập 1: Viết phương trình hoá học loại bỏ gỉ sắt (Fe</a:t>
            </a:r>
            <a:r>
              <a:rPr lang="en-US" sz="3200" b="1" baseline="-25000" smtClean="0">
                <a:solidFill>
                  <a:srgbClr val="3B3433"/>
                </a:solidFill>
                <a:latin typeface="Arial" panose="020B0604020202020204" pitchFamily="34" charset="0"/>
                <a:ea typeface="One Little Font Bold"/>
                <a:cs typeface="Arial" panose="020B0604020202020204" pitchFamily="34" charset="0"/>
                <a:sym typeface="One Little Font Bold"/>
              </a:rPr>
              <a:t>2</a:t>
            </a:r>
            <a:r>
              <a:rPr lang="en-US" sz="3200" b="1" smtClean="0">
                <a:solidFill>
                  <a:srgbClr val="3B3433"/>
                </a:solidFill>
                <a:latin typeface="Arial" panose="020B0604020202020204" pitchFamily="34" charset="0"/>
                <a:ea typeface="One Little Font Bold"/>
                <a:cs typeface="Arial" panose="020B0604020202020204" pitchFamily="34" charset="0"/>
                <a:sym typeface="One Little Font Bold"/>
              </a:rPr>
              <a:t>O</a:t>
            </a:r>
            <a:r>
              <a:rPr lang="en-US" sz="3200" b="1" baseline="-25000" smtClean="0">
                <a:solidFill>
                  <a:srgbClr val="3B3433"/>
                </a:solidFill>
                <a:latin typeface="Arial" panose="020B0604020202020204" pitchFamily="34" charset="0"/>
                <a:ea typeface="One Little Font Bold"/>
                <a:cs typeface="Arial" panose="020B0604020202020204" pitchFamily="34" charset="0"/>
                <a:sym typeface="One Little Font Bold"/>
              </a:rPr>
              <a:t>3</a:t>
            </a:r>
            <a:r>
              <a:rPr lang="en-US" sz="3200" b="1" smtClean="0">
                <a:solidFill>
                  <a:srgbClr val="3B3433"/>
                </a:solidFill>
                <a:latin typeface="Arial" panose="020B0604020202020204" pitchFamily="34" charset="0"/>
                <a:ea typeface="One Little Font Bold"/>
                <a:cs typeface="Arial" panose="020B0604020202020204" pitchFamily="34" charset="0"/>
                <a:sym typeface="One Little Font Bold"/>
              </a:rPr>
              <a:t>) bằng dung dịch HCl.</a:t>
            </a:r>
            <a:endParaRPr lang="en-US" sz="3200" b="1">
              <a:solidFill>
                <a:srgbClr val="3B3433"/>
              </a:solidFill>
              <a:latin typeface="Arial" panose="020B0604020202020204" pitchFamily="34" charset="0"/>
              <a:ea typeface="One Little Font Bold"/>
              <a:cs typeface="Arial" panose="020B0604020202020204" pitchFamily="34" charset="0"/>
              <a:sym typeface="One Little Font Bold"/>
            </a:endParaRPr>
          </a:p>
        </p:txBody>
      </p:sp>
      <p:sp>
        <p:nvSpPr>
          <p:cNvPr id="21" name="TextBox 7"/>
          <p:cNvSpPr txBox="1"/>
          <p:nvPr/>
        </p:nvSpPr>
        <p:spPr>
          <a:xfrm>
            <a:off x="581870" y="6668113"/>
            <a:ext cx="12850380" cy="10002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919"/>
              </a:lnSpc>
            </a:pPr>
            <a:r>
              <a:rPr lang="en-US" sz="3200" b="1" smtClean="0">
                <a:solidFill>
                  <a:srgbClr val="3B3433"/>
                </a:solidFill>
                <a:latin typeface="Arial" panose="020B0604020202020204" pitchFamily="34" charset="0"/>
                <a:ea typeface="One Little Font Bold"/>
                <a:cs typeface="Arial" panose="020B0604020202020204" pitchFamily="34" charset="0"/>
                <a:sym typeface="One Little Font Bold"/>
              </a:rPr>
              <a:t>Bài tập 2: Viết phương trình hoá học của phản ứng giữa ZnO và dung dịch H</a:t>
            </a:r>
            <a:r>
              <a:rPr lang="en-US" sz="3200" b="1" baseline="-25000" smtClean="0">
                <a:solidFill>
                  <a:srgbClr val="3B3433"/>
                </a:solidFill>
                <a:latin typeface="Arial" panose="020B0604020202020204" pitchFamily="34" charset="0"/>
                <a:ea typeface="One Little Font Bold"/>
                <a:cs typeface="Arial" panose="020B0604020202020204" pitchFamily="34" charset="0"/>
                <a:sym typeface="One Little Font Bold"/>
              </a:rPr>
              <a:t>2</a:t>
            </a:r>
            <a:r>
              <a:rPr lang="en-US" sz="3200" b="1" smtClean="0">
                <a:solidFill>
                  <a:srgbClr val="3B3433"/>
                </a:solidFill>
                <a:latin typeface="Arial" panose="020B0604020202020204" pitchFamily="34" charset="0"/>
                <a:ea typeface="One Little Font Bold"/>
                <a:cs typeface="Arial" panose="020B0604020202020204" pitchFamily="34" charset="0"/>
                <a:sym typeface="One Little Font Bold"/>
              </a:rPr>
              <a:t>SO</a:t>
            </a:r>
            <a:r>
              <a:rPr lang="en-US" sz="3200" b="1" baseline="-25000" smtClean="0">
                <a:solidFill>
                  <a:srgbClr val="3B3433"/>
                </a:solidFill>
                <a:latin typeface="Arial" panose="020B0604020202020204" pitchFamily="34" charset="0"/>
                <a:ea typeface="One Little Font Bold"/>
                <a:cs typeface="Arial" panose="020B0604020202020204" pitchFamily="34" charset="0"/>
                <a:sym typeface="One Little Font Bold"/>
              </a:rPr>
              <a:t>4</a:t>
            </a:r>
            <a:r>
              <a:rPr lang="en-US" sz="3200" b="1" smtClean="0">
                <a:solidFill>
                  <a:srgbClr val="3B3433"/>
                </a:solidFill>
                <a:latin typeface="Arial" panose="020B0604020202020204" pitchFamily="34" charset="0"/>
                <a:ea typeface="One Little Font Bold"/>
                <a:cs typeface="Arial" panose="020B0604020202020204" pitchFamily="34" charset="0"/>
                <a:sym typeface="One Little Font Bold"/>
              </a:rPr>
              <a:t>.</a:t>
            </a:r>
            <a:endParaRPr lang="en-US" sz="3200" b="1">
              <a:solidFill>
                <a:srgbClr val="3B3433"/>
              </a:solidFill>
              <a:latin typeface="Arial" panose="020B0604020202020204" pitchFamily="34" charset="0"/>
              <a:ea typeface="One Little Font Bold"/>
              <a:cs typeface="Arial" panose="020B0604020202020204" pitchFamily="34" charset="0"/>
              <a:sym typeface="One Little Font Bold"/>
            </a:endParaRPr>
          </a:p>
        </p:txBody>
      </p:sp>
      <p:sp>
        <p:nvSpPr>
          <p:cNvPr id="22" name="TextBox 6"/>
          <p:cNvSpPr txBox="1"/>
          <p:nvPr/>
        </p:nvSpPr>
        <p:spPr>
          <a:xfrm>
            <a:off x="581870" y="7947749"/>
            <a:ext cx="12219730" cy="4501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3200" smtClean="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ZnO + H</a:t>
            </a:r>
            <a:r>
              <a:rPr lang="en-US" sz="3200" baseline="-25000" smtClean="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2</a:t>
            </a:r>
            <a:r>
              <a:rPr lang="en-US" sz="3200" smtClean="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SO</a:t>
            </a:r>
            <a:r>
              <a:rPr lang="en-US" sz="3200" baseline="-25000" smtClean="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4</a:t>
            </a:r>
            <a:r>
              <a:rPr lang="en-US" sz="3200" smtClean="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 </a:t>
            </a:r>
            <a:r>
              <a:rPr lang="en-US" sz="3200" smtClean="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Wingdings" panose="05000000000000000000" pitchFamily="2" charset="2"/>
              </a:rPr>
              <a:t> ZnSO</a:t>
            </a:r>
            <a:r>
              <a:rPr lang="en-US" sz="3200" baseline="-25000" smtClean="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Wingdings" panose="05000000000000000000" pitchFamily="2" charset="2"/>
              </a:rPr>
              <a:t>4</a:t>
            </a:r>
            <a:r>
              <a:rPr lang="en-US" sz="3200" smtClean="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Wingdings" panose="05000000000000000000" pitchFamily="2" charset="2"/>
              </a:rPr>
              <a:t> + H</a:t>
            </a:r>
            <a:r>
              <a:rPr lang="en-US" sz="3200" baseline="-25000" smtClean="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Wingdings" panose="05000000000000000000" pitchFamily="2" charset="2"/>
              </a:rPr>
              <a:t>2</a:t>
            </a:r>
            <a:r>
              <a:rPr lang="en-US" sz="3200" smtClean="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Wingdings" panose="05000000000000000000" pitchFamily="2" charset="2"/>
              </a:rPr>
              <a:t>O</a:t>
            </a:r>
            <a:endParaRPr lang="en-US" sz="3200">
              <a:solidFill>
                <a:srgbClr val="0070C0"/>
              </a:solidFill>
              <a:latin typeface="Arial" panose="020B0604020202020204" pitchFamily="34" charset="0"/>
              <a:ea typeface="One Little Font"/>
              <a:cs typeface="Arial" panose="020B0604020202020204" pitchFamily="34" charset="0"/>
              <a:sym typeface="One Little Font"/>
            </a:endParaRPr>
          </a:p>
        </p:txBody>
      </p:sp>
    </p:spTree>
    <p:extLst>
      <p:ext uri="{BB962C8B-B14F-4D97-AF65-F5344CB8AC3E}">
        <p14:creationId xmlns:p14="http://schemas.microsoft.com/office/powerpoint/2010/main" val="3202450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  <p:bldP spid="20" grpId="0"/>
      <p:bldP spid="20" grpId="1"/>
      <p:bldP spid="21" grpId="0"/>
      <p:bldP spid="21" grpId="1"/>
      <p:bldP spid="22" grpId="0"/>
      <p:bldP spid="22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777" b="-3877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249400" y="2057400"/>
            <a:ext cx="3344771" cy="7097658"/>
          </a:xfrm>
          <a:custGeom>
            <a:avLst/>
            <a:gdLst/>
            <a:ahLst/>
            <a:cxnLst/>
            <a:rect l="l" t="t" r="r" b="b"/>
            <a:pathLst>
              <a:path w="3878199" h="8229600">
                <a:moveTo>
                  <a:pt x="0" y="0"/>
                </a:moveTo>
                <a:lnTo>
                  <a:pt x="3878199" y="0"/>
                </a:lnTo>
                <a:lnTo>
                  <a:pt x="387819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354989" y="425971"/>
            <a:ext cx="12850380" cy="12054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9359"/>
              </a:lnSpc>
              <a:spcBef>
                <a:spcPct val="0"/>
              </a:spcBef>
            </a:pPr>
            <a:r>
              <a:rPr lang="en-US" sz="8000" u="none" spc="-440" smtClean="0">
                <a:solidFill>
                  <a:srgbClr val="3B3433"/>
                </a:solidFill>
                <a:latin typeface="Arial" panose="020B0604020202020204" pitchFamily="34" charset="0"/>
                <a:ea typeface="Sailors Condensed"/>
                <a:cs typeface="Arial" panose="020B0604020202020204" pitchFamily="34" charset="0"/>
                <a:sym typeface="Sailors Condensed"/>
              </a:rPr>
              <a:t>II – TÍNH CHẤT HOÁ HỌC</a:t>
            </a:r>
            <a:endParaRPr lang="en-US" sz="8000" u="none" spc="-440">
              <a:solidFill>
                <a:srgbClr val="3B3433"/>
              </a:solidFill>
              <a:latin typeface="Arial" panose="020B0604020202020204" pitchFamily="34" charset="0"/>
              <a:ea typeface="Sailors Condensed"/>
              <a:cs typeface="Arial" panose="020B0604020202020204" pitchFamily="34" charset="0"/>
              <a:sym typeface="Sailors Condense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354989" y="2400300"/>
            <a:ext cx="8743314" cy="5136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3600" b="1" smtClean="0">
                <a:solidFill>
                  <a:srgbClr val="3B3433"/>
                </a:solidFill>
                <a:latin typeface="One Little Font Bold"/>
                <a:ea typeface="One Little Font Bold"/>
                <a:cs typeface="One Little Font Bold"/>
                <a:sym typeface="One Little Font Bold"/>
              </a:rPr>
              <a:t>3. Oxide lưỡng tính</a:t>
            </a:r>
            <a:endParaRPr lang="en-US" sz="3600" b="1">
              <a:solidFill>
                <a:srgbClr val="3B3433"/>
              </a:solidFill>
              <a:latin typeface="One Little Font Bold"/>
              <a:ea typeface="One Little Font Bold"/>
              <a:cs typeface="One Little Font Bold"/>
              <a:sym typeface="One Little Font Bold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14400" y="3166170"/>
            <a:ext cx="12496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/>
              <a:t>Oxide lưỡng tính </a:t>
            </a:r>
            <a:r>
              <a:rPr lang="vi-VN" sz="3200" b="1" i="1">
                <a:solidFill>
                  <a:srgbClr val="FF0000"/>
                </a:solidFill>
              </a:rPr>
              <a:t>tác dụng được </a:t>
            </a:r>
            <a:r>
              <a:rPr lang="vi-VN" sz="3200" b="1" i="1"/>
              <a:t>với cả dung dịch acid, dung dịch base tạo thành muối và nước</a:t>
            </a:r>
            <a:r>
              <a:rPr lang="vi-VN" sz="3200"/>
              <a:t>. Một số oxide lưỡng tính thường gặp như: Al</a:t>
            </a:r>
            <a:r>
              <a:rPr lang="vi-VN" sz="3200" baseline="-25000"/>
              <a:t>2</a:t>
            </a:r>
            <a:r>
              <a:rPr lang="vi-VN" sz="3200"/>
              <a:t>O</a:t>
            </a:r>
            <a:r>
              <a:rPr lang="vi-VN" sz="3200" baseline="-25000"/>
              <a:t>3</a:t>
            </a:r>
            <a:r>
              <a:rPr lang="vi-VN" sz="3200"/>
              <a:t>, ZnO,...</a:t>
            </a:r>
            <a:endParaRPr lang="en-US" sz="3200" b="1"/>
          </a:p>
        </p:txBody>
      </p:sp>
      <p:sp>
        <p:nvSpPr>
          <p:cNvPr id="11" name="TextBox 5"/>
          <p:cNvSpPr txBox="1"/>
          <p:nvPr/>
        </p:nvSpPr>
        <p:spPr>
          <a:xfrm>
            <a:off x="354989" y="5414069"/>
            <a:ext cx="8743314" cy="5136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3600" b="1">
                <a:solidFill>
                  <a:srgbClr val="3B3433"/>
                </a:solidFill>
                <a:latin typeface="One Little Font Bold"/>
                <a:ea typeface="One Little Font Bold"/>
                <a:cs typeface="One Little Font Bold"/>
                <a:sym typeface="One Little Font Bold"/>
              </a:rPr>
              <a:t>4</a:t>
            </a:r>
            <a:r>
              <a:rPr lang="en-US" sz="3600" b="1" smtClean="0">
                <a:solidFill>
                  <a:srgbClr val="3B3433"/>
                </a:solidFill>
                <a:latin typeface="One Little Font Bold"/>
                <a:ea typeface="One Little Font Bold"/>
                <a:cs typeface="One Little Font Bold"/>
                <a:sym typeface="One Little Font Bold"/>
              </a:rPr>
              <a:t>. Oxide trung tính</a:t>
            </a:r>
            <a:endParaRPr lang="en-US" sz="3600" b="1">
              <a:solidFill>
                <a:srgbClr val="3B3433"/>
              </a:solidFill>
              <a:latin typeface="One Little Font Bold"/>
              <a:ea typeface="One Little Font Bold"/>
              <a:cs typeface="One Little Font Bold"/>
              <a:sym typeface="One Little Font Bold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14400" y="6179939"/>
            <a:ext cx="12496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/>
              <a:t>Ngoài ra, còn có một số oxide </a:t>
            </a:r>
            <a:r>
              <a:rPr lang="vi-VN" sz="3200" b="1" i="1">
                <a:solidFill>
                  <a:srgbClr val="FF0000"/>
                </a:solidFill>
              </a:rPr>
              <a:t>không tác dụng </a:t>
            </a:r>
            <a:r>
              <a:rPr lang="vi-VN" sz="3200" b="1" i="1"/>
              <a:t>với dung dịch acid và dung dịch base</a:t>
            </a:r>
            <a:r>
              <a:rPr lang="vi-VN" sz="3200"/>
              <a:t>, chúng được gọi là oxide trung tính hay oxide không tạo muối. Ví dụ: CO, NO,...</a:t>
            </a:r>
            <a:endParaRPr lang="en-US" sz="3200" b="1"/>
          </a:p>
        </p:txBody>
      </p:sp>
    </p:spTree>
    <p:extLst>
      <p:ext uri="{BB962C8B-B14F-4D97-AF65-F5344CB8AC3E}">
        <p14:creationId xmlns:p14="http://schemas.microsoft.com/office/powerpoint/2010/main" val="1275999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  <p:bldP spid="11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777" b="-3877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47800" y="3472971"/>
            <a:ext cx="6482161" cy="5785329"/>
          </a:xfrm>
          <a:custGeom>
            <a:avLst/>
            <a:gdLst/>
            <a:ahLst/>
            <a:cxnLst/>
            <a:rect l="l" t="t" r="r" b="b"/>
            <a:pathLst>
              <a:path w="6482161" h="5785329">
                <a:moveTo>
                  <a:pt x="0" y="0"/>
                </a:moveTo>
                <a:lnTo>
                  <a:pt x="6482161" y="0"/>
                </a:lnTo>
                <a:lnTo>
                  <a:pt x="6482161" y="5785329"/>
                </a:lnTo>
                <a:lnTo>
                  <a:pt x="0" y="578532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28700" y="1085850"/>
            <a:ext cx="10994021" cy="1179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151"/>
              </a:lnSpc>
            </a:pPr>
            <a:r>
              <a:rPr lang="en-US" sz="8799" u="none" spc="-431" smtClean="0">
                <a:solidFill>
                  <a:srgbClr val="3B3433"/>
                </a:solidFill>
                <a:latin typeface="Sailors Condensed"/>
                <a:ea typeface="Sailors Condensed"/>
                <a:cs typeface="Sailors Condensed"/>
                <a:sym typeface="Sailors Condensed"/>
              </a:rPr>
              <a:t>KIỂM TRA BÀI CŨ</a:t>
            </a:r>
            <a:endParaRPr lang="en-US" sz="8799" u="none" spc="-431">
              <a:solidFill>
                <a:srgbClr val="3B3433"/>
              </a:solidFill>
              <a:latin typeface="Sailors Condensed"/>
              <a:ea typeface="Sailors Condensed"/>
              <a:cs typeface="Sailors Condensed"/>
              <a:sym typeface="Sailors Condense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9829800" y="2842173"/>
            <a:ext cx="6433942" cy="5193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40"/>
              </a:lnSpc>
            </a:pPr>
            <a:r>
              <a:rPr lang="en-US" sz="4000" b="1" spc="64" smtClean="0">
                <a:solidFill>
                  <a:srgbClr val="3B3433"/>
                </a:solidFill>
                <a:latin typeface="One Little Font Bold"/>
                <a:ea typeface="One Little Font Bold"/>
                <a:cs typeface="One Little Font Bold"/>
                <a:sym typeface="One Little Font Bold"/>
              </a:rPr>
              <a:t>CÂU HỎI</a:t>
            </a:r>
            <a:endParaRPr lang="en-US" sz="4000" b="1" spc="64">
              <a:solidFill>
                <a:srgbClr val="3B3433"/>
              </a:solidFill>
              <a:latin typeface="One Little Font Bold"/>
              <a:ea typeface="One Little Font Bold"/>
              <a:cs typeface="One Little Font Bold"/>
              <a:sym typeface="One Little Font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9829800" y="3472971"/>
            <a:ext cx="8229600" cy="53860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 algn="l">
              <a:lnSpc>
                <a:spcPts val="4200"/>
              </a:lnSpc>
              <a:buAutoNum type="arabicPeriod"/>
            </a:pPr>
            <a:r>
              <a:rPr lang="en-US" sz="3200" spc="63" smtClean="0">
                <a:solidFill>
                  <a:srgbClr val="3B3433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Base là gì?</a:t>
            </a:r>
          </a:p>
          <a:p>
            <a:pPr algn="l">
              <a:lnSpc>
                <a:spcPts val="4200"/>
              </a:lnSpc>
            </a:pPr>
            <a:endParaRPr lang="en-US" sz="3200" spc="63" smtClean="0">
              <a:solidFill>
                <a:srgbClr val="3B3433"/>
              </a:solidFill>
              <a:latin typeface="One Little Font"/>
              <a:ea typeface="One Little Font"/>
              <a:cs typeface="One Little Font"/>
              <a:sym typeface="One Little Font"/>
            </a:endParaRPr>
          </a:p>
          <a:p>
            <a:pPr marL="457200" indent="-457200" algn="l">
              <a:lnSpc>
                <a:spcPts val="4200"/>
              </a:lnSpc>
              <a:buAutoNum type="arabicPeriod"/>
            </a:pPr>
            <a:r>
              <a:rPr lang="en-US" sz="3200" spc="63" smtClean="0">
                <a:solidFill>
                  <a:srgbClr val="3B3433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Có mấy loại base? Nêu ví dụ cho mỗi loại.</a:t>
            </a:r>
          </a:p>
          <a:p>
            <a:pPr algn="l">
              <a:lnSpc>
                <a:spcPts val="4200"/>
              </a:lnSpc>
            </a:pPr>
            <a:endParaRPr lang="en-US" sz="3200" spc="63" smtClean="0">
              <a:solidFill>
                <a:srgbClr val="3B3433"/>
              </a:solidFill>
              <a:latin typeface="One Little Font"/>
              <a:ea typeface="One Little Font"/>
              <a:cs typeface="One Little Font"/>
              <a:sym typeface="One Little Font"/>
            </a:endParaRPr>
          </a:p>
          <a:p>
            <a:pPr marL="457200" indent="-457200" algn="l">
              <a:lnSpc>
                <a:spcPts val="4200"/>
              </a:lnSpc>
              <a:buAutoNum type="arabicPeriod"/>
            </a:pPr>
            <a:r>
              <a:rPr lang="en-US" sz="3200" spc="63" smtClean="0">
                <a:solidFill>
                  <a:srgbClr val="3B3433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Nêu Tính chất của base.</a:t>
            </a:r>
          </a:p>
          <a:p>
            <a:pPr marL="457200" indent="-457200" algn="l">
              <a:lnSpc>
                <a:spcPts val="4200"/>
              </a:lnSpc>
              <a:buAutoNum type="arabicPeriod"/>
            </a:pPr>
            <a:endParaRPr lang="en-US" sz="3200" spc="63" smtClean="0">
              <a:solidFill>
                <a:srgbClr val="3B3433"/>
              </a:solidFill>
              <a:latin typeface="One Little Font"/>
              <a:ea typeface="One Little Font"/>
              <a:cs typeface="One Little Font"/>
              <a:sym typeface="One Little Font"/>
            </a:endParaRPr>
          </a:p>
          <a:p>
            <a:pPr marL="457200" indent="-457200" algn="l">
              <a:lnSpc>
                <a:spcPts val="4200"/>
              </a:lnSpc>
              <a:buAutoNum type="arabicPeriod"/>
            </a:pPr>
            <a:r>
              <a:rPr lang="en-US" sz="3200" spc="63">
                <a:solidFill>
                  <a:srgbClr val="3B3433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T</a:t>
            </a:r>
            <a:r>
              <a:rPr lang="en-US" sz="3200" spc="63" smtClean="0">
                <a:solidFill>
                  <a:srgbClr val="3B3433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heo thang đo pH:</a:t>
            </a:r>
          </a:p>
          <a:p>
            <a:pPr algn="l">
              <a:lnSpc>
                <a:spcPts val="4200"/>
              </a:lnSpc>
            </a:pPr>
            <a:r>
              <a:rPr lang="en-US" sz="3200" spc="63" smtClean="0">
                <a:solidFill>
                  <a:srgbClr val="3B3433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+ pH &lt; 7: Môi trường có tính chất gì? Lấy ví dụ.</a:t>
            </a:r>
          </a:p>
          <a:p>
            <a:pPr algn="l">
              <a:lnSpc>
                <a:spcPts val="4200"/>
              </a:lnSpc>
            </a:pPr>
            <a:r>
              <a:rPr lang="en-US" sz="3200" spc="63" smtClean="0">
                <a:solidFill>
                  <a:srgbClr val="3B3433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+ pH = 7: Môi trường có tính chất gì? Lấy ví dụ.</a:t>
            </a:r>
          </a:p>
          <a:p>
            <a:pPr algn="l">
              <a:lnSpc>
                <a:spcPts val="4200"/>
              </a:lnSpc>
            </a:pPr>
            <a:r>
              <a:rPr lang="en-US" sz="3200" spc="63" smtClean="0">
                <a:solidFill>
                  <a:srgbClr val="3B3433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+ pH &gt; 7: Môi trường có tính chất gì? Lấy ví dụ.</a:t>
            </a:r>
            <a:endParaRPr lang="en-US" sz="3200" spc="63">
              <a:solidFill>
                <a:srgbClr val="3B3433"/>
              </a:solidFill>
              <a:latin typeface="One Little Font"/>
              <a:ea typeface="One Little Font"/>
              <a:cs typeface="One Little Font"/>
              <a:sym typeface="One Little Fon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777" b="-3877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249400" y="2057400"/>
            <a:ext cx="3344771" cy="7097658"/>
          </a:xfrm>
          <a:custGeom>
            <a:avLst/>
            <a:gdLst/>
            <a:ahLst/>
            <a:cxnLst/>
            <a:rect l="l" t="t" r="r" b="b"/>
            <a:pathLst>
              <a:path w="3878199" h="8229600">
                <a:moveTo>
                  <a:pt x="0" y="0"/>
                </a:moveTo>
                <a:lnTo>
                  <a:pt x="3878199" y="0"/>
                </a:lnTo>
                <a:lnTo>
                  <a:pt x="387819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354989" y="425971"/>
            <a:ext cx="12850380" cy="12054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9359"/>
              </a:lnSpc>
              <a:spcBef>
                <a:spcPct val="0"/>
              </a:spcBef>
            </a:pPr>
            <a:r>
              <a:rPr lang="en-US" sz="8000" u="none" spc="-440" smtClean="0">
                <a:solidFill>
                  <a:srgbClr val="3B3433"/>
                </a:solidFill>
                <a:latin typeface="Arial" panose="020B0604020202020204" pitchFamily="34" charset="0"/>
                <a:ea typeface="Sailors Condensed"/>
                <a:cs typeface="Arial" panose="020B0604020202020204" pitchFamily="34" charset="0"/>
                <a:sym typeface="Sailors Condensed"/>
              </a:rPr>
              <a:t>II – TÍNH CHẤT HOÁ HỌC</a:t>
            </a:r>
            <a:endParaRPr lang="en-US" sz="8000" u="none" spc="-440">
              <a:solidFill>
                <a:srgbClr val="3B3433"/>
              </a:solidFill>
              <a:latin typeface="Arial" panose="020B0604020202020204" pitchFamily="34" charset="0"/>
              <a:ea typeface="Sailors Condensed"/>
              <a:cs typeface="Arial" panose="020B0604020202020204" pitchFamily="34" charset="0"/>
              <a:sym typeface="Sailors Condensed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14400" y="2293108"/>
            <a:ext cx="12496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smtClean="0"/>
              <a:t>Bài 3: </a:t>
            </a:r>
            <a:r>
              <a:rPr lang="vi-VN" sz="3200" b="1" smtClean="0"/>
              <a:t>Viết </a:t>
            </a:r>
            <a:r>
              <a:rPr lang="vi-VN" sz="3200" b="1"/>
              <a:t>phương trình hoá học minh hoạ cho tính chất hoá học của oxide base và oxide acid. Lấy magnesium oxide và sulfur dioxide làm ví dụ.</a:t>
            </a:r>
            <a:endParaRPr lang="en-US" sz="3200" b="1"/>
          </a:p>
        </p:txBody>
      </p:sp>
      <p:sp>
        <p:nvSpPr>
          <p:cNvPr id="13" name="TextBox 12"/>
          <p:cNvSpPr txBox="1"/>
          <p:nvPr/>
        </p:nvSpPr>
        <p:spPr>
          <a:xfrm>
            <a:off x="914400" y="3924537"/>
            <a:ext cx="1249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/>
              <a:t>Bài làm</a:t>
            </a:r>
            <a:endParaRPr lang="en-US" sz="3200" b="1"/>
          </a:p>
        </p:txBody>
      </p:sp>
      <p:sp>
        <p:nvSpPr>
          <p:cNvPr id="5" name="TextBox 4"/>
          <p:cNvSpPr txBox="1"/>
          <p:nvPr/>
        </p:nvSpPr>
        <p:spPr>
          <a:xfrm>
            <a:off x="1281953" y="4914900"/>
            <a:ext cx="1190996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/>
              <a:t>MgO + H</a:t>
            </a:r>
            <a:r>
              <a:rPr lang="en-US" sz="3200" baseline="-25000" smtClean="0"/>
              <a:t>2</a:t>
            </a:r>
            <a:r>
              <a:rPr lang="en-US" sz="3200" smtClean="0"/>
              <a:t>SO</a:t>
            </a:r>
            <a:r>
              <a:rPr lang="en-US" sz="3200" baseline="-25000" smtClean="0"/>
              <a:t>4 </a:t>
            </a:r>
            <a:r>
              <a:rPr lang="en-US" sz="3200" smtClean="0">
                <a:sym typeface="Wingdings" panose="05000000000000000000" pitchFamily="2" charset="2"/>
              </a:rPr>
              <a:t> MgSO</a:t>
            </a:r>
            <a:r>
              <a:rPr lang="en-US" sz="3200" baseline="-25000" smtClean="0">
                <a:sym typeface="Wingdings" panose="05000000000000000000" pitchFamily="2" charset="2"/>
              </a:rPr>
              <a:t>4</a:t>
            </a:r>
            <a:r>
              <a:rPr lang="en-US" sz="3200" smtClean="0">
                <a:sym typeface="Wingdings" panose="05000000000000000000" pitchFamily="2" charset="2"/>
              </a:rPr>
              <a:t> + H</a:t>
            </a:r>
            <a:r>
              <a:rPr lang="en-US" sz="3200" baseline="-25000" smtClean="0">
                <a:sym typeface="Wingdings" panose="05000000000000000000" pitchFamily="2" charset="2"/>
              </a:rPr>
              <a:t>2</a:t>
            </a:r>
            <a:r>
              <a:rPr lang="en-US" sz="3200" smtClean="0">
                <a:sym typeface="Wingdings" panose="05000000000000000000" pitchFamily="2" charset="2"/>
              </a:rPr>
              <a:t>O </a:t>
            </a:r>
            <a:endParaRPr lang="en-US" sz="3200" smtClean="0"/>
          </a:p>
          <a:p>
            <a:r>
              <a:rPr lang="en-US" sz="3200" smtClean="0"/>
              <a:t>SO</a:t>
            </a:r>
            <a:r>
              <a:rPr lang="en-US" sz="3200" baseline="-25000" smtClean="0"/>
              <a:t>2</a:t>
            </a:r>
            <a:r>
              <a:rPr lang="en-US" sz="3200" smtClean="0"/>
              <a:t> + Ca(OH)</a:t>
            </a:r>
            <a:r>
              <a:rPr lang="en-US" sz="3200" baseline="-25000" smtClean="0"/>
              <a:t>2</a:t>
            </a:r>
            <a:r>
              <a:rPr lang="en-US" sz="3200" smtClean="0"/>
              <a:t> </a:t>
            </a:r>
            <a:r>
              <a:rPr lang="en-US" sz="3200" smtClean="0">
                <a:sym typeface="Wingdings" panose="05000000000000000000" pitchFamily="2" charset="2"/>
              </a:rPr>
              <a:t> CaSO</a:t>
            </a:r>
            <a:r>
              <a:rPr lang="en-US" sz="3200" baseline="-25000" smtClean="0">
                <a:sym typeface="Wingdings" panose="05000000000000000000" pitchFamily="2" charset="2"/>
              </a:rPr>
              <a:t>3</a:t>
            </a:r>
            <a:r>
              <a:rPr lang="en-US" sz="3200" smtClean="0">
                <a:sym typeface="Wingdings" panose="05000000000000000000" pitchFamily="2" charset="2"/>
              </a:rPr>
              <a:t> + H</a:t>
            </a:r>
            <a:r>
              <a:rPr lang="en-US" sz="3200" baseline="-25000" smtClean="0">
                <a:sym typeface="Wingdings" panose="05000000000000000000" pitchFamily="2" charset="2"/>
              </a:rPr>
              <a:t>2</a:t>
            </a:r>
            <a:r>
              <a:rPr lang="en-US" sz="3200" smtClean="0">
                <a:sym typeface="Wingdings" panose="05000000000000000000" pitchFamily="2" charset="2"/>
              </a:rPr>
              <a:t>O</a:t>
            </a:r>
          </a:p>
          <a:p>
            <a:endParaRPr lang="en-US" sz="3200">
              <a:sym typeface="Wingdings" panose="05000000000000000000" pitchFamily="2" charset="2"/>
            </a:endParaRPr>
          </a:p>
          <a:p>
            <a:r>
              <a:rPr lang="en-US" sz="3200" smtClean="0">
                <a:sym typeface="Wingdings" panose="05000000000000000000" pitchFamily="2" charset="2"/>
              </a:rPr>
              <a:t>MgO + 2HCl  MgCl</a:t>
            </a:r>
            <a:r>
              <a:rPr lang="en-US" sz="3200" baseline="-25000" smtClean="0">
                <a:sym typeface="Wingdings" panose="05000000000000000000" pitchFamily="2" charset="2"/>
              </a:rPr>
              <a:t>2</a:t>
            </a:r>
            <a:r>
              <a:rPr lang="en-US" sz="3200" smtClean="0">
                <a:sym typeface="Wingdings" panose="05000000000000000000" pitchFamily="2" charset="2"/>
              </a:rPr>
              <a:t> + H</a:t>
            </a:r>
            <a:r>
              <a:rPr lang="en-US" sz="3200" baseline="-25000" smtClean="0">
                <a:sym typeface="Wingdings" panose="05000000000000000000" pitchFamily="2" charset="2"/>
              </a:rPr>
              <a:t>2</a:t>
            </a:r>
            <a:r>
              <a:rPr lang="en-US" sz="3200" smtClean="0">
                <a:sym typeface="Wingdings" panose="05000000000000000000" pitchFamily="2" charset="2"/>
              </a:rPr>
              <a:t>O</a:t>
            </a:r>
          </a:p>
          <a:p>
            <a:r>
              <a:rPr lang="en-US" sz="3200" smtClean="0">
                <a:sym typeface="Wingdings" panose="05000000000000000000" pitchFamily="2" charset="2"/>
              </a:rPr>
              <a:t>SO</a:t>
            </a:r>
            <a:r>
              <a:rPr lang="en-US" sz="3200" baseline="-25000" smtClean="0">
                <a:sym typeface="Wingdings" panose="05000000000000000000" pitchFamily="2" charset="2"/>
              </a:rPr>
              <a:t>2</a:t>
            </a:r>
            <a:r>
              <a:rPr lang="en-US" sz="3200" smtClean="0">
                <a:sym typeface="Wingdings" panose="05000000000000000000" pitchFamily="2" charset="2"/>
              </a:rPr>
              <a:t> + 2NaOH  Na</a:t>
            </a:r>
            <a:r>
              <a:rPr lang="en-US" sz="3200" baseline="-25000" smtClean="0">
                <a:sym typeface="Wingdings" panose="05000000000000000000" pitchFamily="2" charset="2"/>
              </a:rPr>
              <a:t>2</a:t>
            </a:r>
            <a:r>
              <a:rPr lang="en-US" sz="3200" smtClean="0">
                <a:sym typeface="Wingdings" panose="05000000000000000000" pitchFamily="2" charset="2"/>
              </a:rPr>
              <a:t>SO</a:t>
            </a:r>
            <a:r>
              <a:rPr lang="en-US" sz="3200" baseline="-25000" smtClean="0">
                <a:sym typeface="Wingdings" panose="05000000000000000000" pitchFamily="2" charset="2"/>
              </a:rPr>
              <a:t>3</a:t>
            </a:r>
            <a:r>
              <a:rPr lang="en-US" sz="3200" smtClean="0">
                <a:sym typeface="Wingdings" panose="05000000000000000000" pitchFamily="2" charset="2"/>
              </a:rPr>
              <a:t> + H</a:t>
            </a:r>
            <a:r>
              <a:rPr lang="en-US" sz="3200" baseline="-25000" smtClean="0">
                <a:sym typeface="Wingdings" panose="05000000000000000000" pitchFamily="2" charset="2"/>
              </a:rPr>
              <a:t>2</a:t>
            </a:r>
            <a:r>
              <a:rPr lang="en-US" sz="3200" smtClean="0">
                <a:sym typeface="Wingdings" panose="05000000000000000000" pitchFamily="2" charset="2"/>
              </a:rPr>
              <a:t>O</a:t>
            </a:r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2720467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777" b="-3877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249400" y="2057400"/>
            <a:ext cx="3344771" cy="7097658"/>
          </a:xfrm>
          <a:custGeom>
            <a:avLst/>
            <a:gdLst/>
            <a:ahLst/>
            <a:cxnLst/>
            <a:rect l="l" t="t" r="r" b="b"/>
            <a:pathLst>
              <a:path w="3878199" h="8229600">
                <a:moveTo>
                  <a:pt x="0" y="0"/>
                </a:moveTo>
                <a:lnTo>
                  <a:pt x="3878199" y="0"/>
                </a:lnTo>
                <a:lnTo>
                  <a:pt x="387819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228600" y="266700"/>
            <a:ext cx="12850380" cy="12054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9359"/>
              </a:lnSpc>
              <a:spcBef>
                <a:spcPct val="0"/>
              </a:spcBef>
            </a:pPr>
            <a:r>
              <a:rPr lang="en-US" sz="8000" u="none" spc="-440" smtClean="0">
                <a:solidFill>
                  <a:srgbClr val="3B3433"/>
                </a:solidFill>
                <a:latin typeface="Arial" panose="020B0604020202020204" pitchFamily="34" charset="0"/>
                <a:ea typeface="Sailors Condensed"/>
                <a:cs typeface="Arial" panose="020B0604020202020204" pitchFamily="34" charset="0"/>
                <a:sym typeface="Sailors Condensed"/>
              </a:rPr>
              <a:t>II – TÍNH CHẤT HOÁ HỌC</a:t>
            </a:r>
            <a:endParaRPr lang="en-US" sz="8000" u="none" spc="-440">
              <a:solidFill>
                <a:srgbClr val="3B3433"/>
              </a:solidFill>
              <a:latin typeface="Arial" panose="020B0604020202020204" pitchFamily="34" charset="0"/>
              <a:ea typeface="Sailors Condensed"/>
              <a:cs typeface="Arial" panose="020B0604020202020204" pitchFamily="34" charset="0"/>
              <a:sym typeface="Sailors Condensed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88011" y="1482184"/>
            <a:ext cx="124968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smtClean="0">
                <a:latin typeface="Arial" panose="020B0604020202020204" pitchFamily="34" charset="0"/>
                <a:cs typeface="Arial" panose="020B0604020202020204" pitchFamily="34" charset="0"/>
              </a:rPr>
              <a:t>Bài 4: </a:t>
            </a:r>
            <a:r>
              <a:rPr lang="vi-VN" sz="2800" b="1" smtClean="0">
                <a:latin typeface="Arial" panose="020B0604020202020204" pitchFamily="34" charset="0"/>
                <a:cs typeface="Arial" panose="020B0604020202020204" pitchFamily="34" charset="0"/>
              </a:rPr>
              <a:t>Cho </a:t>
            </a:r>
            <a:r>
              <a:rPr lang="vi-VN" sz="2800" b="1">
                <a:latin typeface="Arial" panose="020B0604020202020204" pitchFamily="34" charset="0"/>
                <a:cs typeface="Arial" panose="020B0604020202020204" pitchFamily="34" charset="0"/>
              </a:rPr>
              <a:t>các oxide sau: CaO, Fe</a:t>
            </a:r>
            <a:r>
              <a:rPr lang="vi-VN" sz="2800" b="1" baseline="-2500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vi-VN" sz="2800" b="1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vi-VN" sz="2800" b="1" baseline="-2500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vi-VN" sz="2800" b="1">
                <a:latin typeface="Arial" panose="020B0604020202020204" pitchFamily="34" charset="0"/>
                <a:cs typeface="Arial" panose="020B0604020202020204" pitchFamily="34" charset="0"/>
              </a:rPr>
              <a:t>, SO</a:t>
            </a:r>
            <a:r>
              <a:rPr lang="vi-VN" sz="2800" b="1" baseline="-2500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vi-VN" sz="2800" b="1">
                <a:latin typeface="Arial" panose="020B0604020202020204" pitchFamily="34" charset="0"/>
                <a:cs typeface="Arial" panose="020B0604020202020204" pitchFamily="34" charset="0"/>
              </a:rPr>
              <a:t>, CO</a:t>
            </a:r>
            <a:r>
              <a:rPr lang="vi-VN" sz="2800" b="1" baseline="-2500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vi-VN" sz="2800" b="1">
                <a:latin typeface="Arial" panose="020B0604020202020204" pitchFamily="34" charset="0"/>
                <a:cs typeface="Arial" panose="020B0604020202020204" pitchFamily="34" charset="0"/>
              </a:rPr>
              <a:t>, CO.</a:t>
            </a:r>
          </a:p>
          <a:p>
            <a:pPr lvl="1" algn="just"/>
            <a:r>
              <a:rPr lang="vi-VN" sz="2800" b="1">
                <a:latin typeface="Arial" panose="020B0604020202020204" pitchFamily="34" charset="0"/>
                <a:cs typeface="Arial" panose="020B0604020202020204" pitchFamily="34" charset="0"/>
              </a:rPr>
              <a:t>Oxide nào có thể tác dụng với:</a:t>
            </a:r>
          </a:p>
          <a:p>
            <a:pPr lvl="1" algn="just"/>
            <a:r>
              <a:rPr lang="vi-VN" sz="2800" b="1">
                <a:latin typeface="Arial" panose="020B0604020202020204" pitchFamily="34" charset="0"/>
                <a:cs typeface="Arial" panose="020B0604020202020204" pitchFamily="34" charset="0"/>
              </a:rPr>
              <a:t>a) Dung dịch HCl;</a:t>
            </a:r>
          </a:p>
          <a:p>
            <a:pPr lvl="1" algn="just"/>
            <a:r>
              <a:rPr lang="vi-VN" sz="2800" b="1">
                <a:latin typeface="Arial" panose="020B0604020202020204" pitchFamily="34" charset="0"/>
                <a:cs typeface="Arial" panose="020B0604020202020204" pitchFamily="34" charset="0"/>
              </a:rPr>
              <a:t>b) Dung dịch NaOH.</a:t>
            </a:r>
          </a:p>
          <a:p>
            <a:pPr algn="just"/>
            <a:r>
              <a:rPr lang="vi-VN" sz="2800" b="1">
                <a:latin typeface="Arial" panose="020B0604020202020204" pitchFamily="34" charset="0"/>
                <a:cs typeface="Arial" panose="020B0604020202020204" pitchFamily="34" charset="0"/>
              </a:rPr>
              <a:t>Viết các phương trình hoá học. Hãy cho biết các oxide trên thuộc loại oxide nào?</a:t>
            </a:r>
            <a:endParaRPr lang="en-US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88011" y="4203955"/>
            <a:ext cx="1249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/>
              <a:t>Bài làm</a:t>
            </a:r>
            <a:endParaRPr lang="en-US" sz="3200" b="1"/>
          </a:p>
        </p:txBody>
      </p:sp>
      <p:sp>
        <p:nvSpPr>
          <p:cNvPr id="8" name="TextBox 7"/>
          <p:cNvSpPr txBox="1"/>
          <p:nvPr/>
        </p:nvSpPr>
        <p:spPr>
          <a:xfrm>
            <a:off x="788011" y="4804107"/>
            <a:ext cx="124968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4:</a:t>
            </a:r>
            <a:endParaRPr lang="en-US" sz="280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 algn="just">
              <a:buAutoNum type="alphaLcParenR"/>
            </a:pPr>
            <a:r>
              <a:rPr lang="en-US" sz="280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CaO, Fe</a:t>
            </a:r>
            <a:r>
              <a:rPr lang="en-US" sz="2800" baseline="-2500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2800" baseline="-2500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US" sz="280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 thể tác dụng với dung dịch HCl.</a:t>
            </a:r>
          </a:p>
          <a:p>
            <a:pPr marL="514350" indent="-514350" algn="just">
              <a:buAutoNum type="alphaLcParenR"/>
            </a:pPr>
            <a:r>
              <a:rPr lang="en-US" sz="280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</a:t>
            </a:r>
            <a:r>
              <a:rPr lang="en-US" sz="2800" baseline="-2500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80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CO</a:t>
            </a:r>
            <a:r>
              <a:rPr lang="en-US" sz="2800" baseline="-2500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có thể tác dụng với dung dịch NaOH.</a:t>
            </a:r>
          </a:p>
          <a:p>
            <a:pPr algn="just"/>
            <a:endParaRPr lang="en-US" sz="280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80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 + 2HCl </a:t>
            </a:r>
            <a:r>
              <a:rPr lang="en-US" sz="280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CaCl</a:t>
            </a:r>
            <a:r>
              <a:rPr lang="en-US" sz="2800" baseline="-2500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2</a:t>
            </a:r>
            <a:r>
              <a:rPr lang="en-US" sz="280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+ H</a:t>
            </a:r>
            <a:r>
              <a:rPr lang="en-US" sz="2800" baseline="-2500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2</a:t>
            </a:r>
            <a:r>
              <a:rPr lang="en-US" sz="280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O</a:t>
            </a:r>
          </a:p>
          <a:p>
            <a:pPr algn="just"/>
            <a:r>
              <a:rPr lang="en-US" sz="280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Fe</a:t>
            </a:r>
            <a:r>
              <a:rPr lang="en-US" sz="2800" baseline="-2500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2</a:t>
            </a:r>
            <a:r>
              <a:rPr lang="en-US" sz="280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O</a:t>
            </a:r>
            <a:r>
              <a:rPr lang="en-US" sz="2800" baseline="-2500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3</a:t>
            </a:r>
            <a:r>
              <a:rPr lang="en-US" sz="280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+ 6HCl  2FeCl</a:t>
            </a:r>
            <a:r>
              <a:rPr lang="en-US" sz="2800" baseline="-2500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3</a:t>
            </a:r>
            <a:r>
              <a:rPr lang="en-US" sz="280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+ 3H</a:t>
            </a:r>
            <a:r>
              <a:rPr lang="en-US" sz="2800" baseline="-2500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2</a:t>
            </a:r>
            <a:r>
              <a:rPr lang="en-US" sz="280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O</a:t>
            </a:r>
          </a:p>
          <a:p>
            <a:pPr algn="just"/>
            <a:r>
              <a:rPr lang="en-US" sz="280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SO</a:t>
            </a:r>
            <a:r>
              <a:rPr lang="en-US" sz="2800" baseline="-2500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3</a:t>
            </a:r>
            <a:r>
              <a:rPr lang="en-US" sz="280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+ 2NaOH  Na</a:t>
            </a:r>
            <a:r>
              <a:rPr lang="en-US" sz="2800" baseline="-2500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2</a:t>
            </a:r>
            <a:r>
              <a:rPr lang="en-US" sz="280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SO</a:t>
            </a:r>
            <a:r>
              <a:rPr lang="en-US" sz="2800" baseline="-2500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4</a:t>
            </a:r>
            <a:r>
              <a:rPr lang="en-US" sz="280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+ H</a:t>
            </a:r>
            <a:r>
              <a:rPr lang="en-US" sz="2800" baseline="-2500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2</a:t>
            </a:r>
            <a:r>
              <a:rPr lang="en-US" sz="280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O</a:t>
            </a:r>
          </a:p>
          <a:p>
            <a:pPr algn="just"/>
            <a:r>
              <a:rPr lang="en-US" sz="280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CO</a:t>
            </a:r>
            <a:r>
              <a:rPr lang="en-US" sz="2800" baseline="-2500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2</a:t>
            </a:r>
            <a:r>
              <a:rPr lang="en-US" sz="280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+ 2NaOH  Na</a:t>
            </a:r>
            <a:r>
              <a:rPr lang="en-US" sz="2800" baseline="-2500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2</a:t>
            </a:r>
            <a:r>
              <a:rPr lang="en-US" sz="280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CO</a:t>
            </a:r>
            <a:r>
              <a:rPr lang="en-US" sz="2800" baseline="-2500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3</a:t>
            </a:r>
            <a:r>
              <a:rPr lang="en-US" sz="280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+ H</a:t>
            </a:r>
            <a:r>
              <a:rPr lang="en-US" sz="2800" baseline="-2500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2</a:t>
            </a:r>
            <a:r>
              <a:rPr lang="en-US" sz="280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O</a:t>
            </a:r>
          </a:p>
          <a:p>
            <a:pPr algn="just"/>
            <a:endParaRPr lang="en-US" sz="280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algn="just"/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CaO, </a:t>
            </a:r>
            <a:r>
              <a:rPr lang="en-US" sz="280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</a:t>
            </a:r>
            <a:r>
              <a:rPr lang="en-US" sz="2800" baseline="-2500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2800" baseline="-2500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US" sz="280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 oxide base.</a:t>
            </a:r>
          </a:p>
          <a:p>
            <a:pPr algn="just"/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</a:t>
            </a:r>
            <a:r>
              <a:rPr lang="en-US" sz="2800" baseline="-25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lang="en-US" sz="2800" baseline="-2500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280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là oxide acid.</a:t>
            </a:r>
          </a:p>
          <a:p>
            <a:pPr algn="just"/>
            <a:r>
              <a:rPr lang="en-US" sz="280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 là oxide trung tính.</a:t>
            </a:r>
            <a:endParaRPr lang="en-US" sz="280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9952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777" b="-38777"/>
            </a:stretch>
          </a:blipFill>
        </p:spPr>
      </p:sp>
      <p:sp>
        <p:nvSpPr>
          <p:cNvPr id="3" name="Freeform 3"/>
          <p:cNvSpPr/>
          <p:nvPr/>
        </p:nvSpPr>
        <p:spPr>
          <a:xfrm rot="-387727">
            <a:off x="11905322" y="1361975"/>
            <a:ext cx="4998378" cy="5584779"/>
          </a:xfrm>
          <a:custGeom>
            <a:avLst/>
            <a:gdLst/>
            <a:ahLst/>
            <a:cxnLst/>
            <a:rect l="l" t="t" r="r" b="b"/>
            <a:pathLst>
              <a:path w="4998378" h="5584779">
                <a:moveTo>
                  <a:pt x="0" y="0"/>
                </a:moveTo>
                <a:lnTo>
                  <a:pt x="4998377" y="0"/>
                </a:lnTo>
                <a:lnTo>
                  <a:pt x="4998377" y="5584779"/>
                </a:lnTo>
                <a:lnTo>
                  <a:pt x="0" y="55847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41541">
            <a:off x="13192450" y="3534338"/>
            <a:ext cx="4486655" cy="5903493"/>
          </a:xfrm>
          <a:custGeom>
            <a:avLst/>
            <a:gdLst/>
            <a:ahLst/>
            <a:cxnLst/>
            <a:rect l="l" t="t" r="r" b="b"/>
            <a:pathLst>
              <a:path w="4486655" h="5903493">
                <a:moveTo>
                  <a:pt x="0" y="0"/>
                </a:moveTo>
                <a:lnTo>
                  <a:pt x="4486655" y="0"/>
                </a:lnTo>
                <a:lnTo>
                  <a:pt x="4486655" y="5903493"/>
                </a:lnTo>
                <a:lnTo>
                  <a:pt x="0" y="590349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028700" y="4358508"/>
            <a:ext cx="4967804" cy="500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3200" b="1" smtClean="0">
                <a:solidFill>
                  <a:srgbClr val="3B3433"/>
                </a:solidFill>
                <a:latin typeface="One Little Font Bold"/>
                <a:ea typeface="One Little Font Bold"/>
                <a:cs typeface="One Little Font Bold"/>
                <a:sym typeface="One Little Font Bold"/>
              </a:rPr>
              <a:t>Oxide acid</a:t>
            </a:r>
            <a:endParaRPr lang="en-US" sz="3200" b="1">
              <a:solidFill>
                <a:srgbClr val="3B3433"/>
              </a:solidFill>
              <a:latin typeface="One Little Font Bold"/>
              <a:ea typeface="One Little Font Bold"/>
              <a:cs typeface="One Little Font Bold"/>
              <a:sym typeface="One Little Font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028700" y="5125919"/>
            <a:ext cx="4967804" cy="7437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880"/>
              </a:lnSpc>
            </a:pPr>
            <a:r>
              <a:rPr lang="en-US" sz="2800" smtClean="0">
                <a:solidFill>
                  <a:srgbClr val="3B3433"/>
                </a:solidFill>
                <a:ea typeface="One Little Font"/>
                <a:cs typeface="One Little Font"/>
                <a:sym typeface="One Little Font"/>
              </a:rPr>
              <a:t>T</a:t>
            </a:r>
            <a:r>
              <a:rPr lang="vi-VN" sz="2800" smtClean="0">
                <a:solidFill>
                  <a:srgbClr val="3B3433"/>
                </a:solidFill>
                <a:ea typeface="One Little Font"/>
                <a:cs typeface="One Little Font"/>
                <a:sym typeface="One Little Font"/>
              </a:rPr>
              <a:t>ác </a:t>
            </a:r>
            <a:r>
              <a:rPr lang="vi-VN" sz="2800">
                <a:solidFill>
                  <a:srgbClr val="3B3433"/>
                </a:solidFill>
                <a:ea typeface="One Little Font"/>
                <a:cs typeface="One Little Font"/>
                <a:sym typeface="One Little Font"/>
              </a:rPr>
              <a:t>dụng với </a:t>
            </a:r>
            <a:r>
              <a:rPr lang="vi-VN" sz="2800" b="1">
                <a:solidFill>
                  <a:srgbClr val="FF0000"/>
                </a:solidFill>
                <a:ea typeface="One Little Font"/>
                <a:cs typeface="One Little Font"/>
                <a:sym typeface="One Little Font"/>
              </a:rPr>
              <a:t>dung dịch kiềm</a:t>
            </a:r>
            <a:r>
              <a:rPr lang="vi-VN" sz="2800">
                <a:solidFill>
                  <a:srgbClr val="3B3433"/>
                </a:solidFill>
                <a:ea typeface="One Little Font"/>
                <a:cs typeface="One Little Font"/>
                <a:sym typeface="One Little Font"/>
              </a:rPr>
              <a:t> tạo thành muối và nước.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7165662"/>
            <a:ext cx="4967804" cy="500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3200" b="1" smtClean="0">
                <a:solidFill>
                  <a:srgbClr val="3B3433"/>
                </a:solidFill>
                <a:latin typeface="One Little Font Bold"/>
                <a:ea typeface="One Little Font Bold"/>
                <a:cs typeface="One Little Font Bold"/>
                <a:sym typeface="One Little Font Bold"/>
              </a:rPr>
              <a:t>Oxide base</a:t>
            </a:r>
            <a:endParaRPr lang="en-US" sz="3200" b="1">
              <a:solidFill>
                <a:srgbClr val="3B3433"/>
              </a:solidFill>
              <a:latin typeface="One Little Font Bold"/>
              <a:ea typeface="One Little Font Bold"/>
              <a:cs typeface="One Little Font Bold"/>
              <a:sym typeface="One Little Font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028700" y="7927878"/>
            <a:ext cx="4967804" cy="766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880"/>
              </a:lnSpc>
            </a:pPr>
            <a:r>
              <a:rPr lang="en-US" sz="2800" smtClean="0">
                <a:solidFill>
                  <a:srgbClr val="3B3433"/>
                </a:solidFill>
                <a:ea typeface="One Little Font"/>
                <a:cs typeface="One Little Font"/>
                <a:sym typeface="One Little Font"/>
              </a:rPr>
              <a:t>T</a:t>
            </a:r>
            <a:r>
              <a:rPr lang="vi-VN" sz="2800" smtClean="0">
                <a:solidFill>
                  <a:srgbClr val="3B3433"/>
                </a:solidFill>
                <a:ea typeface="One Little Font"/>
                <a:cs typeface="One Little Font"/>
                <a:sym typeface="One Little Font"/>
              </a:rPr>
              <a:t>ác </a:t>
            </a:r>
            <a:r>
              <a:rPr lang="vi-VN" sz="2800">
                <a:solidFill>
                  <a:srgbClr val="3B3433"/>
                </a:solidFill>
                <a:ea typeface="One Little Font"/>
                <a:cs typeface="One Little Font"/>
                <a:sym typeface="One Little Font"/>
              </a:rPr>
              <a:t>dụng với </a:t>
            </a:r>
            <a:r>
              <a:rPr lang="vi-VN" sz="2800" b="1">
                <a:solidFill>
                  <a:srgbClr val="FF0000"/>
                </a:solidFill>
                <a:ea typeface="One Little Font"/>
                <a:cs typeface="One Little Font"/>
                <a:sym typeface="One Little Font"/>
              </a:rPr>
              <a:t>dung dịch acid </a:t>
            </a:r>
            <a:r>
              <a:rPr lang="vi-VN" sz="2800">
                <a:solidFill>
                  <a:srgbClr val="3B3433"/>
                </a:solidFill>
                <a:ea typeface="One Little Font"/>
                <a:cs typeface="One Little Font"/>
                <a:sym typeface="One Little Font"/>
              </a:rPr>
              <a:t>tạo thành muối và nước.</a:t>
            </a:r>
            <a:endParaRPr lang="en-US" sz="2800">
              <a:solidFill>
                <a:srgbClr val="3B3433"/>
              </a:solidFill>
              <a:latin typeface="One Little Font"/>
              <a:ea typeface="One Little Font"/>
              <a:cs typeface="One Little Font"/>
              <a:sym typeface="One Little Font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6799525" y="4358508"/>
            <a:ext cx="4967804" cy="500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3200" b="1" smtClean="0">
                <a:solidFill>
                  <a:srgbClr val="3B3433"/>
                </a:solidFill>
                <a:latin typeface="One Little Font Bold"/>
                <a:ea typeface="One Little Font Bold"/>
                <a:cs typeface="One Little Font Bold"/>
                <a:sym typeface="One Little Font Bold"/>
              </a:rPr>
              <a:t>Oxide lưỡng tính</a:t>
            </a:r>
            <a:endParaRPr lang="en-US" sz="3200" b="1">
              <a:solidFill>
                <a:srgbClr val="3B3433"/>
              </a:solidFill>
              <a:latin typeface="One Little Font Bold"/>
              <a:ea typeface="One Little Font Bold"/>
              <a:cs typeface="One Little Font Bold"/>
              <a:sym typeface="One Little Font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6799525" y="5120724"/>
            <a:ext cx="4967804" cy="14875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880"/>
              </a:lnSpc>
            </a:pPr>
            <a:r>
              <a:rPr lang="en-US" sz="2800" smtClean="0">
                <a:solidFill>
                  <a:srgbClr val="3B3433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V</a:t>
            </a:r>
            <a:r>
              <a:rPr lang="vi-VN" sz="2800" smtClean="0">
                <a:solidFill>
                  <a:srgbClr val="3B3433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ừa </a:t>
            </a:r>
            <a:r>
              <a:rPr lang="vi-VN" sz="2800" b="1">
                <a:solidFill>
                  <a:srgbClr val="FF0000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tác dụng được với dung dịch acid</a:t>
            </a:r>
            <a:r>
              <a:rPr lang="vi-VN" sz="2800">
                <a:solidFill>
                  <a:srgbClr val="3B3433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, vừa tác dụng được với </a:t>
            </a:r>
            <a:r>
              <a:rPr lang="vi-VN" sz="2800" b="1">
                <a:solidFill>
                  <a:srgbClr val="FF0000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dung dịch base </a:t>
            </a:r>
            <a:r>
              <a:rPr lang="vi-VN" sz="2800">
                <a:solidFill>
                  <a:srgbClr val="3B3433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tạo thành muối và nước.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799525" y="7165662"/>
            <a:ext cx="4967804" cy="500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3200" b="1" smtClean="0">
                <a:solidFill>
                  <a:srgbClr val="3B3433"/>
                </a:solidFill>
                <a:latin typeface="One Little Font Bold"/>
                <a:ea typeface="One Little Font Bold"/>
                <a:cs typeface="One Little Font Bold"/>
                <a:sym typeface="One Little Font Bold"/>
              </a:rPr>
              <a:t>Oxide trung tính</a:t>
            </a:r>
            <a:endParaRPr lang="en-US" sz="3200" b="1">
              <a:solidFill>
                <a:srgbClr val="3B3433"/>
              </a:solidFill>
              <a:latin typeface="One Little Font Bold"/>
              <a:ea typeface="One Little Font Bold"/>
              <a:cs typeface="One Little Font Bold"/>
              <a:sym typeface="One Little Font Bol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6799525" y="7927878"/>
            <a:ext cx="4967804" cy="766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880"/>
              </a:lnSpc>
            </a:pPr>
            <a:r>
              <a:rPr lang="vi-VN" sz="2800" b="1">
                <a:solidFill>
                  <a:srgbClr val="FF0000"/>
                </a:solidFill>
                <a:ea typeface="One Little Font"/>
                <a:cs typeface="One Little Font"/>
                <a:sym typeface="One Little Font"/>
              </a:rPr>
              <a:t>không tác dụng </a:t>
            </a:r>
            <a:r>
              <a:rPr lang="vi-VN" sz="2800">
                <a:ea typeface="One Little Font"/>
                <a:cs typeface="One Little Font"/>
                <a:sym typeface="One Little Font"/>
              </a:rPr>
              <a:t>với dung dịch acid, dung dịch base.</a:t>
            </a:r>
            <a:endParaRPr lang="en-US" sz="2800">
              <a:latin typeface="One Little Font"/>
              <a:ea typeface="One Little Font"/>
              <a:cs typeface="One Little Font"/>
              <a:sym typeface="One Little Font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028700" y="1031625"/>
            <a:ext cx="8744459" cy="1205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359"/>
              </a:lnSpc>
              <a:spcBef>
                <a:spcPct val="0"/>
              </a:spcBef>
            </a:pPr>
            <a:r>
              <a:rPr lang="en-US" sz="8999" u="none" spc="-440" smtClean="0">
                <a:solidFill>
                  <a:srgbClr val="3B3433"/>
                </a:solidFill>
                <a:latin typeface="Sailors Condensed"/>
                <a:ea typeface="Sailors Condensed"/>
                <a:cs typeface="Sailors Condensed"/>
                <a:sym typeface="Sailors Condensed"/>
              </a:rPr>
              <a:t>Tổng kết</a:t>
            </a:r>
            <a:endParaRPr lang="en-US" sz="8999" u="none" spc="-440">
              <a:solidFill>
                <a:srgbClr val="3B3433"/>
              </a:solidFill>
              <a:latin typeface="Sailors Condensed"/>
              <a:ea typeface="Sailors Condensed"/>
              <a:cs typeface="Sailors Condensed"/>
              <a:sym typeface="Sailors Condensed"/>
            </a:endParaRPr>
          </a:p>
        </p:txBody>
      </p:sp>
      <p:sp>
        <p:nvSpPr>
          <p:cNvPr id="14" name="TextBox 6"/>
          <p:cNvSpPr txBox="1"/>
          <p:nvPr/>
        </p:nvSpPr>
        <p:spPr>
          <a:xfrm>
            <a:off x="1028700" y="2530574"/>
            <a:ext cx="10738629" cy="13104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000" b="1">
                <a:solidFill>
                  <a:srgbClr val="FF000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Oxide</a:t>
            </a:r>
            <a:r>
              <a:rPr lang="vi-VN" sz="300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 là hợp chất hoá học gồm </a:t>
            </a:r>
            <a:r>
              <a:rPr lang="vi-VN" sz="3000" b="1">
                <a:solidFill>
                  <a:srgbClr val="FF000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hai nguyên tố</a:t>
            </a:r>
            <a:r>
              <a:rPr lang="vi-VN" sz="300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, trong đó có </a:t>
            </a:r>
            <a:r>
              <a:rPr lang="vi-VN" sz="3000" b="1">
                <a:solidFill>
                  <a:srgbClr val="FF000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một nguyên tố là oxygen</a:t>
            </a:r>
            <a:r>
              <a:rPr lang="vi-VN" sz="3000" smtClean="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.</a:t>
            </a:r>
            <a:r>
              <a:rPr lang="en-US" sz="3000" smtClean="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 4 loại oxide:</a:t>
            </a:r>
            <a:endParaRPr lang="vi-VN" sz="3000">
              <a:solidFill>
                <a:srgbClr val="3B3433"/>
              </a:solidFill>
              <a:latin typeface="Arial" panose="020B0604020202020204" pitchFamily="34" charset="0"/>
              <a:ea typeface="One Little Font"/>
              <a:cs typeface="Arial" panose="020B0604020202020204" pitchFamily="34" charset="0"/>
              <a:sym typeface="One Little Fon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777" b="-38777"/>
            </a:stretch>
          </a:blipFill>
        </p:spPr>
      </p:sp>
      <p:sp>
        <p:nvSpPr>
          <p:cNvPr id="3" name="Freeform 3"/>
          <p:cNvSpPr/>
          <p:nvPr/>
        </p:nvSpPr>
        <p:spPr>
          <a:xfrm rot="1214449">
            <a:off x="13824353" y="7737936"/>
            <a:ext cx="6869894" cy="3795616"/>
          </a:xfrm>
          <a:custGeom>
            <a:avLst/>
            <a:gdLst/>
            <a:ahLst/>
            <a:cxnLst/>
            <a:rect l="l" t="t" r="r" b="b"/>
            <a:pathLst>
              <a:path w="6869894" h="3795616">
                <a:moveTo>
                  <a:pt x="0" y="0"/>
                </a:moveTo>
                <a:lnTo>
                  <a:pt x="6869894" y="0"/>
                </a:lnTo>
                <a:lnTo>
                  <a:pt x="6869894" y="3795616"/>
                </a:lnTo>
                <a:lnTo>
                  <a:pt x="0" y="379561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4530384">
            <a:off x="14682695" y="1028700"/>
            <a:ext cx="1813941" cy="8229600"/>
          </a:xfrm>
          <a:custGeom>
            <a:avLst/>
            <a:gdLst/>
            <a:ahLst/>
            <a:cxnLst/>
            <a:rect l="l" t="t" r="r" b="b"/>
            <a:pathLst>
              <a:path w="1813941" h="8229600">
                <a:moveTo>
                  <a:pt x="0" y="0"/>
                </a:moveTo>
                <a:lnTo>
                  <a:pt x="1813941" y="0"/>
                </a:lnTo>
                <a:lnTo>
                  <a:pt x="181394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228474" y="3937639"/>
            <a:ext cx="9316946" cy="24783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359"/>
              </a:lnSpc>
              <a:spcBef>
                <a:spcPct val="0"/>
              </a:spcBef>
            </a:pPr>
            <a:r>
              <a:rPr lang="en-US" sz="8999" u="none" spc="-440">
                <a:solidFill>
                  <a:srgbClr val="3B3433"/>
                </a:solidFill>
                <a:latin typeface="Sailors Condensed"/>
                <a:ea typeface="Sailors Condensed"/>
                <a:cs typeface="Sailors Condensed"/>
                <a:sym typeface="Sailors Condensed"/>
              </a:rPr>
              <a:t>DO YOU HAVE ANY QUESTIONS?</a:t>
            </a:r>
          </a:p>
        </p:txBody>
      </p:sp>
      <p:sp>
        <p:nvSpPr>
          <p:cNvPr id="6" name="Freeform 6"/>
          <p:cNvSpPr/>
          <p:nvPr/>
        </p:nvSpPr>
        <p:spPr>
          <a:xfrm rot="-7619028">
            <a:off x="13876810" y="-5026892"/>
            <a:ext cx="5908678" cy="7787385"/>
          </a:xfrm>
          <a:custGeom>
            <a:avLst/>
            <a:gdLst/>
            <a:ahLst/>
            <a:cxnLst/>
            <a:rect l="l" t="t" r="r" b="b"/>
            <a:pathLst>
              <a:path w="5908678" h="7787385">
                <a:moveTo>
                  <a:pt x="0" y="0"/>
                </a:moveTo>
                <a:lnTo>
                  <a:pt x="5908678" y="0"/>
                </a:lnTo>
                <a:lnTo>
                  <a:pt x="5908678" y="7787385"/>
                </a:lnTo>
                <a:lnTo>
                  <a:pt x="0" y="778738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777" b="-38777"/>
            </a:stretch>
          </a:blipFill>
        </p:spPr>
      </p:sp>
      <p:sp>
        <p:nvSpPr>
          <p:cNvPr id="3" name="Freeform 3"/>
          <p:cNvSpPr/>
          <p:nvPr/>
        </p:nvSpPr>
        <p:spPr>
          <a:xfrm rot="-8574439">
            <a:off x="-204990" y="4578768"/>
            <a:ext cx="2031429" cy="5931180"/>
          </a:xfrm>
          <a:custGeom>
            <a:avLst/>
            <a:gdLst/>
            <a:ahLst/>
            <a:cxnLst/>
            <a:rect l="l" t="t" r="r" b="b"/>
            <a:pathLst>
              <a:path w="2031429" h="5931180">
                <a:moveTo>
                  <a:pt x="0" y="0"/>
                </a:moveTo>
                <a:lnTo>
                  <a:pt x="2031430" y="0"/>
                </a:lnTo>
                <a:lnTo>
                  <a:pt x="2031430" y="5931180"/>
                </a:lnTo>
                <a:lnTo>
                  <a:pt x="0" y="59311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658605">
            <a:off x="-231656" y="-982918"/>
            <a:ext cx="7282285" cy="4393645"/>
          </a:xfrm>
          <a:custGeom>
            <a:avLst/>
            <a:gdLst/>
            <a:ahLst/>
            <a:cxnLst/>
            <a:rect l="l" t="t" r="r" b="b"/>
            <a:pathLst>
              <a:path w="7282285" h="4393645">
                <a:moveTo>
                  <a:pt x="0" y="0"/>
                </a:moveTo>
                <a:lnTo>
                  <a:pt x="7282285" y="0"/>
                </a:lnTo>
                <a:lnTo>
                  <a:pt x="7282285" y="4393645"/>
                </a:lnTo>
                <a:lnTo>
                  <a:pt x="0" y="439364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795585">
            <a:off x="2649671" y="4765883"/>
            <a:ext cx="4825010" cy="7787881"/>
          </a:xfrm>
          <a:custGeom>
            <a:avLst/>
            <a:gdLst/>
            <a:ahLst/>
            <a:cxnLst/>
            <a:rect l="l" t="t" r="r" b="b"/>
            <a:pathLst>
              <a:path w="4825010" h="7787881">
                <a:moveTo>
                  <a:pt x="0" y="0"/>
                </a:moveTo>
                <a:lnTo>
                  <a:pt x="4825010" y="0"/>
                </a:lnTo>
                <a:lnTo>
                  <a:pt x="4825010" y="7787880"/>
                </a:lnTo>
                <a:lnTo>
                  <a:pt x="0" y="778788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8490294" y="3605555"/>
            <a:ext cx="8769006" cy="1205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359"/>
              </a:lnSpc>
              <a:spcBef>
                <a:spcPct val="0"/>
              </a:spcBef>
            </a:pPr>
            <a:r>
              <a:rPr lang="en-US" sz="8999" u="none" spc="-440" smtClean="0">
                <a:solidFill>
                  <a:srgbClr val="3B3433"/>
                </a:solidFill>
                <a:latin typeface="Sailors Condensed"/>
                <a:ea typeface="Sailors Condensed"/>
                <a:cs typeface="Sailors Condensed"/>
                <a:sym typeface="Sailors Condensed"/>
              </a:rPr>
              <a:t>VẬN DỤNG</a:t>
            </a:r>
            <a:endParaRPr lang="en-US" sz="8999" u="none" spc="-440">
              <a:solidFill>
                <a:srgbClr val="3B3433"/>
              </a:solidFill>
              <a:latin typeface="Sailors Condensed"/>
              <a:ea typeface="Sailors Condensed"/>
              <a:cs typeface="Sailors Condensed"/>
              <a:sym typeface="Sailors Condense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777" b="-3877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53498" y="1956618"/>
            <a:ext cx="4303205" cy="7467600"/>
          </a:xfrm>
          <a:custGeom>
            <a:avLst/>
            <a:gdLst/>
            <a:ahLst/>
            <a:cxnLst/>
            <a:rect l="l" t="t" r="r" b="b"/>
            <a:pathLst>
              <a:path w="4742307" h="8229600">
                <a:moveTo>
                  <a:pt x="0" y="0"/>
                </a:moveTo>
                <a:lnTo>
                  <a:pt x="4742307" y="0"/>
                </a:lnTo>
                <a:lnTo>
                  <a:pt x="474230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7650413" y="544479"/>
            <a:ext cx="7427268" cy="1205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359"/>
              </a:lnSpc>
              <a:spcBef>
                <a:spcPct val="0"/>
              </a:spcBef>
            </a:pPr>
            <a:r>
              <a:rPr lang="en-US" sz="8999" u="none" spc="-440" smtClean="0">
                <a:solidFill>
                  <a:srgbClr val="3B3433"/>
                </a:solidFill>
                <a:latin typeface="Sailors Condensed"/>
                <a:ea typeface="Sailors Condensed"/>
                <a:cs typeface="Sailors Condensed"/>
                <a:sym typeface="Sailors Condensed"/>
              </a:rPr>
              <a:t>VẬN DỤNG</a:t>
            </a:r>
            <a:endParaRPr lang="en-US" sz="8999" u="none" spc="-440">
              <a:solidFill>
                <a:srgbClr val="3B3433"/>
              </a:solidFill>
              <a:latin typeface="Sailors Condensed"/>
              <a:ea typeface="Sailors Condensed"/>
              <a:cs typeface="Sailors Condensed"/>
              <a:sym typeface="Sailors Condense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4856704" y="2776787"/>
            <a:ext cx="13202698" cy="44319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smtClean="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Câu 1: </a:t>
            </a:r>
            <a:r>
              <a:rPr lang="vi-VN" sz="3200" b="1">
                <a:latin typeface="Arial" panose="020B0604020202020204" pitchFamily="34" charset="0"/>
                <a:cs typeface="Arial" panose="020B0604020202020204" pitchFamily="34" charset="0"/>
              </a:rPr>
              <a:t>Tại sao vôi sống (CaO) lại được sử dụng để khử chua đất trồng trọt</a:t>
            </a:r>
            <a:r>
              <a:rPr lang="vi-VN" sz="3200" b="1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200" b="1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vi-VN" sz="3200">
                <a:solidFill>
                  <a:srgbClr val="3B3433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Khi bón vôi sống (CaO) lên ruộng, vôi sống tác dụng với nước tạo thành Ca(OH)</a:t>
            </a:r>
            <a:r>
              <a:rPr lang="vi-VN" sz="3200" baseline="-25000">
                <a:solidFill>
                  <a:srgbClr val="3B3433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2</a:t>
            </a:r>
            <a:r>
              <a:rPr lang="vi-VN" sz="3200">
                <a:solidFill>
                  <a:srgbClr val="3B3433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vi-VN" sz="3200" smtClean="0">
                <a:solidFill>
                  <a:srgbClr val="3B3433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CaO </a:t>
            </a:r>
            <a:r>
              <a:rPr lang="vi-VN" sz="3200">
                <a:solidFill>
                  <a:srgbClr val="3B3433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+ H</a:t>
            </a:r>
            <a:r>
              <a:rPr lang="vi-VN" sz="3200" baseline="-25000">
                <a:solidFill>
                  <a:srgbClr val="3B3433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2</a:t>
            </a:r>
            <a:r>
              <a:rPr lang="vi-VN" sz="3200">
                <a:solidFill>
                  <a:srgbClr val="3B3433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O → Ca(OH)</a:t>
            </a:r>
            <a:r>
              <a:rPr lang="vi-VN" sz="3200" baseline="-25000">
                <a:solidFill>
                  <a:srgbClr val="3B3433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2</a:t>
            </a:r>
            <a:r>
              <a:rPr lang="vi-VN" sz="3200">
                <a:solidFill>
                  <a:srgbClr val="3B3433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vi-VN" sz="3200" smtClean="0">
                <a:solidFill>
                  <a:srgbClr val="3B3433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Ca(OH)</a:t>
            </a:r>
            <a:r>
              <a:rPr lang="vi-VN" sz="3200" baseline="-25000" smtClean="0">
                <a:solidFill>
                  <a:srgbClr val="3B3433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2</a:t>
            </a:r>
            <a:r>
              <a:rPr lang="vi-VN" sz="3200" smtClean="0">
                <a:solidFill>
                  <a:srgbClr val="3B3433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 </a:t>
            </a:r>
            <a:r>
              <a:rPr lang="vi-VN" sz="3200">
                <a:solidFill>
                  <a:srgbClr val="3B3433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tác dụng với acid có trong đất, khử chua cho đất.</a:t>
            </a:r>
            <a:endParaRPr lang="vi-VN" sz="3200">
              <a:solidFill>
                <a:srgbClr val="3B3433"/>
              </a:solidFill>
              <a:latin typeface="Arial" panose="020B0604020202020204" pitchFamily="34" charset="0"/>
              <a:ea typeface="One Little Font"/>
              <a:cs typeface="Arial" panose="020B0604020202020204" pitchFamily="34" charset="0"/>
              <a:sym typeface="One Little Fon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777" b="-3877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53498" y="1956618"/>
            <a:ext cx="4303205" cy="7467600"/>
          </a:xfrm>
          <a:custGeom>
            <a:avLst/>
            <a:gdLst/>
            <a:ahLst/>
            <a:cxnLst/>
            <a:rect l="l" t="t" r="r" b="b"/>
            <a:pathLst>
              <a:path w="4742307" h="8229600">
                <a:moveTo>
                  <a:pt x="0" y="0"/>
                </a:moveTo>
                <a:lnTo>
                  <a:pt x="4742307" y="0"/>
                </a:lnTo>
                <a:lnTo>
                  <a:pt x="474230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7650413" y="544479"/>
            <a:ext cx="7427268" cy="1205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359"/>
              </a:lnSpc>
              <a:spcBef>
                <a:spcPct val="0"/>
              </a:spcBef>
            </a:pPr>
            <a:r>
              <a:rPr lang="en-US" sz="8999" u="none" spc="-440" smtClean="0">
                <a:solidFill>
                  <a:srgbClr val="3B3433"/>
                </a:solidFill>
                <a:latin typeface="Sailors Condensed"/>
                <a:ea typeface="Sailors Condensed"/>
                <a:cs typeface="Sailors Condensed"/>
                <a:sym typeface="Sailors Condensed"/>
              </a:rPr>
              <a:t>VẬN DỤNG</a:t>
            </a:r>
            <a:endParaRPr lang="en-US" sz="8999" u="none" spc="-440">
              <a:solidFill>
                <a:srgbClr val="3B3433"/>
              </a:solidFill>
              <a:latin typeface="Sailors Condensed"/>
              <a:ea typeface="Sailors Condensed"/>
              <a:cs typeface="Sailors Condensed"/>
              <a:sym typeface="Sailors Condense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5151431" y="1956618"/>
            <a:ext cx="12779587" cy="67364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vi-VN" sz="3200" b="1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Câu </a:t>
            </a:r>
            <a:r>
              <a:rPr lang="en-US" sz="3200" b="1" smtClean="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2</a:t>
            </a:r>
            <a:r>
              <a:rPr lang="vi-VN" sz="3200" b="1" smtClean="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. </a:t>
            </a:r>
            <a:r>
              <a:rPr lang="vi-VN" sz="3200" b="1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Hợp chất X được tạo thành từ oxygen và một nguyên tố khác. Chất X thuộc loại chất nào sau đây</a:t>
            </a:r>
            <a:r>
              <a:rPr lang="vi-VN" sz="3200" b="1" smtClean="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?</a:t>
            </a:r>
            <a:endParaRPr lang="en-US" sz="3200" b="1" smtClean="0">
              <a:solidFill>
                <a:srgbClr val="3B3433"/>
              </a:solidFill>
              <a:latin typeface="Arial" panose="020B0604020202020204" pitchFamily="34" charset="0"/>
              <a:ea typeface="One Little Font"/>
              <a:cs typeface="Arial" panose="020B0604020202020204" pitchFamily="34" charset="0"/>
              <a:sym typeface="One Little Font"/>
            </a:endParaRPr>
          </a:p>
          <a:p>
            <a:pPr algn="just">
              <a:lnSpc>
                <a:spcPct val="114000"/>
              </a:lnSpc>
            </a:pPr>
            <a:r>
              <a:rPr lang="pt-BR" sz="3200" b="1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A. Muối.                      </a:t>
            </a:r>
          </a:p>
          <a:p>
            <a:pPr algn="just">
              <a:lnSpc>
                <a:spcPct val="114000"/>
              </a:lnSpc>
            </a:pPr>
            <a:r>
              <a:rPr lang="pt-BR" sz="3200" b="1" smtClean="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B</a:t>
            </a:r>
            <a:r>
              <a:rPr lang="pt-BR" sz="3200" b="1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. Acid.                       </a:t>
            </a:r>
          </a:p>
          <a:p>
            <a:pPr algn="just">
              <a:lnSpc>
                <a:spcPct val="114000"/>
              </a:lnSpc>
            </a:pPr>
            <a:r>
              <a:rPr lang="pt-BR" sz="3200" b="1" smtClean="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C</a:t>
            </a:r>
            <a:r>
              <a:rPr lang="pt-BR" sz="3200" b="1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. Base.                       </a:t>
            </a:r>
          </a:p>
          <a:p>
            <a:pPr algn="just">
              <a:lnSpc>
                <a:spcPct val="114000"/>
              </a:lnSpc>
            </a:pPr>
            <a:r>
              <a:rPr lang="pt-BR" sz="3200" b="1" smtClean="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D</a:t>
            </a:r>
            <a:r>
              <a:rPr lang="pt-BR" sz="3200" b="1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. Oxide</a:t>
            </a:r>
            <a:r>
              <a:rPr lang="pt-BR" sz="3200" b="1" smtClean="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.</a:t>
            </a:r>
          </a:p>
          <a:p>
            <a:pPr algn="just">
              <a:lnSpc>
                <a:spcPct val="114000"/>
              </a:lnSpc>
            </a:pPr>
            <a:endParaRPr lang="pt-BR" sz="3200" b="1">
              <a:solidFill>
                <a:srgbClr val="3B3433"/>
              </a:solidFill>
              <a:latin typeface="Arial" panose="020B0604020202020204" pitchFamily="34" charset="0"/>
              <a:ea typeface="One Little Font"/>
              <a:cs typeface="Arial" panose="020B0604020202020204" pitchFamily="34" charset="0"/>
              <a:sym typeface="One Little Font"/>
            </a:endParaRPr>
          </a:p>
          <a:p>
            <a:pPr algn="just">
              <a:lnSpc>
                <a:spcPct val="114000"/>
              </a:lnSpc>
            </a:pPr>
            <a:r>
              <a:rPr lang="vi-VN" sz="3200" b="1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Câu </a:t>
            </a:r>
            <a:r>
              <a:rPr lang="en-US" sz="3200" b="1" smtClean="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3</a:t>
            </a:r>
            <a:r>
              <a:rPr lang="vi-VN" sz="3200" b="1" smtClean="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. </a:t>
            </a:r>
            <a:r>
              <a:rPr lang="vi-VN" sz="3200" b="1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Oxide acid (acidic oxide) có đặc điểm là</a:t>
            </a:r>
          </a:p>
          <a:p>
            <a:pPr algn="just">
              <a:lnSpc>
                <a:spcPct val="114000"/>
              </a:lnSpc>
            </a:pPr>
            <a:r>
              <a:rPr lang="vi-VN" sz="3200" b="1" smtClean="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A</a:t>
            </a:r>
            <a:r>
              <a:rPr lang="vi-VN" sz="3200" b="1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. tác dụng với dung dịch acid tạo thành muối và nước.</a:t>
            </a:r>
          </a:p>
          <a:p>
            <a:pPr algn="just">
              <a:lnSpc>
                <a:spcPct val="114000"/>
              </a:lnSpc>
            </a:pPr>
            <a:r>
              <a:rPr lang="vi-VN" sz="3200" b="1" smtClean="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B</a:t>
            </a:r>
            <a:r>
              <a:rPr lang="vi-VN" sz="3200" b="1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. tác dụng với dung dịch base tạo thành muối và nước.</a:t>
            </a:r>
          </a:p>
          <a:p>
            <a:pPr algn="just">
              <a:lnSpc>
                <a:spcPct val="114000"/>
              </a:lnSpc>
            </a:pPr>
            <a:r>
              <a:rPr lang="vi-VN" sz="3200" b="1" smtClean="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C</a:t>
            </a:r>
            <a:r>
              <a:rPr lang="vi-VN" sz="3200" b="1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. không tác dụng với dung dịch base và dung dịch acid.</a:t>
            </a:r>
          </a:p>
          <a:p>
            <a:pPr algn="just">
              <a:lnSpc>
                <a:spcPct val="114000"/>
              </a:lnSpc>
            </a:pPr>
            <a:r>
              <a:rPr lang="vi-VN" sz="3200" b="1" smtClean="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D</a:t>
            </a:r>
            <a:r>
              <a:rPr lang="vi-VN" sz="3200" b="1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. chỉ tác dụng được với muối.</a:t>
            </a:r>
            <a:endParaRPr lang="en-US" sz="3200" b="1" smtClean="0">
              <a:solidFill>
                <a:srgbClr val="3B3433"/>
              </a:solidFill>
              <a:latin typeface="Arial" panose="020B0604020202020204" pitchFamily="34" charset="0"/>
              <a:ea typeface="One Little Font"/>
              <a:cs typeface="Arial" panose="020B0604020202020204" pitchFamily="34" charset="0"/>
              <a:sym typeface="One Little Font"/>
            </a:endParaRPr>
          </a:p>
        </p:txBody>
      </p:sp>
      <p:sp>
        <p:nvSpPr>
          <p:cNvPr id="5" name="Oval 4"/>
          <p:cNvSpPr/>
          <p:nvPr/>
        </p:nvSpPr>
        <p:spPr>
          <a:xfrm>
            <a:off x="4977019" y="6947718"/>
            <a:ext cx="609600" cy="6096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977019" y="4740581"/>
            <a:ext cx="609600" cy="6096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511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777" b="-3877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53498" y="1956618"/>
            <a:ext cx="4303205" cy="7467600"/>
          </a:xfrm>
          <a:custGeom>
            <a:avLst/>
            <a:gdLst/>
            <a:ahLst/>
            <a:cxnLst/>
            <a:rect l="l" t="t" r="r" b="b"/>
            <a:pathLst>
              <a:path w="4742307" h="8229600">
                <a:moveTo>
                  <a:pt x="0" y="0"/>
                </a:moveTo>
                <a:lnTo>
                  <a:pt x="4742307" y="0"/>
                </a:lnTo>
                <a:lnTo>
                  <a:pt x="474230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7650413" y="544479"/>
            <a:ext cx="7427268" cy="1205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359"/>
              </a:lnSpc>
              <a:spcBef>
                <a:spcPct val="0"/>
              </a:spcBef>
            </a:pPr>
            <a:r>
              <a:rPr lang="en-US" sz="8999" u="none" spc="-440" smtClean="0">
                <a:solidFill>
                  <a:srgbClr val="3B3433"/>
                </a:solidFill>
                <a:latin typeface="Sailors Condensed"/>
                <a:ea typeface="Sailors Condensed"/>
                <a:cs typeface="Sailors Condensed"/>
                <a:sym typeface="Sailors Condensed"/>
              </a:rPr>
              <a:t>VẬN DỤNG</a:t>
            </a:r>
            <a:endParaRPr lang="en-US" sz="8999" u="none" spc="-440">
              <a:solidFill>
                <a:srgbClr val="3B3433"/>
              </a:solidFill>
              <a:latin typeface="Sailors Condensed"/>
              <a:ea typeface="Sailors Condensed"/>
              <a:cs typeface="Sailors Condensed"/>
              <a:sym typeface="Sailors Condense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5297838" y="2294416"/>
            <a:ext cx="12779587" cy="61750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vi-VN" sz="3200" b="1">
                <a:solidFill>
                  <a:srgbClr val="3B3433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Câu </a:t>
            </a:r>
            <a:r>
              <a:rPr lang="en-US" sz="3200" b="1" smtClean="0">
                <a:solidFill>
                  <a:srgbClr val="3B3433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4</a:t>
            </a:r>
            <a:r>
              <a:rPr lang="vi-VN" sz="3200" b="1" smtClean="0">
                <a:solidFill>
                  <a:srgbClr val="3B3433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. </a:t>
            </a:r>
            <a:r>
              <a:rPr lang="vi-VN" sz="3200" b="1">
                <a:solidFill>
                  <a:srgbClr val="3B3433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Tên gọi carbon dioxide ứng với công thức nào sau đây</a:t>
            </a:r>
            <a:r>
              <a:rPr lang="vi-VN" sz="3200" b="1" smtClean="0">
                <a:solidFill>
                  <a:srgbClr val="3B3433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?</a:t>
            </a:r>
            <a:endParaRPr lang="vi-VN" sz="3200" b="1">
              <a:solidFill>
                <a:srgbClr val="3B3433"/>
              </a:solidFill>
              <a:ea typeface="One Little Font"/>
              <a:cs typeface="Arial" panose="020B0604020202020204" pitchFamily="34" charset="0"/>
              <a:sym typeface="One Little Font"/>
            </a:endParaRPr>
          </a:p>
          <a:p>
            <a:pPr algn="just">
              <a:lnSpc>
                <a:spcPct val="114000"/>
              </a:lnSpc>
            </a:pPr>
            <a:r>
              <a:rPr lang="vi-VN" sz="3200" b="1">
                <a:solidFill>
                  <a:srgbClr val="3B3433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A. CO</a:t>
            </a:r>
            <a:r>
              <a:rPr lang="vi-VN" sz="3200" b="1" baseline="-25000">
                <a:solidFill>
                  <a:srgbClr val="3B3433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2</a:t>
            </a:r>
            <a:r>
              <a:rPr lang="vi-VN" sz="3200" b="1">
                <a:solidFill>
                  <a:srgbClr val="3B3433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.                        </a:t>
            </a:r>
          </a:p>
          <a:p>
            <a:pPr algn="just">
              <a:lnSpc>
                <a:spcPct val="114000"/>
              </a:lnSpc>
            </a:pPr>
            <a:r>
              <a:rPr lang="vi-VN" sz="3200" b="1">
                <a:solidFill>
                  <a:srgbClr val="3B3433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B. CO.                         </a:t>
            </a:r>
          </a:p>
          <a:p>
            <a:pPr algn="just">
              <a:lnSpc>
                <a:spcPct val="114000"/>
              </a:lnSpc>
            </a:pPr>
            <a:r>
              <a:rPr lang="vi-VN" sz="3200" b="1">
                <a:solidFill>
                  <a:srgbClr val="3B3433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C. C</a:t>
            </a:r>
            <a:r>
              <a:rPr lang="vi-VN" sz="3200" b="1" baseline="-25000">
                <a:solidFill>
                  <a:srgbClr val="3B3433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2</a:t>
            </a:r>
            <a:r>
              <a:rPr lang="vi-VN" sz="3200" b="1">
                <a:solidFill>
                  <a:srgbClr val="3B3433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O.                        </a:t>
            </a:r>
          </a:p>
          <a:p>
            <a:pPr algn="just">
              <a:lnSpc>
                <a:spcPct val="114000"/>
              </a:lnSpc>
            </a:pPr>
            <a:r>
              <a:rPr lang="vi-VN" sz="3200" b="1">
                <a:solidFill>
                  <a:srgbClr val="3B3433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D. H</a:t>
            </a:r>
            <a:r>
              <a:rPr lang="vi-VN" sz="3200" b="1" baseline="-25000">
                <a:solidFill>
                  <a:srgbClr val="3B3433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2</a:t>
            </a:r>
            <a:r>
              <a:rPr lang="vi-VN" sz="3200" b="1">
                <a:solidFill>
                  <a:srgbClr val="3B3433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CO</a:t>
            </a:r>
            <a:r>
              <a:rPr lang="vi-VN" sz="3200" b="1" baseline="-25000">
                <a:solidFill>
                  <a:srgbClr val="3B3433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3</a:t>
            </a:r>
            <a:r>
              <a:rPr lang="vi-VN" sz="3200" b="1" smtClean="0">
                <a:solidFill>
                  <a:srgbClr val="3B3433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.</a:t>
            </a:r>
            <a:endParaRPr lang="en-US" sz="3200" b="1" smtClean="0">
              <a:solidFill>
                <a:srgbClr val="3B3433"/>
              </a:solidFill>
              <a:ea typeface="One Little Font"/>
              <a:cs typeface="Arial" panose="020B0604020202020204" pitchFamily="34" charset="0"/>
              <a:sym typeface="One Little Font"/>
            </a:endParaRPr>
          </a:p>
          <a:p>
            <a:pPr algn="just">
              <a:lnSpc>
                <a:spcPct val="114000"/>
              </a:lnSpc>
            </a:pPr>
            <a:endParaRPr lang="pt-BR" sz="3200" b="1">
              <a:solidFill>
                <a:srgbClr val="3B3433"/>
              </a:solidFill>
              <a:latin typeface="Arial" panose="020B0604020202020204" pitchFamily="34" charset="0"/>
              <a:ea typeface="One Little Font"/>
              <a:cs typeface="Arial" panose="020B0604020202020204" pitchFamily="34" charset="0"/>
              <a:sym typeface="One Little Font"/>
            </a:endParaRPr>
          </a:p>
          <a:p>
            <a:pPr algn="just">
              <a:lnSpc>
                <a:spcPct val="114000"/>
              </a:lnSpc>
            </a:pPr>
            <a:r>
              <a:rPr lang="vi-VN" sz="3200" b="1">
                <a:solidFill>
                  <a:srgbClr val="3B3433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Câu </a:t>
            </a:r>
            <a:r>
              <a:rPr lang="en-US" sz="3200" b="1" smtClean="0">
                <a:solidFill>
                  <a:srgbClr val="3B3433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5</a:t>
            </a:r>
            <a:r>
              <a:rPr lang="vi-VN" sz="3200" b="1" smtClean="0">
                <a:solidFill>
                  <a:srgbClr val="3B3433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. </a:t>
            </a:r>
            <a:r>
              <a:rPr lang="vi-VN" sz="3200" b="1">
                <a:solidFill>
                  <a:srgbClr val="3B3433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Chất nào sau đây tác dụng được với dung dịch NaOH?</a:t>
            </a:r>
          </a:p>
          <a:p>
            <a:pPr algn="just">
              <a:lnSpc>
                <a:spcPct val="114000"/>
              </a:lnSpc>
            </a:pPr>
            <a:r>
              <a:rPr lang="vi-VN" sz="3200" b="1" smtClean="0">
                <a:solidFill>
                  <a:srgbClr val="3B3433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A</a:t>
            </a:r>
            <a:r>
              <a:rPr lang="vi-VN" sz="3200" b="1">
                <a:solidFill>
                  <a:srgbClr val="3B3433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. Na</a:t>
            </a:r>
            <a:r>
              <a:rPr lang="vi-VN" sz="3200" b="1" baseline="-25000">
                <a:solidFill>
                  <a:srgbClr val="3B3433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2</a:t>
            </a:r>
            <a:r>
              <a:rPr lang="vi-VN" sz="3200" b="1">
                <a:solidFill>
                  <a:srgbClr val="3B3433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O.                      </a:t>
            </a:r>
          </a:p>
          <a:p>
            <a:pPr algn="just">
              <a:lnSpc>
                <a:spcPct val="114000"/>
              </a:lnSpc>
            </a:pPr>
            <a:r>
              <a:rPr lang="vi-VN" sz="3200" b="1" smtClean="0">
                <a:solidFill>
                  <a:srgbClr val="3B3433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B</a:t>
            </a:r>
            <a:r>
              <a:rPr lang="vi-VN" sz="3200" b="1">
                <a:solidFill>
                  <a:srgbClr val="3B3433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. CaO.                       </a:t>
            </a:r>
          </a:p>
          <a:p>
            <a:pPr algn="just">
              <a:lnSpc>
                <a:spcPct val="114000"/>
              </a:lnSpc>
            </a:pPr>
            <a:r>
              <a:rPr lang="vi-VN" sz="3200" b="1" smtClean="0">
                <a:solidFill>
                  <a:srgbClr val="3B3433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C</a:t>
            </a:r>
            <a:r>
              <a:rPr lang="vi-VN" sz="3200" b="1">
                <a:solidFill>
                  <a:srgbClr val="3B3433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. SO</a:t>
            </a:r>
            <a:r>
              <a:rPr lang="vi-VN" sz="3200" b="1" baseline="-25000">
                <a:solidFill>
                  <a:srgbClr val="3B3433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2</a:t>
            </a:r>
            <a:r>
              <a:rPr lang="vi-VN" sz="3200" b="1">
                <a:solidFill>
                  <a:srgbClr val="3B3433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.                        </a:t>
            </a:r>
          </a:p>
          <a:p>
            <a:pPr algn="just">
              <a:lnSpc>
                <a:spcPct val="114000"/>
              </a:lnSpc>
            </a:pPr>
            <a:r>
              <a:rPr lang="vi-VN" sz="3200" b="1" smtClean="0">
                <a:solidFill>
                  <a:srgbClr val="3B3433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D</a:t>
            </a:r>
            <a:r>
              <a:rPr lang="vi-VN" sz="3200" b="1">
                <a:solidFill>
                  <a:srgbClr val="3B3433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. Fe</a:t>
            </a:r>
            <a:r>
              <a:rPr lang="vi-VN" sz="3200" b="1" baseline="-25000">
                <a:solidFill>
                  <a:srgbClr val="3B3433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2</a:t>
            </a:r>
            <a:r>
              <a:rPr lang="vi-VN" sz="3200" b="1">
                <a:solidFill>
                  <a:srgbClr val="3B3433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O</a:t>
            </a:r>
            <a:r>
              <a:rPr lang="vi-VN" sz="3200" b="1" baseline="-25000">
                <a:solidFill>
                  <a:srgbClr val="3B3433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3</a:t>
            </a:r>
            <a:r>
              <a:rPr lang="vi-VN" sz="3200" b="1">
                <a:solidFill>
                  <a:srgbClr val="3B3433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.</a:t>
            </a:r>
            <a:endParaRPr lang="en-US" sz="3200" b="1" smtClean="0">
              <a:solidFill>
                <a:srgbClr val="3B3433"/>
              </a:solidFill>
              <a:latin typeface="Arial" panose="020B0604020202020204" pitchFamily="34" charset="0"/>
              <a:ea typeface="One Little Font"/>
              <a:cs typeface="Arial" panose="020B0604020202020204" pitchFamily="34" charset="0"/>
              <a:sym typeface="One Little Font"/>
            </a:endParaRPr>
          </a:p>
        </p:txBody>
      </p:sp>
      <p:sp>
        <p:nvSpPr>
          <p:cNvPr id="5" name="Oval 4"/>
          <p:cNvSpPr/>
          <p:nvPr/>
        </p:nvSpPr>
        <p:spPr>
          <a:xfrm>
            <a:off x="5123426" y="7285516"/>
            <a:ext cx="609600" cy="6096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5205552" y="2792379"/>
            <a:ext cx="609600" cy="6096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865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777" b="-3877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53498" y="1956618"/>
            <a:ext cx="4303205" cy="7467600"/>
          </a:xfrm>
          <a:custGeom>
            <a:avLst/>
            <a:gdLst/>
            <a:ahLst/>
            <a:cxnLst/>
            <a:rect l="l" t="t" r="r" b="b"/>
            <a:pathLst>
              <a:path w="4742307" h="8229600">
                <a:moveTo>
                  <a:pt x="0" y="0"/>
                </a:moveTo>
                <a:lnTo>
                  <a:pt x="4742307" y="0"/>
                </a:lnTo>
                <a:lnTo>
                  <a:pt x="474230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7650413" y="544479"/>
            <a:ext cx="7427268" cy="1205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359"/>
              </a:lnSpc>
              <a:spcBef>
                <a:spcPct val="0"/>
              </a:spcBef>
            </a:pPr>
            <a:r>
              <a:rPr lang="en-US" sz="8999" u="none" spc="-440" smtClean="0">
                <a:solidFill>
                  <a:srgbClr val="3B3433"/>
                </a:solidFill>
                <a:latin typeface="Sailors Condensed"/>
                <a:ea typeface="Sailors Condensed"/>
                <a:cs typeface="Sailors Condensed"/>
                <a:sym typeface="Sailors Condensed"/>
              </a:rPr>
              <a:t>VẬN DỤNG</a:t>
            </a:r>
            <a:endParaRPr lang="en-US" sz="8999" u="none" spc="-440">
              <a:solidFill>
                <a:srgbClr val="3B3433"/>
              </a:solidFill>
              <a:latin typeface="Sailors Condensed"/>
              <a:ea typeface="Sailors Condensed"/>
              <a:cs typeface="Sailors Condensed"/>
              <a:sym typeface="Sailors Condense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5410201" y="1956618"/>
            <a:ext cx="12779587" cy="61750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vi-VN" sz="3200" b="1" smtClean="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Câu </a:t>
            </a:r>
            <a:r>
              <a:rPr lang="en-US" sz="3200" b="1" smtClean="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6</a:t>
            </a:r>
            <a:r>
              <a:rPr lang="vi-VN" sz="3200" b="1" smtClean="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. Oxide base (basic oxide) có đặc điểm là</a:t>
            </a:r>
          </a:p>
          <a:p>
            <a:pPr algn="just">
              <a:lnSpc>
                <a:spcPct val="114000"/>
              </a:lnSpc>
            </a:pPr>
            <a:r>
              <a:rPr lang="vi-VN" sz="3200" b="1" smtClean="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A. tác dụng với dung dịch acid tạo thành muối và nước.</a:t>
            </a:r>
          </a:p>
          <a:p>
            <a:pPr algn="just">
              <a:lnSpc>
                <a:spcPct val="114000"/>
              </a:lnSpc>
            </a:pPr>
            <a:r>
              <a:rPr lang="vi-VN" sz="3200" b="1" smtClean="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B. tác dụng với dung dịch base tạo thành muối và nước.</a:t>
            </a:r>
          </a:p>
          <a:p>
            <a:pPr algn="just">
              <a:lnSpc>
                <a:spcPct val="114000"/>
              </a:lnSpc>
            </a:pPr>
            <a:r>
              <a:rPr lang="vi-VN" sz="3200" b="1" smtClean="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C. không tác dụng với dung dịch base và dung dịch acid.</a:t>
            </a:r>
          </a:p>
          <a:p>
            <a:pPr algn="just">
              <a:lnSpc>
                <a:spcPct val="114000"/>
              </a:lnSpc>
            </a:pPr>
            <a:r>
              <a:rPr lang="vi-VN" sz="3200" b="1" smtClean="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D. chỉ tác dụng được với muối.</a:t>
            </a:r>
            <a:endParaRPr lang="en-US" sz="3200" b="1" smtClean="0">
              <a:solidFill>
                <a:srgbClr val="3B3433"/>
              </a:solidFill>
              <a:latin typeface="Arial" panose="020B0604020202020204" pitchFamily="34" charset="0"/>
              <a:ea typeface="One Little Font"/>
              <a:cs typeface="Arial" panose="020B0604020202020204" pitchFamily="34" charset="0"/>
              <a:sym typeface="One Little Font"/>
            </a:endParaRPr>
          </a:p>
          <a:p>
            <a:pPr algn="just">
              <a:lnSpc>
                <a:spcPct val="114000"/>
              </a:lnSpc>
            </a:pPr>
            <a:endParaRPr lang="pt-BR" sz="3200" b="1" smtClean="0">
              <a:solidFill>
                <a:srgbClr val="3B3433"/>
              </a:solidFill>
              <a:latin typeface="Arial" panose="020B0604020202020204" pitchFamily="34" charset="0"/>
              <a:ea typeface="One Little Font"/>
              <a:cs typeface="Arial" panose="020B0604020202020204" pitchFamily="34" charset="0"/>
              <a:sym typeface="One Little Font"/>
            </a:endParaRPr>
          </a:p>
          <a:p>
            <a:pPr algn="just">
              <a:lnSpc>
                <a:spcPct val="114000"/>
              </a:lnSpc>
            </a:pPr>
            <a:r>
              <a:rPr lang="en-US" sz="3200" b="1" smtClean="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Câu 7. Chất nào sau đây là oxide base?</a:t>
            </a:r>
          </a:p>
          <a:p>
            <a:pPr algn="just">
              <a:lnSpc>
                <a:spcPct val="114000"/>
              </a:lnSpc>
            </a:pPr>
            <a:r>
              <a:rPr lang="en-US" sz="3200" b="1" smtClean="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A. CO</a:t>
            </a:r>
            <a:r>
              <a:rPr lang="en-US" sz="3200" b="1" baseline="-25000" smtClean="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2</a:t>
            </a:r>
            <a:r>
              <a:rPr lang="en-US" sz="3200" b="1" smtClean="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.                        </a:t>
            </a:r>
          </a:p>
          <a:p>
            <a:pPr algn="just">
              <a:lnSpc>
                <a:spcPct val="114000"/>
              </a:lnSpc>
            </a:pPr>
            <a:r>
              <a:rPr lang="en-US" sz="3200" b="1" smtClean="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B. BaO.                       </a:t>
            </a:r>
          </a:p>
          <a:p>
            <a:pPr algn="just">
              <a:lnSpc>
                <a:spcPct val="114000"/>
              </a:lnSpc>
            </a:pPr>
            <a:r>
              <a:rPr lang="en-US" sz="3200" b="1" smtClean="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C. SO</a:t>
            </a:r>
            <a:r>
              <a:rPr lang="en-US" sz="3200" b="1" baseline="-25000" smtClean="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3</a:t>
            </a:r>
            <a:r>
              <a:rPr lang="en-US" sz="3200" b="1" smtClean="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.                        </a:t>
            </a:r>
          </a:p>
          <a:p>
            <a:pPr algn="just">
              <a:lnSpc>
                <a:spcPct val="114000"/>
              </a:lnSpc>
            </a:pPr>
            <a:r>
              <a:rPr lang="en-US" sz="3200" b="1" smtClean="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D. Ba(OH)</a:t>
            </a:r>
            <a:r>
              <a:rPr lang="en-US" sz="3200" b="1" baseline="-25000" smtClean="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2</a:t>
            </a:r>
            <a:r>
              <a:rPr lang="en-US" sz="3200" b="1" smtClean="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.</a:t>
            </a:r>
          </a:p>
        </p:txBody>
      </p:sp>
      <p:sp>
        <p:nvSpPr>
          <p:cNvPr id="5" name="Oval 4"/>
          <p:cNvSpPr/>
          <p:nvPr/>
        </p:nvSpPr>
        <p:spPr>
          <a:xfrm>
            <a:off x="5235789" y="6474131"/>
            <a:ext cx="609600" cy="6096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5317915" y="2454581"/>
            <a:ext cx="609600" cy="6096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832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777" b="-3877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53498" y="1956618"/>
            <a:ext cx="4303205" cy="7467600"/>
          </a:xfrm>
          <a:custGeom>
            <a:avLst/>
            <a:gdLst/>
            <a:ahLst/>
            <a:cxnLst/>
            <a:rect l="l" t="t" r="r" b="b"/>
            <a:pathLst>
              <a:path w="4742307" h="8229600">
                <a:moveTo>
                  <a:pt x="0" y="0"/>
                </a:moveTo>
                <a:lnTo>
                  <a:pt x="4742307" y="0"/>
                </a:lnTo>
                <a:lnTo>
                  <a:pt x="474230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7650413" y="544479"/>
            <a:ext cx="7427268" cy="1205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359"/>
              </a:lnSpc>
              <a:spcBef>
                <a:spcPct val="0"/>
              </a:spcBef>
            </a:pPr>
            <a:r>
              <a:rPr lang="en-US" sz="8999" u="none" spc="-440" smtClean="0">
                <a:solidFill>
                  <a:srgbClr val="3B3433"/>
                </a:solidFill>
                <a:latin typeface="Sailors Condensed"/>
                <a:ea typeface="Sailors Condensed"/>
                <a:cs typeface="Sailors Condensed"/>
                <a:sym typeface="Sailors Condensed"/>
              </a:rPr>
              <a:t>VẬN DỤNG</a:t>
            </a:r>
            <a:endParaRPr lang="en-US" sz="8999" u="none" spc="-440">
              <a:solidFill>
                <a:srgbClr val="3B3433"/>
              </a:solidFill>
              <a:latin typeface="Sailors Condensed"/>
              <a:ea typeface="Sailors Condensed"/>
              <a:cs typeface="Sailors Condensed"/>
              <a:sym typeface="Sailors Condensed"/>
            </a:endParaRPr>
          </a:p>
        </p:txBody>
      </p:sp>
      <p:sp>
        <p:nvSpPr>
          <p:cNvPr id="5" name="Oval 4"/>
          <p:cNvSpPr/>
          <p:nvPr/>
        </p:nvSpPr>
        <p:spPr>
          <a:xfrm>
            <a:off x="5271649" y="8437842"/>
            <a:ext cx="609600" cy="6096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5311989" y="4457701"/>
            <a:ext cx="609600" cy="6096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6"/>
          <p:cNvSpPr txBox="1"/>
          <p:nvPr/>
        </p:nvSpPr>
        <p:spPr>
          <a:xfrm>
            <a:off x="5410201" y="2322188"/>
            <a:ext cx="12572999" cy="67364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vi-VN" sz="3200" b="1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Câu </a:t>
            </a:r>
            <a:r>
              <a:rPr lang="en-US" sz="3200" b="1" smtClean="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10</a:t>
            </a:r>
            <a:r>
              <a:rPr lang="vi-VN" sz="3200" b="1" smtClean="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. </a:t>
            </a:r>
            <a:r>
              <a:rPr lang="vi-VN" sz="3200" b="1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Chất nào sau đây là oxide lưỡng tính?</a:t>
            </a:r>
          </a:p>
          <a:p>
            <a:pPr algn="just">
              <a:lnSpc>
                <a:spcPct val="114000"/>
              </a:lnSpc>
            </a:pPr>
            <a:r>
              <a:rPr lang="vi-VN" sz="3200" b="1" smtClean="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A</a:t>
            </a:r>
            <a:r>
              <a:rPr lang="vi-VN" sz="3200" b="1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. Fe</a:t>
            </a:r>
            <a:r>
              <a:rPr lang="vi-VN" sz="3200" b="1" baseline="-2500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2</a:t>
            </a:r>
            <a:r>
              <a:rPr lang="vi-VN" sz="3200" b="1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O</a:t>
            </a:r>
            <a:r>
              <a:rPr lang="vi-VN" sz="3200" b="1" baseline="-2500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3</a:t>
            </a:r>
            <a:r>
              <a:rPr lang="vi-VN" sz="3200" b="1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.</a:t>
            </a:r>
          </a:p>
          <a:p>
            <a:pPr algn="just">
              <a:lnSpc>
                <a:spcPct val="114000"/>
              </a:lnSpc>
            </a:pPr>
            <a:r>
              <a:rPr lang="vi-VN" sz="3200" b="1" smtClean="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B</a:t>
            </a:r>
            <a:r>
              <a:rPr lang="vi-VN" sz="3200" b="1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. CaO.</a:t>
            </a:r>
          </a:p>
          <a:p>
            <a:pPr algn="just">
              <a:lnSpc>
                <a:spcPct val="114000"/>
              </a:lnSpc>
            </a:pPr>
            <a:r>
              <a:rPr lang="vi-VN" sz="3200" b="1" smtClean="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C</a:t>
            </a:r>
            <a:r>
              <a:rPr lang="vi-VN" sz="3200" b="1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. SO</a:t>
            </a:r>
            <a:r>
              <a:rPr lang="vi-VN" sz="3200" b="1" baseline="-2500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3</a:t>
            </a:r>
            <a:r>
              <a:rPr lang="vi-VN" sz="3200" b="1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.                                                                                      </a:t>
            </a:r>
          </a:p>
          <a:p>
            <a:pPr algn="just">
              <a:lnSpc>
                <a:spcPct val="114000"/>
              </a:lnSpc>
            </a:pPr>
            <a:r>
              <a:rPr lang="vi-VN" sz="3200" b="1" smtClean="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D</a:t>
            </a:r>
            <a:r>
              <a:rPr lang="vi-VN" sz="3200" b="1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. Al</a:t>
            </a:r>
            <a:r>
              <a:rPr lang="vi-VN" sz="3200" b="1" baseline="-2500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2</a:t>
            </a:r>
            <a:r>
              <a:rPr lang="vi-VN" sz="3200" b="1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O</a:t>
            </a:r>
            <a:r>
              <a:rPr lang="vi-VN" sz="3200" b="1" baseline="-2500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3</a:t>
            </a:r>
            <a:r>
              <a:rPr lang="vi-VN" sz="3200" b="1" smtClean="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.</a:t>
            </a:r>
            <a:endParaRPr lang="en-US" sz="3200" b="1" smtClean="0">
              <a:solidFill>
                <a:srgbClr val="3B3433"/>
              </a:solidFill>
              <a:latin typeface="Arial" panose="020B0604020202020204" pitchFamily="34" charset="0"/>
              <a:ea typeface="One Little Font"/>
              <a:cs typeface="Arial" panose="020B0604020202020204" pitchFamily="34" charset="0"/>
              <a:sym typeface="One Little Font"/>
            </a:endParaRPr>
          </a:p>
          <a:p>
            <a:pPr algn="just">
              <a:lnSpc>
                <a:spcPct val="114000"/>
              </a:lnSpc>
            </a:pPr>
            <a:endParaRPr lang="pt-BR" sz="3200" b="1">
              <a:solidFill>
                <a:srgbClr val="3B3433"/>
              </a:solidFill>
              <a:latin typeface="Arial" panose="020B0604020202020204" pitchFamily="34" charset="0"/>
              <a:ea typeface="One Little Font"/>
              <a:cs typeface="Arial" panose="020B0604020202020204" pitchFamily="34" charset="0"/>
              <a:sym typeface="One Little Font"/>
            </a:endParaRPr>
          </a:p>
          <a:p>
            <a:pPr algn="just">
              <a:lnSpc>
                <a:spcPct val="114000"/>
              </a:lnSpc>
            </a:pPr>
            <a:r>
              <a:rPr lang="vi-VN" sz="3200" b="1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Câu </a:t>
            </a:r>
            <a:r>
              <a:rPr lang="vi-VN" sz="3200" b="1" smtClean="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1</a:t>
            </a:r>
            <a:r>
              <a:rPr lang="en-US" sz="3200" b="1" smtClean="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1</a:t>
            </a:r>
            <a:r>
              <a:rPr lang="vi-VN" sz="3200" b="1" smtClean="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. </a:t>
            </a:r>
            <a:r>
              <a:rPr lang="vi-VN" sz="3200" b="1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Trong các chất: KCl, CaO, HNO</a:t>
            </a:r>
            <a:r>
              <a:rPr lang="vi-VN" sz="3200" b="1" baseline="-2500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3</a:t>
            </a:r>
            <a:r>
              <a:rPr lang="vi-VN" sz="3200" b="1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, CO</a:t>
            </a:r>
            <a:r>
              <a:rPr lang="vi-VN" sz="3200" b="1" baseline="-2500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2</a:t>
            </a:r>
            <a:r>
              <a:rPr lang="vi-VN" sz="3200" b="1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, MgO, CuO, số lượng oxide là</a:t>
            </a:r>
          </a:p>
          <a:p>
            <a:pPr marL="514350" indent="-514350" algn="just">
              <a:lnSpc>
                <a:spcPct val="114000"/>
              </a:lnSpc>
              <a:buAutoNum type="alphaUcPeriod"/>
            </a:pPr>
            <a:r>
              <a:rPr lang="vi-VN" sz="3200" b="1" smtClean="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1.                              </a:t>
            </a:r>
            <a:endParaRPr lang="en-US" sz="3200" b="1" smtClean="0">
              <a:solidFill>
                <a:srgbClr val="3B3433"/>
              </a:solidFill>
              <a:latin typeface="Arial" panose="020B0604020202020204" pitchFamily="34" charset="0"/>
              <a:ea typeface="One Little Font"/>
              <a:cs typeface="Arial" panose="020B0604020202020204" pitchFamily="34" charset="0"/>
              <a:sym typeface="One Little Font"/>
            </a:endParaRPr>
          </a:p>
          <a:p>
            <a:pPr algn="just">
              <a:lnSpc>
                <a:spcPct val="114000"/>
              </a:lnSpc>
            </a:pPr>
            <a:r>
              <a:rPr lang="vi-VN" sz="3200" b="1" smtClean="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B. 2.                          </a:t>
            </a:r>
          </a:p>
          <a:p>
            <a:pPr algn="just">
              <a:lnSpc>
                <a:spcPct val="114000"/>
              </a:lnSpc>
            </a:pPr>
            <a:r>
              <a:rPr lang="vi-VN" sz="3200" b="1" smtClean="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C</a:t>
            </a:r>
            <a:r>
              <a:rPr lang="vi-VN" sz="3200" b="1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. 3.                               </a:t>
            </a:r>
            <a:endParaRPr lang="en-US" sz="3200" b="1" smtClean="0">
              <a:solidFill>
                <a:srgbClr val="3B3433"/>
              </a:solidFill>
              <a:latin typeface="Arial" panose="020B0604020202020204" pitchFamily="34" charset="0"/>
              <a:ea typeface="One Little Font"/>
              <a:cs typeface="Arial" panose="020B0604020202020204" pitchFamily="34" charset="0"/>
              <a:sym typeface="One Little Font"/>
            </a:endParaRPr>
          </a:p>
          <a:p>
            <a:pPr algn="just">
              <a:lnSpc>
                <a:spcPct val="114000"/>
              </a:lnSpc>
            </a:pPr>
            <a:r>
              <a:rPr lang="vi-VN" sz="3200" b="1" smtClean="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D</a:t>
            </a:r>
            <a:r>
              <a:rPr lang="vi-VN" sz="3200" b="1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. 4.</a:t>
            </a:r>
            <a:endParaRPr lang="en-US" sz="3200" b="1" smtClean="0">
              <a:solidFill>
                <a:srgbClr val="3B3433"/>
              </a:solidFill>
              <a:latin typeface="Arial" panose="020B0604020202020204" pitchFamily="34" charset="0"/>
              <a:ea typeface="One Little Font"/>
              <a:cs typeface="Arial" panose="020B0604020202020204" pitchFamily="34" charset="0"/>
              <a:sym typeface="One Little Font"/>
            </a:endParaRPr>
          </a:p>
        </p:txBody>
      </p:sp>
    </p:spTree>
    <p:extLst>
      <p:ext uri="{BB962C8B-B14F-4D97-AF65-F5344CB8AC3E}">
        <p14:creationId xmlns:p14="http://schemas.microsoft.com/office/powerpoint/2010/main" val="2648287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777" b="-3877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231555" y="3472971"/>
            <a:ext cx="6482161" cy="5785329"/>
          </a:xfrm>
          <a:custGeom>
            <a:avLst/>
            <a:gdLst/>
            <a:ahLst/>
            <a:cxnLst/>
            <a:rect l="l" t="t" r="r" b="b"/>
            <a:pathLst>
              <a:path w="6482161" h="5785329">
                <a:moveTo>
                  <a:pt x="0" y="0"/>
                </a:moveTo>
                <a:lnTo>
                  <a:pt x="6482161" y="0"/>
                </a:lnTo>
                <a:lnTo>
                  <a:pt x="6482161" y="5785329"/>
                </a:lnTo>
                <a:lnTo>
                  <a:pt x="0" y="578532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28700" y="1085850"/>
            <a:ext cx="10994021" cy="1179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151"/>
              </a:lnSpc>
            </a:pPr>
            <a:r>
              <a:rPr lang="en-US" sz="8799" u="none" spc="-431" smtClean="0">
                <a:solidFill>
                  <a:srgbClr val="FF0000"/>
                </a:solidFill>
                <a:latin typeface="Sailors Condensed"/>
                <a:ea typeface="Sailors Condensed"/>
                <a:cs typeface="Sailors Condensed"/>
                <a:sym typeface="Sailors Condensed"/>
              </a:rPr>
              <a:t>BÀI 10: OXIDE</a:t>
            </a:r>
            <a:endParaRPr lang="en-US" sz="8799" u="none" spc="-431">
              <a:solidFill>
                <a:srgbClr val="FF0000"/>
              </a:solidFill>
              <a:latin typeface="Sailors Condensed"/>
              <a:ea typeface="Sailors Condensed"/>
              <a:cs typeface="Sailors Condensed"/>
              <a:sym typeface="Sailors Condense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0825358" y="4526061"/>
            <a:ext cx="6433942" cy="5039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40"/>
              </a:lnSpc>
            </a:pPr>
            <a:r>
              <a:rPr lang="en-US" sz="3600" b="1" spc="64" smtClean="0">
                <a:solidFill>
                  <a:srgbClr val="3B3433"/>
                </a:solidFill>
                <a:latin typeface="One Little Font Bold"/>
                <a:ea typeface="One Little Font Bold"/>
                <a:cs typeface="One Little Font Bold"/>
                <a:sym typeface="One Little Font Bold"/>
              </a:rPr>
              <a:t>NỘI DUNG BÀI HỌC</a:t>
            </a:r>
            <a:endParaRPr lang="en-US" sz="3600" b="1" spc="64">
              <a:solidFill>
                <a:srgbClr val="3B3433"/>
              </a:solidFill>
              <a:latin typeface="One Little Font Bold"/>
              <a:ea typeface="One Little Font Bold"/>
              <a:cs typeface="One Little Font Bold"/>
              <a:sym typeface="One Little Font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0825358" y="5298063"/>
            <a:ext cx="6433942" cy="37702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200" spc="63" smtClean="0">
                <a:solidFill>
                  <a:srgbClr val="3B3433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I – Khái niệm oxide</a:t>
            </a:r>
          </a:p>
          <a:p>
            <a:pPr algn="l">
              <a:lnSpc>
                <a:spcPts val="4200"/>
              </a:lnSpc>
            </a:pPr>
            <a:endParaRPr lang="en-US" sz="3200" spc="63" smtClean="0">
              <a:solidFill>
                <a:srgbClr val="3B3433"/>
              </a:solidFill>
              <a:latin typeface="One Little Font"/>
              <a:ea typeface="One Little Font"/>
              <a:cs typeface="One Little Font"/>
              <a:sym typeface="One Little Font"/>
            </a:endParaRPr>
          </a:p>
          <a:p>
            <a:pPr algn="l">
              <a:lnSpc>
                <a:spcPts val="4200"/>
              </a:lnSpc>
            </a:pPr>
            <a:r>
              <a:rPr lang="en-US" sz="3200" spc="63" smtClean="0">
                <a:solidFill>
                  <a:srgbClr val="3B3433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II – Tính chất hoá học</a:t>
            </a:r>
          </a:p>
          <a:p>
            <a:pPr algn="l">
              <a:lnSpc>
                <a:spcPts val="4200"/>
              </a:lnSpc>
            </a:pPr>
            <a:r>
              <a:rPr lang="en-US" sz="3200" spc="63">
                <a:solidFill>
                  <a:srgbClr val="3B3433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	</a:t>
            </a:r>
            <a:r>
              <a:rPr lang="en-US" sz="3200" spc="63" smtClean="0">
                <a:solidFill>
                  <a:srgbClr val="3B3433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1. Oxide acid</a:t>
            </a:r>
          </a:p>
          <a:p>
            <a:pPr algn="l">
              <a:lnSpc>
                <a:spcPts val="4200"/>
              </a:lnSpc>
            </a:pPr>
            <a:r>
              <a:rPr lang="en-US" sz="3200" spc="63">
                <a:solidFill>
                  <a:srgbClr val="3B3433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	</a:t>
            </a:r>
            <a:r>
              <a:rPr lang="en-US" sz="3200" spc="63" smtClean="0">
                <a:solidFill>
                  <a:srgbClr val="3B3433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2. Oxide base</a:t>
            </a:r>
          </a:p>
          <a:p>
            <a:pPr algn="l">
              <a:lnSpc>
                <a:spcPts val="4200"/>
              </a:lnSpc>
            </a:pPr>
            <a:r>
              <a:rPr lang="en-US" sz="3200" spc="63">
                <a:solidFill>
                  <a:srgbClr val="3B3433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	</a:t>
            </a:r>
            <a:r>
              <a:rPr lang="en-US" sz="3200" spc="63" smtClean="0">
                <a:solidFill>
                  <a:srgbClr val="3B3433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3. Oxide lưỡng tính</a:t>
            </a:r>
          </a:p>
          <a:p>
            <a:pPr algn="l">
              <a:lnSpc>
                <a:spcPts val="4200"/>
              </a:lnSpc>
            </a:pPr>
            <a:r>
              <a:rPr lang="en-US" sz="3200" spc="63">
                <a:solidFill>
                  <a:srgbClr val="3B3433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	</a:t>
            </a:r>
            <a:r>
              <a:rPr lang="en-US" sz="3200" spc="63" smtClean="0">
                <a:solidFill>
                  <a:srgbClr val="3B3433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4. Oxide trung tính</a:t>
            </a:r>
          </a:p>
        </p:txBody>
      </p:sp>
    </p:spTree>
    <p:extLst>
      <p:ext uri="{BB962C8B-B14F-4D97-AF65-F5344CB8AC3E}">
        <p14:creationId xmlns:p14="http://schemas.microsoft.com/office/powerpoint/2010/main" val="4029596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777" b="-38777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7650413" y="544479"/>
            <a:ext cx="7427268" cy="1205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359"/>
              </a:lnSpc>
              <a:spcBef>
                <a:spcPct val="0"/>
              </a:spcBef>
            </a:pPr>
            <a:r>
              <a:rPr lang="en-US" sz="8999" u="none" spc="-440" smtClean="0">
                <a:solidFill>
                  <a:srgbClr val="3B3433"/>
                </a:solidFill>
                <a:latin typeface="Sailors Condensed"/>
                <a:ea typeface="Sailors Condensed"/>
                <a:cs typeface="Sailors Condensed"/>
                <a:sym typeface="Sailors Condensed"/>
              </a:rPr>
              <a:t>Bài tập về nhà</a:t>
            </a:r>
            <a:endParaRPr lang="en-US" sz="8999" u="none" spc="-440">
              <a:solidFill>
                <a:srgbClr val="3B3433"/>
              </a:solidFill>
              <a:latin typeface="Sailors Condensed"/>
              <a:ea typeface="Sailors Condensed"/>
              <a:cs typeface="Sailors Condensed"/>
              <a:sym typeface="Sailors Condensed"/>
            </a:endParaRPr>
          </a:p>
        </p:txBody>
      </p:sp>
      <p:sp>
        <p:nvSpPr>
          <p:cNvPr id="8" name="TextBox 6"/>
          <p:cNvSpPr txBox="1"/>
          <p:nvPr/>
        </p:nvSpPr>
        <p:spPr>
          <a:xfrm>
            <a:off x="5715001" y="1749937"/>
            <a:ext cx="12572999" cy="84205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en-US" sz="3200" b="1" smtClean="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Bài 1</a:t>
            </a:r>
            <a:r>
              <a:rPr lang="vi-VN" sz="3200" b="1" smtClean="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. </a:t>
            </a:r>
            <a:r>
              <a:rPr lang="en-US" sz="3200" b="1" smtClean="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Tên gọi sulfur trioxide ứng với công thức nào sau đây</a:t>
            </a:r>
            <a:endParaRPr lang="vi-VN" sz="3200" b="1">
              <a:solidFill>
                <a:srgbClr val="3B3433"/>
              </a:solidFill>
              <a:latin typeface="Arial" panose="020B0604020202020204" pitchFamily="34" charset="0"/>
              <a:ea typeface="One Little Font"/>
              <a:cs typeface="Arial" panose="020B0604020202020204" pitchFamily="34" charset="0"/>
              <a:sym typeface="One Little Font"/>
            </a:endParaRPr>
          </a:p>
          <a:p>
            <a:pPr marL="514350" indent="-514350" algn="just">
              <a:lnSpc>
                <a:spcPct val="114000"/>
              </a:lnSpc>
              <a:buAutoNum type="alphaUcPeriod"/>
            </a:pPr>
            <a:r>
              <a:rPr lang="en-US" sz="3200" smtClean="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S</a:t>
            </a:r>
            <a:r>
              <a:rPr lang="en-US" sz="3200" baseline="-25000" smtClean="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2</a:t>
            </a:r>
            <a:r>
              <a:rPr lang="en-US" sz="3200" smtClean="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O</a:t>
            </a:r>
            <a:r>
              <a:rPr lang="en-US" sz="3200" baseline="-25000" smtClean="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2</a:t>
            </a:r>
            <a:r>
              <a:rPr lang="en-US" sz="3200" smtClean="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		B. SO</a:t>
            </a:r>
            <a:r>
              <a:rPr lang="en-US" sz="3200" baseline="-25000" smtClean="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2</a:t>
            </a:r>
            <a:r>
              <a:rPr lang="en-US" sz="3200" smtClean="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		C. SO</a:t>
            </a:r>
            <a:r>
              <a:rPr lang="en-US" sz="3200" baseline="-25000" smtClean="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3</a:t>
            </a:r>
            <a:r>
              <a:rPr lang="en-US" sz="3200" smtClean="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		D. H</a:t>
            </a:r>
            <a:r>
              <a:rPr lang="en-US" sz="3200" baseline="-25000" smtClean="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2</a:t>
            </a:r>
            <a:r>
              <a:rPr lang="en-US" sz="3200" smtClean="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SO</a:t>
            </a:r>
            <a:r>
              <a:rPr lang="en-US" sz="3200" baseline="-25000" smtClean="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3</a:t>
            </a:r>
          </a:p>
          <a:p>
            <a:pPr algn="just">
              <a:lnSpc>
                <a:spcPct val="114000"/>
              </a:lnSpc>
            </a:pPr>
            <a:endParaRPr lang="pt-BR" sz="3200" b="1">
              <a:solidFill>
                <a:srgbClr val="3B3433"/>
              </a:solidFill>
              <a:latin typeface="Arial" panose="020B0604020202020204" pitchFamily="34" charset="0"/>
              <a:ea typeface="One Little Font"/>
              <a:cs typeface="Arial" panose="020B0604020202020204" pitchFamily="34" charset="0"/>
              <a:sym typeface="One Little Font"/>
            </a:endParaRPr>
          </a:p>
          <a:p>
            <a:pPr algn="just">
              <a:lnSpc>
                <a:spcPct val="114000"/>
              </a:lnSpc>
            </a:pPr>
            <a:r>
              <a:rPr lang="en-US" sz="3200" b="1" smtClean="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Bài</a:t>
            </a:r>
            <a:r>
              <a:rPr lang="vi-VN" sz="3200" b="1" smtClean="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 </a:t>
            </a:r>
            <a:r>
              <a:rPr lang="en-US" sz="3200" b="1" smtClean="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2</a:t>
            </a:r>
            <a:r>
              <a:rPr lang="vi-VN" sz="3200" b="1" smtClean="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. </a:t>
            </a:r>
            <a:r>
              <a:rPr lang="en-US" sz="3200" b="1" smtClean="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Công thức Cu</a:t>
            </a:r>
            <a:r>
              <a:rPr lang="en-US" sz="3200" b="1" baseline="-25000" smtClean="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2</a:t>
            </a:r>
            <a:r>
              <a:rPr lang="en-US" sz="3200" b="1" smtClean="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O có tên gọi là gì</a:t>
            </a:r>
            <a:endParaRPr lang="vi-VN" sz="3200" b="1">
              <a:solidFill>
                <a:srgbClr val="3B3433"/>
              </a:solidFill>
              <a:latin typeface="Arial" panose="020B0604020202020204" pitchFamily="34" charset="0"/>
              <a:ea typeface="One Little Font"/>
              <a:cs typeface="Arial" panose="020B0604020202020204" pitchFamily="34" charset="0"/>
              <a:sym typeface="One Little Font"/>
            </a:endParaRPr>
          </a:p>
          <a:p>
            <a:pPr marL="514350" indent="-514350" algn="just">
              <a:lnSpc>
                <a:spcPct val="114000"/>
              </a:lnSpc>
              <a:buAutoNum type="alphaUcPeriod"/>
            </a:pPr>
            <a:r>
              <a:rPr lang="en-US" sz="3200" smtClean="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Dicopper oxide			B. Copper (II) oxide</a:t>
            </a:r>
            <a:r>
              <a:rPr lang="vi-VN" sz="3200" smtClean="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        </a:t>
            </a:r>
            <a:endParaRPr lang="en-US" sz="3200" smtClean="0">
              <a:solidFill>
                <a:srgbClr val="3B3433"/>
              </a:solidFill>
              <a:latin typeface="Arial" panose="020B0604020202020204" pitchFamily="34" charset="0"/>
              <a:ea typeface="One Little Font"/>
              <a:cs typeface="Arial" panose="020B0604020202020204" pitchFamily="34" charset="0"/>
              <a:sym typeface="One Little Font"/>
            </a:endParaRPr>
          </a:p>
          <a:p>
            <a:pPr algn="just">
              <a:lnSpc>
                <a:spcPct val="114000"/>
              </a:lnSpc>
            </a:pPr>
            <a:r>
              <a:rPr lang="en-US" sz="3200" smtClean="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C. Dicopper monoxide		D. Copper (I) oxide</a:t>
            </a:r>
          </a:p>
          <a:p>
            <a:pPr algn="just">
              <a:lnSpc>
                <a:spcPct val="114000"/>
              </a:lnSpc>
            </a:pPr>
            <a:endParaRPr lang="en-US" sz="3200" b="1">
              <a:solidFill>
                <a:srgbClr val="3B3433"/>
              </a:solidFill>
              <a:latin typeface="Arial" panose="020B0604020202020204" pitchFamily="34" charset="0"/>
              <a:ea typeface="One Little Font"/>
              <a:cs typeface="Arial" panose="020B0604020202020204" pitchFamily="34" charset="0"/>
              <a:sym typeface="One Little Font"/>
            </a:endParaRPr>
          </a:p>
          <a:p>
            <a:pPr algn="just">
              <a:lnSpc>
                <a:spcPct val="114000"/>
              </a:lnSpc>
            </a:pPr>
            <a:r>
              <a:rPr lang="en-US" sz="3200" b="1" smtClean="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Bài 3: Công thức N</a:t>
            </a:r>
            <a:r>
              <a:rPr lang="en-US" sz="3200" b="1" baseline="-25000" smtClean="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2</a:t>
            </a:r>
            <a:r>
              <a:rPr lang="en-US" sz="3200" b="1" smtClean="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O</a:t>
            </a:r>
            <a:r>
              <a:rPr lang="en-US" sz="3200" b="1" baseline="-25000" smtClean="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5</a:t>
            </a:r>
            <a:r>
              <a:rPr lang="en-US" sz="3200" b="1" smtClean="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 có tên gọi là gì</a:t>
            </a:r>
          </a:p>
          <a:p>
            <a:pPr marL="514350" indent="-514350" algn="just">
              <a:lnSpc>
                <a:spcPct val="114000"/>
              </a:lnSpc>
              <a:buAutoNum type="alphaUcPeriod"/>
            </a:pPr>
            <a:r>
              <a:rPr lang="en-US" sz="3200" smtClean="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Nitrogen (V) oxide		B. Dinitrogen pentoxide</a:t>
            </a:r>
          </a:p>
          <a:p>
            <a:pPr algn="just">
              <a:lnSpc>
                <a:spcPct val="114000"/>
              </a:lnSpc>
            </a:pPr>
            <a:r>
              <a:rPr lang="en-US" sz="3200" smtClean="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C. Cả A và B đều đúng		D. Cả A và B đều sai</a:t>
            </a:r>
          </a:p>
          <a:p>
            <a:pPr algn="just">
              <a:lnSpc>
                <a:spcPct val="114000"/>
              </a:lnSpc>
            </a:pPr>
            <a:endParaRPr lang="en-US" sz="3200" b="1">
              <a:solidFill>
                <a:srgbClr val="3B3433"/>
              </a:solidFill>
              <a:latin typeface="Arial" panose="020B0604020202020204" pitchFamily="34" charset="0"/>
              <a:ea typeface="One Little Font"/>
              <a:cs typeface="Arial" panose="020B0604020202020204" pitchFamily="34" charset="0"/>
              <a:sym typeface="One Little Font"/>
            </a:endParaRPr>
          </a:p>
          <a:p>
            <a:pPr algn="just">
              <a:lnSpc>
                <a:spcPct val="114000"/>
              </a:lnSpc>
            </a:pPr>
            <a:r>
              <a:rPr lang="en-US" sz="3200" b="1" smtClean="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Bài 4: Cho các sơ đồ phản ứng sau:</a:t>
            </a:r>
          </a:p>
          <a:p>
            <a:pPr marL="514350" indent="-514350" algn="just">
              <a:lnSpc>
                <a:spcPct val="114000"/>
              </a:lnSpc>
              <a:buAutoNum type="arabicParenBoth"/>
            </a:pPr>
            <a:r>
              <a:rPr lang="en-US" sz="3200" smtClean="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Cr + ? </a:t>
            </a:r>
            <a:r>
              <a:rPr lang="en-US" sz="3200" smtClean="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Wingdings" panose="05000000000000000000" pitchFamily="2" charset="2"/>
              </a:rPr>
              <a:t>--&gt; Cr</a:t>
            </a:r>
            <a:r>
              <a:rPr lang="en-US" sz="3200" baseline="-25000" smtClean="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Wingdings" panose="05000000000000000000" pitchFamily="2" charset="2"/>
              </a:rPr>
              <a:t>2</a:t>
            </a:r>
            <a:r>
              <a:rPr lang="en-US" sz="3200" smtClean="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Wingdings" panose="05000000000000000000" pitchFamily="2" charset="2"/>
              </a:rPr>
              <a:t>O</a:t>
            </a:r>
            <a:r>
              <a:rPr lang="en-US" sz="3200" baseline="-25000" smtClean="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Wingdings" panose="05000000000000000000" pitchFamily="2" charset="2"/>
              </a:rPr>
              <a:t>3</a:t>
            </a:r>
            <a:r>
              <a:rPr lang="en-US" sz="3200" smtClean="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Wingdings" panose="05000000000000000000" pitchFamily="2" charset="2"/>
              </a:rPr>
              <a:t>			(2) K + O</a:t>
            </a:r>
            <a:r>
              <a:rPr lang="en-US" sz="3200" baseline="-25000" smtClean="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Wingdings" panose="05000000000000000000" pitchFamily="2" charset="2"/>
              </a:rPr>
              <a:t>2</a:t>
            </a:r>
            <a:r>
              <a:rPr lang="en-US" sz="3200" smtClean="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Wingdings" panose="05000000000000000000" pitchFamily="2" charset="2"/>
              </a:rPr>
              <a:t> --&gt; ?</a:t>
            </a:r>
          </a:p>
          <a:p>
            <a:pPr algn="just">
              <a:lnSpc>
                <a:spcPct val="114000"/>
              </a:lnSpc>
            </a:pPr>
            <a:r>
              <a:rPr lang="en-US" sz="3200" smtClean="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Wingdings" panose="05000000000000000000" pitchFamily="2" charset="2"/>
              </a:rPr>
              <a:t>(3) ?  + O</a:t>
            </a:r>
            <a:r>
              <a:rPr lang="en-US" sz="3200" baseline="-25000" smtClean="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Wingdings" panose="05000000000000000000" pitchFamily="2" charset="2"/>
              </a:rPr>
              <a:t>2</a:t>
            </a:r>
            <a:r>
              <a:rPr lang="en-US" sz="3200" smtClean="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Wingdings" panose="05000000000000000000" pitchFamily="2" charset="2"/>
              </a:rPr>
              <a:t> --&gt; N</a:t>
            </a:r>
            <a:r>
              <a:rPr lang="en-US" sz="3200" baseline="-25000" smtClean="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Wingdings" panose="05000000000000000000" pitchFamily="2" charset="2"/>
              </a:rPr>
              <a:t>2</a:t>
            </a:r>
            <a:r>
              <a:rPr lang="en-US" sz="3200" smtClean="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Wingdings" panose="05000000000000000000" pitchFamily="2" charset="2"/>
              </a:rPr>
              <a:t>O</a:t>
            </a:r>
            <a:r>
              <a:rPr lang="en-US" sz="3200" baseline="-25000" smtClean="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Wingdings" panose="05000000000000000000" pitchFamily="2" charset="2"/>
              </a:rPr>
              <a:t>5</a:t>
            </a:r>
            <a:r>
              <a:rPr lang="en-US" sz="3200" smtClean="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Wingdings" panose="05000000000000000000" pitchFamily="2" charset="2"/>
              </a:rPr>
              <a:t>			(4) Si + ?	--&gt; SiO</a:t>
            </a:r>
            <a:r>
              <a:rPr lang="en-US" sz="3200" baseline="-25000" smtClean="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Wingdings" panose="05000000000000000000" pitchFamily="2" charset="2"/>
              </a:rPr>
              <a:t>2</a:t>
            </a:r>
          </a:p>
          <a:p>
            <a:pPr algn="just">
              <a:lnSpc>
                <a:spcPct val="114000"/>
              </a:lnSpc>
            </a:pPr>
            <a:r>
              <a:rPr lang="en-US" sz="3200" smtClean="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Wingdings" panose="05000000000000000000" pitchFamily="2" charset="2"/>
              </a:rPr>
              <a:t>Hoàn thành các PTHH, chỉ ra các oxide và gọi tên.</a:t>
            </a:r>
            <a:endParaRPr lang="vi-VN" sz="3200" smtClean="0">
              <a:solidFill>
                <a:srgbClr val="3B3433"/>
              </a:solidFill>
              <a:latin typeface="Arial" panose="020B0604020202020204" pitchFamily="34" charset="0"/>
              <a:ea typeface="One Little Font"/>
              <a:cs typeface="Arial" panose="020B0604020202020204" pitchFamily="34" charset="0"/>
              <a:sym typeface="One Little Font"/>
            </a:endParaRPr>
          </a:p>
        </p:txBody>
      </p:sp>
      <p:sp>
        <p:nvSpPr>
          <p:cNvPr id="9" name="Freeform 6"/>
          <p:cNvSpPr/>
          <p:nvPr/>
        </p:nvSpPr>
        <p:spPr>
          <a:xfrm>
            <a:off x="304800" y="2544358"/>
            <a:ext cx="4702389" cy="4337954"/>
          </a:xfrm>
          <a:custGeom>
            <a:avLst/>
            <a:gdLst/>
            <a:ahLst/>
            <a:cxnLst/>
            <a:rect l="l" t="t" r="r" b="b"/>
            <a:pathLst>
              <a:path w="7025120" h="6480673">
                <a:moveTo>
                  <a:pt x="0" y="0"/>
                </a:moveTo>
                <a:lnTo>
                  <a:pt x="7025120" y="0"/>
                </a:lnTo>
                <a:lnTo>
                  <a:pt x="7025120" y="6480674"/>
                </a:lnTo>
                <a:lnTo>
                  <a:pt x="0" y="64806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984629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777" b="-38777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7650413" y="544479"/>
            <a:ext cx="7427268" cy="1205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359"/>
              </a:lnSpc>
              <a:spcBef>
                <a:spcPct val="0"/>
              </a:spcBef>
            </a:pPr>
            <a:r>
              <a:rPr lang="en-US" sz="8999" u="none" spc="-440" smtClean="0">
                <a:solidFill>
                  <a:srgbClr val="3B3433"/>
                </a:solidFill>
                <a:latin typeface="Sailors Condensed"/>
                <a:ea typeface="Sailors Condensed"/>
                <a:cs typeface="Sailors Condensed"/>
                <a:sym typeface="Sailors Condensed"/>
              </a:rPr>
              <a:t>Bài tập về nhà</a:t>
            </a:r>
            <a:endParaRPr lang="en-US" sz="8999" u="none" spc="-440">
              <a:solidFill>
                <a:srgbClr val="3B3433"/>
              </a:solidFill>
              <a:latin typeface="Sailors Condensed"/>
              <a:ea typeface="Sailors Condensed"/>
              <a:cs typeface="Sailors Condensed"/>
              <a:sym typeface="Sailors Condensed"/>
            </a:endParaRPr>
          </a:p>
        </p:txBody>
      </p:sp>
      <p:sp>
        <p:nvSpPr>
          <p:cNvPr id="8" name="TextBox 6"/>
          <p:cNvSpPr txBox="1"/>
          <p:nvPr/>
        </p:nvSpPr>
        <p:spPr>
          <a:xfrm>
            <a:off x="5361095" y="1706243"/>
            <a:ext cx="12572999" cy="68842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3200" b="1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</a:rPr>
              <a:t>Bài </a:t>
            </a:r>
            <a:r>
              <a:rPr lang="en-US" sz="3200" b="1" smtClean="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</a:rPr>
              <a:t>1: </a:t>
            </a:r>
            <a:r>
              <a:rPr lang="vi-VN" sz="3200" b="1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</a:rPr>
              <a:t>Cho các oxide sau: CaO, Fe</a:t>
            </a:r>
            <a:r>
              <a:rPr lang="vi-VN" sz="3200" b="1" baseline="-2500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</a:rPr>
              <a:t>2</a:t>
            </a:r>
            <a:r>
              <a:rPr lang="vi-VN" sz="3200" b="1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</a:rPr>
              <a:t>O</a:t>
            </a:r>
            <a:r>
              <a:rPr lang="vi-VN" sz="3200" b="1" baseline="-2500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</a:rPr>
              <a:t>3</a:t>
            </a:r>
            <a:r>
              <a:rPr lang="vi-VN" sz="3200" b="1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</a:rPr>
              <a:t>, SO</a:t>
            </a:r>
            <a:r>
              <a:rPr lang="vi-VN" sz="3200" b="1" baseline="-2500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</a:rPr>
              <a:t>3</a:t>
            </a:r>
            <a:r>
              <a:rPr lang="vi-VN" sz="3200" b="1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</a:rPr>
              <a:t>, CO</a:t>
            </a:r>
            <a:r>
              <a:rPr lang="vi-VN" sz="3200" b="1" baseline="-2500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</a:rPr>
              <a:t>2</a:t>
            </a:r>
            <a:r>
              <a:rPr lang="vi-VN" sz="3200" b="1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</a:rPr>
              <a:t>, CO.</a:t>
            </a:r>
          </a:p>
          <a:p>
            <a:pPr lvl="1" algn="just"/>
            <a:r>
              <a:rPr lang="vi-VN" sz="320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</a:rPr>
              <a:t>Oxide nào có thể tác dụng với:</a:t>
            </a:r>
          </a:p>
          <a:p>
            <a:pPr lvl="1" algn="just"/>
            <a:r>
              <a:rPr lang="vi-VN" sz="320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</a:rPr>
              <a:t>a) Dung dịch HCl;</a:t>
            </a:r>
          </a:p>
          <a:p>
            <a:pPr lvl="1" algn="just"/>
            <a:r>
              <a:rPr lang="vi-VN" sz="320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</a:rPr>
              <a:t>b) Dung dịch NaOH.</a:t>
            </a:r>
          </a:p>
          <a:p>
            <a:pPr algn="just"/>
            <a:r>
              <a:rPr lang="vi-VN" sz="320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</a:rPr>
              <a:t>Viết các phương trình hoá học. Hãy cho biết các oxide trên thuộc loại oxide nào?</a:t>
            </a:r>
            <a:endParaRPr lang="en-US" sz="3200">
              <a:solidFill>
                <a:srgbClr val="3B3433"/>
              </a:solidFill>
              <a:latin typeface="Arial" panose="020B0604020202020204" pitchFamily="34" charset="0"/>
              <a:ea typeface="One Little Font"/>
              <a:cs typeface="Arial" panose="020B0604020202020204" pitchFamily="34" charset="0"/>
            </a:endParaRPr>
          </a:p>
          <a:p>
            <a:pPr algn="just">
              <a:lnSpc>
                <a:spcPct val="114000"/>
              </a:lnSpc>
            </a:pPr>
            <a:endParaRPr lang="pt-BR" sz="3200" b="1">
              <a:solidFill>
                <a:srgbClr val="3B3433"/>
              </a:solidFill>
              <a:latin typeface="Arial" panose="020B0604020202020204" pitchFamily="34" charset="0"/>
              <a:ea typeface="One Little Font"/>
              <a:cs typeface="Arial" panose="020B0604020202020204" pitchFamily="34" charset="0"/>
              <a:sym typeface="One Little Font"/>
            </a:endParaRPr>
          </a:p>
          <a:p>
            <a:pPr algn="just">
              <a:lnSpc>
                <a:spcPct val="114000"/>
              </a:lnSpc>
            </a:pPr>
            <a:r>
              <a:rPr lang="en-US" sz="3200" b="1" smtClean="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Bài</a:t>
            </a:r>
            <a:r>
              <a:rPr lang="vi-VN" sz="3200" b="1" smtClean="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 </a:t>
            </a:r>
            <a:r>
              <a:rPr lang="en-US" sz="3200" b="1" smtClean="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2</a:t>
            </a:r>
            <a:r>
              <a:rPr lang="en-US" sz="3200" b="1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:</a:t>
            </a:r>
            <a:r>
              <a:rPr lang="vi-VN" sz="3200" b="1" smtClean="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 </a:t>
            </a:r>
            <a:r>
              <a:rPr lang="en-US" sz="3200" b="1" smtClean="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Viết PTHH</a:t>
            </a:r>
          </a:p>
          <a:p>
            <a:pPr marL="514350" indent="-514350" algn="just">
              <a:lnSpc>
                <a:spcPct val="114000"/>
              </a:lnSpc>
              <a:buAutoNum type="alphaLcParenR"/>
            </a:pPr>
            <a:r>
              <a:rPr lang="en-US" sz="3200" smtClean="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ZnO + HCl </a:t>
            </a:r>
            <a:r>
              <a:rPr lang="en-US" sz="3200" smtClean="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en-US" sz="3200" smtClean="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		b) CO</a:t>
            </a:r>
            <a:r>
              <a:rPr lang="en-US" sz="3200" baseline="-25000" smtClean="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2</a:t>
            </a:r>
            <a:r>
              <a:rPr lang="en-US" sz="3200" smtClean="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 + KOH </a:t>
            </a:r>
            <a:r>
              <a:rPr lang="en-US" sz="3200" smtClean="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endParaRPr lang="en-US" sz="3200" smtClean="0">
              <a:solidFill>
                <a:srgbClr val="3B3433"/>
              </a:solidFill>
              <a:latin typeface="Arial" panose="020B0604020202020204" pitchFamily="34" charset="0"/>
              <a:ea typeface="One Little Font"/>
              <a:cs typeface="Arial" panose="020B0604020202020204" pitchFamily="34" charset="0"/>
              <a:sym typeface="One Little Font"/>
            </a:endParaRPr>
          </a:p>
          <a:p>
            <a:pPr algn="just">
              <a:lnSpc>
                <a:spcPct val="114000"/>
              </a:lnSpc>
            </a:pPr>
            <a:endParaRPr lang="en-US" sz="3200" b="1" smtClean="0">
              <a:solidFill>
                <a:srgbClr val="3B3433"/>
              </a:solidFill>
              <a:latin typeface="Arial" panose="020B0604020202020204" pitchFamily="34" charset="0"/>
              <a:ea typeface="One Little Font"/>
              <a:cs typeface="Arial" panose="020B0604020202020204" pitchFamily="34" charset="0"/>
              <a:sym typeface="One Little Font"/>
            </a:endParaRPr>
          </a:p>
          <a:p>
            <a:pPr algn="just">
              <a:lnSpc>
                <a:spcPct val="114000"/>
              </a:lnSpc>
            </a:pPr>
            <a:r>
              <a:rPr lang="en-US" sz="3200" b="1" smtClean="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Bài 3: Cho 0,1 mol một oxide tác dụng vừa đủ với 0,3 mol H</a:t>
            </a:r>
            <a:r>
              <a:rPr lang="en-US" sz="3200" b="1" baseline="-25000" smtClean="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2</a:t>
            </a:r>
            <a:r>
              <a:rPr lang="en-US" sz="3200" b="1" smtClean="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SO</a:t>
            </a:r>
            <a:r>
              <a:rPr lang="en-US" sz="3200" b="1" baseline="-25000" smtClean="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4</a:t>
            </a:r>
            <a:r>
              <a:rPr lang="en-US" sz="3200" b="1" smtClean="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. Công thức oxide đó là</a:t>
            </a:r>
          </a:p>
          <a:p>
            <a:pPr algn="just">
              <a:lnSpc>
                <a:spcPct val="114000"/>
              </a:lnSpc>
            </a:pPr>
            <a:r>
              <a:rPr lang="en-US" sz="3200" smtClean="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A. CaO		B. SO</a:t>
            </a:r>
            <a:r>
              <a:rPr lang="en-US" sz="3200" baseline="-25000" smtClean="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2</a:t>
            </a:r>
            <a:r>
              <a:rPr lang="en-US" sz="3200" smtClean="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 		C. Na</a:t>
            </a:r>
            <a:r>
              <a:rPr lang="en-US" sz="3200" baseline="-25000" smtClean="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2</a:t>
            </a:r>
            <a:r>
              <a:rPr lang="en-US" sz="3200" smtClean="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O		D. Fe</a:t>
            </a:r>
            <a:r>
              <a:rPr lang="en-US" sz="3200" baseline="-25000" smtClean="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2</a:t>
            </a:r>
            <a:r>
              <a:rPr lang="en-US" sz="3200" smtClean="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O</a:t>
            </a:r>
            <a:r>
              <a:rPr lang="en-US" sz="3200" baseline="-25000" smtClean="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3</a:t>
            </a:r>
            <a:endParaRPr lang="en-US" sz="3200" smtClean="0">
              <a:solidFill>
                <a:srgbClr val="3B3433"/>
              </a:solidFill>
              <a:latin typeface="Arial" panose="020B0604020202020204" pitchFamily="34" charset="0"/>
              <a:ea typeface="One Little Font"/>
              <a:cs typeface="Arial" panose="020B0604020202020204" pitchFamily="34" charset="0"/>
              <a:sym typeface="One Little Font"/>
            </a:endParaRPr>
          </a:p>
        </p:txBody>
      </p:sp>
      <p:sp>
        <p:nvSpPr>
          <p:cNvPr id="9" name="Freeform 6"/>
          <p:cNvSpPr/>
          <p:nvPr/>
        </p:nvSpPr>
        <p:spPr>
          <a:xfrm>
            <a:off x="304800" y="2544358"/>
            <a:ext cx="4702389" cy="4337954"/>
          </a:xfrm>
          <a:custGeom>
            <a:avLst/>
            <a:gdLst/>
            <a:ahLst/>
            <a:cxnLst/>
            <a:rect l="l" t="t" r="r" b="b"/>
            <a:pathLst>
              <a:path w="7025120" h="6480673">
                <a:moveTo>
                  <a:pt x="0" y="0"/>
                </a:moveTo>
                <a:lnTo>
                  <a:pt x="7025120" y="0"/>
                </a:lnTo>
                <a:lnTo>
                  <a:pt x="7025120" y="6480674"/>
                </a:lnTo>
                <a:lnTo>
                  <a:pt x="0" y="64806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885078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777" b="-38777"/>
            </a:stretch>
          </a:blipFill>
        </p:spPr>
      </p:sp>
      <p:sp>
        <p:nvSpPr>
          <p:cNvPr id="3" name="Freeform 3"/>
          <p:cNvSpPr/>
          <p:nvPr/>
        </p:nvSpPr>
        <p:spPr>
          <a:xfrm rot="-2550581">
            <a:off x="9274120" y="460207"/>
            <a:ext cx="4812276" cy="4673923"/>
          </a:xfrm>
          <a:custGeom>
            <a:avLst/>
            <a:gdLst/>
            <a:ahLst/>
            <a:cxnLst/>
            <a:rect l="l" t="t" r="r" b="b"/>
            <a:pathLst>
              <a:path w="4812276" h="4673923">
                <a:moveTo>
                  <a:pt x="0" y="0"/>
                </a:moveTo>
                <a:lnTo>
                  <a:pt x="4812276" y="0"/>
                </a:lnTo>
                <a:lnTo>
                  <a:pt x="4812276" y="4673923"/>
                </a:lnTo>
                <a:lnTo>
                  <a:pt x="0" y="467392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8376480">
            <a:off x="15199972" y="-780012"/>
            <a:ext cx="3628701" cy="5794333"/>
          </a:xfrm>
          <a:custGeom>
            <a:avLst/>
            <a:gdLst/>
            <a:ahLst/>
            <a:cxnLst/>
            <a:rect l="l" t="t" r="r" b="b"/>
            <a:pathLst>
              <a:path w="3628701" h="5794333">
                <a:moveTo>
                  <a:pt x="0" y="0"/>
                </a:moveTo>
                <a:lnTo>
                  <a:pt x="3628701" y="0"/>
                </a:lnTo>
                <a:lnTo>
                  <a:pt x="3628701" y="5794333"/>
                </a:lnTo>
                <a:lnTo>
                  <a:pt x="0" y="579433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168197">
            <a:off x="9912373" y="5720202"/>
            <a:ext cx="4469329" cy="5880696"/>
          </a:xfrm>
          <a:custGeom>
            <a:avLst/>
            <a:gdLst/>
            <a:ahLst/>
            <a:cxnLst/>
            <a:rect l="l" t="t" r="r" b="b"/>
            <a:pathLst>
              <a:path w="4469329" h="5880696">
                <a:moveTo>
                  <a:pt x="0" y="0"/>
                </a:moveTo>
                <a:lnTo>
                  <a:pt x="4469329" y="0"/>
                </a:lnTo>
                <a:lnTo>
                  <a:pt x="4469329" y="5880696"/>
                </a:lnTo>
                <a:lnTo>
                  <a:pt x="0" y="588069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757539" y="5499443"/>
            <a:ext cx="7025120" cy="6480673"/>
          </a:xfrm>
          <a:custGeom>
            <a:avLst/>
            <a:gdLst/>
            <a:ahLst/>
            <a:cxnLst/>
            <a:rect l="l" t="t" r="r" b="b"/>
            <a:pathLst>
              <a:path w="7025120" h="6480673">
                <a:moveTo>
                  <a:pt x="0" y="0"/>
                </a:moveTo>
                <a:lnTo>
                  <a:pt x="7025120" y="0"/>
                </a:lnTo>
                <a:lnTo>
                  <a:pt x="7025120" y="6480674"/>
                </a:lnTo>
                <a:lnTo>
                  <a:pt x="0" y="648067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2285414" y="2716821"/>
            <a:ext cx="6349579" cy="49962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8847"/>
              </a:lnSpc>
              <a:spcBef>
                <a:spcPct val="0"/>
              </a:spcBef>
            </a:pPr>
            <a:r>
              <a:rPr lang="en-US" sz="18122" u="none" spc="-887">
                <a:solidFill>
                  <a:srgbClr val="3B3433"/>
                </a:solidFill>
                <a:latin typeface="Sailors Condensed"/>
                <a:ea typeface="Sailors Condensed"/>
                <a:cs typeface="Sailors Condensed"/>
                <a:sym typeface="Sailors Condensed"/>
              </a:rPr>
              <a:t>THANK YOU!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777" b="-38777"/>
            </a:stretch>
          </a:blipFill>
        </p:spPr>
      </p:sp>
      <p:sp>
        <p:nvSpPr>
          <p:cNvPr id="3" name="Freeform 3"/>
          <p:cNvSpPr/>
          <p:nvPr/>
        </p:nvSpPr>
        <p:spPr>
          <a:xfrm rot="-1721037">
            <a:off x="15612404" y="5989004"/>
            <a:ext cx="5351192" cy="4775939"/>
          </a:xfrm>
          <a:custGeom>
            <a:avLst/>
            <a:gdLst/>
            <a:ahLst/>
            <a:cxnLst/>
            <a:rect l="l" t="t" r="r" b="b"/>
            <a:pathLst>
              <a:path w="5351192" h="4775939">
                <a:moveTo>
                  <a:pt x="0" y="0"/>
                </a:moveTo>
                <a:lnTo>
                  <a:pt x="5351192" y="0"/>
                </a:lnTo>
                <a:lnTo>
                  <a:pt x="5351192" y="4775939"/>
                </a:lnTo>
                <a:lnTo>
                  <a:pt x="0" y="477593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7035305">
            <a:off x="15104867" y="1262229"/>
            <a:ext cx="1714033" cy="6754810"/>
          </a:xfrm>
          <a:custGeom>
            <a:avLst/>
            <a:gdLst/>
            <a:ahLst/>
            <a:cxnLst/>
            <a:rect l="l" t="t" r="r" b="b"/>
            <a:pathLst>
              <a:path w="1714033" h="6754810">
                <a:moveTo>
                  <a:pt x="0" y="0"/>
                </a:moveTo>
                <a:lnTo>
                  <a:pt x="1714033" y="0"/>
                </a:lnTo>
                <a:lnTo>
                  <a:pt x="1714033" y="6754810"/>
                </a:lnTo>
                <a:lnTo>
                  <a:pt x="0" y="675481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7078220">
            <a:off x="14850876" y="-430324"/>
            <a:ext cx="3517218" cy="3931683"/>
          </a:xfrm>
          <a:custGeom>
            <a:avLst/>
            <a:gdLst/>
            <a:ahLst/>
            <a:cxnLst/>
            <a:rect l="l" t="t" r="r" b="b"/>
            <a:pathLst>
              <a:path w="3517218" h="3931683">
                <a:moveTo>
                  <a:pt x="0" y="0"/>
                </a:moveTo>
                <a:lnTo>
                  <a:pt x="3517218" y="0"/>
                </a:lnTo>
                <a:lnTo>
                  <a:pt x="3517218" y="3931683"/>
                </a:lnTo>
                <a:lnTo>
                  <a:pt x="0" y="393168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998165" y="1401392"/>
            <a:ext cx="8382771" cy="1205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359"/>
              </a:lnSpc>
              <a:spcBef>
                <a:spcPct val="0"/>
              </a:spcBef>
            </a:pPr>
            <a:r>
              <a:rPr lang="en-US" sz="8999" u="none" spc="-440" smtClean="0">
                <a:solidFill>
                  <a:srgbClr val="3B3433"/>
                </a:solidFill>
                <a:latin typeface="Arial" panose="020B0604020202020204" pitchFamily="34" charset="0"/>
                <a:ea typeface="Sailors Condensed"/>
                <a:cs typeface="Arial" panose="020B0604020202020204" pitchFamily="34" charset="0"/>
                <a:sym typeface="Sailors Condensed"/>
              </a:rPr>
              <a:t>Mục tiêu bài học</a:t>
            </a:r>
            <a:endParaRPr lang="en-US" sz="8999" u="none" spc="-440">
              <a:solidFill>
                <a:srgbClr val="3B3433"/>
              </a:solidFill>
              <a:latin typeface="Arial" panose="020B0604020202020204" pitchFamily="34" charset="0"/>
              <a:ea typeface="Sailors Condensed"/>
              <a:cs typeface="Arial" panose="020B0604020202020204" pitchFamily="34" charset="0"/>
              <a:sym typeface="Sailors Condense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998165" y="3546528"/>
            <a:ext cx="8903896" cy="52322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7200" indent="-457200" algn="just">
              <a:lnSpc>
                <a:spcPts val="3360"/>
              </a:lnSpc>
              <a:buFont typeface="Wingdings" panose="05000000000000000000" pitchFamily="2" charset="2"/>
              <a:buChar char="§"/>
            </a:pPr>
            <a:r>
              <a:rPr lang="vi-VN" sz="3200">
                <a:solidFill>
                  <a:srgbClr val="3B3433"/>
                </a:solidFill>
                <a:ea typeface="One Little Font"/>
                <a:cs typeface="One Little Font"/>
                <a:sym typeface="One Little Font"/>
              </a:rPr>
              <a:t>Nêu được </a:t>
            </a:r>
            <a:r>
              <a:rPr lang="vi-VN" sz="3200" b="1">
                <a:solidFill>
                  <a:srgbClr val="3B3433"/>
                </a:solidFill>
                <a:ea typeface="One Little Font"/>
                <a:cs typeface="One Little Font"/>
                <a:sym typeface="One Little Font"/>
              </a:rPr>
              <a:t>khái niệm oxide </a:t>
            </a:r>
            <a:r>
              <a:rPr lang="vi-VN" sz="3200">
                <a:solidFill>
                  <a:srgbClr val="3B3433"/>
                </a:solidFill>
                <a:ea typeface="One Little Font"/>
                <a:cs typeface="One Little Font"/>
                <a:sym typeface="One Little Font"/>
              </a:rPr>
              <a:t>và </a:t>
            </a:r>
            <a:r>
              <a:rPr lang="vi-VN" sz="3200" b="1">
                <a:solidFill>
                  <a:srgbClr val="3B3433"/>
                </a:solidFill>
                <a:ea typeface="One Little Font"/>
                <a:cs typeface="One Little Font"/>
                <a:sym typeface="One Little Font"/>
              </a:rPr>
              <a:t>phân loại </a:t>
            </a:r>
            <a:r>
              <a:rPr lang="vi-VN" sz="3200">
                <a:solidFill>
                  <a:srgbClr val="3B3433"/>
                </a:solidFill>
                <a:ea typeface="One Little Font"/>
                <a:cs typeface="One Little Font"/>
                <a:sym typeface="One Little Font"/>
              </a:rPr>
              <a:t>được các oxide </a:t>
            </a:r>
            <a:r>
              <a:rPr lang="vi-VN" sz="3200" b="1">
                <a:solidFill>
                  <a:srgbClr val="3B3433"/>
                </a:solidFill>
                <a:ea typeface="One Little Font"/>
                <a:cs typeface="One Little Font"/>
                <a:sym typeface="One Little Font"/>
              </a:rPr>
              <a:t>theo khả năng phản ứng với acid/base</a:t>
            </a:r>
            <a:r>
              <a:rPr lang="vi-VN" sz="3200" smtClean="0">
                <a:solidFill>
                  <a:srgbClr val="3B3433"/>
                </a:solidFill>
                <a:ea typeface="One Little Font"/>
                <a:cs typeface="One Little Font"/>
                <a:sym typeface="One Little Font"/>
              </a:rPr>
              <a:t>.</a:t>
            </a:r>
            <a:endParaRPr lang="en-US" sz="3200" smtClean="0">
              <a:solidFill>
                <a:srgbClr val="3B3433"/>
              </a:solidFill>
              <a:ea typeface="One Little Font"/>
              <a:cs typeface="One Little Font"/>
              <a:sym typeface="One Little Font"/>
            </a:endParaRPr>
          </a:p>
          <a:p>
            <a:pPr marL="457200" indent="-457200" algn="just">
              <a:lnSpc>
                <a:spcPts val="3360"/>
              </a:lnSpc>
              <a:buFont typeface="Wingdings" panose="05000000000000000000" pitchFamily="2" charset="2"/>
              <a:buChar char="§"/>
            </a:pPr>
            <a:endParaRPr lang="vi-VN" sz="3200">
              <a:solidFill>
                <a:srgbClr val="3B3433"/>
              </a:solidFill>
              <a:ea typeface="One Little Font"/>
              <a:cs typeface="One Little Font"/>
              <a:sym typeface="One Little Font"/>
            </a:endParaRPr>
          </a:p>
          <a:p>
            <a:pPr marL="457200" indent="-457200" algn="just">
              <a:lnSpc>
                <a:spcPts val="3360"/>
              </a:lnSpc>
              <a:buFont typeface="Wingdings" panose="05000000000000000000" pitchFamily="2" charset="2"/>
              <a:buChar char="§"/>
            </a:pPr>
            <a:r>
              <a:rPr lang="vi-VN" sz="3200">
                <a:solidFill>
                  <a:srgbClr val="3B3433"/>
                </a:solidFill>
                <a:ea typeface="One Little Font"/>
                <a:cs typeface="One Little Font"/>
                <a:sym typeface="One Little Font"/>
              </a:rPr>
              <a:t>Viết được </a:t>
            </a:r>
            <a:r>
              <a:rPr lang="en-US" sz="3200" b="1" smtClean="0">
                <a:solidFill>
                  <a:srgbClr val="3B3433"/>
                </a:solidFill>
                <a:ea typeface="One Little Font"/>
                <a:cs typeface="One Little Font"/>
                <a:sym typeface="One Little Font"/>
              </a:rPr>
              <a:t>PTHH </a:t>
            </a:r>
            <a:r>
              <a:rPr lang="vi-VN" sz="3200" b="1" smtClean="0">
                <a:solidFill>
                  <a:srgbClr val="3B3433"/>
                </a:solidFill>
                <a:ea typeface="One Little Font"/>
                <a:cs typeface="One Little Font"/>
                <a:sym typeface="One Little Font"/>
              </a:rPr>
              <a:t>tạo </a:t>
            </a:r>
            <a:r>
              <a:rPr lang="vi-VN" sz="3200" b="1">
                <a:solidFill>
                  <a:srgbClr val="3B3433"/>
                </a:solidFill>
                <a:ea typeface="One Little Font"/>
                <a:cs typeface="One Little Font"/>
                <a:sym typeface="One Little Font"/>
              </a:rPr>
              <a:t>oxide từ kim </a:t>
            </a:r>
            <a:r>
              <a:rPr lang="vi-VN" sz="3200" b="1" smtClean="0">
                <a:solidFill>
                  <a:srgbClr val="3B3433"/>
                </a:solidFill>
                <a:ea typeface="One Little Font"/>
                <a:cs typeface="One Little Font"/>
                <a:sym typeface="One Little Font"/>
              </a:rPr>
              <a:t>loại</a:t>
            </a:r>
            <a:r>
              <a:rPr lang="en-US" sz="3200" b="1" smtClean="0">
                <a:solidFill>
                  <a:srgbClr val="3B3433"/>
                </a:solidFill>
                <a:ea typeface="One Little Font"/>
                <a:cs typeface="One Little Font"/>
                <a:sym typeface="One Little Font"/>
              </a:rPr>
              <a:t>/</a:t>
            </a:r>
            <a:r>
              <a:rPr lang="vi-VN" sz="3200" b="1" smtClean="0">
                <a:solidFill>
                  <a:srgbClr val="3B3433"/>
                </a:solidFill>
                <a:ea typeface="One Little Font"/>
                <a:cs typeface="One Little Font"/>
                <a:sym typeface="One Little Font"/>
              </a:rPr>
              <a:t>phi </a:t>
            </a:r>
            <a:r>
              <a:rPr lang="vi-VN" sz="3200" b="1">
                <a:solidFill>
                  <a:srgbClr val="3B3433"/>
                </a:solidFill>
                <a:ea typeface="One Little Font"/>
                <a:cs typeface="One Little Font"/>
                <a:sym typeface="One Little Font"/>
              </a:rPr>
              <a:t>kim với oxygen</a:t>
            </a:r>
            <a:r>
              <a:rPr lang="vi-VN" sz="3200" smtClean="0">
                <a:solidFill>
                  <a:srgbClr val="3B3433"/>
                </a:solidFill>
                <a:ea typeface="One Little Font"/>
                <a:cs typeface="One Little Font"/>
                <a:sym typeface="One Little Font"/>
              </a:rPr>
              <a:t>.</a:t>
            </a:r>
            <a:endParaRPr lang="en-US" sz="3200" smtClean="0">
              <a:solidFill>
                <a:srgbClr val="3B3433"/>
              </a:solidFill>
              <a:ea typeface="One Little Font"/>
              <a:cs typeface="One Little Font"/>
              <a:sym typeface="One Little Font"/>
            </a:endParaRPr>
          </a:p>
          <a:p>
            <a:pPr marL="457200" indent="-457200" algn="just">
              <a:lnSpc>
                <a:spcPts val="3360"/>
              </a:lnSpc>
              <a:buFont typeface="Wingdings" panose="05000000000000000000" pitchFamily="2" charset="2"/>
              <a:buChar char="§"/>
            </a:pPr>
            <a:endParaRPr lang="vi-VN" sz="3200">
              <a:solidFill>
                <a:srgbClr val="3B3433"/>
              </a:solidFill>
              <a:ea typeface="One Little Font"/>
              <a:cs typeface="One Little Font"/>
              <a:sym typeface="One Little Font"/>
            </a:endParaRPr>
          </a:p>
          <a:p>
            <a:pPr marL="457200" indent="-457200" algn="just">
              <a:lnSpc>
                <a:spcPts val="3360"/>
              </a:lnSpc>
              <a:buFont typeface="Wingdings" panose="05000000000000000000" pitchFamily="2" charset="2"/>
              <a:buChar char="§"/>
            </a:pPr>
            <a:r>
              <a:rPr lang="vi-VN" sz="3200">
                <a:solidFill>
                  <a:srgbClr val="3B3433"/>
                </a:solidFill>
                <a:ea typeface="One Little Font"/>
                <a:cs typeface="One Little Font"/>
                <a:sym typeface="One Little Font"/>
              </a:rPr>
              <a:t>Tiến hành được </a:t>
            </a:r>
            <a:r>
              <a:rPr lang="vi-VN" sz="3200" b="1">
                <a:solidFill>
                  <a:srgbClr val="3B3433"/>
                </a:solidFill>
                <a:ea typeface="One Little Font"/>
                <a:cs typeface="One Little Font"/>
                <a:sym typeface="One Little Font"/>
              </a:rPr>
              <a:t>thí nghiệm oxide kim loại phản ứng với acid</a:t>
            </a:r>
            <a:r>
              <a:rPr lang="vi-VN" sz="3200">
                <a:solidFill>
                  <a:srgbClr val="3B3433"/>
                </a:solidFill>
                <a:ea typeface="One Little Font"/>
                <a:cs typeface="One Little Font"/>
                <a:sym typeface="One Little Font"/>
              </a:rPr>
              <a:t>; </a:t>
            </a:r>
            <a:r>
              <a:rPr lang="vi-VN" sz="3200" b="1">
                <a:solidFill>
                  <a:srgbClr val="3B3433"/>
                </a:solidFill>
                <a:ea typeface="One Little Font"/>
                <a:cs typeface="One Little Font"/>
                <a:sym typeface="One Little Font"/>
              </a:rPr>
              <a:t>oxide phi kim phản ứng với base</a:t>
            </a:r>
            <a:r>
              <a:rPr lang="vi-VN" sz="3200">
                <a:solidFill>
                  <a:srgbClr val="3B3433"/>
                </a:solidFill>
                <a:ea typeface="One Little Font"/>
                <a:cs typeface="One Little Font"/>
                <a:sym typeface="One Little Font"/>
              </a:rPr>
              <a:t>; nêu và giải thích được hiện tượng xảy ra trong thí nghiệm và rút ra </a:t>
            </a:r>
            <a:r>
              <a:rPr lang="vi-VN" sz="3200" b="1">
                <a:solidFill>
                  <a:srgbClr val="3B3433"/>
                </a:solidFill>
                <a:ea typeface="One Little Font"/>
                <a:cs typeface="One Little Font"/>
                <a:sym typeface="One Little Font"/>
              </a:rPr>
              <a:t>nhận xét về tính chất hoá học của oxide</a:t>
            </a:r>
            <a:r>
              <a:rPr lang="vi-VN" sz="3200">
                <a:solidFill>
                  <a:srgbClr val="3B3433"/>
                </a:solidFill>
                <a:ea typeface="One Little Font"/>
                <a:cs typeface="One Little Font"/>
                <a:sym typeface="One Little Font"/>
              </a:rPr>
              <a:t>.</a:t>
            </a:r>
            <a:endParaRPr lang="en-US" sz="3200">
              <a:solidFill>
                <a:srgbClr val="3B3433"/>
              </a:solidFill>
              <a:ea typeface="One Little Font"/>
              <a:cs typeface="One Little Font"/>
              <a:sym typeface="One Little Fon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777" b="-38777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2819400" y="3695700"/>
            <a:ext cx="8545919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4800" smtClean="0">
                <a:solidFill>
                  <a:srgbClr val="3B3433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TạI sao vôi sống (CaO) lại được sử dụng để khử chua đất trồng trọt?</a:t>
            </a:r>
            <a:endParaRPr lang="en-US" sz="4800">
              <a:solidFill>
                <a:srgbClr val="3B3433"/>
              </a:solidFill>
              <a:latin typeface="One Little Font"/>
              <a:ea typeface="One Little Font"/>
              <a:cs typeface="One Little Font"/>
              <a:sym typeface="One Little Font"/>
            </a:endParaRPr>
          </a:p>
        </p:txBody>
      </p:sp>
      <p:sp>
        <p:nvSpPr>
          <p:cNvPr id="7" name="Freeform 4"/>
          <p:cNvSpPr/>
          <p:nvPr/>
        </p:nvSpPr>
        <p:spPr>
          <a:xfrm rot="-8376480">
            <a:off x="13420471" y="451035"/>
            <a:ext cx="3628701" cy="5794333"/>
          </a:xfrm>
          <a:custGeom>
            <a:avLst/>
            <a:gdLst/>
            <a:ahLst/>
            <a:cxnLst/>
            <a:rect l="l" t="t" r="r" b="b"/>
            <a:pathLst>
              <a:path w="3628701" h="5794333">
                <a:moveTo>
                  <a:pt x="0" y="0"/>
                </a:moveTo>
                <a:lnTo>
                  <a:pt x="3628701" y="0"/>
                </a:lnTo>
                <a:lnTo>
                  <a:pt x="3628701" y="5794333"/>
                </a:lnTo>
                <a:lnTo>
                  <a:pt x="0" y="579433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777" b="-3877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2400" y="190500"/>
            <a:ext cx="2154619" cy="4084586"/>
          </a:xfrm>
          <a:custGeom>
            <a:avLst/>
            <a:gdLst/>
            <a:ahLst/>
            <a:cxnLst/>
            <a:rect l="l" t="t" r="r" b="b"/>
            <a:pathLst>
              <a:path w="4341114" h="8229600">
                <a:moveTo>
                  <a:pt x="0" y="0"/>
                </a:moveTo>
                <a:lnTo>
                  <a:pt x="4341114" y="0"/>
                </a:lnTo>
                <a:lnTo>
                  <a:pt x="434111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9144000" y="275884"/>
            <a:ext cx="6324600" cy="10643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8320"/>
              </a:lnSpc>
              <a:spcBef>
                <a:spcPct val="0"/>
              </a:spcBef>
            </a:pPr>
            <a:r>
              <a:rPr lang="en-US" sz="8000" spc="-392" smtClean="0">
                <a:solidFill>
                  <a:srgbClr val="3B3433"/>
                </a:solidFill>
                <a:latin typeface="Arial" panose="020B0604020202020204" pitchFamily="34" charset="0"/>
                <a:ea typeface="Sailors Condensed"/>
                <a:cs typeface="Arial" panose="020B0604020202020204" pitchFamily="34" charset="0"/>
                <a:sym typeface="Sailors Condensed"/>
              </a:rPr>
              <a:t>I – KHÁI NIỆM</a:t>
            </a:r>
            <a:endParaRPr lang="en-US" sz="8000" spc="-392">
              <a:solidFill>
                <a:srgbClr val="3B3433"/>
              </a:solidFill>
              <a:latin typeface="Arial" panose="020B0604020202020204" pitchFamily="34" charset="0"/>
              <a:ea typeface="Sailors Condensed"/>
              <a:cs typeface="Arial" panose="020B0604020202020204" pitchFamily="34" charset="0"/>
              <a:sym typeface="Sailors Condense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9144000" y="5113286"/>
            <a:ext cx="5235626" cy="495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40"/>
              </a:lnSpc>
            </a:pPr>
            <a:r>
              <a:rPr lang="en-US" sz="3200" b="1" spc="64">
                <a:solidFill>
                  <a:srgbClr val="3B3433"/>
                </a:solidFill>
                <a:latin typeface="One Little Font Bold"/>
                <a:ea typeface="One Little Font Bold"/>
                <a:cs typeface="One Little Font Bold"/>
                <a:sym typeface="One Little Font Bold"/>
              </a:rPr>
              <a:t>BRIEF INTRODUCTION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4687" t="8087" r="3069"/>
          <a:stretch/>
        </p:blipFill>
        <p:spPr>
          <a:xfrm>
            <a:off x="2506898" y="1374367"/>
            <a:ext cx="15613307" cy="7884864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9139988" y="7788983"/>
            <a:ext cx="8976206" cy="2180084"/>
          </a:xfrm>
          <a:prstGeom prst="rect">
            <a:avLst/>
          </a:prstGeom>
          <a:solidFill>
            <a:srgbClr val="F6EDD9"/>
          </a:solidFill>
        </p:spPr>
        <p:txBody>
          <a:bodyPr wrap="square" lIns="0" tIns="0" rIns="0" bIns="0" rtlCol="0" anchor="t">
            <a:spAutoFit/>
          </a:bodyPr>
          <a:lstStyle/>
          <a:p>
            <a:pPr marL="514350" indent="-514350" algn="just">
              <a:lnSpc>
                <a:spcPts val="3360"/>
              </a:lnSpc>
              <a:buAutoNum type="arabicPeriod"/>
            </a:pPr>
            <a:r>
              <a:rPr lang="en-US" sz="3200" smtClean="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Oxide là hợp chất có hai nguyên tố, một nguyên tố là oxygen</a:t>
            </a:r>
          </a:p>
          <a:p>
            <a:pPr marL="514350" indent="-514350" algn="just">
              <a:lnSpc>
                <a:spcPts val="3360"/>
              </a:lnSpc>
              <a:buAutoNum type="arabicPeriod"/>
            </a:pPr>
            <a:r>
              <a:rPr lang="en-US" sz="3200" smtClean="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Công thức tổng quát: M</a:t>
            </a:r>
            <a:r>
              <a:rPr lang="en-US" sz="3200" baseline="-25000" smtClean="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x</a:t>
            </a:r>
            <a:r>
              <a:rPr lang="en-US" sz="3200" smtClean="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O</a:t>
            </a:r>
            <a:r>
              <a:rPr lang="en-US" sz="3200" baseline="-25000" smtClean="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y </a:t>
            </a:r>
          </a:p>
          <a:p>
            <a:pPr algn="just">
              <a:lnSpc>
                <a:spcPts val="3360"/>
              </a:lnSpc>
            </a:pPr>
            <a:r>
              <a:rPr lang="en-US" sz="3200" baseline="-250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	</a:t>
            </a:r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+ M là kim loại thì </a:t>
            </a:r>
            <a:r>
              <a:rPr lang="en-US" sz="3200" smtClean="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M</a:t>
            </a:r>
            <a:r>
              <a:rPr lang="en-US" sz="3200" baseline="-25000" smtClean="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x</a:t>
            </a:r>
            <a:r>
              <a:rPr lang="en-US" sz="3200" smtClean="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O</a:t>
            </a:r>
            <a:r>
              <a:rPr lang="en-US" sz="3200" baseline="-25000" smtClean="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y</a:t>
            </a:r>
            <a:r>
              <a:rPr lang="en-US" sz="3200" smtClean="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 là oxide kim loại</a:t>
            </a:r>
          </a:p>
          <a:p>
            <a:pPr algn="just">
              <a:lnSpc>
                <a:spcPts val="3360"/>
              </a:lnSpc>
            </a:pPr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	+ M là phi kim thì </a:t>
            </a:r>
            <a:r>
              <a:rPr lang="en-US" sz="3200" smtClean="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M</a:t>
            </a:r>
            <a:r>
              <a:rPr lang="en-US" sz="3200" baseline="-25000" smtClean="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x</a:t>
            </a:r>
            <a:r>
              <a:rPr lang="en-US" sz="3200" smtClean="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O</a:t>
            </a:r>
            <a:r>
              <a:rPr lang="en-US" sz="3200" baseline="-25000" smtClean="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y</a:t>
            </a:r>
            <a:r>
              <a:rPr lang="en-US" sz="3200" smtClean="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 là oxide phi kim</a:t>
            </a:r>
          </a:p>
        </p:txBody>
      </p:sp>
      <p:sp>
        <p:nvSpPr>
          <p:cNvPr id="8" name="Rectangle 7"/>
          <p:cNvSpPr/>
          <p:nvPr/>
        </p:nvSpPr>
        <p:spPr>
          <a:xfrm>
            <a:off x="8375320" y="4005461"/>
            <a:ext cx="457200" cy="5334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8375320" y="4679766"/>
            <a:ext cx="457200" cy="5334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8375320" y="5545522"/>
            <a:ext cx="457200" cy="5334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6154400" y="4005461"/>
            <a:ext cx="457200" cy="5334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6154400" y="4770849"/>
            <a:ext cx="457200" cy="5334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6154400" y="5536237"/>
            <a:ext cx="457200" cy="5334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641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777" b="-3877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36884" y="952500"/>
            <a:ext cx="4343400" cy="8233934"/>
          </a:xfrm>
          <a:custGeom>
            <a:avLst/>
            <a:gdLst/>
            <a:ahLst/>
            <a:cxnLst/>
            <a:rect l="l" t="t" r="r" b="b"/>
            <a:pathLst>
              <a:path w="4341114" h="8229600">
                <a:moveTo>
                  <a:pt x="0" y="0"/>
                </a:moveTo>
                <a:lnTo>
                  <a:pt x="4341114" y="0"/>
                </a:lnTo>
                <a:lnTo>
                  <a:pt x="434111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6477000" y="332173"/>
            <a:ext cx="6324600" cy="10643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8320"/>
              </a:lnSpc>
              <a:spcBef>
                <a:spcPct val="0"/>
              </a:spcBef>
            </a:pPr>
            <a:r>
              <a:rPr lang="en-US" sz="8000" spc="-392" smtClean="0">
                <a:solidFill>
                  <a:srgbClr val="3B3433"/>
                </a:solidFill>
                <a:latin typeface="Arial" panose="020B0604020202020204" pitchFamily="34" charset="0"/>
                <a:ea typeface="Sailors Condensed"/>
                <a:cs typeface="Arial" panose="020B0604020202020204" pitchFamily="34" charset="0"/>
                <a:sym typeface="Sailors Condensed"/>
              </a:rPr>
              <a:t>I – KHÁI NIỆM</a:t>
            </a:r>
            <a:endParaRPr lang="en-US" sz="8000" spc="-392">
              <a:solidFill>
                <a:srgbClr val="3B3433"/>
              </a:solidFill>
              <a:latin typeface="Arial" panose="020B0604020202020204" pitchFamily="34" charset="0"/>
              <a:ea typeface="Sailors Condensed"/>
              <a:cs typeface="Arial" panose="020B0604020202020204" pitchFamily="34" charset="0"/>
              <a:sym typeface="Sailors Condense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6477000" y="1622943"/>
            <a:ext cx="5235626" cy="5039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40"/>
              </a:lnSpc>
            </a:pPr>
            <a:r>
              <a:rPr lang="en-US" sz="3600" b="1" spc="64" smtClean="0">
                <a:solidFill>
                  <a:srgbClr val="3B3433"/>
                </a:solidFill>
                <a:latin typeface="One Little Font Bold"/>
                <a:ea typeface="One Little Font Bold"/>
                <a:cs typeface="One Little Font Bold"/>
                <a:sym typeface="One Little Font Bold"/>
              </a:rPr>
              <a:t>Khái niệm oxide</a:t>
            </a:r>
            <a:endParaRPr lang="en-US" sz="3600" b="1" spc="64">
              <a:solidFill>
                <a:srgbClr val="3B3433"/>
              </a:solidFill>
              <a:latin typeface="One Little Font Bold"/>
              <a:ea typeface="One Little Font Bold"/>
              <a:cs typeface="One Little Font Bold"/>
              <a:sym typeface="One Little Font Bold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6477000" y="2334854"/>
            <a:ext cx="11277600" cy="872034"/>
          </a:xfrm>
          <a:prstGeom prst="rect">
            <a:avLst/>
          </a:prstGeom>
          <a:solidFill>
            <a:srgbClr val="F6EDD9"/>
          </a:solidFill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360"/>
              </a:lnSpc>
            </a:pPr>
            <a:r>
              <a:rPr lang="vi-VN" sz="3200">
                <a:solidFill>
                  <a:srgbClr val="0070C0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Oxide là hợp chất của </a:t>
            </a:r>
            <a:r>
              <a:rPr lang="vi-VN" sz="3200" b="1">
                <a:solidFill>
                  <a:srgbClr val="FF0000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hai nguyên tố</a:t>
            </a:r>
            <a:r>
              <a:rPr lang="vi-VN" sz="3200">
                <a:solidFill>
                  <a:srgbClr val="0070C0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, trong đó có </a:t>
            </a:r>
            <a:r>
              <a:rPr lang="vi-VN" sz="3200" b="1">
                <a:solidFill>
                  <a:srgbClr val="FF0000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một nguyên tố là oxygen</a:t>
            </a:r>
            <a:r>
              <a:rPr lang="vi-VN" sz="3200" smtClean="0">
                <a:solidFill>
                  <a:srgbClr val="0070C0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.</a:t>
            </a:r>
            <a:endParaRPr lang="en-US" sz="3200" smtClean="0">
              <a:solidFill>
                <a:srgbClr val="0070C0"/>
              </a:solidFill>
              <a:ea typeface="One Little Font"/>
              <a:cs typeface="Arial" panose="020B0604020202020204" pitchFamily="34" charset="0"/>
              <a:sym typeface="One Little Fon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477000" y="4416429"/>
            <a:ext cx="11277600" cy="5760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lnSpc>
                <a:spcPts val="3360"/>
              </a:lnSpc>
              <a:buFont typeface="Wingdings" panose="05000000000000000000" pitchFamily="2" charset="2"/>
              <a:buChar char="v"/>
            </a:pPr>
            <a:r>
              <a:rPr lang="vi-VN" sz="3200" smtClean="0">
                <a:solidFill>
                  <a:srgbClr val="0070C0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Dựa </a:t>
            </a:r>
            <a:r>
              <a:rPr lang="vi-VN" sz="3200">
                <a:solidFill>
                  <a:srgbClr val="0070C0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vào </a:t>
            </a:r>
            <a:r>
              <a:rPr lang="vi-VN" sz="3200" u="sng">
                <a:solidFill>
                  <a:srgbClr val="0070C0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thành phần nguyên tố</a:t>
            </a:r>
            <a:r>
              <a:rPr lang="vi-VN" sz="3200">
                <a:solidFill>
                  <a:srgbClr val="0070C0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, oxide có thể phân thành </a:t>
            </a:r>
            <a:r>
              <a:rPr lang="vi-VN" sz="3200" u="sng" smtClean="0">
                <a:solidFill>
                  <a:srgbClr val="0070C0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hai </a:t>
            </a:r>
            <a:r>
              <a:rPr lang="vi-VN" sz="3200" u="sng">
                <a:solidFill>
                  <a:srgbClr val="0070C0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loại</a:t>
            </a:r>
            <a:r>
              <a:rPr lang="vi-VN" sz="3200">
                <a:solidFill>
                  <a:srgbClr val="0070C0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: </a:t>
            </a:r>
            <a:r>
              <a:rPr lang="vi-VN" sz="3200" b="1" i="1">
                <a:solidFill>
                  <a:schemeClr val="bg1">
                    <a:lumMod val="50000"/>
                  </a:schemeClr>
                </a:solidFill>
                <a:ea typeface="One Little Font"/>
                <a:cs typeface="Arial" panose="020B0604020202020204" pitchFamily="34" charset="0"/>
                <a:sym typeface="One Little Font"/>
              </a:rPr>
              <a:t>oxide kim loại </a:t>
            </a:r>
            <a:r>
              <a:rPr lang="vi-VN" sz="3200">
                <a:solidFill>
                  <a:srgbClr val="0070C0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và </a:t>
            </a:r>
            <a:r>
              <a:rPr lang="vi-VN" sz="3200" b="1" i="1">
                <a:solidFill>
                  <a:schemeClr val="accent6">
                    <a:lumMod val="75000"/>
                  </a:schemeClr>
                </a:solidFill>
                <a:ea typeface="One Little Font"/>
                <a:cs typeface="Arial" panose="020B0604020202020204" pitchFamily="34" charset="0"/>
                <a:sym typeface="One Little Font"/>
              </a:rPr>
              <a:t>oxide phi kim</a:t>
            </a:r>
            <a:r>
              <a:rPr lang="vi-VN" sz="3200">
                <a:solidFill>
                  <a:srgbClr val="0070C0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.</a:t>
            </a:r>
          </a:p>
          <a:p>
            <a:pPr lvl="0" algn="just">
              <a:lnSpc>
                <a:spcPts val="3360"/>
              </a:lnSpc>
            </a:pPr>
            <a:r>
              <a:rPr lang="en-US" sz="3200" smtClean="0">
                <a:solidFill>
                  <a:srgbClr val="0070C0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	</a:t>
            </a:r>
            <a:r>
              <a:rPr lang="vi-VN" sz="3200" b="1" smtClean="0">
                <a:solidFill>
                  <a:schemeClr val="bg1">
                    <a:lumMod val="50000"/>
                  </a:schemeClr>
                </a:solidFill>
                <a:ea typeface="One Little Font"/>
                <a:cs typeface="Arial" panose="020B0604020202020204" pitchFamily="34" charset="0"/>
                <a:sym typeface="One Little Font"/>
              </a:rPr>
              <a:t>Oxide </a:t>
            </a:r>
            <a:r>
              <a:rPr lang="vi-VN" sz="3200" b="1">
                <a:solidFill>
                  <a:schemeClr val="bg1">
                    <a:lumMod val="50000"/>
                  </a:schemeClr>
                </a:solidFill>
                <a:ea typeface="One Little Font"/>
                <a:cs typeface="Arial" panose="020B0604020202020204" pitchFamily="34" charset="0"/>
                <a:sym typeface="One Little Font"/>
              </a:rPr>
              <a:t>kim loại</a:t>
            </a:r>
            <a:r>
              <a:rPr lang="vi-VN" sz="3200">
                <a:solidFill>
                  <a:srgbClr val="0070C0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 có thể được tạo thành từ </a:t>
            </a:r>
            <a:r>
              <a:rPr lang="vi-VN" sz="3200" b="1">
                <a:solidFill>
                  <a:schemeClr val="bg1">
                    <a:lumMod val="50000"/>
                  </a:schemeClr>
                </a:solidFill>
                <a:ea typeface="One Little Font"/>
                <a:cs typeface="Arial" panose="020B0604020202020204" pitchFamily="34" charset="0"/>
                <a:sym typeface="One Little Font"/>
              </a:rPr>
              <a:t>phản ứng của kim loại với oxygen</a:t>
            </a:r>
            <a:r>
              <a:rPr lang="vi-VN" sz="3200">
                <a:solidFill>
                  <a:srgbClr val="0070C0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.</a:t>
            </a:r>
          </a:p>
          <a:p>
            <a:pPr lvl="0" algn="ctr">
              <a:lnSpc>
                <a:spcPts val="3360"/>
              </a:lnSpc>
            </a:pPr>
            <a:r>
              <a:rPr lang="vi-VN" sz="3200">
                <a:solidFill>
                  <a:srgbClr val="0070C0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Ví dụ: 2Ba + O</a:t>
            </a:r>
            <a:r>
              <a:rPr lang="vi-VN" sz="3200" baseline="-25000">
                <a:solidFill>
                  <a:srgbClr val="0070C0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2</a:t>
            </a:r>
            <a:r>
              <a:rPr lang="vi-VN" sz="3200">
                <a:solidFill>
                  <a:srgbClr val="0070C0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 → </a:t>
            </a:r>
            <a:r>
              <a:rPr lang="vi-VN" sz="3200" smtClean="0">
                <a:solidFill>
                  <a:srgbClr val="0070C0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2BaO</a:t>
            </a:r>
            <a:endParaRPr lang="en-US" sz="3200" smtClean="0">
              <a:solidFill>
                <a:srgbClr val="0070C0"/>
              </a:solidFill>
              <a:ea typeface="One Little Font"/>
              <a:cs typeface="Arial" panose="020B0604020202020204" pitchFamily="34" charset="0"/>
              <a:sym typeface="One Little Font"/>
            </a:endParaRPr>
          </a:p>
          <a:p>
            <a:pPr lvl="0" algn="ctr">
              <a:lnSpc>
                <a:spcPts val="3360"/>
              </a:lnSpc>
            </a:pPr>
            <a:endParaRPr lang="vi-VN" sz="3200">
              <a:solidFill>
                <a:srgbClr val="0070C0"/>
              </a:solidFill>
              <a:ea typeface="One Little Font"/>
              <a:cs typeface="Arial" panose="020B0604020202020204" pitchFamily="34" charset="0"/>
              <a:sym typeface="One Little Font"/>
            </a:endParaRPr>
          </a:p>
          <a:p>
            <a:pPr lvl="0" algn="just">
              <a:lnSpc>
                <a:spcPts val="3360"/>
              </a:lnSpc>
            </a:pPr>
            <a:r>
              <a:rPr lang="en-US" sz="3200" smtClean="0">
                <a:solidFill>
                  <a:srgbClr val="0070C0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	</a:t>
            </a:r>
            <a:r>
              <a:rPr lang="vi-VN" sz="3200" b="1" smtClean="0">
                <a:solidFill>
                  <a:schemeClr val="accent6">
                    <a:lumMod val="75000"/>
                  </a:schemeClr>
                </a:solidFill>
                <a:ea typeface="One Little Font"/>
                <a:cs typeface="Arial" panose="020B0604020202020204" pitchFamily="34" charset="0"/>
                <a:sym typeface="One Little Font"/>
              </a:rPr>
              <a:t>Oxide </a:t>
            </a:r>
            <a:r>
              <a:rPr lang="vi-VN" sz="3200" b="1">
                <a:solidFill>
                  <a:schemeClr val="accent6">
                    <a:lumMod val="75000"/>
                  </a:schemeClr>
                </a:solidFill>
                <a:ea typeface="One Little Font"/>
                <a:cs typeface="Arial" panose="020B0604020202020204" pitchFamily="34" charset="0"/>
                <a:sym typeface="One Little Font"/>
              </a:rPr>
              <a:t>phi kim</a:t>
            </a:r>
            <a:r>
              <a:rPr lang="vi-VN" sz="3200">
                <a:solidFill>
                  <a:srgbClr val="0070C0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 có thể được tạo thành từ </a:t>
            </a:r>
            <a:r>
              <a:rPr lang="vi-VN" sz="3200" b="1">
                <a:solidFill>
                  <a:schemeClr val="accent6">
                    <a:lumMod val="75000"/>
                  </a:schemeClr>
                </a:solidFill>
                <a:ea typeface="One Little Font"/>
                <a:cs typeface="Arial" panose="020B0604020202020204" pitchFamily="34" charset="0"/>
                <a:sym typeface="One Little Font"/>
              </a:rPr>
              <a:t>phản ứng của phi kim với oxygen</a:t>
            </a:r>
            <a:r>
              <a:rPr lang="vi-VN" sz="3200">
                <a:solidFill>
                  <a:srgbClr val="0070C0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.</a:t>
            </a:r>
          </a:p>
          <a:p>
            <a:pPr lvl="0" algn="ctr">
              <a:lnSpc>
                <a:spcPts val="3360"/>
              </a:lnSpc>
            </a:pPr>
            <a:r>
              <a:rPr lang="vi-VN" sz="3200">
                <a:solidFill>
                  <a:srgbClr val="0070C0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Ví </a:t>
            </a:r>
            <a:r>
              <a:rPr lang="vi-VN" sz="3200" smtClean="0">
                <a:solidFill>
                  <a:srgbClr val="0070C0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dụ:</a:t>
            </a:r>
            <a:r>
              <a:rPr lang="en-US" sz="3200" smtClean="0">
                <a:solidFill>
                  <a:srgbClr val="0070C0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 </a:t>
            </a:r>
            <a:r>
              <a:rPr lang="vi-VN" sz="3200" smtClean="0">
                <a:solidFill>
                  <a:srgbClr val="0070C0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C</a:t>
            </a:r>
            <a:r>
              <a:rPr lang="en-US" sz="3200" smtClean="0">
                <a:solidFill>
                  <a:srgbClr val="0070C0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 </a:t>
            </a:r>
            <a:r>
              <a:rPr lang="vi-VN" sz="3200" smtClean="0">
                <a:solidFill>
                  <a:srgbClr val="0070C0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+</a:t>
            </a:r>
            <a:r>
              <a:rPr lang="en-US" sz="3200" smtClean="0">
                <a:solidFill>
                  <a:srgbClr val="0070C0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 </a:t>
            </a:r>
            <a:r>
              <a:rPr lang="vi-VN" sz="3200" smtClean="0">
                <a:solidFill>
                  <a:srgbClr val="0070C0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O</a:t>
            </a:r>
            <a:r>
              <a:rPr lang="vi-VN" sz="3200" baseline="-25000" smtClean="0">
                <a:solidFill>
                  <a:srgbClr val="0070C0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2</a:t>
            </a:r>
            <a:r>
              <a:rPr lang="en-US" sz="3200" baseline="-25000" smtClean="0">
                <a:solidFill>
                  <a:srgbClr val="0070C0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 </a:t>
            </a:r>
            <a:r>
              <a:rPr lang="vi-VN" sz="3200" smtClean="0">
                <a:solidFill>
                  <a:srgbClr val="0070C0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→ </a:t>
            </a:r>
            <a:r>
              <a:rPr lang="vi-VN" sz="3200">
                <a:solidFill>
                  <a:srgbClr val="0070C0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CO</a:t>
            </a:r>
            <a:r>
              <a:rPr lang="vi-VN" sz="3200" smtClean="0">
                <a:solidFill>
                  <a:srgbClr val="0070C0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₂</a:t>
            </a:r>
            <a:endParaRPr lang="en-US" sz="3200" smtClean="0">
              <a:solidFill>
                <a:srgbClr val="0070C0"/>
              </a:solidFill>
              <a:ea typeface="One Little Font"/>
              <a:cs typeface="Arial" panose="020B0604020202020204" pitchFamily="34" charset="0"/>
              <a:sym typeface="One Little Font"/>
            </a:endParaRPr>
          </a:p>
          <a:p>
            <a:pPr lvl="0" algn="just">
              <a:lnSpc>
                <a:spcPts val="3360"/>
              </a:lnSpc>
            </a:pPr>
            <a:endParaRPr lang="vi-VN" sz="3200">
              <a:solidFill>
                <a:srgbClr val="0070C0"/>
              </a:solidFill>
              <a:ea typeface="One Little Font"/>
              <a:cs typeface="Arial" panose="020B0604020202020204" pitchFamily="34" charset="0"/>
              <a:sym typeface="One Little Font"/>
            </a:endParaRPr>
          </a:p>
          <a:p>
            <a:pPr marL="457200" lvl="0" indent="-457200" algn="just">
              <a:lnSpc>
                <a:spcPts val="3360"/>
              </a:lnSpc>
              <a:buFont typeface="Wingdings" panose="05000000000000000000" pitchFamily="2" charset="2"/>
              <a:buChar char="v"/>
            </a:pPr>
            <a:r>
              <a:rPr lang="vi-VN" sz="3200">
                <a:solidFill>
                  <a:srgbClr val="0070C0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Dựa vào </a:t>
            </a:r>
            <a:r>
              <a:rPr lang="vi-VN" sz="3200" u="sng">
                <a:solidFill>
                  <a:srgbClr val="0070C0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tính chất hoá học</a:t>
            </a:r>
            <a:r>
              <a:rPr lang="vi-VN" sz="3200">
                <a:solidFill>
                  <a:srgbClr val="0070C0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, oxide có thể phân thành </a:t>
            </a:r>
            <a:r>
              <a:rPr lang="vi-VN" sz="3200" u="sng">
                <a:solidFill>
                  <a:srgbClr val="0070C0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bốn loại</a:t>
            </a:r>
            <a:r>
              <a:rPr lang="vi-VN" sz="3200">
                <a:solidFill>
                  <a:srgbClr val="0070C0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: </a:t>
            </a:r>
            <a:r>
              <a:rPr lang="vi-VN" sz="3200" b="1" i="1">
                <a:solidFill>
                  <a:srgbClr val="FF0000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oxide acid</a:t>
            </a:r>
            <a:r>
              <a:rPr lang="vi-VN" sz="3200">
                <a:solidFill>
                  <a:srgbClr val="0070C0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, </a:t>
            </a:r>
            <a:r>
              <a:rPr lang="vi-VN" sz="3200" b="1" i="1">
                <a:solidFill>
                  <a:srgbClr val="0070C0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oxide base</a:t>
            </a:r>
            <a:r>
              <a:rPr lang="vi-VN" sz="3200">
                <a:solidFill>
                  <a:srgbClr val="0070C0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, </a:t>
            </a:r>
            <a:r>
              <a:rPr lang="vi-VN" sz="3200" b="1" i="1">
                <a:solidFill>
                  <a:srgbClr val="7030A0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oxide lưỡng tính </a:t>
            </a:r>
            <a:r>
              <a:rPr lang="vi-VN" sz="3200">
                <a:solidFill>
                  <a:srgbClr val="0070C0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và </a:t>
            </a:r>
            <a:r>
              <a:rPr lang="vi-VN" sz="3200" b="1" i="1">
                <a:solidFill>
                  <a:srgbClr val="92D050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oxide trung tính</a:t>
            </a:r>
            <a:r>
              <a:rPr lang="vi-VN" sz="3200" smtClean="0">
                <a:solidFill>
                  <a:srgbClr val="0070C0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.</a:t>
            </a:r>
            <a:endParaRPr lang="vi-VN" sz="3200">
              <a:solidFill>
                <a:srgbClr val="0070C0"/>
              </a:solidFill>
              <a:ea typeface="One Little Font"/>
              <a:cs typeface="Arial" panose="020B0604020202020204" pitchFamily="34" charset="0"/>
              <a:sym typeface="One Little Font"/>
            </a:endParaRPr>
          </a:p>
        </p:txBody>
      </p:sp>
      <p:sp>
        <p:nvSpPr>
          <p:cNvPr id="15" name="TextBox 6"/>
          <p:cNvSpPr txBox="1"/>
          <p:nvPr/>
        </p:nvSpPr>
        <p:spPr>
          <a:xfrm>
            <a:off x="6477000" y="3622743"/>
            <a:ext cx="5235626" cy="5039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40"/>
              </a:lnSpc>
            </a:pPr>
            <a:r>
              <a:rPr lang="en-US" sz="3600" b="1" spc="64" smtClean="0">
                <a:solidFill>
                  <a:srgbClr val="3B3433"/>
                </a:solidFill>
                <a:latin typeface="One Little Font Bold"/>
                <a:ea typeface="One Little Font Bold"/>
                <a:cs typeface="One Little Font Bold"/>
                <a:sym typeface="One Little Font Bold"/>
              </a:rPr>
              <a:t>Phân loại oxide: 2 cách</a:t>
            </a:r>
            <a:endParaRPr lang="en-US" sz="3600" b="1" spc="64">
              <a:solidFill>
                <a:srgbClr val="3B3433"/>
              </a:solidFill>
              <a:latin typeface="One Little Font Bold"/>
              <a:ea typeface="One Little Font Bold"/>
              <a:cs typeface="One Little Font Bold"/>
              <a:sym typeface="One Little Font Bold"/>
            </a:endParaRPr>
          </a:p>
        </p:txBody>
      </p:sp>
    </p:spTree>
    <p:extLst>
      <p:ext uri="{BB962C8B-B14F-4D97-AF65-F5344CB8AC3E}">
        <p14:creationId xmlns:p14="http://schemas.microsoft.com/office/powerpoint/2010/main" val="2787119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 animBg="1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777" b="-3877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808436" y="304723"/>
            <a:ext cx="3229193" cy="6121693"/>
          </a:xfrm>
          <a:custGeom>
            <a:avLst/>
            <a:gdLst/>
            <a:ahLst/>
            <a:cxnLst/>
            <a:rect l="l" t="t" r="r" b="b"/>
            <a:pathLst>
              <a:path w="4341114" h="8229600">
                <a:moveTo>
                  <a:pt x="0" y="0"/>
                </a:moveTo>
                <a:lnTo>
                  <a:pt x="4341114" y="0"/>
                </a:lnTo>
                <a:lnTo>
                  <a:pt x="434111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304800" y="780339"/>
            <a:ext cx="6324600" cy="10643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8320"/>
              </a:lnSpc>
              <a:spcBef>
                <a:spcPct val="0"/>
              </a:spcBef>
            </a:pPr>
            <a:r>
              <a:rPr lang="en-US" sz="8000" spc="-392" smtClean="0">
                <a:solidFill>
                  <a:srgbClr val="3B3433"/>
                </a:solidFill>
                <a:latin typeface="Arial" panose="020B0604020202020204" pitchFamily="34" charset="0"/>
                <a:ea typeface="Sailors Condensed"/>
                <a:cs typeface="Arial" panose="020B0604020202020204" pitchFamily="34" charset="0"/>
                <a:sym typeface="Sailors Condensed"/>
              </a:rPr>
              <a:t>I – KHÁI NIỆM</a:t>
            </a:r>
            <a:endParaRPr lang="en-US" sz="8000" spc="-392">
              <a:solidFill>
                <a:srgbClr val="3B3433"/>
              </a:solidFill>
              <a:latin typeface="Arial" panose="020B0604020202020204" pitchFamily="34" charset="0"/>
              <a:ea typeface="Sailors Condensed"/>
              <a:cs typeface="Arial" panose="020B0604020202020204" pitchFamily="34" charset="0"/>
              <a:sym typeface="Sailors Condense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304800" y="2301457"/>
            <a:ext cx="5235626" cy="5039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40"/>
              </a:lnSpc>
            </a:pPr>
            <a:r>
              <a:rPr lang="en-US" sz="3600" b="1" spc="64" smtClean="0">
                <a:solidFill>
                  <a:srgbClr val="3B3433"/>
                </a:solidFill>
                <a:latin typeface="One Little Font Bold"/>
                <a:ea typeface="One Little Font Bold"/>
                <a:cs typeface="One Little Font Bold"/>
                <a:sym typeface="One Little Font Bold"/>
              </a:rPr>
              <a:t>Quy tắc gọi tên: 3 quy tắc</a:t>
            </a:r>
            <a:endParaRPr lang="en-US" sz="3600" b="1" spc="64">
              <a:solidFill>
                <a:srgbClr val="3B3433"/>
              </a:solidFill>
              <a:latin typeface="One Little Font Bold"/>
              <a:ea typeface="One Little Font Bold"/>
              <a:cs typeface="One Little Font Bold"/>
              <a:sym typeface="One Little Font Bold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4300" y="3527185"/>
            <a:ext cx="18059400" cy="6407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vi-VN" sz="3000" smtClean="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Với</a:t>
            </a:r>
            <a:r>
              <a:rPr lang="en-US" sz="3000" b="1" smtClean="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 </a:t>
            </a:r>
            <a:r>
              <a:rPr lang="en-US" sz="30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n</a:t>
            </a:r>
            <a:r>
              <a:rPr lang="vi-VN" sz="3000" smtClean="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guyên </a:t>
            </a:r>
            <a:r>
              <a:rPr lang="vi-VN" sz="30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tố chỉ có </a:t>
            </a:r>
            <a:r>
              <a:rPr lang="vi-VN" sz="3000" u="sng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một hoá trị</a:t>
            </a:r>
            <a:r>
              <a:rPr lang="vi-VN" sz="30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: </a:t>
            </a:r>
            <a:r>
              <a:rPr lang="vi-VN" sz="3000" b="1" i="1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tên nguyên tố + oxide</a:t>
            </a:r>
            <a:r>
              <a:rPr lang="vi-VN" sz="30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.</a:t>
            </a:r>
          </a:p>
          <a:p>
            <a:pPr lvl="0" algn="just">
              <a:lnSpc>
                <a:spcPct val="114000"/>
              </a:lnSpc>
            </a:pPr>
            <a:r>
              <a:rPr lang="en-US" sz="3000" smtClean="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	</a:t>
            </a:r>
            <a:r>
              <a:rPr lang="vi-VN" sz="3000" smtClean="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Ví </a:t>
            </a:r>
            <a:r>
              <a:rPr lang="vi-VN" sz="30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dụ: zinc oxide, ZnO</a:t>
            </a:r>
            <a:r>
              <a:rPr lang="vi-VN" sz="3000" smtClean="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.</a:t>
            </a:r>
            <a:endParaRPr lang="en-US" sz="3000" smtClean="0">
              <a:solidFill>
                <a:srgbClr val="0070C0"/>
              </a:solidFill>
              <a:latin typeface="Arial" panose="020B0604020202020204" pitchFamily="34" charset="0"/>
              <a:ea typeface="One Little Font"/>
              <a:cs typeface="Arial" panose="020B0604020202020204" pitchFamily="34" charset="0"/>
              <a:sym typeface="One Little Font"/>
            </a:endParaRPr>
          </a:p>
          <a:p>
            <a:pPr lvl="0" algn="just">
              <a:lnSpc>
                <a:spcPct val="114000"/>
              </a:lnSpc>
            </a:pPr>
            <a:endParaRPr lang="en-US" sz="3000" smtClean="0">
              <a:solidFill>
                <a:srgbClr val="0070C0"/>
              </a:solidFill>
              <a:latin typeface="Arial" panose="020B0604020202020204" pitchFamily="34" charset="0"/>
              <a:ea typeface="One Little Font"/>
              <a:cs typeface="Arial" panose="020B0604020202020204" pitchFamily="34" charset="0"/>
              <a:sym typeface="One Little Font"/>
            </a:endParaRPr>
          </a:p>
          <a:p>
            <a:pPr marL="457200" lvl="0" indent="-457200" algn="just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vi-VN" sz="3000" smtClean="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Với </a:t>
            </a:r>
            <a:r>
              <a:rPr lang="vi-VN" sz="30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nguyên tố </a:t>
            </a:r>
            <a:r>
              <a:rPr lang="vi-VN" sz="3000" u="sng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nhiều hoá trị</a:t>
            </a:r>
            <a:r>
              <a:rPr lang="vi-VN" sz="30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: </a:t>
            </a:r>
            <a:r>
              <a:rPr lang="vi-VN" sz="3000" b="1" i="1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Tên nguyên tố (hoá trị của nguyên tố) + </a:t>
            </a:r>
            <a:r>
              <a:rPr lang="vi-VN" sz="3000" b="1" i="1" smtClean="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oxide</a:t>
            </a:r>
            <a:endParaRPr lang="en-US" sz="3000" b="1" i="1" smtClean="0">
              <a:solidFill>
                <a:srgbClr val="0070C0"/>
              </a:solidFill>
              <a:latin typeface="Arial" panose="020B0604020202020204" pitchFamily="34" charset="0"/>
              <a:ea typeface="One Little Font"/>
              <a:cs typeface="Arial" panose="020B0604020202020204" pitchFamily="34" charset="0"/>
              <a:sym typeface="One Little Font"/>
            </a:endParaRPr>
          </a:p>
          <a:p>
            <a:pPr marL="457200" lvl="0" indent="-457200" algn="just">
              <a:lnSpc>
                <a:spcPct val="114000"/>
              </a:lnSpc>
              <a:buFont typeface="Arial" panose="020B0604020202020204" pitchFamily="34" charset="0"/>
              <a:buChar char="•"/>
            </a:pPr>
            <a:endParaRPr lang="en-US" sz="3000">
              <a:solidFill>
                <a:srgbClr val="0070C0"/>
              </a:solidFill>
              <a:latin typeface="Arial" panose="020B0604020202020204" pitchFamily="34" charset="0"/>
              <a:ea typeface="One Little Font"/>
              <a:cs typeface="Arial" panose="020B0604020202020204" pitchFamily="34" charset="0"/>
              <a:sym typeface="One Little Font"/>
            </a:endParaRPr>
          </a:p>
          <a:p>
            <a:pPr marL="457200" lvl="0" indent="-457200" algn="just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vi-VN" sz="3000" smtClean="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Với </a:t>
            </a:r>
            <a:r>
              <a:rPr lang="vi-VN" sz="30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oxide của </a:t>
            </a:r>
            <a:r>
              <a:rPr lang="vi-VN" sz="3000" u="sng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phi kim nhiều hoá trị </a:t>
            </a:r>
            <a:r>
              <a:rPr lang="vi-VN" sz="30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có thể gọi theo cách sau</a:t>
            </a:r>
            <a:r>
              <a:rPr lang="vi-VN" sz="3000" smtClean="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:</a:t>
            </a:r>
            <a:endParaRPr lang="en-US" sz="3000" smtClean="0">
              <a:solidFill>
                <a:srgbClr val="0070C0"/>
              </a:solidFill>
              <a:latin typeface="Arial" panose="020B0604020202020204" pitchFamily="34" charset="0"/>
              <a:ea typeface="One Little Font"/>
              <a:cs typeface="Arial" panose="020B0604020202020204" pitchFamily="34" charset="0"/>
              <a:sym typeface="One Little Font"/>
            </a:endParaRPr>
          </a:p>
          <a:p>
            <a:pPr lvl="0" algn="just">
              <a:lnSpc>
                <a:spcPct val="114000"/>
              </a:lnSpc>
            </a:pPr>
            <a:r>
              <a:rPr lang="vi-VN" sz="3000" b="1" i="1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(</a:t>
            </a:r>
            <a:r>
              <a:rPr lang="vi-VN" sz="3000" b="1" i="1" smtClean="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Ti</a:t>
            </a:r>
            <a:r>
              <a:rPr lang="en-US" sz="3000" b="1" i="1" smtClean="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ề</a:t>
            </a:r>
            <a:r>
              <a:rPr lang="vi-VN" sz="3000" b="1" i="1" smtClean="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n </a:t>
            </a:r>
            <a:r>
              <a:rPr lang="vi-VN" sz="3000" b="1" i="1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tố chỉ số nguyên tử của nguyên tố) Tên nguyên tố + (</a:t>
            </a:r>
            <a:r>
              <a:rPr lang="vi-VN" sz="3000" b="1" i="1" smtClean="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ti</a:t>
            </a:r>
            <a:r>
              <a:rPr lang="en-US" sz="3000" b="1" i="1" smtClean="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ề</a:t>
            </a:r>
            <a:r>
              <a:rPr lang="vi-VN" sz="3000" b="1" i="1" smtClean="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n </a:t>
            </a:r>
            <a:r>
              <a:rPr lang="vi-VN" sz="3000" b="1" i="1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tố chỉ số nguyên tử oxygen) oxide</a:t>
            </a:r>
          </a:p>
          <a:p>
            <a:pPr lvl="0" algn="just">
              <a:lnSpc>
                <a:spcPct val="114000"/>
              </a:lnSpc>
            </a:pPr>
            <a:r>
              <a:rPr lang="vi-VN" sz="30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(Tiền tố </a:t>
            </a:r>
            <a:r>
              <a:rPr lang="vi-VN" sz="3000" i="1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mono</a:t>
            </a:r>
            <a:r>
              <a:rPr lang="vi-VN" sz="30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 là một, </a:t>
            </a:r>
            <a:r>
              <a:rPr lang="vi-VN" sz="3000" i="1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di</a:t>
            </a:r>
            <a:r>
              <a:rPr lang="vi-VN" sz="30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 là hai, </a:t>
            </a:r>
            <a:r>
              <a:rPr lang="vi-VN" sz="3000" i="1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tri</a:t>
            </a:r>
            <a:r>
              <a:rPr lang="vi-VN" sz="30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 là ba, </a:t>
            </a:r>
            <a:r>
              <a:rPr lang="vi-VN" sz="3000" i="1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tetra</a:t>
            </a:r>
            <a:r>
              <a:rPr lang="vi-VN" sz="30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 là bốn</a:t>
            </a:r>
            <a:r>
              <a:rPr lang="vi-VN" sz="3000" smtClean="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,</a:t>
            </a:r>
            <a:r>
              <a:rPr lang="en-US" sz="3000" smtClean="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 </a:t>
            </a:r>
            <a:r>
              <a:rPr lang="en-US" sz="3000" i="1" smtClean="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penta</a:t>
            </a:r>
            <a:r>
              <a:rPr lang="en-US" sz="3000" smtClean="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 là năm</a:t>
            </a:r>
            <a:r>
              <a:rPr lang="vi-VN" sz="3000" smtClean="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...)</a:t>
            </a:r>
            <a:endParaRPr lang="en-US" sz="3000" smtClean="0">
              <a:solidFill>
                <a:srgbClr val="0070C0"/>
              </a:solidFill>
              <a:latin typeface="Arial" panose="020B0604020202020204" pitchFamily="34" charset="0"/>
              <a:ea typeface="One Little Font"/>
              <a:cs typeface="Arial" panose="020B0604020202020204" pitchFamily="34" charset="0"/>
              <a:sym typeface="One Little Font"/>
            </a:endParaRPr>
          </a:p>
          <a:p>
            <a:pPr lvl="0" algn="just">
              <a:lnSpc>
                <a:spcPct val="114000"/>
              </a:lnSpc>
            </a:pPr>
            <a:endParaRPr lang="vi-VN" sz="3000">
              <a:solidFill>
                <a:srgbClr val="0070C0"/>
              </a:solidFill>
              <a:latin typeface="Arial" panose="020B0604020202020204" pitchFamily="34" charset="0"/>
              <a:ea typeface="One Little Font"/>
              <a:cs typeface="Arial" panose="020B0604020202020204" pitchFamily="34" charset="0"/>
              <a:sym typeface="One Little Font"/>
            </a:endParaRPr>
          </a:p>
          <a:p>
            <a:pPr lvl="2" algn="just">
              <a:lnSpc>
                <a:spcPct val="114000"/>
              </a:lnSpc>
            </a:pPr>
            <a:r>
              <a:rPr lang="vi-VN" sz="3000" smtClean="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Ví dụ: </a:t>
            </a:r>
            <a:r>
              <a:rPr lang="en-US" sz="3000" smtClean="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	</a:t>
            </a:r>
            <a:r>
              <a:rPr lang="vi-VN" sz="3000" smtClean="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Fe</a:t>
            </a:r>
            <a:r>
              <a:rPr lang="vi-VN" sz="3000" baseline="-25000" smtClean="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2</a:t>
            </a:r>
            <a:r>
              <a:rPr lang="vi-VN" sz="3000" smtClean="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O</a:t>
            </a:r>
            <a:r>
              <a:rPr lang="vi-VN" sz="3000" baseline="-25000" smtClean="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3</a:t>
            </a:r>
            <a:r>
              <a:rPr lang="vi-VN" sz="3000" smtClean="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 đọc là iron(III) oxide;</a:t>
            </a:r>
          </a:p>
          <a:p>
            <a:pPr lvl="2" algn="just">
              <a:lnSpc>
                <a:spcPct val="114000"/>
              </a:lnSpc>
            </a:pPr>
            <a:r>
              <a:rPr lang="en-US" sz="3000" smtClean="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		</a:t>
            </a:r>
            <a:r>
              <a:rPr lang="vi-VN" sz="3000" smtClean="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CO </a:t>
            </a:r>
            <a:r>
              <a:rPr lang="vi-VN" sz="30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đọc là carbon monoxide hoặc carbon (II) oxide;</a:t>
            </a:r>
          </a:p>
          <a:p>
            <a:pPr lvl="2" algn="just">
              <a:lnSpc>
                <a:spcPct val="114000"/>
              </a:lnSpc>
            </a:pPr>
            <a:r>
              <a:rPr lang="en-US" sz="3000" smtClean="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		</a:t>
            </a:r>
            <a:r>
              <a:rPr lang="vi-VN" sz="3000" smtClean="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CO</a:t>
            </a:r>
            <a:r>
              <a:rPr lang="en-US" sz="3000" baseline="-250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2</a:t>
            </a:r>
            <a:r>
              <a:rPr lang="vi-VN" sz="3000" smtClean="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, </a:t>
            </a:r>
            <a:r>
              <a:rPr lang="vi-VN" sz="30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đọc là carbon dioxide hoặc </a:t>
            </a:r>
            <a:r>
              <a:rPr lang="vi-VN" sz="3000" smtClean="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carbon</a:t>
            </a:r>
            <a:r>
              <a:rPr lang="en-US" sz="3000" smtClean="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 </a:t>
            </a:r>
            <a:r>
              <a:rPr lang="vi-VN" sz="3000" smtClean="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(</a:t>
            </a:r>
            <a:r>
              <a:rPr lang="vi-VN" sz="30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IV) oxide;</a:t>
            </a:r>
          </a:p>
        </p:txBody>
      </p:sp>
    </p:spTree>
    <p:extLst>
      <p:ext uri="{BB962C8B-B14F-4D97-AF65-F5344CB8AC3E}">
        <p14:creationId xmlns:p14="http://schemas.microsoft.com/office/powerpoint/2010/main" val="3085420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777" b="-3877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873006" y="2451351"/>
            <a:ext cx="3229193" cy="6121693"/>
          </a:xfrm>
          <a:custGeom>
            <a:avLst/>
            <a:gdLst/>
            <a:ahLst/>
            <a:cxnLst/>
            <a:rect l="l" t="t" r="r" b="b"/>
            <a:pathLst>
              <a:path w="4341114" h="8229600">
                <a:moveTo>
                  <a:pt x="0" y="0"/>
                </a:moveTo>
                <a:lnTo>
                  <a:pt x="4341114" y="0"/>
                </a:lnTo>
                <a:lnTo>
                  <a:pt x="434111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304800" y="780339"/>
            <a:ext cx="6324600" cy="10643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8320"/>
              </a:lnSpc>
              <a:spcBef>
                <a:spcPct val="0"/>
              </a:spcBef>
            </a:pPr>
            <a:r>
              <a:rPr lang="en-US" sz="8000" spc="-392" smtClean="0">
                <a:solidFill>
                  <a:srgbClr val="3B3433"/>
                </a:solidFill>
                <a:latin typeface="Arial" panose="020B0604020202020204" pitchFamily="34" charset="0"/>
                <a:ea typeface="Sailors Condensed"/>
                <a:cs typeface="Arial" panose="020B0604020202020204" pitchFamily="34" charset="0"/>
                <a:sym typeface="Sailors Condensed"/>
              </a:rPr>
              <a:t>I – KHÁI NIỆM</a:t>
            </a:r>
            <a:endParaRPr lang="en-US" sz="8000" spc="-392">
              <a:solidFill>
                <a:srgbClr val="3B3433"/>
              </a:solidFill>
              <a:latin typeface="Arial" panose="020B0604020202020204" pitchFamily="34" charset="0"/>
              <a:ea typeface="Sailors Condensed"/>
              <a:cs typeface="Arial" panose="020B0604020202020204" pitchFamily="34" charset="0"/>
              <a:sym typeface="Sailors Condensed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4800" y="6280187"/>
            <a:ext cx="18059400" cy="28991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14000"/>
              </a:lnSpc>
            </a:pPr>
            <a:r>
              <a:rPr lang="en-US" sz="3200" b="1" smtClean="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Bài làm</a:t>
            </a:r>
          </a:p>
          <a:p>
            <a:pPr marL="514350" lvl="0" indent="-514350" algn="just">
              <a:lnSpc>
                <a:spcPct val="114000"/>
              </a:lnSpc>
              <a:buAutoNum type="arabicParenBoth"/>
            </a:pPr>
            <a:r>
              <a:rPr lang="en-US" sz="3200" smtClean="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   </a:t>
            </a:r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4</a:t>
            </a:r>
            <a:r>
              <a:rPr lang="en-US" sz="3200" smtClean="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Al   +  3O</a:t>
            </a:r>
            <a:r>
              <a:rPr lang="en-US" sz="3200" baseline="-25000" smtClean="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2</a:t>
            </a:r>
            <a:r>
              <a:rPr lang="en-US" sz="3200" smtClean="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 </a:t>
            </a:r>
            <a:r>
              <a:rPr lang="en-US" sz="3200" smtClean="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Wingdings" panose="05000000000000000000" pitchFamily="2" charset="2"/>
              </a:rPr>
              <a:t>    2Al</a:t>
            </a:r>
            <a:r>
              <a:rPr lang="en-US" sz="3200" baseline="-25000" smtClean="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Wingdings" panose="05000000000000000000" pitchFamily="2" charset="2"/>
              </a:rPr>
              <a:t>2</a:t>
            </a:r>
            <a:r>
              <a:rPr lang="en-US" sz="3200" smtClean="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Wingdings" panose="05000000000000000000" pitchFamily="2" charset="2"/>
              </a:rPr>
              <a:t>O</a:t>
            </a:r>
            <a:r>
              <a:rPr lang="en-US" sz="3200" baseline="-25000" smtClean="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Wingdings" panose="05000000000000000000" pitchFamily="2" charset="2"/>
              </a:rPr>
              <a:t>3 </a:t>
            </a:r>
            <a:r>
              <a:rPr lang="en-US" sz="3200" smtClean="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Wingdings" panose="05000000000000000000" pitchFamily="2" charset="2"/>
              </a:rPr>
              <a:t> 	Đọc </a:t>
            </a:r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Wingdings" panose="05000000000000000000" pitchFamily="2" charset="2"/>
              </a:rPr>
              <a:t>tên</a:t>
            </a:r>
            <a:r>
              <a:rPr lang="en-US" sz="3200" smtClean="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Wingdings" panose="05000000000000000000" pitchFamily="2" charset="2"/>
              </a:rPr>
              <a:t>:  Aluminium oxide</a:t>
            </a:r>
          </a:p>
          <a:p>
            <a:pPr marL="514350" indent="-514350" algn="just">
              <a:lnSpc>
                <a:spcPct val="114000"/>
              </a:lnSpc>
              <a:buFontTx/>
              <a:buAutoNum type="arabicParenBoth"/>
            </a:pPr>
            <a:r>
              <a:rPr lang="en-US" sz="3200" smtClean="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Wingdings" panose="05000000000000000000" pitchFamily="2" charset="2"/>
              </a:rPr>
              <a:t>  </a:t>
            </a:r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Wingdings" panose="05000000000000000000" pitchFamily="2" charset="2"/>
              </a:rPr>
              <a:t>4</a:t>
            </a:r>
            <a:r>
              <a:rPr lang="en-US" sz="3200" smtClean="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Wingdings" panose="05000000000000000000" pitchFamily="2" charset="2"/>
              </a:rPr>
              <a:t>P  +  5O</a:t>
            </a:r>
            <a:r>
              <a:rPr lang="en-US" sz="3200" baseline="-25000" smtClean="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Wingdings" panose="05000000000000000000" pitchFamily="2" charset="2"/>
              </a:rPr>
              <a:t>2</a:t>
            </a:r>
            <a:r>
              <a:rPr lang="en-US" sz="3200" smtClean="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Wingdings" panose="05000000000000000000" pitchFamily="2" charset="2"/>
              </a:rPr>
              <a:t>        2P</a:t>
            </a:r>
            <a:r>
              <a:rPr lang="en-US" sz="3200" baseline="-25000" smtClean="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Wingdings" panose="05000000000000000000" pitchFamily="2" charset="2"/>
              </a:rPr>
              <a:t>2</a:t>
            </a:r>
            <a:r>
              <a:rPr lang="en-US" sz="3200" smtClean="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Wingdings" panose="05000000000000000000" pitchFamily="2" charset="2"/>
              </a:rPr>
              <a:t>O</a:t>
            </a:r>
            <a:r>
              <a:rPr lang="en-US" sz="3200" baseline="-25000" smtClean="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Wingdings" panose="05000000000000000000" pitchFamily="2" charset="2"/>
              </a:rPr>
              <a:t>5	</a:t>
            </a:r>
            <a:r>
              <a:rPr lang="en-US" sz="3200" smtClean="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Wingdings" panose="05000000000000000000" pitchFamily="2" charset="2"/>
              </a:rPr>
              <a:t>Đọc </a:t>
            </a:r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Wingdings" panose="05000000000000000000" pitchFamily="2" charset="2"/>
              </a:rPr>
              <a:t>tên: </a:t>
            </a:r>
            <a:r>
              <a:rPr lang="en-US" sz="3200" smtClean="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Wingdings" panose="05000000000000000000" pitchFamily="2" charset="2"/>
              </a:rPr>
              <a:t>Diphosphorus pentoxide</a:t>
            </a:r>
            <a:endParaRPr lang="en-US" sz="3200">
              <a:solidFill>
                <a:srgbClr val="0070C0"/>
              </a:solidFill>
              <a:latin typeface="Arial" panose="020B0604020202020204" pitchFamily="34" charset="0"/>
              <a:ea typeface="One Little Font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514350" indent="-514350" algn="just">
              <a:lnSpc>
                <a:spcPct val="114000"/>
              </a:lnSpc>
              <a:buFontTx/>
              <a:buAutoNum type="arabicParenBoth"/>
            </a:pPr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  S  +    </a:t>
            </a:r>
            <a:r>
              <a:rPr lang="en-US" sz="3200" smtClean="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O</a:t>
            </a:r>
            <a:r>
              <a:rPr lang="en-US" sz="3200" baseline="-25000" smtClean="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2</a:t>
            </a:r>
            <a:r>
              <a:rPr lang="en-US" sz="3200" smtClean="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   </a:t>
            </a:r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Wingdings" panose="05000000000000000000" pitchFamily="2" charset="2"/>
              </a:rPr>
              <a:t>    SO</a:t>
            </a:r>
            <a:r>
              <a:rPr lang="en-US" sz="3200" baseline="-250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Wingdings" panose="05000000000000000000" pitchFamily="2" charset="2"/>
              </a:rPr>
              <a:t>2</a:t>
            </a:r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Wingdings" panose="05000000000000000000" pitchFamily="2" charset="2"/>
              </a:rPr>
              <a:t> 		Đọc tên: </a:t>
            </a:r>
            <a:r>
              <a:rPr lang="en-US" sz="3200" smtClean="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Wingdings" panose="05000000000000000000" pitchFamily="2" charset="2"/>
              </a:rPr>
              <a:t>Sulfur dioxide</a:t>
            </a:r>
            <a:endParaRPr lang="en-US" sz="3200">
              <a:solidFill>
                <a:srgbClr val="0070C0"/>
              </a:solidFill>
              <a:latin typeface="Arial" panose="020B0604020202020204" pitchFamily="34" charset="0"/>
              <a:ea typeface="One Little Font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514350" indent="-514350" algn="just">
              <a:lnSpc>
                <a:spcPct val="114000"/>
              </a:lnSpc>
              <a:buFontTx/>
              <a:buAutoNum type="arabicParenBoth"/>
            </a:pPr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  </a:t>
            </a:r>
            <a:r>
              <a:rPr lang="en-US" sz="3200" smtClean="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2Mg </a:t>
            </a:r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+  O</a:t>
            </a:r>
            <a:r>
              <a:rPr lang="en-US" sz="3200" baseline="-250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2</a:t>
            </a:r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 </a:t>
            </a:r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Wingdings" panose="05000000000000000000" pitchFamily="2" charset="2"/>
              </a:rPr>
              <a:t>       </a:t>
            </a:r>
            <a:r>
              <a:rPr lang="en-US" sz="3200" smtClean="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Wingdings" panose="05000000000000000000" pitchFamily="2" charset="2"/>
              </a:rPr>
              <a:t>2MgO  </a:t>
            </a:r>
            <a:r>
              <a:rPr lang="en-US" sz="3200" smtClean="0"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Wingdings" panose="05000000000000000000" pitchFamily="2" charset="2"/>
              </a:rPr>
              <a:t>	</a:t>
            </a:r>
            <a:r>
              <a:rPr lang="en-US" sz="3200" smtClean="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Wingdings" panose="05000000000000000000" pitchFamily="2" charset="2"/>
              </a:rPr>
              <a:t>Đọc </a:t>
            </a:r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Wingdings" panose="05000000000000000000" pitchFamily="2" charset="2"/>
              </a:rPr>
              <a:t>tên: </a:t>
            </a:r>
            <a:r>
              <a:rPr lang="en-US" sz="3200" smtClean="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Wingdings" panose="05000000000000000000" pitchFamily="2" charset="2"/>
              </a:rPr>
              <a:t>Magnesium oxide</a:t>
            </a:r>
            <a:endParaRPr lang="en-US" sz="3200">
              <a:solidFill>
                <a:srgbClr val="0070C0"/>
              </a:solidFill>
              <a:latin typeface="Arial" panose="020B0604020202020204" pitchFamily="34" charset="0"/>
              <a:ea typeface="One Little Font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0" y="1996794"/>
            <a:ext cx="14382405" cy="307040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800" y="5208782"/>
            <a:ext cx="18059400" cy="653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14000"/>
              </a:lnSpc>
            </a:pPr>
            <a:r>
              <a:rPr lang="en-US" sz="3200" i="1" smtClean="0"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Wingdings" panose="05000000000000000000" pitchFamily="2" charset="2"/>
              </a:rPr>
              <a:t>Al: Aluminium		P: Phosphorus		S: Sulfur		Mg: Magnesium</a:t>
            </a:r>
            <a:endParaRPr lang="en-US" sz="3200" i="1">
              <a:latin typeface="Arial" panose="020B0604020202020204" pitchFamily="34" charset="0"/>
              <a:ea typeface="One Little Font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850723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1471</TotalTime>
  <Words>1810</Words>
  <Application>Microsoft Office PowerPoint</Application>
  <PresentationFormat>Custom</PresentationFormat>
  <Paragraphs>247</Paragraphs>
  <Slides>32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9" baseType="lpstr">
      <vt:lpstr>One Little Font Bold</vt:lpstr>
      <vt:lpstr>Sailors Condensed</vt:lpstr>
      <vt:lpstr>Arial</vt:lpstr>
      <vt:lpstr>Wingdings</vt:lpstr>
      <vt:lpstr>One Little Font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Chemistry Class Education Presentation in Yellow Watercolor Style</dc:title>
  <cp:lastModifiedBy>Admin</cp:lastModifiedBy>
  <cp:revision>44</cp:revision>
  <dcterms:created xsi:type="dcterms:W3CDTF">2006-08-16T00:00:00Z</dcterms:created>
  <dcterms:modified xsi:type="dcterms:W3CDTF">2024-10-16T15:14:25Z</dcterms:modified>
  <dc:identifier>DAGTJp-CLmU</dc:identifier>
</cp:coreProperties>
</file>