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7" r:id="rId2"/>
    <p:sldId id="258" r:id="rId3"/>
    <p:sldId id="260" r:id="rId4"/>
    <p:sldId id="262" r:id="rId5"/>
    <p:sldId id="266" r:id="rId6"/>
    <p:sldId id="268" r:id="rId7"/>
    <p:sldId id="265" r:id="rId8"/>
    <p:sldId id="267" r:id="rId9"/>
    <p:sldId id="274" r:id="rId10"/>
    <p:sldId id="279" r:id="rId11"/>
    <p:sldId id="285" r:id="rId12"/>
    <p:sldId id="275" r:id="rId13"/>
    <p:sldId id="284" r:id="rId14"/>
    <p:sldId id="286" r:id="rId15"/>
    <p:sldId id="287" r:id="rId16"/>
    <p:sldId id="289" r:id="rId17"/>
    <p:sldId id="290" r:id="rId18"/>
    <p:sldId id="292" r:id="rId19"/>
    <p:sldId id="294" r:id="rId20"/>
    <p:sldId id="291" r:id="rId21"/>
    <p:sldId id="295" r:id="rId22"/>
    <p:sldId id="293" r:id="rId23"/>
    <p:sldId id="296" r:id="rId24"/>
    <p:sldId id="297" r:id="rId25"/>
    <p:sldId id="299" r:id="rId26"/>
    <p:sldId id="300" r:id="rId27"/>
    <p:sldId id="298" r:id="rId28"/>
    <p:sldId id="301" r:id="rId29"/>
    <p:sldId id="302" r:id="rId30"/>
    <p:sldId id="305" r:id="rId31"/>
    <p:sldId id="306" r:id="rId32"/>
    <p:sldId id="307" r:id="rId33"/>
    <p:sldId id="308" r:id="rId34"/>
    <p:sldId id="311" r:id="rId35"/>
    <p:sldId id="313" r:id="rId36"/>
    <p:sldId id="314" r:id="rId37"/>
    <p:sldId id="316" r:id="rId38"/>
    <p:sldId id="31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00EE499-D129-484D-B5C0-D0F3AC30E8B1}" type="doc">
      <dgm:prSet loTypeId="urn:microsoft.com/office/officeart/2005/8/layout/vList3" loCatId="list" qsTypeId="urn:microsoft.com/office/officeart/2005/8/quickstyle/simple3#1" qsCatId="simple" csTypeId="urn:microsoft.com/office/officeart/2005/8/colors/colorful5#1" csCatId="accent1" phldr="0"/>
      <dgm:spPr/>
    </dgm:pt>
    <dgm:pt modelId="{BEB4A0DE-FB16-4C4F-8DEA-03570694B93A}">
      <dgm:prSet phldrT="[Text]" phldr="0" custT="1"/>
      <dgm:spPr/>
      <dgm:t>
        <a:bodyPr vert="horz" wrap="square"/>
        <a:lstStyle/>
        <a:p>
          <a:pPr>
            <a:lnSpc>
              <a:spcPct val="100000"/>
            </a:lnSpc>
            <a:spcBef>
              <a:spcPct val="0"/>
            </a:spcBef>
            <a:spcAft>
              <a:spcPct val="35000"/>
            </a:spcAft>
          </a:pPr>
          <a:r>
            <a:rPr sz="2800">
              <a:latin typeface="Arial" panose="020B0604020202020204" pitchFamily="34" charset="0"/>
              <a:cs typeface="Arial" panose="020B0604020202020204" pitchFamily="34" charset="0"/>
              <a:sym typeface="+mn-ea"/>
            </a:rPr>
            <a:t>N</a:t>
          </a:r>
          <a:r>
            <a:rPr lang="en-US" sz="2800">
              <a:latin typeface="Arial" panose="020B0604020202020204" pitchFamily="34" charset="0"/>
              <a:cs typeface="Arial" panose="020B0604020202020204" pitchFamily="34" charset="0"/>
              <a:sym typeface="+mn-ea"/>
            </a:rPr>
            <a:t>êu cách để nhận biết một chất là axit trong thực tế</a:t>
          </a:r>
        </a:p>
        <a:p>
          <a:pPr>
            <a:lnSpc>
              <a:spcPct val="100000"/>
            </a:lnSpc>
            <a:spcBef>
              <a:spcPct val="0"/>
            </a:spcBef>
            <a:spcAft>
              <a:spcPct val="35000"/>
            </a:spcAft>
          </a:pPr>
          <a:endParaRPr lang="en-US" sz="2800">
            <a:latin typeface="Arial" panose="020B0604020202020204" pitchFamily="34" charset="0"/>
            <a:cs typeface="Arial" panose="020B0604020202020204" pitchFamily="34" charset="0"/>
          </a:endParaRPr>
        </a:p>
      </dgm:t>
    </dgm:pt>
    <dgm:pt modelId="{A1CD0B47-03FC-4535-A972-2673574CE2F3}" type="parTrans" cxnId="{15CBB50B-A0FB-440B-A202-09489FDADCED}">
      <dgm:prSet/>
      <dgm:spPr/>
    </dgm:pt>
    <dgm:pt modelId="{66283CB7-69B8-41D5-A569-950515985F71}" type="sibTrans" cxnId="{15CBB50B-A0FB-440B-A202-09489FDADCED}">
      <dgm:prSet/>
      <dgm:spPr/>
    </dgm:pt>
    <dgm:pt modelId="{170BD9A7-4F2B-4E93-A099-EB3961C89175}">
      <dgm:prSet phldr="0" custT="1"/>
      <dgm:spPr/>
      <dgm:t>
        <a:bodyPr vert="horz" wrap="square"/>
        <a:lstStyle/>
        <a:p>
          <a:pPr>
            <a:lnSpc>
              <a:spcPct val="100000"/>
            </a:lnSpc>
            <a:spcBef>
              <a:spcPct val="0"/>
            </a:spcBef>
            <a:spcAft>
              <a:spcPct val="15000"/>
            </a:spcAft>
          </a:pPr>
          <a:endParaRPr altLang="en-US" sz="6500"/>
        </a:p>
      </dgm:t>
    </dgm:pt>
    <dgm:pt modelId="{6A76C663-CD45-4378-88EA-48A3FB79DAC5}" type="parTrans" cxnId="{CD10BA43-40A9-4D8E-9909-59574A061C54}">
      <dgm:prSet/>
      <dgm:spPr/>
    </dgm:pt>
    <dgm:pt modelId="{51D6BC1E-F0F5-4BE5-91C0-43454A5F8D54}" type="sibTrans" cxnId="{CD10BA43-40A9-4D8E-9909-59574A061C54}">
      <dgm:prSet/>
      <dgm:spPr/>
    </dgm:pt>
    <dgm:pt modelId="{8B265B6D-47BE-4C34-81C5-E78C2518F1B7}">
      <dgm:prSet phldr="0" custT="1"/>
      <dgm:spPr/>
      <dgm:t>
        <a:bodyPr vert="horz" wrap="square"/>
        <a:lstStyle/>
        <a:p>
          <a:pPr>
            <a:lnSpc>
              <a:spcPct val="100000"/>
            </a:lnSpc>
            <a:spcBef>
              <a:spcPct val="0"/>
            </a:spcBef>
            <a:spcAft>
              <a:spcPct val="15000"/>
            </a:spcAft>
          </a:pPr>
          <a:endParaRPr altLang="en-US" sz="6500"/>
        </a:p>
      </dgm:t>
    </dgm:pt>
    <dgm:pt modelId="{2D7A778A-53B4-4519-ACFE-02516364DC67}" type="parTrans" cxnId="{242E2F5A-91D8-4224-AEB3-38B9A6D63E51}">
      <dgm:prSet/>
      <dgm:spPr/>
    </dgm:pt>
    <dgm:pt modelId="{A19E260C-E2DC-481F-878B-9BA87E2AD89C}" type="sibTrans" cxnId="{242E2F5A-91D8-4224-AEB3-38B9A6D63E51}">
      <dgm:prSet/>
      <dgm:spPr/>
    </dgm:pt>
    <dgm:pt modelId="{11A5EA0A-517A-463B-9BA8-5EB54D7D10F8}">
      <dgm:prSet phldrT="[Text]" phldr="0" custT="1"/>
      <dgm:spPr/>
      <dgm:t>
        <a:bodyPr vert="horz" wrap="square"/>
        <a:lstStyle/>
        <a:p>
          <a:pPr>
            <a:lnSpc>
              <a:spcPct val="100000"/>
            </a:lnSpc>
            <a:spcBef>
              <a:spcPct val="0"/>
            </a:spcBef>
            <a:spcAft>
              <a:spcPct val="35000"/>
            </a:spcAft>
          </a:pPr>
          <a:endParaRPr lang="en-US" sz="2800">
            <a:latin typeface="Arial" panose="020B0604020202020204" pitchFamily="34" charset="0"/>
            <a:cs typeface="Arial" panose="020B0604020202020204" pitchFamily="34" charset="0"/>
            <a:sym typeface="+mn-ea"/>
          </a:endParaRPr>
        </a:p>
        <a:p>
          <a:pPr algn="l">
            <a:lnSpc>
              <a:spcPct val="100000"/>
            </a:lnSpc>
            <a:spcBef>
              <a:spcPct val="0"/>
            </a:spcBef>
            <a:spcAft>
              <a:spcPct val="35000"/>
            </a:spcAft>
          </a:pPr>
          <a:r>
            <a:rPr lang="en-US" sz="2800">
              <a:latin typeface="Arial" panose="020B0604020202020204" pitchFamily="34" charset="0"/>
              <a:cs typeface="Arial" panose="020B0604020202020204" pitchFamily="34" charset="0"/>
              <a:sym typeface="+mn-ea"/>
            </a:rPr>
            <a:t>Kể tên các acid có trong cơ thể động thực vật hoặc thực phẩm mà em biết</a:t>
          </a:r>
        </a:p>
        <a:p>
          <a:pPr>
            <a:lnSpc>
              <a:spcPct val="100000"/>
            </a:lnSpc>
            <a:spcBef>
              <a:spcPct val="0"/>
            </a:spcBef>
            <a:spcAft>
              <a:spcPct val="35000"/>
            </a:spcAft>
          </a:pPr>
          <a:endParaRPr lang="en-US" sz="2800">
            <a:latin typeface="Arial" panose="020B0604020202020204" pitchFamily="34" charset="0"/>
            <a:cs typeface="Arial" panose="020B0604020202020204" pitchFamily="34" charset="0"/>
          </a:endParaRPr>
        </a:p>
      </dgm:t>
    </dgm:pt>
    <dgm:pt modelId="{E2B15CF1-464F-45CC-BFE4-6F0AA417C19E}" type="parTrans" cxnId="{24DB650F-6F71-42C2-98BE-E14C10B9A2B3}">
      <dgm:prSet/>
      <dgm:spPr/>
    </dgm:pt>
    <dgm:pt modelId="{4EA87785-B7B3-4F48-BB13-D91C5DEA8DC1}" type="sibTrans" cxnId="{24DB650F-6F71-42C2-98BE-E14C10B9A2B3}">
      <dgm:prSet/>
      <dgm:spPr/>
    </dgm:pt>
    <dgm:pt modelId="{25EF8B53-4C57-43A4-9FE1-40C318A0AD88}">
      <dgm:prSet phldrT="[Text]" phldr="0" custT="1"/>
      <dgm:spPr/>
      <dgm:t>
        <a:bodyPr vert="horz" wrap="square"/>
        <a:lstStyle/>
        <a:p>
          <a:pPr>
            <a:lnSpc>
              <a:spcPct val="100000"/>
            </a:lnSpc>
            <a:spcBef>
              <a:spcPct val="0"/>
            </a:spcBef>
            <a:spcAft>
              <a:spcPct val="35000"/>
            </a:spcAft>
          </a:pPr>
          <a:r>
            <a:rPr lang="en-US" sz="2800">
              <a:latin typeface="Arial" panose="020B0604020202020204" pitchFamily="34" charset="0"/>
              <a:cs typeface="Arial" panose="020B0604020202020204" pitchFamily="34" charset="0"/>
              <a:sym typeface="+mn-ea"/>
            </a:rPr>
            <a:t>Trong nọc độc của ong, kiến có axit gì?</a:t>
          </a:r>
          <a:endParaRPr lang="en-US" sz="2800">
            <a:latin typeface="Arial" panose="020B0604020202020204" pitchFamily="34" charset="0"/>
            <a:cs typeface="Arial" panose="020B0604020202020204" pitchFamily="34" charset="0"/>
          </a:endParaRPr>
        </a:p>
      </dgm:t>
    </dgm:pt>
    <dgm:pt modelId="{62CE1C4C-AE05-4247-9728-BCA5F5CA780A}" type="parTrans" cxnId="{8DAF3A93-5472-4DC5-9031-6D6761AA1139}">
      <dgm:prSet/>
      <dgm:spPr/>
    </dgm:pt>
    <dgm:pt modelId="{F463D266-32E5-414A-9781-DA46FFE60955}" type="sibTrans" cxnId="{8DAF3A93-5472-4DC5-9031-6D6761AA1139}">
      <dgm:prSet/>
      <dgm:spPr/>
    </dgm:pt>
    <dgm:pt modelId="{87B06E97-9453-4ED8-AE05-84856B011B6A}">
      <dgm:prSet phldr="0" custT="1"/>
      <dgm:spPr/>
      <dgm:t>
        <a:bodyPr vert="horz" wrap="square"/>
        <a:lstStyle/>
        <a:p>
          <a:pPr>
            <a:lnSpc>
              <a:spcPct val="100000"/>
            </a:lnSpc>
            <a:spcBef>
              <a:spcPct val="0"/>
            </a:spcBef>
            <a:spcAft>
              <a:spcPct val="15000"/>
            </a:spcAft>
          </a:pPr>
          <a:endParaRPr altLang="en-US" sz="6500"/>
        </a:p>
      </dgm:t>
    </dgm:pt>
    <dgm:pt modelId="{67D693CD-D848-4D3B-863F-4346B085BBBF}" type="parTrans" cxnId="{52CC7C54-A871-446B-BBE9-D6209EC4FD9F}">
      <dgm:prSet/>
      <dgm:spPr/>
    </dgm:pt>
    <dgm:pt modelId="{56EC68E5-588E-4EC5-8B0E-4ACD627D15EA}" type="sibTrans" cxnId="{52CC7C54-A871-446B-BBE9-D6209EC4FD9F}">
      <dgm:prSet/>
      <dgm:spPr/>
    </dgm:pt>
    <dgm:pt modelId="{D66A8DA8-3BA8-47C3-B3F4-D8ECEE18BE46}">
      <dgm:prSet phldr="0" custT="1"/>
      <dgm:spPr/>
      <dgm:t>
        <a:bodyPr vert="horz" wrap="square"/>
        <a:lstStyle/>
        <a:p>
          <a:pPr>
            <a:lnSpc>
              <a:spcPct val="100000"/>
            </a:lnSpc>
            <a:spcBef>
              <a:spcPct val="0"/>
            </a:spcBef>
            <a:spcAft>
              <a:spcPct val="15000"/>
            </a:spcAft>
          </a:pPr>
          <a:endParaRPr altLang="en-US" sz="6500"/>
        </a:p>
      </dgm:t>
    </dgm:pt>
    <dgm:pt modelId="{68E49A73-1B51-483F-80FC-B817308F605C}" type="parTrans" cxnId="{9836C7E2-FC72-404D-B4F0-3B3F14E4A987}">
      <dgm:prSet/>
      <dgm:spPr/>
    </dgm:pt>
    <dgm:pt modelId="{205EE05F-DF98-4953-B88A-9CF5CFFA75AD}" type="sibTrans" cxnId="{9836C7E2-FC72-404D-B4F0-3B3F14E4A987}">
      <dgm:prSet/>
      <dgm:spPr/>
    </dgm:pt>
    <dgm:pt modelId="{3A30B1D0-F146-41C6-9373-8CC849B0566C}" type="pres">
      <dgm:prSet presAssocID="{800EE499-D129-484D-B5C0-D0F3AC30E8B1}" presName="linearFlow" presStyleCnt="0">
        <dgm:presLayoutVars>
          <dgm:dir/>
          <dgm:resizeHandles val="exact"/>
        </dgm:presLayoutVars>
      </dgm:prSet>
      <dgm:spPr/>
    </dgm:pt>
    <dgm:pt modelId="{65AAD8D9-A2BB-4BC0-ADC4-32A3E0934999}" type="pres">
      <dgm:prSet presAssocID="{BEB4A0DE-FB16-4C4F-8DEA-03570694B93A}" presName="composite" presStyleCnt="0"/>
      <dgm:spPr/>
    </dgm:pt>
    <dgm:pt modelId="{F8DF891C-0D10-4055-A8A8-3FC34ADEDC5B}" type="pres">
      <dgm:prSet presAssocID="{BEB4A0DE-FB16-4C4F-8DEA-03570694B93A}" presName="imgShp" presStyleLbl="fgImgPlace1" presStyleIdx="0" presStyleCnt="3"/>
      <dgm:spPr/>
    </dgm:pt>
    <dgm:pt modelId="{5D3E6026-A697-4D8F-84B5-C5321A8528B3}" type="pres">
      <dgm:prSet presAssocID="{BEB4A0DE-FB16-4C4F-8DEA-03570694B93A}" presName="txShp" presStyleLbl="node1" presStyleIdx="0" presStyleCnt="3">
        <dgm:presLayoutVars>
          <dgm:bulletEnabled val="1"/>
        </dgm:presLayoutVars>
      </dgm:prSet>
      <dgm:spPr/>
    </dgm:pt>
    <dgm:pt modelId="{01F33C7F-4C3C-42D3-8542-4BC345A10B4C}" type="pres">
      <dgm:prSet presAssocID="{66283CB7-69B8-41D5-A569-950515985F71}" presName="spacing" presStyleCnt="0"/>
      <dgm:spPr/>
    </dgm:pt>
    <dgm:pt modelId="{5373068E-DCEB-4D3C-BFF1-43C34CE727FD}" type="pres">
      <dgm:prSet presAssocID="{11A5EA0A-517A-463B-9BA8-5EB54D7D10F8}" presName="composite" presStyleCnt="0"/>
      <dgm:spPr/>
    </dgm:pt>
    <dgm:pt modelId="{48C23F44-CDC2-4998-B9C4-F737C51D3228}" type="pres">
      <dgm:prSet presAssocID="{11A5EA0A-517A-463B-9BA8-5EB54D7D10F8}" presName="imgShp" presStyleLbl="fgImgPlace1" presStyleIdx="1" presStyleCnt="3"/>
      <dgm:spPr/>
    </dgm:pt>
    <dgm:pt modelId="{DC27DDA6-73A4-45AF-8B52-70E594C6E063}" type="pres">
      <dgm:prSet presAssocID="{11A5EA0A-517A-463B-9BA8-5EB54D7D10F8}" presName="txShp" presStyleLbl="node1" presStyleIdx="1" presStyleCnt="3">
        <dgm:presLayoutVars>
          <dgm:bulletEnabled val="1"/>
        </dgm:presLayoutVars>
      </dgm:prSet>
      <dgm:spPr/>
    </dgm:pt>
    <dgm:pt modelId="{1BD648EC-230D-47E1-A618-F93D265B0703}" type="pres">
      <dgm:prSet presAssocID="{4EA87785-B7B3-4F48-BB13-D91C5DEA8DC1}" presName="spacing" presStyleCnt="0"/>
      <dgm:spPr/>
    </dgm:pt>
    <dgm:pt modelId="{7D4A810A-A6D4-47BA-AF8D-AB4F73C04080}" type="pres">
      <dgm:prSet presAssocID="{25EF8B53-4C57-43A4-9FE1-40C318A0AD88}" presName="composite" presStyleCnt="0"/>
      <dgm:spPr/>
    </dgm:pt>
    <dgm:pt modelId="{69DE5637-6198-4292-ADFF-69DC2A063BC5}" type="pres">
      <dgm:prSet presAssocID="{25EF8B53-4C57-43A4-9FE1-40C318A0AD88}" presName="imgShp" presStyleLbl="fgImgPlace1" presStyleIdx="2" presStyleCnt="3"/>
      <dgm:spPr/>
    </dgm:pt>
    <dgm:pt modelId="{00C34D87-B2DD-493A-BAA2-1A14EA17DEB1}" type="pres">
      <dgm:prSet presAssocID="{25EF8B53-4C57-43A4-9FE1-40C318A0AD88}" presName="txShp" presStyleLbl="node1" presStyleIdx="2" presStyleCnt="3">
        <dgm:presLayoutVars>
          <dgm:bulletEnabled val="1"/>
        </dgm:presLayoutVars>
      </dgm:prSet>
      <dgm:spPr/>
    </dgm:pt>
  </dgm:ptLst>
  <dgm:cxnLst>
    <dgm:cxn modelId="{15CBB50B-A0FB-440B-A202-09489FDADCED}" srcId="{800EE499-D129-484D-B5C0-D0F3AC30E8B1}" destId="{BEB4A0DE-FB16-4C4F-8DEA-03570694B93A}" srcOrd="0" destOrd="0" parTransId="{A1CD0B47-03FC-4535-A972-2673574CE2F3}" sibTransId="{66283CB7-69B8-41D5-A569-950515985F71}"/>
    <dgm:cxn modelId="{6B2E1B0D-5787-4F0E-970A-D32320970812}" type="presOf" srcId="{25EF8B53-4C57-43A4-9FE1-40C318A0AD88}" destId="{00C34D87-B2DD-493A-BAA2-1A14EA17DEB1}" srcOrd="0" destOrd="0" presId="urn:microsoft.com/office/officeart/2005/8/layout/vList3"/>
    <dgm:cxn modelId="{24DB650F-6F71-42C2-98BE-E14C10B9A2B3}" srcId="{800EE499-D129-484D-B5C0-D0F3AC30E8B1}" destId="{11A5EA0A-517A-463B-9BA8-5EB54D7D10F8}" srcOrd="1" destOrd="0" parTransId="{E2B15CF1-464F-45CC-BFE4-6F0AA417C19E}" sibTransId="{4EA87785-B7B3-4F48-BB13-D91C5DEA8DC1}"/>
    <dgm:cxn modelId="{8C1F4116-690A-49D6-85CE-AEFFEA26AFE2}" type="presOf" srcId="{66283CB7-69B8-41D5-A569-950515985F71}" destId="{01F33C7F-4C3C-42D3-8542-4BC345A10B4C}" srcOrd="0" destOrd="0" presId="urn:microsoft.com/office/officeart/2005/8/layout/vList3"/>
    <dgm:cxn modelId="{CD10BA43-40A9-4D8E-9909-59574A061C54}" srcId="{BEB4A0DE-FB16-4C4F-8DEA-03570694B93A}" destId="{170BD9A7-4F2B-4E93-A099-EB3961C89175}" srcOrd="0" destOrd="0" parTransId="{6A76C663-CD45-4378-88EA-48A3FB79DAC5}" sibTransId="{51D6BC1E-F0F5-4BE5-91C0-43454A5F8D54}"/>
    <dgm:cxn modelId="{F6741550-9FFE-4FB0-8E29-A91B8B80D944}" type="presOf" srcId="{11A5EA0A-517A-463B-9BA8-5EB54D7D10F8}" destId="{DC27DDA6-73A4-45AF-8B52-70E594C6E063}" srcOrd="0" destOrd="0" presId="urn:microsoft.com/office/officeart/2005/8/layout/vList3"/>
    <dgm:cxn modelId="{52CC7C54-A871-446B-BBE9-D6209EC4FD9F}" srcId="{25EF8B53-4C57-43A4-9FE1-40C318A0AD88}" destId="{87B06E97-9453-4ED8-AE05-84856B011B6A}" srcOrd="0" destOrd="0" parTransId="{67D693CD-D848-4D3B-863F-4346B085BBBF}" sibTransId="{56EC68E5-588E-4EC5-8B0E-4ACD627D15EA}"/>
    <dgm:cxn modelId="{242E2F5A-91D8-4224-AEB3-38B9A6D63E51}" srcId="{BEB4A0DE-FB16-4C4F-8DEA-03570694B93A}" destId="{8B265B6D-47BE-4C34-81C5-E78C2518F1B7}" srcOrd="1" destOrd="0" parTransId="{2D7A778A-53B4-4519-ACFE-02516364DC67}" sibTransId="{A19E260C-E2DC-481F-878B-9BA87E2AD89C}"/>
    <dgm:cxn modelId="{BA80F18F-25C6-4FE2-A52D-E43D4D6BDAB1}" type="presOf" srcId="{D66A8DA8-3BA8-47C3-B3F4-D8ECEE18BE46}" destId="{00C34D87-B2DD-493A-BAA2-1A14EA17DEB1}" srcOrd="0" destOrd="2" presId="urn:microsoft.com/office/officeart/2005/8/layout/vList3"/>
    <dgm:cxn modelId="{6C34F191-D140-4328-BE2F-22FB849401D3}" type="presOf" srcId="{4EA87785-B7B3-4F48-BB13-D91C5DEA8DC1}" destId="{1BD648EC-230D-47E1-A618-F93D265B0703}" srcOrd="0" destOrd="0" presId="urn:microsoft.com/office/officeart/2005/8/layout/vList3"/>
    <dgm:cxn modelId="{8DAF3A93-5472-4DC5-9031-6D6761AA1139}" srcId="{800EE499-D129-484D-B5C0-D0F3AC30E8B1}" destId="{25EF8B53-4C57-43A4-9FE1-40C318A0AD88}" srcOrd="2" destOrd="0" parTransId="{62CE1C4C-AE05-4247-9728-BCA5F5CA780A}" sibTransId="{F463D266-32E5-414A-9781-DA46FFE60955}"/>
    <dgm:cxn modelId="{D61B47A0-61AD-476B-83D3-6B16D6816889}" type="presOf" srcId="{170BD9A7-4F2B-4E93-A099-EB3961C89175}" destId="{5D3E6026-A697-4D8F-84B5-C5321A8528B3}" srcOrd="0" destOrd="1" presId="urn:microsoft.com/office/officeart/2005/8/layout/vList3"/>
    <dgm:cxn modelId="{C27303A4-7ABC-4553-8B96-8941D8AC2D32}" type="presOf" srcId="{BEB4A0DE-FB16-4C4F-8DEA-03570694B93A}" destId="{5D3E6026-A697-4D8F-84B5-C5321A8528B3}" srcOrd="0" destOrd="0" presId="urn:microsoft.com/office/officeart/2005/8/layout/vList3"/>
    <dgm:cxn modelId="{06769AA7-B70B-4DCA-9988-C51CC3EDF37F}" type="presOf" srcId="{87B06E97-9453-4ED8-AE05-84856B011B6A}" destId="{00C34D87-B2DD-493A-BAA2-1A14EA17DEB1}" srcOrd="0" destOrd="1" presId="urn:microsoft.com/office/officeart/2005/8/layout/vList3"/>
    <dgm:cxn modelId="{7121DCC0-3CE6-4B39-B75C-B2552C2024CC}" type="presOf" srcId="{8B265B6D-47BE-4C34-81C5-E78C2518F1B7}" destId="{5D3E6026-A697-4D8F-84B5-C5321A8528B3}" srcOrd="0" destOrd="2" presId="urn:microsoft.com/office/officeart/2005/8/layout/vList3"/>
    <dgm:cxn modelId="{07CABCE1-9B95-41A1-AA7E-626C6CA7D445}" type="presOf" srcId="{800EE499-D129-484D-B5C0-D0F3AC30E8B1}" destId="{3A30B1D0-F146-41C6-9373-8CC849B0566C}" srcOrd="0" destOrd="0" presId="urn:microsoft.com/office/officeart/2005/8/layout/vList3"/>
    <dgm:cxn modelId="{9836C7E2-FC72-404D-B4F0-3B3F14E4A987}" srcId="{25EF8B53-4C57-43A4-9FE1-40C318A0AD88}" destId="{D66A8DA8-3BA8-47C3-B3F4-D8ECEE18BE46}" srcOrd="1" destOrd="0" parTransId="{68E49A73-1B51-483F-80FC-B817308F605C}" sibTransId="{205EE05F-DF98-4953-B88A-9CF5CFFA75AD}"/>
    <dgm:cxn modelId="{ADF65882-282B-4899-85AA-C1B0B6BAE3E5}" type="presParOf" srcId="{3A30B1D0-F146-41C6-9373-8CC849B0566C}" destId="{65AAD8D9-A2BB-4BC0-ADC4-32A3E0934999}" srcOrd="0" destOrd="0" presId="urn:microsoft.com/office/officeart/2005/8/layout/vList3"/>
    <dgm:cxn modelId="{6E8B0407-DDA7-4A3B-AA76-6CA957C42979}" type="presParOf" srcId="{65AAD8D9-A2BB-4BC0-ADC4-32A3E0934999}" destId="{F8DF891C-0D10-4055-A8A8-3FC34ADEDC5B}" srcOrd="0" destOrd="0" presId="urn:microsoft.com/office/officeart/2005/8/layout/vList3"/>
    <dgm:cxn modelId="{0C04CA1F-B2ED-4435-96F7-BD1CEC1BADE7}" type="presParOf" srcId="{65AAD8D9-A2BB-4BC0-ADC4-32A3E0934999}" destId="{5D3E6026-A697-4D8F-84B5-C5321A8528B3}" srcOrd="1" destOrd="0" presId="urn:microsoft.com/office/officeart/2005/8/layout/vList3"/>
    <dgm:cxn modelId="{852B64DA-214B-424C-A9AD-2DA7F77DB3C8}" type="presParOf" srcId="{3A30B1D0-F146-41C6-9373-8CC849B0566C}" destId="{01F33C7F-4C3C-42D3-8542-4BC345A10B4C}" srcOrd="1" destOrd="0" presId="urn:microsoft.com/office/officeart/2005/8/layout/vList3"/>
    <dgm:cxn modelId="{E3133D4D-4C4C-401F-AE25-8BC6CE769264}" type="presParOf" srcId="{3A30B1D0-F146-41C6-9373-8CC849B0566C}" destId="{5373068E-DCEB-4D3C-BFF1-43C34CE727FD}" srcOrd="2" destOrd="0" presId="urn:microsoft.com/office/officeart/2005/8/layout/vList3"/>
    <dgm:cxn modelId="{8738536A-369C-4187-B068-EA4ED439D1A8}" type="presParOf" srcId="{5373068E-DCEB-4D3C-BFF1-43C34CE727FD}" destId="{48C23F44-CDC2-4998-B9C4-F737C51D3228}" srcOrd="0" destOrd="0" presId="urn:microsoft.com/office/officeart/2005/8/layout/vList3"/>
    <dgm:cxn modelId="{D02D9373-A2FD-45CF-B0DD-6E0C695EAC0B}" type="presParOf" srcId="{5373068E-DCEB-4D3C-BFF1-43C34CE727FD}" destId="{DC27DDA6-73A4-45AF-8B52-70E594C6E063}" srcOrd="1" destOrd="0" presId="urn:microsoft.com/office/officeart/2005/8/layout/vList3"/>
    <dgm:cxn modelId="{3B12CB5C-24A2-4FB0-876D-1FF9C57255FB}" type="presParOf" srcId="{3A30B1D0-F146-41C6-9373-8CC849B0566C}" destId="{1BD648EC-230D-47E1-A618-F93D265B0703}" srcOrd="3" destOrd="0" presId="urn:microsoft.com/office/officeart/2005/8/layout/vList3"/>
    <dgm:cxn modelId="{35B9D97D-7D83-4AE0-92C5-F25DD2216593}" type="presParOf" srcId="{3A30B1D0-F146-41C6-9373-8CC849B0566C}" destId="{7D4A810A-A6D4-47BA-AF8D-AB4F73C04080}" srcOrd="4" destOrd="0" presId="urn:microsoft.com/office/officeart/2005/8/layout/vList3"/>
    <dgm:cxn modelId="{5C942993-E38F-493C-99F2-DBD8FD4C56AD}" type="presParOf" srcId="{7D4A810A-A6D4-47BA-AF8D-AB4F73C04080}" destId="{69DE5637-6198-4292-ADFF-69DC2A063BC5}" srcOrd="0" destOrd="0" presId="urn:microsoft.com/office/officeart/2005/8/layout/vList3"/>
    <dgm:cxn modelId="{EAC53DC5-4A07-4992-A70E-150E5F7CF669}" type="presParOf" srcId="{7D4A810A-A6D4-47BA-AF8D-AB4F73C04080}" destId="{00C34D87-B2DD-493A-BAA2-1A14EA17DEB1}"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0EE499-D129-484D-B5C0-D0F3AC30E8B1}" type="doc">
      <dgm:prSet loTypeId="urn:microsoft.com/office/officeart/2005/8/layout/vList3" loCatId="list" qsTypeId="urn:microsoft.com/office/officeart/2005/8/quickstyle/simple3#2" qsCatId="simple" csTypeId="urn:microsoft.com/office/officeart/2005/8/colors/colorful5#2" csCatId="accent1" phldr="0"/>
      <dgm:spPr/>
    </dgm:pt>
    <dgm:pt modelId="{BEB4A0DE-FB16-4C4F-8DEA-03570694B93A}">
      <dgm:prSet phldrT="[Text]" phldr="0" custT="1"/>
      <dgm:spPr/>
      <dgm:t>
        <a:bodyPr vert="horz" wrap="square"/>
        <a:lstStyle/>
        <a:p>
          <a:pPr>
            <a:lnSpc>
              <a:spcPct val="100000"/>
            </a:lnSpc>
            <a:spcBef>
              <a:spcPct val="0"/>
            </a:spcBef>
            <a:spcAft>
              <a:spcPct val="35000"/>
            </a:spcAft>
          </a:pPr>
          <a:r>
            <a:rPr lang="en-US" sz="2800">
              <a:latin typeface="Arial" panose="020B0604020202020204" pitchFamily="34" charset="0"/>
              <a:cs typeface="Arial" panose="020B0604020202020204" pitchFamily="34" charset="0"/>
              <a:sym typeface="+mn-ea"/>
            </a:rPr>
            <a:t>Cách nhận biết một chất là axit trong thực tế: có vị chua, dd axit làm quỳ tím hóa đỏ</a:t>
          </a:r>
        </a:p>
        <a:p>
          <a:pPr>
            <a:lnSpc>
              <a:spcPct val="100000"/>
            </a:lnSpc>
            <a:spcBef>
              <a:spcPct val="0"/>
            </a:spcBef>
            <a:spcAft>
              <a:spcPct val="35000"/>
            </a:spcAft>
          </a:pPr>
          <a:endParaRPr lang="en-US" sz="2800">
            <a:latin typeface="Arial" panose="020B0604020202020204" pitchFamily="34" charset="0"/>
            <a:cs typeface="Arial" panose="020B0604020202020204" pitchFamily="34" charset="0"/>
          </a:endParaRPr>
        </a:p>
      </dgm:t>
    </dgm:pt>
    <dgm:pt modelId="{A1CD0B47-03FC-4535-A972-2673574CE2F3}" type="parTrans" cxnId="{0D13E052-75BD-438A-AC2D-86CCDA180EAD}">
      <dgm:prSet/>
      <dgm:spPr/>
    </dgm:pt>
    <dgm:pt modelId="{66283CB7-69B8-41D5-A569-950515985F71}" type="sibTrans" cxnId="{0D13E052-75BD-438A-AC2D-86CCDA180EAD}">
      <dgm:prSet/>
      <dgm:spPr/>
    </dgm:pt>
    <dgm:pt modelId="{00C43C0E-B84B-46A6-9B25-076825FAB5A9}">
      <dgm:prSet phldr="0" custT="1"/>
      <dgm:spPr/>
      <dgm:t>
        <a:bodyPr vert="horz" wrap="square"/>
        <a:lstStyle/>
        <a:p>
          <a:pPr>
            <a:lnSpc>
              <a:spcPct val="100000"/>
            </a:lnSpc>
            <a:spcBef>
              <a:spcPct val="0"/>
            </a:spcBef>
            <a:spcAft>
              <a:spcPct val="15000"/>
            </a:spcAft>
          </a:pPr>
          <a:endParaRPr altLang="en-US" sz="6500"/>
        </a:p>
      </dgm:t>
    </dgm:pt>
    <dgm:pt modelId="{D77F416D-B79A-466C-91D6-8550635C2DF4}" type="parTrans" cxnId="{11028F8D-1E73-4DEF-905E-43EF4E724491}">
      <dgm:prSet/>
      <dgm:spPr/>
    </dgm:pt>
    <dgm:pt modelId="{4F43CBF5-620D-4106-988A-6578FD11484D}" type="sibTrans" cxnId="{11028F8D-1E73-4DEF-905E-43EF4E724491}">
      <dgm:prSet/>
      <dgm:spPr/>
    </dgm:pt>
    <dgm:pt modelId="{93C46A30-C6B5-433D-91DA-FB161956A82C}">
      <dgm:prSet phldr="0" custT="1"/>
      <dgm:spPr/>
      <dgm:t>
        <a:bodyPr vert="horz" wrap="square"/>
        <a:lstStyle/>
        <a:p>
          <a:pPr>
            <a:lnSpc>
              <a:spcPct val="100000"/>
            </a:lnSpc>
            <a:spcBef>
              <a:spcPct val="0"/>
            </a:spcBef>
            <a:spcAft>
              <a:spcPct val="15000"/>
            </a:spcAft>
          </a:pPr>
          <a:endParaRPr altLang="en-US" sz="6500"/>
        </a:p>
      </dgm:t>
    </dgm:pt>
    <dgm:pt modelId="{D568987A-428E-431A-A474-457F948F0178}" type="parTrans" cxnId="{5D80F7A3-E2BC-435F-BADD-FB524BA296F2}">
      <dgm:prSet/>
      <dgm:spPr/>
    </dgm:pt>
    <dgm:pt modelId="{069187B1-AA06-4FFD-9740-340321689AE8}" type="sibTrans" cxnId="{5D80F7A3-E2BC-435F-BADD-FB524BA296F2}">
      <dgm:prSet/>
      <dgm:spPr/>
    </dgm:pt>
    <dgm:pt modelId="{11A5EA0A-517A-463B-9BA8-5EB54D7D10F8}">
      <dgm:prSet phldrT="[Text]" phldr="0" custT="1"/>
      <dgm:spPr/>
      <dgm:t>
        <a:bodyPr vert="horz" wrap="square"/>
        <a:lstStyle/>
        <a:p>
          <a:pPr>
            <a:lnSpc>
              <a:spcPct val="100000"/>
            </a:lnSpc>
            <a:spcBef>
              <a:spcPct val="0"/>
            </a:spcBef>
            <a:spcAft>
              <a:spcPct val="35000"/>
            </a:spcAft>
          </a:pPr>
          <a:endParaRPr lang="en-US" sz="2800">
            <a:latin typeface="Arial" panose="020B0604020202020204" pitchFamily="34" charset="0"/>
            <a:cs typeface="Arial" panose="020B0604020202020204" pitchFamily="34" charset="0"/>
            <a:sym typeface="+mn-ea"/>
          </a:endParaRPr>
        </a:p>
        <a:p>
          <a:pPr algn="l">
            <a:lnSpc>
              <a:spcPct val="100000"/>
            </a:lnSpc>
            <a:spcBef>
              <a:spcPct val="0"/>
            </a:spcBef>
            <a:spcAft>
              <a:spcPct val="35000"/>
            </a:spcAft>
          </a:pPr>
          <a:r>
            <a:rPr lang="en-US" sz="2800">
              <a:latin typeface="Arial" panose="020B0604020202020204" pitchFamily="34" charset="0"/>
              <a:cs typeface="Arial" panose="020B0604020202020204" pitchFamily="34" charset="0"/>
              <a:sym typeface="+mn-ea"/>
            </a:rPr>
            <a:t>acetic acid trong giấm ăn, citric acid trong quả chanh, maleic acid trong quả táo…</a:t>
          </a:r>
        </a:p>
        <a:p>
          <a:pPr>
            <a:lnSpc>
              <a:spcPct val="100000"/>
            </a:lnSpc>
            <a:spcBef>
              <a:spcPct val="0"/>
            </a:spcBef>
            <a:spcAft>
              <a:spcPct val="35000"/>
            </a:spcAft>
          </a:pPr>
          <a:endParaRPr lang="en-US" sz="2800">
            <a:latin typeface="Arial" panose="020B0604020202020204" pitchFamily="34" charset="0"/>
            <a:cs typeface="Arial" panose="020B0604020202020204" pitchFamily="34" charset="0"/>
          </a:endParaRPr>
        </a:p>
      </dgm:t>
    </dgm:pt>
    <dgm:pt modelId="{E2B15CF1-464F-45CC-BFE4-6F0AA417C19E}" type="parTrans" cxnId="{BB31BCE6-DE79-427D-B63B-EE904E1E59D4}">
      <dgm:prSet/>
      <dgm:spPr/>
    </dgm:pt>
    <dgm:pt modelId="{4EA87785-B7B3-4F48-BB13-D91C5DEA8DC1}" type="sibTrans" cxnId="{BB31BCE6-DE79-427D-B63B-EE904E1E59D4}">
      <dgm:prSet/>
      <dgm:spPr/>
    </dgm:pt>
    <dgm:pt modelId="{25EF8B53-4C57-43A4-9FE1-40C318A0AD88}">
      <dgm:prSet phldrT="[Text]" phldr="0" custT="1"/>
      <dgm:spPr/>
      <dgm:t>
        <a:bodyPr vert="horz" wrap="square"/>
        <a:lstStyle/>
        <a:p>
          <a:pPr>
            <a:lnSpc>
              <a:spcPct val="100000"/>
            </a:lnSpc>
            <a:spcBef>
              <a:spcPct val="0"/>
            </a:spcBef>
            <a:spcAft>
              <a:spcPct val="35000"/>
            </a:spcAft>
          </a:pPr>
          <a:r>
            <a:rPr lang="en-US" sz="2800">
              <a:latin typeface="Arial" panose="020B0604020202020204" pitchFamily="34" charset="0"/>
              <a:cs typeface="Arial" panose="020B0604020202020204" pitchFamily="34" charset="0"/>
            </a:rPr>
            <a:t>Trong nọc độc Ong, kiến, muỗi… có acid fomic (HCOOH). Ngoài ra, còn có  acid chlohydric (HCl), acid phosphoric </a:t>
          </a:r>
          <a:r>
            <a:rPr lang="en-US" sz="2800">
              <a:latin typeface="Arial" panose="020B0604020202020204" pitchFamily="34" charset="0"/>
              <a:cs typeface="Arial" panose="020B0604020202020204" pitchFamily="34" charset="0"/>
              <a:sym typeface="+mn-ea"/>
            </a:rPr>
            <a:t>(H</a:t>
          </a:r>
          <a:r>
            <a:rPr lang="en-US" sz="2800" baseline="-25000">
              <a:latin typeface="Arial" panose="020B0604020202020204" pitchFamily="34" charset="0"/>
              <a:cs typeface="Arial" panose="020B0604020202020204" pitchFamily="34" charset="0"/>
              <a:sym typeface="+mn-ea"/>
            </a:rPr>
            <a:t>3</a:t>
          </a:r>
          <a:r>
            <a:rPr lang="en-US" sz="2800">
              <a:latin typeface="Arial" panose="020B0604020202020204" pitchFamily="34" charset="0"/>
              <a:cs typeface="Arial" panose="020B0604020202020204" pitchFamily="34" charset="0"/>
              <a:sym typeface="+mn-ea"/>
            </a:rPr>
            <a:t>PO4)</a:t>
          </a:r>
          <a:r>
            <a:rPr lang="en-US" sz="2800">
              <a:latin typeface="Arial" panose="020B0604020202020204" pitchFamily="34" charset="0"/>
              <a:cs typeface="Arial" panose="020B0604020202020204" pitchFamily="34" charset="0"/>
            </a:rPr>
            <a:t>. </a:t>
          </a:r>
        </a:p>
      </dgm:t>
    </dgm:pt>
    <dgm:pt modelId="{62CE1C4C-AE05-4247-9728-BCA5F5CA780A}" type="parTrans" cxnId="{18018DD8-76AB-4786-B0AF-64061BC8776B}">
      <dgm:prSet/>
      <dgm:spPr/>
    </dgm:pt>
    <dgm:pt modelId="{F463D266-32E5-414A-9781-DA46FFE60955}" type="sibTrans" cxnId="{18018DD8-76AB-4786-B0AF-64061BC8776B}">
      <dgm:prSet/>
      <dgm:spPr/>
    </dgm:pt>
    <dgm:pt modelId="{F5569F80-BEFA-4B79-8C3A-DB4999117E47}">
      <dgm:prSet phldr="0" custT="1"/>
      <dgm:spPr/>
      <dgm:t>
        <a:bodyPr vert="horz" wrap="square"/>
        <a:lstStyle/>
        <a:p>
          <a:pPr>
            <a:lnSpc>
              <a:spcPct val="100000"/>
            </a:lnSpc>
            <a:spcBef>
              <a:spcPct val="0"/>
            </a:spcBef>
            <a:spcAft>
              <a:spcPct val="15000"/>
            </a:spcAft>
          </a:pPr>
          <a:endParaRPr altLang="en-US" sz="6500"/>
        </a:p>
      </dgm:t>
    </dgm:pt>
    <dgm:pt modelId="{63ABC9F1-F968-414D-93A7-7495042FDE32}" type="parTrans" cxnId="{A3854813-8F97-4069-86DB-5A1BBF6CF4BB}">
      <dgm:prSet/>
      <dgm:spPr/>
    </dgm:pt>
    <dgm:pt modelId="{D226E408-EBCD-45DF-B74F-B87A0F8E7BA1}" type="sibTrans" cxnId="{A3854813-8F97-4069-86DB-5A1BBF6CF4BB}">
      <dgm:prSet/>
      <dgm:spPr/>
    </dgm:pt>
    <dgm:pt modelId="{7B04852B-9D47-4CD3-B7E9-A48CD8C56948}">
      <dgm:prSet phldr="0" custT="1"/>
      <dgm:spPr/>
      <dgm:t>
        <a:bodyPr vert="horz" wrap="square"/>
        <a:lstStyle/>
        <a:p>
          <a:pPr>
            <a:lnSpc>
              <a:spcPct val="100000"/>
            </a:lnSpc>
            <a:spcBef>
              <a:spcPct val="0"/>
            </a:spcBef>
            <a:spcAft>
              <a:spcPct val="15000"/>
            </a:spcAft>
          </a:pPr>
          <a:endParaRPr altLang="en-US" sz="6500"/>
        </a:p>
      </dgm:t>
    </dgm:pt>
    <dgm:pt modelId="{576B2301-5C78-4B4D-A3DB-AC2130B19863}" type="parTrans" cxnId="{AB8FD8C0-3E58-42B2-925D-D306ACEE1C3F}">
      <dgm:prSet/>
      <dgm:spPr/>
    </dgm:pt>
    <dgm:pt modelId="{E92A0665-33CF-400C-99B9-EA5681A7FE87}" type="sibTrans" cxnId="{AB8FD8C0-3E58-42B2-925D-D306ACEE1C3F}">
      <dgm:prSet/>
      <dgm:spPr/>
    </dgm:pt>
    <dgm:pt modelId="{3A30B1D0-F146-41C6-9373-8CC849B0566C}" type="pres">
      <dgm:prSet presAssocID="{800EE499-D129-484D-B5C0-D0F3AC30E8B1}" presName="linearFlow" presStyleCnt="0">
        <dgm:presLayoutVars>
          <dgm:dir/>
          <dgm:resizeHandles val="exact"/>
        </dgm:presLayoutVars>
      </dgm:prSet>
      <dgm:spPr/>
    </dgm:pt>
    <dgm:pt modelId="{65AAD8D9-A2BB-4BC0-ADC4-32A3E0934999}" type="pres">
      <dgm:prSet presAssocID="{BEB4A0DE-FB16-4C4F-8DEA-03570694B93A}" presName="composite" presStyleCnt="0"/>
      <dgm:spPr/>
    </dgm:pt>
    <dgm:pt modelId="{F8DF891C-0D10-4055-A8A8-3FC34ADEDC5B}" type="pres">
      <dgm:prSet presAssocID="{BEB4A0DE-FB16-4C4F-8DEA-03570694B93A}" presName="imgShp" presStyleLbl="fgImgPlace1" presStyleIdx="0" presStyleCnt="3"/>
      <dgm:spPr/>
    </dgm:pt>
    <dgm:pt modelId="{5D3E6026-A697-4D8F-84B5-C5321A8528B3}" type="pres">
      <dgm:prSet presAssocID="{BEB4A0DE-FB16-4C4F-8DEA-03570694B93A}" presName="txShp" presStyleLbl="node1" presStyleIdx="0" presStyleCnt="3">
        <dgm:presLayoutVars>
          <dgm:bulletEnabled val="1"/>
        </dgm:presLayoutVars>
      </dgm:prSet>
      <dgm:spPr/>
    </dgm:pt>
    <dgm:pt modelId="{01F33C7F-4C3C-42D3-8542-4BC345A10B4C}" type="pres">
      <dgm:prSet presAssocID="{66283CB7-69B8-41D5-A569-950515985F71}" presName="spacing" presStyleCnt="0"/>
      <dgm:spPr/>
    </dgm:pt>
    <dgm:pt modelId="{5373068E-DCEB-4D3C-BFF1-43C34CE727FD}" type="pres">
      <dgm:prSet presAssocID="{11A5EA0A-517A-463B-9BA8-5EB54D7D10F8}" presName="composite" presStyleCnt="0"/>
      <dgm:spPr/>
    </dgm:pt>
    <dgm:pt modelId="{48C23F44-CDC2-4998-B9C4-F737C51D3228}" type="pres">
      <dgm:prSet presAssocID="{11A5EA0A-517A-463B-9BA8-5EB54D7D10F8}" presName="imgShp" presStyleLbl="fgImgPlace1" presStyleIdx="1" presStyleCnt="3"/>
      <dgm:spPr/>
    </dgm:pt>
    <dgm:pt modelId="{DC27DDA6-73A4-45AF-8B52-70E594C6E063}" type="pres">
      <dgm:prSet presAssocID="{11A5EA0A-517A-463B-9BA8-5EB54D7D10F8}" presName="txShp" presStyleLbl="node1" presStyleIdx="1" presStyleCnt="3">
        <dgm:presLayoutVars>
          <dgm:bulletEnabled val="1"/>
        </dgm:presLayoutVars>
      </dgm:prSet>
      <dgm:spPr/>
    </dgm:pt>
    <dgm:pt modelId="{1BD648EC-230D-47E1-A618-F93D265B0703}" type="pres">
      <dgm:prSet presAssocID="{4EA87785-B7B3-4F48-BB13-D91C5DEA8DC1}" presName="spacing" presStyleCnt="0"/>
      <dgm:spPr/>
    </dgm:pt>
    <dgm:pt modelId="{7D4A810A-A6D4-47BA-AF8D-AB4F73C04080}" type="pres">
      <dgm:prSet presAssocID="{25EF8B53-4C57-43A4-9FE1-40C318A0AD88}" presName="composite" presStyleCnt="0"/>
      <dgm:spPr/>
    </dgm:pt>
    <dgm:pt modelId="{69DE5637-6198-4292-ADFF-69DC2A063BC5}" type="pres">
      <dgm:prSet presAssocID="{25EF8B53-4C57-43A4-9FE1-40C318A0AD88}" presName="imgShp" presStyleLbl="fgImgPlace1" presStyleIdx="2" presStyleCnt="3"/>
      <dgm:spPr/>
    </dgm:pt>
    <dgm:pt modelId="{00C34D87-B2DD-493A-BAA2-1A14EA17DEB1}" type="pres">
      <dgm:prSet presAssocID="{25EF8B53-4C57-43A4-9FE1-40C318A0AD88}" presName="txShp" presStyleLbl="node1" presStyleIdx="2" presStyleCnt="3">
        <dgm:presLayoutVars>
          <dgm:bulletEnabled val="1"/>
        </dgm:presLayoutVars>
      </dgm:prSet>
      <dgm:spPr/>
    </dgm:pt>
  </dgm:ptLst>
  <dgm:cxnLst>
    <dgm:cxn modelId="{71F81613-10F0-40FF-B410-96D511CCBC12}" type="presOf" srcId="{800EE499-D129-484D-B5C0-D0F3AC30E8B1}" destId="{3A30B1D0-F146-41C6-9373-8CC849B0566C}" srcOrd="0" destOrd="0" presId="urn:microsoft.com/office/officeart/2005/8/layout/vList3"/>
    <dgm:cxn modelId="{A3854813-8F97-4069-86DB-5A1BBF6CF4BB}" srcId="{25EF8B53-4C57-43A4-9FE1-40C318A0AD88}" destId="{F5569F80-BEFA-4B79-8C3A-DB4999117E47}" srcOrd="0" destOrd="0" parTransId="{63ABC9F1-F968-414D-93A7-7495042FDE32}" sibTransId="{D226E408-EBCD-45DF-B74F-B87A0F8E7BA1}"/>
    <dgm:cxn modelId="{46177824-338A-488C-9A1A-BA4D3137FD9C}" type="presOf" srcId="{93C46A30-C6B5-433D-91DA-FB161956A82C}" destId="{5D3E6026-A697-4D8F-84B5-C5321A8528B3}" srcOrd="0" destOrd="2" presId="urn:microsoft.com/office/officeart/2005/8/layout/vList3"/>
    <dgm:cxn modelId="{10C0463D-5ED5-4BA7-A961-9A92ABBA4EE2}" type="presOf" srcId="{00C43C0E-B84B-46A6-9B25-076825FAB5A9}" destId="{5D3E6026-A697-4D8F-84B5-C5321A8528B3}" srcOrd="0" destOrd="1" presId="urn:microsoft.com/office/officeart/2005/8/layout/vList3"/>
    <dgm:cxn modelId="{03DBCA62-68FE-4E1D-9634-E1EAC7B2B4E2}" type="presOf" srcId="{BEB4A0DE-FB16-4C4F-8DEA-03570694B93A}" destId="{5D3E6026-A697-4D8F-84B5-C5321A8528B3}" srcOrd="0" destOrd="0" presId="urn:microsoft.com/office/officeart/2005/8/layout/vList3"/>
    <dgm:cxn modelId="{0D13E052-75BD-438A-AC2D-86CCDA180EAD}" srcId="{800EE499-D129-484D-B5C0-D0F3AC30E8B1}" destId="{BEB4A0DE-FB16-4C4F-8DEA-03570694B93A}" srcOrd="0" destOrd="0" parTransId="{A1CD0B47-03FC-4535-A972-2673574CE2F3}" sibTransId="{66283CB7-69B8-41D5-A569-950515985F71}"/>
    <dgm:cxn modelId="{D720867E-086A-49E9-B1D1-1412BD9CC92F}" type="presOf" srcId="{11A5EA0A-517A-463B-9BA8-5EB54D7D10F8}" destId="{DC27DDA6-73A4-45AF-8B52-70E594C6E063}" srcOrd="0" destOrd="0" presId="urn:microsoft.com/office/officeart/2005/8/layout/vList3"/>
    <dgm:cxn modelId="{D552A680-64B9-4294-8190-AB440DB42318}" type="presOf" srcId="{66283CB7-69B8-41D5-A569-950515985F71}" destId="{01F33C7F-4C3C-42D3-8542-4BC345A10B4C}" srcOrd="0" destOrd="0" presId="urn:microsoft.com/office/officeart/2005/8/layout/vList3"/>
    <dgm:cxn modelId="{11028F8D-1E73-4DEF-905E-43EF4E724491}" srcId="{BEB4A0DE-FB16-4C4F-8DEA-03570694B93A}" destId="{00C43C0E-B84B-46A6-9B25-076825FAB5A9}" srcOrd="0" destOrd="0" parTransId="{D77F416D-B79A-466C-91D6-8550635C2DF4}" sibTransId="{4F43CBF5-620D-4106-988A-6578FD11484D}"/>
    <dgm:cxn modelId="{C9DF55A0-5C65-45F3-A691-3B8FD440F66F}" type="presOf" srcId="{F5569F80-BEFA-4B79-8C3A-DB4999117E47}" destId="{00C34D87-B2DD-493A-BAA2-1A14EA17DEB1}" srcOrd="0" destOrd="1" presId="urn:microsoft.com/office/officeart/2005/8/layout/vList3"/>
    <dgm:cxn modelId="{5D80F7A3-E2BC-435F-BADD-FB524BA296F2}" srcId="{BEB4A0DE-FB16-4C4F-8DEA-03570694B93A}" destId="{93C46A30-C6B5-433D-91DA-FB161956A82C}" srcOrd="1" destOrd="0" parTransId="{D568987A-428E-431A-A474-457F948F0178}" sibTransId="{069187B1-AA06-4FFD-9740-340321689AE8}"/>
    <dgm:cxn modelId="{AB8FD8C0-3E58-42B2-925D-D306ACEE1C3F}" srcId="{25EF8B53-4C57-43A4-9FE1-40C318A0AD88}" destId="{7B04852B-9D47-4CD3-B7E9-A48CD8C56948}" srcOrd="1" destOrd="0" parTransId="{576B2301-5C78-4B4D-A3DB-AC2130B19863}" sibTransId="{E92A0665-33CF-400C-99B9-EA5681A7FE87}"/>
    <dgm:cxn modelId="{8A4634CB-CF9C-42B4-9106-D0BC8AA684B4}" type="presOf" srcId="{7B04852B-9D47-4CD3-B7E9-A48CD8C56948}" destId="{00C34D87-B2DD-493A-BAA2-1A14EA17DEB1}" srcOrd="0" destOrd="2" presId="urn:microsoft.com/office/officeart/2005/8/layout/vList3"/>
    <dgm:cxn modelId="{4A284CD7-5E47-4FD1-B41B-9B72892EBDD7}" type="presOf" srcId="{4EA87785-B7B3-4F48-BB13-D91C5DEA8DC1}" destId="{1BD648EC-230D-47E1-A618-F93D265B0703}" srcOrd="0" destOrd="0" presId="urn:microsoft.com/office/officeart/2005/8/layout/vList3"/>
    <dgm:cxn modelId="{18018DD8-76AB-4786-B0AF-64061BC8776B}" srcId="{800EE499-D129-484D-B5C0-D0F3AC30E8B1}" destId="{25EF8B53-4C57-43A4-9FE1-40C318A0AD88}" srcOrd="2" destOrd="0" parTransId="{62CE1C4C-AE05-4247-9728-BCA5F5CA780A}" sibTransId="{F463D266-32E5-414A-9781-DA46FFE60955}"/>
    <dgm:cxn modelId="{AD923FE1-9CC4-4C32-A100-238D36598E1B}" type="presOf" srcId="{25EF8B53-4C57-43A4-9FE1-40C318A0AD88}" destId="{00C34D87-B2DD-493A-BAA2-1A14EA17DEB1}" srcOrd="0" destOrd="0" presId="urn:microsoft.com/office/officeart/2005/8/layout/vList3"/>
    <dgm:cxn modelId="{BB31BCE6-DE79-427D-B63B-EE904E1E59D4}" srcId="{800EE499-D129-484D-B5C0-D0F3AC30E8B1}" destId="{11A5EA0A-517A-463B-9BA8-5EB54D7D10F8}" srcOrd="1" destOrd="0" parTransId="{E2B15CF1-464F-45CC-BFE4-6F0AA417C19E}" sibTransId="{4EA87785-B7B3-4F48-BB13-D91C5DEA8DC1}"/>
    <dgm:cxn modelId="{A3BE5242-DC45-43CF-9884-AA361A5EA1B5}" type="presParOf" srcId="{3A30B1D0-F146-41C6-9373-8CC849B0566C}" destId="{65AAD8D9-A2BB-4BC0-ADC4-32A3E0934999}" srcOrd="0" destOrd="0" presId="urn:microsoft.com/office/officeart/2005/8/layout/vList3"/>
    <dgm:cxn modelId="{0544072A-D034-4537-98E0-BD962E61F7BA}" type="presParOf" srcId="{65AAD8D9-A2BB-4BC0-ADC4-32A3E0934999}" destId="{F8DF891C-0D10-4055-A8A8-3FC34ADEDC5B}" srcOrd="0" destOrd="0" presId="urn:microsoft.com/office/officeart/2005/8/layout/vList3"/>
    <dgm:cxn modelId="{06FB3FA3-01DA-4948-A165-7E227C9D0285}" type="presParOf" srcId="{65AAD8D9-A2BB-4BC0-ADC4-32A3E0934999}" destId="{5D3E6026-A697-4D8F-84B5-C5321A8528B3}" srcOrd="1" destOrd="0" presId="urn:microsoft.com/office/officeart/2005/8/layout/vList3"/>
    <dgm:cxn modelId="{76C9DF5C-C0FC-479A-9623-3FF8AAA4E2D1}" type="presParOf" srcId="{3A30B1D0-F146-41C6-9373-8CC849B0566C}" destId="{01F33C7F-4C3C-42D3-8542-4BC345A10B4C}" srcOrd="1" destOrd="0" presId="urn:microsoft.com/office/officeart/2005/8/layout/vList3"/>
    <dgm:cxn modelId="{B017DAB1-8946-41D3-8BCD-969EAB6CAC8E}" type="presParOf" srcId="{3A30B1D0-F146-41C6-9373-8CC849B0566C}" destId="{5373068E-DCEB-4D3C-BFF1-43C34CE727FD}" srcOrd="2" destOrd="0" presId="urn:microsoft.com/office/officeart/2005/8/layout/vList3"/>
    <dgm:cxn modelId="{FF41843A-E608-441A-9776-CAA98EC96573}" type="presParOf" srcId="{5373068E-DCEB-4D3C-BFF1-43C34CE727FD}" destId="{48C23F44-CDC2-4998-B9C4-F737C51D3228}" srcOrd="0" destOrd="0" presId="urn:microsoft.com/office/officeart/2005/8/layout/vList3"/>
    <dgm:cxn modelId="{D604C64F-2AEC-4981-872E-058F0251CFB9}" type="presParOf" srcId="{5373068E-DCEB-4D3C-BFF1-43C34CE727FD}" destId="{DC27DDA6-73A4-45AF-8B52-70E594C6E063}" srcOrd="1" destOrd="0" presId="urn:microsoft.com/office/officeart/2005/8/layout/vList3"/>
    <dgm:cxn modelId="{BAD108AD-BC9A-46B5-A34F-C8E019918467}" type="presParOf" srcId="{3A30B1D0-F146-41C6-9373-8CC849B0566C}" destId="{1BD648EC-230D-47E1-A618-F93D265B0703}" srcOrd="3" destOrd="0" presId="urn:microsoft.com/office/officeart/2005/8/layout/vList3"/>
    <dgm:cxn modelId="{C66EC6ED-B2A5-4539-B838-76D2BAB39BA5}" type="presParOf" srcId="{3A30B1D0-F146-41C6-9373-8CC849B0566C}" destId="{7D4A810A-A6D4-47BA-AF8D-AB4F73C04080}" srcOrd="4" destOrd="0" presId="urn:microsoft.com/office/officeart/2005/8/layout/vList3"/>
    <dgm:cxn modelId="{17D7BC09-5A0A-4E2B-957D-29CCEA3FDE7E}" type="presParOf" srcId="{7D4A810A-A6D4-47BA-AF8D-AB4F73C04080}" destId="{69DE5637-6198-4292-ADFF-69DC2A063BC5}" srcOrd="0" destOrd="0" presId="urn:microsoft.com/office/officeart/2005/8/layout/vList3"/>
    <dgm:cxn modelId="{57B040AC-5F23-4041-816F-42E78B94BC98}" type="presParOf" srcId="{7D4A810A-A6D4-47BA-AF8D-AB4F73C04080}" destId="{00C34D87-B2DD-493A-BAA2-1A14EA17DEB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E6026-A697-4D8F-84B5-C5321A8528B3}">
      <dsp:nvSpPr>
        <dsp:cNvPr id="0" name=""/>
        <dsp:cNvSpPr/>
      </dsp:nvSpPr>
      <dsp:spPr>
        <a:xfrm rot="10800000">
          <a:off x="2256584" y="813"/>
          <a:ext cx="7796041" cy="1171678"/>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6678" tIns="106680" rIns="199136" bIns="106680" numCol="1" spcCol="1270" anchor="t" anchorCtr="0">
          <a:noAutofit/>
        </a:bodyPr>
        <a:lstStyle/>
        <a:p>
          <a:pPr marL="0" lvl="0" indent="0" algn="l" defTabSz="1244600">
            <a:lnSpc>
              <a:spcPct val="100000"/>
            </a:lnSpc>
            <a:spcBef>
              <a:spcPct val="0"/>
            </a:spcBef>
            <a:spcAft>
              <a:spcPct val="35000"/>
            </a:spcAft>
            <a:buNone/>
          </a:pPr>
          <a:r>
            <a:rPr sz="2800" kern="1200">
              <a:latin typeface="Arial" panose="020B0604020202020204" pitchFamily="34" charset="0"/>
              <a:cs typeface="Arial" panose="020B0604020202020204" pitchFamily="34" charset="0"/>
              <a:sym typeface="+mn-ea"/>
            </a:rPr>
            <a:t>N</a:t>
          </a:r>
          <a:r>
            <a:rPr lang="en-US" sz="2800" kern="1200">
              <a:latin typeface="Arial" panose="020B0604020202020204" pitchFamily="34" charset="0"/>
              <a:cs typeface="Arial" panose="020B0604020202020204" pitchFamily="34" charset="0"/>
              <a:sym typeface="+mn-ea"/>
            </a:rPr>
            <a:t>êu cách để nhận biết một chất là axit trong thực tế</a:t>
          </a:r>
        </a:p>
        <a:p>
          <a:pPr marL="0" lvl="0" indent="0" algn="l" defTabSz="1244600">
            <a:lnSpc>
              <a:spcPct val="100000"/>
            </a:lnSpc>
            <a:spcBef>
              <a:spcPct val="0"/>
            </a:spcBef>
            <a:spcAft>
              <a:spcPct val="35000"/>
            </a:spcAft>
            <a:buNone/>
          </a:pPr>
          <a:endParaRPr lang="en-US" sz="2800" kern="1200">
            <a:latin typeface="Arial" panose="020B0604020202020204" pitchFamily="34" charset="0"/>
            <a:cs typeface="Arial" panose="020B0604020202020204" pitchFamily="34" charset="0"/>
          </a:endParaRPr>
        </a:p>
        <a:p>
          <a:pPr marL="285750" lvl="1" indent="-285750" algn="l" defTabSz="2889250">
            <a:lnSpc>
              <a:spcPct val="100000"/>
            </a:lnSpc>
            <a:spcBef>
              <a:spcPct val="0"/>
            </a:spcBef>
            <a:spcAft>
              <a:spcPct val="15000"/>
            </a:spcAft>
            <a:buChar char="•"/>
          </a:pPr>
          <a:endParaRPr altLang="en-US" sz="6500" kern="1200"/>
        </a:p>
        <a:p>
          <a:pPr marL="285750" lvl="1" indent="-285750" algn="l" defTabSz="2889250">
            <a:lnSpc>
              <a:spcPct val="100000"/>
            </a:lnSpc>
            <a:spcBef>
              <a:spcPct val="0"/>
            </a:spcBef>
            <a:spcAft>
              <a:spcPct val="15000"/>
            </a:spcAft>
            <a:buChar char="•"/>
          </a:pPr>
          <a:endParaRPr altLang="en-US" sz="6500" kern="1200"/>
        </a:p>
      </dsp:txBody>
      <dsp:txXfrm rot="10800000">
        <a:off x="2549503" y="813"/>
        <a:ext cx="7503122" cy="1171678"/>
      </dsp:txXfrm>
    </dsp:sp>
    <dsp:sp modelId="{F8DF891C-0D10-4055-A8A8-3FC34ADEDC5B}">
      <dsp:nvSpPr>
        <dsp:cNvPr id="0" name=""/>
        <dsp:cNvSpPr/>
      </dsp:nvSpPr>
      <dsp:spPr>
        <a:xfrm>
          <a:off x="1670744" y="813"/>
          <a:ext cx="1171678" cy="1171678"/>
        </a:xfrm>
        <a:prstGeom prst="ellipse">
          <a:avLst/>
        </a:prstGeom>
        <a:solidFill>
          <a:schemeClr val="accent5">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DC27DDA6-73A4-45AF-8B52-70E594C6E063}">
      <dsp:nvSpPr>
        <dsp:cNvPr id="0" name=""/>
        <dsp:cNvSpPr/>
      </dsp:nvSpPr>
      <dsp:spPr>
        <a:xfrm rot="10800000">
          <a:off x="2256584" y="1480768"/>
          <a:ext cx="7796041" cy="1171678"/>
        </a:xfrm>
        <a:prstGeom prst="homePlate">
          <a:avLst/>
        </a:prstGeom>
        <a:gradFill rotWithShape="0">
          <a:gsLst>
            <a:gs pos="0">
              <a:schemeClr val="accent5">
                <a:hueOff val="-450009"/>
                <a:satOff val="15183"/>
                <a:lumOff val="-11765"/>
                <a:alphaOff val="0"/>
                <a:lumMod val="110000"/>
                <a:satMod val="105000"/>
                <a:tint val="67000"/>
              </a:schemeClr>
            </a:gs>
            <a:gs pos="50000">
              <a:schemeClr val="accent5">
                <a:hueOff val="-450009"/>
                <a:satOff val="15183"/>
                <a:lumOff val="-11765"/>
                <a:alphaOff val="0"/>
                <a:lumMod val="105000"/>
                <a:satMod val="103000"/>
                <a:tint val="73000"/>
              </a:schemeClr>
            </a:gs>
            <a:gs pos="100000">
              <a:schemeClr val="accent5">
                <a:hueOff val="-450009"/>
                <a:satOff val="15183"/>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6678" tIns="106680" rIns="199136" bIns="106680" numCol="1" spcCol="1270" anchor="ctr" anchorCtr="0">
          <a:noAutofit/>
        </a:bodyPr>
        <a:lstStyle/>
        <a:p>
          <a:pPr marL="0" lvl="0" indent="0" defTabSz="1244600">
            <a:lnSpc>
              <a:spcPct val="100000"/>
            </a:lnSpc>
            <a:spcBef>
              <a:spcPct val="0"/>
            </a:spcBef>
            <a:spcAft>
              <a:spcPct val="35000"/>
            </a:spcAft>
            <a:buNone/>
          </a:pPr>
          <a:endParaRPr lang="en-US" sz="2800" kern="1200">
            <a:latin typeface="Arial" panose="020B0604020202020204" pitchFamily="34" charset="0"/>
            <a:cs typeface="Arial" panose="020B0604020202020204" pitchFamily="34" charset="0"/>
            <a:sym typeface="+mn-ea"/>
          </a:endParaRPr>
        </a:p>
        <a:p>
          <a:pPr marL="0" lvl="0" indent="0" algn="l" defTabSz="1244600">
            <a:lnSpc>
              <a:spcPct val="100000"/>
            </a:lnSpc>
            <a:spcBef>
              <a:spcPct val="0"/>
            </a:spcBef>
            <a:spcAft>
              <a:spcPct val="35000"/>
            </a:spcAft>
            <a:buNone/>
          </a:pPr>
          <a:r>
            <a:rPr lang="en-US" sz="2800" kern="1200">
              <a:latin typeface="Arial" panose="020B0604020202020204" pitchFamily="34" charset="0"/>
              <a:cs typeface="Arial" panose="020B0604020202020204" pitchFamily="34" charset="0"/>
              <a:sym typeface="+mn-ea"/>
            </a:rPr>
            <a:t>Kể tên các acid có trong cơ thể động thực vật hoặc thực phẩm mà em biết</a:t>
          </a:r>
        </a:p>
        <a:p>
          <a:pPr marL="0" lvl="0" indent="0" defTabSz="1244600">
            <a:lnSpc>
              <a:spcPct val="100000"/>
            </a:lnSpc>
            <a:spcBef>
              <a:spcPct val="0"/>
            </a:spcBef>
            <a:spcAft>
              <a:spcPct val="35000"/>
            </a:spcAft>
            <a:buNone/>
          </a:pPr>
          <a:endParaRPr lang="en-US" sz="2800" kern="1200">
            <a:latin typeface="Arial" panose="020B0604020202020204" pitchFamily="34" charset="0"/>
            <a:cs typeface="Arial" panose="020B0604020202020204" pitchFamily="34" charset="0"/>
          </a:endParaRPr>
        </a:p>
      </dsp:txBody>
      <dsp:txXfrm rot="10800000">
        <a:off x="2549503" y="1480768"/>
        <a:ext cx="7503122" cy="1171678"/>
      </dsp:txXfrm>
    </dsp:sp>
    <dsp:sp modelId="{48C23F44-CDC2-4998-B9C4-F737C51D3228}">
      <dsp:nvSpPr>
        <dsp:cNvPr id="0" name=""/>
        <dsp:cNvSpPr/>
      </dsp:nvSpPr>
      <dsp:spPr>
        <a:xfrm>
          <a:off x="1670744" y="1480768"/>
          <a:ext cx="1171678" cy="1171678"/>
        </a:xfrm>
        <a:prstGeom prst="ellipse">
          <a:avLst/>
        </a:prstGeom>
        <a:solidFill>
          <a:schemeClr val="accent5">
            <a:tint val="50000"/>
            <a:hueOff val="-186147"/>
            <a:satOff val="12238"/>
            <a:lumOff val="-2546"/>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00C34D87-B2DD-493A-BAA2-1A14EA17DEB1}">
      <dsp:nvSpPr>
        <dsp:cNvPr id="0" name=""/>
        <dsp:cNvSpPr/>
      </dsp:nvSpPr>
      <dsp:spPr>
        <a:xfrm rot="10800000">
          <a:off x="2256584" y="2960722"/>
          <a:ext cx="7796041" cy="1171678"/>
        </a:xfrm>
        <a:prstGeom prst="homePlate">
          <a:avLst/>
        </a:prstGeom>
        <a:gradFill rotWithShape="0">
          <a:gsLst>
            <a:gs pos="0">
              <a:schemeClr val="accent5">
                <a:hueOff val="-900018"/>
                <a:satOff val="30365"/>
                <a:lumOff val="-23530"/>
                <a:alphaOff val="0"/>
                <a:lumMod val="110000"/>
                <a:satMod val="105000"/>
                <a:tint val="67000"/>
              </a:schemeClr>
            </a:gs>
            <a:gs pos="50000">
              <a:schemeClr val="accent5">
                <a:hueOff val="-900018"/>
                <a:satOff val="30365"/>
                <a:lumOff val="-23530"/>
                <a:alphaOff val="0"/>
                <a:lumMod val="105000"/>
                <a:satMod val="103000"/>
                <a:tint val="73000"/>
              </a:schemeClr>
            </a:gs>
            <a:gs pos="100000">
              <a:schemeClr val="accent5">
                <a:hueOff val="-900018"/>
                <a:satOff val="30365"/>
                <a:lumOff val="-2353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6678" tIns="106680" rIns="199136" bIns="106680" numCol="1" spcCol="1270" anchor="t" anchorCtr="0">
          <a:noAutofit/>
        </a:bodyPr>
        <a:lstStyle/>
        <a:p>
          <a:pPr marL="0" lvl="0" indent="0" algn="l" defTabSz="1244600">
            <a:lnSpc>
              <a:spcPct val="100000"/>
            </a:lnSpc>
            <a:spcBef>
              <a:spcPct val="0"/>
            </a:spcBef>
            <a:spcAft>
              <a:spcPct val="35000"/>
            </a:spcAft>
            <a:buNone/>
          </a:pPr>
          <a:r>
            <a:rPr lang="en-US" sz="2800" kern="1200">
              <a:latin typeface="Arial" panose="020B0604020202020204" pitchFamily="34" charset="0"/>
              <a:cs typeface="Arial" panose="020B0604020202020204" pitchFamily="34" charset="0"/>
              <a:sym typeface="+mn-ea"/>
            </a:rPr>
            <a:t>Trong nọc độc của ong, kiến có axit gì?</a:t>
          </a:r>
          <a:endParaRPr lang="en-US" sz="2800" kern="1200">
            <a:latin typeface="Arial" panose="020B0604020202020204" pitchFamily="34" charset="0"/>
            <a:cs typeface="Arial" panose="020B0604020202020204" pitchFamily="34" charset="0"/>
          </a:endParaRPr>
        </a:p>
        <a:p>
          <a:pPr marL="285750" lvl="1" indent="-285750" algn="l" defTabSz="2889250">
            <a:lnSpc>
              <a:spcPct val="100000"/>
            </a:lnSpc>
            <a:spcBef>
              <a:spcPct val="0"/>
            </a:spcBef>
            <a:spcAft>
              <a:spcPct val="15000"/>
            </a:spcAft>
            <a:buChar char="•"/>
          </a:pPr>
          <a:endParaRPr altLang="en-US" sz="6500" kern="1200"/>
        </a:p>
        <a:p>
          <a:pPr marL="285750" lvl="1" indent="-285750" algn="l" defTabSz="2889250">
            <a:lnSpc>
              <a:spcPct val="100000"/>
            </a:lnSpc>
            <a:spcBef>
              <a:spcPct val="0"/>
            </a:spcBef>
            <a:spcAft>
              <a:spcPct val="15000"/>
            </a:spcAft>
            <a:buChar char="•"/>
          </a:pPr>
          <a:endParaRPr altLang="en-US" sz="6500" kern="1200"/>
        </a:p>
      </dsp:txBody>
      <dsp:txXfrm rot="10800000">
        <a:off x="2549503" y="2960722"/>
        <a:ext cx="7503122" cy="1171678"/>
      </dsp:txXfrm>
    </dsp:sp>
    <dsp:sp modelId="{69DE5637-6198-4292-ADFF-69DC2A063BC5}">
      <dsp:nvSpPr>
        <dsp:cNvPr id="0" name=""/>
        <dsp:cNvSpPr/>
      </dsp:nvSpPr>
      <dsp:spPr>
        <a:xfrm>
          <a:off x="1670744" y="2960722"/>
          <a:ext cx="1171678" cy="1171678"/>
        </a:xfrm>
        <a:prstGeom prst="ellipse">
          <a:avLst/>
        </a:prstGeom>
        <a:solidFill>
          <a:schemeClr val="accent5">
            <a:tint val="50000"/>
            <a:hueOff val="-372294"/>
            <a:satOff val="24477"/>
            <a:lumOff val="-5092"/>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E6026-A697-4D8F-84B5-C5321A8528B3}">
      <dsp:nvSpPr>
        <dsp:cNvPr id="0" name=""/>
        <dsp:cNvSpPr/>
      </dsp:nvSpPr>
      <dsp:spPr>
        <a:xfrm rot="10800000">
          <a:off x="2393369" y="2690"/>
          <a:ext cx="8174821" cy="1337190"/>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9664" tIns="106680" rIns="199136" bIns="106680" numCol="1" spcCol="1270" anchor="t" anchorCtr="0">
          <a:noAutofit/>
        </a:bodyPr>
        <a:lstStyle/>
        <a:p>
          <a:pPr marL="0" lvl="0" indent="0" algn="l" defTabSz="1244600">
            <a:lnSpc>
              <a:spcPct val="100000"/>
            </a:lnSpc>
            <a:spcBef>
              <a:spcPct val="0"/>
            </a:spcBef>
            <a:spcAft>
              <a:spcPct val="35000"/>
            </a:spcAft>
            <a:buNone/>
          </a:pPr>
          <a:r>
            <a:rPr lang="en-US" sz="2800" kern="1200">
              <a:latin typeface="Arial" panose="020B0604020202020204" pitchFamily="34" charset="0"/>
              <a:cs typeface="Arial" panose="020B0604020202020204" pitchFamily="34" charset="0"/>
              <a:sym typeface="+mn-ea"/>
            </a:rPr>
            <a:t>Cách nhận biết một chất là axit trong thực tế: có vị chua, dd axit làm quỳ tím hóa đỏ</a:t>
          </a:r>
        </a:p>
        <a:p>
          <a:pPr marL="0" lvl="0" indent="0" algn="l" defTabSz="1244600">
            <a:lnSpc>
              <a:spcPct val="100000"/>
            </a:lnSpc>
            <a:spcBef>
              <a:spcPct val="0"/>
            </a:spcBef>
            <a:spcAft>
              <a:spcPct val="35000"/>
            </a:spcAft>
            <a:buNone/>
          </a:pPr>
          <a:endParaRPr lang="en-US" sz="2800" kern="1200">
            <a:latin typeface="Arial" panose="020B0604020202020204" pitchFamily="34" charset="0"/>
            <a:cs typeface="Arial" panose="020B0604020202020204" pitchFamily="34" charset="0"/>
          </a:endParaRPr>
        </a:p>
        <a:p>
          <a:pPr marL="285750" lvl="1" indent="-285750" algn="l" defTabSz="2889250">
            <a:lnSpc>
              <a:spcPct val="100000"/>
            </a:lnSpc>
            <a:spcBef>
              <a:spcPct val="0"/>
            </a:spcBef>
            <a:spcAft>
              <a:spcPct val="15000"/>
            </a:spcAft>
            <a:buChar char="•"/>
          </a:pPr>
          <a:endParaRPr altLang="en-US" sz="6500" kern="1200"/>
        </a:p>
        <a:p>
          <a:pPr marL="285750" lvl="1" indent="-285750" algn="l" defTabSz="2889250">
            <a:lnSpc>
              <a:spcPct val="100000"/>
            </a:lnSpc>
            <a:spcBef>
              <a:spcPct val="0"/>
            </a:spcBef>
            <a:spcAft>
              <a:spcPct val="15000"/>
            </a:spcAft>
            <a:buChar char="•"/>
          </a:pPr>
          <a:endParaRPr altLang="en-US" sz="6500" kern="1200"/>
        </a:p>
      </dsp:txBody>
      <dsp:txXfrm rot="10800000">
        <a:off x="2727666" y="2690"/>
        <a:ext cx="7840524" cy="1337190"/>
      </dsp:txXfrm>
    </dsp:sp>
    <dsp:sp modelId="{F8DF891C-0D10-4055-A8A8-3FC34ADEDC5B}">
      <dsp:nvSpPr>
        <dsp:cNvPr id="0" name=""/>
        <dsp:cNvSpPr/>
      </dsp:nvSpPr>
      <dsp:spPr>
        <a:xfrm>
          <a:off x="1724774" y="2690"/>
          <a:ext cx="1337190" cy="1337190"/>
        </a:xfrm>
        <a:prstGeom prst="ellipse">
          <a:avLst/>
        </a:prstGeom>
        <a:solidFill>
          <a:schemeClr val="accent5">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DC27DDA6-73A4-45AF-8B52-70E594C6E063}">
      <dsp:nvSpPr>
        <dsp:cNvPr id="0" name=""/>
        <dsp:cNvSpPr/>
      </dsp:nvSpPr>
      <dsp:spPr>
        <a:xfrm rot="10800000">
          <a:off x="2393369" y="1729164"/>
          <a:ext cx="8174821" cy="1337190"/>
        </a:xfrm>
        <a:prstGeom prst="homePlate">
          <a:avLst/>
        </a:prstGeom>
        <a:gradFill rotWithShape="0">
          <a:gsLst>
            <a:gs pos="0">
              <a:schemeClr val="accent5">
                <a:hueOff val="-450009"/>
                <a:satOff val="15183"/>
                <a:lumOff val="-11765"/>
                <a:alphaOff val="0"/>
                <a:lumMod val="110000"/>
                <a:satMod val="105000"/>
                <a:tint val="67000"/>
              </a:schemeClr>
            </a:gs>
            <a:gs pos="50000">
              <a:schemeClr val="accent5">
                <a:hueOff val="-450009"/>
                <a:satOff val="15183"/>
                <a:lumOff val="-11765"/>
                <a:alphaOff val="0"/>
                <a:lumMod val="105000"/>
                <a:satMod val="103000"/>
                <a:tint val="73000"/>
              </a:schemeClr>
            </a:gs>
            <a:gs pos="100000">
              <a:schemeClr val="accent5">
                <a:hueOff val="-450009"/>
                <a:satOff val="15183"/>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9664" tIns="106680" rIns="199136" bIns="106680" numCol="1" spcCol="1270" anchor="ctr" anchorCtr="0">
          <a:noAutofit/>
        </a:bodyPr>
        <a:lstStyle/>
        <a:p>
          <a:pPr marL="0" lvl="0" indent="0" defTabSz="1244600">
            <a:lnSpc>
              <a:spcPct val="100000"/>
            </a:lnSpc>
            <a:spcBef>
              <a:spcPct val="0"/>
            </a:spcBef>
            <a:spcAft>
              <a:spcPct val="35000"/>
            </a:spcAft>
            <a:buNone/>
          </a:pPr>
          <a:endParaRPr lang="en-US" sz="2800" kern="1200">
            <a:latin typeface="Arial" panose="020B0604020202020204" pitchFamily="34" charset="0"/>
            <a:cs typeface="Arial" panose="020B0604020202020204" pitchFamily="34" charset="0"/>
            <a:sym typeface="+mn-ea"/>
          </a:endParaRPr>
        </a:p>
        <a:p>
          <a:pPr marL="0" lvl="0" indent="0" algn="l" defTabSz="1244600">
            <a:lnSpc>
              <a:spcPct val="100000"/>
            </a:lnSpc>
            <a:spcBef>
              <a:spcPct val="0"/>
            </a:spcBef>
            <a:spcAft>
              <a:spcPct val="35000"/>
            </a:spcAft>
            <a:buNone/>
          </a:pPr>
          <a:r>
            <a:rPr lang="en-US" sz="2800" kern="1200">
              <a:latin typeface="Arial" panose="020B0604020202020204" pitchFamily="34" charset="0"/>
              <a:cs typeface="Arial" panose="020B0604020202020204" pitchFamily="34" charset="0"/>
              <a:sym typeface="+mn-ea"/>
            </a:rPr>
            <a:t>acetic acid trong giấm ăn, citric acid trong quả chanh, maleic acid trong quả táo…</a:t>
          </a:r>
        </a:p>
        <a:p>
          <a:pPr marL="0" lvl="0" indent="0" defTabSz="1244600">
            <a:lnSpc>
              <a:spcPct val="100000"/>
            </a:lnSpc>
            <a:spcBef>
              <a:spcPct val="0"/>
            </a:spcBef>
            <a:spcAft>
              <a:spcPct val="35000"/>
            </a:spcAft>
            <a:buNone/>
          </a:pPr>
          <a:endParaRPr lang="en-US" sz="2800" kern="1200">
            <a:latin typeface="Arial" panose="020B0604020202020204" pitchFamily="34" charset="0"/>
            <a:cs typeface="Arial" panose="020B0604020202020204" pitchFamily="34" charset="0"/>
          </a:endParaRPr>
        </a:p>
      </dsp:txBody>
      <dsp:txXfrm rot="10800000">
        <a:off x="2727666" y="1729164"/>
        <a:ext cx="7840524" cy="1337190"/>
      </dsp:txXfrm>
    </dsp:sp>
    <dsp:sp modelId="{48C23F44-CDC2-4998-B9C4-F737C51D3228}">
      <dsp:nvSpPr>
        <dsp:cNvPr id="0" name=""/>
        <dsp:cNvSpPr/>
      </dsp:nvSpPr>
      <dsp:spPr>
        <a:xfrm>
          <a:off x="1724774" y="1729164"/>
          <a:ext cx="1337190" cy="1337190"/>
        </a:xfrm>
        <a:prstGeom prst="ellipse">
          <a:avLst/>
        </a:prstGeom>
        <a:solidFill>
          <a:schemeClr val="accent5">
            <a:tint val="50000"/>
            <a:hueOff val="-186147"/>
            <a:satOff val="12238"/>
            <a:lumOff val="-2546"/>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00C34D87-B2DD-493A-BAA2-1A14EA17DEB1}">
      <dsp:nvSpPr>
        <dsp:cNvPr id="0" name=""/>
        <dsp:cNvSpPr/>
      </dsp:nvSpPr>
      <dsp:spPr>
        <a:xfrm rot="10800000">
          <a:off x="2393369" y="3455639"/>
          <a:ext cx="8174821" cy="1337190"/>
        </a:xfrm>
        <a:prstGeom prst="homePlate">
          <a:avLst/>
        </a:prstGeom>
        <a:gradFill rotWithShape="0">
          <a:gsLst>
            <a:gs pos="0">
              <a:schemeClr val="accent5">
                <a:hueOff val="-900018"/>
                <a:satOff val="30365"/>
                <a:lumOff val="-23530"/>
                <a:alphaOff val="0"/>
                <a:lumMod val="110000"/>
                <a:satMod val="105000"/>
                <a:tint val="67000"/>
              </a:schemeClr>
            </a:gs>
            <a:gs pos="50000">
              <a:schemeClr val="accent5">
                <a:hueOff val="-900018"/>
                <a:satOff val="30365"/>
                <a:lumOff val="-23530"/>
                <a:alphaOff val="0"/>
                <a:lumMod val="105000"/>
                <a:satMod val="103000"/>
                <a:tint val="73000"/>
              </a:schemeClr>
            </a:gs>
            <a:gs pos="100000">
              <a:schemeClr val="accent5">
                <a:hueOff val="-900018"/>
                <a:satOff val="30365"/>
                <a:lumOff val="-2353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9664" tIns="106680" rIns="199136" bIns="106680" numCol="1" spcCol="1270" anchor="t" anchorCtr="0">
          <a:noAutofit/>
        </a:bodyPr>
        <a:lstStyle/>
        <a:p>
          <a:pPr marL="0" lvl="0" indent="0" algn="l" defTabSz="1244600">
            <a:lnSpc>
              <a:spcPct val="100000"/>
            </a:lnSpc>
            <a:spcBef>
              <a:spcPct val="0"/>
            </a:spcBef>
            <a:spcAft>
              <a:spcPct val="35000"/>
            </a:spcAft>
            <a:buNone/>
          </a:pPr>
          <a:r>
            <a:rPr lang="en-US" sz="2800" kern="1200">
              <a:latin typeface="Arial" panose="020B0604020202020204" pitchFamily="34" charset="0"/>
              <a:cs typeface="Arial" panose="020B0604020202020204" pitchFamily="34" charset="0"/>
            </a:rPr>
            <a:t>Trong nọc độc Ong, kiến, muỗi… có acid fomic (HCOOH). Ngoài ra, còn có  acid chlohydric (HCl), acid phosphoric </a:t>
          </a:r>
          <a:r>
            <a:rPr lang="en-US" sz="2800" kern="1200">
              <a:latin typeface="Arial" panose="020B0604020202020204" pitchFamily="34" charset="0"/>
              <a:cs typeface="Arial" panose="020B0604020202020204" pitchFamily="34" charset="0"/>
              <a:sym typeface="+mn-ea"/>
            </a:rPr>
            <a:t>(H</a:t>
          </a:r>
          <a:r>
            <a:rPr lang="en-US" sz="2800" kern="1200" baseline="-25000">
              <a:latin typeface="Arial" panose="020B0604020202020204" pitchFamily="34" charset="0"/>
              <a:cs typeface="Arial" panose="020B0604020202020204" pitchFamily="34" charset="0"/>
              <a:sym typeface="+mn-ea"/>
            </a:rPr>
            <a:t>3</a:t>
          </a:r>
          <a:r>
            <a:rPr lang="en-US" sz="2800" kern="1200">
              <a:latin typeface="Arial" panose="020B0604020202020204" pitchFamily="34" charset="0"/>
              <a:cs typeface="Arial" panose="020B0604020202020204" pitchFamily="34" charset="0"/>
              <a:sym typeface="+mn-ea"/>
            </a:rPr>
            <a:t>PO4)</a:t>
          </a:r>
          <a:r>
            <a:rPr lang="en-US" sz="2800" kern="1200">
              <a:latin typeface="Arial" panose="020B0604020202020204" pitchFamily="34" charset="0"/>
              <a:cs typeface="Arial" panose="020B0604020202020204" pitchFamily="34" charset="0"/>
            </a:rPr>
            <a:t>. </a:t>
          </a:r>
        </a:p>
        <a:p>
          <a:pPr marL="285750" lvl="1" indent="-285750" algn="l" defTabSz="2889250">
            <a:lnSpc>
              <a:spcPct val="100000"/>
            </a:lnSpc>
            <a:spcBef>
              <a:spcPct val="0"/>
            </a:spcBef>
            <a:spcAft>
              <a:spcPct val="15000"/>
            </a:spcAft>
            <a:buChar char="•"/>
          </a:pPr>
          <a:endParaRPr altLang="en-US" sz="6500" kern="1200"/>
        </a:p>
        <a:p>
          <a:pPr marL="285750" lvl="1" indent="-285750" algn="l" defTabSz="2889250">
            <a:lnSpc>
              <a:spcPct val="100000"/>
            </a:lnSpc>
            <a:spcBef>
              <a:spcPct val="0"/>
            </a:spcBef>
            <a:spcAft>
              <a:spcPct val="15000"/>
            </a:spcAft>
            <a:buChar char="•"/>
          </a:pPr>
          <a:endParaRPr altLang="en-US" sz="6500" kern="1200"/>
        </a:p>
      </dsp:txBody>
      <dsp:txXfrm rot="10800000">
        <a:off x="2727666" y="3455639"/>
        <a:ext cx="7840524" cy="1337190"/>
      </dsp:txXfrm>
    </dsp:sp>
    <dsp:sp modelId="{69DE5637-6198-4292-ADFF-69DC2A063BC5}">
      <dsp:nvSpPr>
        <dsp:cNvPr id="0" name=""/>
        <dsp:cNvSpPr/>
      </dsp:nvSpPr>
      <dsp:spPr>
        <a:xfrm>
          <a:off x="1724774" y="3455639"/>
          <a:ext cx="1337190" cy="1337190"/>
        </a:xfrm>
        <a:prstGeom prst="ellipse">
          <a:avLst/>
        </a:prstGeom>
        <a:solidFill>
          <a:schemeClr val="accent5">
            <a:tint val="50000"/>
            <a:hueOff val="-372294"/>
            <a:satOff val="24477"/>
            <a:lumOff val="-5092"/>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2">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8/19/2023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4E4C7539-B35F-467C-8A4D-5C16839B242B}" type="slidenum">
              <a:rPr lang="en-US" sz="1200"/>
              <a:t>1</a:t>
            </a:fld>
            <a:endParaRPr lang="en-US" sz="1200"/>
          </a:p>
        </p:txBody>
      </p:sp>
      <p:sp>
        <p:nvSpPr>
          <p:cNvPr id="23555" name="Nơi giữ chỗ cho Hình ảnh của Bản chiếu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6" name="Nơi giữ chỗ cho Ghi chú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p>
        </p:txBody>
      </p:sp>
      <p:sp>
        <p:nvSpPr>
          <p:cNvPr id="23557" name="Nơi giữ chỗ cho Số hiệu Bản chiế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CE24BAEC-A877-4B7E-96D5-A466B4C7C402}" type="slidenum">
              <a:rPr lang="en-US" sz="1200">
                <a:cs typeface="Times New Roman" panose="02020603050405020304" pitchFamily="18" charset="0"/>
              </a:rPr>
              <a:t>1</a:t>
            </a:fld>
            <a:endParaRPr lang="en-US" sz="1200">
              <a:cs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zh-CN" dirty="0"/>
              <a:t>10</a:t>
            </a:fld>
            <a:endParaRPr lang="en-US" altLang="zh-CN" dirty="0"/>
          </a:p>
        </p:txBody>
      </p:sp>
      <p:sp>
        <p:nvSpPr>
          <p:cNvPr id="6147" name="Rectangle 2"/>
          <p:cNvSpPr>
            <a:spLocks noGrp="1" noRot="1" noChangeAspect="1" noTextEdit="1"/>
          </p:cNvSpPr>
          <p:nvPr>
            <p:ph type="sldImg"/>
          </p:nvPr>
        </p:nvSpPr>
        <p:spPr/>
      </p:sp>
      <p:sp>
        <p:nvSpPr>
          <p:cNvPr id="6148" name="Rectangle 3"/>
          <p:cNvSpPr>
            <a:spLocks noGrp="1"/>
          </p:cNvSpPr>
          <p:nvPr>
            <p:ph type="body" idx="1"/>
          </p:nvPr>
        </p:nvSpPr>
        <p:spPr/>
        <p:txBody>
          <a:bodyPr wrap="square" lIns="91440" tIns="45720" rIns="91440" bIns="45720" anchor="t" anchorCtr="0"/>
          <a:lstStyle/>
          <a:p>
            <a:pPr lvl="0" eaLnBrk="1" hangingPunct="1"/>
            <a:endParaRPr lang="zh-CN"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86D785-FA9C-47E8-941E-80E9C19E6A64}" type="slidenum">
              <a:rPr lang="zh-CN" altLang="en-US" smtClean="0">
                <a:solidFill>
                  <a:prstClr val="black"/>
                </a:solidFill>
                <a:latin typeface="等线" panose="020F0502020204030204"/>
                <a:ea typeface="等线" panose="02010600030101010101" pitchFamily="2" charset="-122"/>
              </a:rPr>
              <a:t>29</a:t>
            </a:fld>
            <a:endParaRPr lang="zh-CN" altLang="en-US">
              <a:solidFill>
                <a:prstClr val="black"/>
              </a:solidFill>
              <a:latin typeface="等线" panose="020F0502020204030204"/>
              <a:ea typeface="等线"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59393"/>
          <p:cNvSpPr>
            <a:spLocks noGrp="1" noRot="1" noChangeAspect="1" noTextEdit="1"/>
          </p:cNvSpPr>
          <p:nvPr>
            <p:ph type="sldImg"/>
          </p:nvPr>
        </p:nvSpPr>
        <p:spPr/>
      </p:sp>
      <p:sp>
        <p:nvSpPr>
          <p:cNvPr id="59395" name="文本占位符 5939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34</a:t>
            </a:fld>
            <a:endParaRPr lang="zh-CN"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59393"/>
          <p:cNvSpPr>
            <a:spLocks noGrp="1" noRot="1" noChangeAspect="1" noTextEdit="1"/>
          </p:cNvSpPr>
          <p:nvPr>
            <p:ph type="sldImg"/>
          </p:nvPr>
        </p:nvSpPr>
        <p:spPr/>
      </p:sp>
      <p:sp>
        <p:nvSpPr>
          <p:cNvPr id="59395" name="文本占位符 5939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38</a:t>
            </a:fld>
            <a:endParaRPr lang="zh-CN"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a:t>Click to edit Master title style</a:t>
            </a:r>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t>8/19/2023</a:t>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616" t="7782" r="923" b="615"/>
          <a:stretch>
            <a:fillRect/>
          </a:stretch>
        </p:blipFill>
        <p:spPr>
          <a:xfrm>
            <a:off x="0" y="0"/>
            <a:ext cx="12192000" cy="6858000"/>
          </a:xfrm>
          <a:prstGeom prst="rect">
            <a:avLst/>
          </a:prstGeom>
        </p:spPr>
      </p:pic>
      <p:sp>
        <p:nvSpPr>
          <p:cNvPr id="11" name="矩形 10"/>
          <p:cNvSpPr/>
          <p:nvPr userDrawn="1"/>
        </p:nvSpPr>
        <p:spPr>
          <a:xfrm>
            <a:off x="0" y="643467"/>
            <a:ext cx="12192000" cy="6045200"/>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2" name="文本框 11"/>
          <p:cNvSpPr txBox="1"/>
          <p:nvPr userDrawn="1"/>
        </p:nvSpPr>
        <p:spPr>
          <a:xfrm>
            <a:off x="226589" y="126920"/>
            <a:ext cx="3599062" cy="502766"/>
          </a:xfrm>
          <a:prstGeom prst="rect">
            <a:avLst/>
          </a:prstGeom>
          <a:noFill/>
        </p:spPr>
        <p:txBody>
          <a:bodyPr wrap="none" rtlCol="0">
            <a:spAutoFit/>
          </a:bodyPr>
          <a:lstStyle/>
          <a:p>
            <a:pPr defTabSz="914400"/>
            <a:r>
              <a:rPr lang="zh-CN" altLang="en-US" sz="2665" dirty="0">
                <a:solidFill>
                  <a:prstClr val="black"/>
                </a:solidFill>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8/19/2023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8/19/2023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8/19/2023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8/19/2023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8/19/2023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8/19/2023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p:nvPicPr>
        <p:blipFill>
          <a:blip r:embed="rId14"/>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t>8/19/2023</a:t>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mc:Choice>
    <mc:Fallback xmlns="">
      <p:transition/>
    </mc:Fallback>
  </mc:AlternateConten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4.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2.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104"/>
          <p:cNvPicPr>
            <a:picLocks noGrp="1"/>
          </p:cNvPicPr>
          <p:nvPr/>
        </p:nvPicPr>
        <p:blipFill>
          <a:blip r:embed="rId3"/>
          <a:stretch>
            <a:fillRect/>
          </a:stretch>
        </p:blipFill>
        <p:spPr>
          <a:xfrm>
            <a:off x="-209233" y="0"/>
            <a:ext cx="12610465" cy="6842125"/>
          </a:xfrm>
          <a:prstGeom prst="rect">
            <a:avLst/>
          </a:prstGeom>
          <a:noFill/>
          <a:ln w="9525">
            <a:noFill/>
          </a:ln>
        </p:spPr>
      </p:pic>
      <p:sp>
        <p:nvSpPr>
          <p:cNvPr id="3" name="Text Box 2"/>
          <p:cNvSpPr txBox="1"/>
          <p:nvPr/>
        </p:nvSpPr>
        <p:spPr>
          <a:xfrm>
            <a:off x="2089785" y="314325"/>
            <a:ext cx="8501380" cy="922020"/>
          </a:xfrm>
          <a:prstGeom prst="rect">
            <a:avLst/>
          </a:prstGeom>
          <a:noFill/>
        </p:spPr>
        <p:txBody>
          <a:bodyPr wrap="square" rtlCol="0">
            <a:spAutoFit/>
          </a:bodyPr>
          <a:lstStyle/>
          <a:p>
            <a:r>
              <a:rPr lang="en-US" sz="5400" b="1">
                <a:solidFill>
                  <a:schemeClr val="accent2">
                    <a:lumMod val="75000"/>
                  </a:schemeClr>
                </a:solidFill>
                <a:latin typeface="+mj-lt"/>
                <a:cs typeface="+mj-lt"/>
              </a:rPr>
              <a:t>Bài 9 : BASE. THANG PH</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3076" name="Picture 4" descr="5"/>
          <p:cNvPicPr>
            <a:picLocks noChangeAspect="1"/>
          </p:cNvPicPr>
          <p:nvPr/>
        </p:nvPicPr>
        <p:blipFill>
          <a:blip r:embed="rId3"/>
          <a:stretch>
            <a:fillRect/>
          </a:stretch>
        </p:blipFill>
        <p:spPr>
          <a:xfrm>
            <a:off x="-635" y="0"/>
            <a:ext cx="12192635" cy="6988810"/>
          </a:xfrm>
          <a:prstGeom prst="rect">
            <a:avLst/>
          </a:prstGeom>
          <a:noFill/>
          <a:ln w="9525">
            <a:noFill/>
          </a:ln>
        </p:spPr>
      </p:pic>
      <p:pic>
        <p:nvPicPr>
          <p:cNvPr id="3079" name="Picture 7" descr="11"/>
          <p:cNvPicPr>
            <a:picLocks noChangeAspect="1"/>
          </p:cNvPicPr>
          <p:nvPr/>
        </p:nvPicPr>
        <p:blipFill>
          <a:blip r:embed="rId4"/>
          <a:stretch>
            <a:fillRect/>
          </a:stretch>
        </p:blipFill>
        <p:spPr>
          <a:xfrm>
            <a:off x="2155190" y="5238750"/>
            <a:ext cx="9876155" cy="1619250"/>
          </a:xfrm>
          <a:prstGeom prst="rect">
            <a:avLst/>
          </a:prstGeom>
          <a:noFill/>
          <a:ln w="9525">
            <a:noFill/>
          </a:ln>
        </p:spPr>
      </p:pic>
      <p:pic>
        <p:nvPicPr>
          <p:cNvPr id="3080" name="Picture 8" descr="8"/>
          <p:cNvPicPr>
            <a:picLocks noChangeAspect="1"/>
          </p:cNvPicPr>
          <p:nvPr/>
        </p:nvPicPr>
        <p:blipFill>
          <a:blip r:embed="rId5"/>
          <a:stretch>
            <a:fillRect/>
          </a:stretch>
        </p:blipFill>
        <p:spPr>
          <a:xfrm>
            <a:off x="2232660" y="1968500"/>
            <a:ext cx="9664700" cy="1732280"/>
          </a:xfrm>
          <a:prstGeom prst="rect">
            <a:avLst/>
          </a:prstGeom>
          <a:noFill/>
          <a:ln w="9525">
            <a:noFill/>
          </a:ln>
        </p:spPr>
      </p:pic>
      <p:pic>
        <p:nvPicPr>
          <p:cNvPr id="3081" name="Picture 9" descr="9"/>
          <p:cNvPicPr>
            <a:picLocks noChangeAspect="1"/>
          </p:cNvPicPr>
          <p:nvPr/>
        </p:nvPicPr>
        <p:blipFill>
          <a:blip r:embed="rId6"/>
          <a:stretch>
            <a:fillRect/>
          </a:stretch>
        </p:blipFill>
        <p:spPr>
          <a:xfrm>
            <a:off x="2307590" y="441960"/>
            <a:ext cx="9700260" cy="1662430"/>
          </a:xfrm>
          <a:prstGeom prst="rect">
            <a:avLst/>
          </a:prstGeom>
          <a:noFill/>
          <a:ln w="9525">
            <a:noFill/>
          </a:ln>
        </p:spPr>
      </p:pic>
      <p:pic>
        <p:nvPicPr>
          <p:cNvPr id="3082" name="Picture 10" descr="10"/>
          <p:cNvPicPr>
            <a:picLocks noChangeAspect="1"/>
          </p:cNvPicPr>
          <p:nvPr/>
        </p:nvPicPr>
        <p:blipFill>
          <a:blip r:embed="rId7"/>
          <a:stretch>
            <a:fillRect/>
          </a:stretch>
        </p:blipFill>
        <p:spPr>
          <a:xfrm>
            <a:off x="2232660" y="3596005"/>
            <a:ext cx="9683115" cy="2004695"/>
          </a:xfrm>
          <a:prstGeom prst="rect">
            <a:avLst/>
          </a:prstGeom>
          <a:noFill/>
          <a:ln w="9525">
            <a:noFill/>
          </a:ln>
        </p:spPr>
      </p:pic>
      <p:sp>
        <p:nvSpPr>
          <p:cNvPr id="3084" name="Text Box 12"/>
          <p:cNvSpPr txBox="1"/>
          <p:nvPr/>
        </p:nvSpPr>
        <p:spPr>
          <a:xfrm>
            <a:off x="1188720" y="2439035"/>
            <a:ext cx="1330960" cy="2799715"/>
          </a:xfrm>
          <a:prstGeom prst="rect">
            <a:avLst/>
          </a:prstGeom>
          <a:noFill/>
          <a:ln w="9525">
            <a:noFill/>
          </a:ln>
        </p:spPr>
        <p:txBody>
          <a:bodyPr wrap="square">
            <a:spAutoFit/>
          </a:bodyPr>
          <a:lstStyle/>
          <a:p>
            <a:pPr defTabSz="1500505">
              <a:spcBef>
                <a:spcPct val="50000"/>
              </a:spcBef>
            </a:pPr>
            <a:r>
              <a:rPr lang="en-US" altLang="zh-CN" sz="3200" b="1" dirty="0">
                <a:solidFill>
                  <a:srgbClr val="3399FF"/>
                </a:solidFill>
                <a:latin typeface="Arial" panose="020B0604020202020204" pitchFamily="34" charset="0"/>
                <a:ea typeface="黑体" pitchFamily="2" charset="-122"/>
                <a:cs typeface="Arial" panose="020B0604020202020204" pitchFamily="34" charset="0"/>
              </a:rPr>
              <a:t>Báo cáo, thảo luận</a:t>
            </a: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a:p>
            <a:pPr defTabSz="1500505">
              <a:spcBef>
                <a:spcPct val="50000"/>
              </a:spcBef>
            </a:pP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p:txBody>
      </p:sp>
      <p:sp>
        <p:nvSpPr>
          <p:cNvPr id="100" name="Text Box 99"/>
          <p:cNvSpPr txBox="1"/>
          <p:nvPr/>
        </p:nvSpPr>
        <p:spPr>
          <a:xfrm>
            <a:off x="3173730" y="823595"/>
            <a:ext cx="8525510" cy="521970"/>
          </a:xfrm>
          <a:prstGeom prst="rect">
            <a:avLst/>
          </a:prstGeom>
          <a:noFill/>
          <a:ln w="9525">
            <a:noFill/>
          </a:ln>
        </p:spPr>
        <p:txBody>
          <a:bodyPr wrap="square">
            <a:spAutoFit/>
          </a:bodyPr>
          <a:lstStyle/>
          <a:p>
            <a:pPr indent="0"/>
            <a:r>
              <a:rPr lang="en-US" sz="2800" b="0">
                <a:latin typeface="Arial" panose="020B0604020202020204" pitchFamily="34" charset="0"/>
                <a:cs typeface="Arial" panose="020B0604020202020204" pitchFamily="34" charset="0"/>
              </a:rPr>
              <a:t>1.Công thức hoá học của các base đều có nhóm OH</a:t>
            </a:r>
          </a:p>
        </p:txBody>
      </p:sp>
      <p:sp>
        <p:nvSpPr>
          <p:cNvPr id="2" name="Text Box 1"/>
          <p:cNvSpPr txBox="1"/>
          <p:nvPr/>
        </p:nvSpPr>
        <p:spPr>
          <a:xfrm>
            <a:off x="2970530" y="2266315"/>
            <a:ext cx="8608695" cy="953135"/>
          </a:xfrm>
          <a:prstGeom prst="rect">
            <a:avLst/>
          </a:prstGeom>
          <a:noFill/>
          <a:ln w="9525">
            <a:noFill/>
          </a:ln>
        </p:spPr>
        <p:txBody>
          <a:bodyPr wrap="square">
            <a:spAutoFit/>
          </a:bodyPr>
          <a:lstStyle/>
          <a:p>
            <a:pPr indent="577850"/>
            <a:r>
              <a:rPr lang="en-US" sz="2800" b="0">
                <a:solidFill>
                  <a:srgbClr val="000000"/>
                </a:solidFill>
                <a:latin typeface="Arial" panose="020B0604020202020204" pitchFamily="34" charset="0"/>
                <a:cs typeface="Arial" panose="020B0604020202020204" pitchFamily="34" charset="0"/>
              </a:rPr>
              <a:t>2. Dạng tồn tại của base trong dung dịch có chứa anion </a:t>
            </a:r>
            <a:r>
              <a:rPr lang="en-US" sz="2800" b="0">
                <a:latin typeface="Arial" panose="020B0604020202020204" pitchFamily="34" charset="0"/>
                <a:cs typeface="Arial" panose="020B0604020202020204" pitchFamily="34" charset="0"/>
              </a:rPr>
              <a:t>OH</a:t>
            </a:r>
            <a:r>
              <a:rPr lang="en-US" sz="2800" b="0" baseline="30000">
                <a:latin typeface="Arial" panose="020B0604020202020204" pitchFamily="34" charset="0"/>
                <a:cs typeface="Arial" panose="020B0604020202020204" pitchFamily="34" charset="0"/>
              </a:rPr>
              <a:t>-</a:t>
            </a:r>
            <a:r>
              <a:rPr lang="en-US" sz="2800" b="0">
                <a:solidFill>
                  <a:srgbClr val="000000"/>
                </a:solidFill>
                <a:latin typeface="Arial" panose="020B0604020202020204" pitchFamily="34" charset="0"/>
                <a:cs typeface="Arial" panose="020B0604020202020204" pitchFamily="34" charset="0"/>
              </a:rPr>
              <a:t> và cation kim loại</a:t>
            </a:r>
            <a:endParaRPr lang="en-US" sz="2800">
              <a:latin typeface="Arial" panose="020B0604020202020204" pitchFamily="34" charset="0"/>
              <a:cs typeface="Arial" panose="020B0604020202020204" pitchFamily="34" charset="0"/>
            </a:endParaRPr>
          </a:p>
        </p:txBody>
      </p:sp>
      <p:sp>
        <p:nvSpPr>
          <p:cNvPr id="3" name="Text Box 2"/>
          <p:cNvSpPr txBox="1"/>
          <p:nvPr/>
        </p:nvSpPr>
        <p:spPr>
          <a:xfrm>
            <a:off x="2850515" y="3700780"/>
            <a:ext cx="8728710" cy="1383665"/>
          </a:xfrm>
          <a:prstGeom prst="rect">
            <a:avLst/>
          </a:prstGeom>
          <a:noFill/>
          <a:ln w="9525">
            <a:noFill/>
          </a:ln>
        </p:spPr>
        <p:txBody>
          <a:bodyPr wrap="square">
            <a:spAutoFit/>
          </a:bodyPr>
          <a:lstStyle/>
          <a:p>
            <a:pPr indent="577850"/>
            <a:r>
              <a:rPr lang="en-US" sz="2800" b="0">
                <a:latin typeface="Arial" panose="020B0604020202020204" pitchFamily="34" charset="0"/>
                <a:cs typeface="Arial" panose="020B0604020202020204" pitchFamily="34" charset="0"/>
              </a:rPr>
              <a:t>3. Base là những hợp chất trong phân tử có nguyên tử kim loại liên kết với nhóm hydroxide. Khi tan trong nước, base tạo ra ion OH</a:t>
            </a:r>
            <a:r>
              <a:rPr lang="en-US" sz="2800" b="0" baseline="30000">
                <a:latin typeface="Arial" panose="020B0604020202020204" pitchFamily="34" charset="0"/>
                <a:cs typeface="Arial" panose="020B0604020202020204" pitchFamily="34" charset="0"/>
              </a:rPr>
              <a:t>-</a:t>
            </a:r>
            <a:endParaRPr lang="en-US" sz="2800">
              <a:latin typeface="Arial" panose="020B0604020202020204" pitchFamily="34" charset="0"/>
              <a:cs typeface="Arial" panose="020B0604020202020204" pitchFamily="34" charset="0"/>
            </a:endParaRPr>
          </a:p>
        </p:txBody>
      </p:sp>
      <p:sp>
        <p:nvSpPr>
          <p:cNvPr id="5" name="Text Box 4"/>
          <p:cNvSpPr txBox="1"/>
          <p:nvPr/>
        </p:nvSpPr>
        <p:spPr>
          <a:xfrm>
            <a:off x="2235200" y="5313680"/>
            <a:ext cx="9959340" cy="1260475"/>
          </a:xfrm>
          <a:prstGeom prst="rect">
            <a:avLst/>
          </a:prstGeom>
          <a:noFill/>
          <a:ln w="9525">
            <a:noFill/>
          </a:ln>
        </p:spPr>
        <p:txBody>
          <a:bodyPr wrap="square">
            <a:spAutoFit/>
          </a:bodyPr>
          <a:lstStyle/>
          <a:p>
            <a:pPr indent="577850"/>
            <a:r>
              <a:rPr lang="en-US" sz="2400" b="0">
                <a:latin typeface="Arial" panose="020B0604020202020204" pitchFamily="34" charset="0"/>
                <a:cs typeface="Arial" panose="020B0604020202020204" pitchFamily="34" charset="0"/>
              </a:rPr>
              <a:t>Tên Base = tên kim loại + hóa trị (nếu KL có nhiều hóa trị) + hydroxide </a:t>
            </a:r>
          </a:p>
          <a:p>
            <a:pPr indent="577850"/>
            <a:r>
              <a:rPr lang="en-US" sz="2800">
                <a:latin typeface="Arial" panose="020B0604020202020204" pitchFamily="34" charset="0"/>
                <a:cs typeface="Arial" panose="020B0604020202020204" pitchFamily="34" charset="0"/>
              </a:rPr>
              <a:t> Ca(OH)2 : calcium hydroxide </a:t>
            </a:r>
            <a:r>
              <a:rPr lang="en-US" sz="2800"/>
              <a:t> </a:t>
            </a:r>
          </a:p>
        </p:txBody>
      </p:sp>
      <p:pic>
        <p:nvPicPr>
          <p:cNvPr id="101" name="Content Placeholder 100"/>
          <p:cNvPicPr>
            <a:picLocks noGrp="1" noChangeAspect="1"/>
          </p:cNvPicPr>
          <p:nvPr>
            <p:ph idx="1"/>
          </p:nvPr>
        </p:nvPicPr>
        <p:blipFill>
          <a:blip r:embed="rId8"/>
          <a:stretch>
            <a:fillRect/>
          </a:stretch>
        </p:blipFill>
        <p:spPr>
          <a:xfrm>
            <a:off x="483870" y="70485"/>
            <a:ext cx="2035175" cy="181927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idx="1"/>
          </p:nvPr>
        </p:nvPicPr>
        <p:blipFill>
          <a:blip r:embed="rId2"/>
          <a:stretch>
            <a:fillRect/>
          </a:stretch>
        </p:blipFill>
        <p:spPr>
          <a:xfrm>
            <a:off x="142875" y="0"/>
            <a:ext cx="1172210" cy="1185545"/>
          </a:xfrm>
          <a:prstGeom prst="rect">
            <a:avLst/>
          </a:prstGeom>
          <a:noFill/>
          <a:ln w="9525">
            <a:noFill/>
          </a:ln>
        </p:spPr>
      </p:pic>
      <p:sp>
        <p:nvSpPr>
          <p:cNvPr id="12" name="圆角矩形 11"/>
          <p:cNvSpPr/>
          <p:nvPr/>
        </p:nvSpPr>
        <p:spPr>
          <a:xfrm>
            <a:off x="142875" y="1185545"/>
            <a:ext cx="12049125" cy="5673090"/>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l"/>
            <a:endParaRPr lang="zh-CN" altLang="en-US" b="1">
              <a:solidFill>
                <a:srgbClr val="FFFF00"/>
              </a:solidFill>
            </a:endParaRPr>
          </a:p>
          <a:p>
            <a:pPr algn="l"/>
            <a:r>
              <a:rPr lang="zh-CN" altLang="en-US" b="1">
                <a:solidFill>
                  <a:srgbClr val="FFFF00"/>
                </a:solidFill>
              </a:rPr>
              <a:t>*</a:t>
            </a:r>
            <a:r>
              <a:rPr lang="zh-CN" altLang="en-US" sz="2800" b="1">
                <a:solidFill>
                  <a:srgbClr val="FFFF00"/>
                </a:solidFill>
              </a:rPr>
              <a:t> Khái niệm base</a:t>
            </a:r>
            <a:r>
              <a:rPr lang="en-US" altLang="zh-CN" sz="2800" b="1">
                <a:solidFill>
                  <a:srgbClr val="FFFF00"/>
                </a:solidFill>
              </a:rPr>
              <a:t>:</a:t>
            </a:r>
            <a:endParaRPr lang="zh-CN" altLang="en-US" sz="2800" b="1">
              <a:solidFill>
                <a:srgbClr val="FFFF00"/>
              </a:solidFill>
            </a:endParaRPr>
          </a:p>
          <a:p>
            <a:pPr algn="l"/>
            <a:r>
              <a:rPr lang="zh-CN" altLang="en-US" sz="2800" b="1">
                <a:solidFill>
                  <a:schemeClr val="tx1"/>
                </a:solidFill>
              </a:rPr>
              <a:t>Base là những hợp chất trong phân tử có nguyên tử kim loại liên kết với nhóm hydroxide. Khi tan trong nước, base tạo ra ion OH-.</a:t>
            </a:r>
          </a:p>
          <a:p>
            <a:pPr algn="l"/>
            <a:r>
              <a:rPr lang="zh-CN" altLang="en-US" sz="2800" b="1">
                <a:solidFill>
                  <a:srgbClr val="FFFF00"/>
                </a:solidFill>
              </a:rPr>
              <a:t>* Công thức phân tử của base</a:t>
            </a:r>
          </a:p>
          <a:p>
            <a:pPr algn="l"/>
            <a:r>
              <a:rPr lang="zh-CN" altLang="en-US" sz="2800" b="1">
                <a:solidFill>
                  <a:schemeClr val="tx1"/>
                </a:solidFill>
              </a:rPr>
              <a:t>- Gồm 1 nguyên tử kim loại liên kết với 1 hay nhiều nhóm hydroxide (-OH).</a:t>
            </a:r>
          </a:p>
          <a:p>
            <a:pPr algn="l"/>
            <a:r>
              <a:rPr lang="zh-CN" altLang="en-US" sz="2800" b="1">
                <a:solidFill>
                  <a:schemeClr val="tx1"/>
                </a:solidFill>
              </a:rPr>
              <a:t>- Dạng tổng quát: M(OH)n</a:t>
            </a:r>
          </a:p>
          <a:p>
            <a:pPr algn="l"/>
            <a:r>
              <a:rPr lang="en-US" altLang="zh-CN" sz="2800" b="1">
                <a:solidFill>
                  <a:schemeClr val="tx1"/>
                </a:solidFill>
              </a:rPr>
              <a:t>              </a:t>
            </a:r>
            <a:r>
              <a:rPr lang="zh-CN" altLang="en-US" sz="2800" b="1">
                <a:solidFill>
                  <a:schemeClr val="tx1"/>
                </a:solidFill>
              </a:rPr>
              <a:t>+ n: là hóa trị của kim loại M</a:t>
            </a:r>
          </a:p>
          <a:p>
            <a:pPr algn="l"/>
            <a:r>
              <a:rPr lang="zh-CN" altLang="en-US" sz="2800" b="1">
                <a:solidFill>
                  <a:schemeClr val="tx1"/>
                </a:solidFill>
              </a:rPr>
              <a:t>* </a:t>
            </a:r>
            <a:r>
              <a:rPr lang="zh-CN" altLang="en-US" sz="2800" b="1">
                <a:solidFill>
                  <a:srgbClr val="FFFF00"/>
                </a:solidFill>
              </a:rPr>
              <a:t>Tên gọi:</a:t>
            </a:r>
            <a:r>
              <a:rPr lang="zh-CN" altLang="en-US" sz="2800" b="1">
                <a:solidFill>
                  <a:schemeClr val="tx1"/>
                </a:solidFill>
              </a:rPr>
              <a:t> </a:t>
            </a:r>
          </a:p>
          <a:p>
            <a:pPr algn="l"/>
            <a:r>
              <a:rPr lang="zh-CN" altLang="en-US" sz="2800" b="1">
                <a:solidFill>
                  <a:schemeClr val="tx1"/>
                </a:solidFill>
              </a:rPr>
              <a:t>Tên Base = tên kim loại + hóa trị (nếu KL có nhiều hóa trị) +</a:t>
            </a:r>
            <a:r>
              <a:rPr lang="en-US" altLang="zh-CN" sz="2800" b="1">
                <a:solidFill>
                  <a:schemeClr val="tx1"/>
                </a:solidFill>
              </a:rPr>
              <a:t> </a:t>
            </a:r>
            <a:r>
              <a:rPr lang="zh-CN" altLang="en-US" sz="2800" b="1">
                <a:solidFill>
                  <a:schemeClr val="tx1"/>
                </a:solidFill>
              </a:rPr>
              <a:t>hydroxide</a:t>
            </a:r>
          </a:p>
        </p:txBody>
      </p:sp>
      <p:sp>
        <p:nvSpPr>
          <p:cNvPr id="15" name="圆角矩形 14"/>
          <p:cNvSpPr/>
          <p:nvPr/>
        </p:nvSpPr>
        <p:spPr bwMode="auto">
          <a:xfrm>
            <a:off x="4813300" y="437515"/>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sp>
        <p:nvSpPr>
          <p:cNvPr id="5" name="Text Box 4"/>
          <p:cNvSpPr txBox="1"/>
          <p:nvPr/>
        </p:nvSpPr>
        <p:spPr>
          <a:xfrm>
            <a:off x="343535" y="1276985"/>
            <a:ext cx="3698240" cy="521970"/>
          </a:xfrm>
          <a:prstGeom prst="rect">
            <a:avLst/>
          </a:prstGeom>
          <a:noFill/>
        </p:spPr>
        <p:txBody>
          <a:bodyPr wrap="square" rtlCol="0">
            <a:spAutoFit/>
          </a:bodyPr>
          <a:lstStyle/>
          <a:p>
            <a:r>
              <a:rPr lang="en-US" sz="2800" b="1">
                <a:highlight>
                  <a:srgbClr val="FFFF00"/>
                </a:highlight>
              </a:rPr>
              <a:t>I. KHÁI NIỆM BASE</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784225" y="212725"/>
            <a:ext cx="11238865" cy="521970"/>
          </a:xfrm>
          <a:prstGeom prst="rect">
            <a:avLst/>
          </a:prstGeom>
          <a:noFill/>
        </p:spPr>
        <p:txBody>
          <a:bodyPr wrap="none" rtlCol="0" anchor="t">
            <a:spAutoFit/>
          </a:bodyPr>
          <a:lstStyle/>
          <a:p>
            <a:pPr indent="0"/>
            <a:r>
              <a:rPr lang="en-US" sz="2800" b="1">
                <a:solidFill>
                  <a:schemeClr val="accent2">
                    <a:lumMod val="75000"/>
                  </a:schemeClr>
                </a:solidFill>
                <a:latin typeface="Arial" panose="020B0604020202020204" pitchFamily="34" charset="0"/>
                <a:cs typeface="Arial" panose="020B0604020202020204" pitchFamily="34" charset="0"/>
                <a:sym typeface="+mn-ea"/>
              </a:rPr>
              <a:t>NV2: Quan sát bảng tính tan dưới đây, hoàn thành phiếu học tập </a:t>
            </a:r>
            <a:r>
              <a:rPr lang="en-US">
                <a:solidFill>
                  <a:schemeClr val="accent2">
                    <a:lumMod val="75000"/>
                  </a:schemeClr>
                </a:solidFill>
                <a:latin typeface="Arial" panose="020B0604020202020204" pitchFamily="34" charset="0"/>
                <a:cs typeface="Arial" panose="020B0604020202020204" pitchFamily="34" charset="0"/>
                <a:sym typeface="+mn-ea"/>
              </a:rPr>
              <a:t>:</a:t>
            </a:r>
            <a:endParaRPr lang="en-US"/>
          </a:p>
        </p:txBody>
      </p:sp>
      <p:graphicFrame>
        <p:nvGraphicFramePr>
          <p:cNvPr id="3" name="Table 2"/>
          <p:cNvGraphicFramePr/>
          <p:nvPr/>
        </p:nvGraphicFramePr>
        <p:xfrm>
          <a:off x="892810" y="3082925"/>
          <a:ext cx="10717530" cy="3732530"/>
        </p:xfrm>
        <a:graphic>
          <a:graphicData uri="http://schemas.openxmlformats.org/drawingml/2006/table">
            <a:tbl>
              <a:tblPr firstRow="1" bandRow="1">
                <a:tableStyleId>{5940675A-B579-460E-94D1-54222C63F5DA}</a:tableStyleId>
              </a:tblPr>
              <a:tblGrid>
                <a:gridCol w="10717530">
                  <a:extLst>
                    <a:ext uri="{9D8B030D-6E8A-4147-A177-3AD203B41FA5}">
                      <a16:colId xmlns:a16="http://schemas.microsoft.com/office/drawing/2014/main" val="20000"/>
                    </a:ext>
                  </a:extLst>
                </a:gridCol>
              </a:tblGrid>
              <a:tr h="3732530">
                <a:tc>
                  <a:txBody>
                    <a:bodyPr/>
                    <a:lstStyle/>
                    <a:p>
                      <a:pPr indent="0" algn="ctr">
                        <a:buNone/>
                      </a:pPr>
                      <a:r>
                        <a:rPr lang="en-US" sz="2800" b="1">
                          <a:solidFill>
                            <a:srgbClr val="000000"/>
                          </a:solidFill>
                          <a:latin typeface="Arial" panose="020B0604020202020204" pitchFamily="34" charset="0"/>
                          <a:cs typeface="Arial" panose="020B0604020202020204" pitchFamily="34" charset="0"/>
                        </a:rPr>
                        <a:t>Phiếu học tập 1</a:t>
                      </a:r>
                    </a:p>
                    <a:p>
                      <a:pPr indent="0" algn="ctr">
                        <a:buNone/>
                      </a:pPr>
                      <a:r>
                        <a:rPr lang="en-US" sz="2400" b="0">
                          <a:solidFill>
                            <a:srgbClr val="000000"/>
                          </a:solidFill>
                          <a:latin typeface="Arial" panose="020B0604020202020204" pitchFamily="34" charset="0"/>
                          <a:cs typeface="Arial" panose="020B0604020202020204" pitchFamily="34" charset="0"/>
                        </a:rPr>
                        <a:t>Dựa vào bảng tính tan, em hãy viết công thức hóa học của các base có trong bảng, sau đó xếp các base vào cột thích hợp và gọi tên</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extLst>
                  <a:ext uri="{0D108BD9-81ED-4DB2-BD59-A6C34878D82A}">
                    <a16:rowId xmlns:a16="http://schemas.microsoft.com/office/drawing/2014/main" val="10000"/>
                  </a:ext>
                </a:extLst>
              </a:tr>
            </a:tbl>
          </a:graphicData>
        </a:graphic>
      </p:graphicFrame>
      <p:graphicFrame>
        <p:nvGraphicFramePr>
          <p:cNvPr id="4" name="Table 3"/>
          <p:cNvGraphicFramePr/>
          <p:nvPr/>
        </p:nvGraphicFramePr>
        <p:xfrm>
          <a:off x="1410335" y="4376420"/>
          <a:ext cx="9824720" cy="2439035"/>
        </p:xfrm>
        <a:graphic>
          <a:graphicData uri="http://schemas.openxmlformats.org/drawingml/2006/table">
            <a:tbl>
              <a:tblPr firstRow="1" bandRow="1">
                <a:tableStyleId>{5940675A-B579-460E-94D1-54222C63F5DA}</a:tableStyleId>
              </a:tblPr>
              <a:tblGrid>
                <a:gridCol w="2456180">
                  <a:extLst>
                    <a:ext uri="{9D8B030D-6E8A-4147-A177-3AD203B41FA5}">
                      <a16:colId xmlns:a16="http://schemas.microsoft.com/office/drawing/2014/main" val="20000"/>
                    </a:ext>
                  </a:extLst>
                </a:gridCol>
                <a:gridCol w="2456180">
                  <a:extLst>
                    <a:ext uri="{9D8B030D-6E8A-4147-A177-3AD203B41FA5}">
                      <a16:colId xmlns:a16="http://schemas.microsoft.com/office/drawing/2014/main" val="20001"/>
                    </a:ext>
                  </a:extLst>
                </a:gridCol>
                <a:gridCol w="2456180">
                  <a:extLst>
                    <a:ext uri="{9D8B030D-6E8A-4147-A177-3AD203B41FA5}">
                      <a16:colId xmlns:a16="http://schemas.microsoft.com/office/drawing/2014/main" val="20002"/>
                    </a:ext>
                  </a:extLst>
                </a:gridCol>
                <a:gridCol w="2456180">
                  <a:extLst>
                    <a:ext uri="{9D8B030D-6E8A-4147-A177-3AD203B41FA5}">
                      <a16:colId xmlns:a16="http://schemas.microsoft.com/office/drawing/2014/main" val="20003"/>
                    </a:ext>
                  </a:extLst>
                </a:gridCol>
              </a:tblGrid>
              <a:tr h="509905">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Base không tan</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Tên gọi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Base kiềm</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Tên gọi</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29130">
                <a:tc>
                  <a:txBody>
                    <a:bodyPr/>
                    <a:lstStyle/>
                    <a:p>
                      <a:pPr indent="0">
                        <a:buNone/>
                      </a:pPr>
                      <a:r>
                        <a:rPr lang="en-US" sz="1300" b="0">
                          <a:solidFill>
                            <a:srgbClr val="000000"/>
                          </a:solidFill>
                          <a:latin typeface="Times New Roman" panose="02020603050405020304" pitchFamily="18" charset="0"/>
                          <a:cs typeface="Times New Roman" panose="02020603050405020304" pitchFamily="18" charset="0"/>
                        </a:rPr>
                        <a:t> </a:t>
                      </a:r>
                      <a:endParaRPr lang="en-US" sz="13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300" b="0">
                          <a:solidFill>
                            <a:srgbClr val="000000"/>
                          </a:solidFill>
                          <a:latin typeface="Times New Roman" panose="02020603050405020304" pitchFamily="18" charset="0"/>
                          <a:cs typeface="Times New Roman" panose="02020603050405020304" pitchFamily="18" charset="0"/>
                        </a:rPr>
                        <a:t> </a:t>
                      </a:r>
                      <a:endParaRPr lang="en-US" sz="13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300" b="0">
                          <a:solidFill>
                            <a:srgbClr val="000000"/>
                          </a:solidFill>
                          <a:latin typeface="Times New Roman" panose="02020603050405020304" pitchFamily="18" charset="0"/>
                          <a:cs typeface="Times New Roman" panose="02020603050405020304" pitchFamily="18" charset="0"/>
                        </a:rPr>
                        <a:t> </a:t>
                      </a:r>
                      <a:endParaRPr lang="en-US" sz="13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300" b="0">
                          <a:solidFill>
                            <a:srgbClr val="000000"/>
                          </a:solidFill>
                          <a:latin typeface="Times New Roman" panose="02020603050405020304" pitchFamily="18" charset="0"/>
                          <a:cs typeface="Times New Roman" panose="02020603050405020304" pitchFamily="18" charset="0"/>
                        </a:rPr>
                        <a:t> </a:t>
                      </a:r>
                      <a:endParaRPr lang="en-US" sz="13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5" name="Picture 4" descr="Screenshot 2023-07-06 215822"/>
          <p:cNvPicPr>
            <a:picLocks noChangeAspect="1"/>
          </p:cNvPicPr>
          <p:nvPr/>
        </p:nvPicPr>
        <p:blipFill>
          <a:blip r:embed="rId2"/>
          <a:stretch>
            <a:fillRect/>
          </a:stretch>
        </p:blipFill>
        <p:spPr>
          <a:xfrm>
            <a:off x="723900" y="854075"/>
            <a:ext cx="10924540" cy="2037080"/>
          </a:xfrm>
          <a:prstGeom prst="rect">
            <a:avLst/>
          </a:prstGeom>
        </p:spPr>
      </p:pic>
      <p:pic>
        <p:nvPicPr>
          <p:cNvPr id="6" name="Picture 5"/>
          <p:cNvPicPr/>
          <p:nvPr/>
        </p:nvPicPr>
        <p:blipFill>
          <a:blip r:embed="rId3"/>
          <a:stretch>
            <a:fillRect/>
          </a:stretch>
        </p:blipFill>
        <p:spPr>
          <a:xfrm>
            <a:off x="0" y="63500"/>
            <a:ext cx="921385" cy="119761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285115" y="1804670"/>
          <a:ext cx="11722100" cy="4867910"/>
        </p:xfrm>
        <a:graphic>
          <a:graphicData uri="http://schemas.openxmlformats.org/drawingml/2006/table">
            <a:tbl>
              <a:tblPr firstRow="1" bandRow="1">
                <a:tableStyleId>{5940675A-B579-460E-94D1-54222C63F5DA}</a:tableStyleId>
              </a:tblPr>
              <a:tblGrid>
                <a:gridCol w="11722100">
                  <a:extLst>
                    <a:ext uri="{9D8B030D-6E8A-4147-A177-3AD203B41FA5}">
                      <a16:colId xmlns:a16="http://schemas.microsoft.com/office/drawing/2014/main" val="20000"/>
                    </a:ext>
                  </a:extLst>
                </a:gridCol>
              </a:tblGrid>
              <a:tr h="4867910">
                <a:tc>
                  <a:txBody>
                    <a:bodyPr/>
                    <a:lstStyle/>
                    <a:p>
                      <a:pPr indent="0" algn="ctr">
                        <a:buNone/>
                      </a:pPr>
                      <a:r>
                        <a:rPr lang="en-US" sz="2800" b="1">
                          <a:solidFill>
                            <a:srgbClr val="FF0000"/>
                          </a:solidFill>
                          <a:latin typeface="Arial" panose="020B0604020202020204" pitchFamily="34" charset="0"/>
                          <a:cs typeface="Arial" panose="020B0604020202020204" pitchFamily="34" charset="0"/>
                        </a:rPr>
                        <a:t>Phiếu học tập 1</a:t>
                      </a:r>
                    </a:p>
                    <a:p>
                      <a:pPr indent="0" algn="ctr">
                        <a:buNone/>
                      </a:pPr>
                      <a:r>
                        <a:rPr lang="en-US" sz="2800" b="0">
                          <a:solidFill>
                            <a:srgbClr val="000000"/>
                          </a:solidFill>
                          <a:latin typeface="Arial" panose="020B0604020202020204" pitchFamily="34" charset="0"/>
                          <a:cs typeface="Arial" panose="020B0604020202020204" pitchFamily="34" charset="0"/>
                        </a:rPr>
                        <a:t>Dựa vào bảng tính tan, em hãy viết công thức hóa học của các base có trong bảng, sau đó xếp các base vào cột thích hợp và gọi tên</a:t>
                      </a:r>
                      <a:endParaRPr lang="en-US" sz="28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extLst>
                  <a:ext uri="{0D108BD9-81ED-4DB2-BD59-A6C34878D82A}">
                    <a16:rowId xmlns:a16="http://schemas.microsoft.com/office/drawing/2014/main" val="10000"/>
                  </a:ext>
                </a:extLst>
              </a:tr>
            </a:tbl>
          </a:graphicData>
        </a:graphic>
      </p:graphicFrame>
      <p:graphicFrame>
        <p:nvGraphicFramePr>
          <p:cNvPr id="3" name="Table 2"/>
          <p:cNvGraphicFramePr/>
          <p:nvPr/>
        </p:nvGraphicFramePr>
        <p:xfrm>
          <a:off x="338455" y="3355975"/>
          <a:ext cx="11595100" cy="3194050"/>
        </p:xfrm>
        <a:graphic>
          <a:graphicData uri="http://schemas.openxmlformats.org/drawingml/2006/table">
            <a:tbl>
              <a:tblPr firstRow="1" bandRow="1">
                <a:tableStyleId>{5940675A-B579-460E-94D1-54222C63F5DA}</a:tableStyleId>
              </a:tblPr>
              <a:tblGrid>
                <a:gridCol w="1873885">
                  <a:extLst>
                    <a:ext uri="{9D8B030D-6E8A-4147-A177-3AD203B41FA5}">
                      <a16:colId xmlns:a16="http://schemas.microsoft.com/office/drawing/2014/main" val="20000"/>
                    </a:ext>
                  </a:extLst>
                </a:gridCol>
                <a:gridCol w="3848735">
                  <a:extLst>
                    <a:ext uri="{9D8B030D-6E8A-4147-A177-3AD203B41FA5}">
                      <a16:colId xmlns:a16="http://schemas.microsoft.com/office/drawing/2014/main" val="20001"/>
                    </a:ext>
                  </a:extLst>
                </a:gridCol>
                <a:gridCol w="1731010">
                  <a:extLst>
                    <a:ext uri="{9D8B030D-6E8A-4147-A177-3AD203B41FA5}">
                      <a16:colId xmlns:a16="http://schemas.microsoft.com/office/drawing/2014/main" val="20002"/>
                    </a:ext>
                  </a:extLst>
                </a:gridCol>
                <a:gridCol w="4141470">
                  <a:extLst>
                    <a:ext uri="{9D8B030D-6E8A-4147-A177-3AD203B41FA5}">
                      <a16:colId xmlns:a16="http://schemas.microsoft.com/office/drawing/2014/main" val="20003"/>
                    </a:ext>
                  </a:extLst>
                </a:gridCol>
              </a:tblGrid>
              <a:tr h="497840">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Base không tan</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Tên gọi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Base kiềm</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Tên gọi</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62530">
                <a:tc>
                  <a:txBody>
                    <a:bodyPr/>
                    <a:lstStyle/>
                    <a:p>
                      <a:pPr indent="0">
                        <a:buNone/>
                      </a:pPr>
                      <a:r>
                        <a:rPr lang="en-US" sz="2800" b="0">
                          <a:solidFill>
                            <a:schemeClr val="accent6">
                              <a:lumMod val="50000"/>
                            </a:schemeClr>
                          </a:solidFill>
                          <a:latin typeface="Arial" panose="020B0604020202020204" pitchFamily="34" charset="0"/>
                          <a:cs typeface="Arial" panose="020B0604020202020204" pitchFamily="34" charset="0"/>
                        </a:rPr>
                        <a:t>Mg(OH)</a:t>
                      </a:r>
                      <a:r>
                        <a:rPr lang="en-US" sz="2800" b="0" baseline="-25000">
                          <a:solidFill>
                            <a:schemeClr val="accent6">
                              <a:lumMod val="50000"/>
                            </a:schemeClr>
                          </a:solidFill>
                          <a:latin typeface="Arial" panose="020B0604020202020204" pitchFamily="34" charset="0"/>
                          <a:cs typeface="Arial" panose="020B0604020202020204" pitchFamily="34" charset="0"/>
                        </a:rPr>
                        <a:t>2</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Cu(OH)</a:t>
                      </a:r>
                      <a:r>
                        <a:rPr lang="en-US" sz="2800" b="0" baseline="-25000">
                          <a:solidFill>
                            <a:schemeClr val="accent6">
                              <a:lumMod val="50000"/>
                            </a:schemeClr>
                          </a:solidFill>
                          <a:latin typeface="Arial" panose="020B0604020202020204" pitchFamily="34" charset="0"/>
                          <a:cs typeface="Arial" panose="020B0604020202020204" pitchFamily="34" charset="0"/>
                        </a:rPr>
                        <a:t>2</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Fe(OH)</a:t>
                      </a:r>
                      <a:r>
                        <a:rPr lang="en-US" sz="2800" b="0" baseline="-25000">
                          <a:solidFill>
                            <a:schemeClr val="accent6">
                              <a:lumMod val="50000"/>
                            </a:schemeClr>
                          </a:solidFill>
                          <a:latin typeface="Arial" panose="020B0604020202020204" pitchFamily="34" charset="0"/>
                          <a:cs typeface="Arial" panose="020B0604020202020204" pitchFamily="34" charset="0"/>
                        </a:rPr>
                        <a:t>2</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Fe(OH)</a:t>
                      </a:r>
                      <a:r>
                        <a:rPr lang="en-US" sz="2800" b="0" baseline="-25000">
                          <a:solidFill>
                            <a:schemeClr val="accent6">
                              <a:lumMod val="50000"/>
                            </a:schemeClr>
                          </a:solidFill>
                          <a:latin typeface="Arial" panose="020B0604020202020204" pitchFamily="34" charset="0"/>
                          <a:cs typeface="Arial" panose="020B0604020202020204" pitchFamily="34" charset="0"/>
                        </a:rPr>
                        <a:t>3</a:t>
                      </a:r>
                      <a:endParaRPr lang="en-US" sz="2800" b="0" baseline="-2500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chemeClr val="accent6">
                              <a:lumMod val="50000"/>
                            </a:schemeClr>
                          </a:solidFill>
                          <a:latin typeface="Arial" panose="020B0604020202020204" pitchFamily="34" charset="0"/>
                          <a:cs typeface="Arial" panose="020B0604020202020204" pitchFamily="34" charset="0"/>
                        </a:rPr>
                        <a:t>Magnesiumhydroxide</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Copper (II) hydroxide</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Iron (II) hydroxide</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Iron (III) hydroxide</a:t>
                      </a:r>
                      <a:endParaRPr lang="en-US" sz="28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chemeClr val="accent6">
                              <a:lumMod val="50000"/>
                            </a:schemeClr>
                          </a:solidFill>
                          <a:latin typeface="Arial" panose="020B0604020202020204" pitchFamily="34" charset="0"/>
                          <a:cs typeface="Arial" panose="020B0604020202020204" pitchFamily="34" charset="0"/>
                        </a:rPr>
                        <a:t>KOH</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NaOH</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Ba(OH)</a:t>
                      </a:r>
                      <a:r>
                        <a:rPr lang="en-US" sz="2800" b="0" baseline="-25000">
                          <a:solidFill>
                            <a:schemeClr val="accent6">
                              <a:lumMod val="50000"/>
                            </a:schemeClr>
                          </a:solidFill>
                          <a:latin typeface="Arial" panose="020B0604020202020204" pitchFamily="34" charset="0"/>
                          <a:cs typeface="Arial" panose="020B0604020202020204" pitchFamily="34" charset="0"/>
                        </a:rPr>
                        <a:t>2</a:t>
                      </a:r>
                      <a:r>
                        <a:rPr lang="en-US" sz="2800" b="0">
                          <a:solidFill>
                            <a:schemeClr val="accent6">
                              <a:lumMod val="50000"/>
                            </a:schemeClr>
                          </a:solidFill>
                          <a:latin typeface="Arial" panose="020B0604020202020204" pitchFamily="34" charset="0"/>
                          <a:cs typeface="Arial" panose="020B0604020202020204" pitchFamily="34" charset="0"/>
                        </a:rPr>
                        <a:t>.</a:t>
                      </a:r>
                      <a:endParaRPr lang="en-US" sz="28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chemeClr val="accent6">
                              <a:lumMod val="50000"/>
                            </a:schemeClr>
                          </a:solidFill>
                          <a:latin typeface="Arial" panose="020B0604020202020204" pitchFamily="34" charset="0"/>
                          <a:cs typeface="Arial" panose="020B0604020202020204" pitchFamily="34" charset="0"/>
                        </a:rPr>
                        <a:t>Potassium hydroxide</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Sodium hydroxide</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Barium hydroxide</a:t>
                      </a:r>
                      <a:endParaRPr lang="en-US" sz="28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084" name="Text Box 12"/>
          <p:cNvSpPr txBox="1"/>
          <p:nvPr/>
        </p:nvSpPr>
        <p:spPr>
          <a:xfrm>
            <a:off x="3281045" y="243205"/>
            <a:ext cx="5039360" cy="583565"/>
          </a:xfrm>
          <a:prstGeom prst="rect">
            <a:avLst/>
          </a:prstGeom>
          <a:noFill/>
          <a:ln w="9525">
            <a:noFill/>
          </a:ln>
        </p:spPr>
        <p:txBody>
          <a:bodyPr wrap="square">
            <a:spAutoFit/>
          </a:bodyPr>
          <a:lstStyle/>
          <a:p>
            <a:pPr defTabSz="1500505">
              <a:spcBef>
                <a:spcPct val="50000"/>
              </a:spcBef>
            </a:pPr>
            <a:r>
              <a:rPr lang="en-US" altLang="zh-CN" sz="3200" b="1" dirty="0">
                <a:solidFill>
                  <a:srgbClr val="3399FF"/>
                </a:solidFill>
                <a:latin typeface="Arial" panose="020B0604020202020204" pitchFamily="34" charset="0"/>
                <a:ea typeface="黑体" pitchFamily="2" charset="-122"/>
                <a:cs typeface="Arial" panose="020B0604020202020204" pitchFamily="34" charset="0"/>
              </a:rPr>
              <a:t>Báo cáo, thảo luận</a:t>
            </a: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p:txBody>
      </p:sp>
      <p:pic>
        <p:nvPicPr>
          <p:cNvPr id="101" name="Content Placeholder 100"/>
          <p:cNvPicPr>
            <a:picLocks noChangeAspect="1"/>
          </p:cNvPicPr>
          <p:nvPr/>
        </p:nvPicPr>
        <p:blipFill>
          <a:blip r:embed="rId2"/>
          <a:stretch>
            <a:fillRect/>
          </a:stretch>
        </p:blipFill>
        <p:spPr>
          <a:xfrm>
            <a:off x="0" y="0"/>
            <a:ext cx="2035175" cy="153479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idx="1"/>
          </p:nvPr>
        </p:nvPicPr>
        <p:blipFill>
          <a:blip r:embed="rId2"/>
          <a:stretch>
            <a:fillRect/>
          </a:stretch>
        </p:blipFill>
        <p:spPr>
          <a:xfrm>
            <a:off x="0" y="0"/>
            <a:ext cx="990600" cy="1104265"/>
          </a:xfrm>
          <a:prstGeom prst="rect">
            <a:avLst/>
          </a:prstGeom>
          <a:noFill/>
          <a:ln w="9525">
            <a:noFill/>
          </a:ln>
        </p:spPr>
      </p:pic>
      <p:sp>
        <p:nvSpPr>
          <p:cNvPr id="12" name="圆角矩形 11"/>
          <p:cNvSpPr/>
          <p:nvPr/>
        </p:nvSpPr>
        <p:spPr>
          <a:xfrm>
            <a:off x="71755" y="919480"/>
            <a:ext cx="12049125" cy="5939155"/>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zh-CN" altLang="en-US" sz="2400" b="1">
              <a:solidFill>
                <a:srgbClr val="FFFF00"/>
              </a:solidFill>
            </a:endParaRPr>
          </a:p>
          <a:p>
            <a:pPr algn="l"/>
            <a:r>
              <a:rPr lang="zh-CN" altLang="en-US" sz="2400" b="1">
                <a:solidFill>
                  <a:srgbClr val="FFFF00"/>
                </a:solidFill>
              </a:rPr>
              <a:t>* Khái niệm base</a:t>
            </a:r>
            <a:r>
              <a:rPr lang="en-US" altLang="zh-CN" sz="2400" b="1">
                <a:solidFill>
                  <a:srgbClr val="FFFF00"/>
                </a:solidFill>
              </a:rPr>
              <a:t>:</a:t>
            </a:r>
            <a:endParaRPr lang="zh-CN" altLang="en-US" sz="2400" b="1">
              <a:solidFill>
                <a:srgbClr val="FFFF00"/>
              </a:solidFill>
            </a:endParaRPr>
          </a:p>
          <a:p>
            <a:pPr algn="l"/>
            <a:r>
              <a:rPr lang="zh-CN" altLang="en-US" sz="2400" b="1">
                <a:solidFill>
                  <a:schemeClr val="tx1"/>
                </a:solidFill>
              </a:rPr>
              <a:t>Base là những hợp chất trong phân tử có nguyên tử kim loại liên kết với nhóm hydroxide. Khi tan trong nước, base tạo ra ion OH-.</a:t>
            </a:r>
          </a:p>
          <a:p>
            <a:pPr algn="l"/>
            <a:r>
              <a:rPr lang="zh-CN" altLang="en-US" sz="2400" b="1">
                <a:solidFill>
                  <a:srgbClr val="FFFF00"/>
                </a:solidFill>
              </a:rPr>
              <a:t>* Công thức phân tử của base</a:t>
            </a:r>
          </a:p>
          <a:p>
            <a:pPr algn="l"/>
            <a:r>
              <a:rPr lang="zh-CN" altLang="en-US" sz="2400" b="1">
                <a:solidFill>
                  <a:schemeClr val="tx1"/>
                </a:solidFill>
              </a:rPr>
              <a:t>- Gồm 1 nguyên tử kim loại liên kết với 1 hay nhiều nhóm hydroxide (-OH).</a:t>
            </a:r>
          </a:p>
          <a:p>
            <a:pPr algn="l"/>
            <a:r>
              <a:rPr lang="zh-CN" altLang="en-US" sz="2400" b="1">
                <a:solidFill>
                  <a:schemeClr val="tx1"/>
                </a:solidFill>
              </a:rPr>
              <a:t>- Dạng tổng quát: M(OH)n</a:t>
            </a:r>
            <a:r>
              <a:rPr lang="en-US" altLang="zh-CN" sz="2400" b="1">
                <a:solidFill>
                  <a:schemeClr val="tx1"/>
                </a:solidFill>
              </a:rPr>
              <a:t>                </a:t>
            </a:r>
            <a:r>
              <a:rPr lang="zh-CN" altLang="en-US" sz="2400" b="1">
                <a:solidFill>
                  <a:schemeClr val="tx1"/>
                </a:solidFill>
              </a:rPr>
              <a:t> n: là hóa trị của kim loại M</a:t>
            </a:r>
          </a:p>
          <a:p>
            <a:pPr algn="l"/>
            <a:r>
              <a:rPr lang="zh-CN" altLang="en-US" sz="2400" b="1">
                <a:solidFill>
                  <a:schemeClr val="tx1"/>
                </a:solidFill>
              </a:rPr>
              <a:t>* </a:t>
            </a:r>
            <a:r>
              <a:rPr lang="zh-CN" altLang="en-US" sz="2400" b="1">
                <a:solidFill>
                  <a:srgbClr val="FFFF00"/>
                </a:solidFill>
              </a:rPr>
              <a:t>Tên gọi:</a:t>
            </a:r>
            <a:r>
              <a:rPr lang="zh-CN" altLang="en-US" sz="2400" b="1">
                <a:solidFill>
                  <a:schemeClr val="tx1"/>
                </a:solidFill>
              </a:rPr>
              <a:t> </a:t>
            </a:r>
          </a:p>
          <a:p>
            <a:pPr algn="l"/>
            <a:r>
              <a:rPr lang="zh-CN" altLang="en-US" sz="2400" b="1">
                <a:solidFill>
                  <a:schemeClr val="tx1"/>
                </a:solidFill>
              </a:rPr>
              <a:t>Tên Base = tên kim loại + hóa trị (nếu KL có nhiều hóa trị) +</a:t>
            </a:r>
            <a:r>
              <a:rPr lang="en-US" altLang="zh-CN" sz="2400" b="1">
                <a:solidFill>
                  <a:schemeClr val="tx1"/>
                </a:solidFill>
              </a:rPr>
              <a:t> </a:t>
            </a:r>
            <a:r>
              <a:rPr lang="zh-CN" altLang="en-US" sz="2400" b="1">
                <a:solidFill>
                  <a:schemeClr val="tx1"/>
                </a:solidFill>
              </a:rPr>
              <a:t>hydroxide</a:t>
            </a:r>
          </a:p>
          <a:p>
            <a:pPr algn="l"/>
            <a:endParaRPr lang="zh-CN" altLang="en-US" sz="2400" b="1">
              <a:solidFill>
                <a:schemeClr val="tx1"/>
              </a:solidFill>
            </a:endParaRPr>
          </a:p>
          <a:p>
            <a:pPr algn="l"/>
            <a:r>
              <a:rPr lang="zh-CN" altLang="en-US" sz="2400" b="1">
                <a:solidFill>
                  <a:srgbClr val="FFFF00"/>
                </a:solidFill>
              </a:rPr>
              <a:t>* Phân loại:</a:t>
            </a:r>
            <a:r>
              <a:rPr lang="zh-CN" altLang="en-US" sz="2400" b="1">
                <a:solidFill>
                  <a:schemeClr val="tx1"/>
                </a:solidFill>
              </a:rPr>
              <a:t> Các base được chia làm hai loại tùy theo tính tan</a:t>
            </a:r>
            <a:r>
              <a:rPr lang="en-US" altLang="zh-CN" sz="2400" b="1">
                <a:solidFill>
                  <a:schemeClr val="tx1"/>
                </a:solidFill>
              </a:rPr>
              <a:t>:</a:t>
            </a:r>
            <a:endParaRPr lang="zh-CN" altLang="en-US" sz="2400" b="1">
              <a:solidFill>
                <a:schemeClr val="tx1"/>
              </a:solidFill>
            </a:endParaRPr>
          </a:p>
          <a:p>
            <a:pPr algn="l"/>
            <a:r>
              <a:rPr lang="zh-CN" altLang="en-US" sz="2400" b="1">
                <a:solidFill>
                  <a:schemeClr val="tx1"/>
                </a:solidFill>
              </a:rPr>
              <a:t>+ Base tan được trong nước gọi là kiềm</a:t>
            </a:r>
            <a:r>
              <a:rPr lang="en-US" altLang="zh-CN" sz="2400" b="1">
                <a:solidFill>
                  <a:schemeClr val="tx1"/>
                </a:solidFill>
              </a:rPr>
              <a:t>  </a:t>
            </a:r>
          </a:p>
          <a:p>
            <a:pPr algn="l"/>
            <a:r>
              <a:rPr lang="en-US" altLang="zh-CN" sz="2400" b="1">
                <a:solidFill>
                  <a:schemeClr val="tx1"/>
                </a:solidFill>
              </a:rPr>
              <a:t>    </a:t>
            </a:r>
            <a:r>
              <a:rPr lang="zh-CN" altLang="en-US" sz="2400" b="1">
                <a:solidFill>
                  <a:schemeClr val="tx1"/>
                </a:solidFill>
              </a:rPr>
              <a:t>Ví dụ: NaOH, KOH,</a:t>
            </a:r>
            <a:r>
              <a:rPr lang="en-US" altLang="zh-CN" sz="2400" b="1">
                <a:solidFill>
                  <a:schemeClr val="tx1"/>
                </a:solidFill>
              </a:rPr>
              <a:t> </a:t>
            </a:r>
            <a:r>
              <a:rPr lang="zh-CN" altLang="en-US" sz="2400" b="1">
                <a:solidFill>
                  <a:schemeClr val="tx1"/>
                </a:solidFill>
              </a:rPr>
              <a:t>Ca(OH)2</a:t>
            </a:r>
            <a:r>
              <a:rPr lang="en-US" altLang="zh-CN" sz="2400" b="1">
                <a:solidFill>
                  <a:schemeClr val="tx1"/>
                </a:solidFill>
              </a:rPr>
              <a:t>,...</a:t>
            </a:r>
            <a:endParaRPr lang="zh-CN" altLang="en-US" sz="2400" b="1">
              <a:solidFill>
                <a:schemeClr val="tx1"/>
              </a:solidFill>
            </a:endParaRPr>
          </a:p>
          <a:p>
            <a:pPr algn="l"/>
            <a:r>
              <a:rPr lang="zh-CN" altLang="en-US" sz="2400" b="1">
                <a:solidFill>
                  <a:schemeClr val="tx1"/>
                </a:solidFill>
              </a:rPr>
              <a:t>+ Base không tan trong nước</a:t>
            </a:r>
          </a:p>
          <a:p>
            <a:pPr algn="l"/>
            <a:r>
              <a:rPr lang="en-US" altLang="zh-CN" sz="2400" b="1">
                <a:solidFill>
                  <a:schemeClr val="tx1"/>
                </a:solidFill>
              </a:rPr>
              <a:t>    </a:t>
            </a:r>
            <a:r>
              <a:rPr lang="zh-CN" altLang="en-US" sz="2400" b="1">
                <a:solidFill>
                  <a:schemeClr val="tx1"/>
                </a:solidFill>
              </a:rPr>
              <a:t>Ví dụ: Fe(OH)3, Cu(OH)2,…..</a:t>
            </a:r>
          </a:p>
        </p:txBody>
      </p:sp>
      <p:sp>
        <p:nvSpPr>
          <p:cNvPr id="15" name="圆角矩形 14"/>
          <p:cNvSpPr/>
          <p:nvPr/>
        </p:nvSpPr>
        <p:spPr bwMode="auto">
          <a:xfrm>
            <a:off x="4608830" y="85090"/>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sp>
        <p:nvSpPr>
          <p:cNvPr id="4" name="Text Box 3"/>
          <p:cNvSpPr txBox="1"/>
          <p:nvPr/>
        </p:nvSpPr>
        <p:spPr>
          <a:xfrm>
            <a:off x="282575" y="1104265"/>
            <a:ext cx="3698240" cy="521970"/>
          </a:xfrm>
          <a:prstGeom prst="rect">
            <a:avLst/>
          </a:prstGeom>
          <a:noFill/>
        </p:spPr>
        <p:txBody>
          <a:bodyPr wrap="square" rtlCol="0">
            <a:spAutoFit/>
          </a:bodyPr>
          <a:lstStyle/>
          <a:p>
            <a:r>
              <a:rPr lang="en-US" sz="2800" b="1">
                <a:highlight>
                  <a:srgbClr val="FFFF00"/>
                </a:highlight>
              </a:rPr>
              <a:t>I. KHÁI NIỆM BASE</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565" y="2787015"/>
            <a:ext cx="6115050" cy="582930"/>
          </a:xfrm>
        </p:spPr>
        <p:txBody>
          <a:bodyPr/>
          <a:lstStyle/>
          <a:p>
            <a:r>
              <a:rPr lang="en-US">
                <a:highlight>
                  <a:srgbClr val="FFFF00"/>
                </a:highlight>
              </a:rPr>
              <a:t>II. TÍNH CHẤT HÓA HỌC:</a:t>
            </a:r>
          </a:p>
        </p:txBody>
      </p:sp>
      <p:pic>
        <p:nvPicPr>
          <p:cNvPr id="22530" name="Picture 2" descr="F:\1-原创素材\1_mm1102\PPT\PPT_014\materaials\pageimg_g17.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5925" y="-133985"/>
            <a:ext cx="7090410" cy="49530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 y="-121920"/>
            <a:ext cx="12192000" cy="6858000"/>
          </a:xfrm>
          <a:prstGeom prst="rect">
            <a:avLst/>
          </a:prstGeom>
        </p:spPr>
      </p:pic>
      <p:pic>
        <p:nvPicPr>
          <p:cNvPr id="44041" name="图片 44040" descr="11"/>
          <p:cNvPicPr>
            <a:picLocks noChangeAspect="1"/>
          </p:cNvPicPr>
          <p:nvPr/>
        </p:nvPicPr>
        <p:blipFill>
          <a:blip r:embed="rId3"/>
          <a:stretch>
            <a:fillRect/>
          </a:stretch>
        </p:blipFill>
        <p:spPr>
          <a:xfrm>
            <a:off x="0" y="1226820"/>
            <a:ext cx="4330700" cy="4159885"/>
          </a:xfrm>
          <a:prstGeom prst="rect">
            <a:avLst/>
          </a:prstGeom>
          <a:noFill/>
          <a:ln w="9525">
            <a:noFill/>
          </a:ln>
        </p:spPr>
      </p:pic>
      <p:pic>
        <p:nvPicPr>
          <p:cNvPr id="6" name="Picture 5"/>
          <p:cNvPicPr/>
          <p:nvPr/>
        </p:nvPicPr>
        <p:blipFill>
          <a:blip r:embed="rId4"/>
          <a:stretch>
            <a:fillRect/>
          </a:stretch>
        </p:blipFill>
        <p:spPr>
          <a:xfrm>
            <a:off x="0" y="0"/>
            <a:ext cx="2001520" cy="1402715"/>
          </a:xfrm>
          <a:prstGeom prst="rect">
            <a:avLst/>
          </a:prstGeom>
          <a:noFill/>
          <a:ln w="9525">
            <a:noFill/>
          </a:ln>
        </p:spPr>
      </p:pic>
      <p:pic>
        <p:nvPicPr>
          <p:cNvPr id="5" name="Picture 4" descr="Screenshot 2023-07-07 214656"/>
          <p:cNvPicPr>
            <a:picLocks noChangeAspect="1"/>
          </p:cNvPicPr>
          <p:nvPr/>
        </p:nvPicPr>
        <p:blipFill>
          <a:blip r:embed="rId5"/>
          <a:stretch>
            <a:fillRect/>
          </a:stretch>
        </p:blipFill>
        <p:spPr>
          <a:xfrm>
            <a:off x="4392930" y="-153035"/>
            <a:ext cx="7880350" cy="6920230"/>
          </a:xfrm>
          <a:prstGeom prst="rect">
            <a:avLst/>
          </a:prstGeom>
        </p:spPr>
      </p:pic>
      <p:sp>
        <p:nvSpPr>
          <p:cNvPr id="7" name="Text Box 6"/>
          <p:cNvSpPr txBox="1"/>
          <p:nvPr/>
        </p:nvSpPr>
        <p:spPr>
          <a:xfrm>
            <a:off x="582930" y="2300605"/>
            <a:ext cx="2757170" cy="1814830"/>
          </a:xfrm>
          <a:prstGeom prst="rect">
            <a:avLst/>
          </a:prstGeom>
          <a:noFill/>
        </p:spPr>
        <p:txBody>
          <a:bodyPr wrap="square" rtlCol="0">
            <a:spAutoFit/>
          </a:bodyPr>
          <a:lstStyle/>
          <a:p>
            <a:r>
              <a:rPr lang="en-US" sz="2800">
                <a:solidFill>
                  <a:schemeClr val="accent1"/>
                </a:solidFill>
                <a:effectLst>
                  <a:outerShdw blurRad="38100" dist="25400" dir="5400000" algn="ctr" rotWithShape="0">
                    <a:srgbClr val="6E747A">
                      <a:alpha val="43000"/>
                    </a:srgbClr>
                  </a:outerShdw>
                </a:effectLst>
              </a:rPr>
              <a:t>Tiến hành thí nghiệm, ghi kết quả vào Câu 1- Phiếu học tập 2</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57785" y="68580"/>
          <a:ext cx="12134215" cy="6789420"/>
        </p:xfrm>
        <a:graphic>
          <a:graphicData uri="http://schemas.openxmlformats.org/drawingml/2006/table">
            <a:tbl>
              <a:tblPr firstRow="1" bandRow="1">
                <a:tableStyleId>{5940675A-B579-460E-94D1-54222C63F5DA}</a:tableStyleId>
              </a:tblPr>
              <a:tblGrid>
                <a:gridCol w="12134215">
                  <a:extLst>
                    <a:ext uri="{9D8B030D-6E8A-4147-A177-3AD203B41FA5}">
                      <a16:colId xmlns:a16="http://schemas.microsoft.com/office/drawing/2014/main" val="20000"/>
                    </a:ext>
                  </a:extLst>
                </a:gridCol>
              </a:tblGrid>
              <a:tr h="6789420">
                <a:tc>
                  <a:txBody>
                    <a:bodyPr/>
                    <a:lstStyle/>
                    <a:p>
                      <a:pPr indent="0" algn="ctr">
                        <a:buNone/>
                      </a:pPr>
                      <a:r>
                        <a:rPr lang="en-US" sz="2400" b="1">
                          <a:solidFill>
                            <a:schemeClr val="accent2">
                              <a:lumMod val="50000"/>
                            </a:schemeClr>
                          </a:solidFill>
                          <a:latin typeface="Arial" panose="020B0604020202020204" pitchFamily="34" charset="0"/>
                          <a:cs typeface="Arial" panose="020B0604020202020204" pitchFamily="34" charset="0"/>
                        </a:rPr>
                        <a:t>Phiếu học tập 2</a:t>
                      </a:r>
                    </a:p>
                    <a:p>
                      <a:pPr indent="0" algn="l">
                        <a:buNone/>
                      </a:pPr>
                      <a:r>
                        <a:rPr lang="en-US" sz="2400" b="1">
                          <a:solidFill>
                            <a:srgbClr val="000000"/>
                          </a:solidFill>
                          <a:latin typeface="Arial" panose="020B0604020202020204" pitchFamily="34" charset="0"/>
                          <a:cs typeface="Arial" panose="020B0604020202020204" pitchFamily="34" charset="0"/>
                        </a:rPr>
                        <a:t>Câu 1:</a:t>
                      </a:r>
                      <a:r>
                        <a:rPr lang="en-US" sz="2400" b="0">
                          <a:solidFill>
                            <a:srgbClr val="000000"/>
                          </a:solidFill>
                          <a:latin typeface="Arial" panose="020B0604020202020204" pitchFamily="34" charset="0"/>
                          <a:cs typeface="Arial" panose="020B0604020202020204" pitchFamily="34" charset="0"/>
                        </a:rPr>
                        <a:t>Tiến hành thí nghiệm tìm hiểu tính chất của base và hoàn thành bảng sau:</a:t>
                      </a: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 name="Table 4"/>
          <p:cNvGraphicFramePr/>
          <p:nvPr/>
        </p:nvGraphicFramePr>
        <p:xfrm>
          <a:off x="167640" y="1055370"/>
          <a:ext cx="11857355" cy="5803265"/>
        </p:xfrm>
        <a:graphic>
          <a:graphicData uri="http://schemas.openxmlformats.org/drawingml/2006/table">
            <a:tbl>
              <a:tblPr firstRow="1" bandRow="1">
                <a:tableStyleId>{5940675A-B579-460E-94D1-54222C63F5DA}</a:tableStyleId>
              </a:tblPr>
              <a:tblGrid>
                <a:gridCol w="800100">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gridCol w="3190875">
                  <a:extLst>
                    <a:ext uri="{9D8B030D-6E8A-4147-A177-3AD203B41FA5}">
                      <a16:colId xmlns:a16="http://schemas.microsoft.com/office/drawing/2014/main" val="20002"/>
                    </a:ext>
                  </a:extLst>
                </a:gridCol>
                <a:gridCol w="4446905">
                  <a:extLst>
                    <a:ext uri="{9D8B030D-6E8A-4147-A177-3AD203B41FA5}">
                      <a16:colId xmlns:a16="http://schemas.microsoft.com/office/drawing/2014/main" val="20003"/>
                    </a:ext>
                  </a:extLst>
                </a:gridCol>
              </a:tblGrid>
              <a:tr h="599440">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STT</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DEADA"/>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Thí nghiệm</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DEADA"/>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Hiện tượng</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DEADA"/>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Phương trình phản ứng</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00"/>
                  </a:ext>
                </a:extLst>
              </a:tr>
              <a:tr h="1703070">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1</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Nhỏ 1-2 giọt dd NaOH và mẩu giấy quỳ tím</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chemeClr val="accent5">
                            <a:lumMod val="50000"/>
                          </a:schemeClr>
                        </a:solidFill>
                        <a:latin typeface="Arial" panose="020B0604020202020204" pitchFamily="34"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00755">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2</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-Cho vào ống nghiệm khoảng 1ml dung dịch NaOH, sau đó nhỏ vài giọt dd phenolphthalein</a:t>
                      </a:r>
                    </a:p>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r>
                        <a:rPr lang="en-US" sz="2400" b="0">
                          <a:solidFill>
                            <a:srgbClr val="000000"/>
                          </a:solidFill>
                          <a:latin typeface="Arial" panose="020B0604020202020204" pitchFamily="34" charset="0"/>
                          <a:cs typeface="Arial" panose="020B0604020202020204" pitchFamily="34" charset="0"/>
                        </a:rPr>
                        <a:t>- Nhỏ từ từ dung dịch HCl vào hỗn hợp</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sz="2400" b="0">
                        <a:solidFill>
                          <a:schemeClr val="accent5">
                            <a:lumMod val="50000"/>
                          </a:schemeClr>
                        </a:solidFill>
                        <a:latin typeface="Arial" panose="020B0604020202020204" pitchFamily="34" charset="0"/>
                        <a:cs typeface="Arial" panose="020B0604020202020204" pitchFamily="34" charset="0"/>
                      </a:endParaRPr>
                    </a:p>
                    <a:p>
                      <a:pPr indent="0">
                        <a:buNone/>
                      </a:pPr>
                      <a:endParaRPr lang="en-US" sz="2400" b="0">
                        <a:solidFill>
                          <a:schemeClr val="accent5">
                            <a:lumMod val="50000"/>
                          </a:schemeClr>
                        </a:solidFill>
                        <a:latin typeface="Arial" panose="020B0604020202020204" pitchFamily="34" charset="0"/>
                        <a:cs typeface="Arial" panose="020B0604020202020204" pitchFamily="34" charset="0"/>
                      </a:endParaRPr>
                    </a:p>
                    <a:p>
                      <a:pPr indent="0">
                        <a:buNone/>
                      </a:pPr>
                      <a:endParaRPr lang="en-US" sz="2400" b="0">
                        <a:solidFill>
                          <a:schemeClr val="accent5">
                            <a:lumMod val="50000"/>
                          </a:schemeClr>
                        </a:solidFill>
                        <a:latin typeface="Arial" panose="020B0604020202020204" pitchFamily="34" charset="0"/>
                        <a:cs typeface="Arial" panose="020B0604020202020204" pitchFamily="34" charset="0"/>
                      </a:endParaRPr>
                    </a:p>
                    <a:p>
                      <a:pPr indent="0">
                        <a:buNone/>
                      </a:pPr>
                      <a:r>
                        <a:rPr lang="en-US" sz="2400" b="0">
                          <a:solidFill>
                            <a:schemeClr val="accent5">
                              <a:lumMod val="50000"/>
                            </a:schemeClr>
                          </a:solidFill>
                          <a:latin typeface="Arial" panose="020B0604020202020204" pitchFamily="34" charset="0"/>
                          <a:cs typeface="Arial" panose="020B0604020202020204" pitchFamily="34" charset="0"/>
                        </a:rPr>
                        <a:t> </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r>
                        <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rPr>
                        <a:t> </a:t>
                      </a:r>
                      <a:endParaRPr lang="en-US" sz="18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Text Box 1"/>
          <p:cNvSpPr txBox="1"/>
          <p:nvPr/>
        </p:nvSpPr>
        <p:spPr>
          <a:xfrm>
            <a:off x="4417695" y="1723390"/>
            <a:ext cx="3745865" cy="829945"/>
          </a:xfrm>
          <a:prstGeom prst="rect">
            <a:avLst/>
          </a:prstGeom>
          <a:noFill/>
        </p:spPr>
        <p:txBody>
          <a:bodyPr wrap="square" rtlCol="0">
            <a:spAutoFit/>
          </a:bodyPr>
          <a:lstStyle/>
          <a:p>
            <a:pPr indent="0">
              <a:buNone/>
            </a:pPr>
            <a:r>
              <a:rPr lang="en-US" sz="2400">
                <a:solidFill>
                  <a:schemeClr val="accent5">
                    <a:lumMod val="50000"/>
                  </a:schemeClr>
                </a:solidFill>
                <a:latin typeface="Arial" panose="020B0604020202020204" pitchFamily="34" charset="0"/>
                <a:cs typeface="Arial" panose="020B0604020202020204" pitchFamily="34" charset="0"/>
                <a:sym typeface="+mn-ea"/>
              </a:rPr>
              <a:t>Quỳ tím thành màu </a:t>
            </a:r>
          </a:p>
          <a:p>
            <a:pPr indent="0">
              <a:buNone/>
            </a:pPr>
            <a:r>
              <a:rPr lang="en-US" sz="2400">
                <a:solidFill>
                  <a:schemeClr val="accent5">
                    <a:lumMod val="50000"/>
                  </a:schemeClr>
                </a:solidFill>
                <a:latin typeface="Arial" panose="020B0604020202020204" pitchFamily="34" charset="0"/>
                <a:cs typeface="Arial" panose="020B0604020202020204" pitchFamily="34" charset="0"/>
                <a:sym typeface="+mn-ea"/>
              </a:rPr>
              <a:t>xanh.</a:t>
            </a:r>
            <a:endParaRPr lang="en-US" sz="2400"/>
          </a:p>
        </p:txBody>
      </p:sp>
      <p:sp>
        <p:nvSpPr>
          <p:cNvPr id="3" name="Text Box 2"/>
          <p:cNvSpPr txBox="1"/>
          <p:nvPr/>
        </p:nvSpPr>
        <p:spPr>
          <a:xfrm>
            <a:off x="4417695" y="3357245"/>
            <a:ext cx="3745865" cy="1198880"/>
          </a:xfrm>
          <a:prstGeom prst="rect">
            <a:avLst/>
          </a:prstGeom>
          <a:noFill/>
        </p:spPr>
        <p:txBody>
          <a:bodyPr wrap="square" rtlCol="0">
            <a:spAutoFit/>
          </a:bodyPr>
          <a:lstStyle/>
          <a:p>
            <a:pPr indent="0">
              <a:buNone/>
            </a:pPr>
            <a:r>
              <a:rPr lang="en-US" sz="2400">
                <a:solidFill>
                  <a:srgbClr val="000000"/>
                </a:solidFill>
                <a:latin typeface="Arial" panose="020B0604020202020204" pitchFamily="34" charset="0"/>
                <a:cs typeface="Arial" panose="020B0604020202020204" pitchFamily="34" charset="0"/>
                <a:sym typeface="+mn-ea"/>
              </a:rPr>
              <a:t> - </a:t>
            </a:r>
            <a:r>
              <a:rPr lang="en-US" sz="2400">
                <a:solidFill>
                  <a:schemeClr val="accent5">
                    <a:lumMod val="50000"/>
                  </a:schemeClr>
                </a:solidFill>
                <a:latin typeface="Arial" panose="020B0604020202020204" pitchFamily="34" charset="0"/>
                <a:cs typeface="Arial" panose="020B0604020202020204" pitchFamily="34" charset="0"/>
                <a:sym typeface="+mn-ea"/>
              </a:rPr>
              <a:t>Dung dịch phenolphtalein không màu thành màu hồng.</a:t>
            </a:r>
            <a:endParaRPr lang="en-US" sz="2400"/>
          </a:p>
        </p:txBody>
      </p:sp>
      <p:sp>
        <p:nvSpPr>
          <p:cNvPr id="6" name="Text Box 5"/>
          <p:cNvSpPr txBox="1"/>
          <p:nvPr/>
        </p:nvSpPr>
        <p:spPr>
          <a:xfrm>
            <a:off x="4417695" y="5068570"/>
            <a:ext cx="3177540" cy="1938020"/>
          </a:xfrm>
          <a:prstGeom prst="rect">
            <a:avLst/>
          </a:prstGeom>
          <a:noFill/>
        </p:spPr>
        <p:txBody>
          <a:bodyPr wrap="square" rtlCol="0">
            <a:spAutoFit/>
          </a:bodyPr>
          <a:lstStyle/>
          <a:p>
            <a:pPr indent="0">
              <a:buNone/>
            </a:pPr>
            <a:r>
              <a:rPr lang="en-US" sz="2400">
                <a:solidFill>
                  <a:srgbClr val="000000"/>
                </a:solidFill>
                <a:latin typeface="Arial" panose="020B0604020202020204" pitchFamily="34" charset="0"/>
                <a:cs typeface="Arial" panose="020B0604020202020204" pitchFamily="34" charset="0"/>
                <a:sym typeface="+mn-ea"/>
              </a:rPr>
              <a:t> - </a:t>
            </a:r>
            <a:r>
              <a:rPr lang="en-US" sz="2400">
                <a:solidFill>
                  <a:schemeClr val="accent5">
                    <a:lumMod val="50000"/>
                  </a:schemeClr>
                </a:solidFill>
                <a:latin typeface="Arial" panose="020B0604020202020204" pitchFamily="34" charset="0"/>
                <a:cs typeface="Arial" panose="020B0604020202020204" pitchFamily="34" charset="0"/>
                <a:sym typeface="+mn-ea"/>
              </a:rPr>
              <a:t>Ống nghiệm nóng dần, dung dịch màu hồng chuyển sang không màu</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buNone/>
            </a:pPr>
            <a:endParaRPr lang="en-US" sz="2400"/>
          </a:p>
        </p:txBody>
      </p:sp>
      <p:sp>
        <p:nvSpPr>
          <p:cNvPr id="7" name="Text Box 6"/>
          <p:cNvSpPr txBox="1"/>
          <p:nvPr/>
        </p:nvSpPr>
        <p:spPr>
          <a:xfrm>
            <a:off x="7595235" y="3294380"/>
            <a:ext cx="4368165" cy="2306955"/>
          </a:xfrm>
          <a:prstGeom prst="rect">
            <a:avLst/>
          </a:prstGeom>
          <a:noFill/>
        </p:spPr>
        <p:txBody>
          <a:bodyPr wrap="square" rtlCol="0">
            <a:spAutoFit/>
          </a:bodyPr>
          <a:lstStyle/>
          <a:p>
            <a:pPr indent="0">
              <a:buNone/>
            </a:pPr>
            <a:r>
              <a:rPr lang="en-US" sz="2400">
                <a:solidFill>
                  <a:srgbClr val="000000"/>
                </a:solidFill>
                <a:latin typeface="Arial" panose="020B0604020202020204" pitchFamily="34" charset="0"/>
                <a:cs typeface="Arial" panose="020B0604020202020204" pitchFamily="34" charset="0"/>
                <a:sym typeface="+mn-ea"/>
              </a:rPr>
              <a:t> - </a:t>
            </a:r>
            <a:r>
              <a:rPr lang="en-US" sz="2400">
                <a:solidFill>
                  <a:srgbClr val="000000"/>
                </a:solidFill>
                <a:highlight>
                  <a:srgbClr val="00FFFF"/>
                </a:highlight>
                <a:latin typeface="Arial" panose="020B0604020202020204" pitchFamily="34" charset="0"/>
                <a:cs typeface="Arial" panose="020B0604020202020204" pitchFamily="34" charset="0"/>
                <a:sym typeface="+mn-ea"/>
              </a:rPr>
              <a:t>Các dung dịch base (kiềm) làm đổi màu chất chỉ thị:</a:t>
            </a:r>
            <a:endParaRPr lang="en-US" sz="2400" b="0">
              <a:solidFill>
                <a:srgbClr val="000000"/>
              </a:solidFill>
              <a:highlight>
                <a:srgbClr val="00FFFF"/>
              </a:highlight>
              <a:latin typeface="Arial" panose="020B0604020202020204" pitchFamily="34" charset="0"/>
              <a:cs typeface="Arial" panose="020B0604020202020204" pitchFamily="34" charset="0"/>
            </a:endParaRPr>
          </a:p>
          <a:p>
            <a:pPr indent="0">
              <a:buNone/>
            </a:pPr>
            <a:r>
              <a:rPr lang="en-US" sz="240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sym typeface="+mn-ea"/>
              </a:rPr>
              <a:t>   + Quỳ tím thành màu xanh.</a:t>
            </a: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r>
              <a:rPr lang="en-US" sz="240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sym typeface="+mn-ea"/>
              </a:rPr>
              <a:t>   +Dung dịch phenolphtalein không màu thành màu hồng.</a:t>
            </a: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a:p>
        </p:txBody>
      </p:sp>
      <p:sp>
        <p:nvSpPr>
          <p:cNvPr id="8" name="Text Box 7"/>
          <p:cNvSpPr txBox="1"/>
          <p:nvPr/>
        </p:nvSpPr>
        <p:spPr>
          <a:xfrm>
            <a:off x="7595235" y="5299075"/>
            <a:ext cx="4554220" cy="1476375"/>
          </a:xfrm>
          <a:prstGeom prst="rect">
            <a:avLst/>
          </a:prstGeom>
          <a:noFill/>
        </p:spPr>
        <p:txBody>
          <a:bodyPr wrap="square" rtlCol="0">
            <a:spAutoFit/>
          </a:bodyPr>
          <a:lstStyle/>
          <a:p>
            <a:pPr indent="0">
              <a:buNone/>
            </a:pPr>
            <a:r>
              <a:rPr lang="en-US" sz="240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sym typeface="+mn-ea"/>
              </a:rPr>
              <a:t>- NaOH  +  HCl → NaCl + H2O</a:t>
            </a: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r>
              <a:rPr lang="en-US">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sym typeface="+mn-ea"/>
              </a:rPr>
              <a:t>Sodium hydroxide        sodium chloride</a:t>
            </a:r>
            <a:endParaRPr lang="en-US"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idx="1"/>
          </p:nvPr>
        </p:nvPicPr>
        <p:blipFill>
          <a:blip r:embed="rId2"/>
          <a:stretch>
            <a:fillRect/>
          </a:stretch>
        </p:blipFill>
        <p:spPr>
          <a:xfrm>
            <a:off x="0" y="0"/>
            <a:ext cx="990600" cy="1104265"/>
          </a:xfrm>
          <a:prstGeom prst="rect">
            <a:avLst/>
          </a:prstGeom>
          <a:noFill/>
          <a:ln w="9525">
            <a:noFill/>
          </a:ln>
        </p:spPr>
      </p:pic>
      <p:sp>
        <p:nvSpPr>
          <p:cNvPr id="12" name="圆角矩形 11"/>
          <p:cNvSpPr/>
          <p:nvPr/>
        </p:nvSpPr>
        <p:spPr>
          <a:xfrm>
            <a:off x="71755" y="919480"/>
            <a:ext cx="12049125" cy="5939155"/>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zh-CN" altLang="en-US" sz="2400" b="1">
              <a:solidFill>
                <a:srgbClr val="FFFF00"/>
              </a:solidFill>
            </a:endParaRPr>
          </a:p>
          <a:p>
            <a:pPr algn="l"/>
            <a:endParaRPr lang="zh-CN" altLang="en-US" sz="2400" b="1">
              <a:solidFill>
                <a:srgbClr val="FFFF00"/>
              </a:solidFill>
            </a:endParaRPr>
          </a:p>
          <a:p>
            <a:pPr algn="l"/>
            <a:r>
              <a:rPr lang="zh-CN" altLang="en-US" sz="2400" b="1">
                <a:solidFill>
                  <a:schemeClr val="tx1"/>
                </a:solidFill>
              </a:rPr>
              <a:t>- Các dung dịch base (kiềm) làm đổi màu chất chỉ thị:</a:t>
            </a:r>
          </a:p>
          <a:p>
            <a:pPr algn="l"/>
            <a:r>
              <a:rPr lang="zh-CN" altLang="en-US" sz="2400" b="1">
                <a:solidFill>
                  <a:schemeClr val="tx1"/>
                </a:solidFill>
              </a:rPr>
              <a:t>              + Quỳ tím thành màu xanh.</a:t>
            </a:r>
          </a:p>
          <a:p>
            <a:pPr algn="l"/>
            <a:r>
              <a:rPr lang="zh-CN" altLang="en-US" sz="2400" b="1">
                <a:solidFill>
                  <a:schemeClr val="tx1"/>
                </a:solidFill>
              </a:rPr>
              <a:t>              + Dung dịch phenolphtalein không màu thành màu hồng.</a:t>
            </a:r>
          </a:p>
          <a:p>
            <a:pPr algn="l"/>
            <a:r>
              <a:rPr lang="zh-CN" altLang="en-US" sz="2400" b="1">
                <a:solidFill>
                  <a:schemeClr val="tx1"/>
                </a:solidFill>
              </a:rPr>
              <a:t>- </a:t>
            </a:r>
            <a:r>
              <a:rPr lang="en-US" altLang="zh-CN" sz="2400" b="1">
                <a:solidFill>
                  <a:schemeClr val="tx1"/>
                </a:solidFill>
              </a:rPr>
              <a:t> </a:t>
            </a:r>
            <a:r>
              <a:rPr lang="zh-CN" altLang="en-US" sz="2400" b="1">
                <a:solidFill>
                  <a:schemeClr val="tx1"/>
                </a:solidFill>
              </a:rPr>
              <a:t>Base tác dụng acid tạo thành muối và nước. Phản ứng này được gọi là phản ứng trung hòa</a:t>
            </a:r>
          </a:p>
        </p:txBody>
      </p:sp>
      <p:sp>
        <p:nvSpPr>
          <p:cNvPr id="15" name="圆角矩形 14"/>
          <p:cNvSpPr/>
          <p:nvPr/>
        </p:nvSpPr>
        <p:spPr bwMode="auto">
          <a:xfrm>
            <a:off x="4608830" y="85090"/>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sp>
        <p:nvSpPr>
          <p:cNvPr id="4" name="Text Box 3"/>
          <p:cNvSpPr txBox="1"/>
          <p:nvPr/>
        </p:nvSpPr>
        <p:spPr>
          <a:xfrm>
            <a:off x="431800" y="1207135"/>
            <a:ext cx="5495925" cy="521970"/>
          </a:xfrm>
          <a:prstGeom prst="rect">
            <a:avLst/>
          </a:prstGeom>
          <a:noFill/>
        </p:spPr>
        <p:txBody>
          <a:bodyPr wrap="square" rtlCol="0">
            <a:spAutoFit/>
          </a:bodyPr>
          <a:lstStyle/>
          <a:p>
            <a:r>
              <a:rPr lang="en-US" sz="2800" b="1">
                <a:highlight>
                  <a:srgbClr val="FFFF00"/>
                </a:highlight>
              </a:rPr>
              <a:t>II. TÍNH CHẤT HÓA HỌC:</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 y="-121920"/>
            <a:ext cx="12192000" cy="6858000"/>
          </a:xfrm>
          <a:prstGeom prst="rect">
            <a:avLst/>
          </a:prstGeom>
        </p:spPr>
      </p:pic>
      <p:pic>
        <p:nvPicPr>
          <p:cNvPr id="9" name="Picture 8"/>
          <p:cNvPicPr/>
          <p:nvPr/>
        </p:nvPicPr>
        <p:blipFill rotWithShape="1">
          <a:blip r:embed="rId3">
            <a:extLst>
              <a:ext uri="{BEBA8EAE-BF5A-486C-A8C5-ECC9F3942E4B}">
                <a14:imgProps xmlns:a14="http://schemas.microsoft.com/office/drawing/2010/main">
                  <a14:imgLayer r:embed="rId4">
                    <a14:imgEffect>
                      <a14:backgroundRemoval t="5889" b="92556" l="5688" r="51188"/>
                    </a14:imgEffect>
                  </a14:imgLayer>
                </a14:imgProps>
              </a:ext>
            </a:extLst>
          </a:blip>
          <a:srcRect l="5899" t="8819" r="49453" b="8264"/>
          <a:stretch>
            <a:fillRect/>
          </a:stretch>
        </p:blipFill>
        <p:spPr>
          <a:xfrm>
            <a:off x="0" y="2983230"/>
            <a:ext cx="3610610" cy="3974465"/>
          </a:xfrm>
          <a:prstGeom prst="rect">
            <a:avLst/>
          </a:prstGeom>
        </p:spPr>
      </p:pic>
      <p:pic>
        <p:nvPicPr>
          <p:cNvPr id="103" name="Picture 102"/>
          <p:cNvPicPr/>
          <p:nvPr/>
        </p:nvPicPr>
        <p:blipFill>
          <a:blip r:embed="rId5"/>
          <a:stretch>
            <a:fillRect/>
          </a:stretch>
        </p:blipFill>
        <p:spPr>
          <a:xfrm>
            <a:off x="1897380" y="989330"/>
            <a:ext cx="3245485" cy="2416175"/>
          </a:xfrm>
          <a:prstGeom prst="rect">
            <a:avLst/>
          </a:prstGeom>
          <a:noFill/>
          <a:ln w="9525">
            <a:noFill/>
          </a:ln>
        </p:spPr>
      </p:pic>
      <p:pic>
        <p:nvPicPr>
          <p:cNvPr id="44041" name="图片 44040" descr="11"/>
          <p:cNvPicPr>
            <a:picLocks noChangeAspect="1"/>
          </p:cNvPicPr>
          <p:nvPr/>
        </p:nvPicPr>
        <p:blipFill>
          <a:blip r:embed="rId6"/>
          <a:stretch>
            <a:fillRect/>
          </a:stretch>
        </p:blipFill>
        <p:spPr>
          <a:xfrm>
            <a:off x="6251575" y="2118360"/>
            <a:ext cx="5309235" cy="4839335"/>
          </a:xfrm>
          <a:prstGeom prst="rect">
            <a:avLst/>
          </a:prstGeom>
          <a:noFill/>
          <a:ln w="9525">
            <a:noFill/>
          </a:ln>
        </p:spPr>
      </p:pic>
      <p:sp>
        <p:nvSpPr>
          <p:cNvPr id="4" name="Text Box 3"/>
          <p:cNvSpPr txBox="1"/>
          <p:nvPr/>
        </p:nvSpPr>
        <p:spPr>
          <a:xfrm>
            <a:off x="7144385" y="3336290"/>
            <a:ext cx="2931160" cy="2245360"/>
          </a:xfrm>
          <a:prstGeom prst="rect">
            <a:avLst/>
          </a:prstGeom>
          <a:noFill/>
        </p:spPr>
        <p:txBody>
          <a:bodyPr wrap="square" rtlCol="0">
            <a:spAutoFit/>
          </a:bodyPr>
          <a:lstStyle/>
          <a:p>
            <a:pPr algn="l"/>
            <a:r>
              <a:rPr lang="en-US" sz="2800">
                <a:solidFill>
                  <a:srgbClr val="FF0000"/>
                </a:solidFill>
                <a:latin typeface="Bahnschrift Light" panose="020B0502040204020203" charset="0"/>
                <a:cs typeface="Bahnschrift Light" panose="020B0502040204020203" charset="0"/>
              </a:rPr>
              <a:t>T</a:t>
            </a:r>
            <a:r>
              <a:rPr lang="en-US" sz="2800" b="1">
                <a:solidFill>
                  <a:srgbClr val="FF0000"/>
                </a:solidFill>
                <a:latin typeface="Bahnschrift Light" panose="020B0502040204020203" charset="0"/>
                <a:cs typeface="Bahnschrift Light" panose="020B0502040204020203" charset="0"/>
              </a:rPr>
              <a:t>ại sao khi bị ong  hoặc kiến đốt,  người ta thường bôi vôi vào vết đốt?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p>
        </p:txBody>
      </p:sp>
      <p:pic>
        <p:nvPicPr>
          <p:cNvPr id="102" name="Picture 101"/>
          <p:cNvPicPr/>
          <p:nvPr/>
        </p:nvPicPr>
        <p:blipFill>
          <a:blip r:embed="rId3"/>
          <a:stretch>
            <a:fillRect/>
          </a:stretch>
        </p:blipFill>
        <p:spPr>
          <a:xfrm>
            <a:off x="197485" y="618490"/>
            <a:ext cx="2299970" cy="1579880"/>
          </a:xfrm>
          <a:prstGeom prst="rect">
            <a:avLst/>
          </a:prstGeom>
          <a:noFill/>
          <a:ln w="9525">
            <a:noFill/>
          </a:ln>
        </p:spPr>
      </p:pic>
      <p:graphicFrame>
        <p:nvGraphicFramePr>
          <p:cNvPr id="5" name="Diagram 4"/>
          <p:cNvGraphicFramePr/>
          <p:nvPr/>
        </p:nvGraphicFramePr>
        <p:xfrm>
          <a:off x="82550" y="2343150"/>
          <a:ext cx="11723370" cy="41332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 Box 5"/>
          <p:cNvSpPr txBox="1"/>
          <p:nvPr/>
        </p:nvSpPr>
        <p:spPr>
          <a:xfrm>
            <a:off x="2067560" y="2527300"/>
            <a:ext cx="721360" cy="768350"/>
          </a:xfrm>
          <a:prstGeom prst="rect">
            <a:avLst/>
          </a:prstGeom>
          <a:noFill/>
        </p:spPr>
        <p:txBody>
          <a:bodyPr wrap="square" rtlCol="0">
            <a:spAutoFit/>
          </a:bodyPr>
          <a:lstStyle/>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1</a:t>
            </a:r>
          </a:p>
        </p:txBody>
      </p:sp>
      <p:sp>
        <p:nvSpPr>
          <p:cNvPr id="7" name="Text Box 6"/>
          <p:cNvSpPr txBox="1"/>
          <p:nvPr/>
        </p:nvSpPr>
        <p:spPr>
          <a:xfrm>
            <a:off x="2067560" y="4025900"/>
            <a:ext cx="721360" cy="768350"/>
          </a:xfrm>
          <a:prstGeom prst="rect">
            <a:avLst/>
          </a:prstGeom>
          <a:noFill/>
        </p:spPr>
        <p:txBody>
          <a:bodyPr wrap="square" rtlCol="0">
            <a:spAutoFit/>
          </a:bodyPr>
          <a:lstStyle/>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2</a:t>
            </a:r>
          </a:p>
        </p:txBody>
      </p:sp>
      <p:sp>
        <p:nvSpPr>
          <p:cNvPr id="8" name="Text Box 7"/>
          <p:cNvSpPr txBox="1"/>
          <p:nvPr/>
        </p:nvSpPr>
        <p:spPr>
          <a:xfrm>
            <a:off x="2067560" y="5524500"/>
            <a:ext cx="721360" cy="768350"/>
          </a:xfrm>
          <a:prstGeom prst="rect">
            <a:avLst/>
          </a:prstGeom>
          <a:noFill/>
        </p:spPr>
        <p:txBody>
          <a:bodyPr wrap="square" rtlCol="0">
            <a:spAutoFit/>
          </a:bodyPr>
          <a:lstStyle/>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3</a:t>
            </a:r>
          </a:p>
        </p:txBody>
      </p:sp>
      <p:sp>
        <p:nvSpPr>
          <p:cNvPr id="4" name="Text Box 3"/>
          <p:cNvSpPr txBox="1"/>
          <p:nvPr/>
        </p:nvSpPr>
        <p:spPr>
          <a:xfrm>
            <a:off x="2851785" y="1425575"/>
            <a:ext cx="5200650" cy="521970"/>
          </a:xfrm>
          <a:prstGeom prst="rect">
            <a:avLst/>
          </a:prstGeom>
          <a:noFill/>
        </p:spPr>
        <p:txBody>
          <a:bodyPr wrap="square" rtlCol="0">
            <a:spAutoFit/>
          </a:bodyPr>
          <a:lstStyle/>
          <a:p>
            <a:r>
              <a:rPr lang="en-US" sz="2800">
                <a:gradFill>
                  <a:gsLst>
                    <a:gs pos="0">
                      <a:srgbClr val="FE4444"/>
                    </a:gs>
                    <a:gs pos="100000">
                      <a:srgbClr val="832B2B"/>
                    </a:gs>
                  </a:gsLst>
                  <a:lin scaled="0"/>
                </a:gradFill>
              </a:rPr>
              <a:t>HS thảo luận cặp đôi, trả lời: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113665" y="1299210"/>
          <a:ext cx="12078335" cy="5558790"/>
        </p:xfrm>
        <a:graphic>
          <a:graphicData uri="http://schemas.openxmlformats.org/drawingml/2006/table">
            <a:tbl>
              <a:tblPr firstRow="1" bandRow="1">
                <a:tableStyleId>{5940675A-B579-460E-94D1-54222C63F5DA}</a:tableStyleId>
              </a:tblPr>
              <a:tblGrid>
                <a:gridCol w="12078335">
                  <a:extLst>
                    <a:ext uri="{9D8B030D-6E8A-4147-A177-3AD203B41FA5}">
                      <a16:colId xmlns:a16="http://schemas.microsoft.com/office/drawing/2014/main" val="20000"/>
                    </a:ext>
                  </a:extLst>
                </a:gridCol>
              </a:tblGrid>
              <a:tr h="5558790">
                <a:tc>
                  <a:txBody>
                    <a:bodyPr/>
                    <a:lstStyle/>
                    <a:p>
                      <a:pPr indent="0" algn="ctr">
                        <a:buNone/>
                      </a:pPr>
                      <a:r>
                        <a:rPr lang="en-US" sz="2800" b="1">
                          <a:solidFill>
                            <a:schemeClr val="accent2">
                              <a:lumMod val="50000"/>
                            </a:schemeClr>
                          </a:solidFill>
                          <a:latin typeface="Arial" panose="020B0604020202020204" pitchFamily="34" charset="0"/>
                          <a:cs typeface="Arial" panose="020B0604020202020204" pitchFamily="34" charset="0"/>
                        </a:rPr>
                        <a:t>Phiếu học tập 2</a:t>
                      </a:r>
                      <a:endParaRPr lang="en-US" sz="2800" b="1">
                        <a:solidFill>
                          <a:srgbClr val="000000"/>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cs typeface="Arial" panose="020B0604020202020204" pitchFamily="34" charset="0"/>
                        </a:rPr>
                        <a:t>Câu 2: </a:t>
                      </a:r>
                      <a:r>
                        <a:rPr lang="en-US" sz="2400" b="0">
                          <a:solidFill>
                            <a:srgbClr val="000000"/>
                          </a:solidFill>
                          <a:latin typeface="Arial" panose="020B0604020202020204" pitchFamily="34" charset="0"/>
                          <a:cs typeface="Arial" panose="020B0604020202020204" pitchFamily="34" charset="0"/>
                        </a:rPr>
                        <a:t>Có 2 ống nghiệm không nhãn đựng dung dịch NaOH và HCl. Hãy nêu cách nhận biết 2 dung dịch trên:</a:t>
                      </a:r>
                    </a:p>
                    <a:p>
                      <a:pPr indent="0" algn="l">
                        <a:buNone/>
                      </a:pPr>
                      <a:endParaRPr lang="en-US" sz="24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cs typeface="Arial" panose="020B0604020202020204" pitchFamily="34" charset="0"/>
                        </a:rPr>
                        <a:t>Câu 3: </a:t>
                      </a:r>
                      <a:r>
                        <a:rPr lang="en-US" sz="2400" b="0">
                          <a:solidFill>
                            <a:srgbClr val="000000"/>
                          </a:solidFill>
                          <a:latin typeface="Arial" panose="020B0604020202020204" pitchFamily="34" charset="0"/>
                          <a:cs typeface="Arial" panose="020B0604020202020204" pitchFamily="34" charset="0"/>
                        </a:rPr>
                        <a:t>Ở nông thôn, người ta thường dùng vôi bột rắc lên ruộng để khử chua cho đất . Biết rằng thành phần chính của vôi bột là CaO, CaO tác dụng với H</a:t>
                      </a:r>
                      <a:r>
                        <a:rPr lang="en-US" sz="2400" b="0" baseline="-25000">
                          <a:solidFill>
                            <a:srgbClr val="000000"/>
                          </a:solidFill>
                          <a:latin typeface="Arial" panose="020B0604020202020204" pitchFamily="34" charset="0"/>
                          <a:cs typeface="Arial" panose="020B0604020202020204" pitchFamily="34" charset="0"/>
                        </a:rPr>
                        <a:t>2</a:t>
                      </a:r>
                      <a:r>
                        <a:rPr lang="en-US" sz="2400" b="0">
                          <a:solidFill>
                            <a:srgbClr val="000000"/>
                          </a:solidFill>
                          <a:latin typeface="Arial" panose="020B0604020202020204" pitchFamily="34" charset="0"/>
                          <a:cs typeface="Arial" panose="020B0604020202020204" pitchFamily="34" charset="0"/>
                        </a:rPr>
                        <a:t>O tạo thành Ca(OH)</a:t>
                      </a:r>
                      <a:r>
                        <a:rPr lang="en-US" sz="2400" b="0" baseline="-25000">
                          <a:solidFill>
                            <a:srgbClr val="000000"/>
                          </a:solidFill>
                          <a:latin typeface="Arial" panose="020B0604020202020204" pitchFamily="34" charset="0"/>
                          <a:cs typeface="Arial" panose="020B0604020202020204" pitchFamily="34" charset="0"/>
                        </a:rPr>
                        <a:t>2   </a:t>
                      </a:r>
                      <a:r>
                        <a:rPr lang="en-US" sz="2400" b="0">
                          <a:solidFill>
                            <a:srgbClr val="000000"/>
                          </a:solidFill>
                          <a:latin typeface="Arial" panose="020B0604020202020204" pitchFamily="34" charset="0"/>
                          <a:cs typeface="Arial" panose="020B0604020202020204" pitchFamily="34" charset="0"/>
                        </a:rPr>
                        <a:t>theo phương trình hóa học:     CaO + H</a:t>
                      </a:r>
                      <a:r>
                        <a:rPr lang="en-US" sz="2400" b="0" baseline="-25000">
                          <a:solidFill>
                            <a:srgbClr val="000000"/>
                          </a:solidFill>
                          <a:latin typeface="Arial" panose="020B0604020202020204" pitchFamily="34" charset="0"/>
                          <a:cs typeface="Arial" panose="020B0604020202020204" pitchFamily="34" charset="0"/>
                        </a:rPr>
                        <a:t>2</a:t>
                      </a:r>
                      <a:r>
                        <a:rPr lang="en-US" sz="2400" b="0">
                          <a:solidFill>
                            <a:srgbClr val="000000"/>
                          </a:solidFill>
                          <a:latin typeface="Arial" panose="020B0604020202020204" pitchFamily="34" charset="0"/>
                          <a:cs typeface="Arial" panose="020B0604020202020204" pitchFamily="34" charset="0"/>
                        </a:rPr>
                        <a:t>O →Ca(OH)</a:t>
                      </a:r>
                      <a:r>
                        <a:rPr lang="en-US" sz="2400" b="0" baseline="-25000">
                          <a:solidFill>
                            <a:srgbClr val="000000"/>
                          </a:solidFill>
                          <a:latin typeface="Arial" panose="020B0604020202020204" pitchFamily="34" charset="0"/>
                          <a:cs typeface="Arial" panose="020B0604020202020204" pitchFamily="34" charset="0"/>
                        </a:rPr>
                        <a:t>2</a:t>
                      </a:r>
                      <a:r>
                        <a:rPr lang="en-US" sz="2400" b="0">
                          <a:solidFill>
                            <a:srgbClr val="000000"/>
                          </a:solidFill>
                          <a:latin typeface="Arial" panose="020B0604020202020204" pitchFamily="34" charset="0"/>
                          <a:cs typeface="Arial" panose="020B0604020202020204" pitchFamily="34" charset="0"/>
                        </a:rPr>
                        <a:t>. Hãy giải thích tác dụng của vôi bột </a:t>
                      </a:r>
                    </a:p>
                    <a:p>
                      <a:pPr indent="0" algn="l">
                        <a:buNone/>
                      </a:pP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6" name="Content Placeholder 5"/>
          <p:cNvPicPr>
            <a:picLocks noGrp="1" noChangeAspect="1"/>
          </p:cNvPicPr>
          <p:nvPr>
            <p:ph idx="1"/>
          </p:nvPr>
        </p:nvPicPr>
        <p:blipFill>
          <a:blip r:embed="rId2"/>
          <a:stretch>
            <a:fillRect/>
          </a:stretch>
        </p:blipFill>
        <p:spPr>
          <a:xfrm>
            <a:off x="113665" y="-231775"/>
            <a:ext cx="2278380" cy="1280160"/>
          </a:xfrm>
          <a:prstGeom prst="rect">
            <a:avLst/>
          </a:prstGeom>
          <a:noFill/>
          <a:ln w="9525">
            <a:noFill/>
          </a:ln>
        </p:spPr>
      </p:pic>
      <p:sp>
        <p:nvSpPr>
          <p:cNvPr id="7" name="Text Box 6"/>
          <p:cNvSpPr txBox="1"/>
          <p:nvPr/>
        </p:nvSpPr>
        <p:spPr>
          <a:xfrm>
            <a:off x="2392045" y="147320"/>
            <a:ext cx="9687560" cy="521970"/>
          </a:xfrm>
          <a:prstGeom prst="rect">
            <a:avLst/>
          </a:prstGeom>
          <a:noFill/>
        </p:spPr>
        <p:txBody>
          <a:bodyPr wrap="square" rtlCol="0">
            <a:spAutoFit/>
          </a:bodyPr>
          <a:lstStyle/>
          <a:p>
            <a:r>
              <a:rPr lang="en-US" sz="2800">
                <a:solidFill>
                  <a:schemeClr val="accent1"/>
                </a:solidFill>
                <a:effectLst>
                  <a:outerShdw blurRad="38100" dist="25400" dir="5400000" algn="ctr" rotWithShape="0">
                    <a:srgbClr val="6E747A">
                      <a:alpha val="43000"/>
                    </a:srgbClr>
                  </a:outerShdw>
                </a:effectLst>
              </a:rPr>
              <a:t>Thảo luận nhóm, trả lời Câu 2, 3 -  Phiếu học tập 2</a:t>
            </a:r>
          </a:p>
        </p:txBody>
      </p:sp>
      <p:sp>
        <p:nvSpPr>
          <p:cNvPr id="3" name="Text Box 2"/>
          <p:cNvSpPr txBox="1"/>
          <p:nvPr/>
        </p:nvSpPr>
        <p:spPr>
          <a:xfrm>
            <a:off x="309880" y="2421255"/>
            <a:ext cx="11460480" cy="1198880"/>
          </a:xfrm>
          <a:prstGeom prst="rect">
            <a:avLst/>
          </a:prstGeom>
          <a:noFill/>
        </p:spPr>
        <p:txBody>
          <a:bodyPr wrap="square" rtlCol="0">
            <a:spAutoFit/>
          </a:bodyPr>
          <a:lstStyle/>
          <a:p>
            <a:r>
              <a:rPr lang="en-US" sz="2400">
                <a:solidFill>
                  <a:schemeClr val="accent5">
                    <a:lumMod val="50000"/>
                  </a:schemeClr>
                </a:solidFill>
              </a:rPr>
              <a:t>Dùng chất chỉ thị màu như: quỳ tím, phenolphthalein, giấy PH. </a:t>
            </a:r>
          </a:p>
          <a:p>
            <a:r>
              <a:rPr lang="en-US" sz="2400">
                <a:solidFill>
                  <a:schemeClr val="accent5">
                    <a:lumMod val="50000"/>
                  </a:schemeClr>
                </a:solidFill>
              </a:rPr>
              <a:t>     VD: dùng quỳ tím: dung dịch làm quỳ tím chuyển sang màu đỏ là HCl</a:t>
            </a:r>
          </a:p>
          <a:p>
            <a:r>
              <a:rPr lang="en-US" sz="2400">
                <a:solidFill>
                  <a:schemeClr val="accent5">
                    <a:lumMod val="50000"/>
                  </a:schemeClr>
                </a:solidFill>
              </a:rPr>
              <a:t>                                   dung dịch làm quỳ tím chuyển sang màu xanh là NaOH</a:t>
            </a:r>
          </a:p>
        </p:txBody>
      </p:sp>
      <p:sp>
        <p:nvSpPr>
          <p:cNvPr id="8" name="Text Box 7"/>
          <p:cNvSpPr txBox="1"/>
          <p:nvPr/>
        </p:nvSpPr>
        <p:spPr>
          <a:xfrm>
            <a:off x="260985" y="5272405"/>
            <a:ext cx="10911840" cy="1198880"/>
          </a:xfrm>
          <a:prstGeom prst="rect">
            <a:avLst/>
          </a:prstGeom>
          <a:noFill/>
        </p:spPr>
        <p:txBody>
          <a:bodyPr wrap="square" rtlCol="0">
            <a:spAutoFit/>
          </a:bodyPr>
          <a:lstStyle/>
          <a:p>
            <a:r>
              <a:rPr lang="en-US" sz="2400">
                <a:solidFill>
                  <a:schemeClr val="accent5">
                    <a:lumMod val="50000"/>
                  </a:schemeClr>
                </a:solidFill>
              </a:rPr>
              <a:t>Vôi bột tan trong nước tạo dung dịch base( nước vôi trong) dùng để khử chua đất do xảy ra phản ứng trung hòa</a:t>
            </a:r>
          </a:p>
          <a:p>
            <a:r>
              <a:rPr lang="en-US" sz="2400">
                <a:solidFill>
                  <a:schemeClr val="accent5">
                    <a:lumMod val="50000"/>
                  </a:schemeClr>
                </a:solidFill>
              </a:rPr>
              <a:t>                           Ca(OH)</a:t>
            </a:r>
            <a:r>
              <a:rPr lang="en-US" sz="2400" baseline="-25000">
                <a:solidFill>
                  <a:schemeClr val="accent5">
                    <a:lumMod val="50000"/>
                  </a:schemeClr>
                </a:solidFill>
              </a:rPr>
              <a:t>2  </a:t>
            </a:r>
            <a:r>
              <a:rPr lang="en-US" sz="2400">
                <a:solidFill>
                  <a:schemeClr val="accent5">
                    <a:lumMod val="50000"/>
                  </a:schemeClr>
                </a:solidFill>
              </a:rPr>
              <a:t>+ 2HCl → CaCl</a:t>
            </a:r>
            <a:r>
              <a:rPr lang="en-US" sz="2400" baseline="-25000">
                <a:solidFill>
                  <a:schemeClr val="accent5">
                    <a:lumMod val="50000"/>
                  </a:schemeClr>
                </a:solidFill>
                <a:sym typeface="+mn-ea"/>
              </a:rPr>
              <a:t>2</a:t>
            </a:r>
            <a:r>
              <a:rPr lang="en-US" sz="2400">
                <a:solidFill>
                  <a:schemeClr val="accent5">
                    <a:lumMod val="50000"/>
                  </a:schemeClr>
                </a:solidFill>
              </a:rPr>
              <a:t>    </a:t>
            </a:r>
            <a:r>
              <a:rPr lang="en-US" sz="2400" baseline="-25000">
                <a:solidFill>
                  <a:schemeClr val="accent5">
                    <a:lumMod val="50000"/>
                  </a:schemeClr>
                </a:solidFill>
              </a:rPr>
              <a:t>  </a:t>
            </a:r>
            <a:r>
              <a:rPr lang="en-US" sz="2400">
                <a:solidFill>
                  <a:schemeClr val="accent5">
                    <a:lumMod val="50000"/>
                  </a:schemeClr>
                </a:solidFill>
              </a:rPr>
              <a:t>+ 2H</a:t>
            </a:r>
            <a:r>
              <a:rPr lang="en-US" sz="2400" baseline="-25000">
                <a:solidFill>
                  <a:schemeClr val="accent5">
                    <a:lumMod val="50000"/>
                  </a:schemeClr>
                </a:solidFill>
                <a:sym typeface="+mn-ea"/>
              </a:rPr>
              <a:t>2</a:t>
            </a:r>
            <a:r>
              <a:rPr lang="en-US" sz="2400">
                <a:solidFill>
                  <a:schemeClr val="accent5">
                    <a:lumMod val="50000"/>
                  </a:schemeClr>
                </a:solidFill>
              </a:rPr>
              <a:t>O</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shot 2023-07-07 223341"/>
          <p:cNvPicPr>
            <a:picLocks noGrp="1" noChangeAspect="1"/>
          </p:cNvPicPr>
          <p:nvPr>
            <p:ph idx="1"/>
          </p:nvPr>
        </p:nvPicPr>
        <p:blipFill>
          <a:blip r:embed="rId2"/>
          <a:stretch>
            <a:fillRect/>
          </a:stretch>
        </p:blipFill>
        <p:spPr>
          <a:xfrm>
            <a:off x="0" y="190500"/>
            <a:ext cx="12191365" cy="6667500"/>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565" y="2787015"/>
            <a:ext cx="6115050" cy="582930"/>
          </a:xfrm>
        </p:spPr>
        <p:txBody>
          <a:bodyPr/>
          <a:lstStyle/>
          <a:p>
            <a:r>
              <a:rPr lang="en-US">
                <a:highlight>
                  <a:srgbClr val="FFFF00"/>
                </a:highlight>
              </a:rPr>
              <a:t>III. THANG PH:</a:t>
            </a:r>
          </a:p>
        </p:txBody>
      </p:sp>
      <p:pic>
        <p:nvPicPr>
          <p:cNvPr id="22530" name="Picture 2" descr="F:\1-原创素材\1_mm1102\PPT\PPT_014\materaials\pageimg_g17.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7205" y="-241935"/>
            <a:ext cx="7090410" cy="49530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 y="-121920"/>
            <a:ext cx="12192000" cy="6858000"/>
          </a:xfrm>
          <a:prstGeom prst="rect">
            <a:avLst/>
          </a:prstGeom>
        </p:spPr>
      </p:pic>
      <p:pic>
        <p:nvPicPr>
          <p:cNvPr id="44041" name="图片 44040" descr="11"/>
          <p:cNvPicPr>
            <a:picLocks noChangeAspect="1"/>
          </p:cNvPicPr>
          <p:nvPr/>
        </p:nvPicPr>
        <p:blipFill>
          <a:blip r:embed="rId3"/>
          <a:stretch>
            <a:fillRect/>
          </a:stretch>
        </p:blipFill>
        <p:spPr>
          <a:xfrm>
            <a:off x="0" y="1226820"/>
            <a:ext cx="4330700" cy="4159885"/>
          </a:xfrm>
          <a:prstGeom prst="rect">
            <a:avLst/>
          </a:prstGeom>
          <a:noFill/>
          <a:ln w="9525">
            <a:noFill/>
          </a:ln>
        </p:spPr>
      </p:pic>
      <p:pic>
        <p:nvPicPr>
          <p:cNvPr id="6" name="Picture 5"/>
          <p:cNvPicPr/>
          <p:nvPr/>
        </p:nvPicPr>
        <p:blipFill>
          <a:blip r:embed="rId4"/>
          <a:stretch>
            <a:fillRect/>
          </a:stretch>
        </p:blipFill>
        <p:spPr>
          <a:xfrm>
            <a:off x="0" y="0"/>
            <a:ext cx="2001520" cy="1402715"/>
          </a:xfrm>
          <a:prstGeom prst="rect">
            <a:avLst/>
          </a:prstGeom>
          <a:noFill/>
          <a:ln w="9525">
            <a:noFill/>
          </a:ln>
        </p:spPr>
      </p:pic>
      <p:sp>
        <p:nvSpPr>
          <p:cNvPr id="7" name="Text Box 6"/>
          <p:cNvSpPr txBox="1"/>
          <p:nvPr/>
        </p:nvSpPr>
        <p:spPr>
          <a:xfrm>
            <a:off x="582930" y="2300605"/>
            <a:ext cx="2757170" cy="1814830"/>
          </a:xfrm>
          <a:prstGeom prst="rect">
            <a:avLst/>
          </a:prstGeom>
          <a:noFill/>
        </p:spPr>
        <p:txBody>
          <a:bodyPr wrap="square" rtlCol="0">
            <a:spAutoFit/>
          </a:bodyPr>
          <a:lstStyle/>
          <a:p>
            <a:r>
              <a:rPr lang="en-US" sz="2800">
                <a:solidFill>
                  <a:schemeClr val="accent1"/>
                </a:solidFill>
                <a:effectLst>
                  <a:outerShdw blurRad="38100" dist="25400" dir="5400000" algn="ctr" rotWithShape="0">
                    <a:srgbClr val="6E747A">
                      <a:alpha val="43000"/>
                    </a:srgbClr>
                  </a:outerShdw>
                </a:effectLst>
              </a:rPr>
              <a:t>Tiến hành thí nghiệm, ghi kết quả vào Câu 1- Phiếu học tập 3</a:t>
            </a:r>
          </a:p>
        </p:txBody>
      </p:sp>
      <p:pic>
        <p:nvPicPr>
          <p:cNvPr id="2" name="Picture 1" descr="Screenshot 2023-07-07 223538"/>
          <p:cNvPicPr>
            <a:picLocks noChangeAspect="1"/>
          </p:cNvPicPr>
          <p:nvPr/>
        </p:nvPicPr>
        <p:blipFill>
          <a:blip r:embed="rId5"/>
          <a:stretch>
            <a:fillRect/>
          </a:stretch>
        </p:blipFill>
        <p:spPr>
          <a:xfrm>
            <a:off x="4162425" y="-121285"/>
            <a:ext cx="8245475" cy="6857365"/>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206375" y="635"/>
          <a:ext cx="11845925" cy="6903720"/>
        </p:xfrm>
        <a:graphic>
          <a:graphicData uri="http://schemas.openxmlformats.org/drawingml/2006/table">
            <a:tbl>
              <a:tblPr firstRow="1" bandRow="1">
                <a:tableStyleId>{5940675A-B579-460E-94D1-54222C63F5DA}</a:tableStyleId>
              </a:tblPr>
              <a:tblGrid>
                <a:gridCol w="11845925">
                  <a:extLst>
                    <a:ext uri="{9D8B030D-6E8A-4147-A177-3AD203B41FA5}">
                      <a16:colId xmlns:a16="http://schemas.microsoft.com/office/drawing/2014/main" val="20000"/>
                    </a:ext>
                  </a:extLst>
                </a:gridCol>
              </a:tblGrid>
              <a:tr h="6903720">
                <a:tc>
                  <a:txBody>
                    <a:bodyPr/>
                    <a:lstStyle/>
                    <a:p>
                      <a:pPr indent="0" algn="ctr">
                        <a:buNone/>
                      </a:pPr>
                      <a:r>
                        <a:rPr lang="en-US" sz="2000" b="1">
                          <a:solidFill>
                            <a:srgbClr val="000000"/>
                          </a:solidFill>
                          <a:latin typeface="Arial" panose="020B0604020202020204" pitchFamily="34" charset="0"/>
                          <a:cs typeface="Arial" panose="020B0604020202020204" pitchFamily="34" charset="0"/>
                        </a:rPr>
                        <a:t>Phiếu học tập 3</a:t>
                      </a:r>
                    </a:p>
                    <a:p>
                      <a:pPr indent="0" algn="l">
                        <a:buNone/>
                      </a:pPr>
                      <a:r>
                        <a:rPr lang="en-US" sz="2000" b="1">
                          <a:solidFill>
                            <a:srgbClr val="000000"/>
                          </a:solidFill>
                          <a:latin typeface="Arial" panose="020B0604020202020204" pitchFamily="34" charset="0"/>
                          <a:cs typeface="Arial" panose="020B0604020202020204" pitchFamily="34" charset="0"/>
                        </a:rPr>
                        <a:t>Câu 1:</a:t>
                      </a:r>
                      <a:r>
                        <a:rPr lang="en-US" sz="2000" b="0">
                          <a:solidFill>
                            <a:srgbClr val="000000"/>
                          </a:solidFill>
                          <a:latin typeface="Arial" panose="020B0604020202020204" pitchFamily="34" charset="0"/>
                          <a:cs typeface="Arial" panose="020B0604020202020204" pitchFamily="34" charset="0"/>
                        </a:rPr>
                        <a:t>Nhỏ lên mỗi mẩu giấy PH một loại dung dịch rồi ghi kết quả vào cột thích hợp:</a:t>
                      </a: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lnSpc>
                          <a:spcPct val="150000"/>
                        </a:lnSpc>
                        <a:buNone/>
                      </a:pPr>
                      <a:endParaRPr lang="en-US" sz="2000" b="0">
                        <a:solidFill>
                          <a:srgbClr val="000000"/>
                        </a:solidFill>
                        <a:latin typeface="Arial" panose="020B0604020202020204" pitchFamily="34" charset="0"/>
                        <a:cs typeface="Arial" panose="020B0604020202020204" pitchFamily="34" charset="0"/>
                      </a:endParaRP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a. Từ kết quả trên, kết luận:</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có tính axit là:………………………………………………………..</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có tính base là: ……………………………………………………….</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b.</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các chất có giá trị PH&lt;7 có tính chất……………………</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các chất có giá trị PH&gt;7 có tính chất……………………</a:t>
                      </a:r>
                    </a:p>
                    <a:p>
                      <a:pPr indent="0" algn="l">
                        <a:lnSpc>
                          <a:spcPct val="150000"/>
                        </a:lnSpc>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extLst>
                  <a:ext uri="{0D108BD9-81ED-4DB2-BD59-A6C34878D82A}">
                    <a16:rowId xmlns:a16="http://schemas.microsoft.com/office/drawing/2014/main" val="10000"/>
                  </a:ext>
                </a:extLst>
              </a:tr>
            </a:tbl>
          </a:graphicData>
        </a:graphic>
      </p:graphicFrame>
      <p:graphicFrame>
        <p:nvGraphicFramePr>
          <p:cNvPr id="3" name="Table 2"/>
          <p:cNvGraphicFramePr/>
          <p:nvPr/>
        </p:nvGraphicFramePr>
        <p:xfrm>
          <a:off x="588645" y="950595"/>
          <a:ext cx="11313160" cy="2419985"/>
        </p:xfrm>
        <a:graphic>
          <a:graphicData uri="http://schemas.openxmlformats.org/drawingml/2006/table">
            <a:tbl>
              <a:tblPr firstRow="1" bandRow="1">
                <a:tableStyleId>{5940675A-B579-460E-94D1-54222C63F5DA}</a:tableStyleId>
              </a:tblPr>
              <a:tblGrid>
                <a:gridCol w="2021205">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13180">
                  <a:extLst>
                    <a:ext uri="{9D8B030D-6E8A-4147-A177-3AD203B41FA5}">
                      <a16:colId xmlns:a16="http://schemas.microsoft.com/office/drawing/2014/main" val="20002"/>
                    </a:ext>
                  </a:extLst>
                </a:gridCol>
                <a:gridCol w="1818640">
                  <a:extLst>
                    <a:ext uri="{9D8B030D-6E8A-4147-A177-3AD203B41FA5}">
                      <a16:colId xmlns:a16="http://schemas.microsoft.com/office/drawing/2014/main" val="20003"/>
                    </a:ext>
                  </a:extLst>
                </a:gridCol>
                <a:gridCol w="1320800">
                  <a:extLst>
                    <a:ext uri="{9D8B030D-6E8A-4147-A177-3AD203B41FA5}">
                      <a16:colId xmlns:a16="http://schemas.microsoft.com/office/drawing/2014/main" val="20004"/>
                    </a:ext>
                  </a:extLst>
                </a:gridCol>
                <a:gridCol w="1612265">
                  <a:extLst>
                    <a:ext uri="{9D8B030D-6E8A-4147-A177-3AD203B41FA5}">
                      <a16:colId xmlns:a16="http://schemas.microsoft.com/office/drawing/2014/main" val="20005"/>
                    </a:ext>
                  </a:extLst>
                </a:gridCol>
                <a:gridCol w="1880870">
                  <a:extLst>
                    <a:ext uri="{9D8B030D-6E8A-4147-A177-3AD203B41FA5}">
                      <a16:colId xmlns:a16="http://schemas.microsoft.com/office/drawing/2014/main" val="20006"/>
                    </a:ext>
                  </a:extLst>
                </a:gridCol>
              </a:tblGrid>
              <a:tr h="1210945">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Dung dịch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lọc</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chanh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ngọt có gas</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xà phòng</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Giấm ăn</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buNone/>
                      </a:pPr>
                      <a:r>
                        <a:rPr lang="en-US" sz="2000" b="0">
                          <a:solidFill>
                            <a:srgbClr val="000000"/>
                          </a:solidFill>
                          <a:latin typeface="Arial" panose="020B0604020202020204" pitchFamily="34" charset="0"/>
                          <a:cs typeface="Arial" panose="020B0604020202020204" pitchFamily="34" charset="0"/>
                        </a:rPr>
                        <a:t>Dung dịch baking soda</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extLst>
                  <a:ext uri="{0D108BD9-81ED-4DB2-BD59-A6C34878D82A}">
                    <a16:rowId xmlns:a16="http://schemas.microsoft.com/office/drawing/2014/main" val="10000"/>
                  </a:ext>
                </a:extLst>
              </a:tr>
              <a:tr h="604520">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Màu giấy PH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4520">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Giá trị PH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206375" y="635"/>
          <a:ext cx="11845925" cy="6903720"/>
        </p:xfrm>
        <a:graphic>
          <a:graphicData uri="http://schemas.openxmlformats.org/drawingml/2006/table">
            <a:tbl>
              <a:tblPr firstRow="1" bandRow="1">
                <a:tableStyleId>{5940675A-B579-460E-94D1-54222C63F5DA}</a:tableStyleId>
              </a:tblPr>
              <a:tblGrid>
                <a:gridCol w="11845925">
                  <a:extLst>
                    <a:ext uri="{9D8B030D-6E8A-4147-A177-3AD203B41FA5}">
                      <a16:colId xmlns:a16="http://schemas.microsoft.com/office/drawing/2014/main" val="20000"/>
                    </a:ext>
                  </a:extLst>
                </a:gridCol>
              </a:tblGrid>
              <a:tr h="6903720">
                <a:tc>
                  <a:txBody>
                    <a:bodyPr/>
                    <a:lstStyle/>
                    <a:p>
                      <a:pPr indent="0" algn="ctr">
                        <a:buNone/>
                      </a:pPr>
                      <a:r>
                        <a:rPr lang="en-US" sz="2000" b="1">
                          <a:solidFill>
                            <a:srgbClr val="000000"/>
                          </a:solidFill>
                          <a:latin typeface="Arial" panose="020B0604020202020204" pitchFamily="34" charset="0"/>
                          <a:cs typeface="Arial" panose="020B0604020202020204" pitchFamily="34" charset="0"/>
                        </a:rPr>
                        <a:t>Phiếu học tập 3</a:t>
                      </a:r>
                    </a:p>
                    <a:p>
                      <a:pPr indent="0" algn="l">
                        <a:buNone/>
                      </a:pPr>
                      <a:r>
                        <a:rPr lang="en-US" sz="2000" b="1">
                          <a:solidFill>
                            <a:srgbClr val="000000"/>
                          </a:solidFill>
                          <a:latin typeface="Arial" panose="020B0604020202020204" pitchFamily="34" charset="0"/>
                          <a:cs typeface="Arial" panose="020B0604020202020204" pitchFamily="34" charset="0"/>
                        </a:rPr>
                        <a:t>Câu 1:</a:t>
                      </a:r>
                      <a:r>
                        <a:rPr lang="en-US" sz="2000" b="0">
                          <a:solidFill>
                            <a:srgbClr val="000000"/>
                          </a:solidFill>
                          <a:latin typeface="Arial" panose="020B0604020202020204" pitchFamily="34" charset="0"/>
                          <a:cs typeface="Arial" panose="020B0604020202020204" pitchFamily="34" charset="0"/>
                        </a:rPr>
                        <a:t>Nhỏ lên mỗi mẩu giấy PH một loại dung dịch rồi ghi kết quả vào cột thích hợp:</a:t>
                      </a: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lnSpc>
                          <a:spcPct val="150000"/>
                        </a:lnSpc>
                        <a:buNone/>
                      </a:pPr>
                      <a:endParaRPr lang="en-US" sz="2000" b="0">
                        <a:solidFill>
                          <a:srgbClr val="000000"/>
                        </a:solidFill>
                        <a:latin typeface="Arial" panose="020B0604020202020204" pitchFamily="34" charset="0"/>
                        <a:cs typeface="Arial" panose="020B0604020202020204" pitchFamily="34" charset="0"/>
                      </a:endParaRP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a. Từ kết quả trên, kết luận:</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có tính acid là:………………………………………………………..</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có tính base là: ……………………………………………………….</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b.</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các chất có giá trị PH&lt;7 có tính chất……………………</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các chất có giá trị PH&gt;7 có tính chất……………………</a:t>
                      </a:r>
                    </a:p>
                    <a:p>
                      <a:pPr indent="0" algn="l">
                        <a:lnSpc>
                          <a:spcPct val="150000"/>
                        </a:lnSpc>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extLst>
                  <a:ext uri="{0D108BD9-81ED-4DB2-BD59-A6C34878D82A}">
                    <a16:rowId xmlns:a16="http://schemas.microsoft.com/office/drawing/2014/main" val="10000"/>
                  </a:ext>
                </a:extLst>
              </a:tr>
            </a:tbl>
          </a:graphicData>
        </a:graphic>
      </p:graphicFrame>
      <p:graphicFrame>
        <p:nvGraphicFramePr>
          <p:cNvPr id="3" name="Table 2"/>
          <p:cNvGraphicFramePr/>
          <p:nvPr/>
        </p:nvGraphicFramePr>
        <p:xfrm>
          <a:off x="588645" y="950595"/>
          <a:ext cx="11313160" cy="2419985"/>
        </p:xfrm>
        <a:graphic>
          <a:graphicData uri="http://schemas.openxmlformats.org/drawingml/2006/table">
            <a:tbl>
              <a:tblPr firstRow="1" bandRow="1">
                <a:tableStyleId>{5940675A-B579-460E-94D1-54222C63F5DA}</a:tableStyleId>
              </a:tblPr>
              <a:tblGrid>
                <a:gridCol w="2021205">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13180">
                  <a:extLst>
                    <a:ext uri="{9D8B030D-6E8A-4147-A177-3AD203B41FA5}">
                      <a16:colId xmlns:a16="http://schemas.microsoft.com/office/drawing/2014/main" val="20002"/>
                    </a:ext>
                  </a:extLst>
                </a:gridCol>
                <a:gridCol w="1818640">
                  <a:extLst>
                    <a:ext uri="{9D8B030D-6E8A-4147-A177-3AD203B41FA5}">
                      <a16:colId xmlns:a16="http://schemas.microsoft.com/office/drawing/2014/main" val="20003"/>
                    </a:ext>
                  </a:extLst>
                </a:gridCol>
                <a:gridCol w="1320800">
                  <a:extLst>
                    <a:ext uri="{9D8B030D-6E8A-4147-A177-3AD203B41FA5}">
                      <a16:colId xmlns:a16="http://schemas.microsoft.com/office/drawing/2014/main" val="20004"/>
                    </a:ext>
                  </a:extLst>
                </a:gridCol>
                <a:gridCol w="1612265">
                  <a:extLst>
                    <a:ext uri="{9D8B030D-6E8A-4147-A177-3AD203B41FA5}">
                      <a16:colId xmlns:a16="http://schemas.microsoft.com/office/drawing/2014/main" val="20005"/>
                    </a:ext>
                  </a:extLst>
                </a:gridCol>
                <a:gridCol w="1880870">
                  <a:extLst>
                    <a:ext uri="{9D8B030D-6E8A-4147-A177-3AD203B41FA5}">
                      <a16:colId xmlns:a16="http://schemas.microsoft.com/office/drawing/2014/main" val="20006"/>
                    </a:ext>
                  </a:extLst>
                </a:gridCol>
              </a:tblGrid>
              <a:tr h="1210945">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Dung dịch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lọc</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chanh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ngọt có gas</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xà phòng</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Giấm ăn</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buNone/>
                      </a:pPr>
                      <a:r>
                        <a:rPr lang="en-US" sz="2000" b="0">
                          <a:solidFill>
                            <a:srgbClr val="000000"/>
                          </a:solidFill>
                          <a:latin typeface="Arial" panose="020B0604020202020204" pitchFamily="34" charset="0"/>
                          <a:cs typeface="Arial" panose="020B0604020202020204" pitchFamily="34" charset="0"/>
                        </a:rPr>
                        <a:t>Dung dịch baking soda</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extLst>
                  <a:ext uri="{0D108BD9-81ED-4DB2-BD59-A6C34878D82A}">
                    <a16:rowId xmlns:a16="http://schemas.microsoft.com/office/drawing/2014/main" val="10000"/>
                  </a:ext>
                </a:extLst>
              </a:tr>
              <a:tr h="604520">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Màu giấy PH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Không đổi</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Đỏ</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Đỏ</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Xanh</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Đỏ </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Xanh</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4520">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Giá trị PH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7</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2</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3</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10</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4</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9</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 name="Text Box 5"/>
          <p:cNvSpPr txBox="1"/>
          <p:nvPr/>
        </p:nvSpPr>
        <p:spPr>
          <a:xfrm>
            <a:off x="3093720" y="3931285"/>
            <a:ext cx="6802755" cy="460375"/>
          </a:xfrm>
          <a:prstGeom prst="rect">
            <a:avLst/>
          </a:prstGeom>
          <a:noFill/>
        </p:spPr>
        <p:txBody>
          <a:bodyPr wrap="square" rtlCol="0">
            <a:spAutoFit/>
          </a:bodyPr>
          <a:lstStyle/>
          <a:p>
            <a:pPr indent="0" algn="ctr">
              <a:buNone/>
            </a:pPr>
            <a:r>
              <a:rPr lang="en-US" sz="2400">
                <a:solidFill>
                  <a:schemeClr val="accent6">
                    <a:lumMod val="50000"/>
                  </a:schemeClr>
                </a:solidFill>
                <a:latin typeface="Arial" panose="020B0604020202020204" pitchFamily="34" charset="0"/>
                <a:cs typeface="Arial" panose="020B0604020202020204" pitchFamily="34" charset="0"/>
                <a:sym typeface="+mn-ea"/>
              </a:rPr>
              <a:t>Nước chanh, nước ngọt có gas, Giấm ăn</a:t>
            </a:r>
          </a:p>
        </p:txBody>
      </p:sp>
      <p:sp>
        <p:nvSpPr>
          <p:cNvPr id="7" name="Text Box 6"/>
          <p:cNvSpPr txBox="1"/>
          <p:nvPr/>
        </p:nvSpPr>
        <p:spPr>
          <a:xfrm>
            <a:off x="3183890" y="4391660"/>
            <a:ext cx="6802755" cy="460375"/>
          </a:xfrm>
          <a:prstGeom prst="rect">
            <a:avLst/>
          </a:prstGeom>
          <a:noFill/>
        </p:spPr>
        <p:txBody>
          <a:bodyPr wrap="square" rtlCol="0">
            <a:spAutoFit/>
          </a:bodyPr>
          <a:lstStyle/>
          <a:p>
            <a:pPr indent="0" algn="ctr">
              <a:buNone/>
            </a:pPr>
            <a:r>
              <a:rPr lang="en-US" sz="2400">
                <a:solidFill>
                  <a:schemeClr val="accent6">
                    <a:lumMod val="50000"/>
                  </a:schemeClr>
                </a:solidFill>
                <a:latin typeface="Arial" panose="020B0604020202020204" pitchFamily="34" charset="0"/>
                <a:cs typeface="Arial" panose="020B0604020202020204" pitchFamily="34" charset="0"/>
                <a:sym typeface="+mn-ea"/>
              </a:rPr>
              <a:t>Nước xà phòng, dung dịch Baking soda</a:t>
            </a:r>
          </a:p>
        </p:txBody>
      </p:sp>
      <p:sp>
        <p:nvSpPr>
          <p:cNvPr id="8" name="Text Box 7"/>
          <p:cNvSpPr txBox="1"/>
          <p:nvPr/>
        </p:nvSpPr>
        <p:spPr>
          <a:xfrm>
            <a:off x="5768340" y="5309870"/>
            <a:ext cx="1454150" cy="460375"/>
          </a:xfrm>
          <a:prstGeom prst="rect">
            <a:avLst/>
          </a:prstGeom>
          <a:noFill/>
        </p:spPr>
        <p:txBody>
          <a:bodyPr wrap="square" rtlCol="0">
            <a:spAutoFit/>
          </a:bodyPr>
          <a:lstStyle/>
          <a:p>
            <a:r>
              <a:rPr lang="en-US" sz="2400" b="1">
                <a:gradFill>
                  <a:gsLst>
                    <a:gs pos="0">
                      <a:srgbClr val="FE4444"/>
                    </a:gs>
                    <a:gs pos="100000">
                      <a:srgbClr val="832B2B"/>
                    </a:gs>
                  </a:gsLst>
                  <a:lin scaled="0"/>
                </a:gradFill>
              </a:rPr>
              <a:t>Acid</a:t>
            </a:r>
            <a:r>
              <a:rPr lang="en-US"/>
              <a:t> </a:t>
            </a:r>
          </a:p>
        </p:txBody>
      </p:sp>
      <p:sp>
        <p:nvSpPr>
          <p:cNvPr id="9" name="Text Box 8"/>
          <p:cNvSpPr txBox="1"/>
          <p:nvPr/>
        </p:nvSpPr>
        <p:spPr>
          <a:xfrm>
            <a:off x="5708650" y="5770245"/>
            <a:ext cx="1454150" cy="460375"/>
          </a:xfrm>
          <a:prstGeom prst="rect">
            <a:avLst/>
          </a:prstGeom>
          <a:noFill/>
        </p:spPr>
        <p:txBody>
          <a:bodyPr wrap="square" rtlCol="0">
            <a:spAutoFit/>
          </a:bodyPr>
          <a:lstStyle/>
          <a:p>
            <a:r>
              <a:rPr lang="en-US" sz="2400" b="1">
                <a:solidFill>
                  <a:srgbClr val="FF0000"/>
                </a:solidFill>
              </a:rPr>
              <a:t>Base</a:t>
            </a:r>
            <a:r>
              <a:rPr lang="en-US"/>
              <a:t>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idx="1"/>
          </p:nvPr>
        </p:nvPicPr>
        <p:blipFill>
          <a:blip r:embed="rId2"/>
          <a:stretch>
            <a:fillRect/>
          </a:stretch>
        </p:blipFill>
        <p:spPr>
          <a:xfrm>
            <a:off x="0" y="0"/>
            <a:ext cx="990600" cy="1104265"/>
          </a:xfrm>
          <a:prstGeom prst="rect">
            <a:avLst/>
          </a:prstGeom>
          <a:noFill/>
          <a:ln w="9525">
            <a:noFill/>
          </a:ln>
        </p:spPr>
      </p:pic>
      <p:sp>
        <p:nvSpPr>
          <p:cNvPr id="12" name="圆角矩形 11"/>
          <p:cNvSpPr/>
          <p:nvPr/>
        </p:nvSpPr>
        <p:spPr>
          <a:xfrm>
            <a:off x="71755" y="919480"/>
            <a:ext cx="12049125" cy="5939155"/>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zh-CN" altLang="en-US" sz="2400" b="1">
              <a:solidFill>
                <a:srgbClr val="FFFF00"/>
              </a:solidFill>
            </a:endParaRPr>
          </a:p>
          <a:p>
            <a:pPr algn="l"/>
            <a:endParaRPr lang="zh-CN" altLang="en-US" sz="2400" b="1">
              <a:solidFill>
                <a:srgbClr val="FFFF00"/>
              </a:solidFill>
            </a:endParaRPr>
          </a:p>
          <a:p>
            <a:pPr algn="l"/>
            <a:r>
              <a:rPr lang="zh-CN" altLang="en-US" sz="2400" b="1">
                <a:solidFill>
                  <a:schemeClr val="tx1"/>
                </a:solidFill>
              </a:rPr>
              <a:t>Thang PH được dùng để biểu thị độ acid, base của dung dịch.</a:t>
            </a:r>
          </a:p>
          <a:p>
            <a:pPr algn="l"/>
            <a:r>
              <a:rPr lang="zh-CN" altLang="en-US" sz="2400" b="1">
                <a:solidFill>
                  <a:schemeClr val="tx1"/>
                </a:solidFill>
              </a:rPr>
              <a:t>            </a:t>
            </a:r>
          </a:p>
          <a:p>
            <a:pPr algn="l"/>
            <a:r>
              <a:rPr lang="zh-CN" altLang="en-US" sz="2400" b="1">
                <a:solidFill>
                  <a:schemeClr val="tx1"/>
                </a:solidFill>
              </a:rPr>
              <a:t>+ PH &lt; 7 : Môi trường acid; pH càng nhỏ thì độ acid của dung dịch càng lớn</a:t>
            </a:r>
          </a:p>
          <a:p>
            <a:pPr algn="l"/>
            <a:r>
              <a:rPr lang="zh-CN" altLang="en-US" sz="2400" b="1">
                <a:solidFill>
                  <a:schemeClr val="tx1"/>
                </a:solidFill>
              </a:rPr>
              <a:t>+ PH = 7: Môi trường trung tính (không có tính acid và không có tính base). </a:t>
            </a:r>
          </a:p>
          <a:p>
            <a:pPr algn="l"/>
            <a:r>
              <a:rPr lang="zh-CN" altLang="en-US" sz="2400" b="1">
                <a:solidFill>
                  <a:schemeClr val="tx1"/>
                </a:solidFill>
              </a:rPr>
              <a:t>+ PH &gt; 7: Môi trường base; pH càng lớn thì độ base của dung dịch càng lớn</a:t>
            </a:r>
          </a:p>
        </p:txBody>
      </p:sp>
      <p:sp>
        <p:nvSpPr>
          <p:cNvPr id="15" name="圆角矩形 14"/>
          <p:cNvSpPr/>
          <p:nvPr/>
        </p:nvSpPr>
        <p:spPr bwMode="auto">
          <a:xfrm>
            <a:off x="4608830" y="85090"/>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sp>
        <p:nvSpPr>
          <p:cNvPr id="4" name="Text Box 3"/>
          <p:cNvSpPr txBox="1"/>
          <p:nvPr/>
        </p:nvSpPr>
        <p:spPr>
          <a:xfrm>
            <a:off x="431800" y="1207135"/>
            <a:ext cx="5495925" cy="521970"/>
          </a:xfrm>
          <a:prstGeom prst="rect">
            <a:avLst/>
          </a:prstGeom>
          <a:noFill/>
        </p:spPr>
        <p:txBody>
          <a:bodyPr wrap="square" rtlCol="0">
            <a:spAutoFit/>
          </a:bodyPr>
          <a:lstStyle/>
          <a:p>
            <a:r>
              <a:rPr lang="en-US" sz="2800" b="1">
                <a:highlight>
                  <a:srgbClr val="FFFF00"/>
                </a:highlight>
              </a:rPr>
              <a:t>III. THANG PH:</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206375" y="783590"/>
          <a:ext cx="11984990" cy="6074410"/>
        </p:xfrm>
        <a:graphic>
          <a:graphicData uri="http://schemas.openxmlformats.org/drawingml/2006/table">
            <a:tbl>
              <a:tblPr firstRow="1" bandRow="1">
                <a:tableStyleId>{5940675A-B579-460E-94D1-54222C63F5DA}</a:tableStyleId>
              </a:tblPr>
              <a:tblGrid>
                <a:gridCol w="11984990">
                  <a:extLst>
                    <a:ext uri="{9D8B030D-6E8A-4147-A177-3AD203B41FA5}">
                      <a16:colId xmlns:a16="http://schemas.microsoft.com/office/drawing/2014/main" val="20000"/>
                    </a:ext>
                  </a:extLst>
                </a:gridCol>
              </a:tblGrid>
              <a:tr h="6074410">
                <a:tc>
                  <a:txBody>
                    <a:bodyPr/>
                    <a:lstStyle/>
                    <a:p>
                      <a:pPr indent="0" algn="ctr">
                        <a:buNone/>
                      </a:pPr>
                      <a:r>
                        <a:rPr lang="en-US" sz="2000" b="1">
                          <a:solidFill>
                            <a:srgbClr val="000000"/>
                          </a:solidFill>
                          <a:latin typeface="Arial" panose="020B0604020202020204" pitchFamily="34" charset="0"/>
                          <a:cs typeface="Arial" panose="020B0604020202020204" pitchFamily="34" charset="0"/>
                        </a:rPr>
                        <a:t>Phiếu học tập 3</a:t>
                      </a:r>
                      <a:endParaRPr lang="en-US" sz="2000" b="0">
                        <a:solidFill>
                          <a:srgbClr val="000000"/>
                        </a:solidFill>
                        <a:latin typeface="Arial" panose="020B0604020202020204" pitchFamily="34" charset="0"/>
                        <a:cs typeface="Arial" panose="020B0604020202020204" pitchFamily="34" charset="0"/>
                      </a:endParaRPr>
                    </a:p>
                    <a:p>
                      <a:pPr indent="0" algn="l">
                        <a:buNone/>
                      </a:pPr>
                      <a:r>
                        <a:rPr lang="en-US" sz="2000" b="0">
                          <a:solidFill>
                            <a:srgbClr val="000000"/>
                          </a:solidFill>
                          <a:latin typeface="Arial" panose="020B0604020202020204" pitchFamily="34" charset="0"/>
                          <a:cs typeface="Arial" panose="020B0604020202020204" pitchFamily="34" charset="0"/>
                        </a:rPr>
                        <a:t>Câu 2: Em hãy nêu cách để kiểm tra đất trồng có bị chua hay không?</a:t>
                      </a: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r>
                        <a:rPr lang="en-US" sz="2000" b="0">
                          <a:solidFill>
                            <a:srgbClr val="000000"/>
                          </a:solidFill>
                          <a:latin typeface="Arial" panose="020B0604020202020204" pitchFamily="34" charset="0"/>
                          <a:cs typeface="Arial" panose="020B0604020202020204" pitchFamily="34" charset="0"/>
                        </a:rPr>
                        <a:t>Câu 3: Em hãy tìm hiểu và cho biết giá trị PH trong máu, trong dịch dạ dày của người, trong nước mưa, trong đất. Nếu giá trị PH trong máu và trong dịch dạ dày của người ngoài khoảng chuẩn sẽ gây nguy hiểm cho sức khỏe của người như thế nào?</a:t>
                      </a: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1300" b="0">
                        <a:solidFill>
                          <a:srgbClr val="000000"/>
                        </a:solidFill>
                        <a:latin typeface="Times New Roman" panose="02020603050405020304" pitchFamily="18" charset="0"/>
                        <a:cs typeface="Times New Roman" panose="02020603050405020304" pitchFamily="18" charset="0"/>
                      </a:endParaRPr>
                    </a:p>
                    <a:p>
                      <a:pPr indent="0" algn="l">
                        <a:buNone/>
                      </a:pPr>
                      <a:endParaRPr lang="en-US" sz="1300" b="0">
                        <a:solidFill>
                          <a:srgbClr val="000000"/>
                        </a:solidFill>
                        <a:latin typeface="Times New Roman" panose="02020603050405020304" pitchFamily="18" charset="0"/>
                        <a:cs typeface="Times New Roman" panose="02020603050405020304" pitchFamily="18" charset="0"/>
                      </a:endParaRPr>
                    </a:p>
                    <a:p>
                      <a:pPr indent="0" algn="l">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extLst>
                  <a:ext uri="{0D108BD9-81ED-4DB2-BD59-A6C34878D82A}">
                    <a16:rowId xmlns:a16="http://schemas.microsoft.com/office/drawing/2014/main" val="10000"/>
                  </a:ext>
                </a:extLst>
              </a:tr>
            </a:tbl>
          </a:graphicData>
        </a:graphic>
      </p:graphicFrame>
      <p:pic>
        <p:nvPicPr>
          <p:cNvPr id="6" name="Content Placeholder 5"/>
          <p:cNvPicPr>
            <a:picLocks noChangeAspect="1"/>
          </p:cNvPicPr>
          <p:nvPr/>
        </p:nvPicPr>
        <p:blipFill>
          <a:blip r:embed="rId2"/>
          <a:stretch>
            <a:fillRect/>
          </a:stretch>
        </p:blipFill>
        <p:spPr>
          <a:xfrm>
            <a:off x="57785" y="-157480"/>
            <a:ext cx="1607820" cy="880110"/>
          </a:xfrm>
          <a:prstGeom prst="rect">
            <a:avLst/>
          </a:prstGeom>
          <a:noFill/>
          <a:ln w="9525">
            <a:noFill/>
          </a:ln>
        </p:spPr>
      </p:pic>
      <p:sp>
        <p:nvSpPr>
          <p:cNvPr id="7" name="Text Box 6"/>
          <p:cNvSpPr txBox="1"/>
          <p:nvPr/>
        </p:nvSpPr>
        <p:spPr>
          <a:xfrm>
            <a:off x="2392045" y="147320"/>
            <a:ext cx="9687560" cy="521970"/>
          </a:xfrm>
          <a:prstGeom prst="rect">
            <a:avLst/>
          </a:prstGeom>
          <a:noFill/>
        </p:spPr>
        <p:txBody>
          <a:bodyPr wrap="square" rtlCol="0">
            <a:spAutoFit/>
          </a:bodyPr>
          <a:lstStyle/>
          <a:p>
            <a:r>
              <a:rPr lang="en-US" sz="2800">
                <a:solidFill>
                  <a:schemeClr val="accent1"/>
                </a:solidFill>
                <a:effectLst>
                  <a:outerShdw blurRad="38100" dist="25400" dir="5400000" algn="ctr" rotWithShape="0">
                    <a:srgbClr val="6E747A">
                      <a:alpha val="43000"/>
                    </a:srgbClr>
                  </a:outerShdw>
                </a:effectLst>
              </a:rPr>
              <a:t>Thảo luận nhóm, trả lời Câu 2, 3 -  Phiếu học tập 3</a:t>
            </a:r>
          </a:p>
        </p:txBody>
      </p:sp>
      <p:sp>
        <p:nvSpPr>
          <p:cNvPr id="4" name="Text Box 3"/>
          <p:cNvSpPr txBox="1"/>
          <p:nvPr/>
        </p:nvSpPr>
        <p:spPr>
          <a:xfrm>
            <a:off x="373380" y="1463675"/>
            <a:ext cx="11088370" cy="706755"/>
          </a:xfrm>
          <a:prstGeom prst="rect">
            <a:avLst/>
          </a:prstGeom>
          <a:noFill/>
        </p:spPr>
        <p:txBody>
          <a:bodyPr wrap="square" rtlCol="0">
            <a:spAutoFit/>
          </a:bodyPr>
          <a:lstStyle/>
          <a:p>
            <a:r>
              <a:rPr lang="en-US" sz="2000">
                <a:solidFill>
                  <a:schemeClr val="accent2">
                    <a:lumMod val="50000"/>
                  </a:schemeClr>
                </a:solidFill>
              </a:rPr>
              <a:t>Lấy mẫu đất hòa vào cốc nước cất rồi dùng giấy PH hoặc thiết bị đo PH. Nếu giá trị PH đo được là &lt;7 thì đất trồng bị chua</a:t>
            </a:r>
          </a:p>
        </p:txBody>
      </p:sp>
      <p:sp>
        <p:nvSpPr>
          <p:cNvPr id="5" name="Text Box 4"/>
          <p:cNvSpPr txBox="1"/>
          <p:nvPr/>
        </p:nvSpPr>
        <p:spPr>
          <a:xfrm>
            <a:off x="206375" y="3364230"/>
            <a:ext cx="11916410" cy="3307715"/>
          </a:xfrm>
          <a:prstGeom prst="rect">
            <a:avLst/>
          </a:prstGeom>
          <a:noFill/>
        </p:spPr>
        <p:txBody>
          <a:bodyPr wrap="square" rtlCol="0">
            <a:spAutoFit/>
          </a:bodyPr>
          <a:lstStyle/>
          <a:p>
            <a:r>
              <a:rPr lang="en-US" sz="1900">
                <a:solidFill>
                  <a:schemeClr val="accent2">
                    <a:lumMod val="50000"/>
                  </a:schemeClr>
                </a:solidFill>
              </a:rPr>
              <a:t>- PH bình thường của máu nằm trong khoảng 7,35-7,45 có nghĩa là máu có tính base yếu. KHi PH&lt; 7,35 có thể bị các bệnh: đau đầu, lú lẫn, mệt mỏi, ho và khó thở ; nhịp tim không đều, đau bụng, co giật; hôn mê….Khi PH&gt; 7,45 có thể bị các bệnh: lú lẫn và chóng mặt; run tay; tê ngứa bàn chân, mặt; co thắt cơ; buồn nôn; hôn mê;…</a:t>
            </a:r>
          </a:p>
          <a:p>
            <a:r>
              <a:rPr lang="en-US" sz="1900">
                <a:solidFill>
                  <a:schemeClr val="accent2">
                    <a:lumMod val="50000"/>
                  </a:schemeClr>
                </a:solidFill>
              </a:rPr>
              <a:t>- Dịch ở dạ dày thường có PH khoảng 3-5,5. PH thấp sẽ giúp việc tiêu hóa thức ăn và tiêu diệt vi khuẩn trong dạ dày dễ dàng hơn. PH&gt;5,5 có thể do cơ thể mắc các bệnh: ung thư dạ dày, nhiễm trùng dạ dày tái phát, ; hội chứng kém hấp thu; sự phát triển quá mức vi khuẩn đường ruột;…PH&lt;3 ( lượng các chất tiết dạ dày cao hơn bình thường): viêm dạ dày; loét dạ dày; hội chứng kém hấp thu; trào ngược dạ dày..</a:t>
            </a:r>
          </a:p>
          <a:p>
            <a:r>
              <a:rPr lang="en-US" sz="1900">
                <a:solidFill>
                  <a:schemeClr val="accent2">
                    <a:lumMod val="50000"/>
                  </a:schemeClr>
                </a:solidFill>
              </a:rPr>
              <a:t>- PH của đất và nước mưa tùy thuộc từng vùng, nước mưa bình thường mà chúng ta hay sử dụng có giá trị pH rơi vào khoảng 5,6. Cụ thể hơn, tại thành phố, giá trị pH nước mưa dao động từ 4,67 – 7,5. Và tại các khu công nghiệp, nước mưa có giá trị pH trung bình khoảng 4,72, thường dao động từ 3,8 – 5,3.</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140970"/>
            <a:ext cx="12192000" cy="6858000"/>
          </a:xfrm>
          <a:prstGeom prst="rect">
            <a:avLst/>
          </a:prstGeom>
        </p:spPr>
      </p:pic>
      <p:pic>
        <p:nvPicPr>
          <p:cNvPr id="11266" name="Picture 2" descr="F:\1-原创素材\1_mm1102\PPT\PPT_014\materaials\pageimg_g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7645" y="55880"/>
            <a:ext cx="10100945" cy="5055235"/>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4157980" y="2125980"/>
            <a:ext cx="5250180" cy="706755"/>
          </a:xfrm>
          <a:prstGeom prst="rect">
            <a:avLst/>
          </a:prstGeom>
          <a:noFill/>
        </p:spPr>
        <p:txBody>
          <a:bodyPr wrap="none" rtlCol="0">
            <a:spAutoFit/>
          </a:bodyPr>
          <a:lstStyle/>
          <a:p>
            <a:r>
              <a:rPr lang="en-US" sz="4000" b="1">
                <a:solidFill>
                  <a:srgbClr val="FF0000"/>
                </a:solidFill>
                <a:latin typeface="Agency FB" panose="020B0503020202020204" charset="0"/>
                <a:cs typeface="Agency FB" panose="020B0503020202020204" charset="0"/>
              </a:rPr>
              <a:t>HOẠT ĐỘNG 3: LUYỆN TẬP</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燕尾形 19"/>
          <p:cNvSpPr/>
          <p:nvPr/>
        </p:nvSpPr>
        <p:spPr>
          <a:xfrm>
            <a:off x="1183005" y="215900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1" name="椭圆 20"/>
          <p:cNvSpPr/>
          <p:nvPr/>
        </p:nvSpPr>
        <p:spPr>
          <a:xfrm>
            <a:off x="1525945" y="2839718"/>
            <a:ext cx="719892" cy="719892"/>
          </a:xfrm>
          <a:prstGeom prst="ellipse">
            <a:avLst/>
          </a:prstGeom>
          <a:solidFill>
            <a:srgbClr val="92D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2" name="燕尾形 21"/>
          <p:cNvSpPr/>
          <p:nvPr/>
        </p:nvSpPr>
        <p:spPr>
          <a:xfrm>
            <a:off x="3869584" y="2129384"/>
            <a:ext cx="1151828" cy="1943709"/>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3" name="椭圆 22"/>
          <p:cNvSpPr/>
          <p:nvPr/>
        </p:nvSpPr>
        <p:spPr>
          <a:xfrm>
            <a:off x="4295745" y="2770503"/>
            <a:ext cx="719892" cy="719892"/>
          </a:xfrm>
          <a:prstGeom prst="ellipse">
            <a:avLst/>
          </a:prstGeom>
          <a:solidFill>
            <a:srgbClr val="FF6D6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4" name="燕尾形 23"/>
          <p:cNvSpPr/>
          <p:nvPr/>
        </p:nvSpPr>
        <p:spPr>
          <a:xfrm>
            <a:off x="6051384" y="2129384"/>
            <a:ext cx="1151828" cy="1943709"/>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5" name="椭圆 24"/>
          <p:cNvSpPr/>
          <p:nvPr/>
        </p:nvSpPr>
        <p:spPr>
          <a:xfrm>
            <a:off x="6329590" y="2779393"/>
            <a:ext cx="719892" cy="719892"/>
          </a:xfrm>
          <a:prstGeom prst="ellipse">
            <a:avLst/>
          </a:prstGeom>
          <a:solidFill>
            <a:srgbClr val="F5C05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6" name="燕尾形 25"/>
          <p:cNvSpPr/>
          <p:nvPr/>
        </p:nvSpPr>
        <p:spPr>
          <a:xfrm>
            <a:off x="8155711" y="2227809"/>
            <a:ext cx="1151828" cy="1943709"/>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7" name="椭圆 26"/>
          <p:cNvSpPr/>
          <p:nvPr/>
        </p:nvSpPr>
        <p:spPr>
          <a:xfrm>
            <a:off x="8536152" y="2769868"/>
            <a:ext cx="719892" cy="719892"/>
          </a:xfrm>
          <a:prstGeom prst="ellipse">
            <a:avLst/>
          </a:prstGeom>
          <a:solidFill>
            <a:srgbClr val="5E779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8" name="文本框 47"/>
          <p:cNvSpPr txBox="1"/>
          <p:nvPr/>
        </p:nvSpPr>
        <p:spPr>
          <a:xfrm>
            <a:off x="1097777" y="2285018"/>
            <a:ext cx="1398905" cy="460375"/>
          </a:xfrm>
          <a:prstGeom prst="rect">
            <a:avLst/>
          </a:prstGeom>
          <a:noFill/>
        </p:spPr>
        <p:txBody>
          <a:bodyPr wrap="none" rtlCol="0">
            <a:spAutoFit/>
          </a:bodyPr>
          <a:lstStyle/>
          <a:p>
            <a:pPr defTabSz="914400"/>
            <a:r>
              <a:rPr lang="en-US" altLang="zh-CN" sz="2400" b="1" dirty="0">
                <a:solidFill>
                  <a:srgbClr val="92D050"/>
                </a:solidFill>
                <a:latin typeface="Microsoft YaHei" panose="020B0503020204020204" charset="-122"/>
                <a:ea typeface="Microsoft YaHei" panose="020B0503020204020204" charset="-122"/>
              </a:rPr>
              <a:t>TRẠM 1</a:t>
            </a:r>
          </a:p>
        </p:txBody>
      </p:sp>
      <p:sp>
        <p:nvSpPr>
          <p:cNvPr id="42" name="Freeform 107"/>
          <p:cNvSpPr>
            <a:spLocks noEditPoints="1"/>
          </p:cNvSpPr>
          <p:nvPr/>
        </p:nvSpPr>
        <p:spPr bwMode="auto">
          <a:xfrm>
            <a:off x="5369640" y="2964874"/>
            <a:ext cx="364073" cy="332033"/>
          </a:xfrm>
          <a:custGeom>
            <a:avLst/>
            <a:gdLst>
              <a:gd name="T0" fmla="*/ 244 w 256"/>
              <a:gd name="T1" fmla="*/ 196 h 232"/>
              <a:gd name="T2" fmla="*/ 188 w 256"/>
              <a:gd name="T3" fmla="*/ 196 h 232"/>
              <a:gd name="T4" fmla="*/ 96 w 256"/>
              <a:gd name="T5" fmla="*/ 196 h 232"/>
              <a:gd name="T6" fmla="*/ 84 w 256"/>
              <a:gd name="T7" fmla="*/ 196 h 232"/>
              <a:gd name="T8" fmla="*/ 81 w 256"/>
              <a:gd name="T9" fmla="*/ 196 h 232"/>
              <a:gd name="T10" fmla="*/ 48 w 256"/>
              <a:gd name="T11" fmla="*/ 228 h 232"/>
              <a:gd name="T12" fmla="*/ 40 w 256"/>
              <a:gd name="T13" fmla="*/ 232 h 232"/>
              <a:gd name="T14" fmla="*/ 40 w 256"/>
              <a:gd name="T15" fmla="*/ 232 h 232"/>
              <a:gd name="T16" fmla="*/ 32 w 256"/>
              <a:gd name="T17" fmla="*/ 228 h 232"/>
              <a:gd name="T18" fmla="*/ 31 w 256"/>
              <a:gd name="T19" fmla="*/ 228 h 232"/>
              <a:gd name="T20" fmla="*/ 30 w 256"/>
              <a:gd name="T21" fmla="*/ 227 h 232"/>
              <a:gd name="T22" fmla="*/ 30 w 256"/>
              <a:gd name="T23" fmla="*/ 226 h 232"/>
              <a:gd name="T24" fmla="*/ 29 w 256"/>
              <a:gd name="T25" fmla="*/ 225 h 232"/>
              <a:gd name="T26" fmla="*/ 29 w 256"/>
              <a:gd name="T27" fmla="*/ 224 h 232"/>
              <a:gd name="T28" fmla="*/ 28 w 256"/>
              <a:gd name="T29" fmla="*/ 222 h 232"/>
              <a:gd name="T30" fmla="*/ 28 w 256"/>
              <a:gd name="T31" fmla="*/ 220 h 232"/>
              <a:gd name="T32" fmla="*/ 28 w 256"/>
              <a:gd name="T33" fmla="*/ 196 h 232"/>
              <a:gd name="T34" fmla="*/ 26 w 256"/>
              <a:gd name="T35" fmla="*/ 196 h 232"/>
              <a:gd name="T36" fmla="*/ 12 w 256"/>
              <a:gd name="T37" fmla="*/ 196 h 232"/>
              <a:gd name="T38" fmla="*/ 0 w 256"/>
              <a:gd name="T39" fmla="*/ 184 h 232"/>
              <a:gd name="T40" fmla="*/ 0 w 256"/>
              <a:gd name="T41" fmla="*/ 12 h 232"/>
              <a:gd name="T42" fmla="*/ 12 w 256"/>
              <a:gd name="T43" fmla="*/ 0 h 232"/>
              <a:gd name="T44" fmla="*/ 244 w 256"/>
              <a:gd name="T45" fmla="*/ 0 h 232"/>
              <a:gd name="T46" fmla="*/ 256 w 256"/>
              <a:gd name="T47" fmla="*/ 12 h 232"/>
              <a:gd name="T48" fmla="*/ 256 w 256"/>
              <a:gd name="T49" fmla="*/ 184 h 232"/>
              <a:gd name="T50" fmla="*/ 244 w 256"/>
              <a:gd name="T51" fmla="*/ 196 h 232"/>
              <a:gd name="T52" fmla="*/ 68 w 256"/>
              <a:gd name="T53" fmla="*/ 76 h 232"/>
              <a:gd name="T54" fmla="*/ 44 w 256"/>
              <a:gd name="T55" fmla="*/ 100 h 232"/>
              <a:gd name="T56" fmla="*/ 68 w 256"/>
              <a:gd name="T57" fmla="*/ 124 h 232"/>
              <a:gd name="T58" fmla="*/ 92 w 256"/>
              <a:gd name="T59" fmla="*/ 100 h 232"/>
              <a:gd name="T60" fmla="*/ 68 w 256"/>
              <a:gd name="T61" fmla="*/ 76 h 232"/>
              <a:gd name="T62" fmla="*/ 128 w 256"/>
              <a:gd name="T63" fmla="*/ 76 h 232"/>
              <a:gd name="T64" fmla="*/ 104 w 256"/>
              <a:gd name="T65" fmla="*/ 100 h 232"/>
              <a:gd name="T66" fmla="*/ 128 w 256"/>
              <a:gd name="T67" fmla="*/ 124 h 232"/>
              <a:gd name="T68" fmla="*/ 152 w 256"/>
              <a:gd name="T69" fmla="*/ 100 h 232"/>
              <a:gd name="T70" fmla="*/ 128 w 256"/>
              <a:gd name="T71" fmla="*/ 76 h 232"/>
              <a:gd name="T72" fmla="*/ 188 w 256"/>
              <a:gd name="T73" fmla="*/ 76 h 232"/>
              <a:gd name="T74" fmla="*/ 164 w 256"/>
              <a:gd name="T75" fmla="*/ 100 h 232"/>
              <a:gd name="T76" fmla="*/ 188 w 256"/>
              <a:gd name="T77" fmla="*/ 124 h 232"/>
              <a:gd name="T78" fmla="*/ 212 w 256"/>
              <a:gd name="T79" fmla="*/ 100 h 232"/>
              <a:gd name="T80" fmla="*/ 188 w 256"/>
              <a:gd name="T81" fmla="*/ 7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 h="232">
                <a:moveTo>
                  <a:pt x="244" y="196"/>
                </a:moveTo>
                <a:cubicBezTo>
                  <a:pt x="188" y="196"/>
                  <a:pt x="188" y="196"/>
                  <a:pt x="188" y="196"/>
                </a:cubicBezTo>
                <a:cubicBezTo>
                  <a:pt x="96" y="196"/>
                  <a:pt x="96" y="196"/>
                  <a:pt x="96" y="196"/>
                </a:cubicBezTo>
                <a:cubicBezTo>
                  <a:pt x="84" y="196"/>
                  <a:pt x="84" y="196"/>
                  <a:pt x="84" y="196"/>
                </a:cubicBezTo>
                <a:cubicBezTo>
                  <a:pt x="81" y="196"/>
                  <a:pt x="81" y="196"/>
                  <a:pt x="81" y="196"/>
                </a:cubicBezTo>
                <a:cubicBezTo>
                  <a:pt x="48" y="228"/>
                  <a:pt x="48" y="228"/>
                  <a:pt x="48" y="228"/>
                </a:cubicBezTo>
                <a:cubicBezTo>
                  <a:pt x="46" y="231"/>
                  <a:pt x="43" y="232"/>
                  <a:pt x="40" y="232"/>
                </a:cubicBezTo>
                <a:cubicBezTo>
                  <a:pt x="40" y="232"/>
                  <a:pt x="40" y="232"/>
                  <a:pt x="40" y="232"/>
                </a:cubicBezTo>
                <a:cubicBezTo>
                  <a:pt x="37" y="232"/>
                  <a:pt x="34" y="231"/>
                  <a:pt x="32" y="228"/>
                </a:cubicBezTo>
                <a:cubicBezTo>
                  <a:pt x="31" y="228"/>
                  <a:pt x="31" y="228"/>
                  <a:pt x="31" y="228"/>
                </a:cubicBezTo>
                <a:cubicBezTo>
                  <a:pt x="31" y="228"/>
                  <a:pt x="30" y="227"/>
                  <a:pt x="30" y="227"/>
                </a:cubicBezTo>
                <a:cubicBezTo>
                  <a:pt x="30" y="226"/>
                  <a:pt x="30" y="226"/>
                  <a:pt x="30" y="226"/>
                </a:cubicBezTo>
                <a:cubicBezTo>
                  <a:pt x="29" y="226"/>
                  <a:pt x="29" y="225"/>
                  <a:pt x="29" y="225"/>
                </a:cubicBezTo>
                <a:cubicBezTo>
                  <a:pt x="29" y="224"/>
                  <a:pt x="29" y="224"/>
                  <a:pt x="29" y="224"/>
                </a:cubicBezTo>
                <a:cubicBezTo>
                  <a:pt x="29" y="223"/>
                  <a:pt x="28" y="223"/>
                  <a:pt x="28" y="222"/>
                </a:cubicBezTo>
                <a:cubicBezTo>
                  <a:pt x="28" y="222"/>
                  <a:pt x="28" y="221"/>
                  <a:pt x="28" y="220"/>
                </a:cubicBezTo>
                <a:cubicBezTo>
                  <a:pt x="28" y="196"/>
                  <a:pt x="28" y="196"/>
                  <a:pt x="28" y="196"/>
                </a:cubicBezTo>
                <a:cubicBezTo>
                  <a:pt x="26" y="196"/>
                  <a:pt x="26" y="196"/>
                  <a:pt x="26" y="196"/>
                </a:cubicBezTo>
                <a:cubicBezTo>
                  <a:pt x="12" y="196"/>
                  <a:pt x="12" y="196"/>
                  <a:pt x="12" y="196"/>
                </a:cubicBezTo>
                <a:cubicBezTo>
                  <a:pt x="5" y="196"/>
                  <a:pt x="0" y="191"/>
                  <a:pt x="0" y="184"/>
                </a:cubicBezTo>
                <a:cubicBezTo>
                  <a:pt x="0" y="12"/>
                  <a:pt x="0" y="12"/>
                  <a:pt x="0" y="12"/>
                </a:cubicBezTo>
                <a:cubicBezTo>
                  <a:pt x="0" y="5"/>
                  <a:pt x="5" y="0"/>
                  <a:pt x="12" y="0"/>
                </a:cubicBezTo>
                <a:cubicBezTo>
                  <a:pt x="244" y="0"/>
                  <a:pt x="244" y="0"/>
                  <a:pt x="244" y="0"/>
                </a:cubicBezTo>
                <a:cubicBezTo>
                  <a:pt x="251" y="0"/>
                  <a:pt x="256" y="5"/>
                  <a:pt x="256" y="12"/>
                </a:cubicBezTo>
                <a:cubicBezTo>
                  <a:pt x="256" y="184"/>
                  <a:pt x="256" y="184"/>
                  <a:pt x="256" y="184"/>
                </a:cubicBezTo>
                <a:cubicBezTo>
                  <a:pt x="256" y="191"/>
                  <a:pt x="251" y="196"/>
                  <a:pt x="244" y="196"/>
                </a:cubicBezTo>
                <a:moveTo>
                  <a:pt x="68" y="76"/>
                </a:moveTo>
                <a:cubicBezTo>
                  <a:pt x="55" y="76"/>
                  <a:pt x="44" y="87"/>
                  <a:pt x="44" y="100"/>
                </a:cubicBezTo>
                <a:cubicBezTo>
                  <a:pt x="44" y="113"/>
                  <a:pt x="55" y="124"/>
                  <a:pt x="68" y="124"/>
                </a:cubicBezTo>
                <a:cubicBezTo>
                  <a:pt x="81" y="124"/>
                  <a:pt x="92" y="113"/>
                  <a:pt x="92" y="100"/>
                </a:cubicBezTo>
                <a:cubicBezTo>
                  <a:pt x="92" y="87"/>
                  <a:pt x="81" y="76"/>
                  <a:pt x="68" y="76"/>
                </a:cubicBezTo>
                <a:moveTo>
                  <a:pt x="128" y="76"/>
                </a:moveTo>
                <a:cubicBezTo>
                  <a:pt x="115" y="76"/>
                  <a:pt x="104" y="87"/>
                  <a:pt x="104" y="100"/>
                </a:cubicBezTo>
                <a:cubicBezTo>
                  <a:pt x="104" y="113"/>
                  <a:pt x="115" y="124"/>
                  <a:pt x="128" y="124"/>
                </a:cubicBezTo>
                <a:cubicBezTo>
                  <a:pt x="141" y="124"/>
                  <a:pt x="152" y="113"/>
                  <a:pt x="152" y="100"/>
                </a:cubicBezTo>
                <a:cubicBezTo>
                  <a:pt x="152" y="87"/>
                  <a:pt x="141" y="76"/>
                  <a:pt x="128" y="76"/>
                </a:cubicBezTo>
                <a:moveTo>
                  <a:pt x="188" y="76"/>
                </a:moveTo>
                <a:cubicBezTo>
                  <a:pt x="175" y="76"/>
                  <a:pt x="164" y="87"/>
                  <a:pt x="164" y="100"/>
                </a:cubicBezTo>
                <a:cubicBezTo>
                  <a:pt x="164" y="113"/>
                  <a:pt x="175" y="124"/>
                  <a:pt x="188" y="124"/>
                </a:cubicBezTo>
                <a:cubicBezTo>
                  <a:pt x="201" y="124"/>
                  <a:pt x="212" y="113"/>
                  <a:pt x="212" y="100"/>
                </a:cubicBezTo>
                <a:cubicBezTo>
                  <a:pt x="212" y="87"/>
                  <a:pt x="201" y="76"/>
                  <a:pt x="188" y="76"/>
                </a:cubicBezTo>
              </a:path>
            </a:pathLst>
          </a:custGeom>
          <a:solidFill>
            <a:schemeClr val="bg1"/>
          </a:solidFill>
          <a:ln>
            <a:noFill/>
          </a:ln>
        </p:spPr>
        <p:txBody>
          <a:bodyPr vert="horz" wrap="square" lIns="91416" tIns="45708" rIns="91416" bIns="45708" numCol="1" anchor="t" anchorCtr="0" compatLnSpc="1"/>
          <a:lstStyle/>
          <a:p>
            <a:pPr defTabSz="914400"/>
            <a:endParaRPr lang="zh-CN" altLang="en-US" sz="1350">
              <a:solidFill>
                <a:prstClr val="black"/>
              </a:solidFill>
            </a:endParaRPr>
          </a:p>
        </p:txBody>
      </p:sp>
      <p:sp>
        <p:nvSpPr>
          <p:cNvPr id="43" name="Freeform 105"/>
          <p:cNvSpPr/>
          <p:nvPr/>
        </p:nvSpPr>
        <p:spPr bwMode="auto">
          <a:xfrm>
            <a:off x="6496298" y="2964530"/>
            <a:ext cx="366984" cy="349509"/>
          </a:xfrm>
          <a:custGeom>
            <a:avLst/>
            <a:gdLst>
              <a:gd name="T0" fmla="*/ 251 w 256"/>
              <a:gd name="T1" fmla="*/ 106 h 244"/>
              <a:gd name="T2" fmla="*/ 251 w 256"/>
              <a:gd name="T3" fmla="*/ 106 h 244"/>
              <a:gd name="T4" fmla="*/ 187 w 256"/>
              <a:gd name="T5" fmla="*/ 152 h 244"/>
              <a:gd name="T6" fmla="*/ 211 w 256"/>
              <a:gd name="T7" fmla="*/ 228 h 244"/>
              <a:gd name="T8" fmla="*/ 212 w 256"/>
              <a:gd name="T9" fmla="*/ 232 h 244"/>
              <a:gd name="T10" fmla="*/ 200 w 256"/>
              <a:gd name="T11" fmla="*/ 244 h 244"/>
              <a:gd name="T12" fmla="*/ 193 w 256"/>
              <a:gd name="T13" fmla="*/ 242 h 244"/>
              <a:gd name="T14" fmla="*/ 193 w 256"/>
              <a:gd name="T15" fmla="*/ 242 h 244"/>
              <a:gd name="T16" fmla="*/ 128 w 256"/>
              <a:gd name="T17" fmla="*/ 195 h 244"/>
              <a:gd name="T18" fmla="*/ 63 w 256"/>
              <a:gd name="T19" fmla="*/ 242 h 244"/>
              <a:gd name="T20" fmla="*/ 63 w 256"/>
              <a:gd name="T21" fmla="*/ 242 h 244"/>
              <a:gd name="T22" fmla="*/ 56 w 256"/>
              <a:gd name="T23" fmla="*/ 244 h 244"/>
              <a:gd name="T24" fmla="*/ 44 w 256"/>
              <a:gd name="T25" fmla="*/ 232 h 244"/>
              <a:gd name="T26" fmla="*/ 45 w 256"/>
              <a:gd name="T27" fmla="*/ 228 h 244"/>
              <a:gd name="T28" fmla="*/ 69 w 256"/>
              <a:gd name="T29" fmla="*/ 152 h 244"/>
              <a:gd name="T30" fmla="*/ 5 w 256"/>
              <a:gd name="T31" fmla="*/ 106 h 244"/>
              <a:gd name="T32" fmla="*/ 0 w 256"/>
              <a:gd name="T33" fmla="*/ 96 h 244"/>
              <a:gd name="T34" fmla="*/ 12 w 256"/>
              <a:gd name="T35" fmla="*/ 84 h 244"/>
              <a:gd name="T36" fmla="*/ 92 w 256"/>
              <a:gd name="T37" fmla="*/ 84 h 244"/>
              <a:gd name="T38" fmla="*/ 117 w 256"/>
              <a:gd name="T39" fmla="*/ 8 h 244"/>
              <a:gd name="T40" fmla="*/ 128 w 256"/>
              <a:gd name="T41" fmla="*/ 0 h 244"/>
              <a:gd name="T42" fmla="*/ 139 w 256"/>
              <a:gd name="T43" fmla="*/ 8 h 244"/>
              <a:gd name="T44" fmla="*/ 164 w 256"/>
              <a:gd name="T45" fmla="*/ 84 h 244"/>
              <a:gd name="T46" fmla="*/ 244 w 256"/>
              <a:gd name="T47" fmla="*/ 84 h 244"/>
              <a:gd name="T48" fmla="*/ 256 w 256"/>
              <a:gd name="T49" fmla="*/ 96 h 244"/>
              <a:gd name="T50" fmla="*/ 251 w 256"/>
              <a:gd name="T51" fmla="*/ 10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6" h="244">
                <a:moveTo>
                  <a:pt x="251" y="106"/>
                </a:moveTo>
                <a:cubicBezTo>
                  <a:pt x="251" y="106"/>
                  <a:pt x="251" y="106"/>
                  <a:pt x="251" y="106"/>
                </a:cubicBezTo>
                <a:cubicBezTo>
                  <a:pt x="187" y="152"/>
                  <a:pt x="187" y="152"/>
                  <a:pt x="187" y="152"/>
                </a:cubicBezTo>
                <a:cubicBezTo>
                  <a:pt x="211" y="228"/>
                  <a:pt x="211" y="228"/>
                  <a:pt x="211" y="228"/>
                </a:cubicBezTo>
                <a:cubicBezTo>
                  <a:pt x="212" y="229"/>
                  <a:pt x="212" y="231"/>
                  <a:pt x="212" y="232"/>
                </a:cubicBezTo>
                <a:cubicBezTo>
                  <a:pt x="212" y="239"/>
                  <a:pt x="207" y="244"/>
                  <a:pt x="200" y="244"/>
                </a:cubicBezTo>
                <a:cubicBezTo>
                  <a:pt x="197" y="244"/>
                  <a:pt x="195" y="243"/>
                  <a:pt x="193" y="242"/>
                </a:cubicBezTo>
                <a:cubicBezTo>
                  <a:pt x="193" y="242"/>
                  <a:pt x="193" y="242"/>
                  <a:pt x="193" y="242"/>
                </a:cubicBezTo>
                <a:cubicBezTo>
                  <a:pt x="128" y="195"/>
                  <a:pt x="128" y="195"/>
                  <a:pt x="128" y="195"/>
                </a:cubicBezTo>
                <a:cubicBezTo>
                  <a:pt x="63" y="242"/>
                  <a:pt x="63" y="242"/>
                  <a:pt x="63" y="242"/>
                </a:cubicBezTo>
                <a:cubicBezTo>
                  <a:pt x="63" y="242"/>
                  <a:pt x="63" y="242"/>
                  <a:pt x="63" y="242"/>
                </a:cubicBezTo>
                <a:cubicBezTo>
                  <a:pt x="61" y="243"/>
                  <a:pt x="59" y="244"/>
                  <a:pt x="56" y="244"/>
                </a:cubicBezTo>
                <a:cubicBezTo>
                  <a:pt x="49" y="244"/>
                  <a:pt x="44" y="239"/>
                  <a:pt x="44" y="232"/>
                </a:cubicBezTo>
                <a:cubicBezTo>
                  <a:pt x="44" y="231"/>
                  <a:pt x="44" y="229"/>
                  <a:pt x="45" y="228"/>
                </a:cubicBezTo>
                <a:cubicBezTo>
                  <a:pt x="69" y="152"/>
                  <a:pt x="69" y="152"/>
                  <a:pt x="69" y="152"/>
                </a:cubicBezTo>
                <a:cubicBezTo>
                  <a:pt x="5" y="106"/>
                  <a:pt x="5" y="106"/>
                  <a:pt x="5" y="106"/>
                </a:cubicBezTo>
                <a:cubicBezTo>
                  <a:pt x="2" y="104"/>
                  <a:pt x="0" y="100"/>
                  <a:pt x="0" y="96"/>
                </a:cubicBezTo>
                <a:cubicBezTo>
                  <a:pt x="0" y="89"/>
                  <a:pt x="5" y="84"/>
                  <a:pt x="12" y="84"/>
                </a:cubicBezTo>
                <a:cubicBezTo>
                  <a:pt x="92" y="84"/>
                  <a:pt x="92" y="84"/>
                  <a:pt x="92" y="84"/>
                </a:cubicBezTo>
                <a:cubicBezTo>
                  <a:pt x="117" y="8"/>
                  <a:pt x="117" y="8"/>
                  <a:pt x="117" y="8"/>
                </a:cubicBezTo>
                <a:cubicBezTo>
                  <a:pt x="118" y="4"/>
                  <a:pt x="123" y="0"/>
                  <a:pt x="128" y="0"/>
                </a:cubicBezTo>
                <a:cubicBezTo>
                  <a:pt x="133" y="0"/>
                  <a:pt x="138" y="4"/>
                  <a:pt x="139" y="8"/>
                </a:cubicBezTo>
                <a:cubicBezTo>
                  <a:pt x="164" y="84"/>
                  <a:pt x="164" y="84"/>
                  <a:pt x="164" y="84"/>
                </a:cubicBezTo>
                <a:cubicBezTo>
                  <a:pt x="244" y="84"/>
                  <a:pt x="244" y="84"/>
                  <a:pt x="244" y="84"/>
                </a:cubicBezTo>
                <a:cubicBezTo>
                  <a:pt x="251" y="84"/>
                  <a:pt x="256" y="89"/>
                  <a:pt x="256" y="96"/>
                </a:cubicBezTo>
                <a:cubicBezTo>
                  <a:pt x="256" y="100"/>
                  <a:pt x="254" y="104"/>
                  <a:pt x="251" y="106"/>
                </a:cubicBezTo>
              </a:path>
            </a:pathLst>
          </a:custGeom>
          <a:solidFill>
            <a:schemeClr val="bg1"/>
          </a:solidFill>
          <a:ln>
            <a:noFill/>
          </a:ln>
        </p:spPr>
        <p:txBody>
          <a:bodyPr vert="horz" wrap="square" lIns="91416" tIns="45708" rIns="91416" bIns="45708" numCol="1" anchor="t" anchorCtr="0" compatLnSpc="1"/>
          <a:lstStyle/>
          <a:p>
            <a:pPr defTabSz="914400"/>
            <a:endParaRPr lang="zh-CN" altLang="en-US" sz="1350">
              <a:solidFill>
                <a:prstClr val="black"/>
              </a:solidFill>
            </a:endParaRPr>
          </a:p>
        </p:txBody>
      </p:sp>
      <p:sp>
        <p:nvSpPr>
          <p:cNvPr id="44" name="Freeform 74"/>
          <p:cNvSpPr>
            <a:spLocks noEditPoints="1"/>
          </p:cNvSpPr>
          <p:nvPr/>
        </p:nvSpPr>
        <p:spPr bwMode="auto">
          <a:xfrm>
            <a:off x="8713776" y="2972958"/>
            <a:ext cx="364073" cy="332033"/>
          </a:xfrm>
          <a:custGeom>
            <a:avLst/>
            <a:gdLst>
              <a:gd name="T0" fmla="*/ 244 w 256"/>
              <a:gd name="T1" fmla="*/ 232 h 232"/>
              <a:gd name="T2" fmla="*/ 224 w 256"/>
              <a:gd name="T3" fmla="*/ 232 h 232"/>
              <a:gd name="T4" fmla="*/ 224 w 256"/>
              <a:gd name="T5" fmla="*/ 136 h 232"/>
              <a:gd name="T6" fmla="*/ 224 w 256"/>
              <a:gd name="T7" fmla="*/ 60 h 232"/>
              <a:gd name="T8" fmla="*/ 244 w 256"/>
              <a:gd name="T9" fmla="*/ 60 h 232"/>
              <a:gd name="T10" fmla="*/ 256 w 256"/>
              <a:gd name="T11" fmla="*/ 72 h 232"/>
              <a:gd name="T12" fmla="*/ 256 w 256"/>
              <a:gd name="T13" fmla="*/ 148 h 232"/>
              <a:gd name="T14" fmla="*/ 256 w 256"/>
              <a:gd name="T15" fmla="*/ 196 h 232"/>
              <a:gd name="T16" fmla="*/ 256 w 256"/>
              <a:gd name="T17" fmla="*/ 220 h 232"/>
              <a:gd name="T18" fmla="*/ 244 w 256"/>
              <a:gd name="T19" fmla="*/ 232 h 232"/>
              <a:gd name="T20" fmla="*/ 44 w 256"/>
              <a:gd name="T21" fmla="*/ 232 h 232"/>
              <a:gd name="T22" fmla="*/ 44 w 256"/>
              <a:gd name="T23" fmla="*/ 136 h 232"/>
              <a:gd name="T24" fmla="*/ 44 w 256"/>
              <a:gd name="T25" fmla="*/ 132 h 232"/>
              <a:gd name="T26" fmla="*/ 44 w 256"/>
              <a:gd name="T27" fmla="*/ 60 h 232"/>
              <a:gd name="T28" fmla="*/ 68 w 256"/>
              <a:gd name="T29" fmla="*/ 60 h 232"/>
              <a:gd name="T30" fmla="*/ 128 w 256"/>
              <a:gd name="T31" fmla="*/ 0 h 232"/>
              <a:gd name="T32" fmla="*/ 188 w 256"/>
              <a:gd name="T33" fmla="*/ 60 h 232"/>
              <a:gd name="T34" fmla="*/ 212 w 256"/>
              <a:gd name="T35" fmla="*/ 60 h 232"/>
              <a:gd name="T36" fmla="*/ 212 w 256"/>
              <a:gd name="T37" fmla="*/ 136 h 232"/>
              <a:gd name="T38" fmla="*/ 212 w 256"/>
              <a:gd name="T39" fmla="*/ 232 h 232"/>
              <a:gd name="T40" fmla="*/ 44 w 256"/>
              <a:gd name="T41" fmla="*/ 232 h 232"/>
              <a:gd name="T42" fmla="*/ 128 w 256"/>
              <a:gd name="T43" fmla="*/ 24 h 232"/>
              <a:gd name="T44" fmla="*/ 92 w 256"/>
              <a:gd name="T45" fmla="*/ 60 h 232"/>
              <a:gd name="T46" fmla="*/ 164 w 256"/>
              <a:gd name="T47" fmla="*/ 60 h 232"/>
              <a:gd name="T48" fmla="*/ 128 w 256"/>
              <a:gd name="T49" fmla="*/ 24 h 232"/>
              <a:gd name="T50" fmla="*/ 0 w 256"/>
              <a:gd name="T51" fmla="*/ 220 h 232"/>
              <a:gd name="T52" fmla="*/ 0 w 256"/>
              <a:gd name="T53" fmla="*/ 196 h 232"/>
              <a:gd name="T54" fmla="*/ 0 w 256"/>
              <a:gd name="T55" fmla="*/ 148 h 232"/>
              <a:gd name="T56" fmla="*/ 0 w 256"/>
              <a:gd name="T57" fmla="*/ 72 h 232"/>
              <a:gd name="T58" fmla="*/ 12 w 256"/>
              <a:gd name="T59" fmla="*/ 60 h 232"/>
              <a:gd name="T60" fmla="*/ 32 w 256"/>
              <a:gd name="T61" fmla="*/ 60 h 232"/>
              <a:gd name="T62" fmla="*/ 32 w 256"/>
              <a:gd name="T63" fmla="*/ 132 h 232"/>
              <a:gd name="T64" fmla="*/ 32 w 256"/>
              <a:gd name="T65" fmla="*/ 136 h 232"/>
              <a:gd name="T66" fmla="*/ 32 w 256"/>
              <a:gd name="T67" fmla="*/ 232 h 232"/>
              <a:gd name="T68" fmla="*/ 12 w 256"/>
              <a:gd name="T69" fmla="*/ 232 h 232"/>
              <a:gd name="T70" fmla="*/ 0 w 256"/>
              <a:gd name="T71" fmla="*/ 22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32">
                <a:moveTo>
                  <a:pt x="244" y="232"/>
                </a:moveTo>
                <a:cubicBezTo>
                  <a:pt x="224" y="232"/>
                  <a:pt x="224" y="232"/>
                  <a:pt x="224" y="232"/>
                </a:cubicBezTo>
                <a:cubicBezTo>
                  <a:pt x="224" y="136"/>
                  <a:pt x="224" y="136"/>
                  <a:pt x="224" y="136"/>
                </a:cubicBezTo>
                <a:cubicBezTo>
                  <a:pt x="224" y="60"/>
                  <a:pt x="224" y="60"/>
                  <a:pt x="224" y="60"/>
                </a:cubicBezTo>
                <a:cubicBezTo>
                  <a:pt x="244" y="60"/>
                  <a:pt x="244" y="60"/>
                  <a:pt x="244" y="60"/>
                </a:cubicBezTo>
                <a:cubicBezTo>
                  <a:pt x="251" y="60"/>
                  <a:pt x="256" y="65"/>
                  <a:pt x="256" y="72"/>
                </a:cubicBezTo>
                <a:cubicBezTo>
                  <a:pt x="256" y="148"/>
                  <a:pt x="256" y="148"/>
                  <a:pt x="256" y="148"/>
                </a:cubicBezTo>
                <a:cubicBezTo>
                  <a:pt x="256" y="196"/>
                  <a:pt x="256" y="196"/>
                  <a:pt x="256" y="196"/>
                </a:cubicBezTo>
                <a:cubicBezTo>
                  <a:pt x="256" y="220"/>
                  <a:pt x="256" y="220"/>
                  <a:pt x="256" y="220"/>
                </a:cubicBezTo>
                <a:cubicBezTo>
                  <a:pt x="256" y="227"/>
                  <a:pt x="251" y="232"/>
                  <a:pt x="244" y="232"/>
                </a:cubicBezTo>
                <a:moveTo>
                  <a:pt x="44" y="232"/>
                </a:moveTo>
                <a:cubicBezTo>
                  <a:pt x="44" y="136"/>
                  <a:pt x="44" y="136"/>
                  <a:pt x="44" y="136"/>
                </a:cubicBezTo>
                <a:cubicBezTo>
                  <a:pt x="44" y="132"/>
                  <a:pt x="44" y="132"/>
                  <a:pt x="44" y="132"/>
                </a:cubicBezTo>
                <a:cubicBezTo>
                  <a:pt x="44" y="60"/>
                  <a:pt x="44" y="60"/>
                  <a:pt x="44" y="60"/>
                </a:cubicBezTo>
                <a:cubicBezTo>
                  <a:pt x="68" y="60"/>
                  <a:pt x="68" y="60"/>
                  <a:pt x="68" y="60"/>
                </a:cubicBezTo>
                <a:cubicBezTo>
                  <a:pt x="68" y="27"/>
                  <a:pt x="95" y="0"/>
                  <a:pt x="128" y="0"/>
                </a:cubicBezTo>
                <a:cubicBezTo>
                  <a:pt x="161" y="0"/>
                  <a:pt x="188" y="27"/>
                  <a:pt x="188" y="60"/>
                </a:cubicBezTo>
                <a:cubicBezTo>
                  <a:pt x="212" y="60"/>
                  <a:pt x="212" y="60"/>
                  <a:pt x="212" y="60"/>
                </a:cubicBezTo>
                <a:cubicBezTo>
                  <a:pt x="212" y="136"/>
                  <a:pt x="212" y="136"/>
                  <a:pt x="212" y="136"/>
                </a:cubicBezTo>
                <a:cubicBezTo>
                  <a:pt x="212" y="232"/>
                  <a:pt x="212" y="232"/>
                  <a:pt x="212" y="232"/>
                </a:cubicBezTo>
                <a:lnTo>
                  <a:pt x="44" y="232"/>
                </a:lnTo>
                <a:close/>
                <a:moveTo>
                  <a:pt x="128" y="24"/>
                </a:moveTo>
                <a:cubicBezTo>
                  <a:pt x="108" y="24"/>
                  <a:pt x="92" y="40"/>
                  <a:pt x="92" y="60"/>
                </a:cubicBezTo>
                <a:cubicBezTo>
                  <a:pt x="164" y="60"/>
                  <a:pt x="164" y="60"/>
                  <a:pt x="164" y="60"/>
                </a:cubicBezTo>
                <a:cubicBezTo>
                  <a:pt x="164" y="40"/>
                  <a:pt x="148" y="24"/>
                  <a:pt x="128" y="24"/>
                </a:cubicBezTo>
                <a:moveTo>
                  <a:pt x="0" y="220"/>
                </a:moveTo>
                <a:cubicBezTo>
                  <a:pt x="0" y="196"/>
                  <a:pt x="0" y="196"/>
                  <a:pt x="0" y="196"/>
                </a:cubicBezTo>
                <a:cubicBezTo>
                  <a:pt x="0" y="148"/>
                  <a:pt x="0" y="148"/>
                  <a:pt x="0" y="148"/>
                </a:cubicBezTo>
                <a:cubicBezTo>
                  <a:pt x="0" y="72"/>
                  <a:pt x="0" y="72"/>
                  <a:pt x="0" y="72"/>
                </a:cubicBezTo>
                <a:cubicBezTo>
                  <a:pt x="0" y="65"/>
                  <a:pt x="5" y="60"/>
                  <a:pt x="12" y="60"/>
                </a:cubicBezTo>
                <a:cubicBezTo>
                  <a:pt x="32" y="60"/>
                  <a:pt x="32" y="60"/>
                  <a:pt x="32" y="60"/>
                </a:cubicBezTo>
                <a:cubicBezTo>
                  <a:pt x="32" y="132"/>
                  <a:pt x="32" y="132"/>
                  <a:pt x="32" y="132"/>
                </a:cubicBezTo>
                <a:cubicBezTo>
                  <a:pt x="32" y="136"/>
                  <a:pt x="32" y="136"/>
                  <a:pt x="32" y="136"/>
                </a:cubicBezTo>
                <a:cubicBezTo>
                  <a:pt x="32" y="232"/>
                  <a:pt x="32" y="232"/>
                  <a:pt x="32" y="232"/>
                </a:cubicBezTo>
                <a:cubicBezTo>
                  <a:pt x="12" y="232"/>
                  <a:pt x="12" y="232"/>
                  <a:pt x="12" y="232"/>
                </a:cubicBezTo>
                <a:cubicBezTo>
                  <a:pt x="5" y="232"/>
                  <a:pt x="0" y="227"/>
                  <a:pt x="0" y="220"/>
                </a:cubicBezTo>
              </a:path>
            </a:pathLst>
          </a:custGeom>
          <a:solidFill>
            <a:schemeClr val="bg1"/>
          </a:solidFill>
          <a:ln>
            <a:noFill/>
          </a:ln>
        </p:spPr>
        <p:txBody>
          <a:bodyPr vert="horz" wrap="square" lIns="91416" tIns="45708" rIns="91416" bIns="45708" numCol="1" anchor="t" anchorCtr="0" compatLnSpc="1"/>
          <a:lstStyle/>
          <a:p>
            <a:pPr defTabSz="914400"/>
            <a:endParaRPr lang="zh-CN" altLang="en-US" sz="1350">
              <a:solidFill>
                <a:prstClr val="black"/>
              </a:solidFill>
            </a:endParaRPr>
          </a:p>
        </p:txBody>
      </p:sp>
      <p:sp>
        <p:nvSpPr>
          <p:cNvPr id="45" name="文本框 47"/>
          <p:cNvSpPr txBox="1"/>
          <p:nvPr/>
        </p:nvSpPr>
        <p:spPr>
          <a:xfrm>
            <a:off x="3746374" y="2285018"/>
            <a:ext cx="1398905" cy="460375"/>
          </a:xfrm>
          <a:prstGeom prst="rect">
            <a:avLst/>
          </a:prstGeom>
          <a:noFill/>
        </p:spPr>
        <p:txBody>
          <a:bodyPr wrap="none" rtlCol="0">
            <a:spAutoFit/>
          </a:bodyPr>
          <a:lstStyle/>
          <a:p>
            <a:pPr defTabSz="914400"/>
            <a:r>
              <a:rPr lang="en-US" altLang="zh-CN" sz="2400" b="1" dirty="0">
                <a:solidFill>
                  <a:srgbClr val="FF6D67"/>
                </a:solidFill>
                <a:latin typeface="Microsoft YaHei" panose="020B0503020204020204" charset="-122"/>
                <a:ea typeface="Microsoft YaHei" panose="020B0503020204020204" charset="-122"/>
              </a:rPr>
              <a:t>TRẠM 2</a:t>
            </a:r>
          </a:p>
        </p:txBody>
      </p:sp>
      <p:sp>
        <p:nvSpPr>
          <p:cNvPr id="47" name="文本框 47"/>
          <p:cNvSpPr txBox="1"/>
          <p:nvPr/>
        </p:nvSpPr>
        <p:spPr>
          <a:xfrm>
            <a:off x="5985796" y="2319308"/>
            <a:ext cx="1398905" cy="460375"/>
          </a:xfrm>
          <a:prstGeom prst="rect">
            <a:avLst/>
          </a:prstGeom>
          <a:noFill/>
        </p:spPr>
        <p:txBody>
          <a:bodyPr wrap="none" rtlCol="0">
            <a:spAutoFit/>
          </a:bodyPr>
          <a:lstStyle/>
          <a:p>
            <a:pPr defTabSz="914400"/>
            <a:r>
              <a:rPr lang="en-US" altLang="zh-CN" sz="2400" b="1" dirty="0">
                <a:solidFill>
                  <a:srgbClr val="F5C058"/>
                </a:solidFill>
                <a:latin typeface="Microsoft YaHei" panose="020B0503020204020204" charset="-122"/>
                <a:ea typeface="Microsoft YaHei" panose="020B0503020204020204" charset="-122"/>
              </a:rPr>
              <a:t>TRẠM 3</a:t>
            </a:r>
          </a:p>
        </p:txBody>
      </p:sp>
      <p:sp>
        <p:nvSpPr>
          <p:cNvPr id="49" name="文本框 47"/>
          <p:cNvSpPr txBox="1"/>
          <p:nvPr/>
        </p:nvSpPr>
        <p:spPr>
          <a:xfrm>
            <a:off x="8196008" y="2379633"/>
            <a:ext cx="1398905" cy="460375"/>
          </a:xfrm>
          <a:prstGeom prst="rect">
            <a:avLst/>
          </a:prstGeom>
          <a:noFill/>
        </p:spPr>
        <p:txBody>
          <a:bodyPr wrap="none" rtlCol="0">
            <a:spAutoFit/>
          </a:bodyPr>
          <a:lstStyle/>
          <a:p>
            <a:pPr defTabSz="914400"/>
            <a:r>
              <a:rPr lang="en-US" altLang="zh-CN" sz="2400" b="1" dirty="0">
                <a:solidFill>
                  <a:srgbClr val="5E779E"/>
                </a:solidFill>
                <a:latin typeface="Microsoft YaHei" panose="020B0503020204020204" charset="-122"/>
                <a:ea typeface="Microsoft YaHei" panose="020B0503020204020204" charset="-122"/>
              </a:rPr>
              <a:t>TRẠM 4</a:t>
            </a:r>
          </a:p>
        </p:txBody>
      </p:sp>
      <p:sp>
        <p:nvSpPr>
          <p:cNvPr id="2" name="Oval 6"/>
          <p:cNvSpPr/>
          <p:nvPr/>
        </p:nvSpPr>
        <p:spPr>
          <a:xfrm>
            <a:off x="9724390" y="2419985"/>
            <a:ext cx="1579245" cy="1439545"/>
          </a:xfrm>
          <a:prstGeom prst="ellipse">
            <a:avLst/>
          </a:prstGeom>
          <a:solidFill>
            <a:srgbClr val="A45BB4"/>
          </a:solidFill>
          <a:ln w="12700" cap="flat" cmpd="sng" algn="ctr">
            <a:noFill/>
            <a:prstDash val="solid"/>
            <a:miter lim="800000"/>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id-ID" sz="2800" b="1" i="0" u="none" strike="noStrike" kern="0" cap="none" spc="0" normalizeH="0" baseline="0" noProof="0">
                <a:ln>
                  <a:noFill/>
                </a:ln>
                <a:solidFill>
                  <a:schemeClr val="bg1"/>
                </a:solidFill>
                <a:effectLst/>
                <a:uLnTx/>
                <a:uFillTx/>
                <a:latin typeface="Microsoft YaHei" panose="020B0503020204020204" charset="-122"/>
                <a:ea typeface="Microsoft YaHei" panose="020B0503020204020204" charset="-122"/>
                <a:cs typeface="+mn-cs"/>
              </a:rPr>
              <a:t>ĐÍCH</a:t>
            </a:r>
          </a:p>
        </p:txBody>
      </p:sp>
      <p:sp>
        <p:nvSpPr>
          <p:cNvPr id="3" name="Text Box 2"/>
          <p:cNvSpPr txBox="1"/>
          <p:nvPr/>
        </p:nvSpPr>
        <p:spPr>
          <a:xfrm>
            <a:off x="281305" y="139065"/>
            <a:ext cx="4864100" cy="368300"/>
          </a:xfrm>
          <a:prstGeom prst="rect">
            <a:avLst/>
          </a:prstGeom>
          <a:noFill/>
        </p:spPr>
        <p:txBody>
          <a:bodyPr wrap="square" rtlCol="0">
            <a:spAutoFit/>
          </a:bodyPr>
          <a:lstStyle/>
          <a:p>
            <a:r>
              <a:rPr lang="en-US"/>
              <a:t>M</a:t>
            </a:r>
          </a:p>
        </p:txBody>
      </p:sp>
      <p:sp>
        <p:nvSpPr>
          <p:cNvPr id="15" name="圆角矩形 14"/>
          <p:cNvSpPr/>
          <p:nvPr/>
        </p:nvSpPr>
        <p:spPr bwMode="auto">
          <a:xfrm>
            <a:off x="0" y="-34925"/>
            <a:ext cx="12015470" cy="1577975"/>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2800" dirty="0">
                <a:solidFill>
                  <a:schemeClr val="tx1"/>
                </a:solidFill>
                <a:latin typeface="Arial" panose="020B0604020202020204" pitchFamily="34" charset="0"/>
                <a:ea typeface="Microsoft YaHei" panose="020B0503020204020204" charset="-122"/>
                <a:cs typeface="Arial" panose="020B0604020202020204" pitchFamily="34" charset="0"/>
              </a:rPr>
              <a:t>Mỗi nhóm đều phải vượt qua 4 trạm, ở mỗi trạm sẽ có 1 gói câu hỏi tương ứng, trả lời hết câu hỏi ở trạm này mới được sang trạm tiếp theo, nhóm về đích trước nhất và có số câu trả lời đúng nhiều nhất là thắng</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p>
        </p:txBody>
      </p:sp>
      <p:graphicFrame>
        <p:nvGraphicFramePr>
          <p:cNvPr id="5" name="Diagram 4"/>
          <p:cNvGraphicFramePr/>
          <p:nvPr/>
        </p:nvGraphicFramePr>
        <p:xfrm>
          <a:off x="-101600" y="1981835"/>
          <a:ext cx="12292965" cy="4795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Box 5"/>
          <p:cNvSpPr txBox="1"/>
          <p:nvPr/>
        </p:nvSpPr>
        <p:spPr>
          <a:xfrm>
            <a:off x="2067560" y="2406650"/>
            <a:ext cx="721360" cy="768350"/>
          </a:xfrm>
          <a:prstGeom prst="rect">
            <a:avLst/>
          </a:prstGeom>
          <a:noFill/>
        </p:spPr>
        <p:txBody>
          <a:bodyPr wrap="square" rtlCol="0">
            <a:spAutoFit/>
          </a:bodyPr>
          <a:lstStyle/>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1</a:t>
            </a:r>
          </a:p>
        </p:txBody>
      </p:sp>
      <p:sp>
        <p:nvSpPr>
          <p:cNvPr id="7" name="Text Box 6"/>
          <p:cNvSpPr txBox="1"/>
          <p:nvPr/>
        </p:nvSpPr>
        <p:spPr>
          <a:xfrm>
            <a:off x="2067560" y="4025900"/>
            <a:ext cx="721360" cy="768350"/>
          </a:xfrm>
          <a:prstGeom prst="rect">
            <a:avLst/>
          </a:prstGeom>
          <a:noFill/>
        </p:spPr>
        <p:txBody>
          <a:bodyPr wrap="square" rtlCol="0">
            <a:spAutoFit/>
          </a:bodyPr>
          <a:lstStyle/>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2</a:t>
            </a:r>
          </a:p>
        </p:txBody>
      </p:sp>
      <p:sp>
        <p:nvSpPr>
          <p:cNvPr id="8" name="Text Box 7"/>
          <p:cNvSpPr txBox="1"/>
          <p:nvPr/>
        </p:nvSpPr>
        <p:spPr>
          <a:xfrm>
            <a:off x="2067560" y="5645150"/>
            <a:ext cx="721360" cy="768350"/>
          </a:xfrm>
          <a:prstGeom prst="rect">
            <a:avLst/>
          </a:prstGeom>
          <a:noFill/>
        </p:spPr>
        <p:txBody>
          <a:bodyPr wrap="square" rtlCol="0">
            <a:spAutoFit/>
          </a:bodyPr>
          <a:lstStyle/>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3</a:t>
            </a:r>
          </a:p>
        </p:txBody>
      </p:sp>
      <p:sp>
        <p:nvSpPr>
          <p:cNvPr id="4" name="Text Box 3"/>
          <p:cNvSpPr txBox="1"/>
          <p:nvPr/>
        </p:nvSpPr>
        <p:spPr>
          <a:xfrm>
            <a:off x="391160" y="1275080"/>
            <a:ext cx="5200650" cy="521970"/>
          </a:xfrm>
          <a:prstGeom prst="rect">
            <a:avLst/>
          </a:prstGeom>
          <a:noFill/>
        </p:spPr>
        <p:txBody>
          <a:bodyPr wrap="square" rtlCol="0">
            <a:spAutoFit/>
          </a:bodyPr>
          <a:lstStyle/>
          <a:p>
            <a:r>
              <a:rPr lang="en-US" sz="2800">
                <a:gradFill>
                  <a:gsLst>
                    <a:gs pos="0">
                      <a:srgbClr val="FE4444"/>
                    </a:gs>
                    <a:gs pos="100000">
                      <a:srgbClr val="832B2B"/>
                    </a:gs>
                  </a:gsLst>
                  <a:lin scaled="0"/>
                </a:gradFill>
              </a:rPr>
              <a:t>Báo cáo, thảo luận: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66675"/>
            <a:ext cx="12192000" cy="6858000"/>
          </a:xfrm>
          <a:prstGeom prst="rect">
            <a:avLst/>
          </a:prstGeom>
          <a:ln>
            <a:solidFill>
              <a:schemeClr val="accent1"/>
            </a:solidFill>
          </a:ln>
        </p:spPr>
      </p:pic>
      <p:sp>
        <p:nvSpPr>
          <p:cNvPr id="20" name="燕尾形 19"/>
          <p:cNvSpPr/>
          <p:nvPr/>
        </p:nvSpPr>
        <p:spPr>
          <a:xfrm>
            <a:off x="828675" y="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1" name="椭圆 20"/>
          <p:cNvSpPr/>
          <p:nvPr/>
        </p:nvSpPr>
        <p:spPr>
          <a:xfrm>
            <a:off x="1477685" y="519428"/>
            <a:ext cx="719892" cy="719892"/>
          </a:xfrm>
          <a:prstGeom prst="ellipse">
            <a:avLst/>
          </a:prstGeom>
          <a:solidFill>
            <a:srgbClr val="92D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8" name="文本框 47"/>
          <p:cNvSpPr txBox="1"/>
          <p:nvPr/>
        </p:nvSpPr>
        <p:spPr>
          <a:xfrm>
            <a:off x="1200012" y="59343"/>
            <a:ext cx="1398905" cy="460375"/>
          </a:xfrm>
          <a:prstGeom prst="rect">
            <a:avLst/>
          </a:prstGeom>
          <a:noFill/>
        </p:spPr>
        <p:txBody>
          <a:bodyPr wrap="none" rtlCol="0">
            <a:spAutoFit/>
          </a:bodyPr>
          <a:lstStyle/>
          <a:p>
            <a:pPr defTabSz="914400"/>
            <a:r>
              <a:rPr lang="en-US" altLang="zh-CN" sz="2400" b="1" dirty="0">
                <a:solidFill>
                  <a:srgbClr val="92D050"/>
                </a:solidFill>
                <a:latin typeface="Microsoft YaHei" panose="020B0503020204020204" charset="-122"/>
                <a:ea typeface="Microsoft YaHei" panose="020B0503020204020204" charset="-122"/>
              </a:rPr>
              <a:t>TRẠM 1</a:t>
            </a:r>
          </a:p>
        </p:txBody>
      </p:sp>
      <p:sp>
        <p:nvSpPr>
          <p:cNvPr id="5" name="Text Box 4"/>
          <p:cNvSpPr txBox="1"/>
          <p:nvPr/>
        </p:nvSpPr>
        <p:spPr>
          <a:xfrm>
            <a:off x="2531745" y="703580"/>
            <a:ext cx="9327515" cy="5631180"/>
          </a:xfrm>
          <a:prstGeom prst="rect">
            <a:avLst/>
          </a:prstGeom>
          <a:noFill/>
          <a:ln w="9525">
            <a:noFill/>
          </a:ln>
        </p:spPr>
        <p:txBody>
          <a:bodyPr wrap="square">
            <a:spAutoFit/>
          </a:bodyPr>
          <a:lstStyle/>
          <a:p>
            <a:pPr indent="76200"/>
            <a:r>
              <a:rPr lang="en-US" sz="2400" b="1">
                <a:solidFill>
                  <a:schemeClr val="accent6">
                    <a:lumMod val="50000"/>
                  </a:schemeClr>
                </a:solidFill>
                <a:latin typeface="Arial" panose="020B0604020202020204" pitchFamily="34" charset="0"/>
                <a:cs typeface="Arial" panose="020B0604020202020204" pitchFamily="34" charset="0"/>
              </a:rPr>
              <a:t>1. </a:t>
            </a:r>
            <a:r>
              <a:rPr lang="en-US" sz="2400" b="0">
                <a:solidFill>
                  <a:schemeClr val="accent6">
                    <a:lumMod val="50000"/>
                  </a:schemeClr>
                </a:solidFill>
                <a:latin typeface="Arial" panose="020B0604020202020204" pitchFamily="34" charset="0"/>
                <a:cs typeface="Arial" panose="020B0604020202020204" pitchFamily="34" charset="0"/>
              </a:rPr>
              <a:t>Dãy các base làm phenolphtalein hoá hồng</a:t>
            </a:r>
            <a:endParaRPr lang="en-US" sz="2400" b="0">
              <a:latin typeface="Arial" panose="020B0604020202020204" pitchFamily="34" charset="0"/>
              <a:cs typeface="Arial" panose="020B0604020202020204" pitchFamily="34" charset="0"/>
            </a:endParaRPr>
          </a:p>
          <a:p>
            <a:pPr indent="76200"/>
            <a:r>
              <a:rPr lang="en-US" sz="2400" b="0">
                <a:latin typeface="Arial" panose="020B0604020202020204" pitchFamily="34" charset="0"/>
                <a:cs typeface="Arial" panose="020B0604020202020204" pitchFamily="34" charset="0"/>
              </a:rPr>
              <a:t>   A. NaOH; Ca(OH)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KOH</a:t>
            </a:r>
          </a:p>
          <a:p>
            <a:pPr indent="76200"/>
            <a:r>
              <a:rPr lang="en-US" sz="2400" b="0">
                <a:latin typeface="Arial" panose="020B0604020202020204" pitchFamily="34" charset="0"/>
                <a:cs typeface="Arial" panose="020B0604020202020204" pitchFamily="34" charset="0"/>
              </a:rPr>
              <a:t>   B. NaOH; Ca(OH)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Zn(OH)</a:t>
            </a:r>
            <a:r>
              <a:rPr lang="en-US" sz="2400" b="0" baseline="-25000">
                <a:latin typeface="Arial" panose="020B0604020202020204" pitchFamily="34" charset="0"/>
                <a:cs typeface="Arial" panose="020B0604020202020204" pitchFamily="34" charset="0"/>
              </a:rPr>
              <a:t>2</a:t>
            </a:r>
            <a:endParaRPr lang="en-US" sz="2400" b="0">
              <a:latin typeface="Arial" panose="020B0604020202020204" pitchFamily="34" charset="0"/>
              <a:cs typeface="Arial" panose="020B0604020202020204" pitchFamily="34" charset="0"/>
            </a:endParaRPr>
          </a:p>
          <a:p>
            <a:pPr indent="76200"/>
            <a:r>
              <a:rPr lang="en-US" sz="2400" b="0">
                <a:latin typeface="Arial" panose="020B0604020202020204" pitchFamily="34" charset="0"/>
                <a:cs typeface="Arial" panose="020B0604020202020204" pitchFamily="34" charset="0"/>
              </a:rPr>
              <a:t>   C. Ba(OH)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KOH; Al(OH)</a:t>
            </a:r>
            <a:r>
              <a:rPr lang="en-US" sz="2400" b="0" baseline="-25000">
                <a:latin typeface="Arial" panose="020B0604020202020204" pitchFamily="34" charset="0"/>
                <a:cs typeface="Arial" panose="020B0604020202020204" pitchFamily="34" charset="0"/>
              </a:rPr>
              <a:t>3</a:t>
            </a:r>
            <a:endParaRPr lang="en-US" sz="2400" b="0">
              <a:latin typeface="Arial" panose="020B0604020202020204" pitchFamily="34" charset="0"/>
              <a:cs typeface="Arial" panose="020B0604020202020204" pitchFamily="34" charset="0"/>
            </a:endParaRPr>
          </a:p>
          <a:p>
            <a:pPr indent="76200"/>
            <a:r>
              <a:rPr lang="en-US" sz="2400" b="0">
                <a:latin typeface="Arial" panose="020B0604020202020204" pitchFamily="34" charset="0"/>
                <a:cs typeface="Arial" panose="020B0604020202020204" pitchFamily="34" charset="0"/>
              </a:rPr>
              <a:t>   D. Ba(OH)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Ca(OH)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Fe(OH)</a:t>
            </a:r>
            <a:r>
              <a:rPr lang="en-US" sz="2400" b="0" baseline="-25000">
                <a:latin typeface="Arial" panose="020B0604020202020204" pitchFamily="34" charset="0"/>
                <a:cs typeface="Arial" panose="020B0604020202020204" pitchFamily="34" charset="0"/>
              </a:rPr>
              <a:t>3</a:t>
            </a:r>
            <a:endParaRPr lang="en-US" sz="2400" b="1">
              <a:latin typeface="Arial" panose="020B0604020202020204" pitchFamily="34" charset="0"/>
              <a:cs typeface="Arial" panose="020B0604020202020204" pitchFamily="34" charset="0"/>
            </a:endParaRPr>
          </a:p>
          <a:p>
            <a:pPr indent="76200"/>
            <a:r>
              <a:rPr lang="en-US" sz="2400" b="1">
                <a:solidFill>
                  <a:schemeClr val="accent6">
                    <a:lumMod val="50000"/>
                  </a:schemeClr>
                </a:solidFill>
                <a:latin typeface="Arial" panose="020B0604020202020204" pitchFamily="34" charset="0"/>
                <a:cs typeface="Arial" panose="020B0604020202020204" pitchFamily="34" charset="0"/>
              </a:rPr>
              <a:t> 2. </a:t>
            </a:r>
            <a:r>
              <a:rPr lang="en-US" sz="2400" b="0">
                <a:solidFill>
                  <a:schemeClr val="accent6">
                    <a:lumMod val="50000"/>
                  </a:schemeClr>
                </a:solidFill>
                <a:latin typeface="Arial" panose="020B0604020202020204" pitchFamily="34" charset="0"/>
                <a:cs typeface="Arial" panose="020B0604020202020204" pitchFamily="34" charset="0"/>
              </a:rPr>
              <a:t>Trong các base dưới đây, base nào tan tốt trong nước?</a:t>
            </a:r>
            <a:endParaRPr lang="en-US" sz="2400" b="0">
              <a:latin typeface="Arial" panose="020B0604020202020204" pitchFamily="34" charset="0"/>
              <a:cs typeface="Arial" panose="020B0604020202020204" pitchFamily="34" charset="0"/>
            </a:endParaRPr>
          </a:p>
          <a:p>
            <a:pPr indent="76200"/>
            <a:r>
              <a:rPr lang="en-US" sz="2400" b="0">
                <a:latin typeface="Arial" panose="020B0604020202020204" pitchFamily="34" charset="0"/>
                <a:cs typeface="Arial" panose="020B0604020202020204" pitchFamily="34" charset="0"/>
              </a:rPr>
              <a:t>   A. Fe(OH)</a:t>
            </a:r>
            <a:r>
              <a:rPr lang="en-US" sz="2400" b="0" baseline="-25000">
                <a:latin typeface="Arial" panose="020B0604020202020204" pitchFamily="34" charset="0"/>
                <a:cs typeface="Arial" panose="020B0604020202020204" pitchFamily="34" charset="0"/>
              </a:rPr>
              <a:t>3</a:t>
            </a:r>
            <a:r>
              <a:rPr lang="en-US" sz="2400" b="0">
                <a:latin typeface="Arial" panose="020B0604020202020204" pitchFamily="34" charset="0"/>
                <a:cs typeface="Arial" panose="020B0604020202020204" pitchFamily="34" charset="0"/>
              </a:rPr>
              <a:t>.</a:t>
            </a:r>
          </a:p>
          <a:p>
            <a:pPr indent="76200"/>
            <a:r>
              <a:rPr lang="en-US" sz="2400" b="0">
                <a:latin typeface="Arial" panose="020B0604020202020204" pitchFamily="34" charset="0"/>
                <a:cs typeface="Arial" panose="020B0604020202020204" pitchFamily="34" charset="0"/>
              </a:rPr>
              <a:t>   B. KOH.</a:t>
            </a:r>
          </a:p>
          <a:p>
            <a:pPr indent="76200"/>
            <a:r>
              <a:rPr lang="en-US" sz="2400" b="0">
                <a:latin typeface="Arial" panose="020B0604020202020204" pitchFamily="34" charset="0"/>
                <a:cs typeface="Arial" panose="020B0604020202020204" pitchFamily="34" charset="0"/>
              </a:rPr>
              <a:t>   C. Fe(OH)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a:t>
            </a:r>
          </a:p>
          <a:p>
            <a:pPr indent="76200"/>
            <a:r>
              <a:rPr lang="en-US" sz="2400" b="0">
                <a:latin typeface="Arial" panose="020B0604020202020204" pitchFamily="34" charset="0"/>
                <a:cs typeface="Arial" panose="020B0604020202020204" pitchFamily="34" charset="0"/>
              </a:rPr>
              <a:t>   D. Cu(OH)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a:t>
            </a:r>
            <a:endParaRPr lang="en-US" sz="2400" b="1">
              <a:latin typeface="Arial" panose="020B0604020202020204" pitchFamily="34" charset="0"/>
              <a:cs typeface="Arial" panose="020B0604020202020204" pitchFamily="34" charset="0"/>
            </a:endParaRPr>
          </a:p>
          <a:p>
            <a:pPr indent="76200"/>
            <a:r>
              <a:rPr lang="en-US" sz="2400" b="1">
                <a:gradFill>
                  <a:gsLst>
                    <a:gs pos="0">
                      <a:srgbClr val="012D86"/>
                    </a:gs>
                    <a:gs pos="100000">
                      <a:srgbClr val="0E2557"/>
                    </a:gs>
                  </a:gsLst>
                  <a:lin scaled="0"/>
                </a:gradFill>
                <a:latin typeface="Arial" panose="020B0604020202020204" pitchFamily="34" charset="0"/>
                <a:cs typeface="Arial" panose="020B0604020202020204" pitchFamily="34" charset="0"/>
              </a:rPr>
              <a:t>3.</a:t>
            </a:r>
            <a:r>
              <a:rPr lang="en-US" sz="2400" b="0">
                <a:gradFill>
                  <a:gsLst>
                    <a:gs pos="0">
                      <a:srgbClr val="012D86"/>
                    </a:gs>
                    <a:gs pos="100000">
                      <a:srgbClr val="0E2557"/>
                    </a:gs>
                  </a:gsLst>
                  <a:lin scaled="0"/>
                </a:gradFill>
                <a:latin typeface="Arial" panose="020B0604020202020204" pitchFamily="34" charset="0"/>
                <a:cs typeface="Arial" panose="020B0604020202020204" pitchFamily="34" charset="0"/>
              </a:rPr>
              <a:t>Dung dịch nào sau đây làm quỳ tím chuyển sang màu xanh?</a:t>
            </a:r>
          </a:p>
          <a:p>
            <a:pPr indent="76200"/>
            <a:r>
              <a:rPr lang="en-US" sz="2400" b="0">
                <a:latin typeface="Arial" panose="020B0604020202020204" pitchFamily="34" charset="0"/>
                <a:cs typeface="Arial" panose="020B0604020202020204" pitchFamily="34" charset="0"/>
              </a:rPr>
              <a:t>   A. NaOH, KOH, Ca(OH)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a:t>
            </a:r>
          </a:p>
          <a:p>
            <a:pPr indent="76200"/>
            <a:r>
              <a:rPr lang="en-US" sz="2400" b="0">
                <a:latin typeface="Arial" panose="020B0604020202020204" pitchFamily="34" charset="0"/>
                <a:cs typeface="Arial" panose="020B0604020202020204" pitchFamily="34" charset="0"/>
              </a:rPr>
              <a:t>  B. HCl, NaCl, NaOH            </a:t>
            </a:r>
          </a:p>
          <a:p>
            <a:pPr indent="76200"/>
            <a:r>
              <a:rPr lang="en-US" sz="2400" b="0">
                <a:latin typeface="Arial" panose="020B0604020202020204" pitchFamily="34" charset="0"/>
                <a:cs typeface="Arial" panose="020B0604020202020204" pitchFamily="34" charset="0"/>
              </a:rPr>
              <a:t>   C. HNO</a:t>
            </a:r>
            <a:r>
              <a:rPr lang="en-US" sz="2400" b="0" baseline="-25000">
                <a:latin typeface="Arial" panose="020B0604020202020204" pitchFamily="34" charset="0"/>
                <a:cs typeface="Arial" panose="020B0604020202020204" pitchFamily="34" charset="0"/>
              </a:rPr>
              <a:t>3</a:t>
            </a:r>
            <a:r>
              <a:rPr lang="en-US" sz="2400" b="0">
                <a:latin typeface="Arial" panose="020B0604020202020204" pitchFamily="34" charset="0"/>
                <a:cs typeface="Arial" panose="020B0604020202020204" pitchFamily="34" charset="0"/>
              </a:rPr>
              <a:t>, Ba(OH)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NaOH              </a:t>
            </a:r>
          </a:p>
          <a:p>
            <a:pPr indent="76200"/>
            <a:r>
              <a:rPr lang="en-US" sz="2400" b="0">
                <a:latin typeface="Arial" panose="020B0604020202020204" pitchFamily="34" charset="0"/>
                <a:cs typeface="Arial" panose="020B0604020202020204" pitchFamily="34" charset="0"/>
              </a:rPr>
              <a:t>  D. 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SO</a:t>
            </a:r>
            <a:r>
              <a:rPr lang="en-US" sz="2400" b="0" baseline="-25000">
                <a:latin typeface="Arial" panose="020B0604020202020204" pitchFamily="34" charset="0"/>
                <a:cs typeface="Arial" panose="020B0604020202020204" pitchFamily="34" charset="0"/>
              </a:rPr>
              <a:t>4</a:t>
            </a:r>
            <a:r>
              <a:rPr lang="en-US" sz="2400" b="0">
                <a:latin typeface="Arial" panose="020B0604020202020204" pitchFamily="34" charset="0"/>
                <a:cs typeface="Arial" panose="020B0604020202020204" pitchFamily="34" charset="0"/>
              </a:rPr>
              <a:t>, Ca(OH)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KOH.</a:t>
            </a:r>
            <a:endParaRPr lang="en-US" sz="2400">
              <a:latin typeface="Arial" panose="020B0604020202020204" pitchFamily="34" charset="0"/>
              <a:cs typeface="Arial" panose="020B0604020202020204" pitchFamily="34" charset="0"/>
            </a:endParaRPr>
          </a:p>
        </p:txBody>
      </p:sp>
      <p:sp>
        <p:nvSpPr>
          <p:cNvPr id="7" name="Text Box 6"/>
          <p:cNvSpPr txBox="1"/>
          <p:nvPr/>
        </p:nvSpPr>
        <p:spPr>
          <a:xfrm>
            <a:off x="2785110" y="1060450"/>
            <a:ext cx="3885565" cy="829945"/>
          </a:xfrm>
          <a:prstGeom prst="rect">
            <a:avLst/>
          </a:prstGeom>
          <a:noFill/>
        </p:spPr>
        <p:txBody>
          <a:bodyPr wrap="square" rtlCol="0">
            <a:spAutoFit/>
            <a:scene3d>
              <a:camera prst="orthographicFront"/>
              <a:lightRig rig="threePt" dir="t"/>
            </a:scene3d>
          </a:bodyPr>
          <a:lstStyle/>
          <a:p>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A. NaOH; Ca(OH)</a:t>
            </a:r>
            <a:r>
              <a:rPr lang="en-US" sz="2400" baseline="-250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2</a:t>
            </a:r>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KOH</a:t>
            </a:r>
          </a:p>
          <a:p>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p:txBody>
      </p:sp>
      <p:sp>
        <p:nvSpPr>
          <p:cNvPr id="8" name="Text Box 7"/>
          <p:cNvSpPr txBox="1"/>
          <p:nvPr/>
        </p:nvSpPr>
        <p:spPr>
          <a:xfrm>
            <a:off x="2785110" y="3243580"/>
            <a:ext cx="3885565" cy="829945"/>
          </a:xfrm>
          <a:prstGeom prst="rect">
            <a:avLst/>
          </a:prstGeom>
          <a:noFill/>
        </p:spPr>
        <p:txBody>
          <a:bodyPr wrap="square" rtlCol="0">
            <a:spAutoFit/>
            <a:scene3d>
              <a:camera prst="orthographicFront"/>
              <a:lightRig rig="threePt" dir="t"/>
            </a:scene3d>
          </a:bodyPr>
          <a:lstStyle/>
          <a:p>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B. KOH</a:t>
            </a:r>
          </a:p>
          <a:p>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p:txBody>
      </p:sp>
      <p:sp>
        <p:nvSpPr>
          <p:cNvPr id="9" name="Text Box 8"/>
          <p:cNvSpPr txBox="1"/>
          <p:nvPr/>
        </p:nvSpPr>
        <p:spPr>
          <a:xfrm>
            <a:off x="2829560" y="4719955"/>
            <a:ext cx="3885565" cy="829945"/>
          </a:xfrm>
          <a:prstGeom prst="rect">
            <a:avLst/>
          </a:prstGeom>
          <a:noFill/>
        </p:spPr>
        <p:txBody>
          <a:bodyPr wrap="square" rtlCol="0">
            <a:spAutoFit/>
          </a:bodyPr>
          <a:lstStyle/>
          <a:p>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A. </a:t>
            </a:r>
            <a:r>
              <a:rPr lang="en-US" sz="24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NaOH, KOH, Ca(OH)</a:t>
            </a:r>
            <a:r>
              <a:rPr lang="en-US" sz="2400" baseline="-250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2</a:t>
            </a:r>
            <a:r>
              <a:rPr lang="en-US" sz="24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a:t>
            </a:r>
            <a:r>
              <a:rPr lang="en-US" sz="2400">
                <a:latin typeface="Arial" panose="020B0604020202020204" pitchFamily="34" charset="0"/>
                <a:cs typeface="Arial" panose="020B0604020202020204" pitchFamily="34" charset="0"/>
                <a:sym typeface="+mn-ea"/>
              </a:rPr>
              <a:t> </a:t>
            </a:r>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a:t>
            </a:r>
          </a:p>
          <a:p>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685"/>
            <a:ext cx="12192000" cy="6858000"/>
          </a:xfrm>
          <a:prstGeom prst="rect">
            <a:avLst/>
          </a:prstGeom>
          <a:ln>
            <a:solidFill>
              <a:schemeClr val="accent1"/>
            </a:solidFill>
          </a:ln>
        </p:spPr>
      </p:pic>
      <p:sp>
        <p:nvSpPr>
          <p:cNvPr id="20" name="燕尾形 19"/>
          <p:cNvSpPr/>
          <p:nvPr/>
        </p:nvSpPr>
        <p:spPr>
          <a:xfrm>
            <a:off x="828675" y="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8" name="Text Box 7"/>
          <p:cNvSpPr txBox="1"/>
          <p:nvPr/>
        </p:nvSpPr>
        <p:spPr>
          <a:xfrm>
            <a:off x="5607685" y="694055"/>
            <a:ext cx="1361440" cy="829945"/>
          </a:xfrm>
          <a:prstGeom prst="rect">
            <a:avLst/>
          </a:prstGeom>
          <a:noFill/>
        </p:spPr>
        <p:txBody>
          <a:bodyPr wrap="square" rtlCol="0">
            <a:spAutoFit/>
            <a:scene3d>
              <a:camera prst="orthographicFront"/>
              <a:lightRig rig="threePt" dir="t"/>
            </a:scene3d>
          </a:bodyPr>
          <a:lstStyle/>
          <a:p>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B.NaOH</a:t>
            </a:r>
          </a:p>
          <a:p>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p:txBody>
      </p:sp>
      <p:sp>
        <p:nvSpPr>
          <p:cNvPr id="9" name="Text Box 8"/>
          <p:cNvSpPr txBox="1"/>
          <p:nvPr/>
        </p:nvSpPr>
        <p:spPr>
          <a:xfrm>
            <a:off x="4018915" y="2894330"/>
            <a:ext cx="3885565" cy="829945"/>
          </a:xfrm>
          <a:prstGeom prst="rect">
            <a:avLst/>
          </a:prstGeom>
          <a:noFill/>
        </p:spPr>
        <p:txBody>
          <a:bodyPr wrap="square" rtlCol="0">
            <a:spAutoFit/>
          </a:bodyPr>
          <a:lstStyle/>
          <a:p>
            <a:r>
              <a:rPr lang="en-US" sz="24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C. Magnesium hydroxide</a:t>
            </a:r>
            <a:r>
              <a:rPr lang="en-US" sz="24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a:t>
            </a:r>
            <a:r>
              <a:rPr lang="en-US" sz="2400">
                <a:latin typeface="Arial" panose="020B0604020202020204" pitchFamily="34" charset="0"/>
                <a:cs typeface="Arial" panose="020B0604020202020204" pitchFamily="34" charset="0"/>
                <a:sym typeface="+mn-ea"/>
              </a:rPr>
              <a:t> </a:t>
            </a:r>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a:t>
            </a:r>
          </a:p>
          <a:p>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p:txBody>
      </p:sp>
      <p:sp>
        <p:nvSpPr>
          <p:cNvPr id="23" name="椭圆 22"/>
          <p:cNvSpPr/>
          <p:nvPr/>
        </p:nvSpPr>
        <p:spPr>
          <a:xfrm>
            <a:off x="1539210" y="611503"/>
            <a:ext cx="719892" cy="719892"/>
          </a:xfrm>
          <a:prstGeom prst="ellipse">
            <a:avLst/>
          </a:prstGeom>
          <a:solidFill>
            <a:srgbClr val="FF6D6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45" name="文本框 47"/>
          <p:cNvSpPr txBox="1"/>
          <p:nvPr/>
        </p:nvSpPr>
        <p:spPr>
          <a:xfrm>
            <a:off x="1368299" y="159673"/>
            <a:ext cx="1398905" cy="460375"/>
          </a:xfrm>
          <a:prstGeom prst="rect">
            <a:avLst/>
          </a:prstGeom>
          <a:noFill/>
        </p:spPr>
        <p:txBody>
          <a:bodyPr wrap="none" rtlCol="0">
            <a:spAutoFit/>
          </a:bodyPr>
          <a:lstStyle/>
          <a:p>
            <a:pPr defTabSz="914400"/>
            <a:r>
              <a:rPr lang="en-US" altLang="zh-CN" sz="2400" b="1" dirty="0">
                <a:solidFill>
                  <a:srgbClr val="FF6D67"/>
                </a:solidFill>
                <a:latin typeface="Microsoft YaHei" panose="020B0503020204020204" charset="-122"/>
                <a:ea typeface="Microsoft YaHei" panose="020B0503020204020204" charset="-122"/>
              </a:rPr>
              <a:t>TRẠM 2</a:t>
            </a:r>
          </a:p>
        </p:txBody>
      </p:sp>
      <p:sp>
        <p:nvSpPr>
          <p:cNvPr id="2" name="Text Box 1"/>
          <p:cNvSpPr txBox="1"/>
          <p:nvPr/>
        </p:nvSpPr>
        <p:spPr>
          <a:xfrm>
            <a:off x="3550920" y="-1270"/>
            <a:ext cx="7856220" cy="6739255"/>
          </a:xfrm>
          <a:prstGeom prst="rect">
            <a:avLst/>
          </a:prstGeom>
          <a:noFill/>
          <a:ln w="9525">
            <a:noFill/>
          </a:ln>
        </p:spPr>
        <p:txBody>
          <a:bodyPr wrap="square">
            <a:spAutoFit/>
          </a:bodyPr>
          <a:lstStyle/>
          <a:p>
            <a:pPr indent="495300">
              <a:lnSpc>
                <a:spcPct val="150000"/>
              </a:lnSpc>
            </a:pPr>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4. </a:t>
            </a:r>
            <a:r>
              <a:rPr lang="en-US" sz="2400" b="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Sodium hydroxide công thức là</a:t>
            </a:r>
            <a:endParaRPr lang="en-US" sz="2400" b="0">
              <a:latin typeface="Arial" panose="020B0604020202020204" pitchFamily="34" charset="0"/>
              <a:cs typeface="Arial" panose="020B0604020202020204" pitchFamily="34" charset="0"/>
            </a:endParaRPr>
          </a:p>
          <a:p>
            <a:pPr indent="495300">
              <a:lnSpc>
                <a:spcPct val="150000"/>
              </a:lnSpc>
            </a:pPr>
            <a:r>
              <a:rPr lang="en-US" sz="2400" b="0">
                <a:latin typeface="Arial" panose="020B0604020202020204" pitchFamily="34" charset="0"/>
                <a:cs typeface="Arial" panose="020B0604020202020204" pitchFamily="34" charset="0"/>
              </a:rPr>
              <a:t>     A. NOH       B.NaOH        C.Ba(OH)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D.KOH.</a:t>
            </a:r>
            <a:endParaRPr lang="en-US" sz="2400" b="1">
              <a:latin typeface="Arial" panose="020B0604020202020204" pitchFamily="34" charset="0"/>
              <a:cs typeface="Arial" panose="020B0604020202020204" pitchFamily="34" charset="0"/>
            </a:endParaRPr>
          </a:p>
          <a:p>
            <a:pPr indent="495300">
              <a:lnSpc>
                <a:spcPct val="150000"/>
              </a:lnSpc>
            </a:pPr>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5.T</a:t>
            </a:r>
            <a:r>
              <a:rPr lang="en-US" sz="2400" b="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ên gọi của Mg(OH)</a:t>
            </a:r>
            <a:r>
              <a:rPr lang="en-US" sz="2400" b="0" baseline="-2500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2</a:t>
            </a:r>
            <a:r>
              <a:rPr lang="en-US" sz="2400" b="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0">
                <a:latin typeface="Arial" panose="020B0604020202020204" pitchFamily="34" charset="0"/>
                <a:cs typeface="Arial" panose="020B0604020202020204" pitchFamily="34" charset="0"/>
              </a:rPr>
              <a:t> </a:t>
            </a:r>
          </a:p>
          <a:p>
            <a:pPr indent="495300">
              <a:lnSpc>
                <a:spcPct val="150000"/>
              </a:lnSpc>
            </a:pPr>
            <a:r>
              <a:rPr lang="en-US" sz="2400" b="0">
                <a:latin typeface="Arial" panose="020B0604020202020204" pitchFamily="34" charset="0"/>
                <a:cs typeface="Arial" panose="020B0604020202020204" pitchFamily="34" charset="0"/>
              </a:rPr>
              <a:t>     A. Potassium hydroxide</a:t>
            </a:r>
          </a:p>
          <a:p>
            <a:pPr indent="495300">
              <a:lnSpc>
                <a:spcPct val="150000"/>
              </a:lnSpc>
            </a:pPr>
            <a:r>
              <a:rPr lang="en-US" sz="2400" b="0">
                <a:latin typeface="Arial" panose="020B0604020202020204" pitchFamily="34" charset="0"/>
                <a:cs typeface="Arial" panose="020B0604020202020204" pitchFamily="34" charset="0"/>
              </a:rPr>
              <a:t>     B. Calcium hydroxide</a:t>
            </a:r>
          </a:p>
          <a:p>
            <a:pPr indent="495300">
              <a:lnSpc>
                <a:spcPct val="150000"/>
              </a:lnSpc>
            </a:pPr>
            <a:r>
              <a:rPr lang="en-US" sz="2400">
                <a:latin typeface="Arial" panose="020B0604020202020204" pitchFamily="34" charset="0"/>
                <a:cs typeface="Arial" panose="020B0604020202020204" pitchFamily="34" charset="0"/>
              </a:rPr>
              <a:t>C. Magnesium hydroxide</a:t>
            </a:r>
            <a:endParaRPr lang="en-US" sz="2400" b="0">
              <a:latin typeface="Arial" panose="020B0604020202020204" pitchFamily="34" charset="0"/>
              <a:cs typeface="Arial" panose="020B0604020202020204" pitchFamily="34" charset="0"/>
            </a:endParaRPr>
          </a:p>
          <a:p>
            <a:pPr indent="495300">
              <a:lnSpc>
                <a:spcPct val="150000"/>
              </a:lnSpc>
            </a:pPr>
            <a:r>
              <a:rPr lang="en-US" sz="2400" b="0">
                <a:latin typeface="Arial" panose="020B0604020202020204" pitchFamily="34" charset="0"/>
                <a:cs typeface="Arial" panose="020B0604020202020204" pitchFamily="34" charset="0"/>
              </a:rPr>
              <a:t>      D. Aluminium hydroxide</a:t>
            </a:r>
            <a:endParaRPr lang="en-US" sz="2400" b="1">
              <a:latin typeface="Arial" panose="020B0604020202020204" pitchFamily="34" charset="0"/>
              <a:cs typeface="Arial" panose="020B0604020202020204" pitchFamily="34" charset="0"/>
            </a:endParaRPr>
          </a:p>
          <a:p>
            <a:pPr indent="495300">
              <a:lnSpc>
                <a:spcPct val="150000"/>
              </a:lnSpc>
            </a:pPr>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6. </a:t>
            </a:r>
            <a:r>
              <a:rPr lang="en-US" sz="2400" b="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Điều khẳng định đúng là:</a:t>
            </a:r>
            <a:endParaRPr lang="en-US" sz="2400" b="0">
              <a:latin typeface="Arial" panose="020B0604020202020204" pitchFamily="34" charset="0"/>
              <a:cs typeface="Arial" panose="020B0604020202020204" pitchFamily="34" charset="0"/>
            </a:endParaRPr>
          </a:p>
          <a:p>
            <a:pPr indent="495300">
              <a:lnSpc>
                <a:spcPct val="150000"/>
              </a:lnSpc>
            </a:pPr>
            <a:r>
              <a:rPr lang="en-US" sz="2400" b="0">
                <a:latin typeface="Arial" panose="020B0604020202020204" pitchFamily="34" charset="0"/>
                <a:cs typeface="Arial" panose="020B0604020202020204" pitchFamily="34" charset="0"/>
              </a:rPr>
              <a:t>      A. dung dịch có môi trường base thì pH &gt; 7.</a:t>
            </a:r>
          </a:p>
          <a:p>
            <a:pPr indent="495300">
              <a:lnSpc>
                <a:spcPct val="150000"/>
              </a:lnSpc>
            </a:pPr>
            <a:r>
              <a:rPr lang="en-US" sz="2400" b="0">
                <a:latin typeface="Arial" panose="020B0604020202020204" pitchFamily="34" charset="0"/>
                <a:cs typeface="Arial" panose="020B0604020202020204" pitchFamily="34" charset="0"/>
              </a:rPr>
              <a:t>      B. dung dịch có môi trường trung tính thì pH &lt; 7.</a:t>
            </a:r>
          </a:p>
          <a:p>
            <a:pPr indent="495300">
              <a:lnSpc>
                <a:spcPct val="150000"/>
              </a:lnSpc>
            </a:pPr>
            <a:r>
              <a:rPr lang="en-US" sz="2400" b="0">
                <a:latin typeface="Arial" panose="020B0604020202020204" pitchFamily="34" charset="0"/>
                <a:cs typeface="Arial" panose="020B0604020202020204" pitchFamily="34" charset="0"/>
              </a:rPr>
              <a:t>      C. dung dịch có môi trường acid thì pH = 7. </a:t>
            </a:r>
          </a:p>
          <a:p>
            <a:pPr indent="495300">
              <a:lnSpc>
                <a:spcPct val="150000"/>
              </a:lnSpc>
            </a:pPr>
            <a:r>
              <a:rPr lang="en-US" sz="2400" b="0">
                <a:latin typeface="Arial" panose="020B0604020202020204" pitchFamily="34" charset="0"/>
                <a:cs typeface="Arial" panose="020B0604020202020204" pitchFamily="34" charset="0"/>
              </a:rPr>
              <a:t>       D. dung dịch có môi trường trung tính thì pH &gt; 7.</a:t>
            </a:r>
            <a:endParaRPr lang="en-US" sz="2400">
              <a:latin typeface="Arial" panose="020B0604020202020204" pitchFamily="34" charset="0"/>
              <a:cs typeface="Arial" panose="020B0604020202020204" pitchFamily="34" charset="0"/>
            </a:endParaRPr>
          </a:p>
        </p:txBody>
      </p:sp>
      <p:sp>
        <p:nvSpPr>
          <p:cNvPr id="4" name="Text Box 3"/>
          <p:cNvSpPr txBox="1"/>
          <p:nvPr/>
        </p:nvSpPr>
        <p:spPr>
          <a:xfrm>
            <a:off x="3202940" y="4538980"/>
            <a:ext cx="6968490" cy="460375"/>
          </a:xfrm>
          <a:prstGeom prst="rect">
            <a:avLst/>
          </a:prstGeom>
          <a:noFill/>
        </p:spPr>
        <p:txBody>
          <a:bodyPr wrap="square" rtlCol="0">
            <a:spAutoFit/>
          </a:bodyPr>
          <a:lstStyle/>
          <a:p>
            <a:r>
              <a:rPr lang="en-US" sz="2400">
                <a:solidFill>
                  <a:srgbClr val="FF0000"/>
                </a:solidFill>
                <a:latin typeface="Arial" panose="020B0604020202020204" pitchFamily="34" charset="0"/>
                <a:cs typeface="Arial" panose="020B0604020202020204" pitchFamily="34" charset="0"/>
                <a:sym typeface="+mn-ea"/>
              </a:rPr>
              <a:t>          A. dung dịch có môi trường base thì pH &gt; 7.</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 y="29210"/>
            <a:ext cx="12192000" cy="6858000"/>
          </a:xfrm>
          <a:prstGeom prst="rect">
            <a:avLst/>
          </a:prstGeom>
          <a:ln>
            <a:solidFill>
              <a:schemeClr val="accent1"/>
            </a:solidFill>
          </a:ln>
        </p:spPr>
      </p:pic>
      <p:sp>
        <p:nvSpPr>
          <p:cNvPr id="20" name="燕尾形 19"/>
          <p:cNvSpPr/>
          <p:nvPr/>
        </p:nvSpPr>
        <p:spPr>
          <a:xfrm>
            <a:off x="828675" y="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8" name="Text Box 7"/>
          <p:cNvSpPr txBox="1"/>
          <p:nvPr/>
        </p:nvSpPr>
        <p:spPr>
          <a:xfrm>
            <a:off x="5895340" y="611505"/>
            <a:ext cx="1361440" cy="398780"/>
          </a:xfrm>
          <a:prstGeom prst="rect">
            <a:avLst/>
          </a:prstGeom>
          <a:noFill/>
        </p:spPr>
        <p:txBody>
          <a:bodyPr wrap="square" rtlCol="0">
            <a:spAutoFit/>
            <a:scene3d>
              <a:camera prst="orthographicFront"/>
              <a:lightRig rig="threePt" dir="t"/>
            </a:scene3d>
          </a:bodyPr>
          <a:lstStyle/>
          <a:p>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B. NaCl.</a:t>
            </a:r>
            <a:endParaRPr lang="en-US" sz="2000" b="1">
              <a:ln w="6600">
                <a:solidFill>
                  <a:sysClr val="windowText" lastClr="000000"/>
                </a:solidFill>
                <a:prstDash val="solid"/>
              </a:ln>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endParaRPr>
          </a:p>
        </p:txBody>
      </p:sp>
      <p:sp>
        <p:nvSpPr>
          <p:cNvPr id="9" name="Text Box 8"/>
          <p:cNvSpPr txBox="1"/>
          <p:nvPr/>
        </p:nvSpPr>
        <p:spPr>
          <a:xfrm>
            <a:off x="7409180" y="1490345"/>
            <a:ext cx="1481455" cy="460375"/>
          </a:xfrm>
          <a:prstGeom prst="rect">
            <a:avLst/>
          </a:prstGeom>
          <a:noFill/>
        </p:spPr>
        <p:txBody>
          <a:bodyPr wrap="square" rtlCol="0">
            <a:spAutoFit/>
          </a:bodyPr>
          <a:lstStyle/>
          <a:p>
            <a:r>
              <a:rPr lang="en-US" sz="24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 </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C.H</a:t>
            </a:r>
            <a:r>
              <a:rPr lang="en-US" sz="2000" b="1" baseline="-2500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2</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SO</a:t>
            </a:r>
            <a:r>
              <a:rPr lang="en-US" sz="2000" b="1" baseline="-2500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4</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a:t>
            </a:r>
            <a:r>
              <a:rPr lang="en-US" sz="24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a:t>
            </a:r>
            <a:r>
              <a:rPr lang="en-US" sz="2400">
                <a:latin typeface="Arial" panose="020B0604020202020204" pitchFamily="34" charset="0"/>
                <a:cs typeface="Arial" panose="020B0604020202020204" pitchFamily="34" charset="0"/>
                <a:sym typeface="+mn-ea"/>
              </a:rPr>
              <a:t> </a:t>
            </a:r>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a:t>
            </a:r>
          </a:p>
        </p:txBody>
      </p:sp>
      <p:sp>
        <p:nvSpPr>
          <p:cNvPr id="2" name="Text Box 1"/>
          <p:cNvSpPr txBox="1"/>
          <p:nvPr/>
        </p:nvSpPr>
        <p:spPr>
          <a:xfrm>
            <a:off x="3202305" y="29210"/>
            <a:ext cx="9356090" cy="6554470"/>
          </a:xfrm>
          <a:prstGeom prst="rect">
            <a:avLst/>
          </a:prstGeom>
          <a:noFill/>
          <a:ln w="9525">
            <a:noFill/>
          </a:ln>
        </p:spPr>
        <p:txBody>
          <a:bodyPr wrap="square">
            <a:spAutoFit/>
          </a:bodyPr>
          <a:lstStyle/>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7. Dung dịch nào sau đây có pH = 7</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 NaOH.                B. NaCl.          C. H2SO4.               D. HCl.</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8. Dung dịch nào sau đây có pH &lt; 7</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 NaOH.                B. KCl.          C.H</a:t>
            </a:r>
            <a:r>
              <a:rPr lang="en-US" sz="2000" b="1" baseline="-2500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2</a:t>
            </a: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SO</a:t>
            </a:r>
            <a:r>
              <a:rPr lang="en-US" sz="2000" b="1" baseline="-2500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4</a:t>
            </a: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D. KOH.  </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9. Ở những vùng đất phèn người ta bón vôi để làm</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 Giảm khoáng chất cho đất          B. Tăng khoáng chất cho đất.</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 Giảm PH của đất.                         D. Để trung hòa độ PH.</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10. Dịch vị dạ dày thường có pH trong khoảng từ 2-3. Những người bị mắc bệnh viêm loét dạ dày, tá tràng thường có pH &lt; 2. Để chữa căn bệnh này, người bệnh thường uống trước bữa ăn chất nào sau đây?</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 Nước đường saccharozo.</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B. Dung dịch NaHCO</a:t>
            </a:r>
            <a:r>
              <a:rPr lang="en-US" sz="2000" b="1" baseline="-2500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3</a:t>
            </a: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 Nước đun sôi để nguội.</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 Một ít giấm ăn.</a:t>
            </a:r>
            <a:endParaRPr lang="en-US" sz="2000">
              <a:latin typeface="Arial" panose="020B0604020202020204" pitchFamily="34" charset="0"/>
              <a:cs typeface="Arial" panose="020B0604020202020204" pitchFamily="34" charset="0"/>
            </a:endParaRPr>
          </a:p>
        </p:txBody>
      </p:sp>
      <p:sp>
        <p:nvSpPr>
          <p:cNvPr id="4" name="Text Box 3"/>
          <p:cNvSpPr txBox="1"/>
          <p:nvPr/>
        </p:nvSpPr>
        <p:spPr>
          <a:xfrm>
            <a:off x="7774305" y="2865755"/>
            <a:ext cx="4033520" cy="460375"/>
          </a:xfrm>
          <a:prstGeom prst="rect">
            <a:avLst/>
          </a:prstGeom>
          <a:noFill/>
        </p:spPr>
        <p:txBody>
          <a:bodyPr wrap="square" rtlCol="0">
            <a:spAutoFit/>
          </a:bodyPr>
          <a:lstStyle/>
          <a:p>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 </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D. Để trung hòa độ PH.</a:t>
            </a:r>
          </a:p>
        </p:txBody>
      </p:sp>
      <p:sp>
        <p:nvSpPr>
          <p:cNvPr id="47" name="文本框 47"/>
          <p:cNvSpPr txBox="1"/>
          <p:nvPr/>
        </p:nvSpPr>
        <p:spPr>
          <a:xfrm>
            <a:off x="1477931" y="151418"/>
            <a:ext cx="1398905" cy="460375"/>
          </a:xfrm>
          <a:prstGeom prst="rect">
            <a:avLst/>
          </a:prstGeom>
          <a:noFill/>
        </p:spPr>
        <p:txBody>
          <a:bodyPr wrap="none" rtlCol="0">
            <a:spAutoFit/>
          </a:bodyPr>
          <a:lstStyle/>
          <a:p>
            <a:pPr defTabSz="914400"/>
            <a:r>
              <a:rPr lang="en-US" altLang="zh-CN" sz="2400" b="1" dirty="0">
                <a:solidFill>
                  <a:srgbClr val="F5C058"/>
                </a:solidFill>
                <a:latin typeface="Microsoft YaHei" panose="020B0503020204020204" charset="-122"/>
                <a:ea typeface="Microsoft YaHei" panose="020B0503020204020204" charset="-122"/>
              </a:rPr>
              <a:t>TRẠM 3</a:t>
            </a:r>
          </a:p>
        </p:txBody>
      </p:sp>
      <p:sp>
        <p:nvSpPr>
          <p:cNvPr id="25" name="椭圆 24"/>
          <p:cNvSpPr/>
          <p:nvPr/>
        </p:nvSpPr>
        <p:spPr>
          <a:xfrm>
            <a:off x="2156370" y="611503"/>
            <a:ext cx="719892" cy="719892"/>
          </a:xfrm>
          <a:prstGeom prst="ellipse">
            <a:avLst/>
          </a:prstGeom>
          <a:solidFill>
            <a:srgbClr val="F5C05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5" name="Text Box 4"/>
          <p:cNvSpPr txBox="1"/>
          <p:nvPr/>
        </p:nvSpPr>
        <p:spPr>
          <a:xfrm>
            <a:off x="3636010" y="5143500"/>
            <a:ext cx="2933700" cy="768350"/>
          </a:xfrm>
          <a:prstGeom prst="rect">
            <a:avLst/>
          </a:prstGeom>
          <a:noFill/>
        </p:spPr>
        <p:txBody>
          <a:bodyPr wrap="square" rtlCol="0">
            <a:spAutoFit/>
          </a:bodyPr>
          <a:lstStyle/>
          <a:p>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 </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B. Dung dịch NaHCO</a:t>
            </a:r>
            <a:r>
              <a:rPr lang="en-US" sz="2000" b="1" baseline="-2500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3</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a:t>
            </a:r>
            <a:endPar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endPar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燕尾形 19"/>
          <p:cNvSpPr/>
          <p:nvPr/>
        </p:nvSpPr>
        <p:spPr>
          <a:xfrm>
            <a:off x="828675" y="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 name="Text Box 1"/>
          <p:cNvSpPr txBox="1"/>
          <p:nvPr/>
        </p:nvSpPr>
        <p:spPr>
          <a:xfrm>
            <a:off x="1021715" y="1878965"/>
            <a:ext cx="10867390" cy="1753235"/>
          </a:xfrm>
          <a:prstGeom prst="rect">
            <a:avLst/>
          </a:prstGeom>
          <a:noFill/>
          <a:ln w="9525">
            <a:noFill/>
          </a:ln>
        </p:spPr>
        <p:txBody>
          <a:bodyPr wrap="square">
            <a:spAutoFit/>
          </a:bodyPr>
          <a:lstStyle/>
          <a:p>
            <a:pPr indent="495300">
              <a:lnSpc>
                <a:spcPct val="150000"/>
              </a:lnSpc>
            </a:pPr>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Câu 2: </a:t>
            </a:r>
            <a:r>
              <a:rPr lang="en-US" sz="2400" b="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Một loại thuốc dành cho bệnh nhân đau dạ dày có chứa Al(OH)3 và Mg(OH)2. Viết phương trình hoá học xảy ra giữa acid HCl có trong dạ dày với các chất trên.</a:t>
            </a:r>
          </a:p>
        </p:txBody>
      </p:sp>
      <p:sp>
        <p:nvSpPr>
          <p:cNvPr id="49" name="文本框 47"/>
          <p:cNvSpPr txBox="1"/>
          <p:nvPr/>
        </p:nvSpPr>
        <p:spPr>
          <a:xfrm>
            <a:off x="1701228" y="151418"/>
            <a:ext cx="1398905" cy="460375"/>
          </a:xfrm>
          <a:prstGeom prst="rect">
            <a:avLst/>
          </a:prstGeom>
          <a:noFill/>
        </p:spPr>
        <p:txBody>
          <a:bodyPr wrap="none" rtlCol="0">
            <a:spAutoFit/>
          </a:bodyPr>
          <a:lstStyle/>
          <a:p>
            <a:pPr defTabSz="914400"/>
            <a:r>
              <a:rPr lang="en-US" altLang="zh-CN" sz="2400" b="1" dirty="0">
                <a:solidFill>
                  <a:srgbClr val="5E779E"/>
                </a:solidFill>
                <a:latin typeface="Microsoft YaHei" panose="020B0503020204020204" charset="-122"/>
                <a:ea typeface="Microsoft YaHei" panose="020B0503020204020204" charset="-122"/>
              </a:rPr>
              <a:t>TRẠM 4</a:t>
            </a:r>
          </a:p>
        </p:txBody>
      </p:sp>
      <p:sp>
        <p:nvSpPr>
          <p:cNvPr id="27" name="椭圆 26"/>
          <p:cNvSpPr/>
          <p:nvPr/>
        </p:nvSpPr>
        <p:spPr>
          <a:xfrm>
            <a:off x="2144242" y="542923"/>
            <a:ext cx="719892" cy="719892"/>
          </a:xfrm>
          <a:prstGeom prst="ellipse">
            <a:avLst/>
          </a:prstGeom>
          <a:solidFill>
            <a:srgbClr val="5E779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6" name="Text Box 5"/>
          <p:cNvSpPr txBox="1"/>
          <p:nvPr/>
        </p:nvSpPr>
        <p:spPr>
          <a:xfrm>
            <a:off x="1396365" y="4147820"/>
            <a:ext cx="6915785" cy="1198880"/>
          </a:xfrm>
          <a:prstGeom prst="rect">
            <a:avLst/>
          </a:prstGeom>
          <a:noFill/>
          <a:ln w="9525">
            <a:noFill/>
          </a:ln>
        </p:spPr>
        <p:txBody>
          <a:bodyPr wrap="square">
            <a:spAutoFit/>
          </a:bodyPr>
          <a:lstStyle/>
          <a:p>
            <a:pPr indent="0"/>
            <a:r>
              <a:rPr lang="en-US" sz="1300" b="0">
                <a:latin typeface="Times New Roman" panose="02020603050405020304" pitchFamily="18" charset="0"/>
              </a:rPr>
              <a:t> </a:t>
            </a:r>
            <a:r>
              <a:rPr lang="en-US" sz="2400" b="1">
                <a:solidFill>
                  <a:srgbClr val="FF0000"/>
                </a:solidFill>
                <a:latin typeface="Arial" panose="020B0604020202020204" pitchFamily="34" charset="0"/>
                <a:cs typeface="Arial" panose="020B0604020202020204" pitchFamily="34" charset="0"/>
              </a:rPr>
              <a:t>Câu 2: Các phương trình hoá học xảy ra:</a:t>
            </a:r>
          </a:p>
          <a:p>
            <a:pPr indent="0"/>
            <a:r>
              <a:rPr lang="en-US" sz="2400" b="1">
                <a:solidFill>
                  <a:srgbClr val="FF0000"/>
                </a:solidFill>
                <a:latin typeface="Arial" panose="020B0604020202020204" pitchFamily="34" charset="0"/>
                <a:cs typeface="Arial" panose="020B0604020202020204" pitchFamily="34" charset="0"/>
              </a:rPr>
              <a:t>            Al(OH)</a:t>
            </a:r>
            <a:r>
              <a:rPr lang="en-US" sz="2400" b="1" baseline="-25000">
                <a:solidFill>
                  <a:srgbClr val="FF0000"/>
                </a:solidFill>
                <a:latin typeface="Arial" panose="020B0604020202020204" pitchFamily="34" charset="0"/>
                <a:cs typeface="Arial" panose="020B0604020202020204" pitchFamily="34" charset="0"/>
              </a:rPr>
              <a:t>3</a:t>
            </a:r>
            <a:r>
              <a:rPr lang="en-US" sz="2400" b="1">
                <a:solidFill>
                  <a:srgbClr val="FF0000"/>
                </a:solidFill>
                <a:latin typeface="Arial" panose="020B0604020202020204" pitchFamily="34" charset="0"/>
                <a:cs typeface="Arial" panose="020B0604020202020204" pitchFamily="34" charset="0"/>
              </a:rPr>
              <a:t> + 3HCl → AlCl</a:t>
            </a:r>
            <a:r>
              <a:rPr lang="en-US" sz="2400" b="1" baseline="-25000">
                <a:solidFill>
                  <a:srgbClr val="FF0000"/>
                </a:solidFill>
                <a:latin typeface="Arial" panose="020B0604020202020204" pitchFamily="34" charset="0"/>
                <a:cs typeface="Arial" panose="020B0604020202020204" pitchFamily="34" charset="0"/>
              </a:rPr>
              <a:t>3</a:t>
            </a:r>
            <a:r>
              <a:rPr lang="en-US" sz="2400" b="1">
                <a:solidFill>
                  <a:srgbClr val="FF0000"/>
                </a:solidFill>
                <a:latin typeface="Arial" panose="020B0604020202020204" pitchFamily="34" charset="0"/>
                <a:cs typeface="Arial" panose="020B0604020202020204" pitchFamily="34" charset="0"/>
              </a:rPr>
              <a:t> + 3H</a:t>
            </a:r>
            <a:r>
              <a:rPr lang="en-US" sz="2400" b="1" baseline="-25000">
                <a:solidFill>
                  <a:srgbClr val="FF0000"/>
                </a:solidFill>
                <a:latin typeface="Arial" panose="020B0604020202020204" pitchFamily="34" charset="0"/>
                <a:cs typeface="Arial" panose="020B0604020202020204" pitchFamily="34" charset="0"/>
              </a:rPr>
              <a:t>2</a:t>
            </a:r>
            <a:r>
              <a:rPr lang="en-US" sz="2400" b="1">
                <a:solidFill>
                  <a:srgbClr val="FF0000"/>
                </a:solidFill>
                <a:latin typeface="Arial" panose="020B0604020202020204" pitchFamily="34" charset="0"/>
                <a:cs typeface="Arial" panose="020B0604020202020204" pitchFamily="34" charset="0"/>
              </a:rPr>
              <a:t>O</a:t>
            </a:r>
          </a:p>
          <a:p>
            <a:pPr indent="0"/>
            <a:r>
              <a:rPr lang="en-US" sz="2400" b="1">
                <a:solidFill>
                  <a:srgbClr val="FF0000"/>
                </a:solidFill>
                <a:latin typeface="Arial" panose="020B0604020202020204" pitchFamily="34" charset="0"/>
                <a:cs typeface="Arial" panose="020B0604020202020204" pitchFamily="34" charset="0"/>
              </a:rPr>
              <a:t>            Mg(OH)</a:t>
            </a:r>
            <a:r>
              <a:rPr lang="en-US" sz="2400" b="1" baseline="-25000">
                <a:solidFill>
                  <a:srgbClr val="FF0000"/>
                </a:solidFill>
                <a:latin typeface="Arial" panose="020B0604020202020204" pitchFamily="34" charset="0"/>
                <a:cs typeface="Arial" panose="020B0604020202020204" pitchFamily="34" charset="0"/>
              </a:rPr>
              <a:t>2</a:t>
            </a:r>
            <a:r>
              <a:rPr lang="en-US" sz="2400" b="1">
                <a:solidFill>
                  <a:srgbClr val="FF0000"/>
                </a:solidFill>
                <a:latin typeface="Arial" panose="020B0604020202020204" pitchFamily="34" charset="0"/>
                <a:cs typeface="Arial" panose="020B0604020202020204" pitchFamily="34" charset="0"/>
              </a:rPr>
              <a:t> + 2HCl → MgCl</a:t>
            </a:r>
            <a:r>
              <a:rPr lang="en-US" sz="2400" b="1" baseline="-25000">
                <a:solidFill>
                  <a:srgbClr val="FF0000"/>
                </a:solidFill>
                <a:latin typeface="Arial" panose="020B0604020202020204" pitchFamily="34" charset="0"/>
                <a:cs typeface="Arial" panose="020B0604020202020204" pitchFamily="34" charset="0"/>
              </a:rPr>
              <a:t>2</a:t>
            </a:r>
            <a:r>
              <a:rPr lang="en-US" sz="2400" b="1">
                <a:solidFill>
                  <a:srgbClr val="FF0000"/>
                </a:solidFill>
                <a:latin typeface="Arial" panose="020B0604020202020204" pitchFamily="34" charset="0"/>
                <a:cs typeface="Arial" panose="020B0604020202020204" pitchFamily="34" charset="0"/>
              </a:rPr>
              <a:t> + 2H</a:t>
            </a:r>
            <a:r>
              <a:rPr lang="en-US" sz="2400" b="1" baseline="-25000">
                <a:solidFill>
                  <a:srgbClr val="FF0000"/>
                </a:solidFill>
                <a:latin typeface="Arial" panose="020B0604020202020204" pitchFamily="34" charset="0"/>
                <a:cs typeface="Arial" panose="020B0604020202020204" pitchFamily="34" charset="0"/>
              </a:rPr>
              <a:t>2</a:t>
            </a:r>
            <a:r>
              <a:rPr lang="en-US" sz="2400" b="1">
                <a:solidFill>
                  <a:srgbClr val="FF0000"/>
                </a:solidFill>
                <a:latin typeface="Arial" panose="020B0604020202020204" pitchFamily="34" charset="0"/>
                <a:cs typeface="Arial" panose="020B0604020202020204" pitchFamily="34" charset="0"/>
              </a:rPr>
              <a:t>O.</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7" name="图片 46086" descr="1-44"/>
          <p:cNvPicPr>
            <a:picLocks noChangeAspect="1"/>
          </p:cNvPicPr>
          <p:nvPr/>
        </p:nvPicPr>
        <p:blipFill>
          <a:blip r:embed="rId3"/>
          <a:stretch>
            <a:fillRect/>
          </a:stretch>
        </p:blipFill>
        <p:spPr>
          <a:xfrm>
            <a:off x="-103" y="248"/>
            <a:ext cx="12158450" cy="6957042"/>
          </a:xfrm>
          <a:prstGeom prst="rect">
            <a:avLst/>
          </a:prstGeom>
          <a:noFill/>
          <a:ln w="9525">
            <a:noFill/>
          </a:ln>
        </p:spPr>
      </p:pic>
      <p:pic>
        <p:nvPicPr>
          <p:cNvPr id="46086" name="图片 46085" descr="1-46"/>
          <p:cNvPicPr>
            <a:picLocks noChangeAspect="1"/>
          </p:cNvPicPr>
          <p:nvPr/>
        </p:nvPicPr>
        <p:blipFill>
          <a:blip r:embed="rId4"/>
          <a:stretch>
            <a:fillRect/>
          </a:stretch>
        </p:blipFill>
        <p:spPr>
          <a:xfrm>
            <a:off x="8649711" y="0"/>
            <a:ext cx="3198745" cy="2647238"/>
          </a:xfrm>
          <a:prstGeom prst="rect">
            <a:avLst/>
          </a:prstGeom>
          <a:noFill/>
          <a:ln w="9525">
            <a:noFill/>
          </a:ln>
        </p:spPr>
      </p:pic>
      <p:pic>
        <p:nvPicPr>
          <p:cNvPr id="46113" name="图片 46112" descr="01"/>
          <p:cNvPicPr>
            <a:picLocks noChangeAspect="1"/>
          </p:cNvPicPr>
          <p:nvPr/>
        </p:nvPicPr>
        <p:blipFill>
          <a:blip r:embed="rId5"/>
          <a:stretch>
            <a:fillRect/>
          </a:stretch>
        </p:blipFill>
        <p:spPr>
          <a:xfrm>
            <a:off x="3883660" y="1089025"/>
            <a:ext cx="4658995" cy="1237615"/>
          </a:xfrm>
          <a:prstGeom prst="rect">
            <a:avLst/>
          </a:prstGeom>
          <a:noFill/>
          <a:ln w="9525">
            <a:noFill/>
          </a:ln>
        </p:spPr>
      </p:pic>
      <p:pic>
        <p:nvPicPr>
          <p:cNvPr id="46115" name="图片 46114" descr="02"/>
          <p:cNvPicPr>
            <a:picLocks noChangeAspect="1"/>
          </p:cNvPicPr>
          <p:nvPr/>
        </p:nvPicPr>
        <p:blipFill>
          <a:blip r:embed="rId6"/>
          <a:stretch>
            <a:fillRect/>
          </a:stretch>
        </p:blipFill>
        <p:spPr>
          <a:xfrm>
            <a:off x="3851910" y="2072005"/>
            <a:ext cx="4798060" cy="1264920"/>
          </a:xfrm>
          <a:prstGeom prst="rect">
            <a:avLst/>
          </a:prstGeom>
          <a:noFill/>
          <a:ln w="9525">
            <a:noFill/>
          </a:ln>
        </p:spPr>
      </p:pic>
      <p:pic>
        <p:nvPicPr>
          <p:cNvPr id="46117" name="图片 46116" descr="03"/>
          <p:cNvPicPr>
            <a:picLocks noChangeAspect="1"/>
          </p:cNvPicPr>
          <p:nvPr/>
        </p:nvPicPr>
        <p:blipFill>
          <a:blip r:embed="rId7"/>
          <a:stretch>
            <a:fillRect/>
          </a:stretch>
        </p:blipFill>
        <p:spPr>
          <a:xfrm>
            <a:off x="3851910" y="3014980"/>
            <a:ext cx="4860925" cy="1148080"/>
          </a:xfrm>
          <a:prstGeom prst="rect">
            <a:avLst/>
          </a:prstGeom>
          <a:noFill/>
          <a:ln w="9525">
            <a:noFill/>
          </a:ln>
        </p:spPr>
      </p:pic>
      <p:pic>
        <p:nvPicPr>
          <p:cNvPr id="46118" name="图片 46117" descr="04"/>
          <p:cNvPicPr>
            <a:picLocks noChangeAspect="1"/>
          </p:cNvPicPr>
          <p:nvPr/>
        </p:nvPicPr>
        <p:blipFill>
          <a:blip r:embed="rId8"/>
          <a:stretch>
            <a:fillRect/>
          </a:stretch>
        </p:blipFill>
        <p:spPr>
          <a:xfrm>
            <a:off x="3919855" y="3901440"/>
            <a:ext cx="4661535" cy="1143000"/>
          </a:xfrm>
          <a:prstGeom prst="rect">
            <a:avLst/>
          </a:prstGeom>
          <a:noFill/>
          <a:ln w="9525">
            <a:noFill/>
          </a:ln>
        </p:spPr>
      </p:pic>
      <p:grpSp>
        <p:nvGrpSpPr>
          <p:cNvPr id="46121" name="组合 46120"/>
          <p:cNvGrpSpPr/>
          <p:nvPr/>
        </p:nvGrpSpPr>
        <p:grpSpPr>
          <a:xfrm>
            <a:off x="3919220" y="3916680"/>
            <a:ext cx="1092200" cy="1044575"/>
            <a:chOff x="1433" y="3080"/>
            <a:chExt cx="568" cy="568"/>
          </a:xfrm>
        </p:grpSpPr>
        <p:pic>
          <p:nvPicPr>
            <p:cNvPr id="46122" name="图片 46121" descr="png-0731"/>
            <p:cNvPicPr>
              <a:picLocks noChangeAspect="1"/>
            </p:cNvPicPr>
            <p:nvPr/>
          </p:nvPicPr>
          <p:blipFill>
            <a:blip r:embed="rId9"/>
            <a:stretch>
              <a:fillRect/>
            </a:stretch>
          </p:blipFill>
          <p:spPr>
            <a:xfrm>
              <a:off x="1433" y="3080"/>
              <a:ext cx="568" cy="568"/>
            </a:xfrm>
            <a:prstGeom prst="rect">
              <a:avLst/>
            </a:prstGeom>
            <a:noFill/>
            <a:ln w="9525">
              <a:noFill/>
            </a:ln>
          </p:spPr>
        </p:pic>
        <p:sp>
          <p:nvSpPr>
            <p:cNvPr id="46123" name="矩形 46122"/>
            <p:cNvSpPr/>
            <p:nvPr/>
          </p:nvSpPr>
          <p:spPr>
            <a:xfrm>
              <a:off x="1588" y="3216"/>
              <a:ext cx="234" cy="250"/>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4</a:t>
              </a:r>
            </a:p>
          </p:txBody>
        </p:sp>
      </p:grpSp>
      <p:grpSp>
        <p:nvGrpSpPr>
          <p:cNvPr id="46124" name="组合 46123"/>
          <p:cNvGrpSpPr/>
          <p:nvPr/>
        </p:nvGrpSpPr>
        <p:grpSpPr>
          <a:xfrm>
            <a:off x="3789045" y="1212850"/>
            <a:ext cx="1262380" cy="975995"/>
            <a:chOff x="1440" y="1056"/>
            <a:chExt cx="568" cy="522"/>
          </a:xfrm>
        </p:grpSpPr>
        <p:pic>
          <p:nvPicPr>
            <p:cNvPr id="46125" name="图片 46124" descr="png-0730"/>
            <p:cNvPicPr>
              <a:picLocks noChangeAspect="1"/>
            </p:cNvPicPr>
            <p:nvPr/>
          </p:nvPicPr>
          <p:blipFill>
            <a:blip r:embed="rId10"/>
            <a:stretch>
              <a:fillRect/>
            </a:stretch>
          </p:blipFill>
          <p:spPr>
            <a:xfrm>
              <a:off x="1440" y="1056"/>
              <a:ext cx="568" cy="522"/>
            </a:xfrm>
            <a:prstGeom prst="rect">
              <a:avLst/>
            </a:prstGeom>
            <a:noFill/>
            <a:ln w="9525">
              <a:noFill/>
            </a:ln>
          </p:spPr>
        </p:pic>
        <p:sp>
          <p:nvSpPr>
            <p:cNvPr id="46126" name="矩形 46125"/>
            <p:cNvSpPr/>
            <p:nvPr/>
          </p:nvSpPr>
          <p:spPr>
            <a:xfrm>
              <a:off x="1627" y="1152"/>
              <a:ext cx="234" cy="246"/>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1</a:t>
              </a:r>
            </a:p>
          </p:txBody>
        </p:sp>
      </p:grpSp>
      <p:grpSp>
        <p:nvGrpSpPr>
          <p:cNvPr id="46127" name="组合 46126"/>
          <p:cNvGrpSpPr/>
          <p:nvPr/>
        </p:nvGrpSpPr>
        <p:grpSpPr>
          <a:xfrm>
            <a:off x="3883660" y="2132965"/>
            <a:ext cx="1128395" cy="1042670"/>
            <a:chOff x="1430" y="1744"/>
            <a:chExt cx="568" cy="568"/>
          </a:xfrm>
        </p:grpSpPr>
        <p:pic>
          <p:nvPicPr>
            <p:cNvPr id="46128" name="图片 46127" descr="png-0731"/>
            <p:cNvPicPr>
              <a:picLocks noChangeAspect="1"/>
            </p:cNvPicPr>
            <p:nvPr/>
          </p:nvPicPr>
          <p:blipFill>
            <a:blip r:embed="rId9"/>
            <a:stretch>
              <a:fillRect/>
            </a:stretch>
          </p:blipFill>
          <p:spPr>
            <a:xfrm>
              <a:off x="1430" y="1744"/>
              <a:ext cx="568" cy="568"/>
            </a:xfrm>
            <a:prstGeom prst="rect">
              <a:avLst/>
            </a:prstGeom>
            <a:noFill/>
            <a:ln w="9525">
              <a:noFill/>
            </a:ln>
          </p:spPr>
        </p:pic>
        <p:sp>
          <p:nvSpPr>
            <p:cNvPr id="46129" name="矩形 46128"/>
            <p:cNvSpPr/>
            <p:nvPr/>
          </p:nvSpPr>
          <p:spPr>
            <a:xfrm>
              <a:off x="1606" y="1902"/>
              <a:ext cx="234" cy="251"/>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2</a:t>
              </a:r>
            </a:p>
          </p:txBody>
        </p:sp>
      </p:grpSp>
      <p:grpSp>
        <p:nvGrpSpPr>
          <p:cNvPr id="46130" name="组合 46129"/>
          <p:cNvGrpSpPr/>
          <p:nvPr/>
        </p:nvGrpSpPr>
        <p:grpSpPr>
          <a:xfrm>
            <a:off x="3851910" y="3002915"/>
            <a:ext cx="1096645" cy="1160145"/>
            <a:chOff x="1320" y="2305"/>
            <a:chExt cx="689" cy="815"/>
          </a:xfrm>
        </p:grpSpPr>
        <p:pic>
          <p:nvPicPr>
            <p:cNvPr id="46131" name="图片 46130" descr="png-0731副本"/>
            <p:cNvPicPr>
              <a:picLocks noChangeAspect="1"/>
            </p:cNvPicPr>
            <p:nvPr/>
          </p:nvPicPr>
          <p:blipFill>
            <a:blip r:embed="rId11"/>
            <a:stretch>
              <a:fillRect/>
            </a:stretch>
          </p:blipFill>
          <p:spPr>
            <a:xfrm>
              <a:off x="1320" y="2305"/>
              <a:ext cx="689" cy="815"/>
            </a:xfrm>
            <a:prstGeom prst="rect">
              <a:avLst/>
            </a:prstGeom>
            <a:noFill/>
            <a:ln w="9525">
              <a:noFill/>
            </a:ln>
          </p:spPr>
        </p:pic>
        <p:sp>
          <p:nvSpPr>
            <p:cNvPr id="46132" name="矩形 46131"/>
            <p:cNvSpPr/>
            <p:nvPr/>
          </p:nvSpPr>
          <p:spPr>
            <a:xfrm>
              <a:off x="1572" y="2544"/>
              <a:ext cx="233" cy="323"/>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3</a:t>
              </a:r>
            </a:p>
          </p:txBody>
        </p:sp>
      </p:grpSp>
      <p:pic>
        <p:nvPicPr>
          <p:cNvPr id="22530" name="Picture 2" descr="F:\1-原创素材\1_mm1102\PPT\PPT_014\materaials\pageimg_g17.png"/>
          <p:cNvPicPr>
            <a:picLocks noGrp="1" noChangeAspect="1" noChangeArrowheads="1"/>
          </p:cNvPicPr>
          <p:nvPr>
            <p:ph idx="1"/>
          </p:nvPr>
        </p:nvPicPr>
        <p:blipFill>
          <a:blip r:embed="rId12">
            <a:extLst>
              <a:ext uri="{28A0092B-C50C-407E-A947-70E740481C1C}">
                <a14:useLocalDpi xmlns:a14="http://schemas.microsoft.com/office/drawing/2010/main" val="0"/>
              </a:ext>
            </a:extLst>
          </a:blip>
          <a:srcRect/>
          <a:stretch>
            <a:fillRect/>
          </a:stretch>
        </p:blipFill>
        <p:spPr bwMode="auto">
          <a:xfrm>
            <a:off x="68580" y="143510"/>
            <a:ext cx="3815080" cy="44831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 name="Text Box 1"/>
          <p:cNvSpPr txBox="1"/>
          <p:nvPr/>
        </p:nvSpPr>
        <p:spPr>
          <a:xfrm>
            <a:off x="753745" y="2759710"/>
            <a:ext cx="2444115" cy="583565"/>
          </a:xfrm>
          <a:prstGeom prst="rect">
            <a:avLst/>
          </a:prstGeom>
          <a:noFill/>
        </p:spPr>
        <p:txBody>
          <a:bodyPr wrap="square" rtlCol="0">
            <a:spAutoFit/>
          </a:bodyPr>
          <a:lstStyle/>
          <a:p>
            <a:r>
              <a:rPr lang="en-US" sz="3200" b="1">
                <a:solidFill>
                  <a:srgbClr val="FF0000"/>
                </a:solidFill>
              </a:rPr>
              <a:t>KẾT QUẢ</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140970"/>
            <a:ext cx="12192000" cy="6858000"/>
          </a:xfrm>
          <a:prstGeom prst="rect">
            <a:avLst/>
          </a:prstGeom>
        </p:spPr>
      </p:pic>
      <p:pic>
        <p:nvPicPr>
          <p:cNvPr id="11266" name="Picture 2" descr="F:\1-原创素材\1_mm1102\PPT\PPT_014\materaials\pageimg_g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40" y="34925"/>
            <a:ext cx="12369165" cy="6788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3134360" y="857885"/>
            <a:ext cx="5923280" cy="768350"/>
          </a:xfrm>
          <a:prstGeom prst="rect">
            <a:avLst/>
          </a:prstGeom>
          <a:noFill/>
        </p:spPr>
        <p:txBody>
          <a:bodyPr wrap="square" rtlCol="0">
            <a:spAutoFit/>
          </a:bodyPr>
          <a:lstStyle/>
          <a:p>
            <a:r>
              <a:rPr lang="en-US" sz="4400" b="1">
                <a:solidFill>
                  <a:srgbClr val="FF0000"/>
                </a:solidFill>
                <a:latin typeface="Agency FB" panose="020B0503020202020204" charset="0"/>
                <a:cs typeface="Agency FB" panose="020B0503020202020204" charset="0"/>
              </a:rPr>
              <a:t>HOẠT ĐỘNG 4: VẬN DỤNG</a:t>
            </a:r>
          </a:p>
        </p:txBody>
      </p:sp>
      <p:sp>
        <p:nvSpPr>
          <p:cNvPr id="2" name="Text Box 1"/>
          <p:cNvSpPr txBox="1"/>
          <p:nvPr/>
        </p:nvSpPr>
        <p:spPr>
          <a:xfrm>
            <a:off x="2120900" y="1626235"/>
            <a:ext cx="8335010" cy="2306955"/>
          </a:xfrm>
          <a:prstGeom prst="rect">
            <a:avLst/>
          </a:prstGeom>
          <a:noFill/>
          <a:ln w="9525">
            <a:noFill/>
          </a:ln>
        </p:spPr>
        <p:txBody>
          <a:bodyPr wrap="square">
            <a:spAutoFit/>
          </a:bodyPr>
          <a:lstStyle/>
          <a:p>
            <a:pPr indent="457200"/>
            <a:r>
              <a:rPr lang="en-US" sz="2400" b="1">
                <a:solidFill>
                  <a:schemeClr val="accent6">
                    <a:lumMod val="50000"/>
                  </a:schemeClr>
                </a:solidFill>
                <a:latin typeface="Arial" panose="020B0604020202020204" pitchFamily="34" charset="0"/>
                <a:cs typeface="Arial" panose="020B0604020202020204" pitchFamily="34" charset="0"/>
              </a:rPr>
              <a:t>- Lớp chia thành 8 nhóm </a:t>
            </a:r>
          </a:p>
          <a:p>
            <a:pPr indent="457200"/>
            <a:r>
              <a:rPr lang="en-US" sz="2400" b="1">
                <a:solidFill>
                  <a:schemeClr val="accent6">
                    <a:lumMod val="50000"/>
                  </a:schemeClr>
                </a:solidFill>
                <a:latin typeface="Arial" panose="020B0604020202020204" pitchFamily="34" charset="0"/>
                <a:cs typeface="Arial" panose="020B0604020202020204" pitchFamily="34" charset="0"/>
              </a:rPr>
              <a:t>-  Tìm hiểu sự thay đổi màu PH  các loại nước ngọt hay sử dụng, từ đó kết luận ảnh hưởng của các loại nước ngọt đó đến sức khỏe nếu sử dụng quá nhiều. </a:t>
            </a:r>
          </a:p>
          <a:p>
            <a:pPr indent="457200"/>
            <a:r>
              <a:rPr lang="en-US" sz="2400" b="1">
                <a:solidFill>
                  <a:schemeClr val="accent6">
                    <a:lumMod val="50000"/>
                  </a:schemeClr>
                </a:solidFill>
                <a:latin typeface="Arial" panose="020B0604020202020204" pitchFamily="34" charset="0"/>
                <a:cs typeface="Arial" panose="020B0604020202020204" pitchFamily="34" charset="0"/>
              </a:rPr>
              <a:t>- Chụp hình và thực hiện bài báo cáo dưới dạng Power Point vào tiết sau</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140970"/>
            <a:ext cx="12192000" cy="6858000"/>
          </a:xfrm>
          <a:prstGeom prst="rect">
            <a:avLst/>
          </a:prstGeom>
        </p:spPr>
      </p:pic>
      <p:pic>
        <p:nvPicPr>
          <p:cNvPr id="11266" name="Picture 2" descr="F:\1-原创素材\1_mm1102\PPT\PPT_014\materaials\pageimg_g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555" y="0"/>
            <a:ext cx="12369165" cy="6788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3134360" y="857885"/>
            <a:ext cx="5923280" cy="768350"/>
          </a:xfrm>
          <a:prstGeom prst="rect">
            <a:avLst/>
          </a:prstGeom>
          <a:noFill/>
        </p:spPr>
        <p:txBody>
          <a:bodyPr wrap="square" rtlCol="0">
            <a:spAutoFit/>
          </a:bodyPr>
          <a:lstStyle/>
          <a:p>
            <a:r>
              <a:rPr lang="en-US" sz="4400" b="1">
                <a:solidFill>
                  <a:srgbClr val="FF0000"/>
                </a:solidFill>
                <a:latin typeface="Agency FB" panose="020B0503020202020204" charset="0"/>
                <a:cs typeface="Agency FB" panose="020B0503020202020204" charset="0"/>
              </a:rPr>
              <a:t>HOẠT ĐỘNG 4: VẬN DỤNG</a:t>
            </a:r>
          </a:p>
        </p:txBody>
      </p:sp>
      <p:sp>
        <p:nvSpPr>
          <p:cNvPr id="5" name="Text Box 4"/>
          <p:cNvSpPr txBox="1"/>
          <p:nvPr/>
        </p:nvSpPr>
        <p:spPr>
          <a:xfrm>
            <a:off x="3255010" y="2247265"/>
            <a:ext cx="6917055" cy="583565"/>
          </a:xfrm>
          <a:prstGeom prst="rect">
            <a:avLst/>
          </a:prstGeom>
          <a:noFill/>
        </p:spPr>
        <p:txBody>
          <a:bodyPr wrap="square" rtlCol="0">
            <a:spAutoFit/>
          </a:bodyPr>
          <a:lstStyle/>
          <a:p>
            <a:r>
              <a:rPr lang="en-US" sz="3200" b="1">
                <a:solidFill>
                  <a:schemeClr val="accent1"/>
                </a:solidFill>
                <a:effectLst>
                  <a:outerShdw blurRad="38100" dist="25400" dir="5400000" algn="ctr" rotWithShape="0">
                    <a:srgbClr val="6E747A">
                      <a:alpha val="43000"/>
                    </a:srgbClr>
                  </a:outerShdw>
                </a:effectLst>
              </a:rPr>
              <a:t>BÁO CÁO, THẢO LUẬN</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idx="1"/>
          </p:nvPr>
        </p:nvPicPr>
        <p:blipFill>
          <a:blip r:embed="rId2"/>
          <a:stretch>
            <a:fillRect/>
          </a:stretch>
        </p:blipFill>
        <p:spPr>
          <a:xfrm>
            <a:off x="0" y="0"/>
            <a:ext cx="990600" cy="1104265"/>
          </a:xfrm>
          <a:prstGeom prst="rect">
            <a:avLst/>
          </a:prstGeom>
          <a:noFill/>
          <a:ln w="9525">
            <a:noFill/>
          </a:ln>
        </p:spPr>
      </p:pic>
      <p:sp>
        <p:nvSpPr>
          <p:cNvPr id="12" name="圆角矩形 11"/>
          <p:cNvSpPr/>
          <p:nvPr/>
        </p:nvSpPr>
        <p:spPr>
          <a:xfrm>
            <a:off x="71755" y="919480"/>
            <a:ext cx="12049125" cy="5939155"/>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zh-CN" altLang="en-US" sz="2400" b="1">
                <a:solidFill>
                  <a:srgbClr val="FFFF00"/>
                </a:solidFill>
              </a:rPr>
              <a:t>Các loại thức uống trong thị trường, gần gũi với</a:t>
            </a:r>
            <a:r>
              <a:rPr lang="en-US" altLang="zh-CN" sz="2400" b="1">
                <a:solidFill>
                  <a:srgbClr val="FFFF00"/>
                </a:solidFill>
              </a:rPr>
              <a:t> các em</a:t>
            </a:r>
            <a:r>
              <a:rPr lang="zh-CN" altLang="en-US" sz="2400" b="1">
                <a:solidFill>
                  <a:srgbClr val="FFFF00"/>
                </a:solidFill>
              </a:rPr>
              <a:t> phần lớn đều có môi trường axit. Nếu uống nhiều sẽ không tốt cho sức khỏe nếu không biết sử dụng một cách điều độ chưa kể đến còn ảnh hưởng đến kinh tế và nạp vào cơ thể một hàm lượng đường khá cao có thể gây ra tiểu đường.</a:t>
            </a:r>
            <a:endParaRPr lang="zh-CN" altLang="en-US" sz="2400" b="1">
              <a:solidFill>
                <a:schemeClr val="tx1"/>
              </a:solidFill>
            </a:endParaRPr>
          </a:p>
        </p:txBody>
      </p:sp>
      <p:sp>
        <p:nvSpPr>
          <p:cNvPr id="15" name="圆角矩形 14"/>
          <p:cNvSpPr/>
          <p:nvPr/>
        </p:nvSpPr>
        <p:spPr bwMode="auto">
          <a:xfrm>
            <a:off x="4608830" y="85090"/>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46087" name="图片 46086" descr="1-44"/>
          <p:cNvPicPr>
            <a:picLocks noChangeAspect="1"/>
          </p:cNvPicPr>
          <p:nvPr/>
        </p:nvPicPr>
        <p:blipFill>
          <a:blip r:embed="rId3"/>
          <a:stretch>
            <a:fillRect/>
          </a:stretch>
        </p:blipFill>
        <p:spPr>
          <a:xfrm>
            <a:off x="-103" y="248"/>
            <a:ext cx="12158450" cy="6957042"/>
          </a:xfrm>
          <a:prstGeom prst="rect">
            <a:avLst/>
          </a:prstGeom>
          <a:noFill/>
          <a:ln w="9525">
            <a:noFill/>
          </a:ln>
        </p:spPr>
      </p:pic>
      <p:pic>
        <p:nvPicPr>
          <p:cNvPr id="46086" name="图片 46085" descr="1-46"/>
          <p:cNvPicPr>
            <a:picLocks noChangeAspect="1"/>
          </p:cNvPicPr>
          <p:nvPr/>
        </p:nvPicPr>
        <p:blipFill>
          <a:blip r:embed="rId4"/>
          <a:stretch>
            <a:fillRect/>
          </a:stretch>
        </p:blipFill>
        <p:spPr>
          <a:xfrm>
            <a:off x="8649711" y="0"/>
            <a:ext cx="3198745" cy="2647238"/>
          </a:xfrm>
          <a:prstGeom prst="rect">
            <a:avLst/>
          </a:prstGeom>
          <a:noFill/>
          <a:ln w="9525">
            <a:noFill/>
          </a:ln>
        </p:spPr>
      </p:pic>
      <p:pic>
        <p:nvPicPr>
          <p:cNvPr id="46113" name="图片 46112" descr="01"/>
          <p:cNvPicPr>
            <a:picLocks noChangeAspect="1"/>
          </p:cNvPicPr>
          <p:nvPr/>
        </p:nvPicPr>
        <p:blipFill>
          <a:blip r:embed="rId5"/>
          <a:stretch>
            <a:fillRect/>
          </a:stretch>
        </p:blipFill>
        <p:spPr>
          <a:xfrm>
            <a:off x="3065780" y="452755"/>
            <a:ext cx="4658995" cy="1237615"/>
          </a:xfrm>
          <a:prstGeom prst="rect">
            <a:avLst/>
          </a:prstGeom>
          <a:noFill/>
          <a:ln w="9525">
            <a:noFill/>
          </a:ln>
        </p:spPr>
      </p:pic>
      <p:pic>
        <p:nvPicPr>
          <p:cNvPr id="46115" name="图片 46114" descr="02"/>
          <p:cNvPicPr>
            <a:picLocks noChangeAspect="1"/>
          </p:cNvPicPr>
          <p:nvPr/>
        </p:nvPicPr>
        <p:blipFill>
          <a:blip r:embed="rId6"/>
          <a:stretch>
            <a:fillRect/>
          </a:stretch>
        </p:blipFill>
        <p:spPr>
          <a:xfrm>
            <a:off x="2995930" y="1752600"/>
            <a:ext cx="4798060" cy="1264920"/>
          </a:xfrm>
          <a:prstGeom prst="rect">
            <a:avLst/>
          </a:prstGeom>
          <a:noFill/>
          <a:ln w="9525">
            <a:noFill/>
          </a:ln>
        </p:spPr>
      </p:pic>
      <p:pic>
        <p:nvPicPr>
          <p:cNvPr id="46117" name="图片 46116" descr="03"/>
          <p:cNvPicPr>
            <a:picLocks noChangeAspect="1"/>
          </p:cNvPicPr>
          <p:nvPr/>
        </p:nvPicPr>
        <p:blipFill>
          <a:blip r:embed="rId7"/>
          <a:stretch>
            <a:fillRect/>
          </a:stretch>
        </p:blipFill>
        <p:spPr>
          <a:xfrm>
            <a:off x="2863850" y="2951480"/>
            <a:ext cx="4860925" cy="1148080"/>
          </a:xfrm>
          <a:prstGeom prst="rect">
            <a:avLst/>
          </a:prstGeom>
          <a:noFill/>
          <a:ln w="9525">
            <a:noFill/>
          </a:ln>
        </p:spPr>
      </p:pic>
      <p:pic>
        <p:nvPicPr>
          <p:cNvPr id="46118" name="图片 46117" descr="04"/>
          <p:cNvPicPr>
            <a:picLocks noChangeAspect="1"/>
          </p:cNvPicPr>
          <p:nvPr/>
        </p:nvPicPr>
        <p:blipFill>
          <a:blip r:embed="rId8"/>
          <a:stretch>
            <a:fillRect/>
          </a:stretch>
        </p:blipFill>
        <p:spPr>
          <a:xfrm>
            <a:off x="2963545" y="3916680"/>
            <a:ext cx="4661535" cy="1143000"/>
          </a:xfrm>
          <a:prstGeom prst="rect">
            <a:avLst/>
          </a:prstGeom>
          <a:noFill/>
          <a:ln w="9525">
            <a:noFill/>
          </a:ln>
        </p:spPr>
      </p:pic>
      <p:grpSp>
        <p:nvGrpSpPr>
          <p:cNvPr id="46121" name="组合 46120"/>
          <p:cNvGrpSpPr/>
          <p:nvPr/>
        </p:nvGrpSpPr>
        <p:grpSpPr>
          <a:xfrm>
            <a:off x="3004185" y="3930650"/>
            <a:ext cx="1092200" cy="1044575"/>
            <a:chOff x="1433" y="3080"/>
            <a:chExt cx="568" cy="568"/>
          </a:xfrm>
        </p:grpSpPr>
        <p:pic>
          <p:nvPicPr>
            <p:cNvPr id="46122" name="图片 46121" descr="png-0731"/>
            <p:cNvPicPr>
              <a:picLocks noChangeAspect="1"/>
            </p:cNvPicPr>
            <p:nvPr/>
          </p:nvPicPr>
          <p:blipFill>
            <a:blip r:embed="rId9"/>
            <a:stretch>
              <a:fillRect/>
            </a:stretch>
          </p:blipFill>
          <p:spPr>
            <a:xfrm>
              <a:off x="1433" y="3080"/>
              <a:ext cx="568" cy="568"/>
            </a:xfrm>
            <a:prstGeom prst="rect">
              <a:avLst/>
            </a:prstGeom>
            <a:noFill/>
            <a:ln w="9525">
              <a:noFill/>
            </a:ln>
          </p:spPr>
        </p:pic>
        <p:sp>
          <p:nvSpPr>
            <p:cNvPr id="46123" name="矩形 46122"/>
            <p:cNvSpPr/>
            <p:nvPr/>
          </p:nvSpPr>
          <p:spPr>
            <a:xfrm>
              <a:off x="1588" y="3216"/>
              <a:ext cx="234" cy="250"/>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4</a:t>
              </a:r>
            </a:p>
          </p:txBody>
        </p:sp>
      </p:grpSp>
      <p:grpSp>
        <p:nvGrpSpPr>
          <p:cNvPr id="46124" name="组合 46123"/>
          <p:cNvGrpSpPr/>
          <p:nvPr/>
        </p:nvGrpSpPr>
        <p:grpSpPr>
          <a:xfrm>
            <a:off x="3068955" y="695325"/>
            <a:ext cx="1262380" cy="975995"/>
            <a:chOff x="1440" y="1056"/>
            <a:chExt cx="568" cy="522"/>
          </a:xfrm>
        </p:grpSpPr>
        <p:pic>
          <p:nvPicPr>
            <p:cNvPr id="46125" name="图片 46124" descr="png-0730"/>
            <p:cNvPicPr>
              <a:picLocks noChangeAspect="1"/>
            </p:cNvPicPr>
            <p:nvPr/>
          </p:nvPicPr>
          <p:blipFill>
            <a:blip r:embed="rId10"/>
            <a:stretch>
              <a:fillRect/>
            </a:stretch>
          </p:blipFill>
          <p:spPr>
            <a:xfrm>
              <a:off x="1440" y="1056"/>
              <a:ext cx="568" cy="522"/>
            </a:xfrm>
            <a:prstGeom prst="rect">
              <a:avLst/>
            </a:prstGeom>
            <a:noFill/>
            <a:ln w="9525">
              <a:noFill/>
            </a:ln>
          </p:spPr>
        </p:pic>
        <p:sp>
          <p:nvSpPr>
            <p:cNvPr id="46126" name="矩形 46125"/>
            <p:cNvSpPr/>
            <p:nvPr/>
          </p:nvSpPr>
          <p:spPr>
            <a:xfrm>
              <a:off x="1627" y="1152"/>
              <a:ext cx="234" cy="246"/>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1</a:t>
              </a:r>
            </a:p>
          </p:txBody>
        </p:sp>
      </p:grpSp>
      <p:grpSp>
        <p:nvGrpSpPr>
          <p:cNvPr id="46127" name="组合 46126"/>
          <p:cNvGrpSpPr/>
          <p:nvPr/>
        </p:nvGrpSpPr>
        <p:grpSpPr>
          <a:xfrm>
            <a:off x="3088640" y="1816100"/>
            <a:ext cx="1128395" cy="1042670"/>
            <a:chOff x="1430" y="1744"/>
            <a:chExt cx="568" cy="568"/>
          </a:xfrm>
        </p:grpSpPr>
        <p:pic>
          <p:nvPicPr>
            <p:cNvPr id="46128" name="图片 46127" descr="png-0731"/>
            <p:cNvPicPr>
              <a:picLocks noChangeAspect="1"/>
            </p:cNvPicPr>
            <p:nvPr/>
          </p:nvPicPr>
          <p:blipFill>
            <a:blip r:embed="rId9"/>
            <a:stretch>
              <a:fillRect/>
            </a:stretch>
          </p:blipFill>
          <p:spPr>
            <a:xfrm>
              <a:off x="1430" y="1744"/>
              <a:ext cx="568" cy="568"/>
            </a:xfrm>
            <a:prstGeom prst="rect">
              <a:avLst/>
            </a:prstGeom>
            <a:noFill/>
            <a:ln w="9525">
              <a:noFill/>
            </a:ln>
          </p:spPr>
        </p:pic>
        <p:sp>
          <p:nvSpPr>
            <p:cNvPr id="46129" name="矩形 46128"/>
            <p:cNvSpPr/>
            <p:nvPr/>
          </p:nvSpPr>
          <p:spPr>
            <a:xfrm>
              <a:off x="1606" y="1902"/>
              <a:ext cx="234" cy="251"/>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2</a:t>
              </a:r>
            </a:p>
          </p:txBody>
        </p:sp>
      </p:grpSp>
      <p:grpSp>
        <p:nvGrpSpPr>
          <p:cNvPr id="46130" name="组合 46129"/>
          <p:cNvGrpSpPr/>
          <p:nvPr/>
        </p:nvGrpSpPr>
        <p:grpSpPr>
          <a:xfrm>
            <a:off x="2963545" y="2848610"/>
            <a:ext cx="1096645" cy="1160145"/>
            <a:chOff x="1320" y="2305"/>
            <a:chExt cx="689" cy="815"/>
          </a:xfrm>
        </p:grpSpPr>
        <p:pic>
          <p:nvPicPr>
            <p:cNvPr id="46131" name="图片 46130" descr="png-0731副本"/>
            <p:cNvPicPr>
              <a:picLocks noChangeAspect="1"/>
            </p:cNvPicPr>
            <p:nvPr/>
          </p:nvPicPr>
          <p:blipFill>
            <a:blip r:embed="rId11"/>
            <a:stretch>
              <a:fillRect/>
            </a:stretch>
          </p:blipFill>
          <p:spPr>
            <a:xfrm>
              <a:off x="1320" y="2305"/>
              <a:ext cx="689" cy="815"/>
            </a:xfrm>
            <a:prstGeom prst="rect">
              <a:avLst/>
            </a:prstGeom>
            <a:noFill/>
            <a:ln w="9525">
              <a:noFill/>
            </a:ln>
          </p:spPr>
        </p:pic>
        <p:sp>
          <p:nvSpPr>
            <p:cNvPr id="46132" name="矩形 46131"/>
            <p:cNvSpPr/>
            <p:nvPr/>
          </p:nvSpPr>
          <p:spPr>
            <a:xfrm>
              <a:off x="1572" y="2544"/>
              <a:ext cx="233" cy="323"/>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3</a:t>
              </a:r>
            </a:p>
          </p:txBody>
        </p:sp>
      </p:grpSp>
      <p:pic>
        <p:nvPicPr>
          <p:cNvPr id="22530" name="Picture 2" descr="F:\1-原创素材\1_mm1102\PPT\PPT_014\materaials\pageimg_g17.png"/>
          <p:cNvPicPr>
            <a:picLocks noGrp="1" noChangeAspect="1" noChangeArrowheads="1"/>
          </p:cNvPicPr>
          <p:nvPr>
            <p:ph sz="half" idx="1"/>
          </p:nvPr>
        </p:nvPicPr>
        <p:blipFill>
          <a:blip r:embed="rId12">
            <a:extLst>
              <a:ext uri="{28A0092B-C50C-407E-A947-70E740481C1C}">
                <a14:useLocalDpi xmlns:a14="http://schemas.microsoft.com/office/drawing/2010/main" val="0"/>
              </a:ext>
            </a:extLst>
          </a:blip>
          <a:srcRect/>
          <a:stretch>
            <a:fillRect/>
          </a:stretch>
        </p:blipFill>
        <p:spPr bwMode="auto">
          <a:xfrm>
            <a:off x="274955" y="875030"/>
            <a:ext cx="2688590" cy="376110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 name="Text Box 1"/>
          <p:cNvSpPr txBox="1"/>
          <p:nvPr/>
        </p:nvSpPr>
        <p:spPr>
          <a:xfrm>
            <a:off x="753745" y="2759710"/>
            <a:ext cx="2444115" cy="583565"/>
          </a:xfrm>
          <a:prstGeom prst="rect">
            <a:avLst/>
          </a:prstGeom>
          <a:noFill/>
        </p:spPr>
        <p:txBody>
          <a:bodyPr wrap="square" rtlCol="0">
            <a:spAutoFit/>
          </a:bodyPr>
          <a:lstStyle/>
          <a:p>
            <a:r>
              <a:rPr lang="en-US" sz="3200" b="1">
                <a:solidFill>
                  <a:srgbClr val="FF0000"/>
                </a:solidFill>
              </a:rPr>
              <a:t>KẾT QUẢ</a:t>
            </a:r>
          </a:p>
        </p:txBody>
      </p:sp>
      <p:pic>
        <p:nvPicPr>
          <p:cNvPr id="3" name="图片 46112" descr="01"/>
          <p:cNvPicPr>
            <a:picLocks noGrp="1" noChangeAspect="1"/>
          </p:cNvPicPr>
          <p:nvPr>
            <p:ph sz="half" idx="2"/>
          </p:nvPr>
        </p:nvPicPr>
        <p:blipFill>
          <a:blip r:embed="rId5"/>
          <a:stretch>
            <a:fillRect/>
          </a:stretch>
        </p:blipFill>
        <p:spPr>
          <a:xfrm>
            <a:off x="7552690" y="437515"/>
            <a:ext cx="4498975" cy="1315085"/>
          </a:xfrm>
          <a:prstGeom prst="rect">
            <a:avLst/>
          </a:prstGeom>
          <a:noFill/>
          <a:ln w="9525">
            <a:noFill/>
          </a:ln>
        </p:spPr>
      </p:pic>
      <p:pic>
        <p:nvPicPr>
          <p:cNvPr id="5" name="图片 46114" descr="02"/>
          <p:cNvPicPr>
            <a:picLocks noChangeAspect="1"/>
          </p:cNvPicPr>
          <p:nvPr/>
        </p:nvPicPr>
        <p:blipFill>
          <a:blip r:embed="rId6"/>
          <a:stretch>
            <a:fillRect/>
          </a:stretch>
        </p:blipFill>
        <p:spPr>
          <a:xfrm>
            <a:off x="7552690" y="1712595"/>
            <a:ext cx="4798060" cy="1264920"/>
          </a:xfrm>
          <a:prstGeom prst="rect">
            <a:avLst/>
          </a:prstGeom>
          <a:noFill/>
          <a:ln w="9525">
            <a:noFill/>
          </a:ln>
        </p:spPr>
      </p:pic>
      <p:pic>
        <p:nvPicPr>
          <p:cNvPr id="6" name="图片 46116" descr="03"/>
          <p:cNvPicPr>
            <a:picLocks noChangeAspect="1"/>
          </p:cNvPicPr>
          <p:nvPr/>
        </p:nvPicPr>
        <p:blipFill>
          <a:blip r:embed="rId7"/>
          <a:stretch>
            <a:fillRect/>
          </a:stretch>
        </p:blipFill>
        <p:spPr>
          <a:xfrm>
            <a:off x="7625080" y="2951480"/>
            <a:ext cx="4526280" cy="1148080"/>
          </a:xfrm>
          <a:prstGeom prst="rect">
            <a:avLst/>
          </a:prstGeom>
          <a:noFill/>
          <a:ln w="9525">
            <a:noFill/>
          </a:ln>
        </p:spPr>
      </p:pic>
      <p:pic>
        <p:nvPicPr>
          <p:cNvPr id="7" name="图片 46117" descr="04"/>
          <p:cNvPicPr>
            <a:picLocks noChangeAspect="1"/>
          </p:cNvPicPr>
          <p:nvPr/>
        </p:nvPicPr>
        <p:blipFill>
          <a:blip r:embed="rId8"/>
          <a:stretch>
            <a:fillRect/>
          </a:stretch>
        </p:blipFill>
        <p:spPr>
          <a:xfrm>
            <a:off x="7620635" y="3996690"/>
            <a:ext cx="4661535" cy="1143000"/>
          </a:xfrm>
          <a:prstGeom prst="rect">
            <a:avLst/>
          </a:prstGeom>
          <a:noFill/>
          <a:ln w="9525">
            <a:noFill/>
          </a:ln>
        </p:spPr>
      </p:pic>
      <p:grpSp>
        <p:nvGrpSpPr>
          <p:cNvPr id="8" name="组合 46123"/>
          <p:cNvGrpSpPr/>
          <p:nvPr/>
        </p:nvGrpSpPr>
        <p:grpSpPr>
          <a:xfrm>
            <a:off x="7557770" y="661670"/>
            <a:ext cx="1262380" cy="975995"/>
            <a:chOff x="1440" y="1056"/>
            <a:chExt cx="568" cy="522"/>
          </a:xfrm>
        </p:grpSpPr>
        <p:pic>
          <p:nvPicPr>
            <p:cNvPr id="9" name="图片 46124" descr="png-0730"/>
            <p:cNvPicPr>
              <a:picLocks noChangeAspect="1"/>
            </p:cNvPicPr>
            <p:nvPr/>
          </p:nvPicPr>
          <p:blipFill>
            <a:blip r:embed="rId10"/>
            <a:stretch>
              <a:fillRect/>
            </a:stretch>
          </p:blipFill>
          <p:spPr>
            <a:xfrm>
              <a:off x="1440" y="1056"/>
              <a:ext cx="568" cy="522"/>
            </a:xfrm>
            <a:prstGeom prst="rect">
              <a:avLst/>
            </a:prstGeom>
            <a:noFill/>
            <a:ln w="9525">
              <a:noFill/>
            </a:ln>
          </p:spPr>
        </p:pic>
        <p:sp>
          <p:nvSpPr>
            <p:cNvPr id="10" name="矩形 46125"/>
            <p:cNvSpPr/>
            <p:nvPr/>
          </p:nvSpPr>
          <p:spPr>
            <a:xfrm>
              <a:off x="1627" y="1152"/>
              <a:ext cx="234" cy="246"/>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5</a:t>
              </a:r>
            </a:p>
          </p:txBody>
        </p:sp>
      </p:grpSp>
      <p:pic>
        <p:nvPicPr>
          <p:cNvPr id="11" name="图片 46127" descr="png-0731"/>
          <p:cNvPicPr>
            <a:picLocks noChangeAspect="1"/>
          </p:cNvPicPr>
          <p:nvPr/>
        </p:nvPicPr>
        <p:blipFill>
          <a:blip r:embed="rId9"/>
          <a:stretch>
            <a:fillRect/>
          </a:stretch>
        </p:blipFill>
        <p:spPr>
          <a:xfrm>
            <a:off x="7669530" y="1830705"/>
            <a:ext cx="1128395" cy="1042670"/>
          </a:xfrm>
          <a:prstGeom prst="rect">
            <a:avLst/>
          </a:prstGeom>
          <a:noFill/>
          <a:ln w="9525">
            <a:noFill/>
          </a:ln>
        </p:spPr>
      </p:pic>
      <p:grpSp>
        <p:nvGrpSpPr>
          <p:cNvPr id="12" name="组合 46129"/>
          <p:cNvGrpSpPr/>
          <p:nvPr/>
        </p:nvGrpSpPr>
        <p:grpSpPr>
          <a:xfrm>
            <a:off x="7724661" y="2867115"/>
            <a:ext cx="1096645" cy="1160145"/>
            <a:chOff x="1369" y="2318"/>
            <a:chExt cx="689" cy="815"/>
          </a:xfrm>
        </p:grpSpPr>
        <p:pic>
          <p:nvPicPr>
            <p:cNvPr id="13" name="图片 46130" descr="png-0731副本"/>
            <p:cNvPicPr>
              <a:picLocks noChangeAspect="1"/>
            </p:cNvPicPr>
            <p:nvPr/>
          </p:nvPicPr>
          <p:blipFill>
            <a:blip r:embed="rId11"/>
            <a:stretch>
              <a:fillRect/>
            </a:stretch>
          </p:blipFill>
          <p:spPr>
            <a:xfrm>
              <a:off x="1369" y="2318"/>
              <a:ext cx="689" cy="815"/>
            </a:xfrm>
            <a:prstGeom prst="rect">
              <a:avLst/>
            </a:prstGeom>
            <a:noFill/>
            <a:ln w="9525">
              <a:noFill/>
            </a:ln>
          </p:spPr>
        </p:pic>
        <p:sp>
          <p:nvSpPr>
            <p:cNvPr id="14" name="矩形 46131"/>
            <p:cNvSpPr/>
            <p:nvPr/>
          </p:nvSpPr>
          <p:spPr>
            <a:xfrm>
              <a:off x="1597" y="2592"/>
              <a:ext cx="233" cy="323"/>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7</a:t>
              </a:r>
            </a:p>
          </p:txBody>
        </p:sp>
      </p:grpSp>
      <p:grpSp>
        <p:nvGrpSpPr>
          <p:cNvPr id="15" name="组合 46120"/>
          <p:cNvGrpSpPr/>
          <p:nvPr/>
        </p:nvGrpSpPr>
        <p:grpSpPr>
          <a:xfrm>
            <a:off x="7644765" y="3996690"/>
            <a:ext cx="1092200" cy="1044575"/>
            <a:chOff x="1433" y="3080"/>
            <a:chExt cx="568" cy="568"/>
          </a:xfrm>
        </p:grpSpPr>
        <p:pic>
          <p:nvPicPr>
            <p:cNvPr id="16" name="图片 46121" descr="png-0731"/>
            <p:cNvPicPr>
              <a:picLocks noChangeAspect="1"/>
            </p:cNvPicPr>
            <p:nvPr/>
          </p:nvPicPr>
          <p:blipFill>
            <a:blip r:embed="rId9"/>
            <a:stretch>
              <a:fillRect/>
            </a:stretch>
          </p:blipFill>
          <p:spPr>
            <a:xfrm>
              <a:off x="1433" y="3080"/>
              <a:ext cx="568" cy="568"/>
            </a:xfrm>
            <a:prstGeom prst="rect">
              <a:avLst/>
            </a:prstGeom>
            <a:noFill/>
            <a:ln w="9525">
              <a:noFill/>
            </a:ln>
          </p:spPr>
        </p:pic>
        <p:sp>
          <p:nvSpPr>
            <p:cNvPr id="17" name="矩形 46122"/>
            <p:cNvSpPr/>
            <p:nvPr/>
          </p:nvSpPr>
          <p:spPr>
            <a:xfrm>
              <a:off x="1588" y="3216"/>
              <a:ext cx="234" cy="250"/>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8</a:t>
              </a:r>
            </a:p>
          </p:txBody>
        </p:sp>
      </p:grpSp>
      <p:sp>
        <p:nvSpPr>
          <p:cNvPr id="18" name="矩形 46131"/>
          <p:cNvSpPr/>
          <p:nvPr/>
        </p:nvSpPr>
        <p:spPr>
          <a:xfrm>
            <a:off x="8052631" y="2080497"/>
            <a:ext cx="370854" cy="460375"/>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6</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 y="-132080"/>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p>
        </p:txBody>
      </p:sp>
      <p:pic>
        <p:nvPicPr>
          <p:cNvPr id="9" name="Picture 8"/>
          <p:cNvPicPr/>
          <p:nvPr/>
        </p:nvPicPr>
        <p:blipFill rotWithShape="1">
          <a:blip r:embed="rId3">
            <a:extLst>
              <a:ext uri="{BEBA8EAE-BF5A-486C-A8C5-ECC9F3942E4B}">
                <a14:imgProps xmlns:a14="http://schemas.microsoft.com/office/drawing/2010/main">
                  <a14:imgLayer r:embed="rId4">
                    <a14:imgEffect>
                      <a14:backgroundRemoval t="5889" b="92556" l="5688" r="51188"/>
                    </a14:imgEffect>
                  </a14:imgLayer>
                </a14:imgProps>
              </a:ext>
            </a:extLst>
          </a:blip>
          <a:srcRect l="5899" t="8819" r="49453" b="8264"/>
          <a:stretch>
            <a:fillRect/>
          </a:stretch>
        </p:blipFill>
        <p:spPr>
          <a:xfrm>
            <a:off x="0" y="2983230"/>
            <a:ext cx="3610610" cy="3974465"/>
          </a:xfrm>
          <a:prstGeom prst="rect">
            <a:avLst/>
          </a:prstGeom>
        </p:spPr>
      </p:pic>
      <p:pic>
        <p:nvPicPr>
          <p:cNvPr id="10" name="Picture 9"/>
          <p:cNvPicPr/>
          <p:nvPr/>
        </p:nvPicPr>
        <p:blipFill>
          <a:blip r:embed="rId5"/>
          <a:stretch>
            <a:fillRect/>
          </a:stretch>
        </p:blipFill>
        <p:spPr>
          <a:xfrm>
            <a:off x="1899285" y="1037590"/>
            <a:ext cx="2998470" cy="2856865"/>
          </a:xfrm>
          <a:prstGeom prst="rect">
            <a:avLst/>
          </a:prstGeom>
          <a:noFill/>
          <a:ln w="9525">
            <a:noFill/>
          </a:ln>
        </p:spPr>
      </p:pic>
      <p:pic>
        <p:nvPicPr>
          <p:cNvPr id="101" name="Picture 100"/>
          <p:cNvPicPr/>
          <p:nvPr/>
        </p:nvPicPr>
        <p:blipFill>
          <a:blip r:embed="rId6"/>
          <a:stretch>
            <a:fillRect/>
          </a:stretch>
        </p:blipFill>
        <p:spPr>
          <a:xfrm>
            <a:off x="5095240" y="988695"/>
            <a:ext cx="3395345" cy="2954020"/>
          </a:xfrm>
          <a:prstGeom prst="rect">
            <a:avLst/>
          </a:prstGeom>
          <a:noFill/>
          <a:ln w="9525">
            <a:noFill/>
          </a:ln>
        </p:spPr>
      </p:pic>
      <p:pic>
        <p:nvPicPr>
          <p:cNvPr id="102" name="Picture 101"/>
          <p:cNvPicPr/>
          <p:nvPr/>
        </p:nvPicPr>
        <p:blipFill>
          <a:blip r:embed="rId7"/>
          <a:stretch>
            <a:fillRect/>
          </a:stretch>
        </p:blipFill>
        <p:spPr>
          <a:xfrm>
            <a:off x="8688070" y="1037590"/>
            <a:ext cx="3271520" cy="2857500"/>
          </a:xfrm>
          <a:prstGeom prst="rect">
            <a:avLst/>
          </a:prstGeom>
          <a:noFill/>
          <a:ln w="9525">
            <a:noFill/>
          </a:ln>
        </p:spPr>
      </p:pic>
      <p:pic>
        <p:nvPicPr>
          <p:cNvPr id="33800" name="图片 33799" descr="1-25"/>
          <p:cNvPicPr>
            <a:picLocks noChangeAspect="1"/>
          </p:cNvPicPr>
          <p:nvPr/>
        </p:nvPicPr>
        <p:blipFill>
          <a:blip r:embed="rId8"/>
          <a:stretch>
            <a:fillRect/>
          </a:stretch>
        </p:blipFill>
        <p:spPr>
          <a:xfrm>
            <a:off x="4243070" y="4429760"/>
            <a:ext cx="4663440" cy="2428240"/>
          </a:xfrm>
          <a:prstGeom prst="rect">
            <a:avLst/>
          </a:prstGeom>
          <a:noFill/>
          <a:ln w="9525">
            <a:noFill/>
          </a:ln>
        </p:spPr>
      </p:pic>
      <p:sp>
        <p:nvSpPr>
          <p:cNvPr id="13" name="Text Box 12"/>
          <p:cNvSpPr txBox="1"/>
          <p:nvPr/>
        </p:nvSpPr>
        <p:spPr>
          <a:xfrm>
            <a:off x="5750560" y="5331460"/>
            <a:ext cx="1853565" cy="706755"/>
          </a:xfrm>
          <a:prstGeom prst="rect">
            <a:avLst/>
          </a:prstGeom>
          <a:noFill/>
        </p:spPr>
        <p:txBody>
          <a:bodyPr wrap="square" rtlCol="0">
            <a:spAutoFit/>
          </a:bodyPr>
          <a:lstStyle/>
          <a:p>
            <a:r>
              <a:rPr lang="en-US" sz="40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BASE</a:t>
            </a:r>
          </a:p>
        </p:txBody>
      </p:sp>
      <p:sp>
        <p:nvSpPr>
          <p:cNvPr id="18" name="Down Arrow 17"/>
          <p:cNvSpPr/>
          <p:nvPr/>
        </p:nvSpPr>
        <p:spPr>
          <a:xfrm>
            <a:off x="6318250" y="3954780"/>
            <a:ext cx="496570" cy="547370"/>
          </a:xfrm>
          <a:prstGeom prst="down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22" name="Down Arrow 21"/>
          <p:cNvSpPr/>
          <p:nvPr/>
        </p:nvSpPr>
        <p:spPr>
          <a:xfrm rot="2040000">
            <a:off x="8964930" y="3977640"/>
            <a:ext cx="546735" cy="1384935"/>
          </a:xfrm>
          <a:prstGeom prst="down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23" name="Down Arrow 22"/>
          <p:cNvSpPr/>
          <p:nvPr/>
        </p:nvSpPr>
        <p:spPr>
          <a:xfrm rot="18960000">
            <a:off x="3730625" y="3938270"/>
            <a:ext cx="546735" cy="1384935"/>
          </a:xfrm>
          <a:prstGeom prst="down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 y="-121920"/>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p>
        </p:txBody>
      </p:sp>
      <p:pic>
        <p:nvPicPr>
          <p:cNvPr id="103" name="Picture 102"/>
          <p:cNvPicPr/>
          <p:nvPr/>
        </p:nvPicPr>
        <p:blipFill>
          <a:blip r:embed="rId3"/>
          <a:stretch>
            <a:fillRect/>
          </a:stretch>
        </p:blipFill>
        <p:spPr>
          <a:xfrm>
            <a:off x="1897380" y="989330"/>
            <a:ext cx="3245485" cy="2416175"/>
          </a:xfrm>
          <a:prstGeom prst="rect">
            <a:avLst/>
          </a:prstGeom>
          <a:noFill/>
          <a:ln w="9525">
            <a:noFill/>
          </a:ln>
        </p:spPr>
      </p:pic>
      <p:pic>
        <p:nvPicPr>
          <p:cNvPr id="44041" name="图片 44040" descr="11"/>
          <p:cNvPicPr>
            <a:picLocks noChangeAspect="1"/>
          </p:cNvPicPr>
          <p:nvPr/>
        </p:nvPicPr>
        <p:blipFill>
          <a:blip r:embed="rId4"/>
          <a:stretch>
            <a:fillRect/>
          </a:stretch>
        </p:blipFill>
        <p:spPr>
          <a:xfrm>
            <a:off x="6251575" y="2118360"/>
            <a:ext cx="5309235" cy="4839335"/>
          </a:xfrm>
          <a:prstGeom prst="rect">
            <a:avLst/>
          </a:prstGeom>
          <a:noFill/>
          <a:ln w="9525">
            <a:noFill/>
          </a:ln>
        </p:spPr>
      </p:pic>
      <p:sp>
        <p:nvSpPr>
          <p:cNvPr id="4" name="Text Box 3"/>
          <p:cNvSpPr txBox="1"/>
          <p:nvPr/>
        </p:nvSpPr>
        <p:spPr>
          <a:xfrm>
            <a:off x="7144385" y="3336290"/>
            <a:ext cx="2931160" cy="2245360"/>
          </a:xfrm>
          <a:prstGeom prst="rect">
            <a:avLst/>
          </a:prstGeom>
          <a:noFill/>
        </p:spPr>
        <p:txBody>
          <a:bodyPr wrap="square" rtlCol="0">
            <a:spAutoFit/>
          </a:bodyPr>
          <a:lstStyle/>
          <a:p>
            <a:pPr algn="l"/>
            <a:r>
              <a:rPr lang="en-US" sz="2800">
                <a:solidFill>
                  <a:srgbClr val="FF0000"/>
                </a:solidFill>
                <a:latin typeface="Bahnschrift Light" panose="020B0502040204020203" charset="0"/>
                <a:cs typeface="Bahnschrift Light" panose="020B0502040204020203" charset="0"/>
              </a:rPr>
              <a:t>T</a:t>
            </a:r>
            <a:r>
              <a:rPr lang="en-US" sz="2800" b="1">
                <a:solidFill>
                  <a:srgbClr val="FF0000"/>
                </a:solidFill>
                <a:latin typeface="Bahnschrift Light" panose="020B0502040204020203" charset="0"/>
                <a:cs typeface="Bahnschrift Light" panose="020B0502040204020203" charset="0"/>
              </a:rPr>
              <a:t>ại sao khi bị ong  hoặc kiến đốt,  người ta thường bôi vôi vào vết đốt?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 y="-93345"/>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p>
        </p:txBody>
      </p:sp>
      <p:pic>
        <p:nvPicPr>
          <p:cNvPr id="9" name="Picture 8"/>
          <p:cNvPicPr/>
          <p:nvPr/>
        </p:nvPicPr>
        <p:blipFill rotWithShape="1">
          <a:blip r:embed="rId3">
            <a:extLst>
              <a:ext uri="{BEBA8EAE-BF5A-486C-A8C5-ECC9F3942E4B}">
                <a14:imgProps xmlns:a14="http://schemas.microsoft.com/office/drawing/2010/main">
                  <a14:imgLayer r:embed="rId4">
                    <a14:imgEffect>
                      <a14:backgroundRemoval t="5889" b="92556" l="5688" r="51188"/>
                    </a14:imgEffect>
                  </a14:imgLayer>
                </a14:imgProps>
              </a:ext>
            </a:extLst>
          </a:blip>
          <a:srcRect l="5899" t="8819" r="49453" b="8264"/>
          <a:stretch>
            <a:fillRect/>
          </a:stretch>
        </p:blipFill>
        <p:spPr>
          <a:xfrm>
            <a:off x="0" y="2983230"/>
            <a:ext cx="3610610" cy="3874135"/>
          </a:xfrm>
          <a:prstGeom prst="rect">
            <a:avLst/>
          </a:prstGeom>
        </p:spPr>
      </p:pic>
      <p:pic>
        <p:nvPicPr>
          <p:cNvPr id="103" name="Picture 102"/>
          <p:cNvPicPr/>
          <p:nvPr/>
        </p:nvPicPr>
        <p:blipFill>
          <a:blip r:embed="rId5"/>
          <a:stretch>
            <a:fillRect/>
          </a:stretch>
        </p:blipFill>
        <p:spPr>
          <a:xfrm>
            <a:off x="1739265" y="897255"/>
            <a:ext cx="3245485" cy="2416175"/>
          </a:xfrm>
          <a:prstGeom prst="rect">
            <a:avLst/>
          </a:prstGeom>
          <a:noFill/>
          <a:ln w="9525">
            <a:noFill/>
          </a:ln>
        </p:spPr>
      </p:pic>
      <p:sp>
        <p:nvSpPr>
          <p:cNvPr id="5" name="Down Arrow 4"/>
          <p:cNvSpPr/>
          <p:nvPr/>
        </p:nvSpPr>
        <p:spPr>
          <a:xfrm rot="19380000">
            <a:off x="3268345" y="3287395"/>
            <a:ext cx="525145" cy="600075"/>
          </a:xfrm>
          <a:prstGeom prst="down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pic>
        <p:nvPicPr>
          <p:cNvPr id="6" name="图片 33799" descr="1-25"/>
          <p:cNvPicPr>
            <a:picLocks noChangeAspect="1"/>
          </p:cNvPicPr>
          <p:nvPr/>
        </p:nvPicPr>
        <p:blipFill>
          <a:blip r:embed="rId6"/>
          <a:stretch>
            <a:fillRect/>
          </a:stretch>
        </p:blipFill>
        <p:spPr>
          <a:xfrm>
            <a:off x="3056890" y="3608070"/>
            <a:ext cx="3303905" cy="1969135"/>
          </a:xfrm>
          <a:prstGeom prst="rect">
            <a:avLst/>
          </a:prstGeom>
          <a:noFill/>
          <a:ln w="9525">
            <a:noFill/>
          </a:ln>
        </p:spPr>
      </p:pic>
      <p:sp>
        <p:nvSpPr>
          <p:cNvPr id="7" name="Text Box 6"/>
          <p:cNvSpPr txBox="1"/>
          <p:nvPr/>
        </p:nvSpPr>
        <p:spPr>
          <a:xfrm>
            <a:off x="4013835" y="4238625"/>
            <a:ext cx="1853565" cy="706755"/>
          </a:xfrm>
          <a:prstGeom prst="rect">
            <a:avLst/>
          </a:prstGeom>
          <a:noFill/>
        </p:spPr>
        <p:txBody>
          <a:bodyPr wrap="square" rtlCol="0">
            <a:spAutoFit/>
          </a:bodyPr>
          <a:lstStyle/>
          <a:p>
            <a:r>
              <a:rPr lang="en-US" sz="4000">
                <a:ln w="12700">
                  <a:solidFill>
                    <a:schemeClr val="accent1"/>
                  </a:solidFill>
                  <a:prstDash val="solid"/>
                </a:ln>
                <a:solidFill>
                  <a:srgbClr val="FF0000"/>
                </a:solidFill>
                <a:effectLst>
                  <a:outerShdw dist="38100" dir="2640000" algn="bl" rotWithShape="0">
                    <a:schemeClr val="accent1"/>
                  </a:outerShdw>
                </a:effectLst>
              </a:rPr>
              <a:t>ACID</a:t>
            </a:r>
          </a:p>
        </p:txBody>
      </p:sp>
      <p:pic>
        <p:nvPicPr>
          <p:cNvPr id="102" name="Picture 101"/>
          <p:cNvPicPr/>
          <p:nvPr/>
        </p:nvPicPr>
        <p:blipFill>
          <a:blip r:embed="rId7"/>
          <a:stretch>
            <a:fillRect/>
          </a:stretch>
        </p:blipFill>
        <p:spPr>
          <a:xfrm>
            <a:off x="8698230" y="866140"/>
            <a:ext cx="3271520" cy="2597150"/>
          </a:xfrm>
          <a:prstGeom prst="rect">
            <a:avLst/>
          </a:prstGeom>
          <a:noFill/>
          <a:ln w="9525">
            <a:noFill/>
          </a:ln>
        </p:spPr>
      </p:pic>
      <p:sp>
        <p:nvSpPr>
          <p:cNvPr id="22" name="Down Arrow 21"/>
          <p:cNvSpPr/>
          <p:nvPr/>
        </p:nvSpPr>
        <p:spPr>
          <a:xfrm rot="1800000">
            <a:off x="9999345" y="3364865"/>
            <a:ext cx="546735" cy="534035"/>
          </a:xfrm>
          <a:prstGeom prst="down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pic>
        <p:nvPicPr>
          <p:cNvPr id="33800" name="图片 33799" descr="1-25"/>
          <p:cNvPicPr>
            <a:picLocks noChangeAspect="1"/>
          </p:cNvPicPr>
          <p:nvPr/>
        </p:nvPicPr>
        <p:blipFill>
          <a:blip r:embed="rId6"/>
          <a:stretch>
            <a:fillRect/>
          </a:stretch>
        </p:blipFill>
        <p:spPr>
          <a:xfrm>
            <a:off x="7459345" y="3607435"/>
            <a:ext cx="3303905" cy="1969770"/>
          </a:xfrm>
          <a:prstGeom prst="rect">
            <a:avLst/>
          </a:prstGeom>
          <a:noFill/>
          <a:ln w="9525">
            <a:noFill/>
          </a:ln>
        </p:spPr>
      </p:pic>
      <p:sp>
        <p:nvSpPr>
          <p:cNvPr id="13" name="Text Box 12"/>
          <p:cNvSpPr txBox="1"/>
          <p:nvPr/>
        </p:nvSpPr>
        <p:spPr>
          <a:xfrm>
            <a:off x="8184515" y="4207510"/>
            <a:ext cx="1853565" cy="706755"/>
          </a:xfrm>
          <a:prstGeom prst="rect">
            <a:avLst/>
          </a:prstGeom>
          <a:noFill/>
        </p:spPr>
        <p:txBody>
          <a:bodyPr wrap="square" rtlCol="0">
            <a:spAutoFit/>
          </a:bodyPr>
          <a:lstStyle/>
          <a:p>
            <a:r>
              <a:rPr lang="en-US" sz="40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BASE</a:t>
            </a:r>
          </a:p>
        </p:txBody>
      </p:sp>
      <p:pic>
        <p:nvPicPr>
          <p:cNvPr id="71688" name="图片 71687" descr="8"/>
          <p:cNvPicPr>
            <a:picLocks noChangeAspect="1"/>
          </p:cNvPicPr>
          <p:nvPr/>
        </p:nvPicPr>
        <p:blipFill>
          <a:blip r:embed="rId8"/>
          <a:stretch>
            <a:fillRect/>
          </a:stretch>
        </p:blipFill>
        <p:spPr>
          <a:xfrm>
            <a:off x="2653665" y="5557520"/>
            <a:ext cx="9709785" cy="1300480"/>
          </a:xfrm>
          <a:prstGeom prst="rect">
            <a:avLst/>
          </a:prstGeom>
          <a:noFill/>
          <a:ln w="9525">
            <a:noFill/>
          </a:ln>
        </p:spPr>
      </p:pic>
      <p:sp>
        <p:nvSpPr>
          <p:cNvPr id="104" name="Text Box 103"/>
          <p:cNvSpPr txBox="1"/>
          <p:nvPr/>
        </p:nvSpPr>
        <p:spPr>
          <a:xfrm>
            <a:off x="3056890" y="5658485"/>
            <a:ext cx="9058910" cy="953135"/>
          </a:xfrm>
          <a:prstGeom prst="rect">
            <a:avLst/>
          </a:prstGeom>
          <a:noFill/>
          <a:ln w="9525">
            <a:noFill/>
          </a:ln>
        </p:spPr>
        <p:txBody>
          <a:bodyPr wrap="square">
            <a:spAutoFit/>
          </a:bodyPr>
          <a:lstStyle/>
          <a:p>
            <a:pPr indent="342265"/>
            <a:r>
              <a:rPr lang="en-US" sz="2800" b="0">
                <a:solidFill>
                  <a:srgbClr val="000000"/>
                </a:solidFill>
                <a:latin typeface="Arial" panose="020B0604020202020204" pitchFamily="34" charset="0"/>
                <a:cs typeface="Arial" panose="020B0604020202020204" pitchFamily="34" charset="0"/>
              </a:rPr>
              <a:t>Tại sao bôi vôi vào vết cắn có thể </a:t>
            </a:r>
            <a:r>
              <a:rPr lang="en-US" sz="2800" b="0">
                <a:solidFill>
                  <a:srgbClr val="212529"/>
                </a:solidFill>
                <a:latin typeface="Arial" panose="020B0604020202020204" pitchFamily="34" charset="0"/>
                <a:cs typeface="Arial" panose="020B0604020202020204" pitchFamily="34" charset="0"/>
              </a:rPr>
              <a:t>làm cho vết phồng xẹp xuống và không còn cảm giác rát ngứa nữa?</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 y="-140970"/>
            <a:ext cx="12192000" cy="6858000"/>
          </a:xfrm>
          <a:prstGeom prst="rect">
            <a:avLst/>
          </a:prstGeom>
        </p:spPr>
      </p:pic>
      <p:sp>
        <p:nvSpPr>
          <p:cNvPr id="2" name="Text Box 1"/>
          <p:cNvSpPr txBox="1"/>
          <p:nvPr/>
        </p:nvSpPr>
        <p:spPr>
          <a:xfrm>
            <a:off x="765175" y="0"/>
            <a:ext cx="9902825"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2: Hình thành kiến thức mới</a:t>
            </a:r>
          </a:p>
        </p:txBody>
      </p:sp>
      <p:sp>
        <p:nvSpPr>
          <p:cNvPr id="4" name="Text Box 3"/>
          <p:cNvSpPr txBox="1"/>
          <p:nvPr/>
        </p:nvSpPr>
        <p:spPr>
          <a:xfrm>
            <a:off x="1254760" y="2439035"/>
            <a:ext cx="3698240" cy="521970"/>
          </a:xfrm>
          <a:prstGeom prst="rect">
            <a:avLst/>
          </a:prstGeom>
          <a:noFill/>
        </p:spPr>
        <p:txBody>
          <a:bodyPr wrap="square" rtlCol="0">
            <a:spAutoFit/>
          </a:bodyPr>
          <a:lstStyle/>
          <a:p>
            <a:r>
              <a:rPr lang="en-US" sz="2800" b="1">
                <a:highlight>
                  <a:srgbClr val="FFFF00"/>
                </a:highlight>
              </a:rPr>
              <a:t>I. KHÁI NIỆM BASE</a:t>
            </a:r>
          </a:p>
        </p:txBody>
      </p:sp>
      <p:pic>
        <p:nvPicPr>
          <p:cNvPr id="22530" name="Picture 2" descr="F:\1-原创素材\1_mm1102\PPT\PPT_014\materaials\pageimg_g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40" y="706755"/>
            <a:ext cx="5110480" cy="310261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BC6975D-035F-A8E3-FF1F-0BAFCAAB8948}"/>
              </a:ext>
            </a:extLst>
          </p:cNvPr>
          <p:cNvSpPr txBox="1"/>
          <p:nvPr/>
        </p:nvSpPr>
        <p:spPr>
          <a:xfrm>
            <a:off x="6762115" y="5377303"/>
            <a:ext cx="6159500" cy="1200329"/>
          </a:xfrm>
          <a:prstGeom prst="rect">
            <a:avLst/>
          </a:prstGeom>
          <a:noFill/>
        </p:spPr>
        <p:txBody>
          <a:bodyPr wrap="square">
            <a:spAutoFit/>
          </a:bodyPr>
          <a:lstStyle/>
          <a:p>
            <a:endParaRPr lang="en-US" dirty="0"/>
          </a:p>
          <a:p>
            <a:r>
              <a:rPr lang="en-US" dirty="0" err="1"/>
              <a:t>Tài</a:t>
            </a:r>
            <a:r>
              <a:rPr lang="en-US" dirty="0"/>
              <a:t> </a:t>
            </a:r>
            <a:r>
              <a:rPr lang="en-US" dirty="0" err="1"/>
              <a:t>liệu</a:t>
            </a:r>
            <a:r>
              <a:rPr lang="en-US" dirty="0"/>
              <a:t> </a:t>
            </a:r>
            <a:r>
              <a:rPr lang="en-US" dirty="0" err="1"/>
              <a:t>được</a:t>
            </a:r>
            <a:r>
              <a:rPr lang="en-US" dirty="0"/>
              <a:t> chia </a:t>
            </a:r>
            <a:r>
              <a:rPr lang="en-US" dirty="0" err="1"/>
              <a:t>sẻ</a:t>
            </a:r>
            <a:r>
              <a:rPr lang="en-US" dirty="0"/>
              <a:t> </a:t>
            </a:r>
            <a:r>
              <a:rPr lang="en-US" dirty="0" err="1"/>
              <a:t>bởi</a:t>
            </a:r>
            <a:r>
              <a:rPr lang="en-US" dirty="0"/>
              <a:t> </a:t>
            </a:r>
          </a:p>
          <a:p>
            <a:r>
              <a:rPr lang="en-US" dirty="0"/>
              <a:t>https://www.vnteach.com</a:t>
            </a:r>
          </a:p>
          <a:p>
            <a:r>
              <a:rPr lang="en-US" dirty="0"/>
              <a:t>https://www.facebook.com/groups/thuvienvnteach/</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p:nvPr/>
        </p:nvSpPr>
        <p:spPr>
          <a:xfrm>
            <a:off x="65405" y="80327"/>
            <a:ext cx="5080000" cy="521970"/>
          </a:xfrm>
          <a:prstGeom prst="rect">
            <a:avLst/>
          </a:prstGeom>
          <a:noFill/>
          <a:ln w="9525">
            <a:noFill/>
          </a:ln>
        </p:spPr>
        <p:txBody>
          <a:bodyPr>
            <a:spAutoFit/>
            <a:scene3d>
              <a:camera prst="orthographicFront"/>
              <a:lightRig rig="threePt" dir="t"/>
            </a:scene3d>
          </a:bodyPr>
          <a:lstStyle/>
          <a:p>
            <a:pPr indent="0"/>
            <a:r>
              <a:rPr lang="en-US" sz="2800" b="1" i="1">
                <a:solidFill>
                  <a:srgbClr val="00B05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Vòng 1: Nhóm chuyên gia</a:t>
            </a:r>
          </a:p>
        </p:txBody>
      </p:sp>
      <p:sp>
        <p:nvSpPr>
          <p:cNvPr id="7" name="Text Box 6"/>
          <p:cNvSpPr txBox="1"/>
          <p:nvPr/>
        </p:nvSpPr>
        <p:spPr>
          <a:xfrm>
            <a:off x="168275" y="601980"/>
            <a:ext cx="3206750" cy="521970"/>
          </a:xfrm>
          <a:prstGeom prst="rect">
            <a:avLst/>
          </a:prstGeom>
          <a:noFill/>
          <a:ln w="9525">
            <a:noFill/>
          </a:ln>
        </p:spPr>
        <p:txBody>
          <a:bodyPr wrap="square">
            <a:spAutoFit/>
          </a:bodyPr>
          <a:lstStyle/>
          <a:p>
            <a:pPr indent="0"/>
            <a:r>
              <a:rPr lang="en-US" sz="2800" b="0">
                <a:solidFill>
                  <a:schemeClr val="accent2">
                    <a:lumMod val="75000"/>
                  </a:schemeClr>
                </a:solidFill>
                <a:latin typeface="Arial" panose="020B0604020202020204" pitchFamily="34" charset="0"/>
                <a:cs typeface="Arial" panose="020B0604020202020204" pitchFamily="34" charset="0"/>
              </a:rPr>
              <a:t>Quan sát bảng 9.1</a:t>
            </a:r>
          </a:p>
        </p:txBody>
      </p:sp>
      <p:pic>
        <p:nvPicPr>
          <p:cNvPr id="9" name="Picture 8" descr="Screenshot 2023-07-06 213306"/>
          <p:cNvPicPr>
            <a:picLocks noChangeAspect="1"/>
          </p:cNvPicPr>
          <p:nvPr/>
        </p:nvPicPr>
        <p:blipFill>
          <a:blip r:embed="rId2"/>
          <a:stretch>
            <a:fillRect/>
          </a:stretch>
        </p:blipFill>
        <p:spPr>
          <a:xfrm>
            <a:off x="3458845" y="657860"/>
            <a:ext cx="8806180" cy="6200140"/>
          </a:xfrm>
          <a:prstGeom prst="rect">
            <a:avLst/>
          </a:prstGeom>
        </p:spPr>
      </p:pic>
      <p:pic>
        <p:nvPicPr>
          <p:cNvPr id="5" name="Picture 4"/>
          <p:cNvPicPr/>
          <p:nvPr/>
        </p:nvPicPr>
        <p:blipFill>
          <a:blip r:embed="rId3"/>
          <a:stretch>
            <a:fillRect/>
          </a:stretch>
        </p:blipFill>
        <p:spPr>
          <a:xfrm>
            <a:off x="65405" y="1123950"/>
            <a:ext cx="1732280" cy="1700530"/>
          </a:xfrm>
          <a:prstGeom prst="rect">
            <a:avLst/>
          </a:prstGeom>
          <a:noFill/>
          <a:ln w="9525">
            <a:noFill/>
          </a:ln>
        </p:spPr>
      </p:pic>
      <p:sp>
        <p:nvSpPr>
          <p:cNvPr id="8" name="Text Box 7"/>
          <p:cNvSpPr txBox="1"/>
          <p:nvPr/>
        </p:nvSpPr>
        <p:spPr>
          <a:xfrm>
            <a:off x="65405" y="3169285"/>
            <a:ext cx="3393440" cy="2676525"/>
          </a:xfrm>
          <a:prstGeom prst="rect">
            <a:avLst/>
          </a:prstGeom>
          <a:noFill/>
          <a:ln w="9525">
            <a:noFill/>
          </a:ln>
        </p:spPr>
        <p:txBody>
          <a:bodyPr wrap="square">
            <a:spAutoFit/>
          </a:bodyPr>
          <a:lstStyle/>
          <a:p>
            <a:pPr indent="0"/>
            <a:r>
              <a:rPr lang="en-US" sz="2800" b="0">
                <a:solidFill>
                  <a:schemeClr val="accent2">
                    <a:lumMod val="75000"/>
                  </a:schemeClr>
                </a:solidFill>
                <a:latin typeface="Arial" panose="020B0604020202020204" pitchFamily="34" charset="0"/>
                <a:cs typeface="Arial" panose="020B0604020202020204" pitchFamily="34" charset="0"/>
              </a:rPr>
              <a:t> Thảo luận nhóm (5 phút):</a:t>
            </a:r>
          </a:p>
          <a:p>
            <a:pPr indent="0"/>
            <a:r>
              <a:rPr lang="en-US" sz="2800" b="0">
                <a:solidFill>
                  <a:schemeClr val="accent2">
                    <a:lumMod val="75000"/>
                  </a:schemeClr>
                </a:solidFill>
                <a:latin typeface="Arial" panose="020B0604020202020204" pitchFamily="34" charset="0"/>
                <a:cs typeface="Arial" panose="020B0604020202020204" pitchFamily="34" charset="0"/>
              </a:rPr>
              <a:t>Nhóm 1: CH1   Nhóm 2: CH2</a:t>
            </a:r>
          </a:p>
          <a:p>
            <a:pPr indent="0"/>
            <a:r>
              <a:rPr lang="en-US" sz="2800" b="0">
                <a:solidFill>
                  <a:schemeClr val="accent2">
                    <a:lumMod val="75000"/>
                  </a:schemeClr>
                </a:solidFill>
                <a:latin typeface="Arial" panose="020B0604020202020204" pitchFamily="34" charset="0"/>
                <a:cs typeface="Arial" panose="020B0604020202020204" pitchFamily="34" charset="0"/>
              </a:rPr>
              <a:t>Nhóm 3: CH3 </a:t>
            </a:r>
          </a:p>
          <a:p>
            <a:pPr indent="0"/>
            <a:r>
              <a:rPr lang="en-US" sz="2800" b="0">
                <a:solidFill>
                  <a:schemeClr val="accent2">
                    <a:lumMod val="75000"/>
                  </a:schemeClr>
                </a:solidFill>
                <a:latin typeface="Arial" panose="020B0604020202020204" pitchFamily="34" charset="0"/>
                <a:cs typeface="Arial" panose="020B0604020202020204" pitchFamily="34" charset="0"/>
              </a:rPr>
              <a:t>Nhóm 4: CH4</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37795" y="128587"/>
            <a:ext cx="5080000" cy="521970"/>
          </a:xfrm>
          <a:prstGeom prst="rect">
            <a:avLst/>
          </a:prstGeom>
          <a:noFill/>
          <a:ln w="9525">
            <a:noFill/>
          </a:ln>
        </p:spPr>
        <p:txBody>
          <a:bodyPr>
            <a:spAutoFit/>
          </a:bodyPr>
          <a:lstStyle/>
          <a:p>
            <a:pPr indent="0"/>
            <a:r>
              <a:rPr lang="en-US" sz="2800" b="0" i="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Vòng 2: Nhóm mảnh ghép:</a:t>
            </a:r>
          </a:p>
        </p:txBody>
      </p:sp>
      <p:pic>
        <p:nvPicPr>
          <p:cNvPr id="5" name="Picture 4"/>
          <p:cNvPicPr/>
          <p:nvPr/>
        </p:nvPicPr>
        <p:blipFill>
          <a:blip r:embed="rId2"/>
          <a:stretch>
            <a:fillRect/>
          </a:stretch>
        </p:blipFill>
        <p:spPr>
          <a:xfrm>
            <a:off x="288290" y="734695"/>
            <a:ext cx="1732280" cy="1700530"/>
          </a:xfrm>
          <a:prstGeom prst="rect">
            <a:avLst/>
          </a:prstGeom>
          <a:noFill/>
          <a:ln w="9525">
            <a:noFill/>
          </a:ln>
        </p:spPr>
      </p:pic>
      <p:sp>
        <p:nvSpPr>
          <p:cNvPr id="8" name="Text Box 7"/>
          <p:cNvSpPr txBox="1"/>
          <p:nvPr/>
        </p:nvSpPr>
        <p:spPr>
          <a:xfrm>
            <a:off x="2112010" y="734695"/>
            <a:ext cx="8351520" cy="953135"/>
          </a:xfrm>
          <a:prstGeom prst="rect">
            <a:avLst/>
          </a:prstGeom>
          <a:noFill/>
          <a:ln w="9525">
            <a:noFill/>
          </a:ln>
        </p:spPr>
        <p:txBody>
          <a:bodyPr wrap="square">
            <a:spAutoFit/>
          </a:bodyPr>
          <a:lstStyle/>
          <a:p>
            <a:pPr indent="0"/>
            <a:r>
              <a:rPr lang="en-US" sz="2800" b="0">
                <a:solidFill>
                  <a:schemeClr val="accent2">
                    <a:lumMod val="75000"/>
                  </a:schemeClr>
                </a:solidFill>
                <a:latin typeface="Arial" panose="020B0604020202020204" pitchFamily="34" charset="0"/>
                <a:cs typeface="Arial" panose="020B0604020202020204" pitchFamily="34" charset="0"/>
              </a:rPr>
              <a:t> NV1: Thảo luận nhóm (5 phút), trả lời 4 câu hỏi:</a:t>
            </a:r>
          </a:p>
          <a:p>
            <a:pPr indent="0"/>
            <a:endParaRPr lang="en-US" sz="2800" b="0">
              <a:solidFill>
                <a:schemeClr val="accent2">
                  <a:lumMod val="75000"/>
                </a:schemeClr>
              </a:solidFill>
              <a:latin typeface="Arial" panose="020B0604020202020204" pitchFamily="34" charset="0"/>
              <a:cs typeface="Arial" panose="020B0604020202020204" pitchFamily="34" charset="0"/>
            </a:endParaRPr>
          </a:p>
        </p:txBody>
      </p:sp>
      <p:pic>
        <p:nvPicPr>
          <p:cNvPr id="9" name="Picture 8" descr="Screenshot 2023-07-06 213306"/>
          <p:cNvPicPr>
            <a:picLocks noChangeAspect="1"/>
          </p:cNvPicPr>
          <p:nvPr/>
        </p:nvPicPr>
        <p:blipFill>
          <a:blip r:embed="rId3"/>
          <a:stretch>
            <a:fillRect/>
          </a:stretch>
        </p:blipFill>
        <p:spPr>
          <a:xfrm>
            <a:off x="2111375" y="1387475"/>
            <a:ext cx="10153650" cy="5470525"/>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theme/theme1.xml><?xml version="1.0" encoding="utf-8"?>
<a:theme xmlns:a="http://schemas.openxmlformats.org/drawingml/2006/main" name="1_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3936</Words>
  <Application>Microsoft Office PowerPoint</Application>
  <PresentationFormat>Widescreen</PresentationFormat>
  <Paragraphs>385</Paragraphs>
  <Slides>38</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等线</vt:lpstr>
      <vt:lpstr>Microsoft YaHei</vt:lpstr>
      <vt:lpstr>Agency FB</vt:lpstr>
      <vt:lpstr>Arial</vt:lpstr>
      <vt:lpstr>Bahnschrift Light</vt:lpstr>
      <vt:lpstr>Calibri</vt:lpstr>
      <vt:lpstr>Times New Roman</vt:lpstr>
      <vt:lpstr>1_Blue Waves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TÍNH CHẤT HÓA HỌC:</vt:lpstr>
      <vt:lpstr>PowerPoint Presentation</vt:lpstr>
      <vt:lpstr>PowerPoint Presentation</vt:lpstr>
      <vt:lpstr>PowerPoint Presentation</vt:lpstr>
      <vt:lpstr>PowerPoint Presentation</vt:lpstr>
      <vt:lpstr>PowerPoint Presentation</vt:lpstr>
      <vt:lpstr>PowerPoint Presentation</vt:lpstr>
      <vt:lpstr>III. THANG 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NGUYEN VU THAI BINH</cp:lastModifiedBy>
  <cp:revision>2</cp:revision>
  <dcterms:created xsi:type="dcterms:W3CDTF">2023-07-03T09:50:00Z</dcterms:created>
  <dcterms:modified xsi:type="dcterms:W3CDTF">2023-08-19T16:00:54Z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5C90845C3DE8466EA0263F88C5C1E8C1</vt:lpwstr>
  </property>
  <property fmtid="{D5CDD505-2E9C-101B-9397-08002B2CF9AE}" pid="3" name="KSOProductBuildVer">
    <vt:lpwstr>1033-11.2.0.11537</vt:lpwstr>
  </property>
</Properties>
</file>