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256" r:id="rId2"/>
    <p:sldId id="257" r:id="rId3"/>
    <p:sldId id="261" r:id="rId4"/>
    <p:sldId id="260" r:id="rId5"/>
    <p:sldId id="269" r:id="rId6"/>
    <p:sldId id="270" r:id="rId7"/>
    <p:sldId id="271" r:id="rId8"/>
    <p:sldId id="258" r:id="rId9"/>
    <p:sldId id="272" r:id="rId10"/>
    <p:sldId id="259" r:id="rId11"/>
    <p:sldId id="273" r:id="rId12"/>
    <p:sldId id="262" r:id="rId13"/>
    <p:sldId id="274" r:id="rId14"/>
    <p:sldId id="275" r:id="rId15"/>
    <p:sldId id="264" r:id="rId16"/>
    <p:sldId id="265" r:id="rId17"/>
    <p:sldId id="263" r:id="rId18"/>
    <p:sldId id="277" r:id="rId19"/>
    <p:sldId id="278" r:id="rId20"/>
    <p:sldId id="279" r:id="rId21"/>
    <p:sldId id="280" r:id="rId22"/>
    <p:sldId id="281" r:id="rId23"/>
    <p:sldId id="282" r:id="rId24"/>
    <p:sldId id="283" r:id="rId25"/>
    <p:sldId id="267" r:id="rId26"/>
    <p:sldId id="284" r:id="rId27"/>
    <p:sldId id="276" r:id="rId28"/>
    <p:sldId id="266" r:id="rId29"/>
  </p:sldIdLst>
  <p:sldSz cx="18288000" cy="10287000"/>
  <p:notesSz cx="6858000" cy="9144000"/>
  <p:embeddedFontLst>
    <p:embeddedFont>
      <p:font typeface="Chewy" panose="020B0604020202020204" charset="0"/>
      <p:regular r:id="rId31"/>
    </p:embeddedFont>
    <p:embeddedFont>
      <p:font typeface="Calibri" panose="020F0502020204030204" pitchFamily="34" charset="0"/>
      <p:regular r:id="rId32"/>
      <p:bold r:id="rId33"/>
      <p:italic r:id="rId34"/>
      <p:boldItalic r:id="rId35"/>
    </p:embeddedFont>
    <p:embeddedFont>
      <p:font typeface="Ara Hamah Homs" panose="020B0604020202020204" charset="-78"/>
      <p:regular r:id="rId36"/>
    </p:embeddedFont>
    <p:embeddedFont>
      <p:font typeface="Sniglet" panose="020B0604020202020204" charset="0"/>
      <p:regular r:id="rId37"/>
    </p:embeddedFont>
    <p:embeddedFont>
      <p:font typeface="Cambria Math" panose="02040503050406030204" pitchFamily="18"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69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C38605-FAC8-4507-BD86-B3723C8D377C}" type="datetimeFigureOut">
              <a:rPr lang="en-US" smtClean="0"/>
              <a:t>10/4/2024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1C7C9D-ECB2-4F5C-896B-FFD3ED39C38C}" type="slidenum">
              <a:rPr lang="en-US" smtClean="0"/>
              <a:t>‹#›</a:t>
            </a:fld>
            <a:endParaRPr lang="en-US"/>
          </a:p>
        </p:txBody>
      </p:sp>
    </p:spTree>
    <p:extLst>
      <p:ext uri="{BB962C8B-B14F-4D97-AF65-F5344CB8AC3E}">
        <p14:creationId xmlns:p14="http://schemas.microsoft.com/office/powerpoint/2010/main" val="3790162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1C7C9D-ECB2-4F5C-896B-FFD3ED39C38C}" type="slidenum">
              <a:rPr lang="en-US" smtClean="0"/>
              <a:t>18</a:t>
            </a:fld>
            <a:endParaRPr lang="en-US"/>
          </a:p>
        </p:txBody>
      </p:sp>
    </p:spTree>
    <p:extLst>
      <p:ext uri="{BB962C8B-B14F-4D97-AF65-F5344CB8AC3E}">
        <p14:creationId xmlns:p14="http://schemas.microsoft.com/office/powerpoint/2010/main" val="2035561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1C7C9D-ECB2-4F5C-896B-FFD3ED39C38C}" type="slidenum">
              <a:rPr lang="en-US" smtClean="0"/>
              <a:t>19</a:t>
            </a:fld>
            <a:endParaRPr lang="en-US"/>
          </a:p>
        </p:txBody>
      </p:sp>
    </p:spTree>
    <p:extLst>
      <p:ext uri="{BB962C8B-B14F-4D97-AF65-F5344CB8AC3E}">
        <p14:creationId xmlns:p14="http://schemas.microsoft.com/office/powerpoint/2010/main" val="2732691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1C7C9D-ECB2-4F5C-896B-FFD3ED39C38C}" type="slidenum">
              <a:rPr lang="en-US" smtClean="0"/>
              <a:t>20</a:t>
            </a:fld>
            <a:endParaRPr lang="en-US"/>
          </a:p>
        </p:txBody>
      </p:sp>
    </p:spTree>
    <p:extLst>
      <p:ext uri="{BB962C8B-B14F-4D97-AF65-F5344CB8AC3E}">
        <p14:creationId xmlns:p14="http://schemas.microsoft.com/office/powerpoint/2010/main" val="1644064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1C7C9D-ECB2-4F5C-896B-FFD3ED39C38C}" type="slidenum">
              <a:rPr lang="en-US" smtClean="0"/>
              <a:t>21</a:t>
            </a:fld>
            <a:endParaRPr lang="en-US"/>
          </a:p>
        </p:txBody>
      </p:sp>
    </p:spTree>
    <p:extLst>
      <p:ext uri="{BB962C8B-B14F-4D97-AF65-F5344CB8AC3E}">
        <p14:creationId xmlns:p14="http://schemas.microsoft.com/office/powerpoint/2010/main" val="2465298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1C7C9D-ECB2-4F5C-896B-FFD3ED39C38C}" type="slidenum">
              <a:rPr lang="en-US" smtClean="0"/>
              <a:t>22</a:t>
            </a:fld>
            <a:endParaRPr lang="en-US"/>
          </a:p>
        </p:txBody>
      </p:sp>
    </p:spTree>
    <p:extLst>
      <p:ext uri="{BB962C8B-B14F-4D97-AF65-F5344CB8AC3E}">
        <p14:creationId xmlns:p14="http://schemas.microsoft.com/office/powerpoint/2010/main" val="4189068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1C7C9D-ECB2-4F5C-896B-FFD3ED39C38C}" type="slidenum">
              <a:rPr lang="en-US" smtClean="0"/>
              <a:t>23</a:t>
            </a:fld>
            <a:endParaRPr lang="en-US"/>
          </a:p>
        </p:txBody>
      </p:sp>
    </p:spTree>
    <p:extLst>
      <p:ext uri="{BB962C8B-B14F-4D97-AF65-F5344CB8AC3E}">
        <p14:creationId xmlns:p14="http://schemas.microsoft.com/office/powerpoint/2010/main" val="4174509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1C7C9D-ECB2-4F5C-896B-FFD3ED39C38C}" type="slidenum">
              <a:rPr lang="en-US" smtClean="0"/>
              <a:t>24</a:t>
            </a:fld>
            <a:endParaRPr lang="en-US"/>
          </a:p>
        </p:txBody>
      </p:sp>
    </p:spTree>
    <p:extLst>
      <p:ext uri="{BB962C8B-B14F-4D97-AF65-F5344CB8AC3E}">
        <p14:creationId xmlns:p14="http://schemas.microsoft.com/office/powerpoint/2010/main" val="715537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sv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2.svg"/><Relationship Id="rId4" Type="http://schemas.openxmlformats.org/officeDocument/2006/relationships/image" Target="../media/image6.png"/><Relationship Id="rId9" Type="http://schemas.openxmlformats.org/officeDocument/2006/relationships/image" Target="../media/image22.sv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sv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2.svg"/><Relationship Id="rId4" Type="http://schemas.openxmlformats.org/officeDocument/2006/relationships/image" Target="../media/image6.png"/><Relationship Id="rId9" Type="http://schemas.openxmlformats.org/officeDocument/2006/relationships/image" Target="../media/image22.sv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sv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2.svg"/><Relationship Id="rId4" Type="http://schemas.openxmlformats.org/officeDocument/2006/relationships/image" Target="../media/image6.png"/><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sv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2.sv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sv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2.sv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4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48.svg"/><Relationship Id="rId5" Type="http://schemas.openxmlformats.org/officeDocument/2006/relationships/image" Target="../media/image12.svg"/><Relationship Id="rId10" Type="http://schemas.openxmlformats.org/officeDocument/2006/relationships/image" Target="../media/image29.png"/><Relationship Id="rId4" Type="http://schemas.openxmlformats.org/officeDocument/2006/relationships/image" Target="../media/image6.png"/><Relationship Id="rId9" Type="http://schemas.openxmlformats.org/officeDocument/2006/relationships/image" Target="../media/image20.sv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54.svg"/><Relationship Id="rId3" Type="http://schemas.openxmlformats.org/officeDocument/2006/relationships/image" Target="../media/image2.svg"/><Relationship Id="rId7" Type="http://schemas.openxmlformats.org/officeDocument/2006/relationships/image" Target="../media/image14.svg"/><Relationship Id="rId12"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52.svg"/><Relationship Id="rId5" Type="http://schemas.openxmlformats.org/officeDocument/2006/relationships/image" Target="../media/image12.svg"/><Relationship Id="rId10" Type="http://schemas.openxmlformats.org/officeDocument/2006/relationships/image" Target="../media/image31.png"/><Relationship Id="rId4" Type="http://schemas.openxmlformats.org/officeDocument/2006/relationships/image" Target="../media/image6.png"/><Relationship Id="rId9" Type="http://schemas.openxmlformats.org/officeDocument/2006/relationships/image" Target="../media/image50.sv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6" Type="http://schemas.openxmlformats.org/officeDocument/2006/relationships/image" Target="../media/image8.sv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2.sv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xml"/><Relationship Id="rId16" Type="http://schemas.openxmlformats.org/officeDocument/2006/relationships/image" Target="../media/image8.sv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6.png"/><Relationship Id="rId4" Type="http://schemas.openxmlformats.org/officeDocument/2006/relationships/image" Target="../media/image2.svg"/><Relationship Id="rId9"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png"/><Relationship Id="rId7" Type="http://schemas.openxmlformats.org/officeDocument/2006/relationships/image" Target="../media/image7.png"/><Relationship Id="rId17" Type="http://schemas.openxmlformats.org/officeDocument/2006/relationships/image" Target="../media/image33.png"/><Relationship Id="rId2" Type="http://schemas.openxmlformats.org/officeDocument/2006/relationships/notesSlide" Target="../notesSlides/notesSlide2.xml"/><Relationship Id="rId16" Type="http://schemas.openxmlformats.org/officeDocument/2006/relationships/image" Target="../media/image8.sv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6.png"/><Relationship Id="rId4" Type="http://schemas.openxmlformats.org/officeDocument/2006/relationships/image" Target="../media/image2.sv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svg"/><Relationship Id="rId3" Type="http://schemas.openxmlformats.org/officeDocument/2006/relationships/image" Target="../media/image2.svg"/><Relationship Id="rId7" Type="http://schemas.openxmlformats.org/officeDocument/2006/relationships/image" Target="../media/image12.svg"/><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8.svg"/><Relationship Id="rId5" Type="http://schemas.openxmlformats.org/officeDocument/2006/relationships/image" Target="../media/image10.svg"/><Relationship Id="rId10" Type="http://schemas.openxmlformats.org/officeDocument/2006/relationships/image" Target="../media/image4.png"/><Relationship Id="rId4" Type="http://schemas.openxmlformats.org/officeDocument/2006/relationships/image" Target="../media/image5.png"/><Relationship Id="rId9" Type="http://schemas.openxmlformats.org/officeDocument/2006/relationships/image" Target="../media/image14.svg"/></Relationships>
</file>

<file path=ppt/slides/_rels/slide20.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3.xml"/><Relationship Id="rId16" Type="http://schemas.openxmlformats.org/officeDocument/2006/relationships/image" Target="../media/image8.sv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6.png"/><Relationship Id="rId4" Type="http://schemas.openxmlformats.org/officeDocument/2006/relationships/image" Target="../media/image2.svg"/><Relationship Id="rId9"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4.xml"/><Relationship Id="rId16" Type="http://schemas.openxmlformats.org/officeDocument/2006/relationships/image" Target="../media/image8.sv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6.png"/><Relationship Id="rId4" Type="http://schemas.openxmlformats.org/officeDocument/2006/relationships/image" Target="../media/image2.svg"/><Relationship Id="rId9"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png"/><Relationship Id="rId7" Type="http://schemas.openxmlformats.org/officeDocument/2006/relationships/image" Target="../media/image7.png"/><Relationship Id="rId17" Type="http://schemas.openxmlformats.org/officeDocument/2006/relationships/image" Target="../media/image34.png"/><Relationship Id="rId2" Type="http://schemas.openxmlformats.org/officeDocument/2006/relationships/notesSlide" Target="../notesSlides/notesSlide5.xml"/><Relationship Id="rId16" Type="http://schemas.openxmlformats.org/officeDocument/2006/relationships/image" Target="../media/image8.sv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6.png"/><Relationship Id="rId4" Type="http://schemas.openxmlformats.org/officeDocument/2006/relationships/image" Target="../media/image2.svg"/><Relationship Id="rId9"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14.svg"/><Relationship Id="rId18" Type="http://schemas.openxmlformats.org/officeDocument/2006/relationships/image" Target="../media/image36.png"/><Relationship Id="rId3" Type="http://schemas.openxmlformats.org/officeDocument/2006/relationships/image" Target="../media/image1.png"/><Relationship Id="rId7" Type="http://schemas.openxmlformats.org/officeDocument/2006/relationships/image" Target="../media/image7.png"/><Relationship Id="rId17" Type="http://schemas.openxmlformats.org/officeDocument/2006/relationships/image" Target="../media/image35.png"/><Relationship Id="rId2" Type="http://schemas.openxmlformats.org/officeDocument/2006/relationships/notesSlide" Target="../notesSlides/notesSlide6.xml"/><Relationship Id="rId16" Type="http://schemas.openxmlformats.org/officeDocument/2006/relationships/image" Target="../media/image8.sv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6.png"/><Relationship Id="rId4" Type="http://schemas.openxmlformats.org/officeDocument/2006/relationships/image" Target="../media/image2.svg"/><Relationship Id="rId9"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14.svg"/><Relationship Id="rId18" Type="http://schemas.openxmlformats.org/officeDocument/2006/relationships/image" Target="../media/image37.png"/><Relationship Id="rId3" Type="http://schemas.openxmlformats.org/officeDocument/2006/relationships/image" Target="../media/image1.png"/><Relationship Id="rId7" Type="http://schemas.openxmlformats.org/officeDocument/2006/relationships/image" Target="../media/image7.png"/><Relationship Id="rId17" Type="http://schemas.openxmlformats.org/officeDocument/2006/relationships/image" Target="../media/image35.png"/><Relationship Id="rId2" Type="http://schemas.openxmlformats.org/officeDocument/2006/relationships/notesSlide" Target="../notesSlides/notesSlide7.xml"/><Relationship Id="rId16" Type="http://schemas.openxmlformats.org/officeDocument/2006/relationships/image" Target="../media/image8.sv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6.png"/><Relationship Id="rId4" Type="http://schemas.openxmlformats.org/officeDocument/2006/relationships/image" Target="../media/image2.svg"/><Relationship Id="rId9"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2.svg"/><Relationship Id="rId15" Type="http://schemas.openxmlformats.org/officeDocument/2006/relationships/image" Target="../media/image34.sv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26.svg"/><Relationship Id="rId2" Type="http://schemas.openxmlformats.org/officeDocument/2006/relationships/image" Target="../media/image1.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2.svg"/><Relationship Id="rId15" Type="http://schemas.openxmlformats.org/officeDocument/2006/relationships/image" Target="../media/image34.sv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26.svg"/><Relationship Id="rId17" Type="http://schemas.openxmlformats.org/officeDocument/2006/relationships/image" Target="../media/image40.png"/><Relationship Id="rId2" Type="http://schemas.openxmlformats.org/officeDocument/2006/relationships/image" Target="../media/image1.png"/><Relationship Id="rId16"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2.svg"/><Relationship Id="rId15" Type="http://schemas.openxmlformats.org/officeDocument/2006/relationships/image" Target="../media/image34.sv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58.svg"/><Relationship Id="rId3" Type="http://schemas.openxmlformats.org/officeDocument/2006/relationships/image" Target="../media/image2.svg"/><Relationship Id="rId7" Type="http://schemas.openxmlformats.org/officeDocument/2006/relationships/image" Target="../media/image14.svg"/><Relationship Id="rId12"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8.svg"/><Relationship Id="rId5" Type="http://schemas.openxmlformats.org/officeDocument/2006/relationships/image" Target="../media/image12.svg"/><Relationship Id="rId10" Type="http://schemas.openxmlformats.org/officeDocument/2006/relationships/image" Target="../media/image4.png"/><Relationship Id="rId4" Type="http://schemas.openxmlformats.org/officeDocument/2006/relationships/image" Target="../media/image6.png"/><Relationship Id="rId9" Type="http://schemas.openxmlformats.org/officeDocument/2006/relationships/image" Target="../media/image56.sv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26.svg"/><Relationship Id="rId17" Type="http://schemas.openxmlformats.org/officeDocument/2006/relationships/image" Target="../media/image12.png"/><Relationship Id="rId2" Type="http://schemas.openxmlformats.org/officeDocument/2006/relationships/image" Target="../media/image1.png"/><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2.svg"/><Relationship Id="rId15" Type="http://schemas.openxmlformats.org/officeDocument/2006/relationships/image" Target="../media/image34.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2.sv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26.sv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2.svg"/><Relationship Id="rId10" Type="http://schemas.openxmlformats.org/officeDocument/2006/relationships/image" Target="../media/image16.png"/><Relationship Id="rId4" Type="http://schemas.openxmlformats.org/officeDocument/2006/relationships/image" Target="../media/image6.png"/><Relationship Id="rId9" Type="http://schemas.openxmlformats.org/officeDocument/2006/relationships/image" Target="../media/image26.sv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26.sv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2.svg"/><Relationship Id="rId10" Type="http://schemas.openxmlformats.org/officeDocument/2006/relationships/image" Target="../media/image18.png"/><Relationship Id="rId4" Type="http://schemas.openxmlformats.org/officeDocument/2006/relationships/image" Target="../media/image6.png"/><Relationship Id="rId9" Type="http://schemas.openxmlformats.org/officeDocument/2006/relationships/image" Target="../media/image26.sv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7.xml"/><Relationship Id="rId7" Type="http://schemas.openxmlformats.org/officeDocument/2006/relationships/image" Target="../media/image12.sv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6.png"/><Relationship Id="rId11" Type="http://schemas.openxmlformats.org/officeDocument/2006/relationships/image" Target="../media/image21.png"/><Relationship Id="rId5" Type="http://schemas.openxmlformats.org/officeDocument/2006/relationships/image" Target="../media/image2.svg"/><Relationship Id="rId10" Type="http://schemas.openxmlformats.org/officeDocument/2006/relationships/image" Target="../media/image20.png"/><Relationship Id="rId4" Type="http://schemas.openxmlformats.org/officeDocument/2006/relationships/image" Target="../media/image1.png"/><Relationship Id="rId9" Type="http://schemas.openxmlformats.org/officeDocument/2006/relationships/image" Target="../media/image20.sv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7.xml"/><Relationship Id="rId7" Type="http://schemas.openxmlformats.org/officeDocument/2006/relationships/image" Target="../media/image12.sv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6.png"/><Relationship Id="rId5" Type="http://schemas.openxmlformats.org/officeDocument/2006/relationships/image" Target="../media/image2.svg"/><Relationship Id="rId10" Type="http://schemas.openxmlformats.org/officeDocument/2006/relationships/image" Target="../media/image22.png"/><Relationship Id="rId4" Type="http://schemas.openxmlformats.org/officeDocument/2006/relationships/image" Target="../media/image1.png"/><Relationship Id="rId9"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015555"/>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2296761" y="1726868"/>
            <a:ext cx="13317706" cy="6484584"/>
            <a:chOff x="0" y="0"/>
            <a:chExt cx="3507544" cy="1707874"/>
          </a:xfrm>
        </p:grpSpPr>
        <p:sp>
          <p:nvSpPr>
            <p:cNvPr id="4" name="Freeform 4"/>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E8BADD"/>
            </a:solidFill>
          </p:spPr>
        </p:sp>
        <p:sp>
          <p:nvSpPr>
            <p:cNvPr id="5" name="TextBox 5"/>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5645430" y="8332783"/>
            <a:ext cx="607227" cy="925517"/>
            <a:chOff x="0" y="0"/>
            <a:chExt cx="159928" cy="243758"/>
          </a:xfrm>
        </p:grpSpPr>
        <p:sp>
          <p:nvSpPr>
            <p:cNvPr id="7" name="Freeform 7"/>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8" name="TextBox 8"/>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6590739" y="8332783"/>
            <a:ext cx="607227" cy="925517"/>
            <a:chOff x="0" y="0"/>
            <a:chExt cx="159928" cy="243758"/>
          </a:xfrm>
        </p:grpSpPr>
        <p:sp>
          <p:nvSpPr>
            <p:cNvPr id="10" name="Freeform 10"/>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11" name="TextBox 11"/>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7449799" y="8332783"/>
            <a:ext cx="607227" cy="925517"/>
            <a:chOff x="0" y="0"/>
            <a:chExt cx="159928" cy="243758"/>
          </a:xfrm>
        </p:grpSpPr>
        <p:sp>
          <p:nvSpPr>
            <p:cNvPr id="13" name="Freeform 13"/>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14" name="TextBox 14"/>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8395107" y="8332783"/>
            <a:ext cx="607227" cy="925517"/>
            <a:chOff x="0" y="0"/>
            <a:chExt cx="159928" cy="243758"/>
          </a:xfrm>
        </p:grpSpPr>
        <p:sp>
          <p:nvSpPr>
            <p:cNvPr id="16" name="Freeform 16"/>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17" name="TextBox 17"/>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9285665" y="8332783"/>
            <a:ext cx="607227" cy="925517"/>
            <a:chOff x="0" y="0"/>
            <a:chExt cx="159928" cy="243758"/>
          </a:xfrm>
        </p:grpSpPr>
        <p:sp>
          <p:nvSpPr>
            <p:cNvPr id="19" name="Freeform 19"/>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20" name="TextBox 20"/>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0230974" y="8332783"/>
            <a:ext cx="607227" cy="925517"/>
            <a:chOff x="0" y="0"/>
            <a:chExt cx="159928" cy="243758"/>
          </a:xfrm>
        </p:grpSpPr>
        <p:sp>
          <p:nvSpPr>
            <p:cNvPr id="22" name="Freeform 22"/>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23" name="TextBox 23"/>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1090034" y="8332783"/>
            <a:ext cx="607227" cy="925517"/>
            <a:chOff x="0" y="0"/>
            <a:chExt cx="159928" cy="243758"/>
          </a:xfrm>
        </p:grpSpPr>
        <p:sp>
          <p:nvSpPr>
            <p:cNvPr id="25" name="Freeform 25"/>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26" name="TextBox 26"/>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2035343" y="8332783"/>
            <a:ext cx="607227" cy="925517"/>
            <a:chOff x="0" y="0"/>
            <a:chExt cx="159928" cy="243758"/>
          </a:xfrm>
        </p:grpSpPr>
        <p:sp>
          <p:nvSpPr>
            <p:cNvPr id="28" name="Freeform 28"/>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29" name="TextBox 29"/>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2900459" y="8332783"/>
            <a:ext cx="607227" cy="925517"/>
            <a:chOff x="0" y="0"/>
            <a:chExt cx="159928" cy="243758"/>
          </a:xfrm>
        </p:grpSpPr>
        <p:sp>
          <p:nvSpPr>
            <p:cNvPr id="31" name="Freeform 31"/>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32" name="TextBox 32"/>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3845767" y="8332783"/>
            <a:ext cx="607227" cy="925517"/>
            <a:chOff x="0" y="0"/>
            <a:chExt cx="159928" cy="243758"/>
          </a:xfrm>
        </p:grpSpPr>
        <p:sp>
          <p:nvSpPr>
            <p:cNvPr id="34" name="Freeform 34"/>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35" name="TextBox 35"/>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36" name="Group 36"/>
          <p:cNvGrpSpPr/>
          <p:nvPr/>
        </p:nvGrpSpPr>
        <p:grpSpPr>
          <a:xfrm>
            <a:off x="4704827" y="8332783"/>
            <a:ext cx="607227" cy="925517"/>
            <a:chOff x="0" y="0"/>
            <a:chExt cx="159928" cy="243758"/>
          </a:xfrm>
        </p:grpSpPr>
        <p:sp>
          <p:nvSpPr>
            <p:cNvPr id="37" name="Freeform 37"/>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38" name="TextBox 38"/>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39" name="Group 39"/>
          <p:cNvGrpSpPr/>
          <p:nvPr/>
        </p:nvGrpSpPr>
        <p:grpSpPr>
          <a:xfrm>
            <a:off x="12975945" y="8332783"/>
            <a:ext cx="607227" cy="925517"/>
            <a:chOff x="0" y="0"/>
            <a:chExt cx="159928" cy="243758"/>
          </a:xfrm>
        </p:grpSpPr>
        <p:sp>
          <p:nvSpPr>
            <p:cNvPr id="40" name="Freeform 40"/>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41" name="TextBox 41"/>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42" name="Group 42"/>
          <p:cNvGrpSpPr/>
          <p:nvPr/>
        </p:nvGrpSpPr>
        <p:grpSpPr>
          <a:xfrm>
            <a:off x="13921254" y="8332783"/>
            <a:ext cx="607227" cy="925517"/>
            <a:chOff x="0" y="0"/>
            <a:chExt cx="159928" cy="243758"/>
          </a:xfrm>
        </p:grpSpPr>
        <p:sp>
          <p:nvSpPr>
            <p:cNvPr id="43" name="Freeform 43"/>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44" name="TextBox 44"/>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45" name="Group 45"/>
          <p:cNvGrpSpPr/>
          <p:nvPr/>
        </p:nvGrpSpPr>
        <p:grpSpPr>
          <a:xfrm>
            <a:off x="14780314" y="8332783"/>
            <a:ext cx="607227" cy="925517"/>
            <a:chOff x="0" y="0"/>
            <a:chExt cx="159928" cy="243758"/>
          </a:xfrm>
        </p:grpSpPr>
        <p:sp>
          <p:nvSpPr>
            <p:cNvPr id="46" name="Freeform 46"/>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47" name="TextBox 47"/>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48" name="Group 48"/>
          <p:cNvGrpSpPr/>
          <p:nvPr/>
        </p:nvGrpSpPr>
        <p:grpSpPr>
          <a:xfrm>
            <a:off x="2705292" y="2075548"/>
            <a:ext cx="13317706" cy="6484584"/>
            <a:chOff x="0" y="0"/>
            <a:chExt cx="3507544" cy="1707874"/>
          </a:xfrm>
        </p:grpSpPr>
        <p:sp>
          <p:nvSpPr>
            <p:cNvPr id="49" name="Freeform 49"/>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F7DBF0"/>
            </a:solidFill>
          </p:spPr>
        </p:sp>
        <p:sp>
          <p:nvSpPr>
            <p:cNvPr id="50" name="TextBox 50"/>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p>
          </p:txBody>
        </p:sp>
      </p:grpSp>
      <p:sp>
        <p:nvSpPr>
          <p:cNvPr id="51" name="Freeform 51"/>
          <p:cNvSpPr/>
          <p:nvPr/>
        </p:nvSpPr>
        <p:spPr>
          <a:xfrm>
            <a:off x="2705292" y="125053"/>
            <a:ext cx="2071775" cy="2075548"/>
          </a:xfrm>
          <a:custGeom>
            <a:avLst/>
            <a:gdLst/>
            <a:ahLst/>
            <a:cxnLst/>
            <a:rect l="l" t="t" r="r" b="b"/>
            <a:pathLst>
              <a:path w="2071775" h="2075548">
                <a:moveTo>
                  <a:pt x="0" y="0"/>
                </a:moveTo>
                <a:lnTo>
                  <a:pt x="2071775" y="0"/>
                </a:lnTo>
                <a:lnTo>
                  <a:pt x="2071775" y="2075548"/>
                </a:lnTo>
                <a:lnTo>
                  <a:pt x="0" y="207554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2" name="Freeform 52"/>
          <p:cNvSpPr/>
          <p:nvPr/>
        </p:nvSpPr>
        <p:spPr>
          <a:xfrm>
            <a:off x="13514118" y="125053"/>
            <a:ext cx="2071775" cy="2075548"/>
          </a:xfrm>
          <a:custGeom>
            <a:avLst/>
            <a:gdLst/>
            <a:ahLst/>
            <a:cxnLst/>
            <a:rect l="l" t="t" r="r" b="b"/>
            <a:pathLst>
              <a:path w="2071775" h="2075548">
                <a:moveTo>
                  <a:pt x="0" y="0"/>
                </a:moveTo>
                <a:lnTo>
                  <a:pt x="2071774" y="0"/>
                </a:lnTo>
                <a:lnTo>
                  <a:pt x="2071774" y="2075548"/>
                </a:lnTo>
                <a:lnTo>
                  <a:pt x="0" y="207554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3" name="Freeform 53"/>
          <p:cNvSpPr/>
          <p:nvPr/>
        </p:nvSpPr>
        <p:spPr>
          <a:xfrm flipH="1">
            <a:off x="125411" y="6172200"/>
            <a:ext cx="4246041" cy="4114800"/>
          </a:xfrm>
          <a:custGeom>
            <a:avLst/>
            <a:gdLst/>
            <a:ahLst/>
            <a:cxnLst/>
            <a:rect l="l" t="t" r="r" b="b"/>
            <a:pathLst>
              <a:path w="4246041" h="4114800">
                <a:moveTo>
                  <a:pt x="4246041" y="0"/>
                </a:moveTo>
                <a:lnTo>
                  <a:pt x="0" y="0"/>
                </a:lnTo>
                <a:lnTo>
                  <a:pt x="0" y="4114800"/>
                </a:lnTo>
                <a:lnTo>
                  <a:pt x="4246041" y="4114800"/>
                </a:lnTo>
                <a:lnTo>
                  <a:pt x="4246041"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4" name="TextBox 54"/>
          <p:cNvSpPr txBox="1"/>
          <p:nvPr/>
        </p:nvSpPr>
        <p:spPr>
          <a:xfrm>
            <a:off x="2669478" y="2786030"/>
            <a:ext cx="13353520" cy="3200876"/>
          </a:xfrm>
          <a:prstGeom prst="rect">
            <a:avLst/>
          </a:prstGeom>
        </p:spPr>
        <p:txBody>
          <a:bodyPr wrap="square" lIns="0" tIns="0" rIns="0" bIns="0" rtlCol="0" anchor="t">
            <a:spAutoFit/>
          </a:bodyPr>
          <a:lstStyle/>
          <a:p>
            <a:pPr algn="ctr"/>
            <a:r>
              <a:rPr lang="en-US" sz="6000" smtClean="0">
                <a:solidFill>
                  <a:srgbClr val="8779A8"/>
                </a:solidFill>
                <a:latin typeface="Arial" panose="020B0604020202020204" pitchFamily="34" charset="0"/>
                <a:ea typeface="Chewy"/>
                <a:cs typeface="Arial" panose="020B0604020202020204" pitchFamily="34" charset="0"/>
                <a:sym typeface="Chewy"/>
              </a:rPr>
              <a:t>CHƯƠNG 2: MỘT SỐ HỢP CHẤT THÔNG DỤNG</a:t>
            </a:r>
          </a:p>
          <a:p>
            <a:pPr algn="ctr"/>
            <a:r>
              <a:rPr lang="en-US" sz="8800" b="1" smtClean="0">
                <a:solidFill>
                  <a:srgbClr val="8779A8"/>
                </a:solidFill>
                <a:latin typeface="Arial" panose="020B0604020202020204" pitchFamily="34" charset="0"/>
                <a:ea typeface="Chewy"/>
                <a:cs typeface="Arial" panose="020B0604020202020204" pitchFamily="34" charset="0"/>
                <a:sym typeface="Chewy"/>
              </a:rPr>
              <a:t>BÀI 8: ACID</a:t>
            </a:r>
            <a:endParaRPr lang="en-US" sz="8800" b="1">
              <a:solidFill>
                <a:srgbClr val="8779A8"/>
              </a:solidFill>
              <a:latin typeface="Arial" panose="020B0604020202020204" pitchFamily="34" charset="0"/>
              <a:ea typeface="Chewy"/>
              <a:cs typeface="Arial" panose="020B0604020202020204" pitchFamily="34" charset="0"/>
              <a:sym typeface="Chewy"/>
            </a:endParaRPr>
          </a:p>
        </p:txBody>
      </p:sp>
      <p:sp>
        <p:nvSpPr>
          <p:cNvPr id="55" name="Freeform 55"/>
          <p:cNvSpPr/>
          <p:nvPr/>
        </p:nvSpPr>
        <p:spPr>
          <a:xfrm>
            <a:off x="13898386" y="6502732"/>
            <a:ext cx="4246041" cy="4114800"/>
          </a:xfrm>
          <a:custGeom>
            <a:avLst/>
            <a:gdLst/>
            <a:ahLst/>
            <a:cxnLst/>
            <a:rect l="l" t="t" r="r" b="b"/>
            <a:pathLst>
              <a:path w="4246041" h="4114800">
                <a:moveTo>
                  <a:pt x="0" y="0"/>
                </a:moveTo>
                <a:lnTo>
                  <a:pt x="4246041" y="0"/>
                </a:lnTo>
                <a:lnTo>
                  <a:pt x="4246041"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6" name="TextBox 56"/>
          <p:cNvSpPr txBox="1"/>
          <p:nvPr/>
        </p:nvSpPr>
        <p:spPr>
          <a:xfrm>
            <a:off x="5339077" y="7399940"/>
            <a:ext cx="7613030" cy="596900"/>
          </a:xfrm>
          <a:prstGeom prst="rect">
            <a:avLst/>
          </a:prstGeom>
        </p:spPr>
        <p:txBody>
          <a:bodyPr lIns="0" tIns="0" rIns="0" bIns="0" rtlCol="0" anchor="t">
            <a:spAutoFit/>
          </a:bodyPr>
          <a:lstStyle/>
          <a:p>
            <a:pPr algn="ctr">
              <a:lnSpc>
                <a:spcPts val="4900"/>
              </a:lnSpc>
            </a:pPr>
            <a:r>
              <a:rPr lang="en-US" sz="3500" smtClean="0">
                <a:solidFill>
                  <a:srgbClr val="665B82"/>
                </a:solidFill>
                <a:latin typeface="Sniglet"/>
                <a:ea typeface="Sniglet"/>
                <a:cs typeface="Sniglet"/>
                <a:sym typeface="Sniglet"/>
              </a:rPr>
              <a:t>KHOA HỌC TỰ NHIÊN 8</a:t>
            </a:r>
            <a:endParaRPr lang="en-US" sz="3500">
              <a:solidFill>
                <a:srgbClr val="665B82"/>
              </a:solidFill>
              <a:latin typeface="Sniglet"/>
              <a:ea typeface="Sniglet"/>
              <a:cs typeface="Sniglet"/>
              <a:sym typeface="Sniglet"/>
            </a:endParaRPr>
          </a:p>
        </p:txBody>
      </p:sp>
      <p:sp>
        <p:nvSpPr>
          <p:cNvPr id="57" name="Freeform 57"/>
          <p:cNvSpPr/>
          <p:nvPr/>
        </p:nvSpPr>
        <p:spPr>
          <a:xfrm rot="5400000">
            <a:off x="-2741862" y="2272778"/>
            <a:ext cx="5755185" cy="724795"/>
          </a:xfrm>
          <a:custGeom>
            <a:avLst/>
            <a:gdLst/>
            <a:ahLst/>
            <a:cxnLst/>
            <a:rect l="l" t="t" r="r" b="b"/>
            <a:pathLst>
              <a:path w="5755185" h="724795">
                <a:moveTo>
                  <a:pt x="0" y="0"/>
                </a:moveTo>
                <a:lnTo>
                  <a:pt x="5755185" y="0"/>
                </a:lnTo>
                <a:lnTo>
                  <a:pt x="5755185" y="724795"/>
                </a:lnTo>
                <a:lnTo>
                  <a:pt x="0" y="724795"/>
                </a:lnTo>
                <a:lnTo>
                  <a:pt x="0" y="0"/>
                </a:lnTo>
                <a:close/>
              </a:path>
            </a:pathLst>
          </a:custGeom>
          <a:blipFill>
            <a:blip r:embed="rId8">
              <a:extLst>
                <a:ext uri="{96DAC541-7B7A-43D3-8B79-37D633B846F1}">
                  <asvg:svgBlip xmlns="" xmlns:asvg="http://schemas.microsoft.com/office/drawing/2016/SVG/main" r:embed="rId9"/>
                </a:ext>
              </a:extLst>
            </a:blip>
            <a:stretch>
              <a:fillRect l="-47373"/>
            </a:stretch>
          </a:blipFill>
        </p:spPr>
      </p:sp>
      <p:sp>
        <p:nvSpPr>
          <p:cNvPr id="58" name="Freeform 58"/>
          <p:cNvSpPr/>
          <p:nvPr/>
        </p:nvSpPr>
        <p:spPr>
          <a:xfrm rot="5400000" flipV="1">
            <a:off x="15306436" y="2272778"/>
            <a:ext cx="5755185" cy="724795"/>
          </a:xfrm>
          <a:custGeom>
            <a:avLst/>
            <a:gdLst/>
            <a:ahLst/>
            <a:cxnLst/>
            <a:rect l="l" t="t" r="r" b="b"/>
            <a:pathLst>
              <a:path w="5755185" h="724795">
                <a:moveTo>
                  <a:pt x="0" y="724795"/>
                </a:moveTo>
                <a:lnTo>
                  <a:pt x="5755185" y="724795"/>
                </a:lnTo>
                <a:lnTo>
                  <a:pt x="5755185" y="0"/>
                </a:lnTo>
                <a:lnTo>
                  <a:pt x="0" y="0"/>
                </a:lnTo>
                <a:lnTo>
                  <a:pt x="0" y="724795"/>
                </a:lnTo>
                <a:close/>
              </a:path>
            </a:pathLst>
          </a:custGeom>
          <a:blipFill>
            <a:blip r:embed="rId8">
              <a:extLst>
                <a:ext uri="{96DAC541-7B7A-43D3-8B79-37D633B846F1}">
                  <asvg:svgBlip xmlns="" xmlns:asvg="http://schemas.microsoft.com/office/drawing/2016/SVG/main" r:embed="rId9"/>
                </a:ext>
              </a:extLst>
            </a:blip>
            <a:stretch>
              <a:fillRect l="-47373"/>
            </a:stretch>
          </a:blipFill>
        </p:spPr>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4841215"/>
            <a:ext cx="19969429" cy="19969429"/>
          </a:xfrm>
          <a:custGeom>
            <a:avLst/>
            <a:gdLst/>
            <a:ahLst/>
            <a:cxnLst/>
            <a:rect l="l" t="t" r="r" b="b"/>
            <a:pathLst>
              <a:path w="19969429" h="19969429">
                <a:moveTo>
                  <a:pt x="0" y="0"/>
                </a:moveTo>
                <a:lnTo>
                  <a:pt x="19969430" y="0"/>
                </a:lnTo>
                <a:lnTo>
                  <a:pt x="19969430" y="19969430"/>
                </a:lnTo>
                <a:lnTo>
                  <a:pt x="0" y="1996943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TextBox 5"/>
          <p:cNvSpPr txBox="1"/>
          <p:nvPr/>
        </p:nvSpPr>
        <p:spPr>
          <a:xfrm>
            <a:off x="2657739" y="454054"/>
            <a:ext cx="12972521" cy="1538883"/>
          </a:xfrm>
          <a:prstGeom prst="rect">
            <a:avLst/>
          </a:prstGeom>
        </p:spPr>
        <p:txBody>
          <a:bodyPr lIns="0" tIns="0" rIns="0" bIns="0" rtlCol="0" anchor="t">
            <a:spAutoFit/>
          </a:bodyPr>
          <a:lstStyle/>
          <a:p>
            <a:pPr algn="ctr"/>
            <a:r>
              <a:rPr lang="en-US" sz="10000">
                <a:solidFill>
                  <a:srgbClr val="665B82"/>
                </a:solidFill>
                <a:latin typeface="Ara Hamah Homs"/>
                <a:ea typeface="Ara Hamah Homs"/>
                <a:cs typeface="Ara Hamah Homs"/>
                <a:sym typeface="Ara Hamah Homs"/>
              </a:rPr>
              <a:t>II – Tính chất hoá học</a:t>
            </a:r>
          </a:p>
        </p:txBody>
      </p:sp>
      <p:grpSp>
        <p:nvGrpSpPr>
          <p:cNvPr id="6" name="Group 6"/>
          <p:cNvGrpSpPr/>
          <p:nvPr/>
        </p:nvGrpSpPr>
        <p:grpSpPr>
          <a:xfrm>
            <a:off x="2726363" y="2473515"/>
            <a:ext cx="13317706" cy="6484584"/>
            <a:chOff x="0" y="0"/>
            <a:chExt cx="3507544" cy="1707874"/>
          </a:xfrm>
        </p:grpSpPr>
        <p:sp>
          <p:nvSpPr>
            <p:cNvPr id="7" name="Freeform 7"/>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E8BADD"/>
            </a:solidFill>
          </p:spPr>
        </p:sp>
        <p:sp>
          <p:nvSpPr>
            <p:cNvPr id="8" name="TextBox 8"/>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2856519" y="8958098"/>
            <a:ext cx="704144" cy="70414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3889984" y="8958098"/>
            <a:ext cx="704144" cy="70414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4927503" y="8958098"/>
            <a:ext cx="704144" cy="70414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7" name="TextBox 17"/>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5960968" y="8958098"/>
            <a:ext cx="704144" cy="70414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0" name="TextBox 20"/>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6998487" y="8958098"/>
            <a:ext cx="704144" cy="70414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3" name="TextBox 23"/>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8031952" y="8958098"/>
            <a:ext cx="704144" cy="70414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9069472" y="8958098"/>
            <a:ext cx="704144" cy="704144"/>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10102937" y="8958098"/>
            <a:ext cx="704144" cy="70414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11140456" y="8958098"/>
            <a:ext cx="704144" cy="704144"/>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6" name="Group 36"/>
          <p:cNvGrpSpPr/>
          <p:nvPr/>
        </p:nvGrpSpPr>
        <p:grpSpPr>
          <a:xfrm>
            <a:off x="12173921" y="8958098"/>
            <a:ext cx="704144" cy="704144"/>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9" name="Group 39"/>
          <p:cNvGrpSpPr/>
          <p:nvPr/>
        </p:nvGrpSpPr>
        <p:grpSpPr>
          <a:xfrm>
            <a:off x="13211440" y="8958098"/>
            <a:ext cx="704144" cy="704144"/>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42" name="Group 42"/>
          <p:cNvGrpSpPr/>
          <p:nvPr/>
        </p:nvGrpSpPr>
        <p:grpSpPr>
          <a:xfrm>
            <a:off x="14244905" y="8958098"/>
            <a:ext cx="704144" cy="704144"/>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4" name="TextBox 4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45" name="Group 45"/>
          <p:cNvGrpSpPr/>
          <p:nvPr/>
        </p:nvGrpSpPr>
        <p:grpSpPr>
          <a:xfrm>
            <a:off x="2243931" y="2773716"/>
            <a:ext cx="13317706" cy="6484584"/>
            <a:chOff x="0" y="0"/>
            <a:chExt cx="3507544" cy="1707874"/>
          </a:xfrm>
        </p:grpSpPr>
        <p:sp>
          <p:nvSpPr>
            <p:cNvPr id="46" name="Freeform 46"/>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F7DBF0"/>
            </a:solidFill>
          </p:spPr>
        </p:sp>
        <p:sp>
          <p:nvSpPr>
            <p:cNvPr id="47" name="TextBox 47"/>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p>
          </p:txBody>
        </p:sp>
      </p:grpSp>
      <p:sp>
        <p:nvSpPr>
          <p:cNvPr id="48" name="Freeform 48"/>
          <p:cNvSpPr/>
          <p:nvPr/>
        </p:nvSpPr>
        <p:spPr>
          <a:xfrm rot="-1327928">
            <a:off x="-255407" y="7139098"/>
            <a:ext cx="2568214" cy="784473"/>
          </a:xfrm>
          <a:custGeom>
            <a:avLst/>
            <a:gdLst/>
            <a:ahLst/>
            <a:cxnLst/>
            <a:rect l="l" t="t" r="r" b="b"/>
            <a:pathLst>
              <a:path w="2568214" h="784473">
                <a:moveTo>
                  <a:pt x="0" y="0"/>
                </a:moveTo>
                <a:lnTo>
                  <a:pt x="2568214" y="0"/>
                </a:lnTo>
                <a:lnTo>
                  <a:pt x="2568214" y="784473"/>
                </a:lnTo>
                <a:lnTo>
                  <a:pt x="0" y="78447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49" name="Freeform 49"/>
          <p:cNvSpPr/>
          <p:nvPr/>
        </p:nvSpPr>
        <p:spPr>
          <a:xfrm rot="1208017" flipH="1">
            <a:off x="15975193" y="3191751"/>
            <a:ext cx="2568214" cy="784473"/>
          </a:xfrm>
          <a:custGeom>
            <a:avLst/>
            <a:gdLst/>
            <a:ahLst/>
            <a:cxnLst/>
            <a:rect l="l" t="t" r="r" b="b"/>
            <a:pathLst>
              <a:path w="2568214" h="784473">
                <a:moveTo>
                  <a:pt x="2568214" y="0"/>
                </a:moveTo>
                <a:lnTo>
                  <a:pt x="0" y="0"/>
                </a:lnTo>
                <a:lnTo>
                  <a:pt x="0" y="784473"/>
                </a:lnTo>
                <a:lnTo>
                  <a:pt x="2568214" y="784473"/>
                </a:lnTo>
                <a:lnTo>
                  <a:pt x="2568214"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0" name="TextBox 50"/>
          <p:cNvSpPr txBox="1"/>
          <p:nvPr/>
        </p:nvSpPr>
        <p:spPr>
          <a:xfrm>
            <a:off x="2978766" y="3404295"/>
            <a:ext cx="12356455" cy="5027017"/>
          </a:xfrm>
          <a:prstGeom prst="rect">
            <a:avLst/>
          </a:prstGeom>
        </p:spPr>
        <p:txBody>
          <a:bodyPr wrap="square" lIns="0" tIns="0" rIns="0" bIns="0" rtlCol="0" anchor="t">
            <a:spAutoFit/>
          </a:bodyPr>
          <a:lstStyle/>
          <a:p>
            <a:pPr algn="just">
              <a:lnSpc>
                <a:spcPts val="4900"/>
              </a:lnSpc>
            </a:pPr>
            <a:r>
              <a:rPr lang="vi-VN" sz="3500">
                <a:solidFill>
                  <a:srgbClr val="665B82"/>
                </a:solidFill>
                <a:latin typeface="Sniglet"/>
                <a:ea typeface="Sniglet"/>
                <a:cs typeface="Sniglet"/>
                <a:sym typeface="Sniglet"/>
              </a:rPr>
              <a:t>Acid thường tan được trong nước, dung dịch acid làm đổi màu giấy quỳ tử tím sang đỏ</a:t>
            </a:r>
            <a:r>
              <a:rPr lang="vi-VN" sz="3500" smtClean="0">
                <a:solidFill>
                  <a:srgbClr val="665B82"/>
                </a:solidFill>
                <a:latin typeface="Sniglet"/>
                <a:ea typeface="Sniglet"/>
                <a:cs typeface="Sniglet"/>
                <a:sym typeface="Sniglet"/>
              </a:rPr>
              <a:t>.</a:t>
            </a:r>
            <a:endParaRPr lang="en-US" sz="3500" smtClean="0">
              <a:solidFill>
                <a:srgbClr val="665B82"/>
              </a:solidFill>
              <a:latin typeface="Sniglet"/>
              <a:ea typeface="Sniglet"/>
              <a:cs typeface="Sniglet"/>
              <a:sym typeface="Sniglet"/>
            </a:endParaRPr>
          </a:p>
          <a:p>
            <a:pPr algn="just">
              <a:lnSpc>
                <a:spcPts val="4900"/>
              </a:lnSpc>
            </a:pPr>
            <a:endParaRPr lang="vi-VN" sz="3500">
              <a:solidFill>
                <a:srgbClr val="665B82"/>
              </a:solidFill>
              <a:latin typeface="Sniglet"/>
              <a:ea typeface="Sniglet"/>
              <a:cs typeface="Sniglet"/>
              <a:sym typeface="Sniglet"/>
            </a:endParaRPr>
          </a:p>
          <a:p>
            <a:pPr algn="just">
              <a:lnSpc>
                <a:spcPts val="4900"/>
              </a:lnSpc>
            </a:pPr>
            <a:r>
              <a:rPr lang="vi-VN" sz="3500">
                <a:solidFill>
                  <a:srgbClr val="665B82"/>
                </a:solidFill>
                <a:latin typeface="Sniglet"/>
                <a:ea typeface="Sniglet"/>
                <a:cs typeface="Sniglet"/>
                <a:sym typeface="Sniglet"/>
              </a:rPr>
              <a:t>Khi dung dịch acid </a:t>
            </a:r>
            <a:r>
              <a:rPr lang="en-US" sz="3500" smtClean="0">
                <a:solidFill>
                  <a:srgbClr val="665B82"/>
                </a:solidFill>
                <a:latin typeface="Sniglet"/>
                <a:ea typeface="Sniglet"/>
                <a:cs typeface="Sniglet"/>
                <a:sym typeface="Sniglet"/>
              </a:rPr>
              <a:t>loãng </a:t>
            </a:r>
            <a:r>
              <a:rPr lang="vi-VN" sz="3500" smtClean="0">
                <a:solidFill>
                  <a:srgbClr val="665B82"/>
                </a:solidFill>
                <a:latin typeface="Sniglet"/>
                <a:ea typeface="Sniglet"/>
                <a:cs typeface="Sniglet"/>
                <a:sym typeface="Sniglet"/>
              </a:rPr>
              <a:t>phản </a:t>
            </a:r>
            <a:r>
              <a:rPr lang="vi-VN" sz="3500">
                <a:solidFill>
                  <a:srgbClr val="665B82"/>
                </a:solidFill>
                <a:latin typeface="Sniglet"/>
                <a:ea typeface="Sniglet"/>
                <a:cs typeface="Sniglet"/>
                <a:sym typeface="Sniglet"/>
              </a:rPr>
              <a:t>ứng với một số kim loại như magnesium, sắt, kẽm,... </a:t>
            </a:r>
            <a:r>
              <a:rPr lang="en-US" sz="3500" smtClean="0">
                <a:solidFill>
                  <a:srgbClr val="665B82"/>
                </a:solidFill>
                <a:latin typeface="Sniglet"/>
                <a:ea typeface="Sniglet"/>
                <a:cs typeface="Sniglet"/>
                <a:sym typeface="Sniglet"/>
              </a:rPr>
              <a:t>(ngoại trừ Cu, Ag, Au, Pt) </a:t>
            </a:r>
            <a:r>
              <a:rPr lang="vi-VN" sz="3500" smtClean="0">
                <a:solidFill>
                  <a:srgbClr val="665B82"/>
                </a:solidFill>
                <a:latin typeface="Sniglet"/>
                <a:ea typeface="Sniglet"/>
                <a:cs typeface="Sniglet"/>
                <a:sym typeface="Sniglet"/>
              </a:rPr>
              <a:t>nguyên </a:t>
            </a:r>
            <a:r>
              <a:rPr lang="vi-VN" sz="3500">
                <a:solidFill>
                  <a:srgbClr val="665B82"/>
                </a:solidFill>
                <a:latin typeface="Sniglet"/>
                <a:ea typeface="Sniglet"/>
                <a:cs typeface="Sniglet"/>
                <a:sym typeface="Sniglet"/>
              </a:rPr>
              <a:t>tử hydrogen của acid được thay thế bằng nguyên tử kim loại để tạo thành muối và giải phóng ra khí </a:t>
            </a:r>
            <a:r>
              <a:rPr lang="vi-VN" sz="3500" smtClean="0">
                <a:solidFill>
                  <a:srgbClr val="665B82"/>
                </a:solidFill>
                <a:latin typeface="Sniglet"/>
                <a:ea typeface="Sniglet"/>
                <a:cs typeface="Sniglet"/>
                <a:sym typeface="Sniglet"/>
              </a:rPr>
              <a:t>hydrogen</a:t>
            </a:r>
            <a:r>
              <a:rPr lang="en-US" sz="3500" smtClean="0">
                <a:solidFill>
                  <a:srgbClr val="665B82"/>
                </a:solidFill>
                <a:latin typeface="Sniglet"/>
                <a:ea typeface="Sniglet"/>
                <a:cs typeface="Sniglet"/>
                <a:sym typeface="Sniglet"/>
              </a:rPr>
              <a:t>:</a:t>
            </a:r>
          </a:p>
          <a:p>
            <a:pPr algn="ctr">
              <a:lnSpc>
                <a:spcPts val="4900"/>
              </a:lnSpc>
            </a:pPr>
            <a:r>
              <a:rPr lang="en-US" sz="3500" smtClean="0">
                <a:solidFill>
                  <a:srgbClr val="665B82"/>
                </a:solidFill>
                <a:latin typeface="Sniglet"/>
                <a:ea typeface="Sniglet"/>
                <a:cs typeface="Sniglet"/>
                <a:sym typeface="Sniglet"/>
              </a:rPr>
              <a:t>Acid + Kim loại </a:t>
            </a:r>
            <a:r>
              <a:rPr lang="en-US" sz="3500" smtClean="0">
                <a:solidFill>
                  <a:srgbClr val="665B82"/>
                </a:solidFill>
                <a:latin typeface="Sniglet"/>
                <a:ea typeface="Sniglet"/>
                <a:cs typeface="Sniglet"/>
                <a:sym typeface="Wingdings" panose="05000000000000000000" pitchFamily="2" charset="2"/>
              </a:rPr>
              <a:t> Muối + Hydrogen</a:t>
            </a:r>
            <a:endParaRPr lang="en-US" sz="3500">
              <a:solidFill>
                <a:srgbClr val="665B82"/>
              </a:solidFill>
              <a:latin typeface="Sniglet"/>
              <a:ea typeface="Sniglet"/>
              <a:cs typeface="Sniglet"/>
              <a:sym typeface="Sniglet"/>
            </a:endParaRPr>
          </a:p>
        </p:txBody>
      </p:sp>
      <p:sp>
        <p:nvSpPr>
          <p:cNvPr id="51" name="Freeform 51"/>
          <p:cNvSpPr/>
          <p:nvPr/>
        </p:nvSpPr>
        <p:spPr>
          <a:xfrm>
            <a:off x="1614912" y="1876167"/>
            <a:ext cx="1723166" cy="2389138"/>
          </a:xfrm>
          <a:custGeom>
            <a:avLst/>
            <a:gdLst/>
            <a:ahLst/>
            <a:cxnLst/>
            <a:rect l="l" t="t" r="r" b="b"/>
            <a:pathLst>
              <a:path w="1723166" h="2389138">
                <a:moveTo>
                  <a:pt x="0" y="0"/>
                </a:moveTo>
                <a:lnTo>
                  <a:pt x="1723166" y="0"/>
                </a:lnTo>
                <a:lnTo>
                  <a:pt x="1723166" y="2389138"/>
                </a:lnTo>
                <a:lnTo>
                  <a:pt x="0" y="238913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4841215"/>
            <a:ext cx="19969429" cy="19969429"/>
          </a:xfrm>
          <a:custGeom>
            <a:avLst/>
            <a:gdLst/>
            <a:ahLst/>
            <a:cxnLst/>
            <a:rect l="l" t="t" r="r" b="b"/>
            <a:pathLst>
              <a:path w="19969429" h="19969429">
                <a:moveTo>
                  <a:pt x="0" y="0"/>
                </a:moveTo>
                <a:lnTo>
                  <a:pt x="19969430" y="0"/>
                </a:lnTo>
                <a:lnTo>
                  <a:pt x="19969430" y="19969430"/>
                </a:lnTo>
                <a:lnTo>
                  <a:pt x="0" y="1996943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TextBox 5"/>
          <p:cNvSpPr txBox="1"/>
          <p:nvPr/>
        </p:nvSpPr>
        <p:spPr>
          <a:xfrm>
            <a:off x="2657739" y="454054"/>
            <a:ext cx="12972521" cy="1538883"/>
          </a:xfrm>
          <a:prstGeom prst="rect">
            <a:avLst/>
          </a:prstGeom>
        </p:spPr>
        <p:txBody>
          <a:bodyPr lIns="0" tIns="0" rIns="0" bIns="0" rtlCol="0" anchor="t">
            <a:spAutoFit/>
          </a:bodyPr>
          <a:lstStyle/>
          <a:p>
            <a:pPr algn="ctr"/>
            <a:r>
              <a:rPr lang="en-US" sz="10000">
                <a:solidFill>
                  <a:srgbClr val="665B82"/>
                </a:solidFill>
                <a:latin typeface="Ara Hamah Homs"/>
                <a:ea typeface="Ara Hamah Homs"/>
                <a:cs typeface="Ara Hamah Homs"/>
                <a:sym typeface="Ara Hamah Homs"/>
              </a:rPr>
              <a:t>II – Tính chất hoá học</a:t>
            </a:r>
          </a:p>
        </p:txBody>
      </p:sp>
      <p:grpSp>
        <p:nvGrpSpPr>
          <p:cNvPr id="6" name="Group 6"/>
          <p:cNvGrpSpPr/>
          <p:nvPr/>
        </p:nvGrpSpPr>
        <p:grpSpPr>
          <a:xfrm>
            <a:off x="2726363" y="2473515"/>
            <a:ext cx="13317706" cy="6484584"/>
            <a:chOff x="0" y="0"/>
            <a:chExt cx="3507544" cy="1707874"/>
          </a:xfrm>
        </p:grpSpPr>
        <p:sp>
          <p:nvSpPr>
            <p:cNvPr id="7" name="Freeform 7"/>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E8BADD"/>
            </a:solidFill>
          </p:spPr>
        </p:sp>
        <p:sp>
          <p:nvSpPr>
            <p:cNvPr id="8" name="TextBox 8"/>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2856519" y="8958098"/>
            <a:ext cx="704144" cy="70414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3889984" y="8958098"/>
            <a:ext cx="704144" cy="70414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4927503" y="8958098"/>
            <a:ext cx="704144" cy="70414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7" name="TextBox 17"/>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5960968" y="8958098"/>
            <a:ext cx="704144" cy="70414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0" name="TextBox 20"/>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6998487" y="8958098"/>
            <a:ext cx="704144" cy="70414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3" name="TextBox 23"/>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8031952" y="8958098"/>
            <a:ext cx="704144" cy="70414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9069472" y="8958098"/>
            <a:ext cx="704144" cy="704144"/>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10102937" y="8958098"/>
            <a:ext cx="704144" cy="70414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11140456" y="8958098"/>
            <a:ext cx="704144" cy="704144"/>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6" name="Group 36"/>
          <p:cNvGrpSpPr/>
          <p:nvPr/>
        </p:nvGrpSpPr>
        <p:grpSpPr>
          <a:xfrm>
            <a:off x="12173921" y="8958098"/>
            <a:ext cx="704144" cy="704144"/>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9" name="Group 39"/>
          <p:cNvGrpSpPr/>
          <p:nvPr/>
        </p:nvGrpSpPr>
        <p:grpSpPr>
          <a:xfrm>
            <a:off x="13211440" y="8958098"/>
            <a:ext cx="704144" cy="704144"/>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42" name="Group 42"/>
          <p:cNvGrpSpPr/>
          <p:nvPr/>
        </p:nvGrpSpPr>
        <p:grpSpPr>
          <a:xfrm>
            <a:off x="14244905" y="8958098"/>
            <a:ext cx="704144" cy="704144"/>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4" name="TextBox 4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45" name="Group 45"/>
          <p:cNvGrpSpPr/>
          <p:nvPr/>
        </p:nvGrpSpPr>
        <p:grpSpPr>
          <a:xfrm>
            <a:off x="2243931" y="2773716"/>
            <a:ext cx="13317706" cy="6484584"/>
            <a:chOff x="0" y="0"/>
            <a:chExt cx="3507544" cy="1707874"/>
          </a:xfrm>
        </p:grpSpPr>
        <p:sp>
          <p:nvSpPr>
            <p:cNvPr id="46" name="Freeform 46"/>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F7DBF0"/>
            </a:solidFill>
          </p:spPr>
        </p:sp>
        <p:sp>
          <p:nvSpPr>
            <p:cNvPr id="47" name="TextBox 47"/>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p>
          </p:txBody>
        </p:sp>
      </p:grpSp>
      <p:sp>
        <p:nvSpPr>
          <p:cNvPr id="48" name="Freeform 48"/>
          <p:cNvSpPr/>
          <p:nvPr/>
        </p:nvSpPr>
        <p:spPr>
          <a:xfrm rot="-1327928">
            <a:off x="-255407" y="7139098"/>
            <a:ext cx="2568214" cy="784473"/>
          </a:xfrm>
          <a:custGeom>
            <a:avLst/>
            <a:gdLst/>
            <a:ahLst/>
            <a:cxnLst/>
            <a:rect l="l" t="t" r="r" b="b"/>
            <a:pathLst>
              <a:path w="2568214" h="784473">
                <a:moveTo>
                  <a:pt x="0" y="0"/>
                </a:moveTo>
                <a:lnTo>
                  <a:pt x="2568214" y="0"/>
                </a:lnTo>
                <a:lnTo>
                  <a:pt x="2568214" y="784473"/>
                </a:lnTo>
                <a:lnTo>
                  <a:pt x="0" y="78447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49" name="Freeform 49"/>
          <p:cNvSpPr/>
          <p:nvPr/>
        </p:nvSpPr>
        <p:spPr>
          <a:xfrm rot="1208017" flipH="1">
            <a:off x="15975193" y="3191751"/>
            <a:ext cx="2568214" cy="784473"/>
          </a:xfrm>
          <a:custGeom>
            <a:avLst/>
            <a:gdLst/>
            <a:ahLst/>
            <a:cxnLst/>
            <a:rect l="l" t="t" r="r" b="b"/>
            <a:pathLst>
              <a:path w="2568214" h="784473">
                <a:moveTo>
                  <a:pt x="2568214" y="0"/>
                </a:moveTo>
                <a:lnTo>
                  <a:pt x="0" y="0"/>
                </a:lnTo>
                <a:lnTo>
                  <a:pt x="0" y="784473"/>
                </a:lnTo>
                <a:lnTo>
                  <a:pt x="2568214" y="784473"/>
                </a:lnTo>
                <a:lnTo>
                  <a:pt x="2568214"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0" name="TextBox 50"/>
          <p:cNvSpPr txBox="1"/>
          <p:nvPr/>
        </p:nvSpPr>
        <p:spPr>
          <a:xfrm>
            <a:off x="2978766" y="3404295"/>
            <a:ext cx="12356455" cy="3770263"/>
          </a:xfrm>
          <a:prstGeom prst="rect">
            <a:avLst/>
          </a:prstGeom>
        </p:spPr>
        <p:txBody>
          <a:bodyPr wrap="square" lIns="0" tIns="0" rIns="0" bIns="0" rtlCol="0" anchor="t">
            <a:spAutoFit/>
          </a:bodyPr>
          <a:lstStyle/>
          <a:p>
            <a:pPr algn="just">
              <a:lnSpc>
                <a:spcPts val="4900"/>
              </a:lnSpc>
            </a:pPr>
            <a:r>
              <a:rPr lang="en-US" sz="3500" smtClean="0">
                <a:solidFill>
                  <a:srgbClr val="665B82"/>
                </a:solidFill>
                <a:latin typeface="Sniglet"/>
                <a:ea typeface="Sniglet"/>
                <a:cs typeface="Sniglet"/>
                <a:sym typeface="Sniglet"/>
              </a:rPr>
              <a:t>Bài tập: </a:t>
            </a:r>
            <a:r>
              <a:rPr lang="vi-VN" sz="3500" smtClean="0">
                <a:solidFill>
                  <a:srgbClr val="665B82"/>
                </a:solidFill>
                <a:latin typeface="Sniglet"/>
                <a:ea typeface="Sniglet"/>
                <a:cs typeface="Sniglet"/>
                <a:sym typeface="Sniglet"/>
              </a:rPr>
              <a:t>Viết </a:t>
            </a:r>
            <a:r>
              <a:rPr lang="vi-VN" sz="3500">
                <a:solidFill>
                  <a:srgbClr val="665B82"/>
                </a:solidFill>
                <a:latin typeface="Sniglet"/>
                <a:ea typeface="Sniglet"/>
                <a:cs typeface="Sniglet"/>
                <a:sym typeface="Sniglet"/>
              </a:rPr>
              <a:t>phương trình hoá học xảy ra trong các trường hợp sau:</a:t>
            </a:r>
          </a:p>
          <a:p>
            <a:pPr marL="514350" indent="-514350" algn="just">
              <a:lnSpc>
                <a:spcPts val="4900"/>
              </a:lnSpc>
              <a:buAutoNum type="alphaLcParenR"/>
            </a:pPr>
            <a:r>
              <a:rPr lang="vi-VN" sz="3500" smtClean="0">
                <a:solidFill>
                  <a:srgbClr val="665B82"/>
                </a:solidFill>
                <a:latin typeface="Sniglet"/>
                <a:ea typeface="Sniglet"/>
                <a:cs typeface="Sniglet"/>
                <a:sym typeface="Sniglet"/>
              </a:rPr>
              <a:t>Dung </a:t>
            </a:r>
            <a:r>
              <a:rPr lang="vi-VN" sz="3500">
                <a:solidFill>
                  <a:srgbClr val="665B82"/>
                </a:solidFill>
                <a:latin typeface="Sniglet"/>
                <a:ea typeface="Sniglet"/>
                <a:cs typeface="Sniglet"/>
                <a:sym typeface="Sniglet"/>
              </a:rPr>
              <a:t>dịch </a:t>
            </a:r>
            <a:r>
              <a:rPr lang="vi-VN" sz="3500" smtClean="0">
                <a:solidFill>
                  <a:srgbClr val="665B82"/>
                </a:solidFill>
                <a:latin typeface="Sniglet"/>
                <a:ea typeface="Sniglet"/>
                <a:cs typeface="Sniglet"/>
                <a:sym typeface="Sniglet"/>
              </a:rPr>
              <a:t>H</a:t>
            </a:r>
            <a:r>
              <a:rPr lang="en-US" sz="3500" baseline="-25000" smtClean="0">
                <a:solidFill>
                  <a:srgbClr val="665B82"/>
                </a:solidFill>
                <a:latin typeface="Sniglet"/>
                <a:ea typeface="Sniglet"/>
                <a:cs typeface="Sniglet"/>
                <a:sym typeface="Sniglet"/>
              </a:rPr>
              <a:t>2</a:t>
            </a:r>
            <a:r>
              <a:rPr lang="vi-VN" sz="3500" smtClean="0">
                <a:solidFill>
                  <a:srgbClr val="665B82"/>
                </a:solidFill>
                <a:latin typeface="Sniglet"/>
                <a:ea typeface="Sniglet"/>
                <a:cs typeface="Sniglet"/>
                <a:sym typeface="Sniglet"/>
              </a:rPr>
              <a:t>SO</a:t>
            </a:r>
            <a:r>
              <a:rPr lang="en-US" sz="3500" baseline="-25000" smtClean="0">
                <a:solidFill>
                  <a:srgbClr val="665B82"/>
                </a:solidFill>
                <a:latin typeface="Sniglet"/>
                <a:ea typeface="Sniglet"/>
                <a:cs typeface="Sniglet"/>
                <a:sym typeface="Sniglet"/>
              </a:rPr>
              <a:t>4</a:t>
            </a:r>
            <a:r>
              <a:rPr lang="vi-VN" sz="3500" smtClean="0">
                <a:solidFill>
                  <a:srgbClr val="665B82"/>
                </a:solidFill>
                <a:latin typeface="Sniglet"/>
                <a:ea typeface="Sniglet"/>
                <a:cs typeface="Sniglet"/>
                <a:sym typeface="Sniglet"/>
              </a:rPr>
              <a:t> </a:t>
            </a:r>
            <a:r>
              <a:rPr lang="vi-VN" sz="3500">
                <a:solidFill>
                  <a:srgbClr val="665B82"/>
                </a:solidFill>
                <a:latin typeface="Sniglet"/>
                <a:ea typeface="Sniglet"/>
                <a:cs typeface="Sniglet"/>
                <a:sym typeface="Sniglet"/>
              </a:rPr>
              <a:t>loãng tác dụng với Zn</a:t>
            </a:r>
            <a:r>
              <a:rPr lang="vi-VN" sz="3500" smtClean="0">
                <a:solidFill>
                  <a:srgbClr val="665B82"/>
                </a:solidFill>
                <a:latin typeface="Sniglet"/>
                <a:ea typeface="Sniglet"/>
                <a:cs typeface="Sniglet"/>
                <a:sym typeface="Sniglet"/>
              </a:rPr>
              <a:t>.</a:t>
            </a:r>
            <a:endParaRPr lang="en-US" sz="3500" smtClean="0">
              <a:solidFill>
                <a:srgbClr val="665B82"/>
              </a:solidFill>
              <a:latin typeface="Sniglet"/>
              <a:ea typeface="Sniglet"/>
              <a:cs typeface="Sniglet"/>
              <a:sym typeface="Sniglet"/>
            </a:endParaRPr>
          </a:p>
          <a:p>
            <a:pPr algn="ctr">
              <a:lnSpc>
                <a:spcPts val="4900"/>
              </a:lnSpc>
            </a:pPr>
            <a:r>
              <a:rPr lang="en-US" sz="3500" smtClean="0">
                <a:solidFill>
                  <a:schemeClr val="accent6">
                    <a:lumMod val="75000"/>
                  </a:schemeClr>
                </a:solidFill>
                <a:latin typeface="Sniglet"/>
                <a:ea typeface="Sniglet"/>
                <a:cs typeface="Sniglet"/>
                <a:sym typeface="Sniglet"/>
              </a:rPr>
              <a:t>Zn + </a:t>
            </a:r>
            <a:r>
              <a:rPr lang="vi-VN" sz="3500">
                <a:solidFill>
                  <a:schemeClr val="accent6">
                    <a:lumMod val="75000"/>
                  </a:schemeClr>
                </a:solidFill>
                <a:latin typeface="Sniglet"/>
                <a:ea typeface="Sniglet"/>
                <a:cs typeface="Sniglet"/>
                <a:sym typeface="Sniglet"/>
              </a:rPr>
              <a:t>H</a:t>
            </a:r>
            <a:r>
              <a:rPr lang="en-US" sz="3500" baseline="-25000">
                <a:solidFill>
                  <a:schemeClr val="accent6">
                    <a:lumMod val="75000"/>
                  </a:schemeClr>
                </a:solidFill>
                <a:latin typeface="Sniglet"/>
                <a:ea typeface="Sniglet"/>
                <a:cs typeface="Sniglet"/>
                <a:sym typeface="Sniglet"/>
              </a:rPr>
              <a:t>2</a:t>
            </a:r>
            <a:r>
              <a:rPr lang="vi-VN" sz="3500">
                <a:solidFill>
                  <a:schemeClr val="accent6">
                    <a:lumMod val="75000"/>
                  </a:schemeClr>
                </a:solidFill>
                <a:latin typeface="Sniglet"/>
                <a:ea typeface="Sniglet"/>
                <a:cs typeface="Sniglet"/>
                <a:sym typeface="Sniglet"/>
              </a:rPr>
              <a:t>SO</a:t>
            </a:r>
            <a:r>
              <a:rPr lang="en-US" sz="3500" baseline="-25000">
                <a:solidFill>
                  <a:schemeClr val="accent6">
                    <a:lumMod val="75000"/>
                  </a:schemeClr>
                </a:solidFill>
                <a:latin typeface="Sniglet"/>
                <a:ea typeface="Sniglet"/>
                <a:cs typeface="Sniglet"/>
                <a:sym typeface="Sniglet"/>
              </a:rPr>
              <a:t>4</a:t>
            </a:r>
            <a:r>
              <a:rPr lang="vi-VN" sz="3500">
                <a:solidFill>
                  <a:schemeClr val="accent6">
                    <a:lumMod val="75000"/>
                  </a:schemeClr>
                </a:solidFill>
                <a:latin typeface="Sniglet"/>
                <a:ea typeface="Sniglet"/>
                <a:cs typeface="Sniglet"/>
                <a:sym typeface="Sniglet"/>
              </a:rPr>
              <a:t> </a:t>
            </a:r>
            <a:r>
              <a:rPr lang="en-US" sz="3500" smtClean="0">
                <a:solidFill>
                  <a:schemeClr val="accent6">
                    <a:lumMod val="75000"/>
                  </a:schemeClr>
                </a:solidFill>
                <a:latin typeface="Sniglet"/>
                <a:ea typeface="Sniglet"/>
                <a:cs typeface="Sniglet"/>
                <a:sym typeface="Sniglet"/>
              </a:rPr>
              <a:t> </a:t>
            </a:r>
            <a:r>
              <a:rPr lang="en-US" sz="3500" smtClean="0">
                <a:solidFill>
                  <a:schemeClr val="accent6">
                    <a:lumMod val="75000"/>
                  </a:schemeClr>
                </a:solidFill>
                <a:latin typeface="Sniglet"/>
                <a:ea typeface="Sniglet"/>
                <a:cs typeface="Sniglet"/>
                <a:sym typeface="Wingdings" panose="05000000000000000000" pitchFamily="2" charset="2"/>
              </a:rPr>
              <a:t> ZnSO</a:t>
            </a:r>
            <a:r>
              <a:rPr lang="en-US" sz="3500" baseline="-25000" smtClean="0">
                <a:solidFill>
                  <a:schemeClr val="accent6">
                    <a:lumMod val="75000"/>
                  </a:schemeClr>
                </a:solidFill>
                <a:latin typeface="Sniglet"/>
                <a:ea typeface="Sniglet"/>
                <a:cs typeface="Sniglet"/>
                <a:sym typeface="Wingdings" panose="05000000000000000000" pitchFamily="2" charset="2"/>
              </a:rPr>
              <a:t>4</a:t>
            </a:r>
            <a:r>
              <a:rPr lang="en-US" sz="3500" smtClean="0">
                <a:solidFill>
                  <a:schemeClr val="accent6">
                    <a:lumMod val="75000"/>
                  </a:schemeClr>
                </a:solidFill>
                <a:latin typeface="Sniglet"/>
                <a:ea typeface="Sniglet"/>
                <a:cs typeface="Sniglet"/>
                <a:sym typeface="Wingdings" panose="05000000000000000000" pitchFamily="2" charset="2"/>
              </a:rPr>
              <a:t> + H</a:t>
            </a:r>
            <a:r>
              <a:rPr lang="en-US" sz="3500" baseline="-25000" smtClean="0">
                <a:solidFill>
                  <a:schemeClr val="accent6">
                    <a:lumMod val="75000"/>
                  </a:schemeClr>
                </a:solidFill>
                <a:latin typeface="Sniglet"/>
                <a:ea typeface="Sniglet"/>
                <a:cs typeface="Sniglet"/>
                <a:sym typeface="Wingdings" panose="05000000000000000000" pitchFamily="2" charset="2"/>
              </a:rPr>
              <a:t>2</a:t>
            </a:r>
            <a:endParaRPr lang="vi-VN" sz="3500">
              <a:solidFill>
                <a:schemeClr val="accent6">
                  <a:lumMod val="75000"/>
                </a:schemeClr>
              </a:solidFill>
              <a:latin typeface="Sniglet"/>
              <a:ea typeface="Sniglet"/>
              <a:cs typeface="Sniglet"/>
              <a:sym typeface="Sniglet"/>
            </a:endParaRPr>
          </a:p>
          <a:p>
            <a:pPr algn="just">
              <a:lnSpc>
                <a:spcPts val="4900"/>
              </a:lnSpc>
            </a:pPr>
            <a:r>
              <a:rPr lang="vi-VN" sz="3500">
                <a:solidFill>
                  <a:srgbClr val="665B82"/>
                </a:solidFill>
                <a:latin typeface="Sniglet"/>
                <a:ea typeface="Sniglet"/>
                <a:cs typeface="Sniglet"/>
                <a:sym typeface="Sniglet"/>
              </a:rPr>
              <a:t>b) Dung dịch HCI tác dụng với Mg</a:t>
            </a:r>
            <a:r>
              <a:rPr lang="vi-VN" sz="3500" smtClean="0">
                <a:solidFill>
                  <a:srgbClr val="665B82"/>
                </a:solidFill>
                <a:latin typeface="Sniglet"/>
                <a:ea typeface="Sniglet"/>
                <a:cs typeface="Sniglet"/>
                <a:sym typeface="Sniglet"/>
              </a:rPr>
              <a:t>.</a:t>
            </a:r>
            <a:endParaRPr lang="en-US" sz="3500" smtClean="0">
              <a:solidFill>
                <a:srgbClr val="665B82"/>
              </a:solidFill>
              <a:latin typeface="Sniglet"/>
              <a:ea typeface="Sniglet"/>
              <a:cs typeface="Sniglet"/>
              <a:sym typeface="Sniglet"/>
            </a:endParaRPr>
          </a:p>
          <a:p>
            <a:pPr algn="ctr">
              <a:lnSpc>
                <a:spcPts val="4900"/>
              </a:lnSpc>
            </a:pPr>
            <a:r>
              <a:rPr lang="en-US" sz="3500" smtClean="0">
                <a:solidFill>
                  <a:schemeClr val="accent6">
                    <a:lumMod val="75000"/>
                  </a:schemeClr>
                </a:solidFill>
                <a:latin typeface="Sniglet"/>
                <a:ea typeface="Sniglet"/>
                <a:cs typeface="Sniglet"/>
                <a:sym typeface="Sniglet"/>
              </a:rPr>
              <a:t>Mg + 2HCl </a:t>
            </a:r>
            <a:r>
              <a:rPr lang="en-US" sz="3500" smtClean="0">
                <a:solidFill>
                  <a:schemeClr val="accent6">
                    <a:lumMod val="75000"/>
                  </a:schemeClr>
                </a:solidFill>
                <a:latin typeface="Sniglet"/>
                <a:ea typeface="Sniglet"/>
                <a:cs typeface="Sniglet"/>
                <a:sym typeface="Wingdings" panose="05000000000000000000" pitchFamily="2" charset="2"/>
              </a:rPr>
              <a:t> MgCl</a:t>
            </a:r>
            <a:r>
              <a:rPr lang="en-US" sz="3500" baseline="-25000" smtClean="0">
                <a:solidFill>
                  <a:schemeClr val="accent6">
                    <a:lumMod val="75000"/>
                  </a:schemeClr>
                </a:solidFill>
                <a:latin typeface="Sniglet"/>
                <a:ea typeface="Sniglet"/>
                <a:cs typeface="Sniglet"/>
                <a:sym typeface="Wingdings" panose="05000000000000000000" pitchFamily="2" charset="2"/>
              </a:rPr>
              <a:t>2</a:t>
            </a:r>
            <a:r>
              <a:rPr lang="en-US" sz="3500" smtClean="0">
                <a:solidFill>
                  <a:schemeClr val="accent6">
                    <a:lumMod val="75000"/>
                  </a:schemeClr>
                </a:solidFill>
                <a:latin typeface="Sniglet"/>
                <a:ea typeface="Sniglet"/>
                <a:cs typeface="Sniglet"/>
                <a:sym typeface="Wingdings" panose="05000000000000000000" pitchFamily="2" charset="2"/>
              </a:rPr>
              <a:t> + H</a:t>
            </a:r>
            <a:r>
              <a:rPr lang="en-US" sz="3500" baseline="-25000" smtClean="0">
                <a:solidFill>
                  <a:schemeClr val="accent6">
                    <a:lumMod val="75000"/>
                  </a:schemeClr>
                </a:solidFill>
                <a:latin typeface="Sniglet"/>
                <a:ea typeface="Sniglet"/>
                <a:cs typeface="Sniglet"/>
                <a:sym typeface="Wingdings" panose="05000000000000000000" pitchFamily="2" charset="2"/>
              </a:rPr>
              <a:t>2</a:t>
            </a:r>
            <a:endParaRPr lang="en-US" sz="3500">
              <a:solidFill>
                <a:schemeClr val="accent6">
                  <a:lumMod val="75000"/>
                </a:schemeClr>
              </a:solidFill>
              <a:latin typeface="Sniglet"/>
              <a:ea typeface="Sniglet"/>
              <a:cs typeface="Sniglet"/>
              <a:sym typeface="Sniglet"/>
            </a:endParaRPr>
          </a:p>
        </p:txBody>
      </p:sp>
      <p:sp>
        <p:nvSpPr>
          <p:cNvPr id="51" name="Freeform 51"/>
          <p:cNvSpPr/>
          <p:nvPr/>
        </p:nvSpPr>
        <p:spPr>
          <a:xfrm>
            <a:off x="1614912" y="1876167"/>
            <a:ext cx="1723166" cy="2389138"/>
          </a:xfrm>
          <a:custGeom>
            <a:avLst/>
            <a:gdLst/>
            <a:ahLst/>
            <a:cxnLst/>
            <a:rect l="l" t="t" r="r" b="b"/>
            <a:pathLst>
              <a:path w="1723166" h="2389138">
                <a:moveTo>
                  <a:pt x="0" y="0"/>
                </a:moveTo>
                <a:lnTo>
                  <a:pt x="1723166" y="0"/>
                </a:lnTo>
                <a:lnTo>
                  <a:pt x="1723166" y="2389138"/>
                </a:lnTo>
                <a:lnTo>
                  <a:pt x="0" y="238913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Tree>
    <p:extLst>
      <p:ext uri="{BB962C8B-B14F-4D97-AF65-F5344CB8AC3E}">
        <p14:creationId xmlns:p14="http://schemas.microsoft.com/office/powerpoint/2010/main" val="229547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
                                            <p:txEl>
                                              <p:pRg st="2" end="2"/>
                                            </p:txEl>
                                          </p:spTgt>
                                        </p:tgtEl>
                                        <p:attrNameLst>
                                          <p:attrName>style.visibility</p:attrName>
                                        </p:attrNameLst>
                                      </p:cBhvr>
                                      <p:to>
                                        <p:strVal val="visible"/>
                                      </p:to>
                                    </p:set>
                                    <p:anim calcmode="lin" valueType="num">
                                      <p:cBhvr additive="base">
                                        <p:cTn id="7"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0">
                                            <p:txEl>
                                              <p:pRg st="4" end="4"/>
                                            </p:txEl>
                                          </p:spTgt>
                                        </p:tgtEl>
                                        <p:attrNameLst>
                                          <p:attrName>style.visibility</p:attrName>
                                        </p:attrNameLst>
                                      </p:cBhvr>
                                      <p:to>
                                        <p:strVal val="visible"/>
                                      </p:to>
                                    </p:set>
                                    <p:anim calcmode="lin" valueType="num">
                                      <p:cBhvr additive="base">
                                        <p:cTn id="13"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015555"/>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587819" y="2248163"/>
            <a:ext cx="7243955" cy="8038837"/>
            <a:chOff x="0" y="0"/>
            <a:chExt cx="1822353" cy="1663527"/>
          </a:xfrm>
        </p:grpSpPr>
        <p:sp>
          <p:nvSpPr>
            <p:cNvPr id="4" name="Freeform 4"/>
            <p:cNvSpPr/>
            <p:nvPr/>
          </p:nvSpPr>
          <p:spPr>
            <a:xfrm>
              <a:off x="0" y="0"/>
              <a:ext cx="1822353" cy="1663527"/>
            </a:xfrm>
            <a:custGeom>
              <a:avLst/>
              <a:gdLst/>
              <a:ahLst/>
              <a:cxnLst/>
              <a:rect l="l" t="t" r="r" b="b"/>
              <a:pathLst>
                <a:path w="1822353" h="1663527">
                  <a:moveTo>
                    <a:pt x="57064" y="0"/>
                  </a:moveTo>
                  <a:lnTo>
                    <a:pt x="1765289" y="0"/>
                  </a:lnTo>
                  <a:cubicBezTo>
                    <a:pt x="1796804" y="0"/>
                    <a:pt x="1822353" y="25548"/>
                    <a:pt x="1822353" y="57064"/>
                  </a:cubicBezTo>
                  <a:lnTo>
                    <a:pt x="1822353" y="1606463"/>
                  </a:lnTo>
                  <a:cubicBezTo>
                    <a:pt x="1822353" y="1637979"/>
                    <a:pt x="1796804" y="1663527"/>
                    <a:pt x="1765289" y="1663527"/>
                  </a:cubicBezTo>
                  <a:lnTo>
                    <a:pt x="57064" y="1663527"/>
                  </a:lnTo>
                  <a:cubicBezTo>
                    <a:pt x="41929" y="1663527"/>
                    <a:pt x="27415" y="1657515"/>
                    <a:pt x="16714" y="1646813"/>
                  </a:cubicBezTo>
                  <a:cubicBezTo>
                    <a:pt x="6012" y="1636112"/>
                    <a:pt x="0" y="1621597"/>
                    <a:pt x="0" y="1606463"/>
                  </a:cubicBezTo>
                  <a:lnTo>
                    <a:pt x="0" y="57064"/>
                  </a:lnTo>
                  <a:cubicBezTo>
                    <a:pt x="0" y="25548"/>
                    <a:pt x="25548" y="0"/>
                    <a:pt x="57064" y="0"/>
                  </a:cubicBezTo>
                  <a:close/>
                </a:path>
              </a:pathLst>
            </a:custGeom>
            <a:solidFill>
              <a:srgbClr val="E8BADD"/>
            </a:solidFill>
          </p:spPr>
        </p:sp>
        <p:sp>
          <p:nvSpPr>
            <p:cNvPr id="5" name="TextBox 5"/>
            <p:cNvSpPr txBox="1"/>
            <p:nvPr/>
          </p:nvSpPr>
          <p:spPr>
            <a:xfrm>
              <a:off x="0" y="-28575"/>
              <a:ext cx="1822353" cy="1692102"/>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304800" y="1935553"/>
            <a:ext cx="7243955" cy="8038837"/>
            <a:chOff x="0" y="0"/>
            <a:chExt cx="1822353" cy="1663527"/>
          </a:xfrm>
        </p:grpSpPr>
        <p:sp>
          <p:nvSpPr>
            <p:cNvPr id="7" name="Freeform 7"/>
            <p:cNvSpPr/>
            <p:nvPr/>
          </p:nvSpPr>
          <p:spPr>
            <a:xfrm>
              <a:off x="0" y="0"/>
              <a:ext cx="1822353" cy="1663527"/>
            </a:xfrm>
            <a:custGeom>
              <a:avLst/>
              <a:gdLst/>
              <a:ahLst/>
              <a:cxnLst/>
              <a:rect l="l" t="t" r="r" b="b"/>
              <a:pathLst>
                <a:path w="1822353" h="1663527">
                  <a:moveTo>
                    <a:pt x="57064" y="0"/>
                  </a:moveTo>
                  <a:lnTo>
                    <a:pt x="1765289" y="0"/>
                  </a:lnTo>
                  <a:cubicBezTo>
                    <a:pt x="1796804" y="0"/>
                    <a:pt x="1822353" y="25548"/>
                    <a:pt x="1822353" y="57064"/>
                  </a:cubicBezTo>
                  <a:lnTo>
                    <a:pt x="1822353" y="1606463"/>
                  </a:lnTo>
                  <a:cubicBezTo>
                    <a:pt x="1822353" y="1637979"/>
                    <a:pt x="1796804" y="1663527"/>
                    <a:pt x="1765289" y="1663527"/>
                  </a:cubicBezTo>
                  <a:lnTo>
                    <a:pt x="57064" y="1663527"/>
                  </a:lnTo>
                  <a:cubicBezTo>
                    <a:pt x="41929" y="1663527"/>
                    <a:pt x="27415" y="1657515"/>
                    <a:pt x="16714" y="1646813"/>
                  </a:cubicBezTo>
                  <a:cubicBezTo>
                    <a:pt x="6012" y="1636112"/>
                    <a:pt x="0" y="1621597"/>
                    <a:pt x="0" y="1606463"/>
                  </a:cubicBezTo>
                  <a:lnTo>
                    <a:pt x="0" y="57064"/>
                  </a:lnTo>
                  <a:cubicBezTo>
                    <a:pt x="0" y="25548"/>
                    <a:pt x="25548" y="0"/>
                    <a:pt x="57064" y="0"/>
                  </a:cubicBezTo>
                  <a:close/>
                </a:path>
              </a:pathLst>
            </a:custGeom>
            <a:solidFill>
              <a:srgbClr val="F7DBF0"/>
            </a:solidFill>
          </p:spPr>
        </p:sp>
        <p:sp>
          <p:nvSpPr>
            <p:cNvPr id="8" name="TextBox 8"/>
            <p:cNvSpPr txBox="1"/>
            <p:nvPr/>
          </p:nvSpPr>
          <p:spPr>
            <a:xfrm>
              <a:off x="0" y="-28575"/>
              <a:ext cx="1822353" cy="1692102"/>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Freeform 10"/>
          <p:cNvSpPr/>
          <p:nvPr/>
        </p:nvSpPr>
        <p:spPr>
          <a:xfrm rot="-8645251" flipV="1">
            <a:off x="14644868" y="-2534300"/>
            <a:ext cx="5674213" cy="4095750"/>
          </a:xfrm>
          <a:custGeom>
            <a:avLst/>
            <a:gdLst/>
            <a:ahLst/>
            <a:cxnLst/>
            <a:rect l="l" t="t" r="r" b="b"/>
            <a:pathLst>
              <a:path w="5674213" h="4095750">
                <a:moveTo>
                  <a:pt x="0" y="4095750"/>
                </a:moveTo>
                <a:lnTo>
                  <a:pt x="5674213" y="4095750"/>
                </a:lnTo>
                <a:lnTo>
                  <a:pt x="5674213" y="0"/>
                </a:lnTo>
                <a:lnTo>
                  <a:pt x="0" y="0"/>
                </a:lnTo>
                <a:lnTo>
                  <a:pt x="0" y="409575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Freeform 11"/>
          <p:cNvSpPr/>
          <p:nvPr/>
        </p:nvSpPr>
        <p:spPr>
          <a:xfrm rot="100014" flipH="1">
            <a:off x="-1017057" y="-1666362"/>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2" name="Freeform 12"/>
          <p:cNvSpPr/>
          <p:nvPr/>
        </p:nvSpPr>
        <p:spPr>
          <a:xfrm rot="8861717" flipH="1" flipV="1">
            <a:off x="-2020080" y="-2458709"/>
            <a:ext cx="5674213" cy="4095750"/>
          </a:xfrm>
          <a:custGeom>
            <a:avLst/>
            <a:gdLst/>
            <a:ahLst/>
            <a:cxnLst/>
            <a:rect l="l" t="t" r="r" b="b"/>
            <a:pathLst>
              <a:path w="5674213" h="4095750">
                <a:moveTo>
                  <a:pt x="5674212" y="4095750"/>
                </a:moveTo>
                <a:lnTo>
                  <a:pt x="0" y="4095750"/>
                </a:lnTo>
                <a:lnTo>
                  <a:pt x="0" y="0"/>
                </a:lnTo>
                <a:lnTo>
                  <a:pt x="5674212" y="0"/>
                </a:lnTo>
                <a:lnTo>
                  <a:pt x="5674212" y="409575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4" name="TextBox 14"/>
          <p:cNvSpPr txBox="1"/>
          <p:nvPr/>
        </p:nvSpPr>
        <p:spPr>
          <a:xfrm>
            <a:off x="2386945" y="292319"/>
            <a:ext cx="13386456" cy="1538883"/>
          </a:xfrm>
          <a:prstGeom prst="rect">
            <a:avLst/>
          </a:prstGeom>
        </p:spPr>
        <p:txBody>
          <a:bodyPr wrap="square" lIns="0" tIns="0" rIns="0" bIns="0" rtlCol="0" anchor="t">
            <a:spAutoFit/>
          </a:bodyPr>
          <a:lstStyle/>
          <a:p>
            <a:pPr algn="ctr"/>
            <a:r>
              <a:rPr lang="en-US" sz="10000" smtClean="0">
                <a:solidFill>
                  <a:srgbClr val="665B82"/>
                </a:solidFill>
                <a:latin typeface="Ara Hamah Homs"/>
                <a:ea typeface="Ara Hamah Homs"/>
                <a:cs typeface="Ara Hamah Homs"/>
                <a:sym typeface="Ara Hamah Homs"/>
              </a:rPr>
              <a:t>III – Một số acid thông dụng</a:t>
            </a:r>
            <a:endParaRPr lang="en-US" sz="10000">
              <a:solidFill>
                <a:srgbClr val="665B82"/>
              </a:solidFill>
              <a:latin typeface="Ara Hamah Homs"/>
              <a:ea typeface="Ara Hamah Homs"/>
              <a:cs typeface="Ara Hamah Homs"/>
              <a:sym typeface="Ara Hamah Homs"/>
            </a:endParaRPr>
          </a:p>
        </p:txBody>
      </p:sp>
      <p:sp>
        <p:nvSpPr>
          <p:cNvPr id="17" name="TextBox 17"/>
          <p:cNvSpPr txBox="1"/>
          <p:nvPr/>
        </p:nvSpPr>
        <p:spPr>
          <a:xfrm>
            <a:off x="494469" y="2272234"/>
            <a:ext cx="7054286" cy="7540526"/>
          </a:xfrm>
          <a:prstGeom prst="rect">
            <a:avLst/>
          </a:prstGeom>
        </p:spPr>
        <p:txBody>
          <a:bodyPr wrap="square" lIns="0" tIns="0" rIns="0" bIns="0" rtlCol="0" anchor="t">
            <a:spAutoFit/>
          </a:bodyPr>
          <a:lstStyle/>
          <a:p>
            <a:pPr marL="514350" indent="-514350" algn="just">
              <a:lnSpc>
                <a:spcPts val="4900"/>
              </a:lnSpc>
              <a:buAutoNum type="arabicPeriod"/>
            </a:pPr>
            <a:r>
              <a:rPr lang="en-US" sz="3200" b="1" smtClean="0">
                <a:solidFill>
                  <a:schemeClr val="accent6">
                    <a:lumMod val="75000"/>
                  </a:schemeClr>
                </a:solidFill>
                <a:latin typeface="Sniglet"/>
                <a:ea typeface="Sniglet"/>
                <a:cs typeface="Sniglet"/>
                <a:sym typeface="Sniglet"/>
              </a:rPr>
              <a:t>Sulfuric acid</a:t>
            </a:r>
          </a:p>
          <a:p>
            <a:pPr algn="just">
              <a:lnSpc>
                <a:spcPts val="4900"/>
              </a:lnSpc>
            </a:pPr>
            <a:r>
              <a:rPr lang="vi-VN" sz="3200" smtClean="0">
                <a:solidFill>
                  <a:srgbClr val="665B82"/>
                </a:solidFill>
                <a:latin typeface="Sniglet"/>
                <a:ea typeface="Sniglet"/>
                <a:cs typeface="Sniglet"/>
                <a:sym typeface="Sniglet"/>
              </a:rPr>
              <a:t>H₂SO₄ là chất lỏng không màu, không bay hơi, sánh như dầu ăn, nặng gần gấp hai lần nước. Sulfuric acid tan vô hạn trong nước và toả rất nhiều nhiệt.</a:t>
            </a:r>
          </a:p>
          <a:p>
            <a:pPr algn="just">
              <a:lnSpc>
                <a:spcPts val="4900"/>
              </a:lnSpc>
            </a:pPr>
            <a:r>
              <a:rPr lang="vi-VN" sz="3200" i="1" smtClean="0">
                <a:solidFill>
                  <a:schemeClr val="accent6">
                    <a:lumMod val="75000"/>
                  </a:schemeClr>
                </a:solidFill>
                <a:latin typeface="Sniglet"/>
                <a:ea typeface="Sniglet"/>
                <a:cs typeface="Sniglet"/>
                <a:sym typeface="Sniglet"/>
              </a:rPr>
              <a:t>Lưu </a:t>
            </a:r>
            <a:r>
              <a:rPr lang="vi-VN" sz="3200" i="1">
                <a:solidFill>
                  <a:schemeClr val="accent6">
                    <a:lumMod val="75000"/>
                  </a:schemeClr>
                </a:solidFill>
                <a:latin typeface="Sniglet"/>
                <a:ea typeface="Sniglet"/>
                <a:cs typeface="Sniglet"/>
                <a:sym typeface="Sniglet"/>
              </a:rPr>
              <a:t>ý:</a:t>
            </a:r>
            <a:r>
              <a:rPr lang="vi-VN" sz="3200">
                <a:solidFill>
                  <a:srgbClr val="665B82"/>
                </a:solidFill>
                <a:latin typeface="Sniglet"/>
                <a:ea typeface="Sniglet"/>
                <a:cs typeface="Sniglet"/>
                <a:sym typeface="Sniglet"/>
              </a:rPr>
              <a:t> Tuyệt đối không tự ý pha loãng dung dịch sulfuric acid đặc</a:t>
            </a:r>
            <a:r>
              <a:rPr lang="vi-VN" sz="3200" smtClean="0">
                <a:solidFill>
                  <a:srgbClr val="665B82"/>
                </a:solidFill>
                <a:latin typeface="Sniglet"/>
                <a:ea typeface="Sniglet"/>
                <a:cs typeface="Sniglet"/>
                <a:sym typeface="Sniglet"/>
              </a:rPr>
              <a:t>.</a:t>
            </a:r>
            <a:endParaRPr lang="en-US" sz="3200" smtClean="0">
              <a:solidFill>
                <a:srgbClr val="665B82"/>
              </a:solidFill>
              <a:latin typeface="Sniglet"/>
              <a:ea typeface="Sniglet"/>
              <a:cs typeface="Sniglet"/>
              <a:sym typeface="Sniglet"/>
            </a:endParaRPr>
          </a:p>
          <a:p>
            <a:pPr algn="just">
              <a:lnSpc>
                <a:spcPts val="4900"/>
              </a:lnSpc>
            </a:pPr>
            <a:endParaRPr lang="vi-VN" sz="3200">
              <a:solidFill>
                <a:srgbClr val="665B82"/>
              </a:solidFill>
              <a:latin typeface="Sniglet"/>
              <a:ea typeface="Sniglet"/>
              <a:cs typeface="Sniglet"/>
              <a:sym typeface="Sniglet"/>
            </a:endParaRPr>
          </a:p>
          <a:p>
            <a:pPr algn="just">
              <a:lnSpc>
                <a:spcPts val="4900"/>
              </a:lnSpc>
            </a:pPr>
            <a:r>
              <a:rPr lang="vi-VN" sz="3200">
                <a:solidFill>
                  <a:srgbClr val="665B82"/>
                </a:solidFill>
                <a:latin typeface="Sniglet"/>
                <a:ea typeface="Sniglet"/>
                <a:cs typeface="Sniglet"/>
                <a:sym typeface="Sniglet"/>
              </a:rPr>
              <a:t>Sulfuric acid là một trong các hoá chất được sử dụng nhiều trong các ngành công </a:t>
            </a:r>
            <a:r>
              <a:rPr lang="vi-VN" sz="3200" smtClean="0">
                <a:solidFill>
                  <a:srgbClr val="665B82"/>
                </a:solidFill>
                <a:latin typeface="Sniglet"/>
                <a:ea typeface="Sniglet"/>
                <a:cs typeface="Sniglet"/>
                <a:sym typeface="Sniglet"/>
              </a:rPr>
              <a:t>nghiệp </a:t>
            </a:r>
            <a:r>
              <a:rPr lang="vi-VN" sz="3200">
                <a:solidFill>
                  <a:srgbClr val="665B82"/>
                </a:solidFill>
                <a:latin typeface="Sniglet"/>
                <a:ea typeface="Sniglet"/>
                <a:cs typeface="Sniglet"/>
                <a:sym typeface="Sniglet"/>
              </a:rPr>
              <a:t>và là hoá chất được tiêu thụ nhiều nhất trên thế giới.</a:t>
            </a:r>
            <a:endParaRPr lang="en-US" sz="3200">
              <a:solidFill>
                <a:srgbClr val="665B82"/>
              </a:solidFill>
              <a:latin typeface="Sniglet"/>
              <a:ea typeface="Sniglet"/>
              <a:cs typeface="Sniglet"/>
              <a:sym typeface="Sniglet"/>
            </a:endParaRPr>
          </a:p>
        </p:txBody>
      </p:sp>
      <p:pic>
        <p:nvPicPr>
          <p:cNvPr id="18" name="Picture 17"/>
          <p:cNvPicPr>
            <a:picLocks noChangeAspect="1"/>
          </p:cNvPicPr>
          <p:nvPr/>
        </p:nvPicPr>
        <p:blipFill>
          <a:blip r:embed="rId8"/>
          <a:stretch>
            <a:fillRect/>
          </a:stretch>
        </p:blipFill>
        <p:spPr>
          <a:xfrm>
            <a:off x="8227876" y="3184291"/>
            <a:ext cx="9325922" cy="6349856"/>
          </a:xfrm>
          <a:prstGeom prst="rect">
            <a:avLst/>
          </a:prstGeom>
        </p:spPr>
      </p:pic>
      <p:sp>
        <p:nvSpPr>
          <p:cNvPr id="27" name="TextBox 26"/>
          <p:cNvSpPr txBox="1"/>
          <p:nvPr/>
        </p:nvSpPr>
        <p:spPr>
          <a:xfrm>
            <a:off x="8534400" y="9582725"/>
            <a:ext cx="9019398" cy="523220"/>
          </a:xfrm>
          <a:prstGeom prst="rect">
            <a:avLst/>
          </a:prstGeom>
          <a:noFill/>
        </p:spPr>
        <p:txBody>
          <a:bodyPr wrap="square" rtlCol="0">
            <a:spAutoFit/>
          </a:bodyPr>
          <a:lstStyle/>
          <a:p>
            <a:r>
              <a:rPr lang="en-US" sz="2800"/>
              <a:t>https://www.youtube.com/watch?v=HQpEFg3S3Q8</a:t>
            </a:r>
          </a:p>
        </p:txBody>
      </p:sp>
      <p:pic>
        <p:nvPicPr>
          <p:cNvPr id="28" name="Picture 27"/>
          <p:cNvPicPr>
            <a:picLocks noChangeAspect="1"/>
          </p:cNvPicPr>
          <p:nvPr/>
        </p:nvPicPr>
        <p:blipFill>
          <a:blip r:embed="rId9"/>
          <a:stretch>
            <a:fillRect/>
          </a:stretch>
        </p:blipFill>
        <p:spPr>
          <a:xfrm>
            <a:off x="15193147" y="909191"/>
            <a:ext cx="2613744" cy="222652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015555"/>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664020" y="2117292"/>
            <a:ext cx="17166780" cy="4081941"/>
            <a:chOff x="0" y="0"/>
            <a:chExt cx="1822353" cy="1663527"/>
          </a:xfrm>
        </p:grpSpPr>
        <p:sp>
          <p:nvSpPr>
            <p:cNvPr id="4" name="Freeform 4"/>
            <p:cNvSpPr/>
            <p:nvPr/>
          </p:nvSpPr>
          <p:spPr>
            <a:xfrm>
              <a:off x="0" y="0"/>
              <a:ext cx="1822353" cy="1663527"/>
            </a:xfrm>
            <a:custGeom>
              <a:avLst/>
              <a:gdLst/>
              <a:ahLst/>
              <a:cxnLst/>
              <a:rect l="l" t="t" r="r" b="b"/>
              <a:pathLst>
                <a:path w="1822353" h="1663527">
                  <a:moveTo>
                    <a:pt x="57064" y="0"/>
                  </a:moveTo>
                  <a:lnTo>
                    <a:pt x="1765289" y="0"/>
                  </a:lnTo>
                  <a:cubicBezTo>
                    <a:pt x="1796804" y="0"/>
                    <a:pt x="1822353" y="25548"/>
                    <a:pt x="1822353" y="57064"/>
                  </a:cubicBezTo>
                  <a:lnTo>
                    <a:pt x="1822353" y="1606463"/>
                  </a:lnTo>
                  <a:cubicBezTo>
                    <a:pt x="1822353" y="1637979"/>
                    <a:pt x="1796804" y="1663527"/>
                    <a:pt x="1765289" y="1663527"/>
                  </a:cubicBezTo>
                  <a:lnTo>
                    <a:pt x="57064" y="1663527"/>
                  </a:lnTo>
                  <a:cubicBezTo>
                    <a:pt x="41929" y="1663527"/>
                    <a:pt x="27415" y="1657515"/>
                    <a:pt x="16714" y="1646813"/>
                  </a:cubicBezTo>
                  <a:cubicBezTo>
                    <a:pt x="6012" y="1636112"/>
                    <a:pt x="0" y="1621597"/>
                    <a:pt x="0" y="1606463"/>
                  </a:cubicBezTo>
                  <a:lnTo>
                    <a:pt x="0" y="57064"/>
                  </a:lnTo>
                  <a:cubicBezTo>
                    <a:pt x="0" y="25548"/>
                    <a:pt x="25548" y="0"/>
                    <a:pt x="57064" y="0"/>
                  </a:cubicBezTo>
                  <a:close/>
                </a:path>
              </a:pathLst>
            </a:custGeom>
            <a:solidFill>
              <a:srgbClr val="E8BADD"/>
            </a:solidFill>
          </p:spPr>
        </p:sp>
        <p:sp>
          <p:nvSpPr>
            <p:cNvPr id="5" name="TextBox 5"/>
            <p:cNvSpPr txBox="1"/>
            <p:nvPr/>
          </p:nvSpPr>
          <p:spPr>
            <a:xfrm>
              <a:off x="0" y="-28575"/>
              <a:ext cx="1822353" cy="1692102"/>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381001" y="1804682"/>
            <a:ext cx="17166780" cy="4299732"/>
            <a:chOff x="0" y="0"/>
            <a:chExt cx="1822353" cy="1663527"/>
          </a:xfrm>
        </p:grpSpPr>
        <p:sp>
          <p:nvSpPr>
            <p:cNvPr id="7" name="Freeform 7"/>
            <p:cNvSpPr/>
            <p:nvPr/>
          </p:nvSpPr>
          <p:spPr>
            <a:xfrm>
              <a:off x="0" y="0"/>
              <a:ext cx="1822353" cy="1663527"/>
            </a:xfrm>
            <a:custGeom>
              <a:avLst/>
              <a:gdLst/>
              <a:ahLst/>
              <a:cxnLst/>
              <a:rect l="l" t="t" r="r" b="b"/>
              <a:pathLst>
                <a:path w="1822353" h="1663527">
                  <a:moveTo>
                    <a:pt x="57064" y="0"/>
                  </a:moveTo>
                  <a:lnTo>
                    <a:pt x="1765289" y="0"/>
                  </a:lnTo>
                  <a:cubicBezTo>
                    <a:pt x="1796804" y="0"/>
                    <a:pt x="1822353" y="25548"/>
                    <a:pt x="1822353" y="57064"/>
                  </a:cubicBezTo>
                  <a:lnTo>
                    <a:pt x="1822353" y="1606463"/>
                  </a:lnTo>
                  <a:cubicBezTo>
                    <a:pt x="1822353" y="1637979"/>
                    <a:pt x="1796804" y="1663527"/>
                    <a:pt x="1765289" y="1663527"/>
                  </a:cubicBezTo>
                  <a:lnTo>
                    <a:pt x="57064" y="1663527"/>
                  </a:lnTo>
                  <a:cubicBezTo>
                    <a:pt x="41929" y="1663527"/>
                    <a:pt x="27415" y="1657515"/>
                    <a:pt x="16714" y="1646813"/>
                  </a:cubicBezTo>
                  <a:cubicBezTo>
                    <a:pt x="6012" y="1636112"/>
                    <a:pt x="0" y="1621597"/>
                    <a:pt x="0" y="1606463"/>
                  </a:cubicBezTo>
                  <a:lnTo>
                    <a:pt x="0" y="57064"/>
                  </a:lnTo>
                  <a:cubicBezTo>
                    <a:pt x="0" y="25548"/>
                    <a:pt x="25548" y="0"/>
                    <a:pt x="57064" y="0"/>
                  </a:cubicBezTo>
                  <a:close/>
                </a:path>
              </a:pathLst>
            </a:custGeom>
            <a:solidFill>
              <a:srgbClr val="F7DBF0"/>
            </a:solidFill>
          </p:spPr>
        </p:sp>
        <p:sp>
          <p:nvSpPr>
            <p:cNvPr id="8" name="TextBox 8"/>
            <p:cNvSpPr txBox="1"/>
            <p:nvPr/>
          </p:nvSpPr>
          <p:spPr>
            <a:xfrm>
              <a:off x="0" y="-28575"/>
              <a:ext cx="1822353" cy="1692102"/>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Freeform 10"/>
          <p:cNvSpPr/>
          <p:nvPr/>
        </p:nvSpPr>
        <p:spPr>
          <a:xfrm rot="-8645251" flipV="1">
            <a:off x="14644868" y="-2534300"/>
            <a:ext cx="5674213" cy="4095750"/>
          </a:xfrm>
          <a:custGeom>
            <a:avLst/>
            <a:gdLst/>
            <a:ahLst/>
            <a:cxnLst/>
            <a:rect l="l" t="t" r="r" b="b"/>
            <a:pathLst>
              <a:path w="5674213" h="4095750">
                <a:moveTo>
                  <a:pt x="0" y="4095750"/>
                </a:moveTo>
                <a:lnTo>
                  <a:pt x="5674213" y="4095750"/>
                </a:lnTo>
                <a:lnTo>
                  <a:pt x="5674213" y="0"/>
                </a:lnTo>
                <a:lnTo>
                  <a:pt x="0" y="0"/>
                </a:lnTo>
                <a:lnTo>
                  <a:pt x="0" y="409575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Freeform 11"/>
          <p:cNvSpPr/>
          <p:nvPr/>
        </p:nvSpPr>
        <p:spPr>
          <a:xfrm rot="100014" flipH="1">
            <a:off x="-1017057" y="-1666362"/>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2" name="Freeform 12"/>
          <p:cNvSpPr/>
          <p:nvPr/>
        </p:nvSpPr>
        <p:spPr>
          <a:xfrm rot="8861717" flipH="1" flipV="1">
            <a:off x="-2020080" y="-2458709"/>
            <a:ext cx="5674213" cy="4095750"/>
          </a:xfrm>
          <a:custGeom>
            <a:avLst/>
            <a:gdLst/>
            <a:ahLst/>
            <a:cxnLst/>
            <a:rect l="l" t="t" r="r" b="b"/>
            <a:pathLst>
              <a:path w="5674213" h="4095750">
                <a:moveTo>
                  <a:pt x="5674212" y="4095750"/>
                </a:moveTo>
                <a:lnTo>
                  <a:pt x="0" y="4095750"/>
                </a:lnTo>
                <a:lnTo>
                  <a:pt x="0" y="0"/>
                </a:lnTo>
                <a:lnTo>
                  <a:pt x="5674212" y="0"/>
                </a:lnTo>
                <a:lnTo>
                  <a:pt x="5674212" y="409575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4" name="TextBox 14"/>
          <p:cNvSpPr txBox="1"/>
          <p:nvPr/>
        </p:nvSpPr>
        <p:spPr>
          <a:xfrm>
            <a:off x="2386945" y="292319"/>
            <a:ext cx="13386456" cy="1538883"/>
          </a:xfrm>
          <a:prstGeom prst="rect">
            <a:avLst/>
          </a:prstGeom>
        </p:spPr>
        <p:txBody>
          <a:bodyPr wrap="square" lIns="0" tIns="0" rIns="0" bIns="0" rtlCol="0" anchor="t">
            <a:spAutoFit/>
          </a:bodyPr>
          <a:lstStyle/>
          <a:p>
            <a:pPr algn="ctr"/>
            <a:r>
              <a:rPr lang="en-US" sz="10000" smtClean="0">
                <a:solidFill>
                  <a:srgbClr val="665B82"/>
                </a:solidFill>
                <a:latin typeface="Ara Hamah Homs"/>
                <a:ea typeface="Ara Hamah Homs"/>
                <a:cs typeface="Ara Hamah Homs"/>
                <a:sym typeface="Ara Hamah Homs"/>
              </a:rPr>
              <a:t>III – Một số acid thông dụng</a:t>
            </a:r>
            <a:endParaRPr lang="en-US" sz="10000">
              <a:solidFill>
                <a:srgbClr val="665B82"/>
              </a:solidFill>
              <a:latin typeface="Ara Hamah Homs"/>
              <a:ea typeface="Ara Hamah Homs"/>
              <a:cs typeface="Ara Hamah Homs"/>
              <a:sym typeface="Ara Hamah Homs"/>
            </a:endParaRPr>
          </a:p>
        </p:txBody>
      </p:sp>
      <p:sp>
        <p:nvSpPr>
          <p:cNvPr id="17" name="TextBox 17"/>
          <p:cNvSpPr txBox="1"/>
          <p:nvPr/>
        </p:nvSpPr>
        <p:spPr>
          <a:xfrm>
            <a:off x="604988" y="1895412"/>
            <a:ext cx="16718805" cy="4113947"/>
          </a:xfrm>
          <a:prstGeom prst="rect">
            <a:avLst/>
          </a:prstGeom>
        </p:spPr>
        <p:txBody>
          <a:bodyPr wrap="square" lIns="0" tIns="0" rIns="0" bIns="0" rtlCol="0" anchor="t">
            <a:spAutoFit/>
          </a:bodyPr>
          <a:lstStyle/>
          <a:p>
            <a:pPr algn="just">
              <a:lnSpc>
                <a:spcPts val="4900"/>
              </a:lnSpc>
            </a:pPr>
            <a:r>
              <a:rPr lang="en-US" sz="3200" b="1" smtClean="0">
                <a:solidFill>
                  <a:schemeClr val="accent6">
                    <a:lumMod val="75000"/>
                  </a:schemeClr>
                </a:solidFill>
                <a:latin typeface="Sniglet"/>
                <a:ea typeface="Sniglet"/>
                <a:cs typeface="Sniglet"/>
                <a:sym typeface="Sniglet"/>
              </a:rPr>
              <a:t>2. Hydrochlroric acid</a:t>
            </a:r>
          </a:p>
          <a:p>
            <a:pPr algn="just">
              <a:lnSpc>
                <a:spcPts val="4900"/>
              </a:lnSpc>
            </a:pPr>
            <a:r>
              <a:rPr lang="en-US" sz="3200" smtClean="0">
                <a:solidFill>
                  <a:srgbClr val="665B82"/>
                </a:solidFill>
                <a:latin typeface="Sniglet"/>
                <a:ea typeface="Sniglet"/>
                <a:cs typeface="Sniglet"/>
                <a:sym typeface="Sniglet"/>
              </a:rPr>
              <a:t>Dung dịch </a:t>
            </a:r>
            <a:r>
              <a:rPr lang="vi-VN" sz="3200" smtClean="0">
                <a:solidFill>
                  <a:srgbClr val="665B82"/>
                </a:solidFill>
                <a:latin typeface="Sniglet"/>
                <a:ea typeface="Sniglet"/>
                <a:cs typeface="Sniglet"/>
                <a:sym typeface="Sniglet"/>
              </a:rPr>
              <a:t>H</a:t>
            </a:r>
            <a:r>
              <a:rPr lang="en-US" sz="3200" smtClean="0">
                <a:solidFill>
                  <a:srgbClr val="665B82"/>
                </a:solidFill>
                <a:latin typeface="Sniglet"/>
                <a:ea typeface="Sniglet"/>
                <a:cs typeface="Sniglet"/>
                <a:sym typeface="Sniglet"/>
              </a:rPr>
              <a:t>Cl là chất lỏng không màu.  </a:t>
            </a:r>
          </a:p>
          <a:p>
            <a:pPr algn="just">
              <a:lnSpc>
                <a:spcPts val="4900"/>
              </a:lnSpc>
            </a:pPr>
            <a:r>
              <a:rPr lang="en-US" sz="3200" smtClean="0">
                <a:solidFill>
                  <a:srgbClr val="665B82"/>
                </a:solidFill>
                <a:latin typeface="Sniglet"/>
                <a:ea typeface="Sniglet"/>
                <a:cs typeface="Sniglet"/>
                <a:sym typeface="Sniglet"/>
              </a:rPr>
              <a:t>Hydrochroric acid được sử dụng nhiều trong các ngành công nghiệp.</a:t>
            </a:r>
          </a:p>
          <a:p>
            <a:pPr algn="just">
              <a:lnSpc>
                <a:spcPts val="4900"/>
              </a:lnSpc>
            </a:pPr>
            <a:endParaRPr lang="en-US" sz="3200" smtClean="0">
              <a:solidFill>
                <a:srgbClr val="665B82"/>
              </a:solidFill>
              <a:latin typeface="Sniglet"/>
              <a:ea typeface="Sniglet"/>
              <a:cs typeface="Sniglet"/>
              <a:sym typeface="Sniglet"/>
            </a:endParaRPr>
          </a:p>
          <a:p>
            <a:pPr algn="just"/>
            <a:r>
              <a:rPr lang="vi-VN" sz="2600">
                <a:solidFill>
                  <a:srgbClr val="665B82"/>
                </a:solidFill>
                <a:latin typeface="Sniglet"/>
                <a:ea typeface="Sniglet"/>
                <a:cs typeface="Sniglet"/>
                <a:sym typeface="Sniglet"/>
              </a:rPr>
              <a:t>Hydrochloric acid có trong dạ dày đóng vai trò quan trọng trong quá trình tiêu hoá như: thúc đẩy quá trình tiêu hoá thức ăn; kích thích ruột non và </a:t>
            </a:r>
            <a:r>
              <a:rPr lang="vi-VN" sz="2600" smtClean="0">
                <a:solidFill>
                  <a:srgbClr val="665B82"/>
                </a:solidFill>
                <a:latin typeface="Sniglet"/>
                <a:ea typeface="Sniglet"/>
                <a:cs typeface="Sniglet"/>
                <a:sym typeface="Sniglet"/>
              </a:rPr>
              <a:t>t</a:t>
            </a:r>
            <a:r>
              <a:rPr lang="en-US" sz="2600" smtClean="0">
                <a:solidFill>
                  <a:srgbClr val="665B82"/>
                </a:solidFill>
                <a:latin typeface="Sniglet"/>
                <a:ea typeface="Sniglet"/>
                <a:cs typeface="Sniglet"/>
                <a:sym typeface="Sniglet"/>
              </a:rPr>
              <a:t>uỵ</a:t>
            </a:r>
            <a:r>
              <a:rPr lang="vi-VN" sz="2600" smtClean="0">
                <a:solidFill>
                  <a:srgbClr val="665B82"/>
                </a:solidFill>
                <a:latin typeface="Sniglet"/>
                <a:ea typeface="Sniglet"/>
                <a:cs typeface="Sniglet"/>
                <a:sym typeface="Sniglet"/>
              </a:rPr>
              <a:t> </a:t>
            </a:r>
            <a:r>
              <a:rPr lang="vi-VN" sz="2600">
                <a:solidFill>
                  <a:srgbClr val="665B82"/>
                </a:solidFill>
                <a:latin typeface="Sniglet"/>
                <a:ea typeface="Sniglet"/>
                <a:cs typeface="Sniglet"/>
                <a:sym typeface="Sniglet"/>
              </a:rPr>
              <a:t>sản xuất ra các enzyme tiêu hoá để phân giải chất béo, protein,...; tiêu diệt các vi khuẩn có hại từ bên ngoài đi vào dạ dày,... Khi nồng độ acid trong dạ dày lớn hơn hoặc nhỏ hơn quá mức cần thiết đều gây ảnh hưởng đến chức năng tiêu hoá của dạ dày nói riêng và sức khoẻ nói chung.</a:t>
            </a:r>
            <a:endParaRPr lang="en-US" sz="2600" smtClean="0">
              <a:solidFill>
                <a:srgbClr val="665B82"/>
              </a:solidFill>
              <a:latin typeface="Sniglet"/>
              <a:ea typeface="Sniglet"/>
              <a:cs typeface="Sniglet"/>
              <a:sym typeface="Sniglet"/>
            </a:endParaRPr>
          </a:p>
        </p:txBody>
      </p:sp>
      <p:pic>
        <p:nvPicPr>
          <p:cNvPr id="15" name="Picture 14"/>
          <p:cNvPicPr>
            <a:picLocks noChangeAspect="1"/>
          </p:cNvPicPr>
          <p:nvPr/>
        </p:nvPicPr>
        <p:blipFill>
          <a:blip r:embed="rId8"/>
          <a:stretch>
            <a:fillRect/>
          </a:stretch>
        </p:blipFill>
        <p:spPr>
          <a:xfrm>
            <a:off x="1163460" y="6199233"/>
            <a:ext cx="14485128" cy="4032407"/>
          </a:xfrm>
          <a:prstGeom prst="rect">
            <a:avLst/>
          </a:prstGeom>
        </p:spPr>
      </p:pic>
    </p:spTree>
    <p:extLst>
      <p:ext uri="{BB962C8B-B14F-4D97-AF65-F5344CB8AC3E}">
        <p14:creationId xmlns:p14="http://schemas.microsoft.com/office/powerpoint/2010/main" val="2819271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015555"/>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587819" y="3687950"/>
            <a:ext cx="6595551" cy="4456204"/>
            <a:chOff x="0" y="0"/>
            <a:chExt cx="1822353" cy="1663527"/>
          </a:xfrm>
        </p:grpSpPr>
        <p:sp>
          <p:nvSpPr>
            <p:cNvPr id="4" name="Freeform 4"/>
            <p:cNvSpPr/>
            <p:nvPr/>
          </p:nvSpPr>
          <p:spPr>
            <a:xfrm>
              <a:off x="0" y="0"/>
              <a:ext cx="1822353" cy="1663527"/>
            </a:xfrm>
            <a:custGeom>
              <a:avLst/>
              <a:gdLst/>
              <a:ahLst/>
              <a:cxnLst/>
              <a:rect l="l" t="t" r="r" b="b"/>
              <a:pathLst>
                <a:path w="1822353" h="1663527">
                  <a:moveTo>
                    <a:pt x="57064" y="0"/>
                  </a:moveTo>
                  <a:lnTo>
                    <a:pt x="1765289" y="0"/>
                  </a:lnTo>
                  <a:cubicBezTo>
                    <a:pt x="1796804" y="0"/>
                    <a:pt x="1822353" y="25548"/>
                    <a:pt x="1822353" y="57064"/>
                  </a:cubicBezTo>
                  <a:lnTo>
                    <a:pt x="1822353" y="1606463"/>
                  </a:lnTo>
                  <a:cubicBezTo>
                    <a:pt x="1822353" y="1637979"/>
                    <a:pt x="1796804" y="1663527"/>
                    <a:pt x="1765289" y="1663527"/>
                  </a:cubicBezTo>
                  <a:lnTo>
                    <a:pt x="57064" y="1663527"/>
                  </a:lnTo>
                  <a:cubicBezTo>
                    <a:pt x="41929" y="1663527"/>
                    <a:pt x="27415" y="1657515"/>
                    <a:pt x="16714" y="1646813"/>
                  </a:cubicBezTo>
                  <a:cubicBezTo>
                    <a:pt x="6012" y="1636112"/>
                    <a:pt x="0" y="1621597"/>
                    <a:pt x="0" y="1606463"/>
                  </a:cubicBezTo>
                  <a:lnTo>
                    <a:pt x="0" y="57064"/>
                  </a:lnTo>
                  <a:cubicBezTo>
                    <a:pt x="0" y="25548"/>
                    <a:pt x="25548" y="0"/>
                    <a:pt x="57064" y="0"/>
                  </a:cubicBezTo>
                  <a:close/>
                </a:path>
              </a:pathLst>
            </a:custGeom>
            <a:solidFill>
              <a:srgbClr val="E8BADD"/>
            </a:solidFill>
          </p:spPr>
        </p:sp>
        <p:sp>
          <p:nvSpPr>
            <p:cNvPr id="5" name="TextBox 5"/>
            <p:cNvSpPr txBox="1"/>
            <p:nvPr/>
          </p:nvSpPr>
          <p:spPr>
            <a:xfrm>
              <a:off x="0" y="-28575"/>
              <a:ext cx="1822353" cy="1692102"/>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304800" y="3375340"/>
            <a:ext cx="6595551" cy="4456204"/>
            <a:chOff x="0" y="0"/>
            <a:chExt cx="1822353" cy="1663527"/>
          </a:xfrm>
        </p:grpSpPr>
        <p:sp>
          <p:nvSpPr>
            <p:cNvPr id="7" name="Freeform 7"/>
            <p:cNvSpPr/>
            <p:nvPr/>
          </p:nvSpPr>
          <p:spPr>
            <a:xfrm>
              <a:off x="0" y="0"/>
              <a:ext cx="1822353" cy="1663527"/>
            </a:xfrm>
            <a:custGeom>
              <a:avLst/>
              <a:gdLst/>
              <a:ahLst/>
              <a:cxnLst/>
              <a:rect l="l" t="t" r="r" b="b"/>
              <a:pathLst>
                <a:path w="1822353" h="1663527">
                  <a:moveTo>
                    <a:pt x="57064" y="0"/>
                  </a:moveTo>
                  <a:lnTo>
                    <a:pt x="1765289" y="0"/>
                  </a:lnTo>
                  <a:cubicBezTo>
                    <a:pt x="1796804" y="0"/>
                    <a:pt x="1822353" y="25548"/>
                    <a:pt x="1822353" y="57064"/>
                  </a:cubicBezTo>
                  <a:lnTo>
                    <a:pt x="1822353" y="1606463"/>
                  </a:lnTo>
                  <a:cubicBezTo>
                    <a:pt x="1822353" y="1637979"/>
                    <a:pt x="1796804" y="1663527"/>
                    <a:pt x="1765289" y="1663527"/>
                  </a:cubicBezTo>
                  <a:lnTo>
                    <a:pt x="57064" y="1663527"/>
                  </a:lnTo>
                  <a:cubicBezTo>
                    <a:pt x="41929" y="1663527"/>
                    <a:pt x="27415" y="1657515"/>
                    <a:pt x="16714" y="1646813"/>
                  </a:cubicBezTo>
                  <a:cubicBezTo>
                    <a:pt x="6012" y="1636112"/>
                    <a:pt x="0" y="1621597"/>
                    <a:pt x="0" y="1606463"/>
                  </a:cubicBezTo>
                  <a:lnTo>
                    <a:pt x="0" y="57064"/>
                  </a:lnTo>
                  <a:cubicBezTo>
                    <a:pt x="0" y="25548"/>
                    <a:pt x="25548" y="0"/>
                    <a:pt x="57064" y="0"/>
                  </a:cubicBezTo>
                  <a:close/>
                </a:path>
              </a:pathLst>
            </a:custGeom>
            <a:solidFill>
              <a:srgbClr val="F7DBF0"/>
            </a:solidFill>
          </p:spPr>
        </p:sp>
        <p:sp>
          <p:nvSpPr>
            <p:cNvPr id="8" name="TextBox 8"/>
            <p:cNvSpPr txBox="1"/>
            <p:nvPr/>
          </p:nvSpPr>
          <p:spPr>
            <a:xfrm>
              <a:off x="0" y="-28575"/>
              <a:ext cx="1822353" cy="1692102"/>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Freeform 10"/>
          <p:cNvSpPr/>
          <p:nvPr/>
        </p:nvSpPr>
        <p:spPr>
          <a:xfrm rot="-8645251" flipV="1">
            <a:off x="14644868" y="-2534300"/>
            <a:ext cx="5674213" cy="4095750"/>
          </a:xfrm>
          <a:custGeom>
            <a:avLst/>
            <a:gdLst/>
            <a:ahLst/>
            <a:cxnLst/>
            <a:rect l="l" t="t" r="r" b="b"/>
            <a:pathLst>
              <a:path w="5674213" h="4095750">
                <a:moveTo>
                  <a:pt x="0" y="4095750"/>
                </a:moveTo>
                <a:lnTo>
                  <a:pt x="5674213" y="4095750"/>
                </a:lnTo>
                <a:lnTo>
                  <a:pt x="5674213" y="0"/>
                </a:lnTo>
                <a:lnTo>
                  <a:pt x="0" y="0"/>
                </a:lnTo>
                <a:lnTo>
                  <a:pt x="0" y="409575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Freeform 11"/>
          <p:cNvSpPr/>
          <p:nvPr/>
        </p:nvSpPr>
        <p:spPr>
          <a:xfrm rot="100014" flipH="1">
            <a:off x="-1017057" y="-1666362"/>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2" name="Freeform 12"/>
          <p:cNvSpPr/>
          <p:nvPr/>
        </p:nvSpPr>
        <p:spPr>
          <a:xfrm rot="8861717" flipH="1" flipV="1">
            <a:off x="-2020080" y="-2458709"/>
            <a:ext cx="5674213" cy="4095750"/>
          </a:xfrm>
          <a:custGeom>
            <a:avLst/>
            <a:gdLst/>
            <a:ahLst/>
            <a:cxnLst/>
            <a:rect l="l" t="t" r="r" b="b"/>
            <a:pathLst>
              <a:path w="5674213" h="4095750">
                <a:moveTo>
                  <a:pt x="5674212" y="4095750"/>
                </a:moveTo>
                <a:lnTo>
                  <a:pt x="0" y="4095750"/>
                </a:lnTo>
                <a:lnTo>
                  <a:pt x="0" y="0"/>
                </a:lnTo>
                <a:lnTo>
                  <a:pt x="5674212" y="0"/>
                </a:lnTo>
                <a:lnTo>
                  <a:pt x="5674212" y="409575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4" name="TextBox 14"/>
          <p:cNvSpPr txBox="1"/>
          <p:nvPr/>
        </p:nvSpPr>
        <p:spPr>
          <a:xfrm>
            <a:off x="2386945" y="292319"/>
            <a:ext cx="13386456" cy="1538883"/>
          </a:xfrm>
          <a:prstGeom prst="rect">
            <a:avLst/>
          </a:prstGeom>
        </p:spPr>
        <p:txBody>
          <a:bodyPr wrap="square" lIns="0" tIns="0" rIns="0" bIns="0" rtlCol="0" anchor="t">
            <a:spAutoFit/>
          </a:bodyPr>
          <a:lstStyle/>
          <a:p>
            <a:pPr algn="ctr"/>
            <a:r>
              <a:rPr lang="en-US" sz="10000" smtClean="0">
                <a:solidFill>
                  <a:srgbClr val="665B82"/>
                </a:solidFill>
                <a:latin typeface="Ara Hamah Homs"/>
                <a:ea typeface="Ara Hamah Homs"/>
                <a:cs typeface="Ara Hamah Homs"/>
                <a:sym typeface="Ara Hamah Homs"/>
              </a:rPr>
              <a:t>III – Một số acid thông dụng</a:t>
            </a:r>
            <a:endParaRPr lang="en-US" sz="10000">
              <a:solidFill>
                <a:srgbClr val="665B82"/>
              </a:solidFill>
              <a:latin typeface="Ara Hamah Homs"/>
              <a:ea typeface="Ara Hamah Homs"/>
              <a:cs typeface="Ara Hamah Homs"/>
              <a:sym typeface="Ara Hamah Homs"/>
            </a:endParaRPr>
          </a:p>
        </p:txBody>
      </p:sp>
      <p:sp>
        <p:nvSpPr>
          <p:cNvPr id="17" name="TextBox 17"/>
          <p:cNvSpPr txBox="1"/>
          <p:nvPr/>
        </p:nvSpPr>
        <p:spPr>
          <a:xfrm>
            <a:off x="587820" y="3993280"/>
            <a:ext cx="5745762" cy="3770263"/>
          </a:xfrm>
          <a:prstGeom prst="rect">
            <a:avLst/>
          </a:prstGeom>
        </p:spPr>
        <p:txBody>
          <a:bodyPr wrap="square" lIns="0" tIns="0" rIns="0" bIns="0" rtlCol="0" anchor="t">
            <a:spAutoFit/>
          </a:bodyPr>
          <a:lstStyle/>
          <a:p>
            <a:pPr algn="just">
              <a:lnSpc>
                <a:spcPts val="4900"/>
              </a:lnSpc>
            </a:pPr>
            <a:r>
              <a:rPr lang="en-US" sz="3200" b="1" smtClean="0">
                <a:solidFill>
                  <a:schemeClr val="accent6">
                    <a:lumMod val="75000"/>
                  </a:schemeClr>
                </a:solidFill>
                <a:latin typeface="Sniglet"/>
                <a:ea typeface="Sniglet"/>
                <a:cs typeface="Sniglet"/>
                <a:sym typeface="Sniglet"/>
              </a:rPr>
              <a:t>3. Acetic acid</a:t>
            </a:r>
          </a:p>
          <a:p>
            <a:pPr algn="just">
              <a:lnSpc>
                <a:spcPts val="4900"/>
              </a:lnSpc>
            </a:pPr>
            <a:r>
              <a:rPr lang="en-US" sz="3200" smtClean="0">
                <a:solidFill>
                  <a:srgbClr val="665B82"/>
                </a:solidFill>
                <a:latin typeface="Sniglet"/>
                <a:ea typeface="Sniglet"/>
                <a:cs typeface="Sniglet"/>
                <a:sym typeface="Sniglet"/>
              </a:rPr>
              <a:t>CH</a:t>
            </a:r>
            <a:r>
              <a:rPr lang="en-US" sz="3200" baseline="-25000" smtClean="0">
                <a:solidFill>
                  <a:srgbClr val="665B82"/>
                </a:solidFill>
                <a:latin typeface="Sniglet"/>
                <a:ea typeface="Sniglet"/>
                <a:cs typeface="Sniglet"/>
                <a:sym typeface="Sniglet"/>
              </a:rPr>
              <a:t>3</a:t>
            </a:r>
            <a:r>
              <a:rPr lang="en-US" sz="3200" smtClean="0">
                <a:solidFill>
                  <a:srgbClr val="665B82"/>
                </a:solidFill>
                <a:latin typeface="Sniglet"/>
                <a:ea typeface="Sniglet"/>
                <a:cs typeface="Sniglet"/>
                <a:sym typeface="Sniglet"/>
              </a:rPr>
              <a:t>COOH</a:t>
            </a:r>
            <a:r>
              <a:rPr lang="vi-VN" sz="3200" smtClean="0">
                <a:solidFill>
                  <a:srgbClr val="665B82"/>
                </a:solidFill>
                <a:latin typeface="Sniglet"/>
                <a:ea typeface="Sniglet"/>
                <a:cs typeface="Sniglet"/>
                <a:sym typeface="Sniglet"/>
              </a:rPr>
              <a:t> là chất lỏng không màu, </a:t>
            </a:r>
            <a:r>
              <a:rPr lang="en-US" sz="3200" smtClean="0">
                <a:solidFill>
                  <a:srgbClr val="665B82"/>
                </a:solidFill>
                <a:latin typeface="Sniglet"/>
                <a:ea typeface="Sniglet"/>
                <a:cs typeface="Sniglet"/>
                <a:sym typeface="Sniglet"/>
              </a:rPr>
              <a:t>có vị chua</a:t>
            </a:r>
            <a:r>
              <a:rPr lang="vi-VN" sz="3200" smtClean="0">
                <a:solidFill>
                  <a:srgbClr val="665B82"/>
                </a:solidFill>
                <a:latin typeface="Sniglet"/>
                <a:ea typeface="Sniglet"/>
                <a:cs typeface="Sniglet"/>
                <a:sym typeface="Sniglet"/>
              </a:rPr>
              <a:t>. </a:t>
            </a:r>
            <a:r>
              <a:rPr lang="en-US" sz="3200" smtClean="0">
                <a:solidFill>
                  <a:srgbClr val="665B82"/>
                </a:solidFill>
                <a:latin typeface="Sniglet"/>
                <a:ea typeface="Sniglet"/>
                <a:cs typeface="Sniglet"/>
                <a:sym typeface="Sniglet"/>
              </a:rPr>
              <a:t>Trong giấm ăn có chứa acetic acid với nồng độ 2 – 5%.</a:t>
            </a:r>
          </a:p>
          <a:p>
            <a:pPr algn="just">
              <a:lnSpc>
                <a:spcPts val="4900"/>
              </a:lnSpc>
            </a:pPr>
            <a:endParaRPr lang="vi-VN" sz="3200">
              <a:solidFill>
                <a:srgbClr val="665B82"/>
              </a:solidFill>
              <a:latin typeface="Sniglet"/>
              <a:ea typeface="Sniglet"/>
              <a:cs typeface="Sniglet"/>
              <a:sym typeface="Sniglet"/>
            </a:endParaRPr>
          </a:p>
        </p:txBody>
      </p:sp>
      <p:pic>
        <p:nvPicPr>
          <p:cNvPr id="13" name="Picture 12"/>
          <p:cNvPicPr>
            <a:picLocks noChangeAspect="1"/>
          </p:cNvPicPr>
          <p:nvPr/>
        </p:nvPicPr>
        <p:blipFill>
          <a:blip r:embed="rId8"/>
          <a:stretch>
            <a:fillRect/>
          </a:stretch>
        </p:blipFill>
        <p:spPr>
          <a:xfrm>
            <a:off x="7407319" y="2878420"/>
            <a:ext cx="10659862" cy="6108460"/>
          </a:xfrm>
          <a:prstGeom prst="rect">
            <a:avLst/>
          </a:prstGeom>
        </p:spPr>
      </p:pic>
    </p:spTree>
    <p:extLst>
      <p:ext uri="{BB962C8B-B14F-4D97-AF65-F5344CB8AC3E}">
        <p14:creationId xmlns:p14="http://schemas.microsoft.com/office/powerpoint/2010/main" val="8240158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015555"/>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8645251" flipV="1">
            <a:off x="14644868" y="-2534300"/>
            <a:ext cx="5674213" cy="4095750"/>
          </a:xfrm>
          <a:custGeom>
            <a:avLst/>
            <a:gdLst/>
            <a:ahLst/>
            <a:cxnLst/>
            <a:rect l="l" t="t" r="r" b="b"/>
            <a:pathLst>
              <a:path w="5674213" h="4095750">
                <a:moveTo>
                  <a:pt x="0" y="4095750"/>
                </a:moveTo>
                <a:lnTo>
                  <a:pt x="5674213" y="4095750"/>
                </a:lnTo>
                <a:lnTo>
                  <a:pt x="5674213" y="0"/>
                </a:lnTo>
                <a:lnTo>
                  <a:pt x="0" y="0"/>
                </a:lnTo>
                <a:lnTo>
                  <a:pt x="0" y="409575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100014" flipH="1">
            <a:off x="-1017057" y="-1666362"/>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rot="8861717" flipH="1" flipV="1">
            <a:off x="-2020080" y="-2458709"/>
            <a:ext cx="5674213" cy="4095750"/>
          </a:xfrm>
          <a:custGeom>
            <a:avLst/>
            <a:gdLst/>
            <a:ahLst/>
            <a:cxnLst/>
            <a:rect l="l" t="t" r="r" b="b"/>
            <a:pathLst>
              <a:path w="5674213" h="4095750">
                <a:moveTo>
                  <a:pt x="5674212" y="4095750"/>
                </a:moveTo>
                <a:lnTo>
                  <a:pt x="0" y="4095750"/>
                </a:lnTo>
                <a:lnTo>
                  <a:pt x="0" y="0"/>
                </a:lnTo>
                <a:lnTo>
                  <a:pt x="5674212" y="0"/>
                </a:lnTo>
                <a:lnTo>
                  <a:pt x="5674212" y="409575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TextBox 7"/>
          <p:cNvSpPr txBox="1"/>
          <p:nvPr/>
        </p:nvSpPr>
        <p:spPr>
          <a:xfrm>
            <a:off x="4542349" y="315211"/>
            <a:ext cx="9269093" cy="2333972"/>
          </a:xfrm>
          <a:prstGeom prst="rect">
            <a:avLst/>
          </a:prstGeom>
        </p:spPr>
        <p:txBody>
          <a:bodyPr lIns="0" tIns="0" rIns="0" bIns="0" rtlCol="0" anchor="t">
            <a:spAutoFit/>
          </a:bodyPr>
          <a:lstStyle/>
          <a:p>
            <a:pPr algn="ctr">
              <a:lnSpc>
                <a:spcPts val="18199"/>
              </a:lnSpc>
            </a:pPr>
            <a:r>
              <a:rPr lang="en-US" sz="12999" smtClean="0">
                <a:solidFill>
                  <a:srgbClr val="665B82"/>
                </a:solidFill>
                <a:latin typeface="Ara Hamah Homs"/>
                <a:ea typeface="Ara Hamah Homs"/>
                <a:cs typeface="Ara Hamah Homs"/>
                <a:sym typeface="Ara Hamah Homs"/>
              </a:rPr>
              <a:t>Tổng kết</a:t>
            </a:r>
            <a:endParaRPr lang="en-US" sz="12999">
              <a:solidFill>
                <a:srgbClr val="665B82"/>
              </a:solidFill>
              <a:latin typeface="Ara Hamah Homs"/>
              <a:ea typeface="Ara Hamah Homs"/>
              <a:cs typeface="Ara Hamah Homs"/>
              <a:sym typeface="Ara Hamah Homs"/>
            </a:endParaRPr>
          </a:p>
        </p:txBody>
      </p:sp>
      <p:grpSp>
        <p:nvGrpSpPr>
          <p:cNvPr id="8" name="Group 8"/>
          <p:cNvGrpSpPr/>
          <p:nvPr/>
        </p:nvGrpSpPr>
        <p:grpSpPr>
          <a:xfrm>
            <a:off x="2136998" y="2836279"/>
            <a:ext cx="14031487" cy="6447936"/>
            <a:chOff x="0" y="0"/>
            <a:chExt cx="2933937" cy="1328891"/>
          </a:xfrm>
        </p:grpSpPr>
        <p:sp>
          <p:nvSpPr>
            <p:cNvPr id="9" name="Freeform 9"/>
            <p:cNvSpPr/>
            <p:nvPr/>
          </p:nvSpPr>
          <p:spPr>
            <a:xfrm>
              <a:off x="0" y="0"/>
              <a:ext cx="2933937" cy="1328891"/>
            </a:xfrm>
            <a:custGeom>
              <a:avLst/>
              <a:gdLst/>
              <a:ahLst/>
              <a:cxnLst/>
              <a:rect l="l" t="t" r="r" b="b"/>
              <a:pathLst>
                <a:path w="2933937" h="1328891">
                  <a:moveTo>
                    <a:pt x="35444" y="0"/>
                  </a:moveTo>
                  <a:lnTo>
                    <a:pt x="2898493" y="0"/>
                  </a:lnTo>
                  <a:cubicBezTo>
                    <a:pt x="2918068" y="0"/>
                    <a:pt x="2933937" y="15869"/>
                    <a:pt x="2933937" y="35444"/>
                  </a:cubicBezTo>
                  <a:lnTo>
                    <a:pt x="2933937" y="1293447"/>
                  </a:lnTo>
                  <a:cubicBezTo>
                    <a:pt x="2933937" y="1313022"/>
                    <a:pt x="2918068" y="1328891"/>
                    <a:pt x="2898493" y="1328891"/>
                  </a:cubicBezTo>
                  <a:lnTo>
                    <a:pt x="35444" y="1328891"/>
                  </a:lnTo>
                  <a:cubicBezTo>
                    <a:pt x="15869" y="1328891"/>
                    <a:pt x="0" y="1313022"/>
                    <a:pt x="0" y="1293447"/>
                  </a:cubicBezTo>
                  <a:lnTo>
                    <a:pt x="0" y="35444"/>
                  </a:lnTo>
                  <a:cubicBezTo>
                    <a:pt x="0" y="15869"/>
                    <a:pt x="15869" y="0"/>
                    <a:pt x="35444" y="0"/>
                  </a:cubicBezTo>
                  <a:close/>
                </a:path>
              </a:pathLst>
            </a:custGeom>
            <a:solidFill>
              <a:srgbClr val="E8BADD"/>
            </a:solidFill>
          </p:spPr>
        </p:sp>
        <p:sp>
          <p:nvSpPr>
            <p:cNvPr id="10" name="TextBox 10"/>
            <p:cNvSpPr txBox="1"/>
            <p:nvPr/>
          </p:nvSpPr>
          <p:spPr>
            <a:xfrm>
              <a:off x="0" y="-28575"/>
              <a:ext cx="2933937" cy="1357466"/>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2633746" y="3267470"/>
            <a:ext cx="13215854" cy="5620742"/>
            <a:chOff x="0" y="0"/>
            <a:chExt cx="2933937" cy="1328891"/>
          </a:xfrm>
        </p:grpSpPr>
        <p:sp>
          <p:nvSpPr>
            <p:cNvPr id="12" name="Freeform 12"/>
            <p:cNvSpPr/>
            <p:nvPr/>
          </p:nvSpPr>
          <p:spPr>
            <a:xfrm>
              <a:off x="0" y="0"/>
              <a:ext cx="2933937" cy="1328891"/>
            </a:xfrm>
            <a:custGeom>
              <a:avLst/>
              <a:gdLst/>
              <a:ahLst/>
              <a:cxnLst/>
              <a:rect l="l" t="t" r="r" b="b"/>
              <a:pathLst>
                <a:path w="2933937" h="1328891">
                  <a:moveTo>
                    <a:pt x="35444" y="0"/>
                  </a:moveTo>
                  <a:lnTo>
                    <a:pt x="2898493" y="0"/>
                  </a:lnTo>
                  <a:cubicBezTo>
                    <a:pt x="2918068" y="0"/>
                    <a:pt x="2933937" y="15869"/>
                    <a:pt x="2933937" y="35444"/>
                  </a:cubicBezTo>
                  <a:lnTo>
                    <a:pt x="2933937" y="1293447"/>
                  </a:lnTo>
                  <a:cubicBezTo>
                    <a:pt x="2933937" y="1313022"/>
                    <a:pt x="2918068" y="1328891"/>
                    <a:pt x="2898493" y="1328891"/>
                  </a:cubicBezTo>
                  <a:lnTo>
                    <a:pt x="35444" y="1328891"/>
                  </a:lnTo>
                  <a:cubicBezTo>
                    <a:pt x="15869" y="1328891"/>
                    <a:pt x="0" y="1313022"/>
                    <a:pt x="0" y="1293447"/>
                  </a:cubicBezTo>
                  <a:lnTo>
                    <a:pt x="0" y="35444"/>
                  </a:lnTo>
                  <a:cubicBezTo>
                    <a:pt x="0" y="15869"/>
                    <a:pt x="15869" y="0"/>
                    <a:pt x="35444" y="0"/>
                  </a:cubicBezTo>
                  <a:close/>
                </a:path>
              </a:pathLst>
            </a:custGeom>
            <a:solidFill>
              <a:srgbClr val="F7DBF0"/>
            </a:solidFill>
          </p:spPr>
        </p:sp>
        <p:sp>
          <p:nvSpPr>
            <p:cNvPr id="13" name="TextBox 13"/>
            <p:cNvSpPr txBox="1"/>
            <p:nvPr/>
          </p:nvSpPr>
          <p:spPr>
            <a:xfrm>
              <a:off x="0" y="-28575"/>
              <a:ext cx="2933937" cy="1357466"/>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0" y="9582856"/>
            <a:ext cx="704144" cy="704144"/>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6" name="TextBox 16"/>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033465" y="9582856"/>
            <a:ext cx="704144" cy="704144"/>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BADD"/>
            </a:solidFill>
          </p:spPr>
        </p:sp>
        <p:sp>
          <p:nvSpPr>
            <p:cNvPr id="19" name="TextBox 19"/>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2070984" y="9582856"/>
            <a:ext cx="704144" cy="704144"/>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2" name="TextBox 22"/>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3104449" y="9582856"/>
            <a:ext cx="704144" cy="704144"/>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BADD"/>
            </a:solidFill>
          </p:spPr>
        </p:sp>
        <p:sp>
          <p:nvSpPr>
            <p:cNvPr id="25" name="TextBox 25"/>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4141968" y="9582856"/>
            <a:ext cx="704144" cy="704144"/>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8" name="TextBox 2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5175434" y="9582856"/>
            <a:ext cx="704144" cy="704144"/>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BADD"/>
            </a:solidFill>
          </p:spPr>
        </p:sp>
        <p:sp>
          <p:nvSpPr>
            <p:cNvPr id="31" name="TextBox 3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2" name="Group 32"/>
          <p:cNvGrpSpPr/>
          <p:nvPr/>
        </p:nvGrpSpPr>
        <p:grpSpPr>
          <a:xfrm>
            <a:off x="6212953" y="9582856"/>
            <a:ext cx="704144" cy="704144"/>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4" name="TextBox 3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5" name="Group 35"/>
          <p:cNvGrpSpPr/>
          <p:nvPr/>
        </p:nvGrpSpPr>
        <p:grpSpPr>
          <a:xfrm>
            <a:off x="7246418" y="9582856"/>
            <a:ext cx="704144" cy="704144"/>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BADD"/>
            </a:solidFill>
          </p:spPr>
        </p:sp>
        <p:sp>
          <p:nvSpPr>
            <p:cNvPr id="37" name="TextBox 37"/>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8" name="Group 38"/>
          <p:cNvGrpSpPr/>
          <p:nvPr/>
        </p:nvGrpSpPr>
        <p:grpSpPr>
          <a:xfrm>
            <a:off x="8283937" y="9582856"/>
            <a:ext cx="704144" cy="704144"/>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40" name="TextBox 40"/>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41" name="Group 41"/>
          <p:cNvGrpSpPr/>
          <p:nvPr/>
        </p:nvGrpSpPr>
        <p:grpSpPr>
          <a:xfrm>
            <a:off x="9317402" y="9582856"/>
            <a:ext cx="704144" cy="704144"/>
            <a:chOff x="0" y="0"/>
            <a:chExt cx="812800" cy="812800"/>
          </a:xfrm>
        </p:grpSpPr>
        <p:sp>
          <p:nvSpPr>
            <p:cNvPr id="42" name="Freeform 4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BADD"/>
            </a:solidFill>
          </p:spPr>
        </p:sp>
        <p:sp>
          <p:nvSpPr>
            <p:cNvPr id="43" name="TextBox 43"/>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44" name="Group 44"/>
          <p:cNvGrpSpPr/>
          <p:nvPr/>
        </p:nvGrpSpPr>
        <p:grpSpPr>
          <a:xfrm>
            <a:off x="10354921" y="9582856"/>
            <a:ext cx="704144" cy="704144"/>
            <a:chOff x="0" y="0"/>
            <a:chExt cx="812800" cy="812800"/>
          </a:xfrm>
        </p:grpSpPr>
        <p:sp>
          <p:nvSpPr>
            <p:cNvPr id="45" name="Freeform 4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46" name="TextBox 46"/>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47" name="Group 47"/>
          <p:cNvGrpSpPr/>
          <p:nvPr/>
        </p:nvGrpSpPr>
        <p:grpSpPr>
          <a:xfrm>
            <a:off x="11388386" y="9582856"/>
            <a:ext cx="704144" cy="704144"/>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BADD"/>
            </a:solidFill>
          </p:spPr>
        </p:sp>
        <p:sp>
          <p:nvSpPr>
            <p:cNvPr id="49" name="TextBox 49"/>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50" name="Group 50"/>
          <p:cNvGrpSpPr/>
          <p:nvPr/>
        </p:nvGrpSpPr>
        <p:grpSpPr>
          <a:xfrm>
            <a:off x="12425905" y="9582856"/>
            <a:ext cx="704144" cy="704144"/>
            <a:chOff x="0" y="0"/>
            <a:chExt cx="812800" cy="812800"/>
          </a:xfrm>
        </p:grpSpPr>
        <p:sp>
          <p:nvSpPr>
            <p:cNvPr id="51" name="Freeform 5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52" name="TextBox 52"/>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53" name="Group 53"/>
          <p:cNvGrpSpPr/>
          <p:nvPr/>
        </p:nvGrpSpPr>
        <p:grpSpPr>
          <a:xfrm>
            <a:off x="13459370" y="9582856"/>
            <a:ext cx="704144" cy="704144"/>
            <a:chOff x="0" y="0"/>
            <a:chExt cx="812800" cy="812800"/>
          </a:xfrm>
        </p:grpSpPr>
        <p:sp>
          <p:nvSpPr>
            <p:cNvPr id="54" name="Freeform 5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BADD"/>
            </a:solidFill>
          </p:spPr>
        </p:sp>
        <p:sp>
          <p:nvSpPr>
            <p:cNvPr id="55" name="TextBox 55"/>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56" name="Group 56"/>
          <p:cNvGrpSpPr/>
          <p:nvPr/>
        </p:nvGrpSpPr>
        <p:grpSpPr>
          <a:xfrm>
            <a:off x="14496889" y="9582856"/>
            <a:ext cx="704144" cy="704144"/>
            <a:chOff x="0" y="0"/>
            <a:chExt cx="812800" cy="812800"/>
          </a:xfrm>
        </p:grpSpPr>
        <p:sp>
          <p:nvSpPr>
            <p:cNvPr id="57" name="Freeform 5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58" name="TextBox 5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59" name="Group 59"/>
          <p:cNvGrpSpPr/>
          <p:nvPr/>
        </p:nvGrpSpPr>
        <p:grpSpPr>
          <a:xfrm>
            <a:off x="15530355" y="9582856"/>
            <a:ext cx="704144" cy="704144"/>
            <a:chOff x="0" y="0"/>
            <a:chExt cx="812800" cy="812800"/>
          </a:xfrm>
        </p:grpSpPr>
        <p:sp>
          <p:nvSpPr>
            <p:cNvPr id="60" name="Freeform 6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BADD"/>
            </a:solidFill>
          </p:spPr>
        </p:sp>
        <p:sp>
          <p:nvSpPr>
            <p:cNvPr id="61" name="TextBox 6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62" name="Group 62"/>
          <p:cNvGrpSpPr/>
          <p:nvPr/>
        </p:nvGrpSpPr>
        <p:grpSpPr>
          <a:xfrm>
            <a:off x="16546337" y="9582856"/>
            <a:ext cx="704144" cy="704144"/>
            <a:chOff x="0" y="0"/>
            <a:chExt cx="812800" cy="812800"/>
          </a:xfrm>
        </p:grpSpPr>
        <p:sp>
          <p:nvSpPr>
            <p:cNvPr id="63" name="Freeform 6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BADD"/>
            </a:solidFill>
          </p:spPr>
        </p:sp>
        <p:sp>
          <p:nvSpPr>
            <p:cNvPr id="64" name="TextBox 6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65" name="Group 65"/>
          <p:cNvGrpSpPr/>
          <p:nvPr/>
        </p:nvGrpSpPr>
        <p:grpSpPr>
          <a:xfrm>
            <a:off x="17583856" y="9582856"/>
            <a:ext cx="704144" cy="704144"/>
            <a:chOff x="0" y="0"/>
            <a:chExt cx="812800" cy="812800"/>
          </a:xfrm>
        </p:grpSpPr>
        <p:sp>
          <p:nvSpPr>
            <p:cNvPr id="66" name="Freeform 6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67" name="TextBox 67"/>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
        <p:nvSpPr>
          <p:cNvPr id="68" name="TextBox 68"/>
          <p:cNvSpPr txBox="1"/>
          <p:nvPr/>
        </p:nvSpPr>
        <p:spPr>
          <a:xfrm>
            <a:off x="2999078" y="3483334"/>
            <a:ext cx="12597292" cy="5027017"/>
          </a:xfrm>
          <a:prstGeom prst="rect">
            <a:avLst/>
          </a:prstGeom>
        </p:spPr>
        <p:txBody>
          <a:bodyPr wrap="square" lIns="0" tIns="0" rIns="0" bIns="0" rtlCol="0" anchor="t">
            <a:spAutoFit/>
          </a:bodyPr>
          <a:lstStyle/>
          <a:p>
            <a:pPr marL="457200" indent="-457200" algn="just">
              <a:lnSpc>
                <a:spcPts val="4900"/>
              </a:lnSpc>
              <a:buFont typeface="Arial" panose="020B0604020202020204" pitchFamily="34" charset="0"/>
              <a:buChar char="•"/>
            </a:pPr>
            <a:r>
              <a:rPr lang="vi-VN" sz="3200">
                <a:solidFill>
                  <a:srgbClr val="665B82"/>
                </a:solidFill>
                <a:latin typeface="Sniglet"/>
                <a:ea typeface="Sniglet"/>
                <a:cs typeface="Sniglet"/>
                <a:sym typeface="Sniglet"/>
              </a:rPr>
              <a:t>Acid là những hợp chất trong phân tử có nguyên tử hydrogen liên kết với góc acid. Khi tan trong nước, acid tạo ra ion </a:t>
            </a:r>
            <a:r>
              <a:rPr lang="vi-VN" sz="3200" smtClean="0">
                <a:solidFill>
                  <a:srgbClr val="665B82"/>
                </a:solidFill>
                <a:latin typeface="Sniglet"/>
                <a:ea typeface="Sniglet"/>
                <a:cs typeface="Sniglet"/>
                <a:sym typeface="Sniglet"/>
              </a:rPr>
              <a:t>H</a:t>
            </a:r>
            <a:r>
              <a:rPr lang="en-US" sz="3200" baseline="30000" smtClean="0">
                <a:solidFill>
                  <a:srgbClr val="665B82"/>
                </a:solidFill>
                <a:latin typeface="Sniglet"/>
                <a:ea typeface="Sniglet"/>
                <a:cs typeface="Sniglet"/>
                <a:sym typeface="Sniglet"/>
              </a:rPr>
              <a:t>+</a:t>
            </a:r>
            <a:r>
              <a:rPr lang="en-US" sz="3200" smtClean="0">
                <a:solidFill>
                  <a:srgbClr val="665B82"/>
                </a:solidFill>
                <a:latin typeface="Sniglet"/>
                <a:ea typeface="Sniglet"/>
                <a:cs typeface="Sniglet"/>
                <a:sym typeface="Sniglet"/>
              </a:rPr>
              <a:t>.</a:t>
            </a:r>
            <a:endParaRPr lang="vi-VN" sz="3200">
              <a:solidFill>
                <a:srgbClr val="665B82"/>
              </a:solidFill>
              <a:latin typeface="Sniglet"/>
              <a:ea typeface="Sniglet"/>
              <a:cs typeface="Sniglet"/>
              <a:sym typeface="Sniglet"/>
            </a:endParaRPr>
          </a:p>
          <a:p>
            <a:pPr marL="457200" indent="-457200" algn="just">
              <a:lnSpc>
                <a:spcPts val="4900"/>
              </a:lnSpc>
              <a:buFont typeface="Arial" panose="020B0604020202020204" pitchFamily="34" charset="0"/>
              <a:buChar char="•"/>
            </a:pPr>
            <a:r>
              <a:rPr lang="vi-VN" sz="3200">
                <a:solidFill>
                  <a:srgbClr val="665B82"/>
                </a:solidFill>
                <a:latin typeface="Sniglet"/>
                <a:ea typeface="Sniglet"/>
                <a:cs typeface="Sniglet"/>
                <a:sym typeface="Sniglet"/>
              </a:rPr>
              <a:t>Công thức phân tử của acid gồm một hay nhiều nguyên tử hydrogen và gốc acid.</a:t>
            </a:r>
          </a:p>
          <a:p>
            <a:pPr marL="457200" indent="-457200" algn="just">
              <a:lnSpc>
                <a:spcPts val="4900"/>
              </a:lnSpc>
              <a:buFont typeface="Arial" panose="020B0604020202020204" pitchFamily="34" charset="0"/>
              <a:buChar char="•"/>
            </a:pPr>
            <a:r>
              <a:rPr lang="vi-VN" sz="3200">
                <a:solidFill>
                  <a:srgbClr val="665B82"/>
                </a:solidFill>
                <a:latin typeface="Sniglet"/>
                <a:ea typeface="Sniglet"/>
                <a:cs typeface="Sniglet"/>
                <a:sym typeface="Sniglet"/>
              </a:rPr>
              <a:t>Dung dịch acid làm giấy quỳ tím chuyển sang màu đỏ. Một số kim loại tác dụng với dung dịch acid tạo thành muối và khí hydrogen.</a:t>
            </a:r>
          </a:p>
          <a:p>
            <a:pPr marL="457200" indent="-457200" algn="just">
              <a:lnSpc>
                <a:spcPts val="4900"/>
              </a:lnSpc>
              <a:buFont typeface="Arial" panose="020B0604020202020204" pitchFamily="34" charset="0"/>
              <a:buChar char="•"/>
            </a:pPr>
            <a:r>
              <a:rPr lang="vi-VN" sz="3200">
                <a:solidFill>
                  <a:srgbClr val="665B82"/>
                </a:solidFill>
                <a:latin typeface="Sniglet"/>
                <a:ea typeface="Sniglet"/>
                <a:cs typeface="Sniglet"/>
                <a:sym typeface="Sniglet"/>
              </a:rPr>
              <a:t>Các acid như sulfuric acid, hydrochloric acid, acetic acid,... có nhiều ứng dụng quan trọng trong thực tiển sản xuất và trong đời sống.</a:t>
            </a:r>
            <a:endParaRPr lang="en-US" sz="3200">
              <a:solidFill>
                <a:srgbClr val="665B82"/>
              </a:solidFill>
              <a:latin typeface="Sniglet"/>
              <a:ea typeface="Sniglet"/>
              <a:cs typeface="Sniglet"/>
              <a:sym typeface="Sniglet"/>
            </a:endParaRPr>
          </a:p>
        </p:txBody>
      </p:sp>
      <p:sp>
        <p:nvSpPr>
          <p:cNvPr id="69" name="Freeform 69"/>
          <p:cNvSpPr/>
          <p:nvPr/>
        </p:nvSpPr>
        <p:spPr>
          <a:xfrm rot="1208017" flipH="1">
            <a:off x="16495534" y="4015537"/>
            <a:ext cx="2065648" cy="1220591"/>
          </a:xfrm>
          <a:custGeom>
            <a:avLst/>
            <a:gdLst/>
            <a:ahLst/>
            <a:cxnLst/>
            <a:rect l="l" t="t" r="r" b="b"/>
            <a:pathLst>
              <a:path w="3995981" h="1220591">
                <a:moveTo>
                  <a:pt x="3995982" y="0"/>
                </a:moveTo>
                <a:lnTo>
                  <a:pt x="0" y="0"/>
                </a:lnTo>
                <a:lnTo>
                  <a:pt x="0" y="1220591"/>
                </a:lnTo>
                <a:lnTo>
                  <a:pt x="3995982" y="1220591"/>
                </a:lnTo>
                <a:lnTo>
                  <a:pt x="3995982"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0" name="Freeform 70"/>
          <p:cNvSpPr/>
          <p:nvPr/>
        </p:nvSpPr>
        <p:spPr>
          <a:xfrm rot="-1389284">
            <a:off x="-576146" y="6272803"/>
            <a:ext cx="3094553" cy="1220591"/>
          </a:xfrm>
          <a:custGeom>
            <a:avLst/>
            <a:gdLst/>
            <a:ahLst/>
            <a:cxnLst/>
            <a:rect l="l" t="t" r="r" b="b"/>
            <a:pathLst>
              <a:path w="3995981" h="1220591">
                <a:moveTo>
                  <a:pt x="0" y="0"/>
                </a:moveTo>
                <a:lnTo>
                  <a:pt x="3995981" y="0"/>
                </a:lnTo>
                <a:lnTo>
                  <a:pt x="3995981" y="1220591"/>
                </a:lnTo>
                <a:lnTo>
                  <a:pt x="0" y="122059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1" name="Freeform 71"/>
          <p:cNvSpPr/>
          <p:nvPr/>
        </p:nvSpPr>
        <p:spPr>
          <a:xfrm>
            <a:off x="1215491" y="1838312"/>
            <a:ext cx="1723166" cy="2389138"/>
          </a:xfrm>
          <a:custGeom>
            <a:avLst/>
            <a:gdLst/>
            <a:ahLst/>
            <a:cxnLst/>
            <a:rect l="l" t="t" r="r" b="b"/>
            <a:pathLst>
              <a:path w="1723166" h="2389138">
                <a:moveTo>
                  <a:pt x="0" y="0"/>
                </a:moveTo>
                <a:lnTo>
                  <a:pt x="1723166" y="0"/>
                </a:lnTo>
                <a:lnTo>
                  <a:pt x="1723166" y="2389138"/>
                </a:lnTo>
                <a:lnTo>
                  <a:pt x="0" y="238913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015555"/>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3128067" y="-458058"/>
            <a:ext cx="5209612" cy="2206024"/>
          </a:xfrm>
          <a:custGeom>
            <a:avLst/>
            <a:gdLst/>
            <a:ahLst/>
            <a:cxnLst/>
            <a:rect l="l" t="t" r="r" b="b"/>
            <a:pathLst>
              <a:path w="5209612" h="2206024">
                <a:moveTo>
                  <a:pt x="0" y="0"/>
                </a:moveTo>
                <a:lnTo>
                  <a:pt x="5209613" y="0"/>
                </a:lnTo>
                <a:lnTo>
                  <a:pt x="5209613" y="2206024"/>
                </a:lnTo>
                <a:lnTo>
                  <a:pt x="0" y="2206024"/>
                </a:lnTo>
                <a:lnTo>
                  <a:pt x="0" y="0"/>
                </a:lnTo>
                <a:close/>
              </a:path>
            </a:pathLst>
          </a:custGeom>
          <a:blipFill>
            <a:blip r:embed="rId6">
              <a:extLst>
                <a:ext uri="{96DAC541-7B7A-43D3-8B79-37D633B846F1}">
                  <asvg:svgBlip xmlns="" xmlns:asvg="http://schemas.microsoft.com/office/drawing/2016/SVG/main" r:embed="rId7"/>
                </a:ext>
              </a:extLst>
            </a:blip>
            <a:stretch>
              <a:fillRect l="-11388" t="-86525"/>
            </a:stretch>
          </a:blipFill>
        </p:spPr>
      </p:sp>
      <p:sp>
        <p:nvSpPr>
          <p:cNvPr id="5" name="Freeform 5"/>
          <p:cNvSpPr/>
          <p:nvPr/>
        </p:nvSpPr>
        <p:spPr>
          <a:xfrm rot="960655" flipH="1" flipV="1">
            <a:off x="-1017057" y="8620638"/>
            <a:ext cx="4091513" cy="3332723"/>
          </a:xfrm>
          <a:custGeom>
            <a:avLst/>
            <a:gdLst/>
            <a:ahLst/>
            <a:cxnLst/>
            <a:rect l="l" t="t" r="r" b="b"/>
            <a:pathLst>
              <a:path w="4091513" h="3332723">
                <a:moveTo>
                  <a:pt x="4091514" y="3332724"/>
                </a:moveTo>
                <a:lnTo>
                  <a:pt x="0" y="3332724"/>
                </a:lnTo>
                <a:lnTo>
                  <a:pt x="0" y="0"/>
                </a:lnTo>
                <a:lnTo>
                  <a:pt x="4091514" y="0"/>
                </a:lnTo>
                <a:lnTo>
                  <a:pt x="4091514" y="3332724"/>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rot="668257" flipH="1" flipV="1">
            <a:off x="-676709" y="8155288"/>
            <a:ext cx="5209612" cy="2206024"/>
          </a:xfrm>
          <a:custGeom>
            <a:avLst/>
            <a:gdLst/>
            <a:ahLst/>
            <a:cxnLst/>
            <a:rect l="l" t="t" r="r" b="b"/>
            <a:pathLst>
              <a:path w="5209612" h="2206024">
                <a:moveTo>
                  <a:pt x="5209613" y="2206024"/>
                </a:moveTo>
                <a:lnTo>
                  <a:pt x="0" y="2206024"/>
                </a:lnTo>
                <a:lnTo>
                  <a:pt x="0" y="0"/>
                </a:lnTo>
                <a:lnTo>
                  <a:pt x="5209613" y="0"/>
                </a:lnTo>
                <a:lnTo>
                  <a:pt x="5209613" y="2206024"/>
                </a:lnTo>
                <a:close/>
              </a:path>
            </a:pathLst>
          </a:custGeom>
          <a:blipFill>
            <a:blip r:embed="rId6">
              <a:extLst>
                <a:ext uri="{96DAC541-7B7A-43D3-8B79-37D633B846F1}">
                  <asvg:svgBlip xmlns="" xmlns:asvg="http://schemas.microsoft.com/office/drawing/2016/SVG/main" r:embed="rId7"/>
                </a:ext>
              </a:extLst>
            </a:blip>
            <a:stretch>
              <a:fillRect l="-11388" t="-86525"/>
            </a:stretch>
          </a:blipFill>
        </p:spPr>
      </p:sp>
      <p:grpSp>
        <p:nvGrpSpPr>
          <p:cNvPr id="7" name="Group 7"/>
          <p:cNvGrpSpPr/>
          <p:nvPr/>
        </p:nvGrpSpPr>
        <p:grpSpPr>
          <a:xfrm rot="-5400000">
            <a:off x="676628" y="3194062"/>
            <a:ext cx="704144" cy="704144"/>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BADD"/>
            </a:solidFill>
          </p:spPr>
        </p:sp>
        <p:sp>
          <p:nvSpPr>
            <p:cNvPr id="9" name="TextBox 9"/>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rot="-5400000">
            <a:off x="676628" y="2160597"/>
            <a:ext cx="704144" cy="704144"/>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2" name="TextBox 12"/>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rot="-5400000">
            <a:off x="676628" y="1123078"/>
            <a:ext cx="704144" cy="704144"/>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BADD"/>
            </a:solidFill>
          </p:spPr>
        </p:sp>
        <p:sp>
          <p:nvSpPr>
            <p:cNvPr id="15" name="TextBox 15"/>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rot="-5400000">
            <a:off x="16907228" y="8459778"/>
            <a:ext cx="704144" cy="704144"/>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BADD"/>
            </a:solidFill>
          </p:spPr>
        </p:sp>
        <p:sp>
          <p:nvSpPr>
            <p:cNvPr id="18" name="TextBox 1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rot="-5400000">
            <a:off x="16907228" y="7426313"/>
            <a:ext cx="704144" cy="704144"/>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1" name="TextBox 2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rot="-5400000">
            <a:off x="16907228" y="6388794"/>
            <a:ext cx="704144" cy="704144"/>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BADD"/>
            </a:solidFill>
          </p:spPr>
        </p:sp>
        <p:sp>
          <p:nvSpPr>
            <p:cNvPr id="24" name="TextBox 2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
        <p:nvSpPr>
          <p:cNvPr id="25" name="Freeform 25"/>
          <p:cNvSpPr/>
          <p:nvPr/>
        </p:nvSpPr>
        <p:spPr>
          <a:xfrm rot="5400000">
            <a:off x="4950939" y="38545"/>
            <a:ext cx="8360420" cy="10668750"/>
          </a:xfrm>
          <a:custGeom>
            <a:avLst/>
            <a:gdLst/>
            <a:ahLst/>
            <a:cxnLst/>
            <a:rect l="l" t="t" r="r" b="b"/>
            <a:pathLst>
              <a:path w="8360420" h="10668750">
                <a:moveTo>
                  <a:pt x="0" y="0"/>
                </a:moveTo>
                <a:lnTo>
                  <a:pt x="8360420" y="0"/>
                </a:lnTo>
                <a:lnTo>
                  <a:pt x="8360420" y="10668749"/>
                </a:lnTo>
                <a:lnTo>
                  <a:pt x="0" y="1066874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26" name="TextBox 26"/>
          <p:cNvSpPr txBox="1"/>
          <p:nvPr/>
        </p:nvSpPr>
        <p:spPr>
          <a:xfrm>
            <a:off x="3676092" y="3565480"/>
            <a:ext cx="10935815" cy="5246370"/>
          </a:xfrm>
          <a:prstGeom prst="rect">
            <a:avLst/>
          </a:prstGeom>
        </p:spPr>
        <p:txBody>
          <a:bodyPr lIns="0" tIns="0" rIns="0" bIns="0" rtlCol="0" anchor="t">
            <a:spAutoFit/>
          </a:bodyPr>
          <a:lstStyle/>
          <a:p>
            <a:pPr algn="ctr">
              <a:lnSpc>
                <a:spcPts val="20339"/>
              </a:lnSpc>
            </a:pPr>
            <a:r>
              <a:rPr lang="en-US" sz="18000">
                <a:solidFill>
                  <a:srgbClr val="C495B9"/>
                </a:solidFill>
                <a:latin typeface="Chewy"/>
                <a:ea typeface="Chewy"/>
                <a:cs typeface="Chewy"/>
                <a:sym typeface="Chewy"/>
              </a:rPr>
              <a:t>Question</a:t>
            </a:r>
          </a:p>
          <a:p>
            <a:pPr algn="ctr">
              <a:lnSpc>
                <a:spcPts val="20339"/>
              </a:lnSpc>
            </a:pPr>
            <a:r>
              <a:rPr lang="en-US" sz="18000">
                <a:solidFill>
                  <a:srgbClr val="C495B9"/>
                </a:solidFill>
                <a:latin typeface="Chewy"/>
                <a:ea typeface="Chewy"/>
                <a:cs typeface="Chewy"/>
                <a:sym typeface="Chewy"/>
              </a:rPr>
              <a:t>Time</a:t>
            </a:r>
          </a:p>
        </p:txBody>
      </p:sp>
      <p:sp>
        <p:nvSpPr>
          <p:cNvPr id="27" name="Freeform 27"/>
          <p:cNvSpPr/>
          <p:nvPr/>
        </p:nvSpPr>
        <p:spPr>
          <a:xfrm>
            <a:off x="2960893" y="389179"/>
            <a:ext cx="1723166" cy="2389138"/>
          </a:xfrm>
          <a:custGeom>
            <a:avLst/>
            <a:gdLst/>
            <a:ahLst/>
            <a:cxnLst/>
            <a:rect l="l" t="t" r="r" b="b"/>
            <a:pathLst>
              <a:path w="1723166" h="2389138">
                <a:moveTo>
                  <a:pt x="0" y="0"/>
                </a:moveTo>
                <a:lnTo>
                  <a:pt x="1723166" y="0"/>
                </a:lnTo>
                <a:lnTo>
                  <a:pt x="1723166" y="2389138"/>
                </a:lnTo>
                <a:lnTo>
                  <a:pt x="0" y="238913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28" name="Freeform 28"/>
          <p:cNvSpPr/>
          <p:nvPr/>
        </p:nvSpPr>
        <p:spPr>
          <a:xfrm rot="4010283" flipH="1">
            <a:off x="13137465" y="7830433"/>
            <a:ext cx="1723166" cy="2389138"/>
          </a:xfrm>
          <a:custGeom>
            <a:avLst/>
            <a:gdLst/>
            <a:ahLst/>
            <a:cxnLst/>
            <a:rect l="l" t="t" r="r" b="b"/>
            <a:pathLst>
              <a:path w="1723166" h="2389138">
                <a:moveTo>
                  <a:pt x="1723165" y="0"/>
                </a:moveTo>
                <a:lnTo>
                  <a:pt x="0" y="0"/>
                </a:lnTo>
                <a:lnTo>
                  <a:pt x="0" y="2389138"/>
                </a:lnTo>
                <a:lnTo>
                  <a:pt x="1723165" y="2389138"/>
                </a:lnTo>
                <a:lnTo>
                  <a:pt x="1723165"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29" name="Freeform 29"/>
          <p:cNvSpPr/>
          <p:nvPr/>
        </p:nvSpPr>
        <p:spPr>
          <a:xfrm rot="589596">
            <a:off x="7109042" y="1521042"/>
            <a:ext cx="4044215" cy="2286820"/>
          </a:xfrm>
          <a:custGeom>
            <a:avLst/>
            <a:gdLst/>
            <a:ahLst/>
            <a:cxnLst/>
            <a:rect l="l" t="t" r="r" b="b"/>
            <a:pathLst>
              <a:path w="4044215" h="2286820">
                <a:moveTo>
                  <a:pt x="0" y="0"/>
                </a:moveTo>
                <a:lnTo>
                  <a:pt x="4044215" y="0"/>
                </a:lnTo>
                <a:lnTo>
                  <a:pt x="4044215" y="2286819"/>
                </a:lnTo>
                <a:lnTo>
                  <a:pt x="0" y="2286819"/>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015555"/>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3212923" y="262602"/>
            <a:ext cx="11862154" cy="2333972"/>
          </a:xfrm>
          <a:prstGeom prst="rect">
            <a:avLst/>
          </a:prstGeom>
        </p:spPr>
        <p:txBody>
          <a:bodyPr lIns="0" tIns="0" rIns="0" bIns="0" rtlCol="0" anchor="t">
            <a:spAutoFit/>
          </a:bodyPr>
          <a:lstStyle/>
          <a:p>
            <a:pPr algn="ctr">
              <a:lnSpc>
                <a:spcPts val="18199"/>
              </a:lnSpc>
            </a:pPr>
            <a:endParaRPr lang="en-US" sz="12999">
              <a:solidFill>
                <a:srgbClr val="665B82"/>
              </a:solidFill>
              <a:latin typeface="Ara Hamah Homs"/>
              <a:ea typeface="Ara Hamah Homs"/>
              <a:cs typeface="Ara Hamah Homs"/>
              <a:sym typeface="Ara Hamah Homs"/>
            </a:endParaRPr>
          </a:p>
        </p:txBody>
      </p:sp>
      <p:sp>
        <p:nvSpPr>
          <p:cNvPr id="4" name="Freeform 4"/>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13128067" y="-458058"/>
            <a:ext cx="5209612" cy="2206024"/>
          </a:xfrm>
          <a:custGeom>
            <a:avLst/>
            <a:gdLst/>
            <a:ahLst/>
            <a:cxnLst/>
            <a:rect l="l" t="t" r="r" b="b"/>
            <a:pathLst>
              <a:path w="5209612" h="2206024">
                <a:moveTo>
                  <a:pt x="0" y="0"/>
                </a:moveTo>
                <a:lnTo>
                  <a:pt x="5209613" y="0"/>
                </a:lnTo>
                <a:lnTo>
                  <a:pt x="5209613" y="2206024"/>
                </a:lnTo>
                <a:lnTo>
                  <a:pt x="0" y="2206024"/>
                </a:lnTo>
                <a:lnTo>
                  <a:pt x="0" y="0"/>
                </a:lnTo>
                <a:close/>
              </a:path>
            </a:pathLst>
          </a:custGeom>
          <a:blipFill>
            <a:blip r:embed="rId6">
              <a:extLst>
                <a:ext uri="{96DAC541-7B7A-43D3-8B79-37D633B846F1}">
                  <asvg:svgBlip xmlns="" xmlns:asvg="http://schemas.microsoft.com/office/drawing/2016/SVG/main" r:embed="rId7"/>
                </a:ext>
              </a:extLst>
            </a:blip>
            <a:stretch>
              <a:fillRect l="-11388" t="-86525"/>
            </a:stretch>
          </a:blipFill>
        </p:spPr>
      </p:sp>
      <p:sp>
        <p:nvSpPr>
          <p:cNvPr id="6" name="Freeform 6"/>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flipH="1">
            <a:off x="-189242" y="-443609"/>
            <a:ext cx="5209612" cy="2206024"/>
          </a:xfrm>
          <a:custGeom>
            <a:avLst/>
            <a:gdLst/>
            <a:ahLst/>
            <a:cxnLst/>
            <a:rect l="l" t="t" r="r" b="b"/>
            <a:pathLst>
              <a:path w="5209612" h="2206024">
                <a:moveTo>
                  <a:pt x="5209612" y="0"/>
                </a:moveTo>
                <a:lnTo>
                  <a:pt x="0" y="0"/>
                </a:lnTo>
                <a:lnTo>
                  <a:pt x="0" y="2206023"/>
                </a:lnTo>
                <a:lnTo>
                  <a:pt x="5209612" y="2206023"/>
                </a:lnTo>
                <a:lnTo>
                  <a:pt x="5209612" y="0"/>
                </a:lnTo>
                <a:close/>
              </a:path>
            </a:pathLst>
          </a:custGeom>
          <a:blipFill>
            <a:blip r:embed="rId6">
              <a:extLst>
                <a:ext uri="{96DAC541-7B7A-43D3-8B79-37D633B846F1}">
                  <asvg:svgBlip xmlns="" xmlns:asvg="http://schemas.microsoft.com/office/drawing/2016/SVG/main" r:embed="rId7"/>
                </a:ext>
              </a:extLst>
            </a:blip>
            <a:stretch>
              <a:fillRect l="-11388" t="-86525"/>
            </a:stretch>
          </a:blipFill>
        </p:spPr>
      </p:sp>
      <p:sp>
        <p:nvSpPr>
          <p:cNvPr id="17" name="Freeform 17"/>
          <p:cNvSpPr/>
          <p:nvPr/>
        </p:nvSpPr>
        <p:spPr>
          <a:xfrm>
            <a:off x="-59212"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8">
              <a:extLst>
                <a:ext uri="{96DAC541-7B7A-43D3-8B79-37D633B846F1}">
                  <asvg:svgBlip xmlns="" xmlns:asvg="http://schemas.microsoft.com/office/drawing/2016/SVG/main" r:embed="rId16"/>
                </a:ext>
              </a:extLst>
            </a:blip>
            <a:stretch>
              <a:fillRect/>
            </a:stretch>
          </a:blipFill>
        </p:spPr>
      </p:sp>
      <p:sp>
        <p:nvSpPr>
          <p:cNvPr id="18" name="Freeform 18"/>
          <p:cNvSpPr/>
          <p:nvPr/>
        </p:nvSpPr>
        <p:spPr>
          <a:xfrm>
            <a:off x="7374250"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8">
              <a:extLst>
                <a:ext uri="{96DAC541-7B7A-43D3-8B79-37D633B846F1}">
                  <asvg:svgBlip xmlns="" xmlns:asvg="http://schemas.microsoft.com/office/drawing/2016/SVG/main" r:embed="rId16"/>
                </a:ext>
              </a:extLst>
            </a:blip>
            <a:stretch>
              <a:fillRect/>
            </a:stretch>
          </a:blipFill>
        </p:spPr>
      </p:sp>
      <p:sp>
        <p:nvSpPr>
          <p:cNvPr id="19" name="Freeform 19"/>
          <p:cNvSpPr/>
          <p:nvPr/>
        </p:nvSpPr>
        <p:spPr>
          <a:xfrm>
            <a:off x="14803750"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8">
              <a:extLst>
                <a:ext uri="{96DAC541-7B7A-43D3-8B79-37D633B846F1}">
                  <asvg:svgBlip xmlns="" xmlns:asvg="http://schemas.microsoft.com/office/drawing/2016/SVG/main" r:embed="rId16"/>
                </a:ext>
              </a:extLst>
            </a:blip>
            <a:stretch>
              <a:fillRect/>
            </a:stretch>
          </a:blipFill>
        </p:spPr>
      </p:sp>
      <p:sp>
        <p:nvSpPr>
          <p:cNvPr id="20" name="TextBox 50"/>
          <p:cNvSpPr txBox="1"/>
          <p:nvPr/>
        </p:nvSpPr>
        <p:spPr>
          <a:xfrm>
            <a:off x="1298115" y="1486400"/>
            <a:ext cx="15846885" cy="6912149"/>
          </a:xfrm>
          <a:prstGeom prst="rect">
            <a:avLst/>
          </a:prstGeom>
        </p:spPr>
        <p:txBody>
          <a:bodyPr wrap="square" lIns="0" tIns="0" rIns="0" bIns="0" rtlCol="0" anchor="t">
            <a:spAutoFit/>
          </a:bodyPr>
          <a:lstStyle/>
          <a:p>
            <a:pPr algn="just">
              <a:lnSpc>
                <a:spcPts val="4900"/>
              </a:lnSpc>
            </a:pPr>
            <a:r>
              <a:rPr lang="en-US" sz="3500" b="1">
                <a:solidFill>
                  <a:srgbClr val="665B82"/>
                </a:solidFill>
                <a:latin typeface="Sniglet"/>
                <a:ea typeface="Sniglet"/>
                <a:cs typeface="Sniglet"/>
                <a:sym typeface="Sniglet"/>
              </a:rPr>
              <a:t>Câu 1:  </a:t>
            </a:r>
            <a:r>
              <a:rPr lang="en-US" sz="3500">
                <a:solidFill>
                  <a:srgbClr val="665B82"/>
                </a:solidFill>
                <a:latin typeface="Sniglet"/>
                <a:ea typeface="Sniglet"/>
                <a:cs typeface="Sniglet"/>
                <a:sym typeface="Sniglet"/>
              </a:rPr>
              <a:t>Phân tử acid gồm có:</a:t>
            </a:r>
          </a:p>
          <a:p>
            <a:pPr algn="just">
              <a:lnSpc>
                <a:spcPts val="4900"/>
              </a:lnSpc>
            </a:pPr>
            <a:r>
              <a:rPr lang="en-US" sz="3500">
                <a:solidFill>
                  <a:srgbClr val="665B82"/>
                </a:solidFill>
                <a:latin typeface="Sniglet"/>
                <a:ea typeface="Sniglet"/>
                <a:cs typeface="Sniglet"/>
                <a:sym typeface="Sniglet"/>
              </a:rPr>
              <a:t>A. Một hay nhiều nguyên tử phi kim liên kết với gốc acid</a:t>
            </a:r>
            <a:r>
              <a:rPr lang="en-US" sz="3500" smtClean="0">
                <a:solidFill>
                  <a:srgbClr val="665B82"/>
                </a:solidFill>
                <a:latin typeface="Sniglet"/>
                <a:ea typeface="Sniglet"/>
                <a:cs typeface="Sniglet"/>
                <a:sym typeface="Sniglet"/>
              </a:rPr>
              <a:t>.</a:t>
            </a:r>
            <a:endParaRPr lang="en-US" sz="3500">
              <a:solidFill>
                <a:srgbClr val="665B82"/>
              </a:solidFill>
              <a:latin typeface="Sniglet"/>
              <a:ea typeface="Sniglet"/>
              <a:cs typeface="Sniglet"/>
              <a:sym typeface="Sniglet"/>
            </a:endParaRPr>
          </a:p>
          <a:p>
            <a:pPr algn="just">
              <a:lnSpc>
                <a:spcPts val="4900"/>
              </a:lnSpc>
            </a:pPr>
            <a:r>
              <a:rPr lang="en-US" sz="3500">
                <a:solidFill>
                  <a:srgbClr val="665B82"/>
                </a:solidFill>
                <a:latin typeface="Sniglet"/>
                <a:ea typeface="Sniglet"/>
                <a:cs typeface="Sniglet"/>
                <a:sym typeface="Sniglet"/>
              </a:rPr>
              <a:t>B. Một hay nhiều nguyên tử hydrogen liên kết với gốc acid</a:t>
            </a:r>
            <a:r>
              <a:rPr lang="en-US" sz="3500" smtClean="0">
                <a:solidFill>
                  <a:srgbClr val="665B82"/>
                </a:solidFill>
                <a:latin typeface="Sniglet"/>
                <a:ea typeface="Sniglet"/>
                <a:cs typeface="Sniglet"/>
                <a:sym typeface="Sniglet"/>
              </a:rPr>
              <a:t>.</a:t>
            </a:r>
            <a:endParaRPr lang="en-US" sz="3500">
              <a:solidFill>
                <a:srgbClr val="665B82"/>
              </a:solidFill>
              <a:latin typeface="Sniglet"/>
              <a:ea typeface="Sniglet"/>
              <a:cs typeface="Sniglet"/>
              <a:sym typeface="Sniglet"/>
            </a:endParaRPr>
          </a:p>
          <a:p>
            <a:pPr algn="just">
              <a:lnSpc>
                <a:spcPts val="4900"/>
              </a:lnSpc>
            </a:pPr>
            <a:r>
              <a:rPr lang="en-US" sz="3500">
                <a:solidFill>
                  <a:srgbClr val="665B82"/>
                </a:solidFill>
                <a:latin typeface="Sniglet"/>
                <a:ea typeface="Sniglet"/>
                <a:cs typeface="Sniglet"/>
                <a:sym typeface="Sniglet"/>
              </a:rPr>
              <a:t>C. Một hay nhiều nguyên tử kim loại liên kết với nhóm hydroxide (OH</a:t>
            </a:r>
            <a:r>
              <a:rPr lang="en-US" sz="3500" smtClean="0">
                <a:solidFill>
                  <a:srgbClr val="665B82"/>
                </a:solidFill>
                <a:latin typeface="Sniglet"/>
                <a:ea typeface="Sniglet"/>
                <a:cs typeface="Sniglet"/>
                <a:sym typeface="Sniglet"/>
              </a:rPr>
              <a:t>).</a:t>
            </a:r>
            <a:endParaRPr lang="en-US" sz="3500">
              <a:solidFill>
                <a:srgbClr val="665B82"/>
              </a:solidFill>
              <a:latin typeface="Sniglet"/>
              <a:ea typeface="Sniglet"/>
              <a:cs typeface="Sniglet"/>
              <a:sym typeface="Sniglet"/>
            </a:endParaRPr>
          </a:p>
          <a:p>
            <a:pPr algn="just">
              <a:lnSpc>
                <a:spcPts val="4900"/>
              </a:lnSpc>
            </a:pPr>
            <a:r>
              <a:rPr lang="en-US" sz="3500">
                <a:solidFill>
                  <a:srgbClr val="665B82"/>
                </a:solidFill>
                <a:latin typeface="Sniglet"/>
                <a:ea typeface="Sniglet"/>
                <a:cs typeface="Sniglet"/>
                <a:sym typeface="Sniglet"/>
              </a:rPr>
              <a:t>D. Một hay nhiều nguyên tử kim loại liên kết với một hay nhiều gốc acid</a:t>
            </a:r>
            <a:r>
              <a:rPr lang="en-US" sz="3500" smtClean="0">
                <a:solidFill>
                  <a:srgbClr val="665B82"/>
                </a:solidFill>
                <a:latin typeface="Sniglet"/>
                <a:ea typeface="Sniglet"/>
                <a:cs typeface="Sniglet"/>
                <a:sym typeface="Sniglet"/>
              </a:rPr>
              <a:t>.</a:t>
            </a:r>
          </a:p>
          <a:p>
            <a:pPr algn="just">
              <a:lnSpc>
                <a:spcPts val="4900"/>
              </a:lnSpc>
            </a:pPr>
            <a:endParaRPr lang="en-US" sz="3500">
              <a:solidFill>
                <a:srgbClr val="665B82"/>
              </a:solidFill>
              <a:latin typeface="Sniglet"/>
              <a:ea typeface="Sniglet"/>
              <a:cs typeface="Sniglet"/>
              <a:sym typeface="Sniglet"/>
            </a:endParaRPr>
          </a:p>
          <a:p>
            <a:pPr algn="just">
              <a:lnSpc>
                <a:spcPts val="4900"/>
              </a:lnSpc>
            </a:pPr>
            <a:r>
              <a:rPr lang="en-US" sz="3500" b="1">
                <a:solidFill>
                  <a:srgbClr val="665B82"/>
                </a:solidFill>
                <a:latin typeface="Sniglet"/>
                <a:ea typeface="Sniglet"/>
                <a:cs typeface="Sniglet"/>
                <a:sym typeface="Sniglet"/>
              </a:rPr>
              <a:t>Câu </a:t>
            </a:r>
            <a:r>
              <a:rPr lang="en-US" sz="3500">
                <a:solidFill>
                  <a:srgbClr val="665B82"/>
                </a:solidFill>
                <a:latin typeface="Sniglet"/>
                <a:ea typeface="Sniglet"/>
                <a:cs typeface="Sniglet"/>
                <a:sym typeface="Sniglet"/>
              </a:rPr>
              <a:t>2. Công thức hoá học của acid có trong dịch vị dạ dày </a:t>
            </a:r>
            <a:r>
              <a:rPr lang="en-US" sz="3500" smtClean="0">
                <a:solidFill>
                  <a:srgbClr val="665B82"/>
                </a:solidFill>
                <a:latin typeface="Sniglet"/>
                <a:ea typeface="Sniglet"/>
                <a:cs typeface="Sniglet"/>
                <a:sym typeface="Sniglet"/>
              </a:rPr>
              <a:t>là</a:t>
            </a:r>
            <a:endParaRPr lang="en-US" sz="3500">
              <a:solidFill>
                <a:srgbClr val="665B82"/>
              </a:solidFill>
              <a:latin typeface="Sniglet"/>
              <a:ea typeface="Sniglet"/>
              <a:cs typeface="Sniglet"/>
              <a:sym typeface="Sniglet"/>
            </a:endParaRPr>
          </a:p>
          <a:p>
            <a:pPr algn="just">
              <a:lnSpc>
                <a:spcPts val="4900"/>
              </a:lnSpc>
            </a:pPr>
            <a:r>
              <a:rPr lang="en-US" sz="3500">
                <a:solidFill>
                  <a:srgbClr val="665B82"/>
                </a:solidFill>
                <a:latin typeface="Sniglet"/>
                <a:ea typeface="Sniglet"/>
                <a:cs typeface="Sniglet"/>
                <a:sym typeface="Sniglet"/>
              </a:rPr>
              <a:t>A. CH3COOH.             </a:t>
            </a:r>
          </a:p>
          <a:p>
            <a:pPr algn="just">
              <a:lnSpc>
                <a:spcPts val="4900"/>
              </a:lnSpc>
            </a:pPr>
            <a:r>
              <a:rPr lang="en-US" sz="3500">
                <a:solidFill>
                  <a:srgbClr val="665B82"/>
                </a:solidFill>
                <a:latin typeface="Sniglet"/>
                <a:ea typeface="Sniglet"/>
                <a:cs typeface="Sniglet"/>
                <a:sym typeface="Sniglet"/>
              </a:rPr>
              <a:t>B. H2SO4.                     </a:t>
            </a:r>
          </a:p>
          <a:p>
            <a:pPr algn="just">
              <a:lnSpc>
                <a:spcPts val="4900"/>
              </a:lnSpc>
            </a:pPr>
            <a:r>
              <a:rPr lang="en-US" sz="3500">
                <a:solidFill>
                  <a:srgbClr val="665B82"/>
                </a:solidFill>
                <a:latin typeface="Sniglet"/>
                <a:ea typeface="Sniglet"/>
                <a:cs typeface="Sniglet"/>
                <a:sym typeface="Sniglet"/>
              </a:rPr>
              <a:t>C. HNO3.                      </a:t>
            </a:r>
          </a:p>
          <a:p>
            <a:pPr algn="just">
              <a:lnSpc>
                <a:spcPts val="4900"/>
              </a:lnSpc>
            </a:pPr>
            <a:r>
              <a:rPr lang="en-US" sz="3500">
                <a:solidFill>
                  <a:srgbClr val="665B82"/>
                </a:solidFill>
                <a:latin typeface="Sniglet"/>
                <a:ea typeface="Sniglet"/>
                <a:cs typeface="Sniglet"/>
                <a:sym typeface="Sniglet"/>
              </a:rPr>
              <a:t>D. </a:t>
            </a:r>
            <a:r>
              <a:rPr lang="en-US" sz="3500" smtClean="0">
                <a:solidFill>
                  <a:srgbClr val="665B82"/>
                </a:solidFill>
                <a:latin typeface="Sniglet"/>
                <a:ea typeface="Sniglet"/>
                <a:cs typeface="Sniglet"/>
                <a:sym typeface="Sniglet"/>
              </a:rPr>
              <a:t>HCl</a:t>
            </a:r>
            <a:endParaRPr lang="en-US" sz="3500">
              <a:solidFill>
                <a:srgbClr val="665B82"/>
              </a:solidFill>
              <a:latin typeface="Sniglet"/>
              <a:ea typeface="Sniglet"/>
              <a:cs typeface="Sniglet"/>
              <a:sym typeface="Sniglet"/>
            </a:endParaRPr>
          </a:p>
        </p:txBody>
      </p:sp>
      <p:sp>
        <p:nvSpPr>
          <p:cNvPr id="22" name="Oval 21"/>
          <p:cNvSpPr/>
          <p:nvPr/>
        </p:nvSpPr>
        <p:spPr>
          <a:xfrm>
            <a:off x="913196" y="7650311"/>
            <a:ext cx="824434" cy="70783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13196" y="2703950"/>
            <a:ext cx="824434" cy="70783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015555"/>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TextBox 3"/>
          <p:cNvSpPr txBox="1"/>
          <p:nvPr/>
        </p:nvSpPr>
        <p:spPr>
          <a:xfrm>
            <a:off x="3212923" y="262602"/>
            <a:ext cx="11862154" cy="2333972"/>
          </a:xfrm>
          <a:prstGeom prst="rect">
            <a:avLst/>
          </a:prstGeom>
        </p:spPr>
        <p:txBody>
          <a:bodyPr lIns="0" tIns="0" rIns="0" bIns="0" rtlCol="0" anchor="t">
            <a:spAutoFit/>
          </a:bodyPr>
          <a:lstStyle/>
          <a:p>
            <a:pPr algn="ctr">
              <a:lnSpc>
                <a:spcPts val="18199"/>
              </a:lnSpc>
            </a:pPr>
            <a:endParaRPr lang="en-US" sz="12999">
              <a:solidFill>
                <a:srgbClr val="665B82"/>
              </a:solidFill>
              <a:latin typeface="Ara Hamah Homs"/>
              <a:ea typeface="Ara Hamah Homs"/>
              <a:cs typeface="Ara Hamah Homs"/>
              <a:sym typeface="Ara Hamah Homs"/>
            </a:endParaRPr>
          </a:p>
        </p:txBody>
      </p:sp>
      <p:sp>
        <p:nvSpPr>
          <p:cNvPr id="4" name="Freeform 4"/>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5" name="Freeform 5"/>
          <p:cNvSpPr/>
          <p:nvPr/>
        </p:nvSpPr>
        <p:spPr>
          <a:xfrm>
            <a:off x="13128067" y="-458058"/>
            <a:ext cx="5209612" cy="2206024"/>
          </a:xfrm>
          <a:custGeom>
            <a:avLst/>
            <a:gdLst/>
            <a:ahLst/>
            <a:cxnLst/>
            <a:rect l="l" t="t" r="r" b="b"/>
            <a:pathLst>
              <a:path w="5209612" h="2206024">
                <a:moveTo>
                  <a:pt x="0" y="0"/>
                </a:moveTo>
                <a:lnTo>
                  <a:pt x="5209613" y="0"/>
                </a:lnTo>
                <a:lnTo>
                  <a:pt x="5209613" y="2206024"/>
                </a:lnTo>
                <a:lnTo>
                  <a:pt x="0" y="2206024"/>
                </a:lnTo>
                <a:lnTo>
                  <a:pt x="0" y="0"/>
                </a:lnTo>
                <a:close/>
              </a:path>
            </a:pathLst>
          </a:custGeom>
          <a:blipFill>
            <a:blip r:embed="rId7">
              <a:extLst>
                <a:ext uri="{96DAC541-7B7A-43D3-8B79-37D633B846F1}">
                  <asvg:svgBlip xmlns="" xmlns:asvg="http://schemas.microsoft.com/office/drawing/2016/SVG/main" r:embed="rId8"/>
                </a:ext>
              </a:extLst>
            </a:blip>
            <a:stretch>
              <a:fillRect l="-11388" t="-86525"/>
            </a:stretch>
          </a:blipFill>
        </p:spPr>
      </p:sp>
      <p:sp>
        <p:nvSpPr>
          <p:cNvPr id="6" name="Freeform 6"/>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7" name="Freeform 7"/>
          <p:cNvSpPr/>
          <p:nvPr/>
        </p:nvSpPr>
        <p:spPr>
          <a:xfrm flipH="1">
            <a:off x="-189242" y="-443609"/>
            <a:ext cx="5209612" cy="2206024"/>
          </a:xfrm>
          <a:custGeom>
            <a:avLst/>
            <a:gdLst/>
            <a:ahLst/>
            <a:cxnLst/>
            <a:rect l="l" t="t" r="r" b="b"/>
            <a:pathLst>
              <a:path w="5209612" h="2206024">
                <a:moveTo>
                  <a:pt x="5209612" y="0"/>
                </a:moveTo>
                <a:lnTo>
                  <a:pt x="0" y="0"/>
                </a:lnTo>
                <a:lnTo>
                  <a:pt x="0" y="2206023"/>
                </a:lnTo>
                <a:lnTo>
                  <a:pt x="5209612" y="2206023"/>
                </a:lnTo>
                <a:lnTo>
                  <a:pt x="5209612" y="0"/>
                </a:lnTo>
                <a:close/>
              </a:path>
            </a:pathLst>
          </a:custGeom>
          <a:blipFill>
            <a:blip r:embed="rId7">
              <a:extLst>
                <a:ext uri="{96DAC541-7B7A-43D3-8B79-37D633B846F1}">
                  <asvg:svgBlip xmlns="" xmlns:asvg="http://schemas.microsoft.com/office/drawing/2016/SVG/main" r:embed="rId8"/>
                </a:ext>
              </a:extLst>
            </a:blip>
            <a:stretch>
              <a:fillRect l="-11388" t="-86525"/>
            </a:stretch>
          </a:blipFill>
        </p:spPr>
      </p:sp>
      <p:sp>
        <p:nvSpPr>
          <p:cNvPr id="17" name="Freeform 17"/>
          <p:cNvSpPr/>
          <p:nvPr/>
        </p:nvSpPr>
        <p:spPr>
          <a:xfrm>
            <a:off x="-59212"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9">
              <a:extLst>
                <a:ext uri="{96DAC541-7B7A-43D3-8B79-37D633B846F1}">
                  <asvg:svgBlip xmlns="" xmlns:asvg="http://schemas.microsoft.com/office/drawing/2016/SVG/main" r:embed="rId16"/>
                </a:ext>
              </a:extLst>
            </a:blip>
            <a:stretch>
              <a:fillRect/>
            </a:stretch>
          </a:blipFill>
        </p:spPr>
      </p:sp>
      <p:sp>
        <p:nvSpPr>
          <p:cNvPr id="18" name="Freeform 18"/>
          <p:cNvSpPr/>
          <p:nvPr/>
        </p:nvSpPr>
        <p:spPr>
          <a:xfrm>
            <a:off x="7374250"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9">
              <a:extLst>
                <a:ext uri="{96DAC541-7B7A-43D3-8B79-37D633B846F1}">
                  <asvg:svgBlip xmlns="" xmlns:asvg="http://schemas.microsoft.com/office/drawing/2016/SVG/main" r:embed="rId16"/>
                </a:ext>
              </a:extLst>
            </a:blip>
            <a:stretch>
              <a:fillRect/>
            </a:stretch>
          </a:blipFill>
        </p:spPr>
      </p:sp>
      <p:sp>
        <p:nvSpPr>
          <p:cNvPr id="19" name="Freeform 19"/>
          <p:cNvSpPr/>
          <p:nvPr/>
        </p:nvSpPr>
        <p:spPr>
          <a:xfrm>
            <a:off x="14803750"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9">
              <a:extLst>
                <a:ext uri="{96DAC541-7B7A-43D3-8B79-37D633B846F1}">
                  <asvg:svgBlip xmlns="" xmlns:asvg="http://schemas.microsoft.com/office/drawing/2016/SVG/main" r:embed="rId16"/>
                </a:ext>
              </a:extLst>
            </a:blip>
            <a:stretch>
              <a:fillRect/>
            </a:stretch>
          </a:blipFill>
        </p:spPr>
      </p:sp>
      <p:sp>
        <p:nvSpPr>
          <p:cNvPr id="20" name="TextBox 50"/>
          <p:cNvSpPr txBox="1"/>
          <p:nvPr/>
        </p:nvSpPr>
        <p:spPr>
          <a:xfrm>
            <a:off x="1298115" y="1486400"/>
            <a:ext cx="15846885" cy="6912149"/>
          </a:xfrm>
          <a:prstGeom prst="rect">
            <a:avLst/>
          </a:prstGeom>
        </p:spPr>
        <p:txBody>
          <a:bodyPr wrap="square" lIns="0" tIns="0" rIns="0" bIns="0" rtlCol="0" anchor="t">
            <a:spAutoFit/>
          </a:bodyPr>
          <a:lstStyle/>
          <a:p>
            <a:pPr algn="just">
              <a:lnSpc>
                <a:spcPts val="4900"/>
              </a:lnSpc>
            </a:pPr>
            <a:r>
              <a:rPr lang="en-US" sz="3500" b="1">
                <a:solidFill>
                  <a:srgbClr val="665B82"/>
                </a:solidFill>
                <a:latin typeface="Sniglet"/>
                <a:ea typeface="Sniglet"/>
                <a:cs typeface="Sniglet"/>
                <a:sym typeface="Sniglet"/>
              </a:rPr>
              <a:t>Câu </a:t>
            </a:r>
            <a:r>
              <a:rPr lang="en-US" sz="3500" b="1" smtClean="0">
                <a:solidFill>
                  <a:srgbClr val="665B82"/>
                </a:solidFill>
                <a:latin typeface="Sniglet"/>
                <a:ea typeface="Sniglet"/>
                <a:cs typeface="Sniglet"/>
                <a:sym typeface="Sniglet"/>
              </a:rPr>
              <a:t>3. </a:t>
            </a:r>
            <a:r>
              <a:rPr lang="en-US" sz="3500">
                <a:solidFill>
                  <a:srgbClr val="665B82"/>
                </a:solidFill>
                <a:latin typeface="Sniglet"/>
                <a:ea typeface="Sniglet"/>
                <a:cs typeface="Sniglet"/>
                <a:sym typeface="Sniglet"/>
              </a:rPr>
              <a:t>Dung dịch nào sau đây làm quỳ tím đổi từ màu tím sang màu đỏ</a:t>
            </a:r>
            <a:r>
              <a:rPr lang="en-US" sz="3500" smtClean="0">
                <a:solidFill>
                  <a:srgbClr val="665B82"/>
                </a:solidFill>
                <a:latin typeface="Sniglet"/>
                <a:ea typeface="Sniglet"/>
                <a:cs typeface="Sniglet"/>
                <a:sym typeface="Sniglet"/>
              </a:rPr>
              <a:t>?</a:t>
            </a:r>
            <a:endParaRPr lang="en-US" sz="3500">
              <a:solidFill>
                <a:srgbClr val="665B82"/>
              </a:solidFill>
              <a:latin typeface="Sniglet"/>
              <a:ea typeface="Sniglet"/>
              <a:cs typeface="Sniglet"/>
              <a:sym typeface="Sniglet"/>
            </a:endParaRPr>
          </a:p>
          <a:p>
            <a:pPr algn="just">
              <a:lnSpc>
                <a:spcPts val="4900"/>
              </a:lnSpc>
            </a:pPr>
            <a:r>
              <a:rPr lang="en-US" sz="3500">
                <a:solidFill>
                  <a:srgbClr val="665B82"/>
                </a:solidFill>
                <a:latin typeface="Sniglet"/>
                <a:ea typeface="Sniglet"/>
                <a:cs typeface="Sniglet"/>
                <a:sym typeface="Sniglet"/>
              </a:rPr>
              <a:t>A. HNO3.                      </a:t>
            </a:r>
          </a:p>
          <a:p>
            <a:pPr algn="just">
              <a:lnSpc>
                <a:spcPts val="4900"/>
              </a:lnSpc>
            </a:pPr>
            <a:r>
              <a:rPr lang="en-US" sz="3500">
                <a:solidFill>
                  <a:srgbClr val="665B82"/>
                </a:solidFill>
                <a:latin typeface="Sniglet"/>
                <a:ea typeface="Sniglet"/>
                <a:cs typeface="Sniglet"/>
                <a:sym typeface="Sniglet"/>
              </a:rPr>
              <a:t>B. NaOH.                     </a:t>
            </a:r>
          </a:p>
          <a:p>
            <a:pPr algn="just">
              <a:lnSpc>
                <a:spcPts val="4900"/>
              </a:lnSpc>
            </a:pPr>
            <a:r>
              <a:rPr lang="en-US" sz="3500">
                <a:solidFill>
                  <a:srgbClr val="665B82"/>
                </a:solidFill>
                <a:latin typeface="Sniglet"/>
                <a:ea typeface="Sniglet"/>
                <a:cs typeface="Sniglet"/>
                <a:sym typeface="Sniglet"/>
              </a:rPr>
              <a:t>C. Ca(OH)2.                 </a:t>
            </a:r>
          </a:p>
          <a:p>
            <a:pPr algn="just">
              <a:lnSpc>
                <a:spcPts val="4900"/>
              </a:lnSpc>
            </a:pPr>
            <a:r>
              <a:rPr lang="en-US" sz="3500">
                <a:solidFill>
                  <a:srgbClr val="665B82"/>
                </a:solidFill>
                <a:latin typeface="Sniglet"/>
                <a:ea typeface="Sniglet"/>
                <a:cs typeface="Sniglet"/>
                <a:sym typeface="Sniglet"/>
              </a:rPr>
              <a:t>D. NaCl</a:t>
            </a:r>
            <a:r>
              <a:rPr lang="en-US" sz="3500" smtClean="0">
                <a:solidFill>
                  <a:srgbClr val="665B82"/>
                </a:solidFill>
                <a:latin typeface="Sniglet"/>
                <a:ea typeface="Sniglet"/>
                <a:cs typeface="Sniglet"/>
                <a:sym typeface="Sniglet"/>
              </a:rPr>
              <a:t>.</a:t>
            </a:r>
          </a:p>
          <a:p>
            <a:pPr algn="just">
              <a:lnSpc>
                <a:spcPts val="4900"/>
              </a:lnSpc>
            </a:pPr>
            <a:endParaRPr lang="en-US" sz="3500">
              <a:solidFill>
                <a:srgbClr val="665B82"/>
              </a:solidFill>
              <a:latin typeface="Sniglet"/>
              <a:ea typeface="Sniglet"/>
              <a:cs typeface="Sniglet"/>
              <a:sym typeface="Sniglet"/>
            </a:endParaRPr>
          </a:p>
          <a:p>
            <a:pPr algn="just">
              <a:lnSpc>
                <a:spcPts val="4900"/>
              </a:lnSpc>
            </a:pPr>
            <a:r>
              <a:rPr lang="en-US" sz="3500" b="1" smtClean="0">
                <a:solidFill>
                  <a:srgbClr val="665B82"/>
                </a:solidFill>
                <a:latin typeface="Sniglet"/>
                <a:ea typeface="Sniglet"/>
                <a:cs typeface="Sniglet"/>
                <a:sym typeface="Sniglet"/>
              </a:rPr>
              <a:t>Câu </a:t>
            </a:r>
            <a:r>
              <a:rPr lang="en-US" sz="3500">
                <a:solidFill>
                  <a:srgbClr val="665B82"/>
                </a:solidFill>
                <a:latin typeface="Sniglet"/>
                <a:ea typeface="Sniglet"/>
                <a:cs typeface="Sniglet"/>
                <a:sym typeface="Sniglet"/>
              </a:rPr>
              <a:t>4</a:t>
            </a:r>
            <a:r>
              <a:rPr lang="en-US" sz="3500" smtClean="0">
                <a:solidFill>
                  <a:srgbClr val="665B82"/>
                </a:solidFill>
                <a:latin typeface="Sniglet"/>
                <a:ea typeface="Sniglet"/>
                <a:cs typeface="Sniglet"/>
                <a:sym typeface="Sniglet"/>
              </a:rPr>
              <a:t>. </a:t>
            </a:r>
            <a:r>
              <a:rPr lang="vi-VN" sz="3500">
                <a:solidFill>
                  <a:srgbClr val="665B82"/>
                </a:solidFill>
                <a:latin typeface="Sniglet"/>
                <a:ea typeface="Sniglet"/>
                <a:cs typeface="Sniglet"/>
                <a:sym typeface="Sniglet"/>
              </a:rPr>
              <a:t>Câu 6. Dung dịch nào sau đây không làm đổi màu quỳ tím thành đỏ</a:t>
            </a:r>
            <a:r>
              <a:rPr lang="vi-VN" sz="3500" smtClean="0">
                <a:solidFill>
                  <a:srgbClr val="665B82"/>
                </a:solidFill>
                <a:latin typeface="Sniglet"/>
                <a:ea typeface="Sniglet"/>
                <a:cs typeface="Sniglet"/>
                <a:sym typeface="Sniglet"/>
              </a:rPr>
              <a:t>?</a:t>
            </a:r>
            <a:endParaRPr lang="vi-VN" sz="3500">
              <a:solidFill>
                <a:srgbClr val="665B82"/>
              </a:solidFill>
              <a:latin typeface="Sniglet"/>
              <a:ea typeface="Sniglet"/>
              <a:cs typeface="Sniglet"/>
              <a:sym typeface="Sniglet"/>
            </a:endParaRPr>
          </a:p>
          <a:p>
            <a:pPr algn="just">
              <a:lnSpc>
                <a:spcPts val="4900"/>
              </a:lnSpc>
            </a:pPr>
            <a:r>
              <a:rPr lang="vi-VN" sz="3500">
                <a:solidFill>
                  <a:srgbClr val="665B82"/>
                </a:solidFill>
                <a:latin typeface="Sniglet"/>
                <a:ea typeface="Sniglet"/>
                <a:cs typeface="Sniglet"/>
                <a:sym typeface="Sniglet"/>
              </a:rPr>
              <a:t>A. Nước muối.                                               </a:t>
            </a:r>
          </a:p>
          <a:p>
            <a:pPr algn="just">
              <a:lnSpc>
                <a:spcPts val="4900"/>
              </a:lnSpc>
            </a:pPr>
            <a:r>
              <a:rPr lang="vi-VN" sz="3500">
                <a:solidFill>
                  <a:srgbClr val="665B82"/>
                </a:solidFill>
                <a:latin typeface="Sniglet"/>
                <a:ea typeface="Sniglet"/>
                <a:cs typeface="Sniglet"/>
                <a:sym typeface="Sniglet"/>
              </a:rPr>
              <a:t>B. Giấm ăn</a:t>
            </a:r>
            <a:r>
              <a:rPr lang="vi-VN" sz="3500" smtClean="0">
                <a:solidFill>
                  <a:srgbClr val="665B82"/>
                </a:solidFill>
                <a:latin typeface="Sniglet"/>
                <a:ea typeface="Sniglet"/>
                <a:cs typeface="Sniglet"/>
                <a:sym typeface="Sniglet"/>
              </a:rPr>
              <a:t>.</a:t>
            </a:r>
            <a:endParaRPr lang="vi-VN" sz="3500">
              <a:solidFill>
                <a:srgbClr val="665B82"/>
              </a:solidFill>
              <a:latin typeface="Sniglet"/>
              <a:ea typeface="Sniglet"/>
              <a:cs typeface="Sniglet"/>
              <a:sym typeface="Sniglet"/>
            </a:endParaRPr>
          </a:p>
          <a:p>
            <a:pPr algn="just">
              <a:lnSpc>
                <a:spcPts val="4900"/>
              </a:lnSpc>
            </a:pPr>
            <a:r>
              <a:rPr lang="vi-VN" sz="3500">
                <a:solidFill>
                  <a:srgbClr val="665B82"/>
                </a:solidFill>
                <a:latin typeface="Sniglet"/>
                <a:ea typeface="Sniglet"/>
                <a:cs typeface="Sniglet"/>
                <a:sym typeface="Sniglet"/>
              </a:rPr>
              <a:t>C. Nước chanh.                                             </a:t>
            </a:r>
          </a:p>
          <a:p>
            <a:pPr algn="just">
              <a:lnSpc>
                <a:spcPts val="4900"/>
              </a:lnSpc>
            </a:pPr>
            <a:r>
              <a:rPr lang="vi-VN" sz="3500">
                <a:solidFill>
                  <a:srgbClr val="665B82"/>
                </a:solidFill>
                <a:latin typeface="Sniglet"/>
                <a:ea typeface="Sniglet"/>
                <a:cs typeface="Sniglet"/>
                <a:sym typeface="Sniglet"/>
              </a:rPr>
              <a:t>D. Nước ép quả khế.</a:t>
            </a:r>
            <a:endParaRPr lang="en-US" sz="3500">
              <a:solidFill>
                <a:srgbClr val="665B82"/>
              </a:solidFill>
              <a:latin typeface="Sniglet"/>
              <a:ea typeface="Sniglet"/>
              <a:cs typeface="Sniglet"/>
              <a:sym typeface="Sniglet"/>
            </a:endParaRPr>
          </a:p>
        </p:txBody>
      </p:sp>
      <p:sp>
        <p:nvSpPr>
          <p:cNvPr id="22" name="Oval 21"/>
          <p:cNvSpPr/>
          <p:nvPr/>
        </p:nvSpPr>
        <p:spPr>
          <a:xfrm>
            <a:off x="913196" y="5758847"/>
            <a:ext cx="824434" cy="70783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13196" y="2125781"/>
            <a:ext cx="824434" cy="70783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63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015555"/>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TextBox 3"/>
          <p:cNvSpPr txBox="1"/>
          <p:nvPr/>
        </p:nvSpPr>
        <p:spPr>
          <a:xfrm>
            <a:off x="3212923" y="262602"/>
            <a:ext cx="11862154" cy="2333972"/>
          </a:xfrm>
          <a:prstGeom prst="rect">
            <a:avLst/>
          </a:prstGeom>
        </p:spPr>
        <p:txBody>
          <a:bodyPr lIns="0" tIns="0" rIns="0" bIns="0" rtlCol="0" anchor="t">
            <a:spAutoFit/>
          </a:bodyPr>
          <a:lstStyle/>
          <a:p>
            <a:pPr algn="ctr">
              <a:lnSpc>
                <a:spcPts val="18199"/>
              </a:lnSpc>
            </a:pPr>
            <a:endParaRPr lang="en-US" sz="12999">
              <a:solidFill>
                <a:srgbClr val="665B82"/>
              </a:solidFill>
              <a:latin typeface="Ara Hamah Homs"/>
              <a:ea typeface="Ara Hamah Homs"/>
              <a:cs typeface="Ara Hamah Homs"/>
              <a:sym typeface="Ara Hamah Homs"/>
            </a:endParaRPr>
          </a:p>
        </p:txBody>
      </p:sp>
      <p:sp>
        <p:nvSpPr>
          <p:cNvPr id="4" name="Freeform 4"/>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5" name="Freeform 5"/>
          <p:cNvSpPr/>
          <p:nvPr/>
        </p:nvSpPr>
        <p:spPr>
          <a:xfrm>
            <a:off x="13128067" y="-458058"/>
            <a:ext cx="5209612" cy="2206024"/>
          </a:xfrm>
          <a:custGeom>
            <a:avLst/>
            <a:gdLst/>
            <a:ahLst/>
            <a:cxnLst/>
            <a:rect l="l" t="t" r="r" b="b"/>
            <a:pathLst>
              <a:path w="5209612" h="2206024">
                <a:moveTo>
                  <a:pt x="0" y="0"/>
                </a:moveTo>
                <a:lnTo>
                  <a:pt x="5209613" y="0"/>
                </a:lnTo>
                <a:lnTo>
                  <a:pt x="5209613" y="2206024"/>
                </a:lnTo>
                <a:lnTo>
                  <a:pt x="0" y="2206024"/>
                </a:lnTo>
                <a:lnTo>
                  <a:pt x="0" y="0"/>
                </a:lnTo>
                <a:close/>
              </a:path>
            </a:pathLst>
          </a:custGeom>
          <a:blipFill>
            <a:blip r:embed="rId7">
              <a:extLst>
                <a:ext uri="{96DAC541-7B7A-43D3-8B79-37D633B846F1}">
                  <asvg:svgBlip xmlns="" xmlns:asvg="http://schemas.microsoft.com/office/drawing/2016/SVG/main" r:embed="rId8"/>
                </a:ext>
              </a:extLst>
            </a:blip>
            <a:stretch>
              <a:fillRect l="-11388" t="-86525"/>
            </a:stretch>
          </a:blipFill>
        </p:spPr>
      </p:sp>
      <p:sp>
        <p:nvSpPr>
          <p:cNvPr id="6" name="Freeform 6"/>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7" name="Freeform 7"/>
          <p:cNvSpPr/>
          <p:nvPr/>
        </p:nvSpPr>
        <p:spPr>
          <a:xfrm flipH="1">
            <a:off x="-189242" y="-443609"/>
            <a:ext cx="5209612" cy="2206024"/>
          </a:xfrm>
          <a:custGeom>
            <a:avLst/>
            <a:gdLst/>
            <a:ahLst/>
            <a:cxnLst/>
            <a:rect l="l" t="t" r="r" b="b"/>
            <a:pathLst>
              <a:path w="5209612" h="2206024">
                <a:moveTo>
                  <a:pt x="5209612" y="0"/>
                </a:moveTo>
                <a:lnTo>
                  <a:pt x="0" y="0"/>
                </a:lnTo>
                <a:lnTo>
                  <a:pt x="0" y="2206023"/>
                </a:lnTo>
                <a:lnTo>
                  <a:pt x="5209612" y="2206023"/>
                </a:lnTo>
                <a:lnTo>
                  <a:pt x="5209612" y="0"/>
                </a:lnTo>
                <a:close/>
              </a:path>
            </a:pathLst>
          </a:custGeom>
          <a:blipFill>
            <a:blip r:embed="rId7">
              <a:extLst>
                <a:ext uri="{96DAC541-7B7A-43D3-8B79-37D633B846F1}">
                  <asvg:svgBlip xmlns="" xmlns:asvg="http://schemas.microsoft.com/office/drawing/2016/SVG/main" r:embed="rId8"/>
                </a:ext>
              </a:extLst>
            </a:blip>
            <a:stretch>
              <a:fillRect l="-11388" t="-86525"/>
            </a:stretch>
          </a:blipFill>
        </p:spPr>
      </p:sp>
      <p:sp>
        <p:nvSpPr>
          <p:cNvPr id="17" name="Freeform 17"/>
          <p:cNvSpPr/>
          <p:nvPr/>
        </p:nvSpPr>
        <p:spPr>
          <a:xfrm>
            <a:off x="-59212"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9">
              <a:extLst>
                <a:ext uri="{96DAC541-7B7A-43D3-8B79-37D633B846F1}">
                  <asvg:svgBlip xmlns="" xmlns:asvg="http://schemas.microsoft.com/office/drawing/2016/SVG/main" r:embed="rId16"/>
                </a:ext>
              </a:extLst>
            </a:blip>
            <a:stretch>
              <a:fillRect/>
            </a:stretch>
          </a:blipFill>
        </p:spPr>
      </p:sp>
      <p:sp>
        <p:nvSpPr>
          <p:cNvPr id="18" name="Freeform 18"/>
          <p:cNvSpPr/>
          <p:nvPr/>
        </p:nvSpPr>
        <p:spPr>
          <a:xfrm>
            <a:off x="7374250"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9">
              <a:extLst>
                <a:ext uri="{96DAC541-7B7A-43D3-8B79-37D633B846F1}">
                  <asvg:svgBlip xmlns="" xmlns:asvg="http://schemas.microsoft.com/office/drawing/2016/SVG/main" r:embed="rId16"/>
                </a:ext>
              </a:extLst>
            </a:blip>
            <a:stretch>
              <a:fillRect/>
            </a:stretch>
          </a:blipFill>
        </p:spPr>
      </p:sp>
      <p:sp>
        <p:nvSpPr>
          <p:cNvPr id="19" name="Freeform 19"/>
          <p:cNvSpPr/>
          <p:nvPr/>
        </p:nvSpPr>
        <p:spPr>
          <a:xfrm>
            <a:off x="14803750"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9">
              <a:extLst>
                <a:ext uri="{96DAC541-7B7A-43D3-8B79-37D633B846F1}">
                  <asvg:svgBlip xmlns="" xmlns:asvg="http://schemas.microsoft.com/office/drawing/2016/SVG/main" r:embed="rId16"/>
                </a:ext>
              </a:extLst>
            </a:blip>
            <a:stretch>
              <a:fillRect/>
            </a:stretch>
          </a:blipFill>
        </p:spPr>
      </p:sp>
      <p:sp>
        <p:nvSpPr>
          <p:cNvPr id="20" name="TextBox 50"/>
          <p:cNvSpPr txBox="1"/>
          <p:nvPr/>
        </p:nvSpPr>
        <p:spPr>
          <a:xfrm>
            <a:off x="1298115" y="1486400"/>
            <a:ext cx="15846885" cy="6283771"/>
          </a:xfrm>
          <a:prstGeom prst="rect">
            <a:avLst/>
          </a:prstGeom>
        </p:spPr>
        <p:txBody>
          <a:bodyPr wrap="square" lIns="0" tIns="0" rIns="0" bIns="0" rtlCol="0" anchor="t">
            <a:spAutoFit/>
          </a:bodyPr>
          <a:lstStyle/>
          <a:p>
            <a:pPr algn="just">
              <a:lnSpc>
                <a:spcPts val="4900"/>
              </a:lnSpc>
            </a:pPr>
            <a:r>
              <a:rPr lang="en-US" sz="3500" b="1">
                <a:solidFill>
                  <a:srgbClr val="665B82"/>
                </a:solidFill>
                <a:latin typeface="Sniglet"/>
                <a:ea typeface="Sniglet"/>
                <a:cs typeface="Sniglet"/>
                <a:sym typeface="Sniglet"/>
              </a:rPr>
              <a:t>Câu </a:t>
            </a:r>
            <a:r>
              <a:rPr lang="en-US" sz="3500" b="1" smtClean="0">
                <a:solidFill>
                  <a:srgbClr val="665B82"/>
                </a:solidFill>
                <a:latin typeface="Sniglet"/>
                <a:ea typeface="Sniglet"/>
                <a:cs typeface="Sniglet"/>
                <a:sym typeface="Sniglet"/>
              </a:rPr>
              <a:t>5</a:t>
            </a:r>
            <a:r>
              <a:rPr lang="en-US" sz="3500" smtClean="0">
                <a:solidFill>
                  <a:srgbClr val="665B82"/>
                </a:solidFill>
                <a:latin typeface="Sniglet"/>
                <a:ea typeface="Sniglet"/>
                <a:cs typeface="Sniglet"/>
                <a:sym typeface="Sniglet"/>
              </a:rPr>
              <a:t>. </a:t>
            </a:r>
            <a:r>
              <a:rPr lang="en-US" sz="3500">
                <a:solidFill>
                  <a:srgbClr val="665B82"/>
                </a:solidFill>
                <a:latin typeface="Sniglet"/>
                <a:ea typeface="Sniglet"/>
                <a:cs typeface="Sniglet"/>
                <a:sym typeface="Sniglet"/>
              </a:rPr>
              <a:t>Chất nào sau đây không phản ứng với sắt</a:t>
            </a:r>
            <a:r>
              <a:rPr lang="en-US" sz="3500" smtClean="0">
                <a:solidFill>
                  <a:srgbClr val="665B82"/>
                </a:solidFill>
                <a:latin typeface="Sniglet"/>
                <a:ea typeface="Sniglet"/>
                <a:cs typeface="Sniglet"/>
                <a:sym typeface="Sniglet"/>
              </a:rPr>
              <a:t>?</a:t>
            </a:r>
            <a:endParaRPr lang="en-US" sz="3500">
              <a:solidFill>
                <a:srgbClr val="665B82"/>
              </a:solidFill>
              <a:latin typeface="Sniglet"/>
              <a:ea typeface="Sniglet"/>
              <a:cs typeface="Sniglet"/>
              <a:sym typeface="Sniglet"/>
            </a:endParaRPr>
          </a:p>
          <a:p>
            <a:pPr algn="just">
              <a:lnSpc>
                <a:spcPts val="4900"/>
              </a:lnSpc>
            </a:pPr>
            <a:r>
              <a:rPr lang="en-US" sz="3500">
                <a:solidFill>
                  <a:srgbClr val="665B82"/>
                </a:solidFill>
                <a:latin typeface="Sniglet"/>
                <a:ea typeface="Sniglet"/>
                <a:cs typeface="Sniglet"/>
                <a:sym typeface="Sniglet"/>
              </a:rPr>
              <a:t>A. NaCl.              </a:t>
            </a:r>
          </a:p>
          <a:p>
            <a:pPr algn="just">
              <a:lnSpc>
                <a:spcPts val="4900"/>
              </a:lnSpc>
            </a:pPr>
            <a:r>
              <a:rPr lang="en-US" sz="3500">
                <a:solidFill>
                  <a:srgbClr val="665B82"/>
                </a:solidFill>
                <a:latin typeface="Sniglet"/>
                <a:ea typeface="Sniglet"/>
                <a:cs typeface="Sniglet"/>
                <a:sym typeface="Sniglet"/>
              </a:rPr>
              <a:t>B. CH3COOH.               </a:t>
            </a:r>
          </a:p>
          <a:p>
            <a:pPr algn="just">
              <a:lnSpc>
                <a:spcPts val="4900"/>
              </a:lnSpc>
            </a:pPr>
            <a:r>
              <a:rPr lang="en-US" sz="3500">
                <a:solidFill>
                  <a:srgbClr val="665B82"/>
                </a:solidFill>
                <a:latin typeface="Sniglet"/>
                <a:ea typeface="Sniglet"/>
                <a:cs typeface="Sniglet"/>
                <a:sym typeface="Sniglet"/>
              </a:rPr>
              <a:t>C. H2SO4.             </a:t>
            </a:r>
          </a:p>
          <a:p>
            <a:pPr algn="just">
              <a:lnSpc>
                <a:spcPts val="4900"/>
              </a:lnSpc>
            </a:pPr>
            <a:r>
              <a:rPr lang="en-US" sz="3500">
                <a:solidFill>
                  <a:srgbClr val="665B82"/>
                </a:solidFill>
                <a:latin typeface="Sniglet"/>
                <a:ea typeface="Sniglet"/>
                <a:cs typeface="Sniglet"/>
                <a:sym typeface="Sniglet"/>
              </a:rPr>
              <a:t>D. </a:t>
            </a:r>
            <a:r>
              <a:rPr lang="en-US" sz="3500" smtClean="0">
                <a:solidFill>
                  <a:srgbClr val="665B82"/>
                </a:solidFill>
                <a:latin typeface="Sniglet"/>
                <a:ea typeface="Sniglet"/>
                <a:cs typeface="Sniglet"/>
                <a:sym typeface="Sniglet"/>
              </a:rPr>
              <a:t>HCl</a:t>
            </a:r>
            <a:endParaRPr lang="en-US" sz="3500">
              <a:solidFill>
                <a:srgbClr val="665B82"/>
              </a:solidFill>
              <a:latin typeface="Sniglet"/>
              <a:ea typeface="Sniglet"/>
              <a:cs typeface="Sniglet"/>
              <a:sym typeface="Sniglet"/>
            </a:endParaRPr>
          </a:p>
          <a:p>
            <a:pPr algn="just">
              <a:lnSpc>
                <a:spcPts val="4900"/>
              </a:lnSpc>
            </a:pPr>
            <a:r>
              <a:rPr lang="en-US" sz="3500" b="1" smtClean="0">
                <a:solidFill>
                  <a:srgbClr val="665B82"/>
                </a:solidFill>
                <a:latin typeface="Sniglet"/>
                <a:ea typeface="Sniglet"/>
                <a:cs typeface="Sniglet"/>
                <a:sym typeface="Sniglet"/>
              </a:rPr>
              <a:t>Câu 6. </a:t>
            </a:r>
            <a:r>
              <a:rPr lang="vi-VN" sz="3500">
                <a:solidFill>
                  <a:srgbClr val="665B82"/>
                </a:solidFill>
                <a:latin typeface="Sniglet"/>
                <a:ea typeface="Sniglet"/>
                <a:cs typeface="Sniglet"/>
                <a:sym typeface="Sniglet"/>
              </a:rPr>
              <a:t>Để pha loãng H­2SO4 đặc cách làm nào sau đây đúng?</a:t>
            </a:r>
          </a:p>
          <a:p>
            <a:pPr algn="just">
              <a:lnSpc>
                <a:spcPts val="4900"/>
              </a:lnSpc>
            </a:pPr>
            <a:r>
              <a:rPr lang="vi-VN" sz="3500">
                <a:solidFill>
                  <a:srgbClr val="665B82"/>
                </a:solidFill>
                <a:latin typeface="Sniglet"/>
                <a:ea typeface="Sniglet"/>
                <a:cs typeface="Sniglet"/>
                <a:sym typeface="Sniglet"/>
              </a:rPr>
              <a:t>A. cách 1.                     </a:t>
            </a:r>
          </a:p>
          <a:p>
            <a:pPr algn="just">
              <a:lnSpc>
                <a:spcPts val="4900"/>
              </a:lnSpc>
            </a:pPr>
            <a:r>
              <a:rPr lang="vi-VN" sz="3500">
                <a:solidFill>
                  <a:srgbClr val="665B82"/>
                </a:solidFill>
                <a:latin typeface="Sniglet"/>
                <a:ea typeface="Sniglet"/>
                <a:cs typeface="Sniglet"/>
                <a:sym typeface="Sniglet"/>
              </a:rPr>
              <a:t>B. cách 2.                     </a:t>
            </a:r>
          </a:p>
          <a:p>
            <a:pPr algn="just">
              <a:lnSpc>
                <a:spcPts val="4900"/>
              </a:lnSpc>
            </a:pPr>
            <a:r>
              <a:rPr lang="vi-VN" sz="3500">
                <a:solidFill>
                  <a:srgbClr val="665B82"/>
                </a:solidFill>
                <a:latin typeface="Sniglet"/>
                <a:ea typeface="Sniglet"/>
                <a:cs typeface="Sniglet"/>
                <a:sym typeface="Sniglet"/>
              </a:rPr>
              <a:t>C. cách 3.                     </a:t>
            </a:r>
          </a:p>
          <a:p>
            <a:pPr algn="just">
              <a:lnSpc>
                <a:spcPts val="4900"/>
              </a:lnSpc>
            </a:pPr>
            <a:r>
              <a:rPr lang="vi-VN" sz="3500">
                <a:solidFill>
                  <a:srgbClr val="665B82"/>
                </a:solidFill>
                <a:latin typeface="Sniglet"/>
                <a:ea typeface="Sniglet"/>
                <a:cs typeface="Sniglet"/>
                <a:sym typeface="Sniglet"/>
              </a:rPr>
              <a:t>D. cách 1 </a:t>
            </a:r>
            <a:r>
              <a:rPr lang="vi-VN" sz="3500" smtClean="0">
                <a:solidFill>
                  <a:srgbClr val="665B82"/>
                </a:solidFill>
                <a:latin typeface="Sniglet"/>
                <a:ea typeface="Sniglet"/>
                <a:cs typeface="Sniglet"/>
                <a:sym typeface="Sniglet"/>
              </a:rPr>
              <a:t>và</a:t>
            </a:r>
            <a:r>
              <a:rPr lang="en-US" sz="3500" smtClean="0">
                <a:solidFill>
                  <a:srgbClr val="665B82"/>
                </a:solidFill>
                <a:latin typeface="Sniglet"/>
                <a:ea typeface="Sniglet"/>
                <a:cs typeface="Sniglet"/>
                <a:sym typeface="Sniglet"/>
              </a:rPr>
              <a:t> 2</a:t>
            </a:r>
            <a:endParaRPr lang="en-US" sz="3500">
              <a:solidFill>
                <a:srgbClr val="665B82"/>
              </a:solidFill>
              <a:latin typeface="Sniglet"/>
              <a:ea typeface="Sniglet"/>
              <a:cs typeface="Sniglet"/>
              <a:sym typeface="Sniglet"/>
            </a:endParaRPr>
          </a:p>
        </p:txBody>
      </p:sp>
      <p:sp>
        <p:nvSpPr>
          <p:cNvPr id="22" name="Oval 21"/>
          <p:cNvSpPr/>
          <p:nvPr/>
        </p:nvSpPr>
        <p:spPr>
          <a:xfrm>
            <a:off x="913196" y="5259211"/>
            <a:ext cx="824434" cy="70783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13196" y="2125781"/>
            <a:ext cx="824434" cy="70783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Trắc nghiệm KHTN 8 Kết nối tri thức Bài 8 (có đáp án): Acid | Khoa học tự nhiên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15827" y="5573278"/>
            <a:ext cx="12272173" cy="3453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230296"/>
            <a:ext cx="19969429" cy="19969429"/>
          </a:xfrm>
          <a:custGeom>
            <a:avLst/>
            <a:gdLst/>
            <a:ahLst/>
            <a:cxnLst/>
            <a:rect l="l" t="t" r="r" b="b"/>
            <a:pathLst>
              <a:path w="19969429" h="19969429">
                <a:moveTo>
                  <a:pt x="0" y="0"/>
                </a:moveTo>
                <a:lnTo>
                  <a:pt x="19969430" y="0"/>
                </a:lnTo>
                <a:lnTo>
                  <a:pt x="19969430" y="19969430"/>
                </a:lnTo>
                <a:lnTo>
                  <a:pt x="0" y="1996943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2581415" y="2478530"/>
            <a:ext cx="8756127" cy="6484584"/>
            <a:chOff x="0" y="0"/>
            <a:chExt cx="2168260" cy="1707874"/>
          </a:xfrm>
        </p:grpSpPr>
        <p:sp>
          <p:nvSpPr>
            <p:cNvPr id="4" name="Freeform 4"/>
            <p:cNvSpPr/>
            <p:nvPr/>
          </p:nvSpPr>
          <p:spPr>
            <a:xfrm>
              <a:off x="0" y="0"/>
              <a:ext cx="2168260" cy="1707874"/>
            </a:xfrm>
            <a:custGeom>
              <a:avLst/>
              <a:gdLst/>
              <a:ahLst/>
              <a:cxnLst/>
              <a:rect l="l" t="t" r="r" b="b"/>
              <a:pathLst>
                <a:path w="2168260" h="1707874">
                  <a:moveTo>
                    <a:pt x="47960" y="0"/>
                  </a:moveTo>
                  <a:lnTo>
                    <a:pt x="2120300" y="0"/>
                  </a:lnTo>
                  <a:cubicBezTo>
                    <a:pt x="2133020" y="0"/>
                    <a:pt x="2145219" y="5053"/>
                    <a:pt x="2154213" y="14047"/>
                  </a:cubicBezTo>
                  <a:cubicBezTo>
                    <a:pt x="2163207" y="23042"/>
                    <a:pt x="2168260" y="35240"/>
                    <a:pt x="2168260" y="47960"/>
                  </a:cubicBezTo>
                  <a:lnTo>
                    <a:pt x="2168260" y="1659914"/>
                  </a:lnTo>
                  <a:cubicBezTo>
                    <a:pt x="2168260" y="1672634"/>
                    <a:pt x="2163207" y="1684832"/>
                    <a:pt x="2154213" y="1693827"/>
                  </a:cubicBezTo>
                  <a:cubicBezTo>
                    <a:pt x="2145219" y="1702821"/>
                    <a:pt x="2133020" y="1707874"/>
                    <a:pt x="2120300" y="1707874"/>
                  </a:cubicBezTo>
                  <a:lnTo>
                    <a:pt x="47960" y="1707874"/>
                  </a:lnTo>
                  <a:cubicBezTo>
                    <a:pt x="35240" y="1707874"/>
                    <a:pt x="23042" y="1702821"/>
                    <a:pt x="14047" y="1693827"/>
                  </a:cubicBezTo>
                  <a:cubicBezTo>
                    <a:pt x="5053" y="1684832"/>
                    <a:pt x="0" y="1672634"/>
                    <a:pt x="0" y="1659914"/>
                  </a:cubicBezTo>
                  <a:lnTo>
                    <a:pt x="0" y="47960"/>
                  </a:lnTo>
                  <a:cubicBezTo>
                    <a:pt x="0" y="35240"/>
                    <a:pt x="5053" y="23042"/>
                    <a:pt x="14047" y="14047"/>
                  </a:cubicBezTo>
                  <a:cubicBezTo>
                    <a:pt x="23042" y="5053"/>
                    <a:pt x="35240" y="0"/>
                    <a:pt x="47960" y="0"/>
                  </a:cubicBezTo>
                  <a:close/>
                </a:path>
              </a:pathLst>
            </a:custGeom>
            <a:solidFill>
              <a:srgbClr val="E8BADD"/>
            </a:solidFill>
          </p:spPr>
        </p:sp>
        <p:sp>
          <p:nvSpPr>
            <p:cNvPr id="5" name="TextBox 5"/>
            <p:cNvSpPr txBox="1"/>
            <p:nvPr/>
          </p:nvSpPr>
          <p:spPr>
            <a:xfrm>
              <a:off x="0" y="-28575"/>
              <a:ext cx="2168260" cy="1736449"/>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rot="5400000">
            <a:off x="1815043" y="3346352"/>
            <a:ext cx="607227" cy="925517"/>
            <a:chOff x="0" y="0"/>
            <a:chExt cx="159928" cy="243758"/>
          </a:xfrm>
        </p:grpSpPr>
        <p:sp>
          <p:nvSpPr>
            <p:cNvPr id="7" name="Freeform 7"/>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8" name="TextBox 8"/>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5400000">
            <a:off x="1815043" y="4291661"/>
            <a:ext cx="607227" cy="925517"/>
            <a:chOff x="0" y="0"/>
            <a:chExt cx="159928" cy="243758"/>
          </a:xfrm>
        </p:grpSpPr>
        <p:sp>
          <p:nvSpPr>
            <p:cNvPr id="10" name="Freeform 10"/>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11" name="TextBox 11"/>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rot="5400000">
            <a:off x="1815043" y="5150721"/>
            <a:ext cx="607227" cy="925517"/>
            <a:chOff x="0" y="0"/>
            <a:chExt cx="159928" cy="243758"/>
          </a:xfrm>
        </p:grpSpPr>
        <p:sp>
          <p:nvSpPr>
            <p:cNvPr id="13" name="Freeform 13"/>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14" name="TextBox 14"/>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rot="5400000">
            <a:off x="1815043" y="6096029"/>
            <a:ext cx="607227" cy="925517"/>
            <a:chOff x="0" y="0"/>
            <a:chExt cx="159928" cy="243758"/>
          </a:xfrm>
        </p:grpSpPr>
        <p:sp>
          <p:nvSpPr>
            <p:cNvPr id="16" name="Freeform 16"/>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17" name="TextBox 17"/>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rot="5400000">
            <a:off x="1815043" y="6986587"/>
            <a:ext cx="607227" cy="925517"/>
            <a:chOff x="0" y="0"/>
            <a:chExt cx="159928" cy="243758"/>
          </a:xfrm>
        </p:grpSpPr>
        <p:sp>
          <p:nvSpPr>
            <p:cNvPr id="19" name="Freeform 19"/>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20" name="TextBox 20"/>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rot="5400000">
            <a:off x="1815043" y="8086418"/>
            <a:ext cx="607227" cy="925517"/>
            <a:chOff x="0" y="0"/>
            <a:chExt cx="159928" cy="243758"/>
          </a:xfrm>
        </p:grpSpPr>
        <p:sp>
          <p:nvSpPr>
            <p:cNvPr id="22" name="Freeform 22"/>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23" name="TextBox 23"/>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2150503" y="2821250"/>
            <a:ext cx="8663525" cy="6484584"/>
            <a:chOff x="0" y="0"/>
            <a:chExt cx="2168260" cy="1707874"/>
          </a:xfrm>
        </p:grpSpPr>
        <p:sp>
          <p:nvSpPr>
            <p:cNvPr id="25" name="Freeform 25"/>
            <p:cNvSpPr/>
            <p:nvPr/>
          </p:nvSpPr>
          <p:spPr>
            <a:xfrm>
              <a:off x="0" y="0"/>
              <a:ext cx="2168260" cy="1707874"/>
            </a:xfrm>
            <a:custGeom>
              <a:avLst/>
              <a:gdLst/>
              <a:ahLst/>
              <a:cxnLst/>
              <a:rect l="l" t="t" r="r" b="b"/>
              <a:pathLst>
                <a:path w="2168260" h="1707874">
                  <a:moveTo>
                    <a:pt x="47960" y="0"/>
                  </a:moveTo>
                  <a:lnTo>
                    <a:pt x="2120300" y="0"/>
                  </a:lnTo>
                  <a:cubicBezTo>
                    <a:pt x="2133020" y="0"/>
                    <a:pt x="2145219" y="5053"/>
                    <a:pt x="2154213" y="14047"/>
                  </a:cubicBezTo>
                  <a:cubicBezTo>
                    <a:pt x="2163207" y="23042"/>
                    <a:pt x="2168260" y="35240"/>
                    <a:pt x="2168260" y="47960"/>
                  </a:cubicBezTo>
                  <a:lnTo>
                    <a:pt x="2168260" y="1659914"/>
                  </a:lnTo>
                  <a:cubicBezTo>
                    <a:pt x="2168260" y="1672634"/>
                    <a:pt x="2163207" y="1684832"/>
                    <a:pt x="2154213" y="1693827"/>
                  </a:cubicBezTo>
                  <a:cubicBezTo>
                    <a:pt x="2145219" y="1702821"/>
                    <a:pt x="2133020" y="1707874"/>
                    <a:pt x="2120300" y="1707874"/>
                  </a:cubicBezTo>
                  <a:lnTo>
                    <a:pt x="47960" y="1707874"/>
                  </a:lnTo>
                  <a:cubicBezTo>
                    <a:pt x="35240" y="1707874"/>
                    <a:pt x="23042" y="1702821"/>
                    <a:pt x="14047" y="1693827"/>
                  </a:cubicBezTo>
                  <a:cubicBezTo>
                    <a:pt x="5053" y="1684832"/>
                    <a:pt x="0" y="1672634"/>
                    <a:pt x="0" y="1659914"/>
                  </a:cubicBezTo>
                  <a:lnTo>
                    <a:pt x="0" y="47960"/>
                  </a:lnTo>
                  <a:cubicBezTo>
                    <a:pt x="0" y="35240"/>
                    <a:pt x="5053" y="23042"/>
                    <a:pt x="14047" y="14047"/>
                  </a:cubicBezTo>
                  <a:cubicBezTo>
                    <a:pt x="23042" y="5053"/>
                    <a:pt x="35240" y="0"/>
                    <a:pt x="47960" y="0"/>
                  </a:cubicBezTo>
                  <a:close/>
                </a:path>
              </a:pathLst>
            </a:custGeom>
            <a:solidFill>
              <a:srgbClr val="F7DBF0"/>
            </a:solidFill>
          </p:spPr>
        </p:sp>
        <p:sp>
          <p:nvSpPr>
            <p:cNvPr id="26" name="TextBox 26"/>
            <p:cNvSpPr txBox="1"/>
            <p:nvPr/>
          </p:nvSpPr>
          <p:spPr>
            <a:xfrm>
              <a:off x="0" y="-28575"/>
              <a:ext cx="2168260" cy="1736449"/>
            </a:xfrm>
            <a:prstGeom prst="rect">
              <a:avLst/>
            </a:prstGeom>
          </p:spPr>
          <p:txBody>
            <a:bodyPr lIns="50800" tIns="50800" rIns="50800" bIns="50800" rtlCol="0" anchor="ctr"/>
            <a:lstStyle/>
            <a:p>
              <a:pPr algn="ctr">
                <a:lnSpc>
                  <a:spcPts val="2659"/>
                </a:lnSpc>
                <a:spcBef>
                  <a:spcPct val="0"/>
                </a:spcBef>
              </a:pPr>
              <a:endParaRPr/>
            </a:p>
          </p:txBody>
        </p:sp>
      </p:grpSp>
      <p:sp>
        <p:nvSpPr>
          <p:cNvPr id="27" name="Freeform 27"/>
          <p:cNvSpPr/>
          <p:nvPr/>
        </p:nvSpPr>
        <p:spPr>
          <a:xfrm>
            <a:off x="11736559" y="2761977"/>
            <a:ext cx="4895544" cy="5917690"/>
          </a:xfrm>
          <a:custGeom>
            <a:avLst/>
            <a:gdLst/>
            <a:ahLst/>
            <a:cxnLst/>
            <a:rect l="l" t="t" r="r" b="b"/>
            <a:pathLst>
              <a:path w="4895544" h="5917690">
                <a:moveTo>
                  <a:pt x="0" y="0"/>
                </a:moveTo>
                <a:lnTo>
                  <a:pt x="4895543" y="0"/>
                </a:lnTo>
                <a:lnTo>
                  <a:pt x="4895543" y="5917689"/>
                </a:lnTo>
                <a:lnTo>
                  <a:pt x="0" y="591768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28" name="Freeform 28"/>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29" name="Freeform 29"/>
          <p:cNvSpPr/>
          <p:nvPr/>
        </p:nvSpPr>
        <p:spPr>
          <a:xfrm>
            <a:off x="13128067" y="-458058"/>
            <a:ext cx="5209612" cy="2206024"/>
          </a:xfrm>
          <a:custGeom>
            <a:avLst/>
            <a:gdLst/>
            <a:ahLst/>
            <a:cxnLst/>
            <a:rect l="l" t="t" r="r" b="b"/>
            <a:pathLst>
              <a:path w="5209612" h="2206024">
                <a:moveTo>
                  <a:pt x="0" y="0"/>
                </a:moveTo>
                <a:lnTo>
                  <a:pt x="5209613" y="0"/>
                </a:lnTo>
                <a:lnTo>
                  <a:pt x="5209613" y="2206024"/>
                </a:lnTo>
                <a:lnTo>
                  <a:pt x="0" y="2206024"/>
                </a:lnTo>
                <a:lnTo>
                  <a:pt x="0" y="0"/>
                </a:lnTo>
                <a:close/>
              </a:path>
            </a:pathLst>
          </a:custGeom>
          <a:blipFill>
            <a:blip r:embed="rId8">
              <a:extLst>
                <a:ext uri="{96DAC541-7B7A-43D3-8B79-37D633B846F1}">
                  <asvg:svgBlip xmlns="" xmlns:asvg="http://schemas.microsoft.com/office/drawing/2016/SVG/main" r:embed="rId9"/>
                </a:ext>
              </a:extLst>
            </a:blip>
            <a:stretch>
              <a:fillRect l="-11388" t="-86525"/>
            </a:stretch>
          </a:blipFill>
        </p:spPr>
      </p:sp>
      <p:sp>
        <p:nvSpPr>
          <p:cNvPr id="30" name="TextBox 30"/>
          <p:cNvSpPr txBox="1"/>
          <p:nvPr/>
        </p:nvSpPr>
        <p:spPr>
          <a:xfrm>
            <a:off x="2483583" y="3600628"/>
            <a:ext cx="7899535" cy="5386090"/>
          </a:xfrm>
          <a:prstGeom prst="rect">
            <a:avLst/>
          </a:prstGeom>
        </p:spPr>
        <p:txBody>
          <a:bodyPr wrap="square" lIns="0" tIns="0" rIns="0" bIns="0" rtlCol="0" anchor="t">
            <a:spAutoFit/>
          </a:bodyPr>
          <a:lstStyle/>
          <a:p>
            <a:pPr marL="914400" indent="-914400" algn="just">
              <a:lnSpc>
                <a:spcPts val="7000"/>
              </a:lnSpc>
              <a:buFont typeface="+mj-lt"/>
              <a:buAutoNum type="arabicPeriod"/>
            </a:pPr>
            <a:r>
              <a:rPr lang="en-US" sz="3200" smtClean="0">
                <a:solidFill>
                  <a:srgbClr val="665B82"/>
                </a:solidFill>
                <a:latin typeface="Sniglet"/>
                <a:ea typeface="Sniglet"/>
                <a:cs typeface="Sniglet"/>
                <a:sym typeface="Sniglet"/>
              </a:rPr>
              <a:t>Khái niệm acid (tạo ra ion H+)</a:t>
            </a:r>
          </a:p>
          <a:p>
            <a:pPr marL="914400" indent="-914400" algn="just">
              <a:lnSpc>
                <a:spcPts val="7000"/>
              </a:lnSpc>
              <a:buFont typeface="+mj-lt"/>
              <a:buAutoNum type="arabicPeriod"/>
            </a:pPr>
            <a:r>
              <a:rPr lang="en-US" sz="3200" smtClean="0">
                <a:solidFill>
                  <a:srgbClr val="665B82"/>
                </a:solidFill>
                <a:latin typeface="Sniglet"/>
                <a:ea typeface="Sniglet"/>
                <a:cs typeface="Sniglet"/>
                <a:sym typeface="Sniglet"/>
              </a:rPr>
              <a:t>Tính chất hoá học của acid: </a:t>
            </a:r>
          </a:p>
          <a:p>
            <a:pPr algn="just">
              <a:lnSpc>
                <a:spcPts val="7000"/>
              </a:lnSpc>
            </a:pPr>
            <a:r>
              <a:rPr lang="en-US" sz="3200">
                <a:solidFill>
                  <a:srgbClr val="665B82"/>
                </a:solidFill>
                <a:latin typeface="Sniglet"/>
                <a:ea typeface="Sniglet"/>
                <a:cs typeface="Sniglet"/>
                <a:sym typeface="Sniglet"/>
              </a:rPr>
              <a:t>	</a:t>
            </a:r>
            <a:r>
              <a:rPr lang="en-US" sz="3200" smtClean="0">
                <a:solidFill>
                  <a:srgbClr val="665B82"/>
                </a:solidFill>
                <a:latin typeface="Sniglet"/>
                <a:ea typeface="Sniglet"/>
                <a:cs typeface="Sniglet"/>
                <a:sym typeface="Sniglet"/>
              </a:rPr>
              <a:t>+ làm đổi màu chất chỉ thị, </a:t>
            </a:r>
          </a:p>
          <a:p>
            <a:pPr algn="just">
              <a:lnSpc>
                <a:spcPts val="7000"/>
              </a:lnSpc>
            </a:pPr>
            <a:r>
              <a:rPr lang="en-US" sz="3200">
                <a:solidFill>
                  <a:srgbClr val="665B82"/>
                </a:solidFill>
                <a:latin typeface="Sniglet"/>
                <a:ea typeface="Sniglet"/>
                <a:cs typeface="Sniglet"/>
                <a:sym typeface="Sniglet"/>
              </a:rPr>
              <a:t>	</a:t>
            </a:r>
            <a:r>
              <a:rPr lang="en-US" sz="3200" smtClean="0">
                <a:solidFill>
                  <a:srgbClr val="665B82"/>
                </a:solidFill>
                <a:latin typeface="Sniglet"/>
                <a:ea typeface="Sniglet"/>
                <a:cs typeface="Sniglet"/>
                <a:sym typeface="Sniglet"/>
              </a:rPr>
              <a:t>+ phản ứng với kim loại.</a:t>
            </a:r>
          </a:p>
          <a:p>
            <a:pPr marL="914400" indent="-914400" algn="just">
              <a:lnSpc>
                <a:spcPts val="7000"/>
              </a:lnSpc>
              <a:buFont typeface="+mj-lt"/>
              <a:buAutoNum type="arabicPeriod"/>
            </a:pPr>
            <a:r>
              <a:rPr lang="en-US" sz="3200" smtClean="0">
                <a:solidFill>
                  <a:srgbClr val="665B82"/>
                </a:solidFill>
                <a:latin typeface="Sniglet"/>
                <a:ea typeface="Sniglet"/>
                <a:cs typeface="Sniglet"/>
                <a:sym typeface="Sniglet"/>
              </a:rPr>
              <a:t>Ứng dụng của một số acid thông dụng: HCl, H</a:t>
            </a:r>
            <a:r>
              <a:rPr lang="en-US" sz="3200" baseline="-25000" smtClean="0">
                <a:solidFill>
                  <a:srgbClr val="665B82"/>
                </a:solidFill>
                <a:latin typeface="Sniglet"/>
                <a:ea typeface="Sniglet"/>
                <a:cs typeface="Sniglet"/>
                <a:sym typeface="Sniglet"/>
              </a:rPr>
              <a:t>2</a:t>
            </a:r>
            <a:r>
              <a:rPr lang="en-US" sz="3200" smtClean="0">
                <a:solidFill>
                  <a:srgbClr val="665B82"/>
                </a:solidFill>
                <a:latin typeface="Sniglet"/>
                <a:ea typeface="Sniglet"/>
                <a:cs typeface="Sniglet"/>
                <a:sym typeface="Sniglet"/>
              </a:rPr>
              <a:t>SO</a:t>
            </a:r>
            <a:r>
              <a:rPr lang="en-US" sz="3200" baseline="-25000" smtClean="0">
                <a:solidFill>
                  <a:srgbClr val="665B82"/>
                </a:solidFill>
                <a:latin typeface="Sniglet"/>
                <a:ea typeface="Sniglet"/>
                <a:cs typeface="Sniglet"/>
                <a:sym typeface="Sniglet"/>
              </a:rPr>
              <a:t>4</a:t>
            </a:r>
            <a:r>
              <a:rPr lang="en-US" sz="3200" smtClean="0">
                <a:solidFill>
                  <a:srgbClr val="665B82"/>
                </a:solidFill>
                <a:latin typeface="Sniglet"/>
                <a:ea typeface="Sniglet"/>
                <a:cs typeface="Sniglet"/>
                <a:sym typeface="Sniglet"/>
              </a:rPr>
              <a:t>, CH</a:t>
            </a:r>
            <a:r>
              <a:rPr lang="en-US" sz="3200" baseline="-25000" smtClean="0">
                <a:solidFill>
                  <a:srgbClr val="665B82"/>
                </a:solidFill>
                <a:latin typeface="Sniglet"/>
                <a:ea typeface="Sniglet"/>
                <a:cs typeface="Sniglet"/>
                <a:sym typeface="Sniglet"/>
              </a:rPr>
              <a:t>3</a:t>
            </a:r>
            <a:r>
              <a:rPr lang="en-US" sz="3200" smtClean="0">
                <a:solidFill>
                  <a:srgbClr val="665B82"/>
                </a:solidFill>
                <a:latin typeface="Sniglet"/>
                <a:ea typeface="Sniglet"/>
                <a:cs typeface="Sniglet"/>
                <a:sym typeface="Sniglet"/>
              </a:rPr>
              <a:t>COOH</a:t>
            </a:r>
            <a:endParaRPr lang="en-US" sz="3200">
              <a:solidFill>
                <a:srgbClr val="665B82"/>
              </a:solidFill>
              <a:latin typeface="Sniglet"/>
              <a:ea typeface="Sniglet"/>
              <a:cs typeface="Sniglet"/>
              <a:sym typeface="Sniglet"/>
            </a:endParaRPr>
          </a:p>
        </p:txBody>
      </p:sp>
      <p:sp>
        <p:nvSpPr>
          <p:cNvPr id="31" name="TextBox 31"/>
          <p:cNvSpPr txBox="1"/>
          <p:nvPr/>
        </p:nvSpPr>
        <p:spPr>
          <a:xfrm>
            <a:off x="4648200" y="121852"/>
            <a:ext cx="10389001" cy="1984005"/>
          </a:xfrm>
          <a:prstGeom prst="rect">
            <a:avLst/>
          </a:prstGeom>
        </p:spPr>
        <p:txBody>
          <a:bodyPr wrap="square" lIns="0" tIns="0" rIns="0" bIns="0" rtlCol="0" anchor="t">
            <a:spAutoFit/>
          </a:bodyPr>
          <a:lstStyle/>
          <a:p>
            <a:pPr algn="ctr">
              <a:lnSpc>
                <a:spcPts val="18199"/>
              </a:lnSpc>
            </a:pPr>
            <a:r>
              <a:rPr lang="en-US" sz="8000" smtClean="0">
                <a:solidFill>
                  <a:srgbClr val="665B82"/>
                </a:solidFill>
                <a:latin typeface="Arial" panose="020B0604020202020204" pitchFamily="34" charset="0"/>
                <a:ea typeface="Ara Hamah Homs"/>
                <a:cs typeface="Arial" panose="020B0604020202020204" pitchFamily="34" charset="0"/>
                <a:sym typeface="Ara Hamah Homs"/>
              </a:rPr>
              <a:t>Mục tiêu bài học</a:t>
            </a:r>
            <a:endParaRPr lang="en-US" sz="8000">
              <a:solidFill>
                <a:srgbClr val="665B82"/>
              </a:solidFill>
              <a:latin typeface="Arial" panose="020B0604020202020204" pitchFamily="34" charset="0"/>
              <a:ea typeface="Ara Hamah Homs"/>
              <a:cs typeface="Arial" panose="020B0604020202020204" pitchFamily="34" charset="0"/>
              <a:sym typeface="Ara Hamah Homs"/>
            </a:endParaRPr>
          </a:p>
        </p:txBody>
      </p:sp>
      <p:sp>
        <p:nvSpPr>
          <p:cNvPr id="32" name="Freeform 32"/>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33" name="Freeform 33"/>
          <p:cNvSpPr/>
          <p:nvPr/>
        </p:nvSpPr>
        <p:spPr>
          <a:xfrm flipH="1">
            <a:off x="-189242" y="-443609"/>
            <a:ext cx="5209612" cy="2206024"/>
          </a:xfrm>
          <a:custGeom>
            <a:avLst/>
            <a:gdLst/>
            <a:ahLst/>
            <a:cxnLst/>
            <a:rect l="l" t="t" r="r" b="b"/>
            <a:pathLst>
              <a:path w="5209612" h="2206024">
                <a:moveTo>
                  <a:pt x="5209612" y="0"/>
                </a:moveTo>
                <a:lnTo>
                  <a:pt x="0" y="0"/>
                </a:lnTo>
                <a:lnTo>
                  <a:pt x="0" y="2206023"/>
                </a:lnTo>
                <a:lnTo>
                  <a:pt x="5209612" y="2206023"/>
                </a:lnTo>
                <a:lnTo>
                  <a:pt x="5209612" y="0"/>
                </a:lnTo>
                <a:close/>
              </a:path>
            </a:pathLst>
          </a:custGeom>
          <a:blipFill>
            <a:blip r:embed="rId8">
              <a:extLst>
                <a:ext uri="{96DAC541-7B7A-43D3-8B79-37D633B846F1}">
                  <asvg:svgBlip xmlns="" xmlns:asvg="http://schemas.microsoft.com/office/drawing/2016/SVG/main" r:embed="rId9"/>
                </a:ext>
              </a:extLst>
            </a:blip>
            <a:stretch>
              <a:fillRect l="-11388" t="-86525"/>
            </a:stretch>
          </a:blipFill>
        </p:spPr>
      </p:sp>
      <p:sp>
        <p:nvSpPr>
          <p:cNvPr id="34" name="Freeform 34"/>
          <p:cNvSpPr/>
          <p:nvPr/>
        </p:nvSpPr>
        <p:spPr>
          <a:xfrm>
            <a:off x="-189242" y="9793732"/>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35" name="Freeform 35"/>
          <p:cNvSpPr/>
          <p:nvPr/>
        </p:nvSpPr>
        <p:spPr>
          <a:xfrm>
            <a:off x="7244220" y="9793732"/>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36" name="Freeform 36"/>
          <p:cNvSpPr/>
          <p:nvPr/>
        </p:nvSpPr>
        <p:spPr>
          <a:xfrm>
            <a:off x="14673720" y="9793732"/>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37" name="Freeform 37"/>
          <p:cNvSpPr/>
          <p:nvPr/>
        </p:nvSpPr>
        <p:spPr>
          <a:xfrm rot="-709704" flipH="1">
            <a:off x="9370569" y="1913657"/>
            <a:ext cx="1723166" cy="2389138"/>
          </a:xfrm>
          <a:custGeom>
            <a:avLst/>
            <a:gdLst/>
            <a:ahLst/>
            <a:cxnLst/>
            <a:rect l="l" t="t" r="r" b="b"/>
            <a:pathLst>
              <a:path w="1723166" h="2389138">
                <a:moveTo>
                  <a:pt x="1723166" y="0"/>
                </a:moveTo>
                <a:lnTo>
                  <a:pt x="0" y="0"/>
                </a:lnTo>
                <a:lnTo>
                  <a:pt x="0" y="2389138"/>
                </a:lnTo>
                <a:lnTo>
                  <a:pt x="1723166" y="2389138"/>
                </a:lnTo>
                <a:lnTo>
                  <a:pt x="1723166" y="0"/>
                </a:lnTo>
                <a:close/>
              </a:path>
            </a:pathLst>
          </a:custGeom>
          <a:blipFill>
            <a:blip r:embed="rId12">
              <a:extLst>
                <a:ext uri="{96DAC541-7B7A-43D3-8B79-37D633B846F1}">
                  <asvg:svgBlip xmlns="" xmlns:asvg="http://schemas.microsoft.com/office/drawing/2016/SVG/main" r:embed="rId13"/>
                </a:ext>
              </a:extLst>
            </a:blip>
            <a:stretch>
              <a:fillRect/>
            </a:stretch>
          </a:blipFill>
        </p:spPr>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015555"/>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TextBox 3"/>
          <p:cNvSpPr txBox="1"/>
          <p:nvPr/>
        </p:nvSpPr>
        <p:spPr>
          <a:xfrm>
            <a:off x="3212923" y="262602"/>
            <a:ext cx="11862154" cy="2333972"/>
          </a:xfrm>
          <a:prstGeom prst="rect">
            <a:avLst/>
          </a:prstGeom>
        </p:spPr>
        <p:txBody>
          <a:bodyPr lIns="0" tIns="0" rIns="0" bIns="0" rtlCol="0" anchor="t">
            <a:spAutoFit/>
          </a:bodyPr>
          <a:lstStyle/>
          <a:p>
            <a:pPr algn="ctr">
              <a:lnSpc>
                <a:spcPts val="18199"/>
              </a:lnSpc>
            </a:pPr>
            <a:endParaRPr lang="en-US" sz="12999">
              <a:solidFill>
                <a:srgbClr val="665B82"/>
              </a:solidFill>
              <a:latin typeface="Ara Hamah Homs"/>
              <a:ea typeface="Ara Hamah Homs"/>
              <a:cs typeface="Ara Hamah Homs"/>
              <a:sym typeface="Ara Hamah Homs"/>
            </a:endParaRPr>
          </a:p>
        </p:txBody>
      </p:sp>
      <p:sp>
        <p:nvSpPr>
          <p:cNvPr id="4" name="Freeform 4"/>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5" name="Freeform 5"/>
          <p:cNvSpPr/>
          <p:nvPr/>
        </p:nvSpPr>
        <p:spPr>
          <a:xfrm>
            <a:off x="13128067" y="-458058"/>
            <a:ext cx="5209612" cy="2206024"/>
          </a:xfrm>
          <a:custGeom>
            <a:avLst/>
            <a:gdLst/>
            <a:ahLst/>
            <a:cxnLst/>
            <a:rect l="l" t="t" r="r" b="b"/>
            <a:pathLst>
              <a:path w="5209612" h="2206024">
                <a:moveTo>
                  <a:pt x="0" y="0"/>
                </a:moveTo>
                <a:lnTo>
                  <a:pt x="5209613" y="0"/>
                </a:lnTo>
                <a:lnTo>
                  <a:pt x="5209613" y="2206024"/>
                </a:lnTo>
                <a:lnTo>
                  <a:pt x="0" y="2206024"/>
                </a:lnTo>
                <a:lnTo>
                  <a:pt x="0" y="0"/>
                </a:lnTo>
                <a:close/>
              </a:path>
            </a:pathLst>
          </a:custGeom>
          <a:blipFill>
            <a:blip r:embed="rId7">
              <a:extLst>
                <a:ext uri="{96DAC541-7B7A-43D3-8B79-37D633B846F1}">
                  <asvg:svgBlip xmlns="" xmlns:asvg="http://schemas.microsoft.com/office/drawing/2016/SVG/main" r:embed="rId8"/>
                </a:ext>
              </a:extLst>
            </a:blip>
            <a:stretch>
              <a:fillRect l="-11388" t="-86525"/>
            </a:stretch>
          </a:blipFill>
        </p:spPr>
      </p:sp>
      <p:sp>
        <p:nvSpPr>
          <p:cNvPr id="6" name="Freeform 6"/>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7" name="Freeform 7"/>
          <p:cNvSpPr/>
          <p:nvPr/>
        </p:nvSpPr>
        <p:spPr>
          <a:xfrm flipH="1">
            <a:off x="-189242" y="-443609"/>
            <a:ext cx="5209612" cy="2206024"/>
          </a:xfrm>
          <a:custGeom>
            <a:avLst/>
            <a:gdLst/>
            <a:ahLst/>
            <a:cxnLst/>
            <a:rect l="l" t="t" r="r" b="b"/>
            <a:pathLst>
              <a:path w="5209612" h="2206024">
                <a:moveTo>
                  <a:pt x="5209612" y="0"/>
                </a:moveTo>
                <a:lnTo>
                  <a:pt x="0" y="0"/>
                </a:lnTo>
                <a:lnTo>
                  <a:pt x="0" y="2206023"/>
                </a:lnTo>
                <a:lnTo>
                  <a:pt x="5209612" y="2206023"/>
                </a:lnTo>
                <a:lnTo>
                  <a:pt x="5209612" y="0"/>
                </a:lnTo>
                <a:close/>
              </a:path>
            </a:pathLst>
          </a:custGeom>
          <a:blipFill>
            <a:blip r:embed="rId7">
              <a:extLst>
                <a:ext uri="{96DAC541-7B7A-43D3-8B79-37D633B846F1}">
                  <asvg:svgBlip xmlns="" xmlns:asvg="http://schemas.microsoft.com/office/drawing/2016/SVG/main" r:embed="rId8"/>
                </a:ext>
              </a:extLst>
            </a:blip>
            <a:stretch>
              <a:fillRect l="-11388" t="-86525"/>
            </a:stretch>
          </a:blipFill>
        </p:spPr>
      </p:sp>
      <p:sp>
        <p:nvSpPr>
          <p:cNvPr id="17" name="Freeform 17"/>
          <p:cNvSpPr/>
          <p:nvPr/>
        </p:nvSpPr>
        <p:spPr>
          <a:xfrm>
            <a:off x="-59212"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9">
              <a:extLst>
                <a:ext uri="{96DAC541-7B7A-43D3-8B79-37D633B846F1}">
                  <asvg:svgBlip xmlns="" xmlns:asvg="http://schemas.microsoft.com/office/drawing/2016/SVG/main" r:embed="rId16"/>
                </a:ext>
              </a:extLst>
            </a:blip>
            <a:stretch>
              <a:fillRect/>
            </a:stretch>
          </a:blipFill>
        </p:spPr>
      </p:sp>
      <p:sp>
        <p:nvSpPr>
          <p:cNvPr id="18" name="Freeform 18"/>
          <p:cNvSpPr/>
          <p:nvPr/>
        </p:nvSpPr>
        <p:spPr>
          <a:xfrm>
            <a:off x="7374250"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9">
              <a:extLst>
                <a:ext uri="{96DAC541-7B7A-43D3-8B79-37D633B846F1}">
                  <asvg:svgBlip xmlns="" xmlns:asvg="http://schemas.microsoft.com/office/drawing/2016/SVG/main" r:embed="rId16"/>
                </a:ext>
              </a:extLst>
            </a:blip>
            <a:stretch>
              <a:fillRect/>
            </a:stretch>
          </a:blipFill>
        </p:spPr>
      </p:sp>
      <p:sp>
        <p:nvSpPr>
          <p:cNvPr id="19" name="Freeform 19"/>
          <p:cNvSpPr/>
          <p:nvPr/>
        </p:nvSpPr>
        <p:spPr>
          <a:xfrm>
            <a:off x="14803750"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9">
              <a:extLst>
                <a:ext uri="{96DAC541-7B7A-43D3-8B79-37D633B846F1}">
                  <asvg:svgBlip xmlns="" xmlns:asvg="http://schemas.microsoft.com/office/drawing/2016/SVG/main" r:embed="rId16"/>
                </a:ext>
              </a:extLst>
            </a:blip>
            <a:stretch>
              <a:fillRect/>
            </a:stretch>
          </a:blipFill>
        </p:spPr>
      </p:sp>
      <p:sp>
        <p:nvSpPr>
          <p:cNvPr id="20" name="TextBox 50"/>
          <p:cNvSpPr txBox="1"/>
          <p:nvPr/>
        </p:nvSpPr>
        <p:spPr>
          <a:xfrm>
            <a:off x="1298115" y="1486400"/>
            <a:ext cx="15846885" cy="6912149"/>
          </a:xfrm>
          <a:prstGeom prst="rect">
            <a:avLst/>
          </a:prstGeom>
        </p:spPr>
        <p:txBody>
          <a:bodyPr wrap="square" lIns="0" tIns="0" rIns="0" bIns="0" rtlCol="0" anchor="t">
            <a:spAutoFit/>
          </a:bodyPr>
          <a:lstStyle/>
          <a:p>
            <a:pPr algn="just">
              <a:lnSpc>
                <a:spcPts val="4900"/>
              </a:lnSpc>
            </a:pPr>
            <a:r>
              <a:rPr lang="en-US" sz="3500" b="1">
                <a:solidFill>
                  <a:srgbClr val="665B82"/>
                </a:solidFill>
                <a:latin typeface="Sniglet"/>
                <a:ea typeface="Sniglet"/>
                <a:cs typeface="Sniglet"/>
                <a:sym typeface="Sniglet"/>
              </a:rPr>
              <a:t>Câu </a:t>
            </a:r>
            <a:r>
              <a:rPr lang="en-US" sz="3500" b="1" smtClean="0">
                <a:solidFill>
                  <a:srgbClr val="665B82"/>
                </a:solidFill>
                <a:latin typeface="Sniglet"/>
                <a:ea typeface="Sniglet"/>
                <a:cs typeface="Sniglet"/>
                <a:sym typeface="Sniglet"/>
              </a:rPr>
              <a:t>7</a:t>
            </a:r>
            <a:r>
              <a:rPr lang="en-US" sz="3500" smtClean="0">
                <a:solidFill>
                  <a:srgbClr val="665B82"/>
                </a:solidFill>
                <a:latin typeface="Sniglet"/>
                <a:ea typeface="Sniglet"/>
                <a:cs typeface="Sniglet"/>
                <a:sym typeface="Sniglet"/>
              </a:rPr>
              <a:t>. Phản </a:t>
            </a:r>
            <a:r>
              <a:rPr lang="en-US" sz="3500">
                <a:solidFill>
                  <a:srgbClr val="665B82"/>
                </a:solidFill>
                <a:latin typeface="Sniglet"/>
                <a:ea typeface="Sniglet"/>
                <a:cs typeface="Sniglet"/>
                <a:sym typeface="Sniglet"/>
              </a:rPr>
              <a:t>ứng nào sau đây không xảy ra</a:t>
            </a:r>
            <a:r>
              <a:rPr lang="en-US" sz="3500" smtClean="0">
                <a:solidFill>
                  <a:srgbClr val="665B82"/>
                </a:solidFill>
                <a:latin typeface="Sniglet"/>
                <a:ea typeface="Sniglet"/>
                <a:cs typeface="Sniglet"/>
                <a:sym typeface="Sniglet"/>
              </a:rPr>
              <a:t>?</a:t>
            </a:r>
            <a:endParaRPr lang="en-US" sz="3500">
              <a:solidFill>
                <a:srgbClr val="665B82"/>
              </a:solidFill>
              <a:latin typeface="Sniglet"/>
              <a:ea typeface="Sniglet"/>
              <a:cs typeface="Sniglet"/>
              <a:sym typeface="Sniglet"/>
            </a:endParaRPr>
          </a:p>
          <a:p>
            <a:pPr algn="just">
              <a:lnSpc>
                <a:spcPts val="4900"/>
              </a:lnSpc>
            </a:pPr>
            <a:r>
              <a:rPr lang="en-US" sz="3500">
                <a:solidFill>
                  <a:srgbClr val="665B82"/>
                </a:solidFill>
                <a:latin typeface="Sniglet"/>
                <a:ea typeface="Sniglet"/>
                <a:cs typeface="Sniglet"/>
                <a:sym typeface="Sniglet"/>
              </a:rPr>
              <a:t>A. 2Al + 3H2SO4 → Al2(SO4)3 + 3H2.              </a:t>
            </a:r>
          </a:p>
          <a:p>
            <a:pPr algn="just">
              <a:lnSpc>
                <a:spcPts val="4900"/>
              </a:lnSpc>
            </a:pPr>
            <a:r>
              <a:rPr lang="en-US" sz="3500">
                <a:solidFill>
                  <a:srgbClr val="665B82"/>
                </a:solidFill>
                <a:latin typeface="Sniglet"/>
                <a:ea typeface="Sniglet"/>
                <a:cs typeface="Sniglet"/>
                <a:sym typeface="Sniglet"/>
              </a:rPr>
              <a:t>B. Mg + H2SO4 → MgSO4 + H2</a:t>
            </a:r>
            <a:r>
              <a:rPr lang="en-US" sz="3500" smtClean="0">
                <a:solidFill>
                  <a:srgbClr val="665B82"/>
                </a:solidFill>
                <a:latin typeface="Sniglet"/>
                <a:ea typeface="Sniglet"/>
                <a:cs typeface="Sniglet"/>
                <a:sym typeface="Sniglet"/>
              </a:rPr>
              <a:t>.</a:t>
            </a:r>
            <a:endParaRPr lang="en-US" sz="3500">
              <a:solidFill>
                <a:srgbClr val="665B82"/>
              </a:solidFill>
              <a:latin typeface="Sniglet"/>
              <a:ea typeface="Sniglet"/>
              <a:cs typeface="Sniglet"/>
              <a:sym typeface="Sniglet"/>
            </a:endParaRPr>
          </a:p>
          <a:p>
            <a:pPr algn="just">
              <a:lnSpc>
                <a:spcPts val="4900"/>
              </a:lnSpc>
            </a:pPr>
            <a:r>
              <a:rPr lang="en-US" sz="3500">
                <a:solidFill>
                  <a:srgbClr val="665B82"/>
                </a:solidFill>
                <a:latin typeface="Sniglet"/>
                <a:ea typeface="Sniglet"/>
                <a:cs typeface="Sniglet"/>
                <a:sym typeface="Sniglet"/>
              </a:rPr>
              <a:t>C. Cu + H2SO4 → CuSO4 + H2.                       </a:t>
            </a:r>
          </a:p>
          <a:p>
            <a:pPr algn="just">
              <a:lnSpc>
                <a:spcPts val="4900"/>
              </a:lnSpc>
            </a:pPr>
            <a:r>
              <a:rPr lang="en-US" sz="3500">
                <a:solidFill>
                  <a:srgbClr val="665B82"/>
                </a:solidFill>
                <a:latin typeface="Sniglet"/>
                <a:ea typeface="Sniglet"/>
                <a:cs typeface="Sniglet"/>
                <a:sym typeface="Sniglet"/>
              </a:rPr>
              <a:t>D. Zn + H2SO4 → ZnSO4 + H2</a:t>
            </a:r>
            <a:r>
              <a:rPr lang="en-US" sz="3500" smtClean="0">
                <a:solidFill>
                  <a:srgbClr val="665B82"/>
                </a:solidFill>
                <a:latin typeface="Sniglet"/>
                <a:ea typeface="Sniglet"/>
                <a:cs typeface="Sniglet"/>
                <a:sym typeface="Sniglet"/>
              </a:rPr>
              <a:t>.</a:t>
            </a:r>
          </a:p>
          <a:p>
            <a:pPr algn="just">
              <a:lnSpc>
                <a:spcPts val="4900"/>
              </a:lnSpc>
            </a:pPr>
            <a:endParaRPr lang="en-US" sz="3500" smtClean="0">
              <a:solidFill>
                <a:srgbClr val="665B82"/>
              </a:solidFill>
              <a:latin typeface="Sniglet"/>
              <a:ea typeface="Sniglet"/>
              <a:cs typeface="Sniglet"/>
              <a:sym typeface="Sniglet"/>
            </a:endParaRPr>
          </a:p>
          <a:p>
            <a:pPr algn="just">
              <a:lnSpc>
                <a:spcPts val="4900"/>
              </a:lnSpc>
            </a:pPr>
            <a:r>
              <a:rPr lang="en-US" sz="3500" b="1" smtClean="0">
                <a:solidFill>
                  <a:srgbClr val="665B82"/>
                </a:solidFill>
                <a:latin typeface="Sniglet"/>
                <a:ea typeface="Sniglet"/>
                <a:cs typeface="Sniglet"/>
                <a:sym typeface="Sniglet"/>
              </a:rPr>
              <a:t>Câu 8. </a:t>
            </a:r>
            <a:r>
              <a:rPr lang="vi-VN" sz="3500">
                <a:solidFill>
                  <a:srgbClr val="665B82"/>
                </a:solidFill>
                <a:latin typeface="Sniglet"/>
                <a:ea typeface="Sniglet"/>
                <a:cs typeface="Sniglet"/>
                <a:sym typeface="Sniglet"/>
              </a:rPr>
              <a:t>Phản ứng nào sau đây không đúng</a:t>
            </a:r>
            <a:r>
              <a:rPr lang="vi-VN" sz="3500" smtClean="0">
                <a:solidFill>
                  <a:srgbClr val="665B82"/>
                </a:solidFill>
                <a:latin typeface="Sniglet"/>
                <a:ea typeface="Sniglet"/>
                <a:cs typeface="Sniglet"/>
                <a:sym typeface="Sniglet"/>
              </a:rPr>
              <a:t>?</a:t>
            </a:r>
            <a:r>
              <a:rPr lang="en-US" sz="3500" smtClean="0">
                <a:solidFill>
                  <a:srgbClr val="665B82"/>
                </a:solidFill>
                <a:latin typeface="Sniglet"/>
                <a:ea typeface="Sniglet"/>
                <a:cs typeface="Sniglet"/>
                <a:sym typeface="Sniglet"/>
              </a:rPr>
              <a:t> (dung dịch H</a:t>
            </a:r>
            <a:r>
              <a:rPr lang="en-US" sz="3500" baseline="-25000" smtClean="0">
                <a:solidFill>
                  <a:srgbClr val="665B82"/>
                </a:solidFill>
                <a:latin typeface="Sniglet"/>
                <a:ea typeface="Sniglet"/>
                <a:cs typeface="Sniglet"/>
                <a:sym typeface="Sniglet"/>
              </a:rPr>
              <a:t>2</a:t>
            </a:r>
            <a:r>
              <a:rPr lang="en-US" sz="3500" smtClean="0">
                <a:solidFill>
                  <a:srgbClr val="665B82"/>
                </a:solidFill>
                <a:latin typeface="Sniglet"/>
                <a:ea typeface="Sniglet"/>
                <a:cs typeface="Sniglet"/>
                <a:sym typeface="Sniglet"/>
              </a:rPr>
              <a:t>SO</a:t>
            </a:r>
            <a:r>
              <a:rPr lang="en-US" sz="3500" baseline="-25000" smtClean="0">
                <a:solidFill>
                  <a:srgbClr val="665B82"/>
                </a:solidFill>
                <a:latin typeface="Sniglet"/>
                <a:ea typeface="Sniglet"/>
                <a:cs typeface="Sniglet"/>
                <a:sym typeface="Sniglet"/>
              </a:rPr>
              <a:t>4</a:t>
            </a:r>
            <a:r>
              <a:rPr lang="en-US" sz="3500" smtClean="0">
                <a:solidFill>
                  <a:srgbClr val="665B82"/>
                </a:solidFill>
                <a:latin typeface="Sniglet"/>
                <a:ea typeface="Sniglet"/>
                <a:cs typeface="Sniglet"/>
                <a:sym typeface="Sniglet"/>
              </a:rPr>
              <a:t> loãng)</a:t>
            </a:r>
            <a:endParaRPr lang="vi-VN" sz="3500">
              <a:solidFill>
                <a:srgbClr val="665B82"/>
              </a:solidFill>
              <a:latin typeface="Sniglet"/>
              <a:ea typeface="Sniglet"/>
              <a:cs typeface="Sniglet"/>
              <a:sym typeface="Sniglet"/>
            </a:endParaRPr>
          </a:p>
          <a:p>
            <a:pPr algn="just">
              <a:lnSpc>
                <a:spcPts val="4900"/>
              </a:lnSpc>
            </a:pPr>
            <a:r>
              <a:rPr lang="vi-VN" sz="3500">
                <a:solidFill>
                  <a:srgbClr val="665B82"/>
                </a:solidFill>
                <a:latin typeface="Sniglet"/>
                <a:ea typeface="Sniglet"/>
                <a:cs typeface="Sniglet"/>
                <a:sym typeface="Sniglet"/>
              </a:rPr>
              <a:t>A. 2Al +3H2SO4 → Al2(SO4)3 +3H2.                </a:t>
            </a:r>
          </a:p>
          <a:p>
            <a:pPr algn="just">
              <a:lnSpc>
                <a:spcPts val="4900"/>
              </a:lnSpc>
            </a:pPr>
            <a:r>
              <a:rPr lang="vi-VN" sz="3500">
                <a:solidFill>
                  <a:srgbClr val="665B82"/>
                </a:solidFill>
                <a:latin typeface="Sniglet"/>
                <a:ea typeface="Sniglet"/>
                <a:cs typeface="Sniglet"/>
                <a:sym typeface="Sniglet"/>
              </a:rPr>
              <a:t>B. 2Fe + 3H2SO4 → Fe2(SO4)3 + 3H2</a:t>
            </a:r>
            <a:r>
              <a:rPr lang="vi-VN" sz="3500" smtClean="0">
                <a:solidFill>
                  <a:srgbClr val="665B82"/>
                </a:solidFill>
                <a:latin typeface="Sniglet"/>
                <a:ea typeface="Sniglet"/>
                <a:cs typeface="Sniglet"/>
                <a:sym typeface="Sniglet"/>
              </a:rPr>
              <a:t>.</a:t>
            </a:r>
            <a:endParaRPr lang="vi-VN" sz="3500">
              <a:solidFill>
                <a:srgbClr val="665B82"/>
              </a:solidFill>
              <a:latin typeface="Sniglet"/>
              <a:ea typeface="Sniglet"/>
              <a:cs typeface="Sniglet"/>
              <a:sym typeface="Sniglet"/>
            </a:endParaRPr>
          </a:p>
          <a:p>
            <a:pPr algn="just">
              <a:lnSpc>
                <a:spcPts val="4900"/>
              </a:lnSpc>
            </a:pPr>
            <a:r>
              <a:rPr lang="vi-VN" sz="3500">
                <a:solidFill>
                  <a:srgbClr val="665B82"/>
                </a:solidFill>
                <a:latin typeface="Sniglet"/>
                <a:ea typeface="Sniglet"/>
                <a:cs typeface="Sniglet"/>
                <a:sym typeface="Sniglet"/>
              </a:rPr>
              <a:t>C. Fe + H2SO4 → FeSO4 + H2.                        </a:t>
            </a:r>
          </a:p>
          <a:p>
            <a:pPr algn="just">
              <a:lnSpc>
                <a:spcPts val="4900"/>
              </a:lnSpc>
            </a:pPr>
            <a:r>
              <a:rPr lang="vi-VN" sz="3500">
                <a:solidFill>
                  <a:srgbClr val="665B82"/>
                </a:solidFill>
                <a:latin typeface="Sniglet"/>
                <a:ea typeface="Sniglet"/>
                <a:cs typeface="Sniglet"/>
                <a:sym typeface="Sniglet"/>
              </a:rPr>
              <a:t>D. Mg + H2SO4 → MgSO4 + H2.</a:t>
            </a:r>
            <a:endParaRPr lang="en-US" sz="3500">
              <a:solidFill>
                <a:srgbClr val="665B82"/>
              </a:solidFill>
              <a:latin typeface="Sniglet"/>
              <a:ea typeface="Sniglet"/>
              <a:cs typeface="Sniglet"/>
              <a:sym typeface="Sniglet"/>
            </a:endParaRPr>
          </a:p>
        </p:txBody>
      </p:sp>
      <p:sp>
        <p:nvSpPr>
          <p:cNvPr id="22" name="Oval 21"/>
          <p:cNvSpPr/>
          <p:nvPr/>
        </p:nvSpPr>
        <p:spPr>
          <a:xfrm>
            <a:off x="913196" y="6334361"/>
            <a:ext cx="824434" cy="70783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13196" y="3338507"/>
            <a:ext cx="824434" cy="70783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088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015555"/>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TextBox 3"/>
          <p:cNvSpPr txBox="1"/>
          <p:nvPr/>
        </p:nvSpPr>
        <p:spPr>
          <a:xfrm>
            <a:off x="3212923" y="262602"/>
            <a:ext cx="11862154" cy="2333972"/>
          </a:xfrm>
          <a:prstGeom prst="rect">
            <a:avLst/>
          </a:prstGeom>
        </p:spPr>
        <p:txBody>
          <a:bodyPr lIns="0" tIns="0" rIns="0" bIns="0" rtlCol="0" anchor="t">
            <a:spAutoFit/>
          </a:bodyPr>
          <a:lstStyle/>
          <a:p>
            <a:pPr algn="ctr">
              <a:lnSpc>
                <a:spcPts val="18199"/>
              </a:lnSpc>
            </a:pPr>
            <a:endParaRPr lang="en-US" sz="12999">
              <a:solidFill>
                <a:srgbClr val="665B82"/>
              </a:solidFill>
              <a:latin typeface="Ara Hamah Homs"/>
              <a:ea typeface="Ara Hamah Homs"/>
              <a:cs typeface="Ara Hamah Homs"/>
              <a:sym typeface="Ara Hamah Homs"/>
            </a:endParaRPr>
          </a:p>
        </p:txBody>
      </p:sp>
      <p:sp>
        <p:nvSpPr>
          <p:cNvPr id="4" name="Freeform 4"/>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5" name="Freeform 5"/>
          <p:cNvSpPr/>
          <p:nvPr/>
        </p:nvSpPr>
        <p:spPr>
          <a:xfrm>
            <a:off x="13128067" y="-458058"/>
            <a:ext cx="5209612" cy="2206024"/>
          </a:xfrm>
          <a:custGeom>
            <a:avLst/>
            <a:gdLst/>
            <a:ahLst/>
            <a:cxnLst/>
            <a:rect l="l" t="t" r="r" b="b"/>
            <a:pathLst>
              <a:path w="5209612" h="2206024">
                <a:moveTo>
                  <a:pt x="0" y="0"/>
                </a:moveTo>
                <a:lnTo>
                  <a:pt x="5209613" y="0"/>
                </a:lnTo>
                <a:lnTo>
                  <a:pt x="5209613" y="2206024"/>
                </a:lnTo>
                <a:lnTo>
                  <a:pt x="0" y="2206024"/>
                </a:lnTo>
                <a:lnTo>
                  <a:pt x="0" y="0"/>
                </a:lnTo>
                <a:close/>
              </a:path>
            </a:pathLst>
          </a:custGeom>
          <a:blipFill>
            <a:blip r:embed="rId7">
              <a:extLst>
                <a:ext uri="{96DAC541-7B7A-43D3-8B79-37D633B846F1}">
                  <asvg:svgBlip xmlns="" xmlns:asvg="http://schemas.microsoft.com/office/drawing/2016/SVG/main" r:embed="rId8"/>
                </a:ext>
              </a:extLst>
            </a:blip>
            <a:stretch>
              <a:fillRect l="-11388" t="-86525"/>
            </a:stretch>
          </a:blipFill>
        </p:spPr>
      </p:sp>
      <p:sp>
        <p:nvSpPr>
          <p:cNvPr id="6" name="Freeform 6"/>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7" name="Freeform 7"/>
          <p:cNvSpPr/>
          <p:nvPr/>
        </p:nvSpPr>
        <p:spPr>
          <a:xfrm flipH="1">
            <a:off x="-189242" y="-443609"/>
            <a:ext cx="5209612" cy="2206024"/>
          </a:xfrm>
          <a:custGeom>
            <a:avLst/>
            <a:gdLst/>
            <a:ahLst/>
            <a:cxnLst/>
            <a:rect l="l" t="t" r="r" b="b"/>
            <a:pathLst>
              <a:path w="5209612" h="2206024">
                <a:moveTo>
                  <a:pt x="5209612" y="0"/>
                </a:moveTo>
                <a:lnTo>
                  <a:pt x="0" y="0"/>
                </a:lnTo>
                <a:lnTo>
                  <a:pt x="0" y="2206023"/>
                </a:lnTo>
                <a:lnTo>
                  <a:pt x="5209612" y="2206023"/>
                </a:lnTo>
                <a:lnTo>
                  <a:pt x="5209612" y="0"/>
                </a:lnTo>
                <a:close/>
              </a:path>
            </a:pathLst>
          </a:custGeom>
          <a:blipFill>
            <a:blip r:embed="rId7">
              <a:extLst>
                <a:ext uri="{96DAC541-7B7A-43D3-8B79-37D633B846F1}">
                  <asvg:svgBlip xmlns="" xmlns:asvg="http://schemas.microsoft.com/office/drawing/2016/SVG/main" r:embed="rId8"/>
                </a:ext>
              </a:extLst>
            </a:blip>
            <a:stretch>
              <a:fillRect l="-11388" t="-86525"/>
            </a:stretch>
          </a:blipFill>
        </p:spPr>
      </p:sp>
      <p:sp>
        <p:nvSpPr>
          <p:cNvPr id="17" name="Freeform 17"/>
          <p:cNvSpPr/>
          <p:nvPr/>
        </p:nvSpPr>
        <p:spPr>
          <a:xfrm>
            <a:off x="-59212"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9">
              <a:extLst>
                <a:ext uri="{96DAC541-7B7A-43D3-8B79-37D633B846F1}">
                  <asvg:svgBlip xmlns="" xmlns:asvg="http://schemas.microsoft.com/office/drawing/2016/SVG/main" r:embed="rId16"/>
                </a:ext>
              </a:extLst>
            </a:blip>
            <a:stretch>
              <a:fillRect/>
            </a:stretch>
          </a:blipFill>
        </p:spPr>
      </p:sp>
      <p:sp>
        <p:nvSpPr>
          <p:cNvPr id="18" name="Freeform 18"/>
          <p:cNvSpPr/>
          <p:nvPr/>
        </p:nvSpPr>
        <p:spPr>
          <a:xfrm>
            <a:off x="7374250"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9">
              <a:extLst>
                <a:ext uri="{96DAC541-7B7A-43D3-8B79-37D633B846F1}">
                  <asvg:svgBlip xmlns="" xmlns:asvg="http://schemas.microsoft.com/office/drawing/2016/SVG/main" r:embed="rId16"/>
                </a:ext>
              </a:extLst>
            </a:blip>
            <a:stretch>
              <a:fillRect/>
            </a:stretch>
          </a:blipFill>
        </p:spPr>
      </p:sp>
      <p:sp>
        <p:nvSpPr>
          <p:cNvPr id="19" name="Freeform 19"/>
          <p:cNvSpPr/>
          <p:nvPr/>
        </p:nvSpPr>
        <p:spPr>
          <a:xfrm>
            <a:off x="14803750"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9">
              <a:extLst>
                <a:ext uri="{96DAC541-7B7A-43D3-8B79-37D633B846F1}">
                  <asvg:svgBlip xmlns="" xmlns:asvg="http://schemas.microsoft.com/office/drawing/2016/SVG/main" r:embed="rId16"/>
                </a:ext>
              </a:extLst>
            </a:blip>
            <a:stretch>
              <a:fillRect/>
            </a:stretch>
          </a:blipFill>
        </p:spPr>
      </p:sp>
      <p:sp>
        <p:nvSpPr>
          <p:cNvPr id="20" name="TextBox 50"/>
          <p:cNvSpPr txBox="1"/>
          <p:nvPr/>
        </p:nvSpPr>
        <p:spPr>
          <a:xfrm>
            <a:off x="1298115" y="1486400"/>
            <a:ext cx="15846885" cy="3104696"/>
          </a:xfrm>
          <a:prstGeom prst="rect">
            <a:avLst/>
          </a:prstGeom>
        </p:spPr>
        <p:txBody>
          <a:bodyPr wrap="square" lIns="0" tIns="0" rIns="0" bIns="0" rtlCol="0" anchor="t">
            <a:spAutoFit/>
          </a:bodyPr>
          <a:lstStyle/>
          <a:p>
            <a:pPr algn="just">
              <a:lnSpc>
                <a:spcPts val="4900"/>
              </a:lnSpc>
            </a:pPr>
            <a:r>
              <a:rPr lang="en-US" sz="3500" b="1">
                <a:solidFill>
                  <a:srgbClr val="665B82"/>
                </a:solidFill>
                <a:latin typeface="Sniglet"/>
                <a:ea typeface="Sniglet"/>
                <a:cs typeface="Sniglet"/>
                <a:sym typeface="Sniglet"/>
              </a:rPr>
              <a:t>Câu 9</a:t>
            </a:r>
            <a:r>
              <a:rPr lang="vi-VN" sz="3500" smtClean="0">
                <a:solidFill>
                  <a:srgbClr val="665B82"/>
                </a:solidFill>
                <a:latin typeface="Sniglet"/>
                <a:ea typeface="Sniglet"/>
                <a:cs typeface="Sniglet"/>
                <a:sym typeface="Sniglet"/>
              </a:rPr>
              <a:t>. </a:t>
            </a:r>
            <a:r>
              <a:rPr lang="vi-VN" sz="3500">
                <a:solidFill>
                  <a:srgbClr val="665B82"/>
                </a:solidFill>
                <a:latin typeface="Sniglet"/>
                <a:ea typeface="Sniglet"/>
                <a:cs typeface="Sniglet"/>
                <a:sym typeface="Sniglet"/>
              </a:rPr>
              <a:t>Sữa chua có vị chua vì trong đó có chứa lactic acid, trong khi đó sữa tươi không chứa acid này.</a:t>
            </a:r>
          </a:p>
          <a:p>
            <a:pPr algn="just">
              <a:lnSpc>
                <a:spcPts val="4900"/>
              </a:lnSpc>
            </a:pPr>
            <a:r>
              <a:rPr lang="vi-VN" sz="3500">
                <a:solidFill>
                  <a:srgbClr val="665B82"/>
                </a:solidFill>
                <a:latin typeface="Sniglet"/>
                <a:ea typeface="Sniglet"/>
                <a:cs typeface="Sniglet"/>
                <a:sym typeface="Sniglet"/>
              </a:rPr>
              <a:t>a) Nêu một phương pháp hoá học để phân biệt sữa chua và sữa tươi.</a:t>
            </a:r>
          </a:p>
          <a:p>
            <a:pPr algn="just">
              <a:lnSpc>
                <a:spcPts val="4900"/>
              </a:lnSpc>
            </a:pPr>
            <a:r>
              <a:rPr lang="vi-VN" sz="3500">
                <a:solidFill>
                  <a:srgbClr val="665B82"/>
                </a:solidFill>
                <a:latin typeface="Sniglet"/>
                <a:ea typeface="Sniglet"/>
                <a:cs typeface="Sniglet"/>
                <a:sym typeface="Sniglet"/>
              </a:rPr>
              <a:t>b) Hãy giải thích tại sao sữa chua thường được đựng trong các hộp nhựa hoặc hộp giấy chứ không đựng trong hộp kim loại.</a:t>
            </a:r>
            <a:endParaRPr lang="en-US" sz="3500">
              <a:solidFill>
                <a:srgbClr val="665B82"/>
              </a:solidFill>
              <a:latin typeface="Sniglet"/>
              <a:ea typeface="Sniglet"/>
              <a:cs typeface="Sniglet"/>
              <a:sym typeface="Sniglet"/>
            </a:endParaRPr>
          </a:p>
        </p:txBody>
      </p:sp>
    </p:spTree>
    <p:extLst>
      <p:ext uri="{BB962C8B-B14F-4D97-AF65-F5344CB8AC3E}">
        <p14:creationId xmlns:p14="http://schemas.microsoft.com/office/powerpoint/2010/main" val="26750575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015555"/>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TextBox 3"/>
          <p:cNvSpPr txBox="1"/>
          <p:nvPr/>
        </p:nvSpPr>
        <p:spPr>
          <a:xfrm>
            <a:off x="3212923" y="262602"/>
            <a:ext cx="11862154" cy="2333972"/>
          </a:xfrm>
          <a:prstGeom prst="rect">
            <a:avLst/>
          </a:prstGeom>
        </p:spPr>
        <p:txBody>
          <a:bodyPr lIns="0" tIns="0" rIns="0" bIns="0" rtlCol="0" anchor="t">
            <a:spAutoFit/>
          </a:bodyPr>
          <a:lstStyle/>
          <a:p>
            <a:pPr algn="ctr">
              <a:lnSpc>
                <a:spcPts val="18199"/>
              </a:lnSpc>
            </a:pPr>
            <a:endParaRPr lang="en-US" sz="12999">
              <a:solidFill>
                <a:srgbClr val="665B82"/>
              </a:solidFill>
              <a:latin typeface="Ara Hamah Homs"/>
              <a:ea typeface="Ara Hamah Homs"/>
              <a:cs typeface="Ara Hamah Homs"/>
              <a:sym typeface="Ara Hamah Homs"/>
            </a:endParaRPr>
          </a:p>
        </p:txBody>
      </p:sp>
      <p:sp>
        <p:nvSpPr>
          <p:cNvPr id="4" name="Freeform 4"/>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5" name="Freeform 5"/>
          <p:cNvSpPr/>
          <p:nvPr/>
        </p:nvSpPr>
        <p:spPr>
          <a:xfrm>
            <a:off x="13128067" y="-458058"/>
            <a:ext cx="5209612" cy="2206024"/>
          </a:xfrm>
          <a:custGeom>
            <a:avLst/>
            <a:gdLst/>
            <a:ahLst/>
            <a:cxnLst/>
            <a:rect l="l" t="t" r="r" b="b"/>
            <a:pathLst>
              <a:path w="5209612" h="2206024">
                <a:moveTo>
                  <a:pt x="0" y="0"/>
                </a:moveTo>
                <a:lnTo>
                  <a:pt x="5209613" y="0"/>
                </a:lnTo>
                <a:lnTo>
                  <a:pt x="5209613" y="2206024"/>
                </a:lnTo>
                <a:lnTo>
                  <a:pt x="0" y="2206024"/>
                </a:lnTo>
                <a:lnTo>
                  <a:pt x="0" y="0"/>
                </a:lnTo>
                <a:close/>
              </a:path>
            </a:pathLst>
          </a:custGeom>
          <a:blipFill>
            <a:blip r:embed="rId7">
              <a:extLst>
                <a:ext uri="{96DAC541-7B7A-43D3-8B79-37D633B846F1}">
                  <asvg:svgBlip xmlns="" xmlns:asvg="http://schemas.microsoft.com/office/drawing/2016/SVG/main" r:embed="rId8"/>
                </a:ext>
              </a:extLst>
            </a:blip>
            <a:stretch>
              <a:fillRect l="-11388" t="-86525"/>
            </a:stretch>
          </a:blipFill>
        </p:spPr>
      </p:sp>
      <p:sp>
        <p:nvSpPr>
          <p:cNvPr id="6" name="Freeform 6"/>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7" name="Freeform 7"/>
          <p:cNvSpPr/>
          <p:nvPr/>
        </p:nvSpPr>
        <p:spPr>
          <a:xfrm flipH="1">
            <a:off x="-189242" y="-443609"/>
            <a:ext cx="5209612" cy="2206024"/>
          </a:xfrm>
          <a:custGeom>
            <a:avLst/>
            <a:gdLst/>
            <a:ahLst/>
            <a:cxnLst/>
            <a:rect l="l" t="t" r="r" b="b"/>
            <a:pathLst>
              <a:path w="5209612" h="2206024">
                <a:moveTo>
                  <a:pt x="5209612" y="0"/>
                </a:moveTo>
                <a:lnTo>
                  <a:pt x="0" y="0"/>
                </a:lnTo>
                <a:lnTo>
                  <a:pt x="0" y="2206023"/>
                </a:lnTo>
                <a:lnTo>
                  <a:pt x="5209612" y="2206023"/>
                </a:lnTo>
                <a:lnTo>
                  <a:pt x="5209612" y="0"/>
                </a:lnTo>
                <a:close/>
              </a:path>
            </a:pathLst>
          </a:custGeom>
          <a:blipFill>
            <a:blip r:embed="rId7">
              <a:extLst>
                <a:ext uri="{96DAC541-7B7A-43D3-8B79-37D633B846F1}">
                  <asvg:svgBlip xmlns="" xmlns:asvg="http://schemas.microsoft.com/office/drawing/2016/SVG/main" r:embed="rId8"/>
                </a:ext>
              </a:extLst>
            </a:blip>
            <a:stretch>
              <a:fillRect l="-11388" t="-86525"/>
            </a:stretch>
          </a:blipFill>
        </p:spPr>
      </p:sp>
      <p:sp>
        <p:nvSpPr>
          <p:cNvPr id="17" name="Freeform 17"/>
          <p:cNvSpPr/>
          <p:nvPr/>
        </p:nvSpPr>
        <p:spPr>
          <a:xfrm>
            <a:off x="-59212"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9">
              <a:extLst>
                <a:ext uri="{96DAC541-7B7A-43D3-8B79-37D633B846F1}">
                  <asvg:svgBlip xmlns="" xmlns:asvg="http://schemas.microsoft.com/office/drawing/2016/SVG/main" r:embed="rId16"/>
                </a:ext>
              </a:extLst>
            </a:blip>
            <a:stretch>
              <a:fillRect/>
            </a:stretch>
          </a:blipFill>
        </p:spPr>
      </p:sp>
      <p:sp>
        <p:nvSpPr>
          <p:cNvPr id="18" name="Freeform 18"/>
          <p:cNvSpPr/>
          <p:nvPr/>
        </p:nvSpPr>
        <p:spPr>
          <a:xfrm>
            <a:off x="7374250"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9">
              <a:extLst>
                <a:ext uri="{96DAC541-7B7A-43D3-8B79-37D633B846F1}">
                  <asvg:svgBlip xmlns="" xmlns:asvg="http://schemas.microsoft.com/office/drawing/2016/SVG/main" r:embed="rId16"/>
                </a:ext>
              </a:extLst>
            </a:blip>
            <a:stretch>
              <a:fillRect/>
            </a:stretch>
          </a:blipFill>
        </p:spPr>
      </p:sp>
      <p:sp>
        <p:nvSpPr>
          <p:cNvPr id="19" name="Freeform 19"/>
          <p:cNvSpPr/>
          <p:nvPr/>
        </p:nvSpPr>
        <p:spPr>
          <a:xfrm>
            <a:off x="14803750"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9">
              <a:extLst>
                <a:ext uri="{96DAC541-7B7A-43D3-8B79-37D633B846F1}">
                  <asvg:svgBlip xmlns="" xmlns:asvg="http://schemas.microsoft.com/office/drawing/2016/SVG/main" r:embed="rId16"/>
                </a:ext>
              </a:extLst>
            </a:blip>
            <a:stretch>
              <a:fillRect/>
            </a:stretch>
          </a:blipFill>
        </p:spPr>
      </p:sp>
      <p:sp>
        <p:nvSpPr>
          <p:cNvPr id="20" name="TextBox 50"/>
          <p:cNvSpPr txBox="1"/>
          <p:nvPr/>
        </p:nvSpPr>
        <p:spPr>
          <a:xfrm>
            <a:off x="1298115" y="1486400"/>
            <a:ext cx="15846885" cy="4361450"/>
          </a:xfrm>
          <a:prstGeom prst="rect">
            <a:avLst/>
          </a:prstGeom>
        </p:spPr>
        <p:txBody>
          <a:bodyPr wrap="square" lIns="0" tIns="0" rIns="0" bIns="0" rtlCol="0" anchor="t">
            <a:spAutoFit/>
          </a:bodyPr>
          <a:lstStyle/>
          <a:p>
            <a:pPr algn="just">
              <a:lnSpc>
                <a:spcPts val="4900"/>
              </a:lnSpc>
            </a:pPr>
            <a:r>
              <a:rPr lang="en-US" sz="3500" b="1">
                <a:solidFill>
                  <a:srgbClr val="665B82"/>
                </a:solidFill>
                <a:latin typeface="Sniglet"/>
                <a:ea typeface="Sniglet"/>
                <a:cs typeface="Sniglet"/>
                <a:sym typeface="Sniglet"/>
              </a:rPr>
              <a:t>Câu </a:t>
            </a:r>
            <a:r>
              <a:rPr lang="en-US" sz="3500" b="1" smtClean="0">
                <a:solidFill>
                  <a:srgbClr val="665B82"/>
                </a:solidFill>
                <a:latin typeface="Sniglet"/>
                <a:ea typeface="Sniglet"/>
                <a:cs typeface="Sniglet"/>
                <a:sym typeface="Sniglet"/>
              </a:rPr>
              <a:t>10</a:t>
            </a:r>
            <a:r>
              <a:rPr lang="vi-VN" sz="3500" smtClean="0">
                <a:solidFill>
                  <a:srgbClr val="665B82"/>
                </a:solidFill>
                <a:latin typeface="Sniglet"/>
                <a:ea typeface="Sniglet"/>
                <a:cs typeface="Sniglet"/>
                <a:sym typeface="Sniglet"/>
              </a:rPr>
              <a:t>.</a:t>
            </a:r>
            <a:r>
              <a:rPr lang="en-US" sz="3500" smtClean="0">
                <a:solidFill>
                  <a:srgbClr val="665B82"/>
                </a:solidFill>
                <a:latin typeface="Sniglet"/>
                <a:ea typeface="Sniglet"/>
                <a:cs typeface="Sniglet"/>
                <a:sym typeface="Sniglet"/>
              </a:rPr>
              <a:t> </a:t>
            </a:r>
            <a:r>
              <a:rPr lang="vi-VN" sz="3500" smtClean="0">
                <a:solidFill>
                  <a:srgbClr val="665B82"/>
                </a:solidFill>
                <a:latin typeface="Sniglet"/>
                <a:ea typeface="Sniglet"/>
                <a:cs typeface="Sniglet"/>
                <a:sym typeface="Sniglet"/>
              </a:rPr>
              <a:t>Một </a:t>
            </a:r>
            <a:r>
              <a:rPr lang="vi-VN" sz="3500">
                <a:solidFill>
                  <a:srgbClr val="665B82"/>
                </a:solidFill>
                <a:latin typeface="Sniglet"/>
                <a:ea typeface="Sniglet"/>
                <a:cs typeface="Sniglet"/>
                <a:sym typeface="Sniglet"/>
              </a:rPr>
              <a:t>loại hợp kim có hai thành phần là nhôm (aluminium) và sắt. Để xác định thành phần phần trăm về khối lượng của hợp kim, người ta làm như sau: lấy 5,5 g hợp kim cắt nhỏ, cho phản ứng hoàn toàn với lượng dư dung dịch HCI. Sau khi kim loại tan hết, cô cạn cẩn thận dung dịch. Cân hỗn hợp chất rắn thu được (gồm AlCl</a:t>
            </a:r>
            <a:r>
              <a:rPr lang="vi-VN" sz="3500" baseline="-25000">
                <a:solidFill>
                  <a:srgbClr val="665B82"/>
                </a:solidFill>
                <a:latin typeface="Sniglet"/>
                <a:ea typeface="Sniglet"/>
                <a:cs typeface="Sniglet"/>
                <a:sym typeface="Sniglet"/>
              </a:rPr>
              <a:t>3</a:t>
            </a:r>
            <a:r>
              <a:rPr lang="vi-VN" sz="3500">
                <a:solidFill>
                  <a:srgbClr val="665B82"/>
                </a:solidFill>
                <a:latin typeface="Sniglet"/>
                <a:ea typeface="Sniglet"/>
                <a:cs typeface="Sniglet"/>
                <a:sym typeface="Sniglet"/>
              </a:rPr>
              <a:t> và FeCl</a:t>
            </a:r>
            <a:r>
              <a:rPr lang="vi-VN" sz="3500" baseline="-25000">
                <a:solidFill>
                  <a:srgbClr val="665B82"/>
                </a:solidFill>
                <a:latin typeface="Sniglet"/>
                <a:ea typeface="Sniglet"/>
                <a:cs typeface="Sniglet"/>
                <a:sym typeface="Sniglet"/>
              </a:rPr>
              <a:t>2</a:t>
            </a:r>
            <a:r>
              <a:rPr lang="vi-VN" sz="3500">
                <a:solidFill>
                  <a:srgbClr val="665B82"/>
                </a:solidFill>
                <a:latin typeface="Sniglet"/>
                <a:ea typeface="Sniglet"/>
                <a:cs typeface="Sniglet"/>
                <a:sym typeface="Sniglet"/>
              </a:rPr>
              <a:t>), thấy khối lượng là 19,7 g.</a:t>
            </a:r>
          </a:p>
          <a:p>
            <a:pPr algn="just">
              <a:lnSpc>
                <a:spcPts val="4900"/>
              </a:lnSpc>
            </a:pPr>
            <a:r>
              <a:rPr lang="vi-VN" sz="3500">
                <a:solidFill>
                  <a:srgbClr val="665B82"/>
                </a:solidFill>
                <a:latin typeface="Sniglet"/>
                <a:ea typeface="Sniglet"/>
                <a:cs typeface="Sniglet"/>
                <a:sym typeface="Sniglet"/>
              </a:rPr>
              <a:t>a) Viết PTHH của phản ứng xảy ra.</a:t>
            </a:r>
          </a:p>
          <a:p>
            <a:pPr algn="just">
              <a:lnSpc>
                <a:spcPts val="4900"/>
              </a:lnSpc>
            </a:pPr>
            <a:r>
              <a:rPr lang="vi-VN" sz="3500">
                <a:solidFill>
                  <a:srgbClr val="665B82"/>
                </a:solidFill>
                <a:latin typeface="Sniglet"/>
                <a:ea typeface="Sniglet"/>
                <a:cs typeface="Sniglet"/>
                <a:sym typeface="Sniglet"/>
              </a:rPr>
              <a:t>b) Tính phần trăm về khối lượng mỗi kim loại trong hỗn hợp đầu.</a:t>
            </a:r>
            <a:endParaRPr lang="en-US" sz="3500">
              <a:solidFill>
                <a:srgbClr val="665B82"/>
              </a:solidFill>
              <a:latin typeface="Sniglet"/>
              <a:ea typeface="Sniglet"/>
              <a:cs typeface="Sniglet"/>
              <a:sym typeface="Sniglet"/>
            </a:endParaRPr>
          </a:p>
        </p:txBody>
      </p:sp>
      <mc:AlternateContent xmlns:mc="http://schemas.openxmlformats.org/markup-compatibility/2006">
        <mc:Choice xmlns:a14="http://schemas.microsoft.com/office/drawing/2010/main" Requires="a14">
          <p:sp>
            <p:nvSpPr>
              <p:cNvPr id="8" name="TextBox 7"/>
              <p:cNvSpPr txBox="1"/>
              <p:nvPr/>
            </p:nvSpPr>
            <p:spPr>
              <a:xfrm>
                <a:off x="1298115" y="6286500"/>
                <a:ext cx="16456485" cy="4000647"/>
              </a:xfrm>
              <a:prstGeom prst="rect">
                <a:avLst/>
              </a:prstGeom>
              <a:noFill/>
            </p:spPr>
            <p:txBody>
              <a:bodyPr wrap="square" rtlCol="0">
                <a:spAutoFit/>
              </a:bodyPr>
              <a:lstStyle/>
              <a:p>
                <a:r>
                  <a:rPr lang="en-US" sz="3200" smtClean="0"/>
                  <a:t>2Al + 6HCl </a:t>
                </a:r>
                <a:r>
                  <a:rPr lang="en-US" sz="3200" smtClean="0">
                    <a:sym typeface="Wingdings" panose="05000000000000000000" pitchFamily="2" charset="2"/>
                  </a:rPr>
                  <a:t> 2AlCl</a:t>
                </a:r>
                <a:r>
                  <a:rPr lang="en-US" sz="3200" baseline="-25000" smtClean="0">
                    <a:sym typeface="Wingdings" panose="05000000000000000000" pitchFamily="2" charset="2"/>
                  </a:rPr>
                  <a:t>3</a:t>
                </a:r>
                <a:r>
                  <a:rPr lang="en-US" sz="3200" smtClean="0">
                    <a:sym typeface="Wingdings" panose="05000000000000000000" pitchFamily="2" charset="2"/>
                  </a:rPr>
                  <a:t> + 3H</a:t>
                </a:r>
                <a:r>
                  <a:rPr lang="en-US" sz="3200" baseline="-25000" smtClean="0">
                    <a:sym typeface="Wingdings" panose="05000000000000000000" pitchFamily="2" charset="2"/>
                  </a:rPr>
                  <a:t>2       </a:t>
                </a:r>
                <a:r>
                  <a:rPr lang="en-US" sz="3200" smtClean="0">
                    <a:sym typeface="Wingdings" panose="05000000000000000000" pitchFamily="2" charset="2"/>
                  </a:rPr>
                  <a:t>(1)</a:t>
                </a:r>
              </a:p>
              <a:p>
                <a:endParaRPr lang="en-US" sz="3200">
                  <a:sym typeface="Wingdings" panose="05000000000000000000" pitchFamily="2" charset="2"/>
                </a:endParaRPr>
              </a:p>
              <a:p>
                <a:r>
                  <a:rPr lang="en-US" sz="3200" smtClean="0">
                    <a:sym typeface="Wingdings" panose="05000000000000000000" pitchFamily="2" charset="2"/>
                  </a:rPr>
                  <a:t>Fe + 2HCl  FeCl</a:t>
                </a:r>
                <a:r>
                  <a:rPr lang="en-US" sz="3200" baseline="-25000" smtClean="0">
                    <a:sym typeface="Wingdings" panose="05000000000000000000" pitchFamily="2" charset="2"/>
                  </a:rPr>
                  <a:t>2</a:t>
                </a:r>
                <a:r>
                  <a:rPr lang="en-US" sz="3200" smtClean="0">
                    <a:sym typeface="Wingdings" panose="05000000000000000000" pitchFamily="2" charset="2"/>
                  </a:rPr>
                  <a:t> + H</a:t>
                </a:r>
                <a:r>
                  <a:rPr lang="en-US" sz="3200" baseline="-25000" smtClean="0">
                    <a:sym typeface="Wingdings" panose="05000000000000000000" pitchFamily="2" charset="2"/>
                  </a:rPr>
                  <a:t>2 </a:t>
                </a:r>
                <a:r>
                  <a:rPr lang="en-US" sz="3200">
                    <a:sym typeface="Wingdings" panose="05000000000000000000" pitchFamily="2" charset="2"/>
                  </a:rPr>
                  <a:t>	</a:t>
                </a:r>
                <a:r>
                  <a:rPr lang="en-US" sz="3200" smtClean="0">
                    <a:sym typeface="Wingdings" panose="05000000000000000000" pitchFamily="2" charset="2"/>
                  </a:rPr>
                  <a:t>(2)</a:t>
                </a:r>
              </a:p>
              <a:p>
                <a:endParaRPr lang="en-US" sz="3200">
                  <a:sym typeface="Wingdings" panose="05000000000000000000" pitchFamily="2" charset="2"/>
                </a:endParaRPr>
              </a:p>
              <a:p>
                <a:r>
                  <a:rPr lang="en-US" sz="3200" smtClean="0">
                    <a:sym typeface="Wingdings" panose="05000000000000000000" pitchFamily="2" charset="2"/>
                  </a:rPr>
                  <a:t>Gọi x (g) là khối lượng của Al có trong 5,5g hợp kim nhôm và sắt.</a:t>
                </a:r>
              </a:p>
              <a:p>
                <a:r>
                  <a:rPr lang="en-US" sz="3200" smtClean="0">
                    <a:sym typeface="Wingdings" panose="05000000000000000000" pitchFamily="2" charset="2"/>
                  </a:rPr>
                  <a:t>Số mol của Al là n</a:t>
                </a:r>
                <a:r>
                  <a:rPr lang="en-US" sz="3200" baseline="-25000" smtClean="0">
                    <a:sym typeface="Wingdings" panose="05000000000000000000" pitchFamily="2" charset="2"/>
                  </a:rPr>
                  <a:t>Al</a:t>
                </a:r>
                <a:r>
                  <a:rPr lang="en-US" sz="3200">
                    <a:sym typeface="Wingdings" panose="05000000000000000000" pitchFamily="2" charset="2"/>
                  </a:rPr>
                  <a:t> </a:t>
                </a:r>
                <a:r>
                  <a:rPr lang="en-US" sz="3200" smtClean="0">
                    <a:sym typeface="Wingdings" panose="05000000000000000000" pitchFamily="2" charset="2"/>
                  </a:rPr>
                  <a:t>= </a:t>
                </a:r>
                <a14:m>
                  <m:oMath xmlns:m="http://schemas.openxmlformats.org/officeDocument/2006/math">
                    <m:f>
                      <m:fPr>
                        <m:ctrlPr>
                          <a:rPr lang="en-US" sz="3200" i="1">
                            <a:latin typeface="Cambria Math" panose="02040503050406030204" pitchFamily="18" charset="0"/>
                            <a:sym typeface="Wingdings" panose="05000000000000000000" pitchFamily="2" charset="2"/>
                          </a:rPr>
                        </m:ctrlPr>
                      </m:fPr>
                      <m:num>
                        <m:r>
                          <a:rPr lang="en-US" sz="3200" b="0" i="1" smtClean="0">
                            <a:latin typeface="Cambria Math" panose="02040503050406030204" pitchFamily="18" charset="0"/>
                            <a:sym typeface="Wingdings" panose="05000000000000000000" pitchFamily="2" charset="2"/>
                          </a:rPr>
                          <m:t>𝑥</m:t>
                        </m:r>
                      </m:num>
                      <m:den>
                        <m:r>
                          <a:rPr lang="en-US" sz="3200" b="0" i="1" smtClean="0">
                            <a:latin typeface="Cambria Math" panose="02040503050406030204" pitchFamily="18" charset="0"/>
                            <a:sym typeface="Wingdings" panose="05000000000000000000" pitchFamily="2" charset="2"/>
                          </a:rPr>
                          <m:t>27</m:t>
                        </m:r>
                      </m:den>
                    </m:f>
                    <m:r>
                      <a:rPr lang="en-US" sz="3200" i="1">
                        <a:latin typeface="Cambria Math" panose="02040503050406030204" pitchFamily="18" charset="0"/>
                        <a:sym typeface="Wingdings" panose="05000000000000000000" pitchFamily="2" charset="2"/>
                      </a:rPr>
                      <m:t> </m:t>
                    </m:r>
                  </m:oMath>
                </a14:m>
                <a:r>
                  <a:rPr lang="en-US" sz="3200" smtClean="0">
                    <a:sym typeface="Wingdings" panose="05000000000000000000" pitchFamily="2" charset="2"/>
                  </a:rPr>
                  <a:t>(mol)</a:t>
                </a:r>
              </a:p>
              <a:p>
                <a:r>
                  <a:rPr lang="en-US" sz="3200">
                    <a:sym typeface="Wingdings" panose="05000000000000000000" pitchFamily="2" charset="2"/>
                  </a:rPr>
                  <a:t>K</a:t>
                </a:r>
                <a:r>
                  <a:rPr lang="en-US" sz="3200" smtClean="0">
                    <a:sym typeface="Wingdings" panose="05000000000000000000" pitchFamily="2" charset="2"/>
                  </a:rPr>
                  <a:t>hối lượng của Fe có trong 5,5g hợp kim là 5,5 – x (g) =&gt; Số mol của Fe là n</a:t>
                </a:r>
                <a:r>
                  <a:rPr lang="en-US" sz="3200" baseline="-25000" smtClean="0">
                    <a:sym typeface="Wingdings" panose="05000000000000000000" pitchFamily="2" charset="2"/>
                  </a:rPr>
                  <a:t>Fe</a:t>
                </a:r>
                <a:r>
                  <a:rPr lang="en-US" sz="3200" smtClean="0">
                    <a:sym typeface="Wingdings" panose="05000000000000000000" pitchFamily="2" charset="2"/>
                  </a:rPr>
                  <a:t> = </a:t>
                </a:r>
                <a14:m>
                  <m:oMath xmlns:m="http://schemas.openxmlformats.org/officeDocument/2006/math">
                    <m:f>
                      <m:fPr>
                        <m:ctrlPr>
                          <a:rPr lang="en-US" sz="3200" i="1" smtClean="0">
                            <a:latin typeface="Cambria Math" panose="02040503050406030204" pitchFamily="18" charset="0"/>
                            <a:sym typeface="Wingdings" panose="05000000000000000000" pitchFamily="2" charset="2"/>
                          </a:rPr>
                        </m:ctrlPr>
                      </m:fPr>
                      <m:num>
                        <m:r>
                          <a:rPr lang="en-US" sz="3200" b="0" i="1" smtClean="0">
                            <a:latin typeface="Cambria Math" panose="02040503050406030204" pitchFamily="18" charset="0"/>
                            <a:sym typeface="Wingdings" panose="05000000000000000000" pitchFamily="2" charset="2"/>
                          </a:rPr>
                          <m:t>5,5−</m:t>
                        </m:r>
                        <m:r>
                          <a:rPr lang="en-US" sz="3200" b="0" i="1" smtClean="0">
                            <a:latin typeface="Cambria Math" panose="02040503050406030204" pitchFamily="18" charset="0"/>
                            <a:sym typeface="Wingdings" panose="05000000000000000000" pitchFamily="2" charset="2"/>
                          </a:rPr>
                          <m:t>𝑥</m:t>
                        </m:r>
                      </m:num>
                      <m:den>
                        <m:r>
                          <a:rPr lang="en-US" sz="3200" b="0" i="1" smtClean="0">
                            <a:latin typeface="Cambria Math" panose="02040503050406030204" pitchFamily="18" charset="0"/>
                            <a:sym typeface="Wingdings" panose="05000000000000000000" pitchFamily="2" charset="2"/>
                          </a:rPr>
                          <m:t>56</m:t>
                        </m:r>
                      </m:den>
                    </m:f>
                  </m:oMath>
                </a14:m>
                <a:endParaRPr lang="en-US" sz="3200"/>
              </a:p>
            </p:txBody>
          </p:sp>
        </mc:Choice>
        <mc:Fallback>
          <p:sp>
            <p:nvSpPr>
              <p:cNvPr id="8" name="TextBox 7"/>
              <p:cNvSpPr txBox="1">
                <a:spLocks noRot="1" noChangeAspect="1" noMove="1" noResize="1" noEditPoints="1" noAdjustHandles="1" noChangeArrowheads="1" noChangeShapeType="1" noTextEdit="1"/>
              </p:cNvSpPr>
              <p:nvPr/>
            </p:nvSpPr>
            <p:spPr>
              <a:xfrm>
                <a:off x="1298115" y="6286500"/>
                <a:ext cx="16456485" cy="4000647"/>
              </a:xfrm>
              <a:prstGeom prst="rect">
                <a:avLst/>
              </a:prstGeom>
              <a:blipFill>
                <a:blip r:embed="rId17"/>
                <a:stretch>
                  <a:fillRect l="-963" t="-2283"/>
                </a:stretch>
              </a:blipFill>
            </p:spPr>
            <p:txBody>
              <a:bodyPr/>
              <a:lstStyle/>
              <a:p>
                <a:r>
                  <a:rPr lang="en-US">
                    <a:noFill/>
                  </a:rPr>
                  <a:t> </a:t>
                </a:r>
              </a:p>
            </p:txBody>
          </p:sp>
        </mc:Fallback>
      </mc:AlternateContent>
    </p:spTree>
    <p:extLst>
      <p:ext uri="{BB962C8B-B14F-4D97-AF65-F5344CB8AC3E}">
        <p14:creationId xmlns:p14="http://schemas.microsoft.com/office/powerpoint/2010/main" val="30051820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015555"/>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TextBox 3"/>
          <p:cNvSpPr txBox="1"/>
          <p:nvPr/>
        </p:nvSpPr>
        <p:spPr>
          <a:xfrm>
            <a:off x="3212923" y="262602"/>
            <a:ext cx="11862154" cy="2333972"/>
          </a:xfrm>
          <a:prstGeom prst="rect">
            <a:avLst/>
          </a:prstGeom>
        </p:spPr>
        <p:txBody>
          <a:bodyPr lIns="0" tIns="0" rIns="0" bIns="0" rtlCol="0" anchor="t">
            <a:spAutoFit/>
          </a:bodyPr>
          <a:lstStyle/>
          <a:p>
            <a:pPr algn="ctr">
              <a:lnSpc>
                <a:spcPts val="18199"/>
              </a:lnSpc>
            </a:pPr>
            <a:endParaRPr lang="en-US" sz="12999">
              <a:solidFill>
                <a:srgbClr val="665B82"/>
              </a:solidFill>
              <a:latin typeface="Ara Hamah Homs"/>
              <a:ea typeface="Ara Hamah Homs"/>
              <a:cs typeface="Ara Hamah Homs"/>
              <a:sym typeface="Ara Hamah Homs"/>
            </a:endParaRPr>
          </a:p>
        </p:txBody>
      </p:sp>
      <p:sp>
        <p:nvSpPr>
          <p:cNvPr id="4" name="Freeform 4"/>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5" name="Freeform 5"/>
          <p:cNvSpPr/>
          <p:nvPr/>
        </p:nvSpPr>
        <p:spPr>
          <a:xfrm>
            <a:off x="13128067" y="-458058"/>
            <a:ext cx="5209612" cy="2206024"/>
          </a:xfrm>
          <a:custGeom>
            <a:avLst/>
            <a:gdLst/>
            <a:ahLst/>
            <a:cxnLst/>
            <a:rect l="l" t="t" r="r" b="b"/>
            <a:pathLst>
              <a:path w="5209612" h="2206024">
                <a:moveTo>
                  <a:pt x="0" y="0"/>
                </a:moveTo>
                <a:lnTo>
                  <a:pt x="5209613" y="0"/>
                </a:lnTo>
                <a:lnTo>
                  <a:pt x="5209613" y="2206024"/>
                </a:lnTo>
                <a:lnTo>
                  <a:pt x="0" y="2206024"/>
                </a:lnTo>
                <a:lnTo>
                  <a:pt x="0" y="0"/>
                </a:lnTo>
                <a:close/>
              </a:path>
            </a:pathLst>
          </a:custGeom>
          <a:blipFill>
            <a:blip r:embed="rId7">
              <a:extLst>
                <a:ext uri="{96DAC541-7B7A-43D3-8B79-37D633B846F1}">
                  <asvg:svgBlip xmlns="" xmlns:asvg="http://schemas.microsoft.com/office/drawing/2016/SVG/main" r:embed="rId8"/>
                </a:ext>
              </a:extLst>
            </a:blip>
            <a:stretch>
              <a:fillRect l="-11388" t="-86525"/>
            </a:stretch>
          </a:blipFill>
        </p:spPr>
      </p:sp>
      <p:sp>
        <p:nvSpPr>
          <p:cNvPr id="6" name="Freeform 6"/>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7" name="Freeform 7"/>
          <p:cNvSpPr/>
          <p:nvPr/>
        </p:nvSpPr>
        <p:spPr>
          <a:xfrm flipH="1">
            <a:off x="-189242" y="-443609"/>
            <a:ext cx="5209612" cy="2206024"/>
          </a:xfrm>
          <a:custGeom>
            <a:avLst/>
            <a:gdLst/>
            <a:ahLst/>
            <a:cxnLst/>
            <a:rect l="l" t="t" r="r" b="b"/>
            <a:pathLst>
              <a:path w="5209612" h="2206024">
                <a:moveTo>
                  <a:pt x="5209612" y="0"/>
                </a:moveTo>
                <a:lnTo>
                  <a:pt x="0" y="0"/>
                </a:lnTo>
                <a:lnTo>
                  <a:pt x="0" y="2206023"/>
                </a:lnTo>
                <a:lnTo>
                  <a:pt x="5209612" y="2206023"/>
                </a:lnTo>
                <a:lnTo>
                  <a:pt x="5209612" y="0"/>
                </a:lnTo>
                <a:close/>
              </a:path>
            </a:pathLst>
          </a:custGeom>
          <a:blipFill>
            <a:blip r:embed="rId7">
              <a:extLst>
                <a:ext uri="{96DAC541-7B7A-43D3-8B79-37D633B846F1}">
                  <asvg:svgBlip xmlns="" xmlns:asvg="http://schemas.microsoft.com/office/drawing/2016/SVG/main" r:embed="rId8"/>
                </a:ext>
              </a:extLst>
            </a:blip>
            <a:stretch>
              <a:fillRect l="-11388" t="-86525"/>
            </a:stretch>
          </a:blipFill>
        </p:spPr>
      </p:sp>
      <p:sp>
        <p:nvSpPr>
          <p:cNvPr id="17" name="Freeform 17"/>
          <p:cNvSpPr/>
          <p:nvPr/>
        </p:nvSpPr>
        <p:spPr>
          <a:xfrm>
            <a:off x="-59212"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9">
              <a:extLst>
                <a:ext uri="{96DAC541-7B7A-43D3-8B79-37D633B846F1}">
                  <asvg:svgBlip xmlns="" xmlns:asvg="http://schemas.microsoft.com/office/drawing/2016/SVG/main" r:embed="rId16"/>
                </a:ext>
              </a:extLst>
            </a:blip>
            <a:stretch>
              <a:fillRect/>
            </a:stretch>
          </a:blipFill>
        </p:spPr>
      </p:sp>
      <p:sp>
        <p:nvSpPr>
          <p:cNvPr id="18" name="Freeform 18"/>
          <p:cNvSpPr/>
          <p:nvPr/>
        </p:nvSpPr>
        <p:spPr>
          <a:xfrm>
            <a:off x="7374250"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9">
              <a:extLst>
                <a:ext uri="{96DAC541-7B7A-43D3-8B79-37D633B846F1}">
                  <asvg:svgBlip xmlns="" xmlns:asvg="http://schemas.microsoft.com/office/drawing/2016/SVG/main" r:embed="rId16"/>
                </a:ext>
              </a:extLst>
            </a:blip>
            <a:stretch>
              <a:fillRect/>
            </a:stretch>
          </a:blipFill>
        </p:spPr>
      </p:sp>
      <p:sp>
        <p:nvSpPr>
          <p:cNvPr id="19" name="Freeform 19"/>
          <p:cNvSpPr/>
          <p:nvPr/>
        </p:nvSpPr>
        <p:spPr>
          <a:xfrm>
            <a:off x="14803750"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9">
              <a:extLst>
                <a:ext uri="{96DAC541-7B7A-43D3-8B79-37D633B846F1}">
                  <asvg:svgBlip xmlns="" xmlns:asvg="http://schemas.microsoft.com/office/drawing/2016/SVG/main" r:embed="rId16"/>
                </a:ext>
              </a:extLst>
            </a:blip>
            <a:stretch>
              <a:fillRect/>
            </a:stretch>
          </a:blipFill>
        </p:spPr>
      </p:sp>
      <p:sp>
        <p:nvSpPr>
          <p:cNvPr id="20" name="TextBox 50"/>
          <p:cNvSpPr txBox="1"/>
          <p:nvPr/>
        </p:nvSpPr>
        <p:spPr>
          <a:xfrm>
            <a:off x="1298115" y="1486400"/>
            <a:ext cx="15846885" cy="4361450"/>
          </a:xfrm>
          <a:prstGeom prst="rect">
            <a:avLst/>
          </a:prstGeom>
        </p:spPr>
        <p:txBody>
          <a:bodyPr wrap="square" lIns="0" tIns="0" rIns="0" bIns="0" rtlCol="0" anchor="t">
            <a:spAutoFit/>
          </a:bodyPr>
          <a:lstStyle/>
          <a:p>
            <a:pPr algn="just">
              <a:lnSpc>
                <a:spcPts val="4900"/>
              </a:lnSpc>
            </a:pPr>
            <a:r>
              <a:rPr lang="en-US" sz="3500" b="1">
                <a:solidFill>
                  <a:srgbClr val="665B82"/>
                </a:solidFill>
                <a:latin typeface="Sniglet"/>
                <a:ea typeface="Sniglet"/>
                <a:cs typeface="Sniglet"/>
                <a:sym typeface="Sniglet"/>
              </a:rPr>
              <a:t>Câu </a:t>
            </a:r>
            <a:r>
              <a:rPr lang="en-US" sz="3500" b="1" smtClean="0">
                <a:solidFill>
                  <a:srgbClr val="665B82"/>
                </a:solidFill>
                <a:latin typeface="Sniglet"/>
                <a:ea typeface="Sniglet"/>
                <a:cs typeface="Sniglet"/>
                <a:sym typeface="Sniglet"/>
              </a:rPr>
              <a:t>10</a:t>
            </a:r>
            <a:r>
              <a:rPr lang="vi-VN" sz="3500" smtClean="0">
                <a:solidFill>
                  <a:srgbClr val="665B82"/>
                </a:solidFill>
                <a:latin typeface="Sniglet"/>
                <a:ea typeface="Sniglet"/>
                <a:cs typeface="Sniglet"/>
                <a:sym typeface="Sniglet"/>
              </a:rPr>
              <a:t>.</a:t>
            </a:r>
            <a:r>
              <a:rPr lang="en-US" sz="3500" smtClean="0">
                <a:solidFill>
                  <a:srgbClr val="665B82"/>
                </a:solidFill>
                <a:latin typeface="Sniglet"/>
                <a:ea typeface="Sniglet"/>
                <a:cs typeface="Sniglet"/>
                <a:sym typeface="Sniglet"/>
              </a:rPr>
              <a:t> </a:t>
            </a:r>
            <a:r>
              <a:rPr lang="vi-VN" sz="3500" smtClean="0">
                <a:solidFill>
                  <a:srgbClr val="665B82"/>
                </a:solidFill>
                <a:latin typeface="Sniglet"/>
                <a:ea typeface="Sniglet"/>
                <a:cs typeface="Sniglet"/>
                <a:sym typeface="Sniglet"/>
              </a:rPr>
              <a:t>Một </a:t>
            </a:r>
            <a:r>
              <a:rPr lang="vi-VN" sz="3500">
                <a:solidFill>
                  <a:srgbClr val="665B82"/>
                </a:solidFill>
                <a:latin typeface="Sniglet"/>
                <a:ea typeface="Sniglet"/>
                <a:cs typeface="Sniglet"/>
                <a:sym typeface="Sniglet"/>
              </a:rPr>
              <a:t>loại hợp kim có hai thành phần là nhôm (aluminium) và sắt. Để xác định thành phần phần trăm về khối lượng của hợp kim, người ta làm như sau: lấy 5,5 g hợp kim cắt nhỏ, cho phản ứng hoàn toàn với lượng dư dung dịch HCI. Sau khi kim loại tan hết, cô cạn cẩn thận dung dịch. Cân hỗn hợp chất rắn thu được (gồm AlCl</a:t>
            </a:r>
            <a:r>
              <a:rPr lang="vi-VN" sz="3500" baseline="-25000">
                <a:solidFill>
                  <a:srgbClr val="665B82"/>
                </a:solidFill>
                <a:latin typeface="Sniglet"/>
                <a:ea typeface="Sniglet"/>
                <a:cs typeface="Sniglet"/>
                <a:sym typeface="Sniglet"/>
              </a:rPr>
              <a:t>3</a:t>
            </a:r>
            <a:r>
              <a:rPr lang="vi-VN" sz="3500">
                <a:solidFill>
                  <a:srgbClr val="665B82"/>
                </a:solidFill>
                <a:latin typeface="Sniglet"/>
                <a:ea typeface="Sniglet"/>
                <a:cs typeface="Sniglet"/>
                <a:sym typeface="Sniglet"/>
              </a:rPr>
              <a:t> và FeCl</a:t>
            </a:r>
            <a:r>
              <a:rPr lang="vi-VN" sz="3500" baseline="-25000">
                <a:solidFill>
                  <a:srgbClr val="665B82"/>
                </a:solidFill>
                <a:latin typeface="Sniglet"/>
                <a:ea typeface="Sniglet"/>
                <a:cs typeface="Sniglet"/>
                <a:sym typeface="Sniglet"/>
              </a:rPr>
              <a:t>2</a:t>
            </a:r>
            <a:r>
              <a:rPr lang="vi-VN" sz="3500">
                <a:solidFill>
                  <a:srgbClr val="665B82"/>
                </a:solidFill>
                <a:latin typeface="Sniglet"/>
                <a:ea typeface="Sniglet"/>
                <a:cs typeface="Sniglet"/>
                <a:sym typeface="Sniglet"/>
              </a:rPr>
              <a:t>), thấy khối lượng là 19,7 g.</a:t>
            </a:r>
          </a:p>
          <a:p>
            <a:pPr algn="just">
              <a:lnSpc>
                <a:spcPts val="4900"/>
              </a:lnSpc>
            </a:pPr>
            <a:r>
              <a:rPr lang="vi-VN" sz="3500">
                <a:solidFill>
                  <a:srgbClr val="665B82"/>
                </a:solidFill>
                <a:latin typeface="Sniglet"/>
                <a:ea typeface="Sniglet"/>
                <a:cs typeface="Sniglet"/>
                <a:sym typeface="Sniglet"/>
              </a:rPr>
              <a:t>a) Viết PTHH của phản ứng xảy ra.</a:t>
            </a:r>
          </a:p>
          <a:p>
            <a:pPr algn="just">
              <a:lnSpc>
                <a:spcPts val="4900"/>
              </a:lnSpc>
            </a:pPr>
            <a:r>
              <a:rPr lang="vi-VN" sz="3500">
                <a:solidFill>
                  <a:srgbClr val="665B82"/>
                </a:solidFill>
                <a:latin typeface="Sniglet"/>
                <a:ea typeface="Sniglet"/>
                <a:cs typeface="Sniglet"/>
                <a:sym typeface="Sniglet"/>
              </a:rPr>
              <a:t>b) Tính phần trăm về khối lượng mỗi kim loại trong hỗn hợp đầu.</a:t>
            </a:r>
            <a:endParaRPr lang="en-US" sz="3500">
              <a:solidFill>
                <a:srgbClr val="665B82"/>
              </a:solidFill>
              <a:latin typeface="Sniglet"/>
              <a:ea typeface="Sniglet"/>
              <a:cs typeface="Sniglet"/>
              <a:sym typeface="Sniglet"/>
            </a:endParaRPr>
          </a:p>
        </p:txBody>
      </p:sp>
      <mc:AlternateContent xmlns:mc="http://schemas.openxmlformats.org/markup-compatibility/2006">
        <mc:Choice xmlns:a14="http://schemas.microsoft.com/office/drawing/2010/main" Requires="a14">
          <p:sp>
            <p:nvSpPr>
              <p:cNvPr id="8" name="TextBox 7"/>
              <p:cNvSpPr txBox="1"/>
              <p:nvPr/>
            </p:nvSpPr>
            <p:spPr>
              <a:xfrm>
                <a:off x="1298115" y="6286500"/>
                <a:ext cx="5957873" cy="3967176"/>
              </a:xfrm>
              <a:prstGeom prst="rect">
                <a:avLst/>
              </a:prstGeom>
              <a:noFill/>
            </p:spPr>
            <p:txBody>
              <a:bodyPr wrap="square" rtlCol="0">
                <a:spAutoFit/>
              </a:bodyPr>
              <a:lstStyle/>
              <a:p>
                <a:r>
                  <a:rPr lang="en-US" sz="3200" smtClean="0"/>
                  <a:t>2Al + 6HCl </a:t>
                </a:r>
                <a:r>
                  <a:rPr lang="en-US" sz="3200" smtClean="0">
                    <a:sym typeface="Wingdings" panose="05000000000000000000" pitchFamily="2" charset="2"/>
                  </a:rPr>
                  <a:t> 2AlCl</a:t>
                </a:r>
                <a:r>
                  <a:rPr lang="en-US" sz="3200" baseline="-25000" smtClean="0">
                    <a:sym typeface="Wingdings" panose="05000000000000000000" pitchFamily="2" charset="2"/>
                  </a:rPr>
                  <a:t>3</a:t>
                </a:r>
                <a:r>
                  <a:rPr lang="en-US" sz="3200" smtClean="0">
                    <a:sym typeface="Wingdings" panose="05000000000000000000" pitchFamily="2" charset="2"/>
                  </a:rPr>
                  <a:t> + 3H</a:t>
                </a:r>
                <a:r>
                  <a:rPr lang="en-US" sz="3200" baseline="-25000" smtClean="0">
                    <a:sym typeface="Wingdings" panose="05000000000000000000" pitchFamily="2" charset="2"/>
                  </a:rPr>
                  <a:t>2       </a:t>
                </a:r>
                <a:r>
                  <a:rPr lang="en-US" sz="3200" smtClean="0">
                    <a:sym typeface="Wingdings" panose="05000000000000000000" pitchFamily="2" charset="2"/>
                  </a:rPr>
                  <a:t>(1)</a:t>
                </a:r>
              </a:p>
              <a:p>
                <a:r>
                  <a:rPr lang="en-US" sz="3200" smtClean="0">
                    <a:sym typeface="Wingdings" panose="05000000000000000000" pitchFamily="2" charset="2"/>
                  </a:rPr>
                  <a:t>1		       2			(mol)</a:t>
                </a:r>
              </a:p>
              <a:p>
                <a:pPr/>
                <a14:m>
                  <m:oMath xmlns:m="http://schemas.openxmlformats.org/officeDocument/2006/math">
                    <m:f>
                      <m:fPr>
                        <m:ctrlPr>
                          <a:rPr lang="en-US" sz="3200" i="1">
                            <a:latin typeface="Cambria Math" panose="02040503050406030204" pitchFamily="18" charset="0"/>
                            <a:sym typeface="Wingdings" panose="05000000000000000000" pitchFamily="2" charset="2"/>
                          </a:rPr>
                        </m:ctrlPr>
                      </m:fPr>
                      <m:num>
                        <m:r>
                          <a:rPr lang="en-US" sz="3200" b="0" i="1" smtClean="0">
                            <a:latin typeface="Cambria Math" panose="02040503050406030204" pitchFamily="18" charset="0"/>
                            <a:sym typeface="Wingdings" panose="05000000000000000000" pitchFamily="2" charset="2"/>
                          </a:rPr>
                          <m:t>𝑥</m:t>
                        </m:r>
                      </m:num>
                      <m:den>
                        <m:r>
                          <a:rPr lang="en-US" sz="3200" b="0" i="1" smtClean="0">
                            <a:latin typeface="Cambria Math" panose="02040503050406030204" pitchFamily="18" charset="0"/>
                            <a:sym typeface="Wingdings" panose="05000000000000000000" pitchFamily="2" charset="2"/>
                          </a:rPr>
                          <m:t>27</m:t>
                        </m:r>
                      </m:den>
                    </m:f>
                  </m:oMath>
                </a14:m>
                <a:r>
                  <a:rPr lang="en-US" sz="3200" smtClean="0">
                    <a:sym typeface="Wingdings" panose="05000000000000000000" pitchFamily="2" charset="2"/>
                  </a:rPr>
                  <a:t>		      </a:t>
                </a:r>
                <a14:m>
                  <m:oMath xmlns:m="http://schemas.openxmlformats.org/officeDocument/2006/math">
                    <m:f>
                      <m:fPr>
                        <m:ctrlPr>
                          <a:rPr lang="en-US" sz="3200" i="1">
                            <a:latin typeface="Cambria Math" panose="02040503050406030204" pitchFamily="18" charset="0"/>
                            <a:sym typeface="Wingdings" panose="05000000000000000000" pitchFamily="2" charset="2"/>
                          </a:rPr>
                        </m:ctrlPr>
                      </m:fPr>
                      <m:num>
                        <m:r>
                          <a:rPr lang="en-US" sz="3200" b="0" i="1" smtClean="0">
                            <a:latin typeface="Cambria Math" panose="02040503050406030204" pitchFamily="18" charset="0"/>
                            <a:sym typeface="Wingdings" panose="05000000000000000000" pitchFamily="2" charset="2"/>
                          </a:rPr>
                          <m:t>𝑥</m:t>
                        </m:r>
                      </m:num>
                      <m:den>
                        <m:r>
                          <a:rPr lang="en-US" sz="3200" b="0" i="1" smtClean="0">
                            <a:latin typeface="Cambria Math" panose="02040503050406030204" pitchFamily="18" charset="0"/>
                            <a:sym typeface="Wingdings" panose="05000000000000000000" pitchFamily="2" charset="2"/>
                          </a:rPr>
                          <m:t>27</m:t>
                        </m:r>
                      </m:den>
                    </m:f>
                  </m:oMath>
                </a14:m>
                <a:r>
                  <a:rPr lang="en-US" sz="3200" smtClean="0">
                    <a:sym typeface="Wingdings" panose="05000000000000000000" pitchFamily="2" charset="2"/>
                  </a:rPr>
                  <a:t> 		(mol)</a:t>
                </a:r>
              </a:p>
              <a:p>
                <a:endParaRPr lang="en-US" sz="3200">
                  <a:sym typeface="Wingdings" panose="05000000000000000000" pitchFamily="2" charset="2"/>
                </a:endParaRPr>
              </a:p>
              <a:p>
                <a:r>
                  <a:rPr lang="en-US" sz="3200" smtClean="0">
                    <a:sym typeface="Wingdings" panose="05000000000000000000" pitchFamily="2" charset="2"/>
                  </a:rPr>
                  <a:t>Fe + 2HCl  FeCl</a:t>
                </a:r>
                <a:r>
                  <a:rPr lang="en-US" sz="3200" baseline="-25000" smtClean="0">
                    <a:sym typeface="Wingdings" panose="05000000000000000000" pitchFamily="2" charset="2"/>
                  </a:rPr>
                  <a:t>2</a:t>
                </a:r>
                <a:r>
                  <a:rPr lang="en-US" sz="3200" smtClean="0">
                    <a:sym typeface="Wingdings" panose="05000000000000000000" pitchFamily="2" charset="2"/>
                  </a:rPr>
                  <a:t> + H</a:t>
                </a:r>
                <a:r>
                  <a:rPr lang="en-US" sz="3200" baseline="-25000" smtClean="0">
                    <a:sym typeface="Wingdings" panose="05000000000000000000" pitchFamily="2" charset="2"/>
                  </a:rPr>
                  <a:t>2 </a:t>
                </a:r>
                <a:r>
                  <a:rPr lang="en-US" sz="3200">
                    <a:sym typeface="Wingdings" panose="05000000000000000000" pitchFamily="2" charset="2"/>
                  </a:rPr>
                  <a:t>	</a:t>
                </a:r>
                <a:r>
                  <a:rPr lang="en-US" sz="3200" smtClean="0">
                    <a:sym typeface="Wingdings" panose="05000000000000000000" pitchFamily="2" charset="2"/>
                  </a:rPr>
                  <a:t>(2)</a:t>
                </a:r>
              </a:p>
              <a:p>
                <a:r>
                  <a:rPr lang="en-US" sz="3200" smtClean="0">
                    <a:sym typeface="Wingdings" panose="05000000000000000000" pitchFamily="2" charset="2"/>
                  </a:rPr>
                  <a:t>1		       1			(mol)</a:t>
                </a:r>
              </a:p>
              <a:p>
                <a:pPr/>
                <a14:m>
                  <m:oMath xmlns:m="http://schemas.openxmlformats.org/officeDocument/2006/math">
                    <m:f>
                      <m:fPr>
                        <m:ctrlPr>
                          <a:rPr lang="en-US" sz="3200" i="1">
                            <a:latin typeface="Cambria Math" panose="02040503050406030204" pitchFamily="18" charset="0"/>
                            <a:sym typeface="Wingdings" panose="05000000000000000000" pitchFamily="2" charset="2"/>
                          </a:rPr>
                        </m:ctrlPr>
                      </m:fPr>
                      <m:num>
                        <m:r>
                          <a:rPr lang="en-US" sz="3200" i="1">
                            <a:latin typeface="Cambria Math" panose="02040503050406030204" pitchFamily="18" charset="0"/>
                            <a:sym typeface="Wingdings" panose="05000000000000000000" pitchFamily="2" charset="2"/>
                          </a:rPr>
                          <m:t>5,5−</m:t>
                        </m:r>
                        <m:r>
                          <a:rPr lang="en-US" sz="3200" i="1">
                            <a:latin typeface="Cambria Math" panose="02040503050406030204" pitchFamily="18" charset="0"/>
                            <a:sym typeface="Wingdings" panose="05000000000000000000" pitchFamily="2" charset="2"/>
                          </a:rPr>
                          <m:t>𝑥</m:t>
                        </m:r>
                      </m:num>
                      <m:den>
                        <m:r>
                          <a:rPr lang="en-US" sz="3200" i="1">
                            <a:latin typeface="Cambria Math" panose="02040503050406030204" pitchFamily="18" charset="0"/>
                            <a:sym typeface="Wingdings" panose="05000000000000000000" pitchFamily="2" charset="2"/>
                          </a:rPr>
                          <m:t>56</m:t>
                        </m:r>
                      </m:den>
                    </m:f>
                  </m:oMath>
                </a14:m>
                <a:r>
                  <a:rPr lang="en-US" sz="3200" smtClean="0">
                    <a:sym typeface="Wingdings" panose="05000000000000000000" pitchFamily="2" charset="2"/>
                  </a:rPr>
                  <a:t>		   </a:t>
                </a:r>
                <a14:m>
                  <m:oMath xmlns:m="http://schemas.openxmlformats.org/officeDocument/2006/math">
                    <m:f>
                      <m:fPr>
                        <m:ctrlPr>
                          <a:rPr lang="en-US" sz="3200" i="1">
                            <a:latin typeface="Cambria Math" panose="02040503050406030204" pitchFamily="18" charset="0"/>
                            <a:sym typeface="Wingdings" panose="05000000000000000000" pitchFamily="2" charset="2"/>
                          </a:rPr>
                        </m:ctrlPr>
                      </m:fPr>
                      <m:num>
                        <m:r>
                          <a:rPr lang="en-US" sz="3200" i="1">
                            <a:latin typeface="Cambria Math" panose="02040503050406030204" pitchFamily="18" charset="0"/>
                            <a:sym typeface="Wingdings" panose="05000000000000000000" pitchFamily="2" charset="2"/>
                          </a:rPr>
                          <m:t>5,5−</m:t>
                        </m:r>
                        <m:r>
                          <a:rPr lang="en-US" sz="3200" i="1">
                            <a:latin typeface="Cambria Math" panose="02040503050406030204" pitchFamily="18" charset="0"/>
                            <a:sym typeface="Wingdings" panose="05000000000000000000" pitchFamily="2" charset="2"/>
                          </a:rPr>
                          <m:t>𝑥</m:t>
                        </m:r>
                      </m:num>
                      <m:den>
                        <m:r>
                          <a:rPr lang="en-US" sz="3200" i="1">
                            <a:latin typeface="Cambria Math" panose="02040503050406030204" pitchFamily="18" charset="0"/>
                            <a:sym typeface="Wingdings" panose="05000000000000000000" pitchFamily="2" charset="2"/>
                          </a:rPr>
                          <m:t>56</m:t>
                        </m:r>
                      </m:den>
                    </m:f>
                  </m:oMath>
                </a14:m>
                <a:r>
                  <a:rPr lang="en-US" sz="3200" smtClean="0">
                    <a:sym typeface="Wingdings" panose="05000000000000000000" pitchFamily="2" charset="2"/>
                  </a:rPr>
                  <a:t> </a:t>
                </a:r>
                <a:r>
                  <a:rPr lang="en-US" sz="3200" smtClean="0">
                    <a:sym typeface="Wingdings" panose="05000000000000000000" pitchFamily="2" charset="2"/>
                  </a:rPr>
                  <a:t>		(mol)</a:t>
                </a:r>
                <a:endParaRPr lang="en-US" sz="3200">
                  <a:sym typeface="Wingdings" panose="05000000000000000000" pitchFamily="2" charset="2"/>
                </a:endParaRPr>
              </a:p>
            </p:txBody>
          </p:sp>
        </mc:Choice>
        <mc:Fallback>
          <p:sp>
            <p:nvSpPr>
              <p:cNvPr id="8" name="TextBox 7"/>
              <p:cNvSpPr txBox="1">
                <a:spLocks noRot="1" noChangeAspect="1" noMove="1" noResize="1" noEditPoints="1" noAdjustHandles="1" noChangeArrowheads="1" noChangeShapeType="1" noTextEdit="1"/>
              </p:cNvSpPr>
              <p:nvPr/>
            </p:nvSpPr>
            <p:spPr>
              <a:xfrm>
                <a:off x="1298115" y="6286500"/>
                <a:ext cx="5957873" cy="3967176"/>
              </a:xfrm>
              <a:prstGeom prst="rect">
                <a:avLst/>
              </a:prstGeom>
              <a:blipFill>
                <a:blip r:embed="rId17"/>
                <a:stretch>
                  <a:fillRect l="-2661" t="-2304" b="-30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8001000" y="6387106"/>
                <a:ext cx="9906000" cy="3475182"/>
              </a:xfrm>
              <a:prstGeom prst="rect">
                <a:avLst/>
              </a:prstGeom>
              <a:noFill/>
            </p:spPr>
            <p:txBody>
              <a:bodyPr wrap="square" rtlCol="0">
                <a:spAutoFit/>
              </a:bodyPr>
              <a:lstStyle/>
              <a:p>
                <a:r>
                  <a:rPr lang="en-US" sz="3200" smtClean="0">
                    <a:sym typeface="Wingdings" panose="05000000000000000000" pitchFamily="2" charset="2"/>
                  </a:rPr>
                  <a:t>Tổng khối lượng AlCl</a:t>
                </a:r>
                <a:r>
                  <a:rPr lang="en-US" sz="3200" baseline="-25000" smtClean="0">
                    <a:sym typeface="Wingdings" panose="05000000000000000000" pitchFamily="2" charset="2"/>
                  </a:rPr>
                  <a:t>3</a:t>
                </a:r>
                <a:r>
                  <a:rPr lang="en-US" sz="3200" smtClean="0">
                    <a:sym typeface="Wingdings" panose="05000000000000000000" pitchFamily="2" charset="2"/>
                  </a:rPr>
                  <a:t> và FeCl</a:t>
                </a:r>
                <a:r>
                  <a:rPr lang="en-US" sz="3200" baseline="-25000" smtClean="0">
                    <a:sym typeface="Wingdings" panose="05000000000000000000" pitchFamily="2" charset="2"/>
                  </a:rPr>
                  <a:t>2 </a:t>
                </a:r>
                <a:r>
                  <a:rPr lang="en-US" sz="3200" smtClean="0">
                    <a:sym typeface="Wingdings" panose="05000000000000000000" pitchFamily="2" charset="2"/>
                  </a:rPr>
                  <a:t> là 19,7 (g) nên ta có:</a:t>
                </a:r>
              </a:p>
              <a:p>
                <a:r>
                  <a:rPr lang="en-US" sz="3200" smtClean="0">
                    <a:sym typeface="Wingdings" panose="05000000000000000000" pitchFamily="2" charset="2"/>
                  </a:rPr>
                  <a:t> m</a:t>
                </a:r>
                <a:r>
                  <a:rPr lang="en-US" sz="3200" baseline="-25000" smtClean="0">
                    <a:sym typeface="Wingdings" panose="05000000000000000000" pitchFamily="2" charset="2"/>
                  </a:rPr>
                  <a:t>AlCl3</a:t>
                </a:r>
                <a:r>
                  <a:rPr lang="en-US" sz="3200" smtClean="0">
                    <a:sym typeface="Wingdings" panose="05000000000000000000" pitchFamily="2" charset="2"/>
                  </a:rPr>
                  <a:t> + m</a:t>
                </a:r>
                <a:r>
                  <a:rPr lang="en-US" sz="3200" baseline="-25000" smtClean="0">
                    <a:sym typeface="Wingdings" panose="05000000000000000000" pitchFamily="2" charset="2"/>
                  </a:rPr>
                  <a:t>FeCl2</a:t>
                </a:r>
                <a:r>
                  <a:rPr lang="en-US" sz="3200" smtClean="0">
                    <a:sym typeface="Wingdings" panose="05000000000000000000" pitchFamily="2" charset="2"/>
                  </a:rPr>
                  <a:t> = 19,7</a:t>
                </a:r>
              </a:p>
              <a:p>
                <a:r>
                  <a:rPr lang="en-US" sz="3200" smtClean="0">
                    <a:sym typeface="Wingdings" panose="05000000000000000000" pitchFamily="2" charset="2"/>
                  </a:rPr>
                  <a:t>n</a:t>
                </a:r>
                <a:r>
                  <a:rPr lang="en-US" sz="3200" baseline="-25000" smtClean="0">
                    <a:sym typeface="Wingdings" panose="05000000000000000000" pitchFamily="2" charset="2"/>
                  </a:rPr>
                  <a:t>AlCl3</a:t>
                </a:r>
                <a:r>
                  <a:rPr lang="en-US" sz="3200" smtClean="0">
                    <a:sym typeface="Wingdings" panose="05000000000000000000" pitchFamily="2" charset="2"/>
                  </a:rPr>
                  <a:t>.M</a:t>
                </a:r>
                <a:r>
                  <a:rPr lang="en-US" sz="3200" baseline="-25000" smtClean="0">
                    <a:sym typeface="Wingdings" panose="05000000000000000000" pitchFamily="2" charset="2"/>
                  </a:rPr>
                  <a:t>AlCl3</a:t>
                </a:r>
                <a:r>
                  <a:rPr lang="en-US" sz="3200" smtClean="0">
                    <a:sym typeface="Wingdings" panose="05000000000000000000" pitchFamily="2" charset="2"/>
                  </a:rPr>
                  <a:t> + n</a:t>
                </a:r>
                <a:r>
                  <a:rPr lang="en-US" sz="3200" baseline="-25000" smtClean="0">
                    <a:sym typeface="Wingdings" panose="05000000000000000000" pitchFamily="2" charset="2"/>
                  </a:rPr>
                  <a:t>FeCl2</a:t>
                </a:r>
                <a:r>
                  <a:rPr lang="en-US" sz="3200" smtClean="0">
                    <a:sym typeface="Wingdings" panose="05000000000000000000" pitchFamily="2" charset="2"/>
                  </a:rPr>
                  <a:t>.M</a:t>
                </a:r>
                <a:r>
                  <a:rPr lang="en-US" sz="3200" baseline="-25000" smtClean="0">
                    <a:sym typeface="Wingdings" panose="05000000000000000000" pitchFamily="2" charset="2"/>
                  </a:rPr>
                  <a:t>FeCl2</a:t>
                </a:r>
                <a:r>
                  <a:rPr lang="en-US" sz="3200" smtClean="0">
                    <a:sym typeface="Wingdings" panose="05000000000000000000" pitchFamily="2" charset="2"/>
                  </a:rPr>
                  <a:t> = 19,7</a:t>
                </a:r>
              </a:p>
              <a:p>
                <a:pPr/>
                <a14:m>
                  <m:oMath xmlns:m="http://schemas.openxmlformats.org/officeDocument/2006/math">
                    <m:f>
                      <m:fPr>
                        <m:ctrlPr>
                          <a:rPr lang="en-US" sz="3200" i="1">
                            <a:latin typeface="Cambria Math" panose="02040503050406030204" pitchFamily="18" charset="0"/>
                            <a:sym typeface="Wingdings" panose="05000000000000000000" pitchFamily="2" charset="2"/>
                          </a:rPr>
                        </m:ctrlPr>
                      </m:fPr>
                      <m:num>
                        <m:r>
                          <a:rPr lang="en-US" sz="3200" b="0" i="1" smtClean="0">
                            <a:latin typeface="Cambria Math" panose="02040503050406030204" pitchFamily="18" charset="0"/>
                            <a:sym typeface="Wingdings" panose="05000000000000000000" pitchFamily="2" charset="2"/>
                          </a:rPr>
                          <m:t>𝑥</m:t>
                        </m:r>
                      </m:num>
                      <m:den>
                        <m:r>
                          <a:rPr lang="en-US" sz="3200" b="0" i="1" smtClean="0">
                            <a:latin typeface="Cambria Math" panose="02040503050406030204" pitchFamily="18" charset="0"/>
                            <a:sym typeface="Wingdings" panose="05000000000000000000" pitchFamily="2" charset="2"/>
                          </a:rPr>
                          <m:t>27</m:t>
                        </m:r>
                      </m:den>
                    </m:f>
                  </m:oMath>
                </a14:m>
                <a:r>
                  <a:rPr lang="en-US" sz="3200" smtClean="0">
                    <a:sym typeface="Wingdings" panose="05000000000000000000" pitchFamily="2" charset="2"/>
                  </a:rPr>
                  <a:t>.(27+35,5.3) + </a:t>
                </a:r>
                <a14:m>
                  <m:oMath xmlns:m="http://schemas.openxmlformats.org/officeDocument/2006/math">
                    <m:f>
                      <m:fPr>
                        <m:ctrlPr>
                          <a:rPr lang="en-US" sz="3200" i="1">
                            <a:latin typeface="Cambria Math" panose="02040503050406030204" pitchFamily="18" charset="0"/>
                            <a:sym typeface="Wingdings" panose="05000000000000000000" pitchFamily="2" charset="2"/>
                          </a:rPr>
                        </m:ctrlPr>
                      </m:fPr>
                      <m:num>
                        <m:r>
                          <a:rPr lang="en-US" sz="3200" i="1">
                            <a:latin typeface="Cambria Math" panose="02040503050406030204" pitchFamily="18" charset="0"/>
                            <a:sym typeface="Wingdings" panose="05000000000000000000" pitchFamily="2" charset="2"/>
                          </a:rPr>
                          <m:t>5,5−</m:t>
                        </m:r>
                        <m:r>
                          <a:rPr lang="en-US" sz="3200" i="1">
                            <a:latin typeface="Cambria Math" panose="02040503050406030204" pitchFamily="18" charset="0"/>
                            <a:sym typeface="Wingdings" panose="05000000000000000000" pitchFamily="2" charset="2"/>
                          </a:rPr>
                          <m:t>𝑥</m:t>
                        </m:r>
                      </m:num>
                      <m:den>
                        <m:r>
                          <a:rPr lang="en-US" sz="3200" i="1">
                            <a:latin typeface="Cambria Math" panose="02040503050406030204" pitchFamily="18" charset="0"/>
                            <a:sym typeface="Wingdings" panose="05000000000000000000" pitchFamily="2" charset="2"/>
                          </a:rPr>
                          <m:t>56</m:t>
                        </m:r>
                      </m:den>
                    </m:f>
                  </m:oMath>
                </a14:m>
                <a:r>
                  <a:rPr lang="en-US" sz="3200" smtClean="0">
                    <a:sym typeface="Wingdings" panose="05000000000000000000" pitchFamily="2" charset="2"/>
                  </a:rPr>
                  <a:t>.(56+35,5.2) = 19,7</a:t>
                </a:r>
              </a:p>
              <a:p>
                <a:pPr/>
                <a14:m>
                  <m:oMath xmlns:m="http://schemas.openxmlformats.org/officeDocument/2006/math">
                    <m:f>
                      <m:fPr>
                        <m:ctrlPr>
                          <a:rPr lang="en-US" sz="3200" i="1">
                            <a:latin typeface="Cambria Math" panose="02040503050406030204" pitchFamily="18" charset="0"/>
                            <a:sym typeface="Wingdings" panose="05000000000000000000" pitchFamily="2" charset="2"/>
                          </a:rPr>
                        </m:ctrlPr>
                      </m:fPr>
                      <m:num>
                        <m:r>
                          <a:rPr lang="en-US" sz="3200" i="1">
                            <a:latin typeface="Cambria Math" panose="02040503050406030204" pitchFamily="18" charset="0"/>
                            <a:sym typeface="Wingdings" panose="05000000000000000000" pitchFamily="2" charset="2"/>
                          </a:rPr>
                          <m:t>𝑥</m:t>
                        </m:r>
                      </m:num>
                      <m:den>
                        <m:r>
                          <a:rPr lang="en-US" sz="3200" i="1">
                            <a:latin typeface="Cambria Math" panose="02040503050406030204" pitchFamily="18" charset="0"/>
                            <a:sym typeface="Wingdings" panose="05000000000000000000" pitchFamily="2" charset="2"/>
                          </a:rPr>
                          <m:t>27</m:t>
                        </m:r>
                      </m:den>
                    </m:f>
                  </m:oMath>
                </a14:m>
                <a:r>
                  <a:rPr lang="en-US" sz="3200" smtClean="0">
                    <a:sym typeface="Wingdings" panose="05000000000000000000" pitchFamily="2" charset="2"/>
                  </a:rPr>
                  <a:t>.133,5 + </a:t>
                </a:r>
                <a14:m>
                  <m:oMath xmlns:m="http://schemas.openxmlformats.org/officeDocument/2006/math">
                    <m:f>
                      <m:fPr>
                        <m:ctrlPr>
                          <a:rPr lang="en-US" sz="3200" i="1">
                            <a:latin typeface="Cambria Math" panose="02040503050406030204" pitchFamily="18" charset="0"/>
                            <a:sym typeface="Wingdings" panose="05000000000000000000" pitchFamily="2" charset="2"/>
                          </a:rPr>
                        </m:ctrlPr>
                      </m:fPr>
                      <m:num>
                        <m:r>
                          <a:rPr lang="en-US" sz="3200" i="1">
                            <a:latin typeface="Cambria Math" panose="02040503050406030204" pitchFamily="18" charset="0"/>
                            <a:sym typeface="Wingdings" panose="05000000000000000000" pitchFamily="2" charset="2"/>
                          </a:rPr>
                          <m:t>5,5−</m:t>
                        </m:r>
                        <m:r>
                          <a:rPr lang="en-US" sz="3200" i="1">
                            <a:latin typeface="Cambria Math" panose="02040503050406030204" pitchFamily="18" charset="0"/>
                            <a:sym typeface="Wingdings" panose="05000000000000000000" pitchFamily="2" charset="2"/>
                          </a:rPr>
                          <m:t>𝑥</m:t>
                        </m:r>
                      </m:num>
                      <m:den>
                        <m:r>
                          <a:rPr lang="en-US" sz="3200" i="1">
                            <a:latin typeface="Cambria Math" panose="02040503050406030204" pitchFamily="18" charset="0"/>
                            <a:sym typeface="Wingdings" panose="05000000000000000000" pitchFamily="2" charset="2"/>
                          </a:rPr>
                          <m:t>56</m:t>
                        </m:r>
                      </m:den>
                    </m:f>
                  </m:oMath>
                </a14:m>
                <a:r>
                  <a:rPr lang="en-US" sz="3200" smtClean="0">
                    <a:sym typeface="Wingdings" panose="05000000000000000000" pitchFamily="2" charset="2"/>
                  </a:rPr>
                  <a:t>.127 = 19,7</a:t>
                </a:r>
              </a:p>
              <a:p>
                <a:pPr/>
                <a:r>
                  <a:rPr lang="en-US" sz="3200" smtClean="0">
                    <a:sym typeface="Wingdings" panose="05000000000000000000" pitchFamily="2" charset="2"/>
                  </a:rPr>
                  <a:t>x = 2,7 (g)</a:t>
                </a:r>
                <a:endParaRPr lang="en-US" sz="3200">
                  <a:sym typeface="Wingdings" panose="05000000000000000000" pitchFamily="2" charset="2"/>
                </a:endParaRPr>
              </a:p>
            </p:txBody>
          </p:sp>
        </mc:Choice>
        <mc:Fallback>
          <p:sp>
            <p:nvSpPr>
              <p:cNvPr id="13" name="TextBox 12"/>
              <p:cNvSpPr txBox="1">
                <a:spLocks noRot="1" noChangeAspect="1" noMove="1" noResize="1" noEditPoints="1" noAdjustHandles="1" noChangeArrowheads="1" noChangeShapeType="1" noTextEdit="1"/>
              </p:cNvSpPr>
              <p:nvPr/>
            </p:nvSpPr>
            <p:spPr>
              <a:xfrm>
                <a:off x="8001000" y="6387106"/>
                <a:ext cx="9906000" cy="3475182"/>
              </a:xfrm>
              <a:prstGeom prst="rect">
                <a:avLst/>
              </a:prstGeom>
              <a:blipFill>
                <a:blip r:embed="rId18"/>
                <a:stretch>
                  <a:fillRect l="-1600" t="-2281" b="-4912"/>
                </a:stretch>
              </a:blipFill>
            </p:spPr>
            <p:txBody>
              <a:bodyPr/>
              <a:lstStyle/>
              <a:p>
                <a:r>
                  <a:rPr lang="en-US">
                    <a:noFill/>
                  </a:rPr>
                  <a:t> </a:t>
                </a:r>
              </a:p>
            </p:txBody>
          </p:sp>
        </mc:Fallback>
      </mc:AlternateContent>
    </p:spTree>
    <p:extLst>
      <p:ext uri="{BB962C8B-B14F-4D97-AF65-F5344CB8AC3E}">
        <p14:creationId xmlns:p14="http://schemas.microsoft.com/office/powerpoint/2010/main" val="16834171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015555"/>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TextBox 3"/>
          <p:cNvSpPr txBox="1"/>
          <p:nvPr/>
        </p:nvSpPr>
        <p:spPr>
          <a:xfrm>
            <a:off x="3212923" y="262602"/>
            <a:ext cx="11862154" cy="2333972"/>
          </a:xfrm>
          <a:prstGeom prst="rect">
            <a:avLst/>
          </a:prstGeom>
        </p:spPr>
        <p:txBody>
          <a:bodyPr lIns="0" tIns="0" rIns="0" bIns="0" rtlCol="0" anchor="t">
            <a:spAutoFit/>
          </a:bodyPr>
          <a:lstStyle/>
          <a:p>
            <a:pPr algn="ctr">
              <a:lnSpc>
                <a:spcPts val="18199"/>
              </a:lnSpc>
            </a:pPr>
            <a:endParaRPr lang="en-US" sz="12999">
              <a:solidFill>
                <a:srgbClr val="665B82"/>
              </a:solidFill>
              <a:latin typeface="Ara Hamah Homs"/>
              <a:ea typeface="Ara Hamah Homs"/>
              <a:cs typeface="Ara Hamah Homs"/>
              <a:sym typeface="Ara Hamah Homs"/>
            </a:endParaRPr>
          </a:p>
        </p:txBody>
      </p:sp>
      <p:sp>
        <p:nvSpPr>
          <p:cNvPr id="4" name="Freeform 4"/>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5" name="Freeform 5"/>
          <p:cNvSpPr/>
          <p:nvPr/>
        </p:nvSpPr>
        <p:spPr>
          <a:xfrm>
            <a:off x="13128067" y="-458058"/>
            <a:ext cx="5209612" cy="2206024"/>
          </a:xfrm>
          <a:custGeom>
            <a:avLst/>
            <a:gdLst/>
            <a:ahLst/>
            <a:cxnLst/>
            <a:rect l="l" t="t" r="r" b="b"/>
            <a:pathLst>
              <a:path w="5209612" h="2206024">
                <a:moveTo>
                  <a:pt x="0" y="0"/>
                </a:moveTo>
                <a:lnTo>
                  <a:pt x="5209613" y="0"/>
                </a:lnTo>
                <a:lnTo>
                  <a:pt x="5209613" y="2206024"/>
                </a:lnTo>
                <a:lnTo>
                  <a:pt x="0" y="2206024"/>
                </a:lnTo>
                <a:lnTo>
                  <a:pt x="0" y="0"/>
                </a:lnTo>
                <a:close/>
              </a:path>
            </a:pathLst>
          </a:custGeom>
          <a:blipFill>
            <a:blip r:embed="rId7">
              <a:extLst>
                <a:ext uri="{96DAC541-7B7A-43D3-8B79-37D633B846F1}">
                  <asvg:svgBlip xmlns="" xmlns:asvg="http://schemas.microsoft.com/office/drawing/2016/SVG/main" r:embed="rId8"/>
                </a:ext>
              </a:extLst>
            </a:blip>
            <a:stretch>
              <a:fillRect l="-11388" t="-86525"/>
            </a:stretch>
          </a:blipFill>
        </p:spPr>
      </p:sp>
      <p:sp>
        <p:nvSpPr>
          <p:cNvPr id="6" name="Freeform 6"/>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7" name="Freeform 7"/>
          <p:cNvSpPr/>
          <p:nvPr/>
        </p:nvSpPr>
        <p:spPr>
          <a:xfrm flipH="1">
            <a:off x="-189242" y="-443609"/>
            <a:ext cx="5209612" cy="2206024"/>
          </a:xfrm>
          <a:custGeom>
            <a:avLst/>
            <a:gdLst/>
            <a:ahLst/>
            <a:cxnLst/>
            <a:rect l="l" t="t" r="r" b="b"/>
            <a:pathLst>
              <a:path w="5209612" h="2206024">
                <a:moveTo>
                  <a:pt x="5209612" y="0"/>
                </a:moveTo>
                <a:lnTo>
                  <a:pt x="0" y="0"/>
                </a:lnTo>
                <a:lnTo>
                  <a:pt x="0" y="2206023"/>
                </a:lnTo>
                <a:lnTo>
                  <a:pt x="5209612" y="2206023"/>
                </a:lnTo>
                <a:lnTo>
                  <a:pt x="5209612" y="0"/>
                </a:lnTo>
                <a:close/>
              </a:path>
            </a:pathLst>
          </a:custGeom>
          <a:blipFill>
            <a:blip r:embed="rId7">
              <a:extLst>
                <a:ext uri="{96DAC541-7B7A-43D3-8B79-37D633B846F1}">
                  <asvg:svgBlip xmlns="" xmlns:asvg="http://schemas.microsoft.com/office/drawing/2016/SVG/main" r:embed="rId8"/>
                </a:ext>
              </a:extLst>
            </a:blip>
            <a:stretch>
              <a:fillRect l="-11388" t="-86525"/>
            </a:stretch>
          </a:blipFill>
        </p:spPr>
      </p:sp>
      <p:sp>
        <p:nvSpPr>
          <p:cNvPr id="17" name="Freeform 17"/>
          <p:cNvSpPr/>
          <p:nvPr/>
        </p:nvSpPr>
        <p:spPr>
          <a:xfrm>
            <a:off x="-59212"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9">
              <a:extLst>
                <a:ext uri="{96DAC541-7B7A-43D3-8B79-37D633B846F1}">
                  <asvg:svgBlip xmlns="" xmlns:asvg="http://schemas.microsoft.com/office/drawing/2016/SVG/main" r:embed="rId16"/>
                </a:ext>
              </a:extLst>
            </a:blip>
            <a:stretch>
              <a:fillRect/>
            </a:stretch>
          </a:blipFill>
        </p:spPr>
      </p:sp>
      <p:sp>
        <p:nvSpPr>
          <p:cNvPr id="18" name="Freeform 18"/>
          <p:cNvSpPr/>
          <p:nvPr/>
        </p:nvSpPr>
        <p:spPr>
          <a:xfrm>
            <a:off x="7374250"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9">
              <a:extLst>
                <a:ext uri="{96DAC541-7B7A-43D3-8B79-37D633B846F1}">
                  <asvg:svgBlip xmlns="" xmlns:asvg="http://schemas.microsoft.com/office/drawing/2016/SVG/main" r:embed="rId16"/>
                </a:ext>
              </a:extLst>
            </a:blip>
            <a:stretch>
              <a:fillRect/>
            </a:stretch>
          </a:blipFill>
        </p:spPr>
      </p:sp>
      <p:sp>
        <p:nvSpPr>
          <p:cNvPr id="19" name="Freeform 19"/>
          <p:cNvSpPr/>
          <p:nvPr/>
        </p:nvSpPr>
        <p:spPr>
          <a:xfrm>
            <a:off x="14803750"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9">
              <a:extLst>
                <a:ext uri="{96DAC541-7B7A-43D3-8B79-37D633B846F1}">
                  <asvg:svgBlip xmlns="" xmlns:asvg="http://schemas.microsoft.com/office/drawing/2016/SVG/main" r:embed="rId16"/>
                </a:ext>
              </a:extLst>
            </a:blip>
            <a:stretch>
              <a:fillRect/>
            </a:stretch>
          </a:blipFill>
        </p:spPr>
      </p:sp>
      <p:sp>
        <p:nvSpPr>
          <p:cNvPr id="20" name="TextBox 50"/>
          <p:cNvSpPr txBox="1"/>
          <p:nvPr/>
        </p:nvSpPr>
        <p:spPr>
          <a:xfrm>
            <a:off x="1298115" y="1486400"/>
            <a:ext cx="15846885" cy="4361450"/>
          </a:xfrm>
          <a:prstGeom prst="rect">
            <a:avLst/>
          </a:prstGeom>
        </p:spPr>
        <p:txBody>
          <a:bodyPr wrap="square" lIns="0" tIns="0" rIns="0" bIns="0" rtlCol="0" anchor="t">
            <a:spAutoFit/>
          </a:bodyPr>
          <a:lstStyle/>
          <a:p>
            <a:pPr algn="just">
              <a:lnSpc>
                <a:spcPts val="4900"/>
              </a:lnSpc>
            </a:pPr>
            <a:r>
              <a:rPr lang="en-US" sz="3500" b="1">
                <a:solidFill>
                  <a:srgbClr val="665B82"/>
                </a:solidFill>
                <a:latin typeface="Sniglet"/>
                <a:ea typeface="Sniglet"/>
                <a:cs typeface="Sniglet"/>
                <a:sym typeface="Sniglet"/>
              </a:rPr>
              <a:t>Câu </a:t>
            </a:r>
            <a:r>
              <a:rPr lang="en-US" sz="3500" b="1" smtClean="0">
                <a:solidFill>
                  <a:srgbClr val="665B82"/>
                </a:solidFill>
                <a:latin typeface="Sniglet"/>
                <a:ea typeface="Sniglet"/>
                <a:cs typeface="Sniglet"/>
                <a:sym typeface="Sniglet"/>
              </a:rPr>
              <a:t>10</a:t>
            </a:r>
            <a:r>
              <a:rPr lang="vi-VN" sz="3500" smtClean="0">
                <a:solidFill>
                  <a:srgbClr val="665B82"/>
                </a:solidFill>
                <a:latin typeface="Sniglet"/>
                <a:ea typeface="Sniglet"/>
                <a:cs typeface="Sniglet"/>
                <a:sym typeface="Sniglet"/>
              </a:rPr>
              <a:t>.</a:t>
            </a:r>
            <a:r>
              <a:rPr lang="en-US" sz="3500" smtClean="0">
                <a:solidFill>
                  <a:srgbClr val="665B82"/>
                </a:solidFill>
                <a:latin typeface="Sniglet"/>
                <a:ea typeface="Sniglet"/>
                <a:cs typeface="Sniglet"/>
                <a:sym typeface="Sniglet"/>
              </a:rPr>
              <a:t> </a:t>
            </a:r>
            <a:r>
              <a:rPr lang="vi-VN" sz="3500" smtClean="0">
                <a:solidFill>
                  <a:srgbClr val="665B82"/>
                </a:solidFill>
                <a:latin typeface="Sniglet"/>
                <a:ea typeface="Sniglet"/>
                <a:cs typeface="Sniglet"/>
                <a:sym typeface="Sniglet"/>
              </a:rPr>
              <a:t>Một </a:t>
            </a:r>
            <a:r>
              <a:rPr lang="vi-VN" sz="3500">
                <a:solidFill>
                  <a:srgbClr val="665B82"/>
                </a:solidFill>
                <a:latin typeface="Sniglet"/>
                <a:ea typeface="Sniglet"/>
                <a:cs typeface="Sniglet"/>
                <a:sym typeface="Sniglet"/>
              </a:rPr>
              <a:t>loại hợp kim có hai thành phần là nhôm (aluminium) và sắt. Để xác định thành phần phần trăm về khối lượng của hợp kim, người ta làm như sau: lấy 5,5 g hợp kim cắt nhỏ, cho phản ứng hoàn toàn với lượng dư dung dịch HCI. Sau khi kim loại tan hết, cô cạn cẩn thận dung dịch. Cân hỗn hợp chất rắn thu được (gồm AlCl</a:t>
            </a:r>
            <a:r>
              <a:rPr lang="vi-VN" sz="3500" baseline="-25000">
                <a:solidFill>
                  <a:srgbClr val="665B82"/>
                </a:solidFill>
                <a:latin typeface="Sniglet"/>
                <a:ea typeface="Sniglet"/>
                <a:cs typeface="Sniglet"/>
                <a:sym typeface="Sniglet"/>
              </a:rPr>
              <a:t>3</a:t>
            </a:r>
            <a:r>
              <a:rPr lang="vi-VN" sz="3500">
                <a:solidFill>
                  <a:srgbClr val="665B82"/>
                </a:solidFill>
                <a:latin typeface="Sniglet"/>
                <a:ea typeface="Sniglet"/>
                <a:cs typeface="Sniglet"/>
                <a:sym typeface="Sniglet"/>
              </a:rPr>
              <a:t> và FeCl</a:t>
            </a:r>
            <a:r>
              <a:rPr lang="vi-VN" sz="3500" baseline="-25000">
                <a:solidFill>
                  <a:srgbClr val="665B82"/>
                </a:solidFill>
                <a:latin typeface="Sniglet"/>
                <a:ea typeface="Sniglet"/>
                <a:cs typeface="Sniglet"/>
                <a:sym typeface="Sniglet"/>
              </a:rPr>
              <a:t>2</a:t>
            </a:r>
            <a:r>
              <a:rPr lang="vi-VN" sz="3500">
                <a:solidFill>
                  <a:srgbClr val="665B82"/>
                </a:solidFill>
                <a:latin typeface="Sniglet"/>
                <a:ea typeface="Sniglet"/>
                <a:cs typeface="Sniglet"/>
                <a:sym typeface="Sniglet"/>
              </a:rPr>
              <a:t>), thấy khối lượng là 19,7 g.</a:t>
            </a:r>
          </a:p>
          <a:p>
            <a:pPr algn="just">
              <a:lnSpc>
                <a:spcPts val="4900"/>
              </a:lnSpc>
            </a:pPr>
            <a:r>
              <a:rPr lang="vi-VN" sz="3500">
                <a:solidFill>
                  <a:srgbClr val="665B82"/>
                </a:solidFill>
                <a:latin typeface="Sniglet"/>
                <a:ea typeface="Sniglet"/>
                <a:cs typeface="Sniglet"/>
                <a:sym typeface="Sniglet"/>
              </a:rPr>
              <a:t>a) Viết PTHH của phản ứng xảy ra.</a:t>
            </a:r>
          </a:p>
          <a:p>
            <a:pPr algn="just">
              <a:lnSpc>
                <a:spcPts val="4900"/>
              </a:lnSpc>
            </a:pPr>
            <a:r>
              <a:rPr lang="vi-VN" sz="3500">
                <a:solidFill>
                  <a:srgbClr val="665B82"/>
                </a:solidFill>
                <a:latin typeface="Sniglet"/>
                <a:ea typeface="Sniglet"/>
                <a:cs typeface="Sniglet"/>
                <a:sym typeface="Sniglet"/>
              </a:rPr>
              <a:t>b) Tính phần trăm về khối lượng mỗi kim loại trong hỗn hợp đầu.</a:t>
            </a:r>
            <a:endParaRPr lang="en-US" sz="3500">
              <a:solidFill>
                <a:srgbClr val="665B82"/>
              </a:solidFill>
              <a:latin typeface="Sniglet"/>
              <a:ea typeface="Sniglet"/>
              <a:cs typeface="Sniglet"/>
              <a:sym typeface="Sniglet"/>
            </a:endParaRPr>
          </a:p>
        </p:txBody>
      </p:sp>
      <mc:AlternateContent xmlns:mc="http://schemas.openxmlformats.org/markup-compatibility/2006">
        <mc:Choice xmlns:a14="http://schemas.microsoft.com/office/drawing/2010/main" Requires="a14">
          <p:sp>
            <p:nvSpPr>
              <p:cNvPr id="8" name="TextBox 7"/>
              <p:cNvSpPr txBox="1"/>
              <p:nvPr/>
            </p:nvSpPr>
            <p:spPr>
              <a:xfrm>
                <a:off x="1298115" y="6286500"/>
                <a:ext cx="5957873" cy="3967176"/>
              </a:xfrm>
              <a:prstGeom prst="rect">
                <a:avLst/>
              </a:prstGeom>
              <a:noFill/>
            </p:spPr>
            <p:txBody>
              <a:bodyPr wrap="square" rtlCol="0">
                <a:spAutoFit/>
              </a:bodyPr>
              <a:lstStyle/>
              <a:p>
                <a:r>
                  <a:rPr lang="en-US" sz="3200" smtClean="0"/>
                  <a:t>2Al + 6HCl </a:t>
                </a:r>
                <a:r>
                  <a:rPr lang="en-US" sz="3200" smtClean="0">
                    <a:sym typeface="Wingdings" panose="05000000000000000000" pitchFamily="2" charset="2"/>
                  </a:rPr>
                  <a:t> 2AlCl</a:t>
                </a:r>
                <a:r>
                  <a:rPr lang="en-US" sz="3200" baseline="-25000" smtClean="0">
                    <a:sym typeface="Wingdings" panose="05000000000000000000" pitchFamily="2" charset="2"/>
                  </a:rPr>
                  <a:t>3</a:t>
                </a:r>
                <a:r>
                  <a:rPr lang="en-US" sz="3200" smtClean="0">
                    <a:sym typeface="Wingdings" panose="05000000000000000000" pitchFamily="2" charset="2"/>
                  </a:rPr>
                  <a:t> + 3H</a:t>
                </a:r>
                <a:r>
                  <a:rPr lang="en-US" sz="3200" baseline="-25000" smtClean="0">
                    <a:sym typeface="Wingdings" panose="05000000000000000000" pitchFamily="2" charset="2"/>
                  </a:rPr>
                  <a:t>2       </a:t>
                </a:r>
                <a:r>
                  <a:rPr lang="en-US" sz="3200" smtClean="0">
                    <a:sym typeface="Wingdings" panose="05000000000000000000" pitchFamily="2" charset="2"/>
                  </a:rPr>
                  <a:t>(1)</a:t>
                </a:r>
              </a:p>
              <a:p>
                <a:r>
                  <a:rPr lang="en-US" sz="3200" smtClean="0">
                    <a:sym typeface="Wingdings" panose="05000000000000000000" pitchFamily="2" charset="2"/>
                  </a:rPr>
                  <a:t>1		       2			(mol)</a:t>
                </a:r>
              </a:p>
              <a:p>
                <a:pPr/>
                <a14:m>
                  <m:oMath xmlns:m="http://schemas.openxmlformats.org/officeDocument/2006/math">
                    <m:f>
                      <m:fPr>
                        <m:ctrlPr>
                          <a:rPr lang="en-US" sz="3200" i="1">
                            <a:latin typeface="Cambria Math" panose="02040503050406030204" pitchFamily="18" charset="0"/>
                            <a:sym typeface="Wingdings" panose="05000000000000000000" pitchFamily="2" charset="2"/>
                          </a:rPr>
                        </m:ctrlPr>
                      </m:fPr>
                      <m:num>
                        <m:r>
                          <a:rPr lang="en-US" sz="3200" b="0" i="1" smtClean="0">
                            <a:latin typeface="Cambria Math" panose="02040503050406030204" pitchFamily="18" charset="0"/>
                            <a:sym typeface="Wingdings" panose="05000000000000000000" pitchFamily="2" charset="2"/>
                          </a:rPr>
                          <m:t>𝑥</m:t>
                        </m:r>
                      </m:num>
                      <m:den>
                        <m:r>
                          <a:rPr lang="en-US" sz="3200" b="0" i="1" smtClean="0">
                            <a:latin typeface="Cambria Math" panose="02040503050406030204" pitchFamily="18" charset="0"/>
                            <a:sym typeface="Wingdings" panose="05000000000000000000" pitchFamily="2" charset="2"/>
                          </a:rPr>
                          <m:t>27</m:t>
                        </m:r>
                      </m:den>
                    </m:f>
                  </m:oMath>
                </a14:m>
                <a:r>
                  <a:rPr lang="en-US" sz="3200" smtClean="0">
                    <a:sym typeface="Wingdings" panose="05000000000000000000" pitchFamily="2" charset="2"/>
                  </a:rPr>
                  <a:t>		      </a:t>
                </a:r>
                <a14:m>
                  <m:oMath xmlns:m="http://schemas.openxmlformats.org/officeDocument/2006/math">
                    <m:f>
                      <m:fPr>
                        <m:ctrlPr>
                          <a:rPr lang="en-US" sz="3200" i="1">
                            <a:latin typeface="Cambria Math" panose="02040503050406030204" pitchFamily="18" charset="0"/>
                            <a:sym typeface="Wingdings" panose="05000000000000000000" pitchFamily="2" charset="2"/>
                          </a:rPr>
                        </m:ctrlPr>
                      </m:fPr>
                      <m:num>
                        <m:r>
                          <a:rPr lang="en-US" sz="3200" b="0" i="1" smtClean="0">
                            <a:latin typeface="Cambria Math" panose="02040503050406030204" pitchFamily="18" charset="0"/>
                            <a:sym typeface="Wingdings" panose="05000000000000000000" pitchFamily="2" charset="2"/>
                          </a:rPr>
                          <m:t>𝑥</m:t>
                        </m:r>
                      </m:num>
                      <m:den>
                        <m:r>
                          <a:rPr lang="en-US" sz="3200" b="0" i="1" smtClean="0">
                            <a:latin typeface="Cambria Math" panose="02040503050406030204" pitchFamily="18" charset="0"/>
                            <a:sym typeface="Wingdings" panose="05000000000000000000" pitchFamily="2" charset="2"/>
                          </a:rPr>
                          <m:t>27</m:t>
                        </m:r>
                      </m:den>
                    </m:f>
                  </m:oMath>
                </a14:m>
                <a:r>
                  <a:rPr lang="en-US" sz="3200" smtClean="0">
                    <a:sym typeface="Wingdings" panose="05000000000000000000" pitchFamily="2" charset="2"/>
                  </a:rPr>
                  <a:t> 		(mol)</a:t>
                </a:r>
              </a:p>
              <a:p>
                <a:endParaRPr lang="en-US" sz="3200">
                  <a:sym typeface="Wingdings" panose="05000000000000000000" pitchFamily="2" charset="2"/>
                </a:endParaRPr>
              </a:p>
              <a:p>
                <a:r>
                  <a:rPr lang="en-US" sz="3200" smtClean="0">
                    <a:sym typeface="Wingdings" panose="05000000000000000000" pitchFamily="2" charset="2"/>
                  </a:rPr>
                  <a:t>Fe + 2HCl  FeCl</a:t>
                </a:r>
                <a:r>
                  <a:rPr lang="en-US" sz="3200" baseline="-25000" smtClean="0">
                    <a:sym typeface="Wingdings" panose="05000000000000000000" pitchFamily="2" charset="2"/>
                  </a:rPr>
                  <a:t>2</a:t>
                </a:r>
                <a:r>
                  <a:rPr lang="en-US" sz="3200" smtClean="0">
                    <a:sym typeface="Wingdings" panose="05000000000000000000" pitchFamily="2" charset="2"/>
                  </a:rPr>
                  <a:t> + H</a:t>
                </a:r>
                <a:r>
                  <a:rPr lang="en-US" sz="3200" baseline="-25000" smtClean="0">
                    <a:sym typeface="Wingdings" panose="05000000000000000000" pitchFamily="2" charset="2"/>
                  </a:rPr>
                  <a:t>2 </a:t>
                </a:r>
                <a:r>
                  <a:rPr lang="en-US" sz="3200">
                    <a:sym typeface="Wingdings" panose="05000000000000000000" pitchFamily="2" charset="2"/>
                  </a:rPr>
                  <a:t>	</a:t>
                </a:r>
                <a:r>
                  <a:rPr lang="en-US" sz="3200" smtClean="0">
                    <a:sym typeface="Wingdings" panose="05000000000000000000" pitchFamily="2" charset="2"/>
                  </a:rPr>
                  <a:t>(2)</a:t>
                </a:r>
              </a:p>
              <a:p>
                <a:r>
                  <a:rPr lang="en-US" sz="3200" smtClean="0">
                    <a:sym typeface="Wingdings" panose="05000000000000000000" pitchFamily="2" charset="2"/>
                  </a:rPr>
                  <a:t>1		       1			(mol)</a:t>
                </a:r>
              </a:p>
              <a:p>
                <a:pPr/>
                <a14:m>
                  <m:oMath xmlns:m="http://schemas.openxmlformats.org/officeDocument/2006/math">
                    <m:f>
                      <m:fPr>
                        <m:ctrlPr>
                          <a:rPr lang="en-US" sz="3200" i="1">
                            <a:latin typeface="Cambria Math" panose="02040503050406030204" pitchFamily="18" charset="0"/>
                            <a:sym typeface="Wingdings" panose="05000000000000000000" pitchFamily="2" charset="2"/>
                          </a:rPr>
                        </m:ctrlPr>
                      </m:fPr>
                      <m:num>
                        <m:r>
                          <a:rPr lang="en-US" sz="3200" i="1">
                            <a:latin typeface="Cambria Math" panose="02040503050406030204" pitchFamily="18" charset="0"/>
                            <a:sym typeface="Wingdings" panose="05000000000000000000" pitchFamily="2" charset="2"/>
                          </a:rPr>
                          <m:t>5,5−</m:t>
                        </m:r>
                        <m:r>
                          <a:rPr lang="en-US" sz="3200" i="1">
                            <a:latin typeface="Cambria Math" panose="02040503050406030204" pitchFamily="18" charset="0"/>
                            <a:sym typeface="Wingdings" panose="05000000000000000000" pitchFamily="2" charset="2"/>
                          </a:rPr>
                          <m:t>𝑥</m:t>
                        </m:r>
                      </m:num>
                      <m:den>
                        <m:r>
                          <a:rPr lang="en-US" sz="3200" i="1">
                            <a:latin typeface="Cambria Math" panose="02040503050406030204" pitchFamily="18" charset="0"/>
                            <a:sym typeface="Wingdings" panose="05000000000000000000" pitchFamily="2" charset="2"/>
                          </a:rPr>
                          <m:t>56</m:t>
                        </m:r>
                      </m:den>
                    </m:f>
                  </m:oMath>
                </a14:m>
                <a:r>
                  <a:rPr lang="en-US" sz="3200" smtClean="0">
                    <a:sym typeface="Wingdings" panose="05000000000000000000" pitchFamily="2" charset="2"/>
                  </a:rPr>
                  <a:t>		   </a:t>
                </a:r>
                <a14:m>
                  <m:oMath xmlns:m="http://schemas.openxmlformats.org/officeDocument/2006/math">
                    <m:f>
                      <m:fPr>
                        <m:ctrlPr>
                          <a:rPr lang="en-US" sz="3200" i="1">
                            <a:latin typeface="Cambria Math" panose="02040503050406030204" pitchFamily="18" charset="0"/>
                            <a:sym typeface="Wingdings" panose="05000000000000000000" pitchFamily="2" charset="2"/>
                          </a:rPr>
                        </m:ctrlPr>
                      </m:fPr>
                      <m:num>
                        <m:r>
                          <a:rPr lang="en-US" sz="3200" i="1">
                            <a:latin typeface="Cambria Math" panose="02040503050406030204" pitchFamily="18" charset="0"/>
                            <a:sym typeface="Wingdings" panose="05000000000000000000" pitchFamily="2" charset="2"/>
                          </a:rPr>
                          <m:t>5,5−</m:t>
                        </m:r>
                        <m:r>
                          <a:rPr lang="en-US" sz="3200" i="1">
                            <a:latin typeface="Cambria Math" panose="02040503050406030204" pitchFamily="18" charset="0"/>
                            <a:sym typeface="Wingdings" panose="05000000000000000000" pitchFamily="2" charset="2"/>
                          </a:rPr>
                          <m:t>𝑥</m:t>
                        </m:r>
                      </m:num>
                      <m:den>
                        <m:r>
                          <a:rPr lang="en-US" sz="3200" i="1">
                            <a:latin typeface="Cambria Math" panose="02040503050406030204" pitchFamily="18" charset="0"/>
                            <a:sym typeface="Wingdings" panose="05000000000000000000" pitchFamily="2" charset="2"/>
                          </a:rPr>
                          <m:t>56</m:t>
                        </m:r>
                      </m:den>
                    </m:f>
                  </m:oMath>
                </a14:m>
                <a:r>
                  <a:rPr lang="en-US" sz="3200" smtClean="0">
                    <a:sym typeface="Wingdings" panose="05000000000000000000" pitchFamily="2" charset="2"/>
                  </a:rPr>
                  <a:t> </a:t>
                </a:r>
                <a:r>
                  <a:rPr lang="en-US" sz="3200" smtClean="0">
                    <a:sym typeface="Wingdings" panose="05000000000000000000" pitchFamily="2" charset="2"/>
                  </a:rPr>
                  <a:t>		(mol)</a:t>
                </a:r>
                <a:endParaRPr lang="en-US" sz="3200">
                  <a:sym typeface="Wingdings" panose="05000000000000000000" pitchFamily="2" charset="2"/>
                </a:endParaRPr>
              </a:p>
            </p:txBody>
          </p:sp>
        </mc:Choice>
        <mc:Fallback>
          <p:sp>
            <p:nvSpPr>
              <p:cNvPr id="8" name="TextBox 7"/>
              <p:cNvSpPr txBox="1">
                <a:spLocks noRot="1" noChangeAspect="1" noMove="1" noResize="1" noEditPoints="1" noAdjustHandles="1" noChangeArrowheads="1" noChangeShapeType="1" noTextEdit="1"/>
              </p:cNvSpPr>
              <p:nvPr/>
            </p:nvSpPr>
            <p:spPr>
              <a:xfrm>
                <a:off x="1298115" y="6286500"/>
                <a:ext cx="5957873" cy="3967176"/>
              </a:xfrm>
              <a:prstGeom prst="rect">
                <a:avLst/>
              </a:prstGeom>
              <a:blipFill>
                <a:blip r:embed="rId17"/>
                <a:stretch>
                  <a:fillRect l="-2661" t="-2304" b="-30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8001000" y="6387106"/>
                <a:ext cx="9906000" cy="2798908"/>
              </a:xfrm>
              <a:prstGeom prst="rect">
                <a:avLst/>
              </a:prstGeom>
              <a:noFill/>
            </p:spPr>
            <p:txBody>
              <a:bodyPr wrap="square" rtlCol="0">
                <a:spAutoFit/>
              </a:bodyPr>
              <a:lstStyle/>
              <a:p>
                <a:pPr/>
                <a:r>
                  <a:rPr lang="en-US" sz="3200" smtClean="0">
                    <a:sym typeface="Wingdings" panose="05000000000000000000" pitchFamily="2" charset="2"/>
                  </a:rPr>
                  <a:t>x = 2,7 (g)</a:t>
                </a:r>
              </a:p>
              <a:p>
                <a:pPr/>
                <a:r>
                  <a:rPr lang="en-US" sz="3200" smtClean="0">
                    <a:sym typeface="Wingdings" panose="05000000000000000000" pitchFamily="2" charset="2"/>
                  </a:rPr>
                  <a:t>Phần trăm của nhôm có trong hợp kim là:</a:t>
                </a:r>
              </a:p>
              <a:p>
                <a:pPr/>
                <a14:m>
                  <m:oMath xmlns:m="http://schemas.openxmlformats.org/officeDocument/2006/math">
                    <m:f>
                      <m:fPr>
                        <m:ctrlPr>
                          <a:rPr lang="en-US" sz="3200" i="1">
                            <a:latin typeface="Cambria Math" panose="02040503050406030204" pitchFamily="18" charset="0"/>
                            <a:sym typeface="Wingdings" panose="05000000000000000000" pitchFamily="2" charset="2"/>
                          </a:rPr>
                        </m:ctrlPr>
                      </m:fPr>
                      <m:num>
                        <m:r>
                          <a:rPr lang="en-US" sz="3200" b="0" i="1" smtClean="0">
                            <a:latin typeface="Cambria Math" panose="02040503050406030204" pitchFamily="18" charset="0"/>
                            <a:sym typeface="Wingdings" panose="05000000000000000000" pitchFamily="2" charset="2"/>
                          </a:rPr>
                          <m:t>2,7</m:t>
                        </m:r>
                      </m:num>
                      <m:den>
                        <m:r>
                          <a:rPr lang="en-US" sz="3200" b="0" i="1" smtClean="0">
                            <a:latin typeface="Cambria Math" panose="02040503050406030204" pitchFamily="18" charset="0"/>
                            <a:sym typeface="Wingdings" panose="05000000000000000000" pitchFamily="2" charset="2"/>
                          </a:rPr>
                          <m:t>5,5</m:t>
                        </m:r>
                      </m:den>
                    </m:f>
                  </m:oMath>
                </a14:m>
                <a:r>
                  <a:rPr lang="en-US" sz="3200" smtClean="0">
                    <a:sym typeface="Wingdings" panose="05000000000000000000" pitchFamily="2" charset="2"/>
                  </a:rPr>
                  <a:t>.100%=49,09%</a:t>
                </a:r>
              </a:p>
              <a:p>
                <a:pPr/>
                <a:r>
                  <a:rPr lang="en-US" sz="3200" smtClean="0">
                    <a:sym typeface="Wingdings" panose="05000000000000000000" pitchFamily="2" charset="2"/>
                  </a:rPr>
                  <a:t>Phần tram của sắt có trong hợp kim là:</a:t>
                </a:r>
              </a:p>
              <a:p>
                <a:pPr/>
                <a:r>
                  <a:rPr lang="en-US" sz="3200" smtClean="0">
                    <a:sym typeface="Wingdings" panose="05000000000000000000" pitchFamily="2" charset="2"/>
                  </a:rPr>
                  <a:t>100% - 49,09% = 50,91%</a:t>
                </a:r>
                <a:endParaRPr lang="en-US" sz="3200">
                  <a:sym typeface="Wingdings" panose="05000000000000000000" pitchFamily="2" charset="2"/>
                </a:endParaRPr>
              </a:p>
            </p:txBody>
          </p:sp>
        </mc:Choice>
        <mc:Fallback>
          <p:sp>
            <p:nvSpPr>
              <p:cNvPr id="13" name="TextBox 12"/>
              <p:cNvSpPr txBox="1">
                <a:spLocks noRot="1" noChangeAspect="1" noMove="1" noResize="1" noEditPoints="1" noAdjustHandles="1" noChangeArrowheads="1" noChangeShapeType="1" noTextEdit="1"/>
              </p:cNvSpPr>
              <p:nvPr/>
            </p:nvSpPr>
            <p:spPr>
              <a:xfrm>
                <a:off x="8001000" y="6387106"/>
                <a:ext cx="9906000" cy="2798908"/>
              </a:xfrm>
              <a:prstGeom prst="rect">
                <a:avLst/>
              </a:prstGeom>
              <a:blipFill>
                <a:blip r:embed="rId18"/>
                <a:stretch>
                  <a:fillRect l="-1600" t="-2832" b="-6318"/>
                </a:stretch>
              </a:blipFill>
            </p:spPr>
            <p:txBody>
              <a:bodyPr/>
              <a:lstStyle/>
              <a:p>
                <a:r>
                  <a:rPr lang="en-US">
                    <a:noFill/>
                  </a:rPr>
                  <a:t> </a:t>
                </a:r>
              </a:p>
            </p:txBody>
          </p:sp>
        </mc:Fallback>
      </mc:AlternateContent>
    </p:spTree>
    <p:extLst>
      <p:ext uri="{BB962C8B-B14F-4D97-AF65-F5344CB8AC3E}">
        <p14:creationId xmlns:p14="http://schemas.microsoft.com/office/powerpoint/2010/main" val="21810621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015555"/>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flipH="1" flipV="1">
            <a:off x="-1017057" y="8939118"/>
            <a:ext cx="4091513" cy="3332723"/>
          </a:xfrm>
          <a:custGeom>
            <a:avLst/>
            <a:gdLst/>
            <a:ahLst/>
            <a:cxnLst/>
            <a:rect l="l" t="t" r="r" b="b"/>
            <a:pathLst>
              <a:path w="4091513" h="3332723">
                <a:moveTo>
                  <a:pt x="4091514" y="3332723"/>
                </a:moveTo>
                <a:lnTo>
                  <a:pt x="0" y="3332723"/>
                </a:lnTo>
                <a:lnTo>
                  <a:pt x="0" y="0"/>
                </a:lnTo>
                <a:lnTo>
                  <a:pt x="4091514" y="0"/>
                </a:lnTo>
                <a:lnTo>
                  <a:pt x="4091514" y="3332723"/>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rot="1365377">
            <a:off x="-1236059" y="9142127"/>
            <a:ext cx="5674213" cy="4095750"/>
          </a:xfrm>
          <a:custGeom>
            <a:avLst/>
            <a:gdLst/>
            <a:ahLst/>
            <a:cxnLst/>
            <a:rect l="l" t="t" r="r" b="b"/>
            <a:pathLst>
              <a:path w="5674213" h="4095750">
                <a:moveTo>
                  <a:pt x="0" y="0"/>
                </a:moveTo>
                <a:lnTo>
                  <a:pt x="5674212" y="0"/>
                </a:lnTo>
                <a:lnTo>
                  <a:pt x="5674212" y="4095750"/>
                </a:lnTo>
                <a:lnTo>
                  <a:pt x="0" y="409575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rot="-8645251" flipV="1">
            <a:off x="14644868" y="-2534300"/>
            <a:ext cx="5674213" cy="4095750"/>
          </a:xfrm>
          <a:custGeom>
            <a:avLst/>
            <a:gdLst/>
            <a:ahLst/>
            <a:cxnLst/>
            <a:rect l="l" t="t" r="r" b="b"/>
            <a:pathLst>
              <a:path w="5674213" h="4095750">
                <a:moveTo>
                  <a:pt x="0" y="4095750"/>
                </a:moveTo>
                <a:lnTo>
                  <a:pt x="5674213" y="4095750"/>
                </a:lnTo>
                <a:lnTo>
                  <a:pt x="5674213" y="0"/>
                </a:lnTo>
                <a:lnTo>
                  <a:pt x="0" y="0"/>
                </a:lnTo>
                <a:lnTo>
                  <a:pt x="0" y="409575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37" name="Freeform 37"/>
          <p:cNvSpPr/>
          <p:nvPr/>
        </p:nvSpPr>
        <p:spPr>
          <a:xfrm>
            <a:off x="550819" y="426786"/>
            <a:ext cx="5047274" cy="1484492"/>
          </a:xfrm>
          <a:custGeom>
            <a:avLst/>
            <a:gdLst/>
            <a:ahLst/>
            <a:cxnLst/>
            <a:rect l="l" t="t" r="r" b="b"/>
            <a:pathLst>
              <a:path w="5047274" h="1484492">
                <a:moveTo>
                  <a:pt x="0" y="0"/>
                </a:moveTo>
                <a:lnTo>
                  <a:pt x="5047275" y="0"/>
                </a:lnTo>
                <a:lnTo>
                  <a:pt x="5047275" y="1484493"/>
                </a:lnTo>
                <a:lnTo>
                  <a:pt x="0" y="1484493"/>
                </a:lnTo>
                <a:lnTo>
                  <a:pt x="0" y="0"/>
                </a:lnTo>
                <a:close/>
              </a:path>
            </a:pathLst>
          </a:custGeom>
          <a:blipFill>
            <a:blip r:embed="rId8">
              <a:extLst>
                <a:ext uri="{96DAC541-7B7A-43D3-8B79-37D633B846F1}">
                  <asvg:svgBlip xmlns="" xmlns:asvg="http://schemas.microsoft.com/office/drawing/2016/SVG/main" r:embed="rId15"/>
                </a:ext>
              </a:extLst>
            </a:blip>
            <a:stretch>
              <a:fillRect/>
            </a:stretch>
          </a:blipFill>
        </p:spPr>
      </p:sp>
      <p:sp>
        <p:nvSpPr>
          <p:cNvPr id="38" name="TextBox 38"/>
          <p:cNvSpPr txBox="1"/>
          <p:nvPr/>
        </p:nvSpPr>
        <p:spPr>
          <a:xfrm>
            <a:off x="4509453" y="296704"/>
            <a:ext cx="9269093" cy="1538883"/>
          </a:xfrm>
          <a:prstGeom prst="rect">
            <a:avLst/>
          </a:prstGeom>
        </p:spPr>
        <p:txBody>
          <a:bodyPr lIns="0" tIns="0" rIns="0" bIns="0" rtlCol="0" anchor="t">
            <a:spAutoFit/>
          </a:bodyPr>
          <a:lstStyle/>
          <a:p>
            <a:pPr algn="ctr"/>
            <a:r>
              <a:rPr lang="en-US" sz="10000" smtClean="0">
                <a:solidFill>
                  <a:srgbClr val="665B82"/>
                </a:solidFill>
                <a:latin typeface="Ara Hamah Homs"/>
                <a:ea typeface="Ara Hamah Homs"/>
                <a:cs typeface="Ara Hamah Homs"/>
                <a:sym typeface="Ara Hamah Homs"/>
              </a:rPr>
              <a:t>Bài tập về nhà</a:t>
            </a:r>
            <a:endParaRPr lang="en-US" sz="10000">
              <a:solidFill>
                <a:srgbClr val="665B82"/>
              </a:solidFill>
              <a:latin typeface="Ara Hamah Homs"/>
              <a:ea typeface="Ara Hamah Homs"/>
              <a:cs typeface="Ara Hamah Homs"/>
              <a:sym typeface="Ara Hamah Homs"/>
            </a:endParaRPr>
          </a:p>
        </p:txBody>
      </p:sp>
      <p:sp>
        <p:nvSpPr>
          <p:cNvPr id="42" name="Freeform 42"/>
          <p:cNvSpPr/>
          <p:nvPr/>
        </p:nvSpPr>
        <p:spPr>
          <a:xfrm>
            <a:off x="12703862" y="8670503"/>
            <a:ext cx="5047274" cy="1484492"/>
          </a:xfrm>
          <a:custGeom>
            <a:avLst/>
            <a:gdLst/>
            <a:ahLst/>
            <a:cxnLst/>
            <a:rect l="l" t="t" r="r" b="b"/>
            <a:pathLst>
              <a:path w="5047274" h="1484492">
                <a:moveTo>
                  <a:pt x="0" y="0"/>
                </a:moveTo>
                <a:lnTo>
                  <a:pt x="5047275" y="0"/>
                </a:lnTo>
                <a:lnTo>
                  <a:pt x="5047275" y="1484492"/>
                </a:lnTo>
                <a:lnTo>
                  <a:pt x="0" y="1484492"/>
                </a:lnTo>
                <a:lnTo>
                  <a:pt x="0" y="0"/>
                </a:lnTo>
                <a:close/>
              </a:path>
            </a:pathLst>
          </a:custGeom>
          <a:blipFill>
            <a:blip r:embed="rId8">
              <a:extLst>
                <a:ext uri="{96DAC541-7B7A-43D3-8B79-37D633B846F1}">
                  <asvg:svgBlip xmlns="" xmlns:asvg="http://schemas.microsoft.com/office/drawing/2016/SVG/main" r:embed="rId15"/>
                </a:ext>
              </a:extLst>
            </a:blip>
            <a:stretch>
              <a:fillRect/>
            </a:stretch>
          </a:blipFill>
        </p:spPr>
      </p:sp>
      <p:sp>
        <p:nvSpPr>
          <p:cNvPr id="3" name="TextBox 2"/>
          <p:cNvSpPr txBox="1"/>
          <p:nvPr/>
        </p:nvSpPr>
        <p:spPr>
          <a:xfrm>
            <a:off x="2438400" y="2400300"/>
            <a:ext cx="13792200" cy="5509200"/>
          </a:xfrm>
          <a:prstGeom prst="rect">
            <a:avLst/>
          </a:prstGeom>
          <a:noFill/>
        </p:spPr>
        <p:txBody>
          <a:bodyPr wrap="square" rtlCol="0">
            <a:spAutoFit/>
          </a:bodyPr>
          <a:lstStyle/>
          <a:p>
            <a:r>
              <a:rPr lang="en-US" sz="4400" b="1" smtClean="0"/>
              <a:t>Bài 1: Hoàn thành các phương trình hoá học sau:</a:t>
            </a:r>
          </a:p>
          <a:p>
            <a:pPr marL="514350" indent="-514350">
              <a:buAutoNum type="alphaLcParenR"/>
            </a:pPr>
            <a:r>
              <a:rPr lang="en-US" sz="4400"/>
              <a:t>K</a:t>
            </a:r>
            <a:r>
              <a:rPr lang="en-US" sz="4400" smtClean="0"/>
              <a:t> + HCl </a:t>
            </a:r>
            <a:r>
              <a:rPr lang="en-US" sz="4400" smtClean="0">
                <a:sym typeface="Wingdings" panose="05000000000000000000" pitchFamily="2" charset="2"/>
              </a:rPr>
              <a:t></a:t>
            </a:r>
          </a:p>
          <a:p>
            <a:pPr marL="514350" indent="-514350">
              <a:buAutoNum type="alphaLcParenR"/>
            </a:pPr>
            <a:r>
              <a:rPr lang="en-US" sz="4400" smtClean="0">
                <a:sym typeface="Wingdings" panose="05000000000000000000" pitchFamily="2" charset="2"/>
              </a:rPr>
              <a:t>Ca + H</a:t>
            </a:r>
            <a:r>
              <a:rPr lang="en-US" sz="4400" baseline="-25000" smtClean="0">
                <a:sym typeface="Wingdings" panose="05000000000000000000" pitchFamily="2" charset="2"/>
              </a:rPr>
              <a:t>2</a:t>
            </a:r>
            <a:r>
              <a:rPr lang="en-US" sz="4400" smtClean="0">
                <a:sym typeface="Wingdings" panose="05000000000000000000" pitchFamily="2" charset="2"/>
              </a:rPr>
              <a:t>SO</a:t>
            </a:r>
            <a:r>
              <a:rPr lang="en-US" sz="4400" baseline="-25000" smtClean="0">
                <a:sym typeface="Wingdings" panose="05000000000000000000" pitchFamily="2" charset="2"/>
              </a:rPr>
              <a:t>4</a:t>
            </a:r>
            <a:r>
              <a:rPr lang="en-US" sz="4400" smtClean="0">
                <a:sym typeface="Wingdings" panose="05000000000000000000" pitchFamily="2" charset="2"/>
              </a:rPr>
              <a:t> </a:t>
            </a:r>
          </a:p>
          <a:p>
            <a:pPr marL="514350" indent="-514350">
              <a:buAutoNum type="alphaLcParenR"/>
            </a:pPr>
            <a:r>
              <a:rPr lang="en-US" sz="4400" smtClean="0">
                <a:sym typeface="Wingdings" panose="05000000000000000000" pitchFamily="2" charset="2"/>
              </a:rPr>
              <a:t>Al + HCl </a:t>
            </a:r>
          </a:p>
          <a:p>
            <a:pPr marL="514350" indent="-514350">
              <a:buAutoNum type="alphaLcParenR"/>
            </a:pPr>
            <a:r>
              <a:rPr lang="en-US" sz="4400" smtClean="0"/>
              <a:t>Mg + CH</a:t>
            </a:r>
            <a:r>
              <a:rPr lang="en-US" sz="4400" baseline="-25000" smtClean="0"/>
              <a:t>3</a:t>
            </a:r>
            <a:r>
              <a:rPr lang="en-US" sz="4400" smtClean="0"/>
              <a:t>COOH </a:t>
            </a:r>
            <a:r>
              <a:rPr lang="en-US" sz="4400" smtClean="0">
                <a:sym typeface="Wingdings" panose="05000000000000000000" pitchFamily="2" charset="2"/>
              </a:rPr>
              <a:t></a:t>
            </a:r>
          </a:p>
          <a:p>
            <a:pPr marL="514350" indent="-514350">
              <a:buAutoNum type="alphaLcParenR"/>
            </a:pPr>
            <a:r>
              <a:rPr lang="en-US" sz="4400" smtClean="0"/>
              <a:t>Zn + HCl </a:t>
            </a:r>
            <a:r>
              <a:rPr lang="en-US" sz="4400" smtClean="0">
                <a:sym typeface="Wingdings" panose="05000000000000000000" pitchFamily="2" charset="2"/>
              </a:rPr>
              <a:t></a:t>
            </a:r>
          </a:p>
          <a:p>
            <a:pPr marL="514350" indent="-514350">
              <a:buAutoNum type="alphaLcParenR"/>
            </a:pPr>
            <a:r>
              <a:rPr lang="en-US" sz="4400" smtClean="0">
                <a:sym typeface="Wingdings" panose="05000000000000000000" pitchFamily="2" charset="2"/>
              </a:rPr>
              <a:t>Fe +</a:t>
            </a:r>
            <a:r>
              <a:rPr lang="en-US" sz="4400" baseline="-25000">
                <a:sym typeface="Wingdings" panose="05000000000000000000" pitchFamily="2" charset="2"/>
              </a:rPr>
              <a:t> </a:t>
            </a:r>
            <a:r>
              <a:rPr lang="en-US" sz="4400" smtClean="0">
                <a:sym typeface="Wingdings" panose="05000000000000000000" pitchFamily="2" charset="2"/>
              </a:rPr>
              <a:t>CH</a:t>
            </a:r>
            <a:r>
              <a:rPr lang="en-US" sz="4400" baseline="-25000" smtClean="0">
                <a:sym typeface="Wingdings" panose="05000000000000000000" pitchFamily="2" charset="2"/>
              </a:rPr>
              <a:t>3</a:t>
            </a:r>
            <a:r>
              <a:rPr lang="en-US" sz="4400" smtClean="0">
                <a:sym typeface="Wingdings" panose="05000000000000000000" pitchFamily="2" charset="2"/>
              </a:rPr>
              <a:t>COOH  </a:t>
            </a:r>
          </a:p>
          <a:p>
            <a:pPr marL="514350" indent="-514350">
              <a:buAutoNum type="alphaLcParenR"/>
            </a:pPr>
            <a:endParaRPr lang="en-US" sz="4400"/>
          </a:p>
        </p:txBody>
      </p:sp>
    </p:spTree>
    <p:extLst>
      <p:ext uri="{BB962C8B-B14F-4D97-AF65-F5344CB8AC3E}">
        <p14:creationId xmlns:p14="http://schemas.microsoft.com/office/powerpoint/2010/main" val="8650890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015555"/>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flipH="1" flipV="1">
            <a:off x="-1017057" y="8939118"/>
            <a:ext cx="4091513" cy="3332723"/>
          </a:xfrm>
          <a:custGeom>
            <a:avLst/>
            <a:gdLst/>
            <a:ahLst/>
            <a:cxnLst/>
            <a:rect l="l" t="t" r="r" b="b"/>
            <a:pathLst>
              <a:path w="4091513" h="3332723">
                <a:moveTo>
                  <a:pt x="4091514" y="3332723"/>
                </a:moveTo>
                <a:lnTo>
                  <a:pt x="0" y="3332723"/>
                </a:lnTo>
                <a:lnTo>
                  <a:pt x="0" y="0"/>
                </a:lnTo>
                <a:lnTo>
                  <a:pt x="4091514" y="0"/>
                </a:lnTo>
                <a:lnTo>
                  <a:pt x="4091514" y="3332723"/>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rot="1365377">
            <a:off x="-1236059" y="9142127"/>
            <a:ext cx="5674213" cy="4095750"/>
          </a:xfrm>
          <a:custGeom>
            <a:avLst/>
            <a:gdLst/>
            <a:ahLst/>
            <a:cxnLst/>
            <a:rect l="l" t="t" r="r" b="b"/>
            <a:pathLst>
              <a:path w="5674213" h="4095750">
                <a:moveTo>
                  <a:pt x="0" y="0"/>
                </a:moveTo>
                <a:lnTo>
                  <a:pt x="5674212" y="0"/>
                </a:lnTo>
                <a:lnTo>
                  <a:pt x="5674212" y="4095750"/>
                </a:lnTo>
                <a:lnTo>
                  <a:pt x="0" y="409575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rot="-8645251" flipV="1">
            <a:off x="14644868" y="-2534300"/>
            <a:ext cx="5674213" cy="4095750"/>
          </a:xfrm>
          <a:custGeom>
            <a:avLst/>
            <a:gdLst/>
            <a:ahLst/>
            <a:cxnLst/>
            <a:rect l="l" t="t" r="r" b="b"/>
            <a:pathLst>
              <a:path w="5674213" h="4095750">
                <a:moveTo>
                  <a:pt x="0" y="4095750"/>
                </a:moveTo>
                <a:lnTo>
                  <a:pt x="5674213" y="4095750"/>
                </a:lnTo>
                <a:lnTo>
                  <a:pt x="5674213" y="0"/>
                </a:lnTo>
                <a:lnTo>
                  <a:pt x="0" y="0"/>
                </a:lnTo>
                <a:lnTo>
                  <a:pt x="0" y="409575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37" name="Freeform 37"/>
          <p:cNvSpPr/>
          <p:nvPr/>
        </p:nvSpPr>
        <p:spPr>
          <a:xfrm>
            <a:off x="550819" y="426786"/>
            <a:ext cx="5047274" cy="1484492"/>
          </a:xfrm>
          <a:custGeom>
            <a:avLst/>
            <a:gdLst/>
            <a:ahLst/>
            <a:cxnLst/>
            <a:rect l="l" t="t" r="r" b="b"/>
            <a:pathLst>
              <a:path w="5047274" h="1484492">
                <a:moveTo>
                  <a:pt x="0" y="0"/>
                </a:moveTo>
                <a:lnTo>
                  <a:pt x="5047275" y="0"/>
                </a:lnTo>
                <a:lnTo>
                  <a:pt x="5047275" y="1484493"/>
                </a:lnTo>
                <a:lnTo>
                  <a:pt x="0" y="1484493"/>
                </a:lnTo>
                <a:lnTo>
                  <a:pt x="0" y="0"/>
                </a:lnTo>
                <a:close/>
              </a:path>
            </a:pathLst>
          </a:custGeom>
          <a:blipFill>
            <a:blip r:embed="rId8">
              <a:extLst>
                <a:ext uri="{96DAC541-7B7A-43D3-8B79-37D633B846F1}">
                  <asvg:svgBlip xmlns="" xmlns:asvg="http://schemas.microsoft.com/office/drawing/2016/SVG/main" r:embed="rId15"/>
                </a:ext>
              </a:extLst>
            </a:blip>
            <a:stretch>
              <a:fillRect/>
            </a:stretch>
          </a:blipFill>
        </p:spPr>
      </p:sp>
      <p:sp>
        <p:nvSpPr>
          <p:cNvPr id="38" name="TextBox 38"/>
          <p:cNvSpPr txBox="1"/>
          <p:nvPr/>
        </p:nvSpPr>
        <p:spPr>
          <a:xfrm>
            <a:off x="4509453" y="296704"/>
            <a:ext cx="9269093" cy="1538883"/>
          </a:xfrm>
          <a:prstGeom prst="rect">
            <a:avLst/>
          </a:prstGeom>
        </p:spPr>
        <p:txBody>
          <a:bodyPr lIns="0" tIns="0" rIns="0" bIns="0" rtlCol="0" anchor="t">
            <a:spAutoFit/>
          </a:bodyPr>
          <a:lstStyle/>
          <a:p>
            <a:pPr algn="ctr"/>
            <a:r>
              <a:rPr lang="en-US" sz="10000" smtClean="0">
                <a:solidFill>
                  <a:srgbClr val="665B82"/>
                </a:solidFill>
                <a:latin typeface="Ara Hamah Homs"/>
                <a:ea typeface="Ara Hamah Homs"/>
                <a:cs typeface="Ara Hamah Homs"/>
                <a:sym typeface="Ara Hamah Homs"/>
              </a:rPr>
              <a:t>Bài tập về nhà</a:t>
            </a:r>
            <a:endParaRPr lang="en-US" sz="10000">
              <a:solidFill>
                <a:srgbClr val="665B82"/>
              </a:solidFill>
              <a:latin typeface="Ara Hamah Homs"/>
              <a:ea typeface="Ara Hamah Homs"/>
              <a:cs typeface="Ara Hamah Homs"/>
              <a:sym typeface="Ara Hamah Homs"/>
            </a:endParaRPr>
          </a:p>
        </p:txBody>
      </p:sp>
      <p:sp>
        <p:nvSpPr>
          <p:cNvPr id="42" name="Freeform 42"/>
          <p:cNvSpPr/>
          <p:nvPr/>
        </p:nvSpPr>
        <p:spPr>
          <a:xfrm>
            <a:off x="12703862" y="8670503"/>
            <a:ext cx="5047274" cy="1484492"/>
          </a:xfrm>
          <a:custGeom>
            <a:avLst/>
            <a:gdLst/>
            <a:ahLst/>
            <a:cxnLst/>
            <a:rect l="l" t="t" r="r" b="b"/>
            <a:pathLst>
              <a:path w="5047274" h="1484492">
                <a:moveTo>
                  <a:pt x="0" y="0"/>
                </a:moveTo>
                <a:lnTo>
                  <a:pt x="5047275" y="0"/>
                </a:lnTo>
                <a:lnTo>
                  <a:pt x="5047275" y="1484492"/>
                </a:lnTo>
                <a:lnTo>
                  <a:pt x="0" y="1484492"/>
                </a:lnTo>
                <a:lnTo>
                  <a:pt x="0" y="0"/>
                </a:lnTo>
                <a:close/>
              </a:path>
            </a:pathLst>
          </a:custGeom>
          <a:blipFill>
            <a:blip r:embed="rId8">
              <a:extLst>
                <a:ext uri="{96DAC541-7B7A-43D3-8B79-37D633B846F1}">
                  <asvg:svgBlip xmlns="" xmlns:asvg="http://schemas.microsoft.com/office/drawing/2016/SVG/main" r:embed="rId15"/>
                </a:ext>
              </a:extLst>
            </a:blip>
            <a:stretch>
              <a:fillRect/>
            </a:stretch>
          </a:blipFill>
        </p:spPr>
      </p:sp>
      <p:grpSp>
        <p:nvGrpSpPr>
          <p:cNvPr id="4" name="Group 3"/>
          <p:cNvGrpSpPr/>
          <p:nvPr/>
        </p:nvGrpSpPr>
        <p:grpSpPr>
          <a:xfrm>
            <a:off x="1676400" y="1764352"/>
            <a:ext cx="14636512" cy="8214546"/>
            <a:chOff x="1676400" y="1764352"/>
            <a:chExt cx="14636512" cy="8214546"/>
          </a:xfrm>
        </p:grpSpPr>
        <p:pic>
          <p:nvPicPr>
            <p:cNvPr id="43" name="Picture 42"/>
            <p:cNvPicPr>
              <a:picLocks noChangeAspect="1"/>
            </p:cNvPicPr>
            <p:nvPr/>
          </p:nvPicPr>
          <p:blipFill>
            <a:blip r:embed="rId16"/>
            <a:stretch>
              <a:fillRect/>
            </a:stretch>
          </p:blipFill>
          <p:spPr>
            <a:xfrm>
              <a:off x="1676400" y="1764352"/>
              <a:ext cx="14636512" cy="8214546"/>
            </a:xfrm>
            <a:prstGeom prst="rect">
              <a:avLst/>
            </a:prstGeom>
          </p:spPr>
        </p:pic>
        <p:sp>
          <p:nvSpPr>
            <p:cNvPr id="3" name="TextBox 2"/>
            <p:cNvSpPr txBox="1"/>
            <p:nvPr/>
          </p:nvSpPr>
          <p:spPr>
            <a:xfrm>
              <a:off x="1676400" y="1764352"/>
              <a:ext cx="1143000" cy="630942"/>
            </a:xfrm>
            <a:prstGeom prst="rect">
              <a:avLst/>
            </a:prstGeom>
            <a:solidFill>
              <a:schemeClr val="bg1"/>
            </a:solidFill>
          </p:spPr>
          <p:txBody>
            <a:bodyPr wrap="square" rtlCol="0">
              <a:spAutoFit/>
            </a:bodyPr>
            <a:lstStyle/>
            <a:p>
              <a:r>
                <a:rPr lang="en-US" sz="3500" b="1" smtClean="0"/>
                <a:t>Bài 2</a:t>
              </a:r>
              <a:endParaRPr lang="en-US" sz="3500" b="1"/>
            </a:p>
          </p:txBody>
        </p:sp>
        <p:sp>
          <p:nvSpPr>
            <p:cNvPr id="12" name="TextBox 11"/>
            <p:cNvSpPr txBox="1"/>
            <p:nvPr/>
          </p:nvSpPr>
          <p:spPr>
            <a:xfrm>
              <a:off x="1676400" y="5402659"/>
              <a:ext cx="1143000" cy="630942"/>
            </a:xfrm>
            <a:prstGeom prst="rect">
              <a:avLst/>
            </a:prstGeom>
            <a:solidFill>
              <a:schemeClr val="bg1"/>
            </a:solidFill>
          </p:spPr>
          <p:txBody>
            <a:bodyPr wrap="square" rtlCol="0">
              <a:spAutoFit/>
            </a:bodyPr>
            <a:lstStyle/>
            <a:p>
              <a:r>
                <a:rPr lang="en-US" sz="3500" b="1" smtClean="0"/>
                <a:t>Bài 3</a:t>
              </a:r>
              <a:endParaRPr lang="en-US" sz="3500" b="1"/>
            </a:p>
          </p:txBody>
        </p:sp>
      </p:grpSp>
    </p:spTree>
    <p:extLst>
      <p:ext uri="{BB962C8B-B14F-4D97-AF65-F5344CB8AC3E}">
        <p14:creationId xmlns:p14="http://schemas.microsoft.com/office/powerpoint/2010/main" val="6353772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015555"/>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flipH="1" flipV="1">
            <a:off x="-1017057" y="8939118"/>
            <a:ext cx="4091513" cy="3332723"/>
          </a:xfrm>
          <a:custGeom>
            <a:avLst/>
            <a:gdLst/>
            <a:ahLst/>
            <a:cxnLst/>
            <a:rect l="l" t="t" r="r" b="b"/>
            <a:pathLst>
              <a:path w="4091513" h="3332723">
                <a:moveTo>
                  <a:pt x="4091514" y="3332723"/>
                </a:moveTo>
                <a:lnTo>
                  <a:pt x="0" y="3332723"/>
                </a:lnTo>
                <a:lnTo>
                  <a:pt x="0" y="0"/>
                </a:lnTo>
                <a:lnTo>
                  <a:pt x="4091514" y="0"/>
                </a:lnTo>
                <a:lnTo>
                  <a:pt x="4091514" y="3332723"/>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rot="1365377">
            <a:off x="-1236059" y="9142127"/>
            <a:ext cx="5674213" cy="4095750"/>
          </a:xfrm>
          <a:custGeom>
            <a:avLst/>
            <a:gdLst/>
            <a:ahLst/>
            <a:cxnLst/>
            <a:rect l="l" t="t" r="r" b="b"/>
            <a:pathLst>
              <a:path w="5674213" h="4095750">
                <a:moveTo>
                  <a:pt x="0" y="0"/>
                </a:moveTo>
                <a:lnTo>
                  <a:pt x="5674212" y="0"/>
                </a:lnTo>
                <a:lnTo>
                  <a:pt x="5674212" y="4095750"/>
                </a:lnTo>
                <a:lnTo>
                  <a:pt x="0" y="409575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rot="-8645251" flipV="1">
            <a:off x="14644868" y="-2534300"/>
            <a:ext cx="5674213" cy="4095750"/>
          </a:xfrm>
          <a:custGeom>
            <a:avLst/>
            <a:gdLst/>
            <a:ahLst/>
            <a:cxnLst/>
            <a:rect l="l" t="t" r="r" b="b"/>
            <a:pathLst>
              <a:path w="5674213" h="4095750">
                <a:moveTo>
                  <a:pt x="0" y="4095750"/>
                </a:moveTo>
                <a:lnTo>
                  <a:pt x="5674213" y="4095750"/>
                </a:lnTo>
                <a:lnTo>
                  <a:pt x="5674213" y="0"/>
                </a:lnTo>
                <a:lnTo>
                  <a:pt x="0" y="0"/>
                </a:lnTo>
                <a:lnTo>
                  <a:pt x="0" y="409575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37" name="Freeform 37"/>
          <p:cNvSpPr/>
          <p:nvPr/>
        </p:nvSpPr>
        <p:spPr>
          <a:xfrm>
            <a:off x="550819" y="426786"/>
            <a:ext cx="5047274" cy="1484492"/>
          </a:xfrm>
          <a:custGeom>
            <a:avLst/>
            <a:gdLst/>
            <a:ahLst/>
            <a:cxnLst/>
            <a:rect l="l" t="t" r="r" b="b"/>
            <a:pathLst>
              <a:path w="5047274" h="1484492">
                <a:moveTo>
                  <a:pt x="0" y="0"/>
                </a:moveTo>
                <a:lnTo>
                  <a:pt x="5047275" y="0"/>
                </a:lnTo>
                <a:lnTo>
                  <a:pt x="5047275" y="1484493"/>
                </a:lnTo>
                <a:lnTo>
                  <a:pt x="0" y="1484493"/>
                </a:lnTo>
                <a:lnTo>
                  <a:pt x="0" y="0"/>
                </a:lnTo>
                <a:close/>
              </a:path>
            </a:pathLst>
          </a:custGeom>
          <a:blipFill>
            <a:blip r:embed="rId8">
              <a:extLst>
                <a:ext uri="{96DAC541-7B7A-43D3-8B79-37D633B846F1}">
                  <asvg:svgBlip xmlns="" xmlns:asvg="http://schemas.microsoft.com/office/drawing/2016/SVG/main" r:embed="rId15"/>
                </a:ext>
              </a:extLst>
            </a:blip>
            <a:stretch>
              <a:fillRect/>
            </a:stretch>
          </a:blipFill>
        </p:spPr>
      </p:sp>
      <p:sp>
        <p:nvSpPr>
          <p:cNvPr id="38" name="TextBox 38"/>
          <p:cNvSpPr txBox="1"/>
          <p:nvPr/>
        </p:nvSpPr>
        <p:spPr>
          <a:xfrm>
            <a:off x="4509453" y="296704"/>
            <a:ext cx="9269093" cy="1538883"/>
          </a:xfrm>
          <a:prstGeom prst="rect">
            <a:avLst/>
          </a:prstGeom>
        </p:spPr>
        <p:txBody>
          <a:bodyPr lIns="0" tIns="0" rIns="0" bIns="0" rtlCol="0" anchor="t">
            <a:spAutoFit/>
          </a:bodyPr>
          <a:lstStyle/>
          <a:p>
            <a:pPr algn="ctr"/>
            <a:r>
              <a:rPr lang="en-US" sz="10000" smtClean="0">
                <a:solidFill>
                  <a:srgbClr val="665B82"/>
                </a:solidFill>
                <a:latin typeface="Ara Hamah Homs"/>
                <a:ea typeface="Ara Hamah Homs"/>
                <a:cs typeface="Ara Hamah Homs"/>
                <a:sym typeface="Ara Hamah Homs"/>
              </a:rPr>
              <a:t>Bài tập về nhà</a:t>
            </a:r>
            <a:endParaRPr lang="en-US" sz="10000">
              <a:solidFill>
                <a:srgbClr val="665B82"/>
              </a:solidFill>
              <a:latin typeface="Ara Hamah Homs"/>
              <a:ea typeface="Ara Hamah Homs"/>
              <a:cs typeface="Ara Hamah Homs"/>
              <a:sym typeface="Ara Hamah Homs"/>
            </a:endParaRPr>
          </a:p>
        </p:txBody>
      </p:sp>
      <p:sp>
        <p:nvSpPr>
          <p:cNvPr id="42" name="Freeform 42"/>
          <p:cNvSpPr/>
          <p:nvPr/>
        </p:nvSpPr>
        <p:spPr>
          <a:xfrm>
            <a:off x="12703862" y="8670503"/>
            <a:ext cx="5047274" cy="1484492"/>
          </a:xfrm>
          <a:custGeom>
            <a:avLst/>
            <a:gdLst/>
            <a:ahLst/>
            <a:cxnLst/>
            <a:rect l="l" t="t" r="r" b="b"/>
            <a:pathLst>
              <a:path w="5047274" h="1484492">
                <a:moveTo>
                  <a:pt x="0" y="0"/>
                </a:moveTo>
                <a:lnTo>
                  <a:pt x="5047275" y="0"/>
                </a:lnTo>
                <a:lnTo>
                  <a:pt x="5047275" y="1484492"/>
                </a:lnTo>
                <a:lnTo>
                  <a:pt x="0" y="1484492"/>
                </a:lnTo>
                <a:lnTo>
                  <a:pt x="0" y="0"/>
                </a:lnTo>
                <a:close/>
              </a:path>
            </a:pathLst>
          </a:custGeom>
          <a:blipFill>
            <a:blip r:embed="rId8">
              <a:extLst>
                <a:ext uri="{96DAC541-7B7A-43D3-8B79-37D633B846F1}">
                  <asvg:svgBlip xmlns="" xmlns:asvg="http://schemas.microsoft.com/office/drawing/2016/SVG/main" r:embed="rId15"/>
                </a:ext>
              </a:extLst>
            </a:blip>
            <a:stretch>
              <a:fillRect/>
            </a:stretch>
          </a:blipFill>
        </p:spPr>
      </p:sp>
      <p:grpSp>
        <p:nvGrpSpPr>
          <p:cNvPr id="10" name="Group 9"/>
          <p:cNvGrpSpPr/>
          <p:nvPr/>
        </p:nvGrpSpPr>
        <p:grpSpPr>
          <a:xfrm>
            <a:off x="1143000" y="1767850"/>
            <a:ext cx="15217069" cy="3606876"/>
            <a:chOff x="1143000" y="1767850"/>
            <a:chExt cx="15217069" cy="3606876"/>
          </a:xfrm>
        </p:grpSpPr>
        <p:pic>
          <p:nvPicPr>
            <p:cNvPr id="3" name="Picture 2"/>
            <p:cNvPicPr>
              <a:picLocks noChangeAspect="1"/>
            </p:cNvPicPr>
            <p:nvPr/>
          </p:nvPicPr>
          <p:blipFill>
            <a:blip r:embed="rId16"/>
            <a:stretch>
              <a:fillRect/>
            </a:stretch>
          </p:blipFill>
          <p:spPr>
            <a:xfrm>
              <a:off x="1143000" y="1767850"/>
              <a:ext cx="15217069" cy="3606876"/>
            </a:xfrm>
            <a:prstGeom prst="rect">
              <a:avLst/>
            </a:prstGeom>
          </p:spPr>
        </p:pic>
        <p:sp>
          <p:nvSpPr>
            <p:cNvPr id="5" name="TextBox 4"/>
            <p:cNvSpPr txBox="1"/>
            <p:nvPr/>
          </p:nvSpPr>
          <p:spPr>
            <a:xfrm>
              <a:off x="1143000" y="1793278"/>
              <a:ext cx="1143000" cy="630942"/>
            </a:xfrm>
            <a:prstGeom prst="rect">
              <a:avLst/>
            </a:prstGeom>
            <a:solidFill>
              <a:schemeClr val="bg1"/>
            </a:solidFill>
          </p:spPr>
          <p:txBody>
            <a:bodyPr wrap="square" rtlCol="0">
              <a:spAutoFit/>
            </a:bodyPr>
            <a:lstStyle/>
            <a:p>
              <a:r>
                <a:rPr lang="en-US" sz="3500" b="1" smtClean="0"/>
                <a:t>Bài 4</a:t>
              </a:r>
              <a:endParaRPr lang="en-US" sz="3500" b="1"/>
            </a:p>
          </p:txBody>
        </p:sp>
      </p:grpSp>
      <p:grpSp>
        <p:nvGrpSpPr>
          <p:cNvPr id="11" name="Group 10"/>
          <p:cNvGrpSpPr/>
          <p:nvPr/>
        </p:nvGrpSpPr>
        <p:grpSpPr>
          <a:xfrm>
            <a:off x="1143000" y="5454455"/>
            <a:ext cx="15142419" cy="3674655"/>
            <a:chOff x="1143000" y="5454455"/>
            <a:chExt cx="15142419" cy="3674655"/>
          </a:xfrm>
        </p:grpSpPr>
        <p:pic>
          <p:nvPicPr>
            <p:cNvPr id="4" name="Picture 3"/>
            <p:cNvPicPr>
              <a:picLocks noChangeAspect="1"/>
            </p:cNvPicPr>
            <p:nvPr/>
          </p:nvPicPr>
          <p:blipFill>
            <a:blip r:embed="rId17"/>
            <a:stretch>
              <a:fillRect/>
            </a:stretch>
          </p:blipFill>
          <p:spPr>
            <a:xfrm>
              <a:off x="1143000" y="5454455"/>
              <a:ext cx="15142419" cy="3674655"/>
            </a:xfrm>
            <a:prstGeom prst="rect">
              <a:avLst/>
            </a:prstGeom>
          </p:spPr>
        </p:pic>
        <p:sp>
          <p:nvSpPr>
            <p:cNvPr id="13" name="TextBox 12"/>
            <p:cNvSpPr txBox="1"/>
            <p:nvPr/>
          </p:nvSpPr>
          <p:spPr>
            <a:xfrm>
              <a:off x="1143000" y="5554085"/>
              <a:ext cx="1143000" cy="630942"/>
            </a:xfrm>
            <a:prstGeom prst="rect">
              <a:avLst/>
            </a:prstGeom>
            <a:solidFill>
              <a:schemeClr val="bg1"/>
            </a:solidFill>
          </p:spPr>
          <p:txBody>
            <a:bodyPr wrap="square" rtlCol="0">
              <a:spAutoFit/>
            </a:bodyPr>
            <a:lstStyle/>
            <a:p>
              <a:r>
                <a:rPr lang="en-US" sz="3500" b="1" smtClean="0"/>
                <a:t>Bài 5</a:t>
              </a:r>
              <a:endParaRPr lang="en-US" sz="3500" b="1"/>
            </a:p>
          </p:txBody>
        </p:sp>
      </p:grpSp>
    </p:spTree>
    <p:extLst>
      <p:ext uri="{BB962C8B-B14F-4D97-AF65-F5344CB8AC3E}">
        <p14:creationId xmlns:p14="http://schemas.microsoft.com/office/powerpoint/2010/main" val="26102761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015555"/>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3128067" y="-458058"/>
            <a:ext cx="5209612" cy="2206024"/>
          </a:xfrm>
          <a:custGeom>
            <a:avLst/>
            <a:gdLst/>
            <a:ahLst/>
            <a:cxnLst/>
            <a:rect l="l" t="t" r="r" b="b"/>
            <a:pathLst>
              <a:path w="5209612" h="2206024">
                <a:moveTo>
                  <a:pt x="0" y="0"/>
                </a:moveTo>
                <a:lnTo>
                  <a:pt x="5209613" y="0"/>
                </a:lnTo>
                <a:lnTo>
                  <a:pt x="5209613" y="2206024"/>
                </a:lnTo>
                <a:lnTo>
                  <a:pt x="0" y="2206024"/>
                </a:lnTo>
                <a:lnTo>
                  <a:pt x="0" y="0"/>
                </a:lnTo>
                <a:close/>
              </a:path>
            </a:pathLst>
          </a:custGeom>
          <a:blipFill>
            <a:blip r:embed="rId6">
              <a:extLst>
                <a:ext uri="{96DAC541-7B7A-43D3-8B79-37D633B846F1}">
                  <asvg:svgBlip xmlns="" xmlns:asvg="http://schemas.microsoft.com/office/drawing/2016/SVG/main" r:embed="rId7"/>
                </a:ext>
              </a:extLst>
            </a:blip>
            <a:stretch>
              <a:fillRect l="-11388" t="-86525"/>
            </a:stretch>
          </a:blipFill>
        </p:spPr>
      </p:sp>
      <p:sp>
        <p:nvSpPr>
          <p:cNvPr id="5" name="Freeform 5"/>
          <p:cNvSpPr/>
          <p:nvPr/>
        </p:nvSpPr>
        <p:spPr>
          <a:xfrm rot="960655" flipH="1" flipV="1">
            <a:off x="-1017057" y="8620638"/>
            <a:ext cx="4091513" cy="3332723"/>
          </a:xfrm>
          <a:custGeom>
            <a:avLst/>
            <a:gdLst/>
            <a:ahLst/>
            <a:cxnLst/>
            <a:rect l="l" t="t" r="r" b="b"/>
            <a:pathLst>
              <a:path w="4091513" h="3332723">
                <a:moveTo>
                  <a:pt x="4091514" y="3332724"/>
                </a:moveTo>
                <a:lnTo>
                  <a:pt x="0" y="3332724"/>
                </a:lnTo>
                <a:lnTo>
                  <a:pt x="0" y="0"/>
                </a:lnTo>
                <a:lnTo>
                  <a:pt x="4091514" y="0"/>
                </a:lnTo>
                <a:lnTo>
                  <a:pt x="4091514" y="3332724"/>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rot="668257" flipH="1" flipV="1">
            <a:off x="-676709" y="8155288"/>
            <a:ext cx="5209612" cy="2206024"/>
          </a:xfrm>
          <a:custGeom>
            <a:avLst/>
            <a:gdLst/>
            <a:ahLst/>
            <a:cxnLst/>
            <a:rect l="l" t="t" r="r" b="b"/>
            <a:pathLst>
              <a:path w="5209612" h="2206024">
                <a:moveTo>
                  <a:pt x="5209613" y="2206024"/>
                </a:moveTo>
                <a:lnTo>
                  <a:pt x="0" y="2206024"/>
                </a:lnTo>
                <a:lnTo>
                  <a:pt x="0" y="0"/>
                </a:lnTo>
                <a:lnTo>
                  <a:pt x="5209613" y="0"/>
                </a:lnTo>
                <a:lnTo>
                  <a:pt x="5209613" y="2206024"/>
                </a:lnTo>
                <a:close/>
              </a:path>
            </a:pathLst>
          </a:custGeom>
          <a:blipFill>
            <a:blip r:embed="rId6">
              <a:extLst>
                <a:ext uri="{96DAC541-7B7A-43D3-8B79-37D633B846F1}">
                  <asvg:svgBlip xmlns="" xmlns:asvg="http://schemas.microsoft.com/office/drawing/2016/SVG/main" r:embed="rId7"/>
                </a:ext>
              </a:extLst>
            </a:blip>
            <a:stretch>
              <a:fillRect l="-11388" t="-86525"/>
            </a:stretch>
          </a:blipFill>
        </p:spPr>
      </p:sp>
      <p:sp>
        <p:nvSpPr>
          <p:cNvPr id="7" name="Freeform 7"/>
          <p:cNvSpPr/>
          <p:nvPr/>
        </p:nvSpPr>
        <p:spPr>
          <a:xfrm>
            <a:off x="3189449" y="912798"/>
            <a:ext cx="12246769" cy="8461404"/>
          </a:xfrm>
          <a:custGeom>
            <a:avLst/>
            <a:gdLst/>
            <a:ahLst/>
            <a:cxnLst/>
            <a:rect l="l" t="t" r="r" b="b"/>
            <a:pathLst>
              <a:path w="12246769" h="8461404">
                <a:moveTo>
                  <a:pt x="0" y="0"/>
                </a:moveTo>
                <a:lnTo>
                  <a:pt x="12246769" y="0"/>
                </a:lnTo>
                <a:lnTo>
                  <a:pt x="12246769" y="8461404"/>
                </a:lnTo>
                <a:lnTo>
                  <a:pt x="0" y="846140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TextBox 8"/>
          <p:cNvSpPr txBox="1"/>
          <p:nvPr/>
        </p:nvSpPr>
        <p:spPr>
          <a:xfrm>
            <a:off x="3676092" y="3008893"/>
            <a:ext cx="10935815" cy="4533900"/>
          </a:xfrm>
          <a:prstGeom prst="rect">
            <a:avLst/>
          </a:prstGeom>
        </p:spPr>
        <p:txBody>
          <a:bodyPr lIns="0" tIns="0" rIns="0" bIns="0" rtlCol="0" anchor="t">
            <a:spAutoFit/>
          </a:bodyPr>
          <a:lstStyle/>
          <a:p>
            <a:pPr algn="ctr">
              <a:lnSpc>
                <a:spcPts val="17100"/>
              </a:lnSpc>
            </a:pPr>
            <a:r>
              <a:rPr lang="en-US" sz="18000">
                <a:solidFill>
                  <a:srgbClr val="C495B9"/>
                </a:solidFill>
                <a:latin typeface="Chewy"/>
                <a:ea typeface="Chewy"/>
                <a:cs typeface="Chewy"/>
                <a:sym typeface="Chewy"/>
              </a:rPr>
              <a:t>Thank</a:t>
            </a:r>
          </a:p>
          <a:p>
            <a:pPr algn="ctr">
              <a:lnSpc>
                <a:spcPts val="17100"/>
              </a:lnSpc>
            </a:pPr>
            <a:r>
              <a:rPr lang="en-US" sz="18000">
                <a:solidFill>
                  <a:srgbClr val="C495B9"/>
                </a:solidFill>
                <a:latin typeface="Chewy"/>
                <a:ea typeface="Chewy"/>
                <a:cs typeface="Chewy"/>
                <a:sym typeface="Chewy"/>
              </a:rPr>
              <a:t>You</a:t>
            </a:r>
          </a:p>
        </p:txBody>
      </p:sp>
      <p:sp>
        <p:nvSpPr>
          <p:cNvPr id="9" name="Freeform 9"/>
          <p:cNvSpPr/>
          <p:nvPr/>
        </p:nvSpPr>
        <p:spPr>
          <a:xfrm rot="5400000">
            <a:off x="-3465186" y="3204873"/>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0" name="Freeform 10"/>
          <p:cNvSpPr/>
          <p:nvPr/>
        </p:nvSpPr>
        <p:spPr>
          <a:xfrm rot="5400000" flipV="1">
            <a:off x="14452475" y="6471536"/>
            <a:ext cx="7315200" cy="625117"/>
          </a:xfrm>
          <a:custGeom>
            <a:avLst/>
            <a:gdLst/>
            <a:ahLst/>
            <a:cxnLst/>
            <a:rect l="l" t="t" r="r" b="b"/>
            <a:pathLst>
              <a:path w="7315200" h="625117">
                <a:moveTo>
                  <a:pt x="0" y="625117"/>
                </a:moveTo>
                <a:lnTo>
                  <a:pt x="7315200" y="625117"/>
                </a:lnTo>
                <a:lnTo>
                  <a:pt x="7315200" y="0"/>
                </a:lnTo>
                <a:lnTo>
                  <a:pt x="0" y="0"/>
                </a:lnTo>
                <a:lnTo>
                  <a:pt x="0" y="625117"/>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1" name="Freeform 11"/>
          <p:cNvSpPr/>
          <p:nvPr/>
        </p:nvSpPr>
        <p:spPr>
          <a:xfrm>
            <a:off x="4349858" y="3997697"/>
            <a:ext cx="1358244" cy="1291481"/>
          </a:xfrm>
          <a:custGeom>
            <a:avLst/>
            <a:gdLst/>
            <a:ahLst/>
            <a:cxnLst/>
            <a:rect l="l" t="t" r="r" b="b"/>
            <a:pathLst>
              <a:path w="1358244" h="1291481">
                <a:moveTo>
                  <a:pt x="0" y="0"/>
                </a:moveTo>
                <a:lnTo>
                  <a:pt x="1358244" y="0"/>
                </a:lnTo>
                <a:lnTo>
                  <a:pt x="1358244" y="1291481"/>
                </a:lnTo>
                <a:lnTo>
                  <a:pt x="0" y="1291481"/>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2" name="Freeform 12"/>
          <p:cNvSpPr/>
          <p:nvPr/>
        </p:nvSpPr>
        <p:spPr>
          <a:xfrm>
            <a:off x="11769823" y="5883551"/>
            <a:ext cx="1358244" cy="1291481"/>
          </a:xfrm>
          <a:custGeom>
            <a:avLst/>
            <a:gdLst/>
            <a:ahLst/>
            <a:cxnLst/>
            <a:rect l="l" t="t" r="r" b="b"/>
            <a:pathLst>
              <a:path w="1358244" h="1291481">
                <a:moveTo>
                  <a:pt x="0" y="0"/>
                </a:moveTo>
                <a:lnTo>
                  <a:pt x="1358244" y="0"/>
                </a:lnTo>
                <a:lnTo>
                  <a:pt x="1358244" y="1291481"/>
                </a:lnTo>
                <a:lnTo>
                  <a:pt x="0" y="1291481"/>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015555"/>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1671664" y="2273252"/>
            <a:ext cx="4561918" cy="5609005"/>
            <a:chOff x="0" y="0"/>
            <a:chExt cx="1201493" cy="1477269"/>
          </a:xfrm>
        </p:grpSpPr>
        <p:sp>
          <p:nvSpPr>
            <p:cNvPr id="4" name="Freeform 4"/>
            <p:cNvSpPr/>
            <p:nvPr/>
          </p:nvSpPr>
          <p:spPr>
            <a:xfrm>
              <a:off x="0" y="0"/>
              <a:ext cx="1201493" cy="1477269"/>
            </a:xfrm>
            <a:custGeom>
              <a:avLst/>
              <a:gdLst/>
              <a:ahLst/>
              <a:cxnLst/>
              <a:rect l="l" t="t" r="r" b="b"/>
              <a:pathLst>
                <a:path w="1201493" h="1477269">
                  <a:moveTo>
                    <a:pt x="169708" y="0"/>
                  </a:moveTo>
                  <a:lnTo>
                    <a:pt x="1031785" y="0"/>
                  </a:lnTo>
                  <a:cubicBezTo>
                    <a:pt x="1125512" y="0"/>
                    <a:pt x="1201493" y="75981"/>
                    <a:pt x="1201493" y="169708"/>
                  </a:cubicBezTo>
                  <a:lnTo>
                    <a:pt x="1201493" y="1307561"/>
                  </a:lnTo>
                  <a:cubicBezTo>
                    <a:pt x="1201493" y="1352570"/>
                    <a:pt x="1183613" y="1395736"/>
                    <a:pt x="1151787" y="1427563"/>
                  </a:cubicBezTo>
                  <a:cubicBezTo>
                    <a:pt x="1119960" y="1459389"/>
                    <a:pt x="1076794" y="1477269"/>
                    <a:pt x="1031785" y="1477269"/>
                  </a:cubicBezTo>
                  <a:lnTo>
                    <a:pt x="169708" y="1477269"/>
                  </a:lnTo>
                  <a:cubicBezTo>
                    <a:pt x="75981" y="1477269"/>
                    <a:pt x="0" y="1401288"/>
                    <a:pt x="0" y="1307561"/>
                  </a:cubicBezTo>
                  <a:lnTo>
                    <a:pt x="0" y="169708"/>
                  </a:lnTo>
                  <a:cubicBezTo>
                    <a:pt x="0" y="75981"/>
                    <a:pt x="75981" y="0"/>
                    <a:pt x="169708" y="0"/>
                  </a:cubicBezTo>
                  <a:close/>
                </a:path>
              </a:pathLst>
            </a:custGeom>
            <a:solidFill>
              <a:srgbClr val="E8BADD"/>
            </a:solidFill>
          </p:spPr>
        </p:sp>
        <p:sp>
          <p:nvSpPr>
            <p:cNvPr id="5" name="TextBox 5"/>
            <p:cNvSpPr txBox="1"/>
            <p:nvPr/>
          </p:nvSpPr>
          <p:spPr>
            <a:xfrm>
              <a:off x="0" y="-28575"/>
              <a:ext cx="1201493" cy="1505844"/>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flipH="1" flipV="1">
            <a:off x="-1017057" y="8939118"/>
            <a:ext cx="4091513" cy="3332723"/>
          </a:xfrm>
          <a:custGeom>
            <a:avLst/>
            <a:gdLst/>
            <a:ahLst/>
            <a:cxnLst/>
            <a:rect l="l" t="t" r="r" b="b"/>
            <a:pathLst>
              <a:path w="4091513" h="3332723">
                <a:moveTo>
                  <a:pt x="4091514" y="3332723"/>
                </a:moveTo>
                <a:lnTo>
                  <a:pt x="0" y="3332723"/>
                </a:lnTo>
                <a:lnTo>
                  <a:pt x="0" y="0"/>
                </a:lnTo>
                <a:lnTo>
                  <a:pt x="4091514" y="0"/>
                </a:lnTo>
                <a:lnTo>
                  <a:pt x="4091514" y="3332723"/>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rot="1365377">
            <a:off x="-1236059" y="9142127"/>
            <a:ext cx="5674213" cy="4095750"/>
          </a:xfrm>
          <a:custGeom>
            <a:avLst/>
            <a:gdLst/>
            <a:ahLst/>
            <a:cxnLst/>
            <a:rect l="l" t="t" r="r" b="b"/>
            <a:pathLst>
              <a:path w="5674213" h="4095750">
                <a:moveTo>
                  <a:pt x="0" y="0"/>
                </a:moveTo>
                <a:lnTo>
                  <a:pt x="5674212" y="0"/>
                </a:lnTo>
                <a:lnTo>
                  <a:pt x="5674212" y="4095750"/>
                </a:lnTo>
                <a:lnTo>
                  <a:pt x="0" y="409575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rot="-8645251" flipV="1">
            <a:off x="14644868" y="-2534300"/>
            <a:ext cx="5674213" cy="4095750"/>
          </a:xfrm>
          <a:custGeom>
            <a:avLst/>
            <a:gdLst/>
            <a:ahLst/>
            <a:cxnLst/>
            <a:rect l="l" t="t" r="r" b="b"/>
            <a:pathLst>
              <a:path w="5674213" h="4095750">
                <a:moveTo>
                  <a:pt x="0" y="4095750"/>
                </a:moveTo>
                <a:lnTo>
                  <a:pt x="5674213" y="4095750"/>
                </a:lnTo>
                <a:lnTo>
                  <a:pt x="5674213" y="0"/>
                </a:lnTo>
                <a:lnTo>
                  <a:pt x="0" y="0"/>
                </a:lnTo>
                <a:lnTo>
                  <a:pt x="0" y="4095750"/>
                </a:lnTo>
                <a:close/>
              </a:path>
            </a:pathLst>
          </a:custGeom>
          <a:blipFill>
            <a:blip r:embed="rId6">
              <a:extLst>
                <a:ext uri="{96DAC541-7B7A-43D3-8B79-37D633B846F1}">
                  <asvg:svgBlip xmlns="" xmlns:asvg="http://schemas.microsoft.com/office/drawing/2016/SVG/main" r:embed="rId7"/>
                </a:ext>
              </a:extLst>
            </a:blip>
            <a:stretch>
              <a:fillRect/>
            </a:stretch>
          </a:blipFill>
        </p:spPr>
      </p:sp>
      <p:grpSp>
        <p:nvGrpSpPr>
          <p:cNvPr id="10" name="Group 10"/>
          <p:cNvGrpSpPr/>
          <p:nvPr/>
        </p:nvGrpSpPr>
        <p:grpSpPr>
          <a:xfrm>
            <a:off x="1855275" y="2412747"/>
            <a:ext cx="4561918" cy="5609005"/>
            <a:chOff x="0" y="0"/>
            <a:chExt cx="1201493" cy="1477269"/>
          </a:xfrm>
        </p:grpSpPr>
        <p:sp>
          <p:nvSpPr>
            <p:cNvPr id="11" name="Freeform 11"/>
            <p:cNvSpPr/>
            <p:nvPr/>
          </p:nvSpPr>
          <p:spPr>
            <a:xfrm>
              <a:off x="0" y="0"/>
              <a:ext cx="1201493" cy="1477269"/>
            </a:xfrm>
            <a:custGeom>
              <a:avLst/>
              <a:gdLst/>
              <a:ahLst/>
              <a:cxnLst/>
              <a:rect l="l" t="t" r="r" b="b"/>
              <a:pathLst>
                <a:path w="1201493" h="1477269">
                  <a:moveTo>
                    <a:pt x="169708" y="0"/>
                  </a:moveTo>
                  <a:lnTo>
                    <a:pt x="1031785" y="0"/>
                  </a:lnTo>
                  <a:cubicBezTo>
                    <a:pt x="1125512" y="0"/>
                    <a:pt x="1201493" y="75981"/>
                    <a:pt x="1201493" y="169708"/>
                  </a:cubicBezTo>
                  <a:lnTo>
                    <a:pt x="1201493" y="1307561"/>
                  </a:lnTo>
                  <a:cubicBezTo>
                    <a:pt x="1201493" y="1352570"/>
                    <a:pt x="1183613" y="1395736"/>
                    <a:pt x="1151787" y="1427563"/>
                  </a:cubicBezTo>
                  <a:cubicBezTo>
                    <a:pt x="1119960" y="1459389"/>
                    <a:pt x="1076794" y="1477269"/>
                    <a:pt x="1031785" y="1477269"/>
                  </a:cubicBezTo>
                  <a:lnTo>
                    <a:pt x="169708" y="1477269"/>
                  </a:lnTo>
                  <a:cubicBezTo>
                    <a:pt x="75981" y="1477269"/>
                    <a:pt x="0" y="1401288"/>
                    <a:pt x="0" y="1307561"/>
                  </a:cubicBezTo>
                  <a:lnTo>
                    <a:pt x="0" y="169708"/>
                  </a:lnTo>
                  <a:cubicBezTo>
                    <a:pt x="0" y="75981"/>
                    <a:pt x="75981" y="0"/>
                    <a:pt x="169708" y="0"/>
                  </a:cubicBezTo>
                  <a:close/>
                </a:path>
              </a:pathLst>
            </a:custGeom>
            <a:solidFill>
              <a:srgbClr val="F7DBF0"/>
            </a:solidFill>
            <a:ln w="76200" cap="rnd">
              <a:solidFill>
                <a:srgbClr val="FFFFFF"/>
              </a:solidFill>
              <a:prstDash val="dash"/>
              <a:round/>
            </a:ln>
          </p:spPr>
        </p:sp>
        <p:sp>
          <p:nvSpPr>
            <p:cNvPr id="12" name="TextBox 12"/>
            <p:cNvSpPr txBox="1"/>
            <p:nvPr/>
          </p:nvSpPr>
          <p:spPr>
            <a:xfrm>
              <a:off x="0" y="-28575"/>
              <a:ext cx="1201493" cy="1505844"/>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7069682" y="2273252"/>
            <a:ext cx="4561918" cy="5609005"/>
            <a:chOff x="0" y="0"/>
            <a:chExt cx="1201493" cy="1477269"/>
          </a:xfrm>
        </p:grpSpPr>
        <p:sp>
          <p:nvSpPr>
            <p:cNvPr id="18" name="Freeform 18"/>
            <p:cNvSpPr/>
            <p:nvPr/>
          </p:nvSpPr>
          <p:spPr>
            <a:xfrm>
              <a:off x="0" y="0"/>
              <a:ext cx="1201493" cy="1477269"/>
            </a:xfrm>
            <a:custGeom>
              <a:avLst/>
              <a:gdLst/>
              <a:ahLst/>
              <a:cxnLst/>
              <a:rect l="l" t="t" r="r" b="b"/>
              <a:pathLst>
                <a:path w="1201493" h="1477269">
                  <a:moveTo>
                    <a:pt x="169708" y="0"/>
                  </a:moveTo>
                  <a:lnTo>
                    <a:pt x="1031785" y="0"/>
                  </a:lnTo>
                  <a:cubicBezTo>
                    <a:pt x="1125512" y="0"/>
                    <a:pt x="1201493" y="75981"/>
                    <a:pt x="1201493" y="169708"/>
                  </a:cubicBezTo>
                  <a:lnTo>
                    <a:pt x="1201493" y="1307561"/>
                  </a:lnTo>
                  <a:cubicBezTo>
                    <a:pt x="1201493" y="1352570"/>
                    <a:pt x="1183613" y="1395736"/>
                    <a:pt x="1151787" y="1427563"/>
                  </a:cubicBezTo>
                  <a:cubicBezTo>
                    <a:pt x="1119960" y="1459389"/>
                    <a:pt x="1076794" y="1477269"/>
                    <a:pt x="1031785" y="1477269"/>
                  </a:cubicBezTo>
                  <a:lnTo>
                    <a:pt x="169708" y="1477269"/>
                  </a:lnTo>
                  <a:cubicBezTo>
                    <a:pt x="75981" y="1477269"/>
                    <a:pt x="0" y="1401288"/>
                    <a:pt x="0" y="1307561"/>
                  </a:cubicBezTo>
                  <a:lnTo>
                    <a:pt x="0" y="169708"/>
                  </a:lnTo>
                  <a:cubicBezTo>
                    <a:pt x="0" y="75981"/>
                    <a:pt x="75981" y="0"/>
                    <a:pt x="169708" y="0"/>
                  </a:cubicBezTo>
                  <a:close/>
                </a:path>
              </a:pathLst>
            </a:custGeom>
            <a:solidFill>
              <a:srgbClr val="E8BADD"/>
            </a:solidFill>
          </p:spPr>
        </p:sp>
        <p:sp>
          <p:nvSpPr>
            <p:cNvPr id="19" name="TextBox 19"/>
            <p:cNvSpPr txBox="1"/>
            <p:nvPr/>
          </p:nvSpPr>
          <p:spPr>
            <a:xfrm>
              <a:off x="0" y="-28575"/>
              <a:ext cx="1201493" cy="1505844"/>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7253293" y="2412747"/>
            <a:ext cx="4561918" cy="5609005"/>
            <a:chOff x="0" y="0"/>
            <a:chExt cx="1201493" cy="1477269"/>
          </a:xfrm>
        </p:grpSpPr>
        <p:sp>
          <p:nvSpPr>
            <p:cNvPr id="21" name="Freeform 21"/>
            <p:cNvSpPr/>
            <p:nvPr/>
          </p:nvSpPr>
          <p:spPr>
            <a:xfrm>
              <a:off x="0" y="0"/>
              <a:ext cx="1201493" cy="1477269"/>
            </a:xfrm>
            <a:custGeom>
              <a:avLst/>
              <a:gdLst/>
              <a:ahLst/>
              <a:cxnLst/>
              <a:rect l="l" t="t" r="r" b="b"/>
              <a:pathLst>
                <a:path w="1201493" h="1477269">
                  <a:moveTo>
                    <a:pt x="169708" y="0"/>
                  </a:moveTo>
                  <a:lnTo>
                    <a:pt x="1031785" y="0"/>
                  </a:lnTo>
                  <a:cubicBezTo>
                    <a:pt x="1125512" y="0"/>
                    <a:pt x="1201493" y="75981"/>
                    <a:pt x="1201493" y="169708"/>
                  </a:cubicBezTo>
                  <a:lnTo>
                    <a:pt x="1201493" y="1307561"/>
                  </a:lnTo>
                  <a:cubicBezTo>
                    <a:pt x="1201493" y="1352570"/>
                    <a:pt x="1183613" y="1395736"/>
                    <a:pt x="1151787" y="1427563"/>
                  </a:cubicBezTo>
                  <a:cubicBezTo>
                    <a:pt x="1119960" y="1459389"/>
                    <a:pt x="1076794" y="1477269"/>
                    <a:pt x="1031785" y="1477269"/>
                  </a:cubicBezTo>
                  <a:lnTo>
                    <a:pt x="169708" y="1477269"/>
                  </a:lnTo>
                  <a:cubicBezTo>
                    <a:pt x="75981" y="1477269"/>
                    <a:pt x="0" y="1401288"/>
                    <a:pt x="0" y="1307561"/>
                  </a:cubicBezTo>
                  <a:lnTo>
                    <a:pt x="0" y="169708"/>
                  </a:lnTo>
                  <a:cubicBezTo>
                    <a:pt x="0" y="75981"/>
                    <a:pt x="75981" y="0"/>
                    <a:pt x="169708" y="0"/>
                  </a:cubicBezTo>
                  <a:close/>
                </a:path>
              </a:pathLst>
            </a:custGeom>
            <a:solidFill>
              <a:srgbClr val="F7DBF0"/>
            </a:solidFill>
            <a:ln w="76200" cap="rnd">
              <a:solidFill>
                <a:srgbClr val="FFFFFF"/>
              </a:solidFill>
              <a:prstDash val="dash"/>
              <a:round/>
            </a:ln>
          </p:spPr>
        </p:sp>
        <p:sp>
          <p:nvSpPr>
            <p:cNvPr id="22" name="TextBox 22"/>
            <p:cNvSpPr txBox="1"/>
            <p:nvPr/>
          </p:nvSpPr>
          <p:spPr>
            <a:xfrm>
              <a:off x="0" y="-28575"/>
              <a:ext cx="1201493" cy="1505844"/>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p:cNvGrpSpPr/>
          <p:nvPr/>
        </p:nvGrpSpPr>
        <p:grpSpPr>
          <a:xfrm>
            <a:off x="12467701" y="2273252"/>
            <a:ext cx="4561918" cy="5609005"/>
            <a:chOff x="0" y="0"/>
            <a:chExt cx="1201493" cy="1477269"/>
          </a:xfrm>
        </p:grpSpPr>
        <p:sp>
          <p:nvSpPr>
            <p:cNvPr id="28" name="Freeform 28"/>
            <p:cNvSpPr/>
            <p:nvPr/>
          </p:nvSpPr>
          <p:spPr>
            <a:xfrm>
              <a:off x="0" y="0"/>
              <a:ext cx="1201493" cy="1477269"/>
            </a:xfrm>
            <a:custGeom>
              <a:avLst/>
              <a:gdLst/>
              <a:ahLst/>
              <a:cxnLst/>
              <a:rect l="l" t="t" r="r" b="b"/>
              <a:pathLst>
                <a:path w="1201493" h="1477269">
                  <a:moveTo>
                    <a:pt x="169708" y="0"/>
                  </a:moveTo>
                  <a:lnTo>
                    <a:pt x="1031785" y="0"/>
                  </a:lnTo>
                  <a:cubicBezTo>
                    <a:pt x="1125512" y="0"/>
                    <a:pt x="1201493" y="75981"/>
                    <a:pt x="1201493" y="169708"/>
                  </a:cubicBezTo>
                  <a:lnTo>
                    <a:pt x="1201493" y="1307561"/>
                  </a:lnTo>
                  <a:cubicBezTo>
                    <a:pt x="1201493" y="1352570"/>
                    <a:pt x="1183613" y="1395736"/>
                    <a:pt x="1151787" y="1427563"/>
                  </a:cubicBezTo>
                  <a:cubicBezTo>
                    <a:pt x="1119960" y="1459389"/>
                    <a:pt x="1076794" y="1477269"/>
                    <a:pt x="1031785" y="1477269"/>
                  </a:cubicBezTo>
                  <a:lnTo>
                    <a:pt x="169708" y="1477269"/>
                  </a:lnTo>
                  <a:cubicBezTo>
                    <a:pt x="75981" y="1477269"/>
                    <a:pt x="0" y="1401288"/>
                    <a:pt x="0" y="1307561"/>
                  </a:cubicBezTo>
                  <a:lnTo>
                    <a:pt x="0" y="169708"/>
                  </a:lnTo>
                  <a:cubicBezTo>
                    <a:pt x="0" y="75981"/>
                    <a:pt x="75981" y="0"/>
                    <a:pt x="169708" y="0"/>
                  </a:cubicBezTo>
                  <a:close/>
                </a:path>
              </a:pathLst>
            </a:custGeom>
            <a:solidFill>
              <a:srgbClr val="E8BADD"/>
            </a:solidFill>
          </p:spPr>
        </p:sp>
        <p:sp>
          <p:nvSpPr>
            <p:cNvPr id="29" name="TextBox 29"/>
            <p:cNvSpPr txBox="1"/>
            <p:nvPr/>
          </p:nvSpPr>
          <p:spPr>
            <a:xfrm>
              <a:off x="0" y="-28575"/>
              <a:ext cx="1201493" cy="1505844"/>
            </a:xfrm>
            <a:prstGeom prst="rect">
              <a:avLst/>
            </a:prstGeom>
          </p:spPr>
          <p:txBody>
            <a:bodyPr lIns="50800" tIns="50800" rIns="50800" bIns="50800" rtlCol="0" anchor="ctr"/>
            <a:lstStyle/>
            <a:p>
              <a:pPr algn="ctr">
                <a:lnSpc>
                  <a:spcPts val="2659"/>
                </a:lnSpc>
                <a:spcBef>
                  <a:spcPct val="0"/>
                </a:spcBef>
              </a:pPr>
              <a:endParaRPr/>
            </a:p>
          </p:txBody>
        </p:sp>
      </p:grpSp>
      <p:grpSp>
        <p:nvGrpSpPr>
          <p:cNvPr id="30" name="Group 30"/>
          <p:cNvGrpSpPr/>
          <p:nvPr/>
        </p:nvGrpSpPr>
        <p:grpSpPr>
          <a:xfrm>
            <a:off x="12651312" y="2412747"/>
            <a:ext cx="4561918" cy="5609005"/>
            <a:chOff x="0" y="0"/>
            <a:chExt cx="1201493" cy="1477269"/>
          </a:xfrm>
        </p:grpSpPr>
        <p:sp>
          <p:nvSpPr>
            <p:cNvPr id="31" name="Freeform 31"/>
            <p:cNvSpPr/>
            <p:nvPr/>
          </p:nvSpPr>
          <p:spPr>
            <a:xfrm>
              <a:off x="0" y="0"/>
              <a:ext cx="1201493" cy="1477269"/>
            </a:xfrm>
            <a:custGeom>
              <a:avLst/>
              <a:gdLst/>
              <a:ahLst/>
              <a:cxnLst/>
              <a:rect l="l" t="t" r="r" b="b"/>
              <a:pathLst>
                <a:path w="1201493" h="1477269">
                  <a:moveTo>
                    <a:pt x="169708" y="0"/>
                  </a:moveTo>
                  <a:lnTo>
                    <a:pt x="1031785" y="0"/>
                  </a:lnTo>
                  <a:cubicBezTo>
                    <a:pt x="1125512" y="0"/>
                    <a:pt x="1201493" y="75981"/>
                    <a:pt x="1201493" y="169708"/>
                  </a:cubicBezTo>
                  <a:lnTo>
                    <a:pt x="1201493" y="1307561"/>
                  </a:lnTo>
                  <a:cubicBezTo>
                    <a:pt x="1201493" y="1352570"/>
                    <a:pt x="1183613" y="1395736"/>
                    <a:pt x="1151787" y="1427563"/>
                  </a:cubicBezTo>
                  <a:cubicBezTo>
                    <a:pt x="1119960" y="1459389"/>
                    <a:pt x="1076794" y="1477269"/>
                    <a:pt x="1031785" y="1477269"/>
                  </a:cubicBezTo>
                  <a:lnTo>
                    <a:pt x="169708" y="1477269"/>
                  </a:lnTo>
                  <a:cubicBezTo>
                    <a:pt x="75981" y="1477269"/>
                    <a:pt x="0" y="1401288"/>
                    <a:pt x="0" y="1307561"/>
                  </a:cubicBezTo>
                  <a:lnTo>
                    <a:pt x="0" y="169708"/>
                  </a:lnTo>
                  <a:cubicBezTo>
                    <a:pt x="0" y="75981"/>
                    <a:pt x="75981" y="0"/>
                    <a:pt x="169708" y="0"/>
                  </a:cubicBezTo>
                  <a:close/>
                </a:path>
              </a:pathLst>
            </a:custGeom>
            <a:solidFill>
              <a:srgbClr val="F7DBF0"/>
            </a:solidFill>
            <a:ln w="76200" cap="rnd">
              <a:solidFill>
                <a:srgbClr val="FFFFFF"/>
              </a:solidFill>
              <a:prstDash val="dash"/>
              <a:round/>
            </a:ln>
          </p:spPr>
        </p:sp>
        <p:sp>
          <p:nvSpPr>
            <p:cNvPr id="32" name="TextBox 32"/>
            <p:cNvSpPr txBox="1"/>
            <p:nvPr/>
          </p:nvSpPr>
          <p:spPr>
            <a:xfrm>
              <a:off x="0" y="-28575"/>
              <a:ext cx="1201493" cy="1505844"/>
            </a:xfrm>
            <a:prstGeom prst="rect">
              <a:avLst/>
            </a:prstGeom>
          </p:spPr>
          <p:txBody>
            <a:bodyPr lIns="50800" tIns="50800" rIns="50800" bIns="50800" rtlCol="0" anchor="ctr"/>
            <a:lstStyle/>
            <a:p>
              <a:pPr algn="ctr">
                <a:lnSpc>
                  <a:spcPts val="2659"/>
                </a:lnSpc>
                <a:spcBef>
                  <a:spcPct val="0"/>
                </a:spcBef>
              </a:pPr>
              <a:endParaRPr/>
            </a:p>
          </p:txBody>
        </p:sp>
      </p:grpSp>
      <p:sp>
        <p:nvSpPr>
          <p:cNvPr id="37" name="Freeform 37"/>
          <p:cNvSpPr/>
          <p:nvPr/>
        </p:nvSpPr>
        <p:spPr>
          <a:xfrm>
            <a:off x="550819" y="426786"/>
            <a:ext cx="5047274" cy="1484492"/>
          </a:xfrm>
          <a:custGeom>
            <a:avLst/>
            <a:gdLst/>
            <a:ahLst/>
            <a:cxnLst/>
            <a:rect l="l" t="t" r="r" b="b"/>
            <a:pathLst>
              <a:path w="5047274" h="1484492">
                <a:moveTo>
                  <a:pt x="0" y="0"/>
                </a:moveTo>
                <a:lnTo>
                  <a:pt x="5047275" y="0"/>
                </a:lnTo>
                <a:lnTo>
                  <a:pt x="5047275" y="1484493"/>
                </a:lnTo>
                <a:lnTo>
                  <a:pt x="0" y="1484493"/>
                </a:lnTo>
                <a:lnTo>
                  <a:pt x="0" y="0"/>
                </a:lnTo>
                <a:close/>
              </a:path>
            </a:pathLst>
          </a:custGeom>
          <a:blipFill>
            <a:blip r:embed="rId8">
              <a:extLst>
                <a:ext uri="{96DAC541-7B7A-43D3-8B79-37D633B846F1}">
                  <asvg:svgBlip xmlns="" xmlns:asvg="http://schemas.microsoft.com/office/drawing/2016/SVG/main" r:embed="rId15"/>
                </a:ext>
              </a:extLst>
            </a:blip>
            <a:stretch>
              <a:fillRect/>
            </a:stretch>
          </a:blipFill>
        </p:spPr>
      </p:sp>
      <p:sp>
        <p:nvSpPr>
          <p:cNvPr id="38" name="TextBox 38"/>
          <p:cNvSpPr txBox="1"/>
          <p:nvPr/>
        </p:nvSpPr>
        <p:spPr>
          <a:xfrm>
            <a:off x="4509453" y="296704"/>
            <a:ext cx="9269093" cy="2333972"/>
          </a:xfrm>
          <a:prstGeom prst="rect">
            <a:avLst/>
          </a:prstGeom>
        </p:spPr>
        <p:txBody>
          <a:bodyPr lIns="0" tIns="0" rIns="0" bIns="0" rtlCol="0" anchor="t">
            <a:spAutoFit/>
          </a:bodyPr>
          <a:lstStyle/>
          <a:p>
            <a:pPr algn="ctr">
              <a:lnSpc>
                <a:spcPts val="18199"/>
              </a:lnSpc>
            </a:pPr>
            <a:r>
              <a:rPr lang="en-US" sz="12999" smtClean="0">
                <a:solidFill>
                  <a:srgbClr val="665B82"/>
                </a:solidFill>
                <a:latin typeface="Ara Hamah Homs"/>
                <a:ea typeface="Ara Hamah Homs"/>
                <a:cs typeface="Ara Hamah Homs"/>
                <a:sym typeface="Ara Hamah Homs"/>
              </a:rPr>
              <a:t>Mở đầu</a:t>
            </a:r>
            <a:endParaRPr lang="en-US" sz="12999">
              <a:solidFill>
                <a:srgbClr val="665B82"/>
              </a:solidFill>
              <a:latin typeface="Ara Hamah Homs"/>
              <a:ea typeface="Ara Hamah Homs"/>
              <a:cs typeface="Ara Hamah Homs"/>
              <a:sym typeface="Ara Hamah Homs"/>
            </a:endParaRPr>
          </a:p>
        </p:txBody>
      </p:sp>
      <p:sp>
        <p:nvSpPr>
          <p:cNvPr id="42" name="Freeform 42"/>
          <p:cNvSpPr/>
          <p:nvPr/>
        </p:nvSpPr>
        <p:spPr>
          <a:xfrm>
            <a:off x="13258800" y="8833719"/>
            <a:ext cx="4492336" cy="1321275"/>
          </a:xfrm>
          <a:custGeom>
            <a:avLst/>
            <a:gdLst/>
            <a:ahLst/>
            <a:cxnLst/>
            <a:rect l="l" t="t" r="r" b="b"/>
            <a:pathLst>
              <a:path w="5047274" h="1484492">
                <a:moveTo>
                  <a:pt x="0" y="0"/>
                </a:moveTo>
                <a:lnTo>
                  <a:pt x="5047275" y="0"/>
                </a:lnTo>
                <a:lnTo>
                  <a:pt x="5047275" y="1484492"/>
                </a:lnTo>
                <a:lnTo>
                  <a:pt x="0" y="1484492"/>
                </a:lnTo>
                <a:lnTo>
                  <a:pt x="0" y="0"/>
                </a:lnTo>
                <a:close/>
              </a:path>
            </a:pathLst>
          </a:custGeom>
          <a:blipFill>
            <a:blip r:embed="rId8">
              <a:extLst>
                <a:ext uri="{96DAC541-7B7A-43D3-8B79-37D633B846F1}">
                  <asvg:svgBlip xmlns="" xmlns:asvg="http://schemas.microsoft.com/office/drawing/2016/SVG/main" r:embed="rId15"/>
                </a:ext>
              </a:extLst>
            </a:blip>
            <a:stretch>
              <a:fillRect/>
            </a:stretch>
          </a:blipFill>
        </p:spPr>
      </p:sp>
      <p:pic>
        <p:nvPicPr>
          <p:cNvPr id="1028" name="Picture 4" descr="https://blog.onelife.vn/wp-content/uploads/2023/11/e97c91fc-1-8.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33183" y="3007595"/>
            <a:ext cx="4406102" cy="440610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p:cNvPicPr>
            <a:picLocks noChangeAspect="1"/>
          </p:cNvPicPr>
          <p:nvPr/>
        </p:nvPicPr>
        <p:blipFill>
          <a:blip r:embed="rId17"/>
          <a:stretch>
            <a:fillRect/>
          </a:stretch>
        </p:blipFill>
        <p:spPr>
          <a:xfrm>
            <a:off x="7383836" y="3043971"/>
            <a:ext cx="4247763" cy="4266984"/>
          </a:xfrm>
          <a:prstGeom prst="rect">
            <a:avLst/>
          </a:prstGeom>
        </p:spPr>
      </p:pic>
      <p:pic>
        <p:nvPicPr>
          <p:cNvPr id="46" name="Picture 45"/>
          <p:cNvPicPr>
            <a:picLocks noChangeAspect="1"/>
          </p:cNvPicPr>
          <p:nvPr/>
        </p:nvPicPr>
        <p:blipFill>
          <a:blip r:embed="rId18"/>
          <a:stretch>
            <a:fillRect/>
          </a:stretch>
        </p:blipFill>
        <p:spPr>
          <a:xfrm>
            <a:off x="12766815" y="3176667"/>
            <a:ext cx="4262804" cy="3961394"/>
          </a:xfrm>
          <a:prstGeom prst="rect">
            <a:avLst/>
          </a:prstGeom>
        </p:spPr>
      </p:pic>
      <p:sp>
        <p:nvSpPr>
          <p:cNvPr id="47" name="TextBox 46"/>
          <p:cNvSpPr txBox="1"/>
          <p:nvPr/>
        </p:nvSpPr>
        <p:spPr>
          <a:xfrm>
            <a:off x="3363185" y="8130248"/>
            <a:ext cx="10124215" cy="2062103"/>
          </a:xfrm>
          <a:prstGeom prst="rect">
            <a:avLst/>
          </a:prstGeom>
          <a:noFill/>
        </p:spPr>
        <p:txBody>
          <a:bodyPr wrap="square" rtlCol="0">
            <a:spAutoFit/>
          </a:bodyPr>
          <a:lstStyle/>
          <a:p>
            <a:pPr marL="514350" indent="-514350">
              <a:buAutoNum type="arabicPeriod"/>
            </a:pPr>
            <a:r>
              <a:rPr lang="en-US" sz="3200" b="1" smtClean="0"/>
              <a:t>Các loại quả trong hình có đặc điểm gì giống nhau? Theo em, vì sao chúng lại có đặc điểm giống nhau đỏ?</a:t>
            </a:r>
          </a:p>
          <a:p>
            <a:pPr marL="514350" indent="-514350">
              <a:buAutoNum type="arabicPeriod"/>
            </a:pPr>
            <a:r>
              <a:rPr lang="en-US" sz="3200" b="1" smtClean="0"/>
              <a:t>Tại sao giấm ăn, nước quả chanh… được dùng để loại bỏ cặn trong dụng cụ đun nước?</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015555"/>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8" name="Freeform 18"/>
          <p:cNvSpPr/>
          <p:nvPr/>
        </p:nvSpPr>
        <p:spPr>
          <a:xfrm flipH="1" flipV="1">
            <a:off x="-1017057" y="8939118"/>
            <a:ext cx="4091513" cy="3332723"/>
          </a:xfrm>
          <a:custGeom>
            <a:avLst/>
            <a:gdLst/>
            <a:ahLst/>
            <a:cxnLst/>
            <a:rect l="l" t="t" r="r" b="b"/>
            <a:pathLst>
              <a:path w="4091513" h="3332723">
                <a:moveTo>
                  <a:pt x="4091514" y="3332723"/>
                </a:moveTo>
                <a:lnTo>
                  <a:pt x="0" y="3332723"/>
                </a:lnTo>
                <a:lnTo>
                  <a:pt x="0" y="0"/>
                </a:lnTo>
                <a:lnTo>
                  <a:pt x="4091514" y="0"/>
                </a:lnTo>
                <a:lnTo>
                  <a:pt x="4091514" y="3332723"/>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9" name="Freeform 19"/>
          <p:cNvSpPr/>
          <p:nvPr/>
        </p:nvSpPr>
        <p:spPr>
          <a:xfrm rot="1365377">
            <a:off x="-1236059" y="9142127"/>
            <a:ext cx="5674213" cy="4095750"/>
          </a:xfrm>
          <a:custGeom>
            <a:avLst/>
            <a:gdLst/>
            <a:ahLst/>
            <a:cxnLst/>
            <a:rect l="l" t="t" r="r" b="b"/>
            <a:pathLst>
              <a:path w="5674213" h="4095750">
                <a:moveTo>
                  <a:pt x="0" y="0"/>
                </a:moveTo>
                <a:lnTo>
                  <a:pt x="5674212" y="0"/>
                </a:lnTo>
                <a:lnTo>
                  <a:pt x="5674212" y="4095750"/>
                </a:lnTo>
                <a:lnTo>
                  <a:pt x="0" y="4095750"/>
                </a:lnTo>
                <a:lnTo>
                  <a:pt x="0" y="0"/>
                </a:lnTo>
                <a:close/>
              </a:path>
            </a:pathLst>
          </a:custGeom>
          <a:blipFill>
            <a:blip r:embed="rId6">
              <a:extLst>
                <a:ext uri="{96DAC541-7B7A-43D3-8B79-37D633B846F1}">
                  <asvg:svgBlip xmlns="" xmlns:asvg="http://schemas.microsoft.com/office/drawing/2016/SVG/main" r:embed="rId9"/>
                </a:ext>
              </a:extLst>
            </a:blip>
            <a:stretch>
              <a:fillRect/>
            </a:stretch>
          </a:blipFill>
        </p:spPr>
      </p:sp>
      <p:sp>
        <p:nvSpPr>
          <p:cNvPr id="20" name="Freeform 20"/>
          <p:cNvSpPr/>
          <p:nvPr/>
        </p:nvSpPr>
        <p:spPr>
          <a:xfrm rot="-8645251" flipV="1">
            <a:off x="14644868" y="-2534300"/>
            <a:ext cx="5674213" cy="4095750"/>
          </a:xfrm>
          <a:custGeom>
            <a:avLst/>
            <a:gdLst/>
            <a:ahLst/>
            <a:cxnLst/>
            <a:rect l="l" t="t" r="r" b="b"/>
            <a:pathLst>
              <a:path w="5674213" h="4095750">
                <a:moveTo>
                  <a:pt x="0" y="4095750"/>
                </a:moveTo>
                <a:lnTo>
                  <a:pt x="5674213" y="4095750"/>
                </a:lnTo>
                <a:lnTo>
                  <a:pt x="5674213" y="0"/>
                </a:lnTo>
                <a:lnTo>
                  <a:pt x="0" y="0"/>
                </a:lnTo>
                <a:lnTo>
                  <a:pt x="0" y="4095750"/>
                </a:lnTo>
                <a:close/>
              </a:path>
            </a:pathLst>
          </a:custGeom>
          <a:blipFill>
            <a:blip r:embed="rId6">
              <a:extLst>
                <a:ext uri="{96DAC541-7B7A-43D3-8B79-37D633B846F1}">
                  <asvg:svgBlip xmlns="" xmlns:asvg="http://schemas.microsoft.com/office/drawing/2016/SVG/main" r:embed="rId9"/>
                </a:ext>
              </a:extLst>
            </a:blip>
            <a:stretch>
              <a:fillRect/>
            </a:stretch>
          </a:blipFill>
        </p:spPr>
      </p:sp>
      <p:sp>
        <p:nvSpPr>
          <p:cNvPr id="21" name="TextBox 21"/>
          <p:cNvSpPr txBox="1"/>
          <p:nvPr/>
        </p:nvSpPr>
        <p:spPr>
          <a:xfrm>
            <a:off x="4509453" y="287650"/>
            <a:ext cx="10926765" cy="1538883"/>
          </a:xfrm>
          <a:prstGeom prst="rect">
            <a:avLst/>
          </a:prstGeom>
        </p:spPr>
        <p:txBody>
          <a:bodyPr wrap="square" lIns="0" tIns="0" rIns="0" bIns="0" rtlCol="0" anchor="t">
            <a:spAutoFit/>
          </a:bodyPr>
          <a:lstStyle/>
          <a:p>
            <a:pPr algn="ctr"/>
            <a:r>
              <a:rPr lang="en-US" sz="10000" smtClean="0">
                <a:solidFill>
                  <a:srgbClr val="665B82"/>
                </a:solidFill>
                <a:latin typeface="Ara Hamah Homs"/>
                <a:ea typeface="Ara Hamah Homs"/>
                <a:cs typeface="Ara Hamah Homs"/>
                <a:sym typeface="Ara Hamah Homs"/>
              </a:rPr>
              <a:t>I – Khái niệm acid</a:t>
            </a:r>
            <a:endParaRPr lang="en-US" sz="10000">
              <a:solidFill>
                <a:srgbClr val="665B82"/>
              </a:solidFill>
              <a:latin typeface="Ara Hamah Homs"/>
              <a:ea typeface="Ara Hamah Homs"/>
              <a:cs typeface="Ara Hamah Homs"/>
              <a:sym typeface="Ara Hamah Homs"/>
            </a:endParaRPr>
          </a:p>
        </p:txBody>
      </p:sp>
      <p:grpSp>
        <p:nvGrpSpPr>
          <p:cNvPr id="24" name="Group 24"/>
          <p:cNvGrpSpPr/>
          <p:nvPr/>
        </p:nvGrpSpPr>
        <p:grpSpPr>
          <a:xfrm>
            <a:off x="425999" y="569954"/>
            <a:ext cx="704144" cy="70414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459464" y="569954"/>
            <a:ext cx="704144" cy="704144"/>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2496983" y="569954"/>
            <a:ext cx="704144" cy="70414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3530448" y="569954"/>
            <a:ext cx="704144" cy="704144"/>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6" name="Group 36"/>
          <p:cNvGrpSpPr/>
          <p:nvPr/>
        </p:nvGrpSpPr>
        <p:grpSpPr>
          <a:xfrm>
            <a:off x="13982984" y="8939118"/>
            <a:ext cx="704144" cy="704144"/>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9" name="Group 39"/>
          <p:cNvGrpSpPr/>
          <p:nvPr/>
        </p:nvGrpSpPr>
        <p:grpSpPr>
          <a:xfrm>
            <a:off x="15016449" y="8939118"/>
            <a:ext cx="704144" cy="704144"/>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42" name="Group 42"/>
          <p:cNvGrpSpPr/>
          <p:nvPr/>
        </p:nvGrpSpPr>
        <p:grpSpPr>
          <a:xfrm>
            <a:off x="16053968" y="8939118"/>
            <a:ext cx="704144" cy="704144"/>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44" name="TextBox 4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45" name="Group 45"/>
          <p:cNvGrpSpPr/>
          <p:nvPr/>
        </p:nvGrpSpPr>
        <p:grpSpPr>
          <a:xfrm>
            <a:off x="17087433" y="8939118"/>
            <a:ext cx="704144" cy="704144"/>
            <a:chOff x="0" y="0"/>
            <a:chExt cx="812800" cy="812800"/>
          </a:xfrm>
        </p:grpSpPr>
        <p:sp>
          <p:nvSpPr>
            <p:cNvPr id="46" name="Freeform 4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7" name="TextBox 47"/>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pic>
        <p:nvPicPr>
          <p:cNvPr id="48" name="Picture 47"/>
          <p:cNvPicPr>
            <a:picLocks noChangeAspect="1"/>
          </p:cNvPicPr>
          <p:nvPr/>
        </p:nvPicPr>
        <p:blipFill rotWithShape="1">
          <a:blip r:embed="rId10"/>
          <a:srcRect l="4388" t="6289" r="2050" b="5366"/>
          <a:stretch/>
        </p:blipFill>
        <p:spPr>
          <a:xfrm>
            <a:off x="84753" y="1641602"/>
            <a:ext cx="12119717" cy="8645398"/>
          </a:xfrm>
          <a:prstGeom prst="rect">
            <a:avLst/>
          </a:prstGeom>
        </p:spPr>
      </p:pic>
      <p:sp>
        <p:nvSpPr>
          <p:cNvPr id="49" name="TextBox 48"/>
          <p:cNvSpPr txBox="1"/>
          <p:nvPr/>
        </p:nvSpPr>
        <p:spPr>
          <a:xfrm>
            <a:off x="12380812" y="2836279"/>
            <a:ext cx="5633454" cy="6001643"/>
          </a:xfrm>
          <a:prstGeom prst="rect">
            <a:avLst/>
          </a:prstGeom>
          <a:noFill/>
        </p:spPr>
        <p:txBody>
          <a:bodyPr wrap="square" rtlCol="0">
            <a:spAutoFit/>
          </a:bodyPr>
          <a:lstStyle/>
          <a:p>
            <a:pPr marL="514350" indent="-514350" algn="just">
              <a:buAutoNum type="arabicPeriod"/>
            </a:pPr>
            <a:r>
              <a:rPr lang="en-US" sz="3200" smtClean="0"/>
              <a:t>Công thức hoá học của các acid đều chứa nguyên tử H.</a:t>
            </a:r>
          </a:p>
          <a:p>
            <a:pPr marL="514350" indent="-514350" algn="just">
              <a:buAutoNum type="arabicPeriod"/>
            </a:pPr>
            <a:endParaRPr lang="en-US" sz="3200" smtClean="0"/>
          </a:p>
          <a:p>
            <a:pPr marL="514350" indent="-514350" algn="just">
              <a:buAutoNum type="arabicPeriod"/>
            </a:pPr>
            <a:r>
              <a:rPr lang="en-US" sz="3200" smtClean="0"/>
              <a:t>Dạng tồn tại của acid trong dung dịch đều chứa cation (ion dương) là H</a:t>
            </a:r>
            <a:r>
              <a:rPr lang="en-US" sz="3200" baseline="30000" smtClean="0"/>
              <a:t>+</a:t>
            </a:r>
            <a:r>
              <a:rPr lang="en-US" sz="3200" smtClean="0"/>
              <a:t>.</a:t>
            </a:r>
          </a:p>
          <a:p>
            <a:pPr marL="514350" indent="-514350" algn="just">
              <a:buAutoNum type="arabicPeriod"/>
            </a:pPr>
            <a:endParaRPr lang="en-US" sz="3200" smtClean="0"/>
          </a:p>
          <a:p>
            <a:pPr marL="514350" indent="-514350" algn="just">
              <a:buAutoNum type="arabicPeriod"/>
            </a:pPr>
            <a:r>
              <a:rPr lang="en-US" sz="3200" smtClean="0"/>
              <a:t>Acid là những hợp chất trong phân tử có nguyên tử hydrogen liên kết với gốc acid. Khi tan trong nước, acid tạo ra ion H</a:t>
            </a:r>
            <a:r>
              <a:rPr lang="en-US" sz="3200" baseline="30000" smtClean="0"/>
              <a:t>+</a:t>
            </a:r>
            <a:r>
              <a:rPr lang="en-US" sz="3200" smtClean="0"/>
              <a:t>.</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anim calcmode="lin" valueType="num">
                                      <p:cBhvr additive="base">
                                        <p:cTn id="7" dur="500" fill="hold"/>
                                        <p:tgtEl>
                                          <p:spTgt spid="4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9">
                                            <p:txEl>
                                              <p:pRg st="2" end="2"/>
                                            </p:txEl>
                                          </p:spTgt>
                                        </p:tgtEl>
                                        <p:attrNameLst>
                                          <p:attrName>style.visibility</p:attrName>
                                        </p:attrNameLst>
                                      </p:cBhvr>
                                      <p:to>
                                        <p:strVal val="visible"/>
                                      </p:to>
                                    </p:set>
                                    <p:anim calcmode="lin" valueType="num">
                                      <p:cBhvr additive="base">
                                        <p:cTn id="13" dur="500" fill="hold"/>
                                        <p:tgtEl>
                                          <p:spTgt spid="4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9">
                                            <p:txEl>
                                              <p:pRg st="4" end="4"/>
                                            </p:txEl>
                                          </p:spTgt>
                                        </p:tgtEl>
                                        <p:attrNameLst>
                                          <p:attrName>style.visibility</p:attrName>
                                        </p:attrNameLst>
                                      </p:cBhvr>
                                      <p:to>
                                        <p:strVal val="visible"/>
                                      </p:to>
                                    </p:set>
                                    <p:anim calcmode="lin" valueType="num">
                                      <p:cBhvr additive="base">
                                        <p:cTn id="19" dur="500" fill="hold"/>
                                        <p:tgtEl>
                                          <p:spTgt spid="4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015555"/>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3296019" y="1965138"/>
            <a:ext cx="11695961" cy="2674282"/>
            <a:chOff x="0" y="0"/>
            <a:chExt cx="3080418" cy="578224"/>
          </a:xfrm>
        </p:grpSpPr>
        <p:sp>
          <p:nvSpPr>
            <p:cNvPr id="4" name="Freeform 4"/>
            <p:cNvSpPr/>
            <p:nvPr/>
          </p:nvSpPr>
          <p:spPr>
            <a:xfrm>
              <a:off x="0" y="0"/>
              <a:ext cx="3080418" cy="578224"/>
            </a:xfrm>
            <a:custGeom>
              <a:avLst/>
              <a:gdLst/>
              <a:ahLst/>
              <a:cxnLst/>
              <a:rect l="l" t="t" r="r" b="b"/>
              <a:pathLst>
                <a:path w="3080418" h="578224">
                  <a:moveTo>
                    <a:pt x="33758" y="0"/>
                  </a:moveTo>
                  <a:lnTo>
                    <a:pt x="3046659" y="0"/>
                  </a:lnTo>
                  <a:cubicBezTo>
                    <a:pt x="3065304" y="0"/>
                    <a:pt x="3080418" y="15114"/>
                    <a:pt x="3080418" y="33758"/>
                  </a:cubicBezTo>
                  <a:lnTo>
                    <a:pt x="3080418" y="544465"/>
                  </a:lnTo>
                  <a:cubicBezTo>
                    <a:pt x="3080418" y="563110"/>
                    <a:pt x="3065304" y="578224"/>
                    <a:pt x="3046659" y="578224"/>
                  </a:cubicBezTo>
                  <a:lnTo>
                    <a:pt x="33758" y="578224"/>
                  </a:lnTo>
                  <a:cubicBezTo>
                    <a:pt x="15114" y="578224"/>
                    <a:pt x="0" y="563110"/>
                    <a:pt x="0" y="544465"/>
                  </a:cubicBezTo>
                  <a:lnTo>
                    <a:pt x="0" y="33758"/>
                  </a:lnTo>
                  <a:cubicBezTo>
                    <a:pt x="0" y="15114"/>
                    <a:pt x="15114" y="0"/>
                    <a:pt x="33758" y="0"/>
                  </a:cubicBezTo>
                  <a:close/>
                </a:path>
              </a:pathLst>
            </a:custGeom>
            <a:solidFill>
              <a:srgbClr val="E8BADD"/>
            </a:solidFill>
            <a:ln cap="rnd">
              <a:noFill/>
              <a:prstDash val="lgDash"/>
              <a:round/>
            </a:ln>
          </p:spPr>
        </p:sp>
        <p:sp>
          <p:nvSpPr>
            <p:cNvPr id="5" name="TextBox 5"/>
            <p:cNvSpPr txBox="1"/>
            <p:nvPr/>
          </p:nvSpPr>
          <p:spPr>
            <a:xfrm>
              <a:off x="0" y="-28575"/>
              <a:ext cx="3080418" cy="606799"/>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7" name="Group 7"/>
          <p:cNvGrpSpPr/>
          <p:nvPr/>
        </p:nvGrpSpPr>
        <p:grpSpPr>
          <a:xfrm>
            <a:off x="3115300" y="1694063"/>
            <a:ext cx="11695961" cy="2767513"/>
            <a:chOff x="0" y="0"/>
            <a:chExt cx="3080418" cy="578224"/>
          </a:xfrm>
        </p:grpSpPr>
        <p:sp>
          <p:nvSpPr>
            <p:cNvPr id="8" name="Freeform 8"/>
            <p:cNvSpPr/>
            <p:nvPr/>
          </p:nvSpPr>
          <p:spPr>
            <a:xfrm>
              <a:off x="0" y="0"/>
              <a:ext cx="3080418" cy="578224"/>
            </a:xfrm>
            <a:custGeom>
              <a:avLst/>
              <a:gdLst/>
              <a:ahLst/>
              <a:cxnLst/>
              <a:rect l="l" t="t" r="r" b="b"/>
              <a:pathLst>
                <a:path w="3080418" h="578224">
                  <a:moveTo>
                    <a:pt x="33758" y="0"/>
                  </a:moveTo>
                  <a:lnTo>
                    <a:pt x="3046659" y="0"/>
                  </a:lnTo>
                  <a:cubicBezTo>
                    <a:pt x="3065304" y="0"/>
                    <a:pt x="3080418" y="15114"/>
                    <a:pt x="3080418" y="33758"/>
                  </a:cubicBezTo>
                  <a:lnTo>
                    <a:pt x="3080418" y="544465"/>
                  </a:lnTo>
                  <a:cubicBezTo>
                    <a:pt x="3080418" y="563110"/>
                    <a:pt x="3065304" y="578224"/>
                    <a:pt x="3046659" y="578224"/>
                  </a:cubicBezTo>
                  <a:lnTo>
                    <a:pt x="33758" y="578224"/>
                  </a:lnTo>
                  <a:cubicBezTo>
                    <a:pt x="15114" y="578224"/>
                    <a:pt x="0" y="563110"/>
                    <a:pt x="0" y="544465"/>
                  </a:cubicBezTo>
                  <a:lnTo>
                    <a:pt x="0" y="33758"/>
                  </a:lnTo>
                  <a:cubicBezTo>
                    <a:pt x="0" y="15114"/>
                    <a:pt x="15114" y="0"/>
                    <a:pt x="33758" y="0"/>
                  </a:cubicBezTo>
                  <a:close/>
                </a:path>
              </a:pathLst>
            </a:custGeom>
            <a:solidFill>
              <a:srgbClr val="F7DBF0"/>
            </a:solidFill>
            <a:ln w="76200" cap="rnd">
              <a:solidFill>
                <a:srgbClr val="FFFFFF"/>
              </a:solidFill>
              <a:prstDash val="lgDash"/>
              <a:round/>
            </a:ln>
          </p:spPr>
        </p:sp>
        <p:sp>
          <p:nvSpPr>
            <p:cNvPr id="9" name="TextBox 9"/>
            <p:cNvSpPr txBox="1"/>
            <p:nvPr/>
          </p:nvSpPr>
          <p:spPr>
            <a:xfrm>
              <a:off x="0" y="-28575"/>
              <a:ext cx="3080418" cy="606799"/>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p:cNvSpPr/>
          <p:nvPr/>
        </p:nvSpPr>
        <p:spPr>
          <a:xfrm flipH="1">
            <a:off x="1582587" y="1853361"/>
            <a:ext cx="1495417" cy="1495417"/>
          </a:xfrm>
          <a:custGeom>
            <a:avLst/>
            <a:gdLst/>
            <a:ahLst/>
            <a:cxnLst/>
            <a:rect l="l" t="t" r="r" b="b"/>
            <a:pathLst>
              <a:path w="1495417" h="1495417">
                <a:moveTo>
                  <a:pt x="1495417" y="0"/>
                </a:moveTo>
                <a:lnTo>
                  <a:pt x="0" y="0"/>
                </a:lnTo>
                <a:lnTo>
                  <a:pt x="0" y="1495417"/>
                </a:lnTo>
                <a:lnTo>
                  <a:pt x="1495417" y="1495417"/>
                </a:lnTo>
                <a:lnTo>
                  <a:pt x="1495417" y="0"/>
                </a:lnTo>
                <a:close/>
              </a:path>
            </a:pathLst>
          </a:custGeom>
          <a:blipFill>
            <a:blip r:embed="rId6">
              <a:extLst>
                <a:ext uri="{96DAC541-7B7A-43D3-8B79-37D633B846F1}">
                  <asvg:svgBlip xmlns="" xmlns:asvg="http://schemas.microsoft.com/office/drawing/2016/SVG/main" r:embed="rId7"/>
                </a:ext>
              </a:extLst>
            </a:blip>
            <a:stretch>
              <a:fillRect/>
            </a:stretch>
          </a:blipFill>
        </p:spPr>
      </p:sp>
      <p:grpSp>
        <p:nvGrpSpPr>
          <p:cNvPr id="11" name="Group 11"/>
          <p:cNvGrpSpPr/>
          <p:nvPr/>
        </p:nvGrpSpPr>
        <p:grpSpPr>
          <a:xfrm>
            <a:off x="5009452" y="5200087"/>
            <a:ext cx="11695961" cy="4076343"/>
            <a:chOff x="0" y="0"/>
            <a:chExt cx="3080418" cy="578224"/>
          </a:xfrm>
        </p:grpSpPr>
        <p:sp>
          <p:nvSpPr>
            <p:cNvPr id="12" name="Freeform 12"/>
            <p:cNvSpPr/>
            <p:nvPr/>
          </p:nvSpPr>
          <p:spPr>
            <a:xfrm>
              <a:off x="0" y="0"/>
              <a:ext cx="3080418" cy="578224"/>
            </a:xfrm>
            <a:custGeom>
              <a:avLst/>
              <a:gdLst/>
              <a:ahLst/>
              <a:cxnLst/>
              <a:rect l="l" t="t" r="r" b="b"/>
              <a:pathLst>
                <a:path w="3080418" h="578224">
                  <a:moveTo>
                    <a:pt x="33758" y="0"/>
                  </a:moveTo>
                  <a:lnTo>
                    <a:pt x="3046659" y="0"/>
                  </a:lnTo>
                  <a:cubicBezTo>
                    <a:pt x="3065304" y="0"/>
                    <a:pt x="3080418" y="15114"/>
                    <a:pt x="3080418" y="33758"/>
                  </a:cubicBezTo>
                  <a:lnTo>
                    <a:pt x="3080418" y="544465"/>
                  </a:lnTo>
                  <a:cubicBezTo>
                    <a:pt x="3080418" y="563110"/>
                    <a:pt x="3065304" y="578224"/>
                    <a:pt x="3046659" y="578224"/>
                  </a:cubicBezTo>
                  <a:lnTo>
                    <a:pt x="33758" y="578224"/>
                  </a:lnTo>
                  <a:cubicBezTo>
                    <a:pt x="15114" y="578224"/>
                    <a:pt x="0" y="563110"/>
                    <a:pt x="0" y="544465"/>
                  </a:cubicBezTo>
                  <a:lnTo>
                    <a:pt x="0" y="33758"/>
                  </a:lnTo>
                  <a:cubicBezTo>
                    <a:pt x="0" y="15114"/>
                    <a:pt x="15114" y="0"/>
                    <a:pt x="33758" y="0"/>
                  </a:cubicBezTo>
                  <a:close/>
                </a:path>
              </a:pathLst>
            </a:custGeom>
            <a:solidFill>
              <a:srgbClr val="E8BADD"/>
            </a:solidFill>
            <a:ln cap="rnd">
              <a:noFill/>
              <a:prstDash val="lgDash"/>
              <a:round/>
            </a:ln>
          </p:spPr>
        </p:sp>
        <p:sp>
          <p:nvSpPr>
            <p:cNvPr id="13" name="TextBox 13"/>
            <p:cNvSpPr txBox="1"/>
            <p:nvPr/>
          </p:nvSpPr>
          <p:spPr>
            <a:xfrm>
              <a:off x="0" y="-28575"/>
              <a:ext cx="3080418" cy="606799"/>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4828733" y="5025747"/>
            <a:ext cx="11695961" cy="4076343"/>
            <a:chOff x="0" y="0"/>
            <a:chExt cx="3080418" cy="578224"/>
          </a:xfrm>
        </p:grpSpPr>
        <p:sp>
          <p:nvSpPr>
            <p:cNvPr id="15" name="Freeform 15"/>
            <p:cNvSpPr/>
            <p:nvPr/>
          </p:nvSpPr>
          <p:spPr>
            <a:xfrm>
              <a:off x="0" y="0"/>
              <a:ext cx="3080418" cy="578224"/>
            </a:xfrm>
            <a:custGeom>
              <a:avLst/>
              <a:gdLst/>
              <a:ahLst/>
              <a:cxnLst/>
              <a:rect l="l" t="t" r="r" b="b"/>
              <a:pathLst>
                <a:path w="3080418" h="578224">
                  <a:moveTo>
                    <a:pt x="33758" y="0"/>
                  </a:moveTo>
                  <a:lnTo>
                    <a:pt x="3046659" y="0"/>
                  </a:lnTo>
                  <a:cubicBezTo>
                    <a:pt x="3065304" y="0"/>
                    <a:pt x="3080418" y="15114"/>
                    <a:pt x="3080418" y="33758"/>
                  </a:cubicBezTo>
                  <a:lnTo>
                    <a:pt x="3080418" y="544465"/>
                  </a:lnTo>
                  <a:cubicBezTo>
                    <a:pt x="3080418" y="563110"/>
                    <a:pt x="3065304" y="578224"/>
                    <a:pt x="3046659" y="578224"/>
                  </a:cubicBezTo>
                  <a:lnTo>
                    <a:pt x="33758" y="578224"/>
                  </a:lnTo>
                  <a:cubicBezTo>
                    <a:pt x="15114" y="578224"/>
                    <a:pt x="0" y="563110"/>
                    <a:pt x="0" y="544465"/>
                  </a:cubicBezTo>
                  <a:lnTo>
                    <a:pt x="0" y="33758"/>
                  </a:lnTo>
                  <a:cubicBezTo>
                    <a:pt x="0" y="15114"/>
                    <a:pt x="15114" y="0"/>
                    <a:pt x="33758" y="0"/>
                  </a:cubicBezTo>
                  <a:close/>
                </a:path>
              </a:pathLst>
            </a:custGeom>
            <a:solidFill>
              <a:srgbClr val="F7DBF0"/>
            </a:solidFill>
            <a:ln w="76200" cap="rnd">
              <a:solidFill>
                <a:srgbClr val="FFFFFF"/>
              </a:solidFill>
              <a:prstDash val="lgDash"/>
              <a:round/>
            </a:ln>
          </p:spPr>
        </p:sp>
        <p:sp>
          <p:nvSpPr>
            <p:cNvPr id="16" name="TextBox 16"/>
            <p:cNvSpPr txBox="1"/>
            <p:nvPr/>
          </p:nvSpPr>
          <p:spPr>
            <a:xfrm>
              <a:off x="0" y="-28575"/>
              <a:ext cx="3080418" cy="606799"/>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flipH="1">
            <a:off x="3296019" y="5088310"/>
            <a:ext cx="1495417" cy="1495417"/>
          </a:xfrm>
          <a:custGeom>
            <a:avLst/>
            <a:gdLst/>
            <a:ahLst/>
            <a:cxnLst/>
            <a:rect l="l" t="t" r="r" b="b"/>
            <a:pathLst>
              <a:path w="1495417" h="1495417">
                <a:moveTo>
                  <a:pt x="1495418" y="0"/>
                </a:moveTo>
                <a:lnTo>
                  <a:pt x="0" y="0"/>
                </a:lnTo>
                <a:lnTo>
                  <a:pt x="0" y="1495417"/>
                </a:lnTo>
                <a:lnTo>
                  <a:pt x="1495418" y="1495417"/>
                </a:lnTo>
                <a:lnTo>
                  <a:pt x="1495418"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8" name="Freeform 18"/>
          <p:cNvSpPr/>
          <p:nvPr/>
        </p:nvSpPr>
        <p:spPr>
          <a:xfrm flipH="1" flipV="1">
            <a:off x="-1017057" y="8939118"/>
            <a:ext cx="4091513" cy="3332723"/>
          </a:xfrm>
          <a:custGeom>
            <a:avLst/>
            <a:gdLst/>
            <a:ahLst/>
            <a:cxnLst/>
            <a:rect l="l" t="t" r="r" b="b"/>
            <a:pathLst>
              <a:path w="4091513" h="3332723">
                <a:moveTo>
                  <a:pt x="4091514" y="3332723"/>
                </a:moveTo>
                <a:lnTo>
                  <a:pt x="0" y="3332723"/>
                </a:lnTo>
                <a:lnTo>
                  <a:pt x="0" y="0"/>
                </a:lnTo>
                <a:lnTo>
                  <a:pt x="4091514" y="0"/>
                </a:lnTo>
                <a:lnTo>
                  <a:pt x="4091514" y="3332723"/>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9" name="Freeform 19"/>
          <p:cNvSpPr/>
          <p:nvPr/>
        </p:nvSpPr>
        <p:spPr>
          <a:xfrm rot="1365377">
            <a:off x="-1236059" y="9142127"/>
            <a:ext cx="5674213" cy="4095750"/>
          </a:xfrm>
          <a:custGeom>
            <a:avLst/>
            <a:gdLst/>
            <a:ahLst/>
            <a:cxnLst/>
            <a:rect l="l" t="t" r="r" b="b"/>
            <a:pathLst>
              <a:path w="5674213" h="4095750">
                <a:moveTo>
                  <a:pt x="0" y="0"/>
                </a:moveTo>
                <a:lnTo>
                  <a:pt x="5674212" y="0"/>
                </a:lnTo>
                <a:lnTo>
                  <a:pt x="5674212" y="4095750"/>
                </a:lnTo>
                <a:lnTo>
                  <a:pt x="0" y="409575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20" name="Freeform 20"/>
          <p:cNvSpPr/>
          <p:nvPr/>
        </p:nvSpPr>
        <p:spPr>
          <a:xfrm rot="-8645251" flipV="1">
            <a:off x="14644868" y="-2534300"/>
            <a:ext cx="5674213" cy="4095750"/>
          </a:xfrm>
          <a:custGeom>
            <a:avLst/>
            <a:gdLst/>
            <a:ahLst/>
            <a:cxnLst/>
            <a:rect l="l" t="t" r="r" b="b"/>
            <a:pathLst>
              <a:path w="5674213" h="4095750">
                <a:moveTo>
                  <a:pt x="0" y="4095750"/>
                </a:moveTo>
                <a:lnTo>
                  <a:pt x="5674213" y="4095750"/>
                </a:lnTo>
                <a:lnTo>
                  <a:pt x="5674213" y="0"/>
                </a:lnTo>
                <a:lnTo>
                  <a:pt x="0" y="0"/>
                </a:lnTo>
                <a:lnTo>
                  <a:pt x="0" y="409575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21" name="TextBox 21"/>
          <p:cNvSpPr txBox="1"/>
          <p:nvPr/>
        </p:nvSpPr>
        <p:spPr>
          <a:xfrm>
            <a:off x="4509453" y="287650"/>
            <a:ext cx="10926765" cy="1538883"/>
          </a:xfrm>
          <a:prstGeom prst="rect">
            <a:avLst/>
          </a:prstGeom>
        </p:spPr>
        <p:txBody>
          <a:bodyPr wrap="square" lIns="0" tIns="0" rIns="0" bIns="0" rtlCol="0" anchor="t">
            <a:spAutoFit/>
          </a:bodyPr>
          <a:lstStyle/>
          <a:p>
            <a:pPr algn="ctr"/>
            <a:r>
              <a:rPr lang="en-US" sz="10000" smtClean="0">
                <a:solidFill>
                  <a:srgbClr val="665B82"/>
                </a:solidFill>
                <a:latin typeface="Ara Hamah Homs"/>
                <a:ea typeface="Ara Hamah Homs"/>
                <a:cs typeface="Ara Hamah Homs"/>
                <a:sym typeface="Ara Hamah Homs"/>
              </a:rPr>
              <a:t>I – Khái niệm acid</a:t>
            </a:r>
            <a:endParaRPr lang="en-US" sz="10000">
              <a:solidFill>
                <a:srgbClr val="665B82"/>
              </a:solidFill>
              <a:latin typeface="Ara Hamah Homs"/>
              <a:ea typeface="Ara Hamah Homs"/>
              <a:cs typeface="Ara Hamah Homs"/>
              <a:sym typeface="Ara Hamah Homs"/>
            </a:endParaRPr>
          </a:p>
        </p:txBody>
      </p:sp>
      <p:sp>
        <p:nvSpPr>
          <p:cNvPr id="22" name="TextBox 22"/>
          <p:cNvSpPr txBox="1"/>
          <p:nvPr/>
        </p:nvSpPr>
        <p:spPr>
          <a:xfrm>
            <a:off x="3552876" y="1937608"/>
            <a:ext cx="11258385" cy="2513509"/>
          </a:xfrm>
          <a:prstGeom prst="rect">
            <a:avLst/>
          </a:prstGeom>
        </p:spPr>
        <p:txBody>
          <a:bodyPr wrap="square" lIns="0" tIns="0" rIns="0" bIns="0" rtlCol="0" anchor="t">
            <a:spAutoFit/>
          </a:bodyPr>
          <a:lstStyle/>
          <a:p>
            <a:pPr algn="just">
              <a:lnSpc>
                <a:spcPts val="4900"/>
              </a:lnSpc>
            </a:pPr>
            <a:r>
              <a:rPr lang="vi-VN" sz="3500">
                <a:solidFill>
                  <a:srgbClr val="665B82"/>
                </a:solidFill>
                <a:latin typeface="Sniglet"/>
                <a:ea typeface="Sniglet"/>
                <a:cs typeface="Sniglet"/>
              </a:rPr>
              <a:t>Acid ban đầu được biết đến là những chất có vị chua như acetic acid có trong giấm ăn, citric acid có trong quả chanh, maleic acid có trong quả táo. </a:t>
            </a:r>
            <a:endParaRPr lang="en-US" sz="3500">
              <a:solidFill>
                <a:srgbClr val="665B82"/>
              </a:solidFill>
              <a:latin typeface="Sniglet"/>
              <a:ea typeface="Sniglet"/>
              <a:cs typeface="Sniglet"/>
            </a:endParaRPr>
          </a:p>
          <a:p>
            <a:pPr algn="just">
              <a:lnSpc>
                <a:spcPts val="4900"/>
              </a:lnSpc>
            </a:pPr>
            <a:r>
              <a:rPr lang="vi-VN" sz="3500">
                <a:solidFill>
                  <a:srgbClr val="665B82"/>
                </a:solidFill>
                <a:latin typeface="Sniglet"/>
                <a:ea typeface="Sniglet"/>
                <a:cs typeface="Sniglet"/>
              </a:rPr>
              <a:t>Từ acid xuất phát từ tiếng Latin là acidus nghĩa là vị chua. </a:t>
            </a:r>
            <a:endParaRPr lang="en-US" sz="3500">
              <a:solidFill>
                <a:srgbClr val="665B82"/>
              </a:solidFill>
              <a:latin typeface="Sniglet"/>
              <a:ea typeface="Sniglet"/>
              <a:cs typeface="Sniglet"/>
              <a:sym typeface="Sniglet"/>
            </a:endParaRPr>
          </a:p>
        </p:txBody>
      </p:sp>
      <p:sp>
        <p:nvSpPr>
          <p:cNvPr id="23" name="TextBox 23"/>
          <p:cNvSpPr txBox="1"/>
          <p:nvPr/>
        </p:nvSpPr>
        <p:spPr>
          <a:xfrm>
            <a:off x="5266310" y="5172557"/>
            <a:ext cx="10820808" cy="3770263"/>
          </a:xfrm>
          <a:prstGeom prst="rect">
            <a:avLst/>
          </a:prstGeom>
        </p:spPr>
        <p:txBody>
          <a:bodyPr lIns="0" tIns="0" rIns="0" bIns="0" rtlCol="0" anchor="t">
            <a:spAutoFit/>
          </a:bodyPr>
          <a:lstStyle/>
          <a:p>
            <a:pPr>
              <a:lnSpc>
                <a:spcPts val="4900"/>
              </a:lnSpc>
            </a:pPr>
            <a:r>
              <a:rPr lang="en-US" sz="3500" u="sng" smtClean="0">
                <a:solidFill>
                  <a:srgbClr val="665B82"/>
                </a:solidFill>
                <a:latin typeface="Sniglet"/>
                <a:ea typeface="Sniglet"/>
                <a:cs typeface="Sniglet"/>
                <a:sym typeface="Sniglet"/>
              </a:rPr>
              <a:t>Khái niệm: </a:t>
            </a:r>
            <a:r>
              <a:rPr lang="vi-VN" sz="3500" smtClean="0">
                <a:solidFill>
                  <a:srgbClr val="FF0000"/>
                </a:solidFill>
                <a:latin typeface="Sniglet"/>
                <a:ea typeface="Sniglet"/>
                <a:cs typeface="Sniglet"/>
                <a:sym typeface="Sniglet"/>
              </a:rPr>
              <a:t>Acid</a:t>
            </a:r>
            <a:r>
              <a:rPr lang="vi-VN" sz="3500" smtClean="0">
                <a:solidFill>
                  <a:srgbClr val="665B82"/>
                </a:solidFill>
                <a:latin typeface="Sniglet"/>
                <a:ea typeface="Sniglet"/>
                <a:cs typeface="Sniglet"/>
                <a:sym typeface="Sniglet"/>
              </a:rPr>
              <a:t> </a:t>
            </a:r>
            <a:r>
              <a:rPr lang="vi-VN" sz="3500">
                <a:solidFill>
                  <a:srgbClr val="665B82"/>
                </a:solidFill>
                <a:latin typeface="Sniglet"/>
                <a:ea typeface="Sniglet"/>
                <a:cs typeface="Sniglet"/>
                <a:sym typeface="Sniglet"/>
              </a:rPr>
              <a:t>là những hợp chất trong </a:t>
            </a:r>
            <a:r>
              <a:rPr lang="vi-VN" sz="3500">
                <a:solidFill>
                  <a:srgbClr val="FF0000"/>
                </a:solidFill>
                <a:latin typeface="Sniglet"/>
                <a:ea typeface="Sniglet"/>
                <a:cs typeface="Sniglet"/>
                <a:sym typeface="Sniglet"/>
              </a:rPr>
              <a:t>phân tử có nguyên tử hydrogen liên kết với gốc acid</a:t>
            </a:r>
            <a:r>
              <a:rPr lang="vi-VN" sz="3500">
                <a:solidFill>
                  <a:srgbClr val="665B82"/>
                </a:solidFill>
                <a:latin typeface="Sniglet"/>
                <a:ea typeface="Sniglet"/>
                <a:cs typeface="Sniglet"/>
                <a:sym typeface="Sniglet"/>
              </a:rPr>
              <a:t>. Khi </a:t>
            </a:r>
            <a:r>
              <a:rPr lang="vi-VN" sz="3500">
                <a:solidFill>
                  <a:srgbClr val="FF0000"/>
                </a:solidFill>
                <a:latin typeface="Sniglet"/>
                <a:ea typeface="Sniglet"/>
                <a:cs typeface="Sniglet"/>
                <a:sym typeface="Sniglet"/>
              </a:rPr>
              <a:t>tan trong nước, acid tạo ra ion H</a:t>
            </a:r>
            <a:r>
              <a:rPr lang="vi-VN" sz="3500" smtClean="0">
                <a:solidFill>
                  <a:srgbClr val="FF0000"/>
                </a:solidFill>
                <a:latin typeface="Sniglet"/>
                <a:ea typeface="Sniglet"/>
                <a:cs typeface="Sniglet"/>
                <a:sym typeface="Sniglet"/>
              </a:rPr>
              <a:t>+.</a:t>
            </a:r>
            <a:endParaRPr lang="en-US" sz="3500" smtClean="0">
              <a:solidFill>
                <a:srgbClr val="FF0000"/>
              </a:solidFill>
              <a:latin typeface="Sniglet"/>
              <a:ea typeface="Sniglet"/>
              <a:cs typeface="Sniglet"/>
              <a:sym typeface="Sniglet"/>
            </a:endParaRPr>
          </a:p>
          <a:p>
            <a:pPr>
              <a:lnSpc>
                <a:spcPts val="4900"/>
              </a:lnSpc>
            </a:pPr>
            <a:r>
              <a:rPr lang="en-US" sz="3500" smtClean="0">
                <a:solidFill>
                  <a:srgbClr val="665B82"/>
                </a:solidFill>
                <a:latin typeface="Sniglet"/>
                <a:ea typeface="Sniglet"/>
                <a:cs typeface="Sniglet"/>
                <a:sym typeface="Sniglet"/>
              </a:rPr>
              <a:t>Acid tạo ra ion H</a:t>
            </a:r>
            <a:r>
              <a:rPr lang="en-US" sz="3500" baseline="30000" smtClean="0">
                <a:solidFill>
                  <a:srgbClr val="665B82"/>
                </a:solidFill>
                <a:latin typeface="Sniglet"/>
                <a:ea typeface="Sniglet"/>
                <a:cs typeface="Sniglet"/>
                <a:sym typeface="Sniglet"/>
              </a:rPr>
              <a:t>+</a:t>
            </a:r>
            <a:r>
              <a:rPr lang="en-US" sz="3500" smtClean="0">
                <a:solidFill>
                  <a:srgbClr val="665B82"/>
                </a:solidFill>
                <a:latin typeface="Sniglet"/>
                <a:ea typeface="Sniglet"/>
                <a:cs typeface="Sniglet"/>
                <a:sym typeface="Sniglet"/>
              </a:rPr>
              <a:t> theo sơ đồ sau: </a:t>
            </a:r>
          </a:p>
          <a:p>
            <a:pPr algn="ctr">
              <a:lnSpc>
                <a:spcPts val="4900"/>
              </a:lnSpc>
            </a:pPr>
            <a:r>
              <a:rPr lang="en-US" sz="3500" smtClean="0">
                <a:solidFill>
                  <a:srgbClr val="665B82"/>
                </a:solidFill>
                <a:latin typeface="Sniglet"/>
                <a:ea typeface="Sniglet"/>
                <a:cs typeface="Sniglet"/>
                <a:sym typeface="Sniglet"/>
              </a:rPr>
              <a:t>Acid </a:t>
            </a:r>
            <a:r>
              <a:rPr lang="en-US" sz="3500" smtClean="0">
                <a:solidFill>
                  <a:srgbClr val="665B82"/>
                </a:solidFill>
                <a:latin typeface="Sniglet"/>
                <a:ea typeface="Sniglet"/>
                <a:cs typeface="Sniglet"/>
                <a:sym typeface="Wingdings" panose="05000000000000000000" pitchFamily="2" charset="2"/>
              </a:rPr>
              <a:t> ion H</a:t>
            </a:r>
            <a:r>
              <a:rPr lang="en-US" sz="3500" baseline="30000" smtClean="0">
                <a:solidFill>
                  <a:srgbClr val="665B82"/>
                </a:solidFill>
                <a:latin typeface="Sniglet"/>
                <a:ea typeface="Sniglet"/>
                <a:cs typeface="Sniglet"/>
                <a:sym typeface="Wingdings" panose="05000000000000000000" pitchFamily="2" charset="2"/>
              </a:rPr>
              <a:t>+</a:t>
            </a:r>
            <a:r>
              <a:rPr lang="en-US" sz="3500" smtClean="0">
                <a:solidFill>
                  <a:srgbClr val="665B82"/>
                </a:solidFill>
                <a:latin typeface="Sniglet"/>
                <a:ea typeface="Sniglet"/>
                <a:cs typeface="Sniglet"/>
                <a:sym typeface="Wingdings" panose="05000000000000000000" pitchFamily="2" charset="2"/>
              </a:rPr>
              <a:t> + ion âm gốc acid</a:t>
            </a:r>
            <a:endParaRPr lang="en-US" sz="3500">
              <a:solidFill>
                <a:srgbClr val="665B82"/>
              </a:solidFill>
              <a:latin typeface="Sniglet"/>
              <a:ea typeface="Sniglet"/>
              <a:cs typeface="Sniglet"/>
              <a:sym typeface="Sniglet"/>
            </a:endParaRPr>
          </a:p>
          <a:p>
            <a:pPr>
              <a:lnSpc>
                <a:spcPts val="4900"/>
              </a:lnSpc>
            </a:pPr>
            <a:r>
              <a:rPr lang="en-US" sz="3500" smtClean="0">
                <a:solidFill>
                  <a:srgbClr val="665B82"/>
                </a:solidFill>
                <a:latin typeface="Sniglet"/>
                <a:ea typeface="Sniglet"/>
                <a:cs typeface="Sniglet"/>
                <a:sym typeface="Sniglet"/>
              </a:rPr>
              <a:t>Ví dụ: </a:t>
            </a:r>
            <a:r>
              <a:rPr lang="en-US" sz="3500" smtClean="0">
                <a:solidFill>
                  <a:srgbClr val="FF0000"/>
                </a:solidFill>
                <a:latin typeface="Sniglet"/>
                <a:ea typeface="Sniglet"/>
                <a:cs typeface="Sniglet"/>
                <a:sym typeface="Sniglet"/>
              </a:rPr>
              <a:t>H</a:t>
            </a:r>
            <a:r>
              <a:rPr lang="en-US" sz="3500" smtClean="0">
                <a:solidFill>
                  <a:srgbClr val="665B82"/>
                </a:solidFill>
                <a:latin typeface="Sniglet"/>
                <a:ea typeface="Sniglet"/>
                <a:cs typeface="Sniglet"/>
                <a:sym typeface="Sniglet"/>
              </a:rPr>
              <a:t>Cl </a:t>
            </a:r>
            <a:r>
              <a:rPr lang="en-US" sz="3500" smtClean="0">
                <a:solidFill>
                  <a:srgbClr val="665B82"/>
                </a:solidFill>
                <a:latin typeface="Sniglet"/>
                <a:ea typeface="Sniglet"/>
                <a:cs typeface="Sniglet"/>
                <a:sym typeface="Wingdings" panose="05000000000000000000" pitchFamily="2" charset="2"/>
              </a:rPr>
              <a:t> </a:t>
            </a:r>
            <a:r>
              <a:rPr lang="en-US" sz="3500" smtClean="0">
                <a:solidFill>
                  <a:srgbClr val="FF0000"/>
                </a:solidFill>
                <a:latin typeface="Sniglet"/>
                <a:ea typeface="Sniglet"/>
                <a:cs typeface="Sniglet"/>
                <a:sym typeface="Wingdings" panose="05000000000000000000" pitchFamily="2" charset="2"/>
              </a:rPr>
              <a:t>H</a:t>
            </a:r>
            <a:r>
              <a:rPr lang="en-US" sz="3500" baseline="30000" smtClean="0">
                <a:solidFill>
                  <a:srgbClr val="FF0000"/>
                </a:solidFill>
                <a:latin typeface="Sniglet"/>
                <a:ea typeface="Sniglet"/>
                <a:cs typeface="Sniglet"/>
                <a:sym typeface="Wingdings" panose="05000000000000000000" pitchFamily="2" charset="2"/>
              </a:rPr>
              <a:t>+</a:t>
            </a:r>
            <a:r>
              <a:rPr lang="en-US" sz="3500" smtClean="0">
                <a:solidFill>
                  <a:srgbClr val="665B82"/>
                </a:solidFill>
                <a:latin typeface="Sniglet"/>
                <a:ea typeface="Sniglet"/>
                <a:cs typeface="Sniglet"/>
                <a:sym typeface="Wingdings" panose="05000000000000000000" pitchFamily="2" charset="2"/>
              </a:rPr>
              <a:t> + Cl</a:t>
            </a:r>
            <a:r>
              <a:rPr lang="en-US" sz="3500" baseline="30000" smtClean="0">
                <a:solidFill>
                  <a:srgbClr val="665B82"/>
                </a:solidFill>
                <a:latin typeface="Sniglet"/>
                <a:ea typeface="Sniglet"/>
                <a:cs typeface="Sniglet"/>
                <a:sym typeface="Wingdings" panose="05000000000000000000" pitchFamily="2" charset="2"/>
              </a:rPr>
              <a:t>-</a:t>
            </a:r>
            <a:endParaRPr lang="en-US" sz="3500" smtClean="0">
              <a:solidFill>
                <a:srgbClr val="665B82"/>
              </a:solidFill>
              <a:latin typeface="Sniglet"/>
              <a:ea typeface="Sniglet"/>
              <a:cs typeface="Sniglet"/>
              <a:sym typeface="Wingdings" panose="05000000000000000000" pitchFamily="2" charset="2"/>
            </a:endParaRPr>
          </a:p>
        </p:txBody>
      </p:sp>
      <p:grpSp>
        <p:nvGrpSpPr>
          <p:cNvPr id="24" name="Group 24"/>
          <p:cNvGrpSpPr/>
          <p:nvPr/>
        </p:nvGrpSpPr>
        <p:grpSpPr>
          <a:xfrm>
            <a:off x="425999" y="605042"/>
            <a:ext cx="704144" cy="70414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459464" y="605042"/>
            <a:ext cx="704144" cy="704144"/>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2496983" y="605042"/>
            <a:ext cx="704144" cy="70414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3530448" y="605042"/>
            <a:ext cx="704144" cy="704144"/>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6" name="Group 36"/>
          <p:cNvGrpSpPr/>
          <p:nvPr/>
        </p:nvGrpSpPr>
        <p:grpSpPr>
          <a:xfrm>
            <a:off x="13982984" y="9301186"/>
            <a:ext cx="704144" cy="704144"/>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9" name="Group 39"/>
          <p:cNvGrpSpPr/>
          <p:nvPr/>
        </p:nvGrpSpPr>
        <p:grpSpPr>
          <a:xfrm>
            <a:off x="15016449" y="9301186"/>
            <a:ext cx="704144" cy="704144"/>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42" name="Group 42"/>
          <p:cNvGrpSpPr/>
          <p:nvPr/>
        </p:nvGrpSpPr>
        <p:grpSpPr>
          <a:xfrm>
            <a:off x="16053968" y="9301186"/>
            <a:ext cx="704144" cy="704144"/>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44" name="TextBox 4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45" name="Group 45"/>
          <p:cNvGrpSpPr/>
          <p:nvPr/>
        </p:nvGrpSpPr>
        <p:grpSpPr>
          <a:xfrm>
            <a:off x="17087433" y="9301186"/>
            <a:ext cx="704144" cy="704144"/>
            <a:chOff x="0" y="0"/>
            <a:chExt cx="812800" cy="812800"/>
          </a:xfrm>
        </p:grpSpPr>
        <p:sp>
          <p:nvSpPr>
            <p:cNvPr id="46" name="Freeform 4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7" name="TextBox 47"/>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pic>
        <p:nvPicPr>
          <p:cNvPr id="48" name="Picture 47"/>
          <p:cNvPicPr>
            <a:picLocks noChangeAspect="1"/>
          </p:cNvPicPr>
          <p:nvPr/>
        </p:nvPicPr>
        <p:blipFill>
          <a:blip r:embed="rId10"/>
          <a:stretch>
            <a:fillRect/>
          </a:stretch>
        </p:blipFill>
        <p:spPr>
          <a:xfrm>
            <a:off x="14334513" y="7274694"/>
            <a:ext cx="1952114" cy="1620382"/>
          </a:xfrm>
          <a:prstGeom prst="rect">
            <a:avLst/>
          </a:prstGeom>
        </p:spPr>
      </p:pic>
    </p:spTree>
    <p:extLst>
      <p:ext uri="{BB962C8B-B14F-4D97-AF65-F5344CB8AC3E}">
        <p14:creationId xmlns:p14="http://schemas.microsoft.com/office/powerpoint/2010/main" val="1085369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015555"/>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3296019" y="1965138"/>
            <a:ext cx="14038147" cy="7287066"/>
            <a:chOff x="0" y="0"/>
            <a:chExt cx="3080418" cy="578224"/>
          </a:xfrm>
        </p:grpSpPr>
        <p:sp>
          <p:nvSpPr>
            <p:cNvPr id="4" name="Freeform 4"/>
            <p:cNvSpPr/>
            <p:nvPr/>
          </p:nvSpPr>
          <p:spPr>
            <a:xfrm>
              <a:off x="0" y="0"/>
              <a:ext cx="3080418" cy="578224"/>
            </a:xfrm>
            <a:custGeom>
              <a:avLst/>
              <a:gdLst/>
              <a:ahLst/>
              <a:cxnLst/>
              <a:rect l="l" t="t" r="r" b="b"/>
              <a:pathLst>
                <a:path w="3080418" h="578224">
                  <a:moveTo>
                    <a:pt x="33758" y="0"/>
                  </a:moveTo>
                  <a:lnTo>
                    <a:pt x="3046659" y="0"/>
                  </a:lnTo>
                  <a:cubicBezTo>
                    <a:pt x="3065304" y="0"/>
                    <a:pt x="3080418" y="15114"/>
                    <a:pt x="3080418" y="33758"/>
                  </a:cubicBezTo>
                  <a:lnTo>
                    <a:pt x="3080418" y="544465"/>
                  </a:lnTo>
                  <a:cubicBezTo>
                    <a:pt x="3080418" y="563110"/>
                    <a:pt x="3065304" y="578224"/>
                    <a:pt x="3046659" y="578224"/>
                  </a:cubicBezTo>
                  <a:lnTo>
                    <a:pt x="33758" y="578224"/>
                  </a:lnTo>
                  <a:cubicBezTo>
                    <a:pt x="15114" y="578224"/>
                    <a:pt x="0" y="563110"/>
                    <a:pt x="0" y="544465"/>
                  </a:cubicBezTo>
                  <a:lnTo>
                    <a:pt x="0" y="33758"/>
                  </a:lnTo>
                  <a:cubicBezTo>
                    <a:pt x="0" y="15114"/>
                    <a:pt x="15114" y="0"/>
                    <a:pt x="33758" y="0"/>
                  </a:cubicBezTo>
                  <a:close/>
                </a:path>
              </a:pathLst>
            </a:custGeom>
            <a:solidFill>
              <a:srgbClr val="E8BADD"/>
            </a:solidFill>
            <a:ln cap="rnd">
              <a:noFill/>
              <a:prstDash val="lgDash"/>
              <a:round/>
            </a:ln>
          </p:spPr>
        </p:sp>
        <p:sp>
          <p:nvSpPr>
            <p:cNvPr id="5" name="TextBox 5"/>
            <p:cNvSpPr txBox="1"/>
            <p:nvPr/>
          </p:nvSpPr>
          <p:spPr>
            <a:xfrm>
              <a:off x="0" y="-28575"/>
              <a:ext cx="3080418" cy="606799"/>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7" name="Group 7"/>
          <p:cNvGrpSpPr/>
          <p:nvPr/>
        </p:nvGrpSpPr>
        <p:grpSpPr>
          <a:xfrm>
            <a:off x="3115300" y="1694063"/>
            <a:ext cx="14038147" cy="7541109"/>
            <a:chOff x="0" y="0"/>
            <a:chExt cx="3080418" cy="578224"/>
          </a:xfrm>
        </p:grpSpPr>
        <p:sp>
          <p:nvSpPr>
            <p:cNvPr id="8" name="Freeform 8"/>
            <p:cNvSpPr/>
            <p:nvPr/>
          </p:nvSpPr>
          <p:spPr>
            <a:xfrm>
              <a:off x="0" y="0"/>
              <a:ext cx="3080418" cy="578224"/>
            </a:xfrm>
            <a:custGeom>
              <a:avLst/>
              <a:gdLst/>
              <a:ahLst/>
              <a:cxnLst/>
              <a:rect l="l" t="t" r="r" b="b"/>
              <a:pathLst>
                <a:path w="3080418" h="578224">
                  <a:moveTo>
                    <a:pt x="33758" y="0"/>
                  </a:moveTo>
                  <a:lnTo>
                    <a:pt x="3046659" y="0"/>
                  </a:lnTo>
                  <a:cubicBezTo>
                    <a:pt x="3065304" y="0"/>
                    <a:pt x="3080418" y="15114"/>
                    <a:pt x="3080418" y="33758"/>
                  </a:cubicBezTo>
                  <a:lnTo>
                    <a:pt x="3080418" y="544465"/>
                  </a:lnTo>
                  <a:cubicBezTo>
                    <a:pt x="3080418" y="563110"/>
                    <a:pt x="3065304" y="578224"/>
                    <a:pt x="3046659" y="578224"/>
                  </a:cubicBezTo>
                  <a:lnTo>
                    <a:pt x="33758" y="578224"/>
                  </a:lnTo>
                  <a:cubicBezTo>
                    <a:pt x="15114" y="578224"/>
                    <a:pt x="0" y="563110"/>
                    <a:pt x="0" y="544465"/>
                  </a:cubicBezTo>
                  <a:lnTo>
                    <a:pt x="0" y="33758"/>
                  </a:lnTo>
                  <a:cubicBezTo>
                    <a:pt x="0" y="15114"/>
                    <a:pt x="15114" y="0"/>
                    <a:pt x="33758" y="0"/>
                  </a:cubicBezTo>
                  <a:close/>
                </a:path>
              </a:pathLst>
            </a:custGeom>
            <a:solidFill>
              <a:srgbClr val="F7DBF0"/>
            </a:solidFill>
            <a:ln w="76200" cap="rnd">
              <a:solidFill>
                <a:srgbClr val="FFFFFF"/>
              </a:solidFill>
              <a:prstDash val="lgDash"/>
              <a:round/>
            </a:ln>
          </p:spPr>
        </p:sp>
        <p:sp>
          <p:nvSpPr>
            <p:cNvPr id="9" name="TextBox 9"/>
            <p:cNvSpPr txBox="1"/>
            <p:nvPr/>
          </p:nvSpPr>
          <p:spPr>
            <a:xfrm>
              <a:off x="0" y="-28575"/>
              <a:ext cx="3080418" cy="606799"/>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p:cNvSpPr/>
          <p:nvPr/>
        </p:nvSpPr>
        <p:spPr>
          <a:xfrm flipH="1">
            <a:off x="1582587" y="1853361"/>
            <a:ext cx="1495417" cy="1495417"/>
          </a:xfrm>
          <a:custGeom>
            <a:avLst/>
            <a:gdLst/>
            <a:ahLst/>
            <a:cxnLst/>
            <a:rect l="l" t="t" r="r" b="b"/>
            <a:pathLst>
              <a:path w="1495417" h="1495417">
                <a:moveTo>
                  <a:pt x="1495417" y="0"/>
                </a:moveTo>
                <a:lnTo>
                  <a:pt x="0" y="0"/>
                </a:lnTo>
                <a:lnTo>
                  <a:pt x="0" y="1495417"/>
                </a:lnTo>
                <a:lnTo>
                  <a:pt x="1495417" y="1495417"/>
                </a:lnTo>
                <a:lnTo>
                  <a:pt x="1495417"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8" name="Freeform 18"/>
          <p:cNvSpPr/>
          <p:nvPr/>
        </p:nvSpPr>
        <p:spPr>
          <a:xfrm flipH="1" flipV="1">
            <a:off x="-1017057" y="8939118"/>
            <a:ext cx="4091513" cy="3332723"/>
          </a:xfrm>
          <a:custGeom>
            <a:avLst/>
            <a:gdLst/>
            <a:ahLst/>
            <a:cxnLst/>
            <a:rect l="l" t="t" r="r" b="b"/>
            <a:pathLst>
              <a:path w="4091513" h="3332723">
                <a:moveTo>
                  <a:pt x="4091514" y="3332723"/>
                </a:moveTo>
                <a:lnTo>
                  <a:pt x="0" y="3332723"/>
                </a:lnTo>
                <a:lnTo>
                  <a:pt x="0" y="0"/>
                </a:lnTo>
                <a:lnTo>
                  <a:pt x="4091514" y="0"/>
                </a:lnTo>
                <a:lnTo>
                  <a:pt x="4091514" y="3332723"/>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9" name="Freeform 19"/>
          <p:cNvSpPr/>
          <p:nvPr/>
        </p:nvSpPr>
        <p:spPr>
          <a:xfrm rot="1365377">
            <a:off x="-1236059" y="9142127"/>
            <a:ext cx="5674213" cy="4095750"/>
          </a:xfrm>
          <a:custGeom>
            <a:avLst/>
            <a:gdLst/>
            <a:ahLst/>
            <a:cxnLst/>
            <a:rect l="l" t="t" r="r" b="b"/>
            <a:pathLst>
              <a:path w="5674213" h="4095750">
                <a:moveTo>
                  <a:pt x="0" y="0"/>
                </a:moveTo>
                <a:lnTo>
                  <a:pt x="5674212" y="0"/>
                </a:lnTo>
                <a:lnTo>
                  <a:pt x="5674212" y="4095750"/>
                </a:lnTo>
                <a:lnTo>
                  <a:pt x="0" y="409575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20" name="Freeform 20"/>
          <p:cNvSpPr/>
          <p:nvPr/>
        </p:nvSpPr>
        <p:spPr>
          <a:xfrm rot="-8645251" flipV="1">
            <a:off x="14644868" y="-2534300"/>
            <a:ext cx="5674213" cy="4095750"/>
          </a:xfrm>
          <a:custGeom>
            <a:avLst/>
            <a:gdLst/>
            <a:ahLst/>
            <a:cxnLst/>
            <a:rect l="l" t="t" r="r" b="b"/>
            <a:pathLst>
              <a:path w="5674213" h="4095750">
                <a:moveTo>
                  <a:pt x="0" y="4095750"/>
                </a:moveTo>
                <a:lnTo>
                  <a:pt x="5674213" y="4095750"/>
                </a:lnTo>
                <a:lnTo>
                  <a:pt x="5674213" y="0"/>
                </a:lnTo>
                <a:lnTo>
                  <a:pt x="0" y="0"/>
                </a:lnTo>
                <a:lnTo>
                  <a:pt x="0" y="409575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21" name="TextBox 21"/>
          <p:cNvSpPr txBox="1"/>
          <p:nvPr/>
        </p:nvSpPr>
        <p:spPr>
          <a:xfrm>
            <a:off x="4509453" y="287650"/>
            <a:ext cx="10926765" cy="1538883"/>
          </a:xfrm>
          <a:prstGeom prst="rect">
            <a:avLst/>
          </a:prstGeom>
        </p:spPr>
        <p:txBody>
          <a:bodyPr wrap="square" lIns="0" tIns="0" rIns="0" bIns="0" rtlCol="0" anchor="t">
            <a:spAutoFit/>
          </a:bodyPr>
          <a:lstStyle/>
          <a:p>
            <a:pPr algn="ctr"/>
            <a:r>
              <a:rPr lang="en-US" sz="10000" smtClean="0">
                <a:solidFill>
                  <a:srgbClr val="665B82"/>
                </a:solidFill>
                <a:latin typeface="Ara Hamah Homs"/>
                <a:ea typeface="Ara Hamah Homs"/>
                <a:cs typeface="Ara Hamah Homs"/>
                <a:sym typeface="Ara Hamah Homs"/>
              </a:rPr>
              <a:t>I – Khái niệm acid</a:t>
            </a:r>
            <a:endParaRPr lang="en-US" sz="10000">
              <a:solidFill>
                <a:srgbClr val="665B82"/>
              </a:solidFill>
              <a:latin typeface="Ara Hamah Homs"/>
              <a:ea typeface="Ara Hamah Homs"/>
              <a:cs typeface="Ara Hamah Homs"/>
              <a:sym typeface="Ara Hamah Homs"/>
            </a:endParaRPr>
          </a:p>
        </p:txBody>
      </p:sp>
      <mc:AlternateContent xmlns:mc="http://schemas.openxmlformats.org/markup-compatibility/2006" xmlns:a14="http://schemas.microsoft.com/office/drawing/2010/main">
        <mc:Choice Requires="a14">
          <p:sp>
            <p:nvSpPr>
              <p:cNvPr id="22" name="TextBox 22"/>
              <p:cNvSpPr txBox="1"/>
              <p:nvPr/>
            </p:nvSpPr>
            <p:spPr>
              <a:xfrm>
                <a:off x="3552876" y="1937608"/>
                <a:ext cx="13205236" cy="6912149"/>
              </a:xfrm>
              <a:prstGeom prst="rect">
                <a:avLst/>
              </a:prstGeom>
            </p:spPr>
            <p:txBody>
              <a:bodyPr wrap="square" lIns="0" tIns="0" rIns="0" bIns="0" rtlCol="0" anchor="t">
                <a:spAutoFit/>
              </a:bodyPr>
              <a:lstStyle/>
              <a:p>
                <a:pPr marL="514350" indent="-514350" algn="just">
                  <a:lnSpc>
                    <a:spcPts val="4900"/>
                  </a:lnSpc>
                  <a:buAutoNum type="arabicPeriod"/>
                </a:pPr>
                <a:r>
                  <a:rPr lang="en-US" sz="3500" smtClean="0">
                    <a:solidFill>
                      <a:srgbClr val="665B82"/>
                    </a:solidFill>
                    <a:latin typeface="Sniglet"/>
                    <a:ea typeface="Sniglet"/>
                    <a:cs typeface="Sniglet"/>
                    <a:sym typeface="Sniglet"/>
                  </a:rPr>
                  <a:t>Phân tử nào trong các phân tử sau đây là acid và có thể tạo ra ion H</a:t>
                </a:r>
                <a:r>
                  <a:rPr lang="en-US" sz="3500" baseline="30000" smtClean="0">
                    <a:solidFill>
                      <a:srgbClr val="665B82"/>
                    </a:solidFill>
                    <a:latin typeface="Sniglet"/>
                    <a:ea typeface="Sniglet"/>
                    <a:cs typeface="Sniglet"/>
                    <a:sym typeface="Sniglet"/>
                  </a:rPr>
                  <a:t>+</a:t>
                </a:r>
                <a:r>
                  <a:rPr lang="en-US" sz="3500" smtClean="0">
                    <a:solidFill>
                      <a:srgbClr val="665B82"/>
                    </a:solidFill>
                    <a:latin typeface="Sniglet"/>
                    <a:ea typeface="Sniglet"/>
                    <a:cs typeface="Sniglet"/>
                    <a:sym typeface="Sniglet"/>
                  </a:rPr>
                  <a:t> khi tan trong nước: KCl, H</a:t>
                </a:r>
                <a:r>
                  <a:rPr lang="en-US" sz="3500" baseline="-25000" smtClean="0">
                    <a:solidFill>
                      <a:srgbClr val="665B82"/>
                    </a:solidFill>
                    <a:latin typeface="Sniglet"/>
                    <a:ea typeface="Sniglet"/>
                    <a:cs typeface="Sniglet"/>
                    <a:sym typeface="Sniglet"/>
                  </a:rPr>
                  <a:t>2</a:t>
                </a:r>
                <a:r>
                  <a:rPr lang="en-US" sz="3500" smtClean="0">
                    <a:solidFill>
                      <a:srgbClr val="665B82"/>
                    </a:solidFill>
                    <a:latin typeface="Sniglet"/>
                    <a:ea typeface="Sniglet"/>
                    <a:cs typeface="Sniglet"/>
                    <a:sym typeface="Sniglet"/>
                  </a:rPr>
                  <a:t>SO</a:t>
                </a:r>
                <a:r>
                  <a:rPr lang="en-US" sz="3500" baseline="-25000" smtClean="0">
                    <a:solidFill>
                      <a:srgbClr val="665B82"/>
                    </a:solidFill>
                    <a:latin typeface="Sniglet"/>
                    <a:ea typeface="Sniglet"/>
                    <a:cs typeface="Sniglet"/>
                    <a:sym typeface="Sniglet"/>
                  </a:rPr>
                  <a:t>4</a:t>
                </a:r>
                <a:r>
                  <a:rPr lang="en-US" sz="3500" smtClean="0">
                    <a:solidFill>
                      <a:srgbClr val="665B82"/>
                    </a:solidFill>
                    <a:latin typeface="Sniglet"/>
                    <a:ea typeface="Sniglet"/>
                    <a:cs typeface="Sniglet"/>
                    <a:sym typeface="Sniglet"/>
                  </a:rPr>
                  <a:t>, HClO</a:t>
                </a:r>
                <a:r>
                  <a:rPr lang="en-US" sz="3500" baseline="-25000" smtClean="0">
                    <a:solidFill>
                      <a:srgbClr val="665B82"/>
                    </a:solidFill>
                    <a:latin typeface="Sniglet"/>
                    <a:ea typeface="Sniglet"/>
                    <a:cs typeface="Sniglet"/>
                    <a:sym typeface="Sniglet"/>
                  </a:rPr>
                  <a:t>4</a:t>
                </a:r>
                <a:r>
                  <a:rPr lang="en-US" sz="3500" smtClean="0">
                    <a:solidFill>
                      <a:srgbClr val="665B82"/>
                    </a:solidFill>
                    <a:latin typeface="Sniglet"/>
                    <a:ea typeface="Sniglet"/>
                    <a:cs typeface="Sniglet"/>
                    <a:sym typeface="Sniglet"/>
                  </a:rPr>
                  <a:t>, CH</a:t>
                </a:r>
                <a:r>
                  <a:rPr lang="en-US" sz="3500" baseline="-25000" smtClean="0">
                    <a:solidFill>
                      <a:srgbClr val="665B82"/>
                    </a:solidFill>
                    <a:latin typeface="Sniglet"/>
                    <a:ea typeface="Sniglet"/>
                    <a:cs typeface="Sniglet"/>
                    <a:sym typeface="Sniglet"/>
                  </a:rPr>
                  <a:t>3</a:t>
                </a:r>
                <a:r>
                  <a:rPr lang="en-US" sz="3500" smtClean="0">
                    <a:solidFill>
                      <a:srgbClr val="665B82"/>
                    </a:solidFill>
                    <a:latin typeface="Sniglet"/>
                    <a:ea typeface="Sniglet"/>
                    <a:cs typeface="Sniglet"/>
                    <a:sym typeface="Sniglet"/>
                  </a:rPr>
                  <a:t>COONa? </a:t>
                </a:r>
              </a:p>
              <a:p>
                <a:pPr algn="just">
                  <a:lnSpc>
                    <a:spcPts val="4900"/>
                  </a:lnSpc>
                </a:pPr>
                <a:r>
                  <a:rPr lang="en-US" sz="3500" smtClean="0">
                    <a:solidFill>
                      <a:srgbClr val="665B82"/>
                    </a:solidFill>
                    <a:latin typeface="Sniglet"/>
                    <a:ea typeface="Sniglet"/>
                    <a:cs typeface="Sniglet"/>
                    <a:sym typeface="Sniglet"/>
                  </a:rPr>
                  <a:t>	Phân tử </a:t>
                </a:r>
                <a:r>
                  <a:rPr lang="en-US" sz="3500">
                    <a:solidFill>
                      <a:srgbClr val="FF0000"/>
                    </a:solidFill>
                    <a:latin typeface="Sniglet"/>
                    <a:ea typeface="Sniglet"/>
                    <a:cs typeface="Sniglet"/>
                    <a:sym typeface="Sniglet"/>
                  </a:rPr>
                  <a:t>H</a:t>
                </a:r>
                <a:r>
                  <a:rPr lang="en-US" sz="3500" baseline="-25000">
                    <a:solidFill>
                      <a:srgbClr val="FF0000"/>
                    </a:solidFill>
                    <a:latin typeface="Sniglet"/>
                    <a:ea typeface="Sniglet"/>
                    <a:cs typeface="Sniglet"/>
                    <a:sym typeface="Sniglet"/>
                  </a:rPr>
                  <a:t>2</a:t>
                </a:r>
                <a:r>
                  <a:rPr lang="en-US" sz="3500">
                    <a:solidFill>
                      <a:srgbClr val="FF0000"/>
                    </a:solidFill>
                    <a:latin typeface="Sniglet"/>
                    <a:ea typeface="Sniglet"/>
                    <a:cs typeface="Sniglet"/>
                    <a:sym typeface="Sniglet"/>
                  </a:rPr>
                  <a:t>SO</a:t>
                </a:r>
                <a:r>
                  <a:rPr lang="en-US" sz="3500" baseline="-25000">
                    <a:solidFill>
                      <a:srgbClr val="FF0000"/>
                    </a:solidFill>
                    <a:latin typeface="Sniglet"/>
                    <a:ea typeface="Sniglet"/>
                    <a:cs typeface="Sniglet"/>
                    <a:sym typeface="Sniglet"/>
                  </a:rPr>
                  <a:t>4</a:t>
                </a:r>
                <a:r>
                  <a:rPr lang="en-US" sz="3500">
                    <a:solidFill>
                      <a:srgbClr val="FF0000"/>
                    </a:solidFill>
                    <a:latin typeface="Sniglet"/>
                    <a:ea typeface="Sniglet"/>
                    <a:cs typeface="Sniglet"/>
                    <a:sym typeface="Sniglet"/>
                  </a:rPr>
                  <a:t>, </a:t>
                </a:r>
                <a:r>
                  <a:rPr lang="en-US" sz="3500" smtClean="0">
                    <a:solidFill>
                      <a:srgbClr val="FF0000"/>
                    </a:solidFill>
                    <a:latin typeface="Sniglet"/>
                    <a:ea typeface="Sniglet"/>
                    <a:cs typeface="Sniglet"/>
                    <a:sym typeface="Sniglet"/>
                  </a:rPr>
                  <a:t>HClO</a:t>
                </a:r>
                <a:r>
                  <a:rPr lang="en-US" sz="3500" baseline="-25000" smtClean="0">
                    <a:solidFill>
                      <a:srgbClr val="FF0000"/>
                    </a:solidFill>
                    <a:latin typeface="Sniglet"/>
                    <a:ea typeface="Sniglet"/>
                    <a:cs typeface="Sniglet"/>
                    <a:sym typeface="Sniglet"/>
                  </a:rPr>
                  <a:t>4</a:t>
                </a:r>
                <a:r>
                  <a:rPr lang="en-US" sz="3500" smtClean="0">
                    <a:solidFill>
                      <a:srgbClr val="FF0000"/>
                    </a:solidFill>
                    <a:latin typeface="Sniglet"/>
                    <a:ea typeface="Sniglet"/>
                    <a:cs typeface="Sniglet"/>
                    <a:sym typeface="Sniglet"/>
                  </a:rPr>
                  <a:t> </a:t>
                </a:r>
                <a:r>
                  <a:rPr lang="en-US" sz="3500" smtClean="0">
                    <a:solidFill>
                      <a:srgbClr val="665B82"/>
                    </a:solidFill>
                    <a:latin typeface="Sniglet"/>
                    <a:ea typeface="Sniglet"/>
                    <a:cs typeface="Sniglet"/>
                    <a:sym typeface="Sniglet"/>
                  </a:rPr>
                  <a:t>là acid và có thể tạo ra ion H</a:t>
                </a:r>
                <a:r>
                  <a:rPr lang="en-US" sz="3500" baseline="30000" smtClean="0">
                    <a:solidFill>
                      <a:srgbClr val="665B82"/>
                    </a:solidFill>
                    <a:latin typeface="Sniglet"/>
                    <a:ea typeface="Sniglet"/>
                    <a:cs typeface="Sniglet"/>
                    <a:sym typeface="Sniglet"/>
                  </a:rPr>
                  <a:t>+</a:t>
                </a:r>
                <a:r>
                  <a:rPr lang="en-US" sz="3500" smtClean="0">
                    <a:solidFill>
                      <a:srgbClr val="665B82"/>
                    </a:solidFill>
                    <a:latin typeface="Sniglet"/>
                    <a:ea typeface="Sniglet"/>
                    <a:cs typeface="Sniglet"/>
                    <a:sym typeface="Sniglet"/>
                  </a:rPr>
                  <a:t> khi tan trong nước.</a:t>
                </a:r>
              </a:p>
              <a:p>
                <a:pPr algn="just">
                  <a:lnSpc>
                    <a:spcPts val="4900"/>
                  </a:lnSpc>
                </a:pPr>
                <a:endParaRPr lang="en-US" sz="3500" smtClean="0">
                  <a:solidFill>
                    <a:srgbClr val="665B82"/>
                  </a:solidFill>
                  <a:latin typeface="Sniglet"/>
                  <a:ea typeface="Sniglet"/>
                  <a:cs typeface="Sniglet"/>
                  <a:sym typeface="Sniglet"/>
                </a:endParaRPr>
              </a:p>
              <a:p>
                <a:pPr algn="just">
                  <a:lnSpc>
                    <a:spcPts val="4900"/>
                  </a:lnSpc>
                </a:pPr>
                <a:r>
                  <a:rPr lang="en-US" sz="3500" smtClean="0">
                    <a:solidFill>
                      <a:srgbClr val="665B82"/>
                    </a:solidFill>
                    <a:latin typeface="Sniglet"/>
                    <a:ea typeface="Sniglet"/>
                    <a:cs typeface="Sniglet"/>
                    <a:sym typeface="Sniglet"/>
                  </a:rPr>
                  <a:t>2. Viết sơ đồ tạo thành ion H</a:t>
                </a:r>
                <a:r>
                  <a:rPr lang="en-US" sz="3500" baseline="30000" smtClean="0">
                    <a:solidFill>
                      <a:srgbClr val="665B82"/>
                    </a:solidFill>
                    <a:latin typeface="Sniglet"/>
                    <a:ea typeface="Sniglet"/>
                    <a:cs typeface="Sniglet"/>
                    <a:sym typeface="Sniglet"/>
                  </a:rPr>
                  <a:t>+</a:t>
                </a:r>
                <a:r>
                  <a:rPr lang="en-US" sz="3500" smtClean="0">
                    <a:solidFill>
                      <a:srgbClr val="665B82"/>
                    </a:solidFill>
                    <a:latin typeface="Sniglet"/>
                    <a:ea typeface="Sniglet"/>
                    <a:cs typeface="Sniglet"/>
                    <a:sym typeface="Sniglet"/>
                  </a:rPr>
                  <a:t> từ nitric acid (HNO</a:t>
                </a:r>
                <a:r>
                  <a:rPr lang="en-US" sz="3500" baseline="-25000" smtClean="0">
                    <a:solidFill>
                      <a:srgbClr val="665B82"/>
                    </a:solidFill>
                    <a:latin typeface="Sniglet"/>
                    <a:ea typeface="Sniglet"/>
                    <a:cs typeface="Sniglet"/>
                    <a:sym typeface="Sniglet"/>
                  </a:rPr>
                  <a:t>3</a:t>
                </a:r>
                <a:r>
                  <a:rPr lang="en-US" sz="3500" smtClean="0">
                    <a:solidFill>
                      <a:srgbClr val="665B82"/>
                    </a:solidFill>
                    <a:latin typeface="Sniglet"/>
                    <a:ea typeface="Sniglet"/>
                    <a:cs typeface="Sniglet"/>
                    <a:sym typeface="Sniglet"/>
                  </a:rPr>
                  <a:t>), sulfuric acid (H</a:t>
                </a:r>
                <a:r>
                  <a:rPr lang="en-US" sz="3500" baseline="-25000" smtClean="0">
                    <a:solidFill>
                      <a:srgbClr val="665B82"/>
                    </a:solidFill>
                    <a:latin typeface="Sniglet"/>
                    <a:ea typeface="Sniglet"/>
                    <a:cs typeface="Sniglet"/>
                    <a:sym typeface="Sniglet"/>
                  </a:rPr>
                  <a:t>2</a:t>
                </a:r>
                <a:r>
                  <a:rPr lang="en-US" sz="3500" smtClean="0">
                    <a:solidFill>
                      <a:srgbClr val="665B82"/>
                    </a:solidFill>
                    <a:latin typeface="Sniglet"/>
                    <a:ea typeface="Sniglet"/>
                    <a:cs typeface="Sniglet"/>
                    <a:sym typeface="Sniglet"/>
                  </a:rPr>
                  <a:t>SO</a:t>
                </a:r>
                <a:r>
                  <a:rPr lang="en-US" sz="3500" baseline="-25000" smtClean="0">
                    <a:solidFill>
                      <a:srgbClr val="665B82"/>
                    </a:solidFill>
                    <a:latin typeface="Sniglet"/>
                    <a:ea typeface="Sniglet"/>
                    <a:cs typeface="Sniglet"/>
                    <a:sym typeface="Sniglet"/>
                  </a:rPr>
                  <a:t>4</a:t>
                </a:r>
                <a:r>
                  <a:rPr lang="en-US" sz="3500" smtClean="0">
                    <a:solidFill>
                      <a:srgbClr val="665B82"/>
                    </a:solidFill>
                    <a:latin typeface="Sniglet"/>
                    <a:ea typeface="Sniglet"/>
                    <a:cs typeface="Sniglet"/>
                    <a:sym typeface="Sniglet"/>
                  </a:rPr>
                  <a:t>), acetic acid (CH</a:t>
                </a:r>
                <a:r>
                  <a:rPr lang="en-US" sz="3500" baseline="-25000" smtClean="0">
                    <a:solidFill>
                      <a:srgbClr val="665B82"/>
                    </a:solidFill>
                    <a:latin typeface="Sniglet"/>
                    <a:ea typeface="Sniglet"/>
                    <a:cs typeface="Sniglet"/>
                    <a:sym typeface="Sniglet"/>
                  </a:rPr>
                  <a:t>3</a:t>
                </a:r>
                <a:r>
                  <a:rPr lang="en-US" sz="3500" smtClean="0">
                    <a:solidFill>
                      <a:srgbClr val="665B82"/>
                    </a:solidFill>
                    <a:latin typeface="Sniglet"/>
                    <a:ea typeface="Sniglet"/>
                    <a:cs typeface="Sniglet"/>
                    <a:sym typeface="Sniglet"/>
                  </a:rPr>
                  <a:t>COOH), hydrosulfuric acid (H</a:t>
                </a:r>
                <a:r>
                  <a:rPr lang="en-US" sz="3500" baseline="-25000" smtClean="0">
                    <a:solidFill>
                      <a:srgbClr val="665B82"/>
                    </a:solidFill>
                    <a:latin typeface="Sniglet"/>
                    <a:ea typeface="Sniglet"/>
                    <a:cs typeface="Sniglet"/>
                    <a:sym typeface="Sniglet"/>
                  </a:rPr>
                  <a:t>2</a:t>
                </a:r>
                <a:r>
                  <a:rPr lang="en-US" sz="3500" smtClean="0">
                    <a:solidFill>
                      <a:srgbClr val="665B82"/>
                    </a:solidFill>
                    <a:latin typeface="Sniglet"/>
                    <a:ea typeface="Sniglet"/>
                    <a:cs typeface="Sniglet"/>
                    <a:sym typeface="Sniglet"/>
                  </a:rPr>
                  <a:t>S).</a:t>
                </a:r>
              </a:p>
              <a:p>
                <a:pPr algn="just">
                  <a:lnSpc>
                    <a:spcPts val="4900"/>
                  </a:lnSpc>
                </a:pPr>
                <a:r>
                  <a:rPr lang="en-US" sz="3500">
                    <a:solidFill>
                      <a:srgbClr val="665B82"/>
                    </a:solidFill>
                    <a:latin typeface="Sniglet"/>
                    <a:ea typeface="Sniglet"/>
                    <a:cs typeface="Sniglet"/>
                    <a:sym typeface="Sniglet"/>
                  </a:rPr>
                  <a:t>	</a:t>
                </a:r>
                <a:r>
                  <a:rPr lang="en-US" sz="3500" smtClean="0">
                    <a:solidFill>
                      <a:srgbClr val="665B82"/>
                    </a:solidFill>
                    <a:latin typeface="Sniglet"/>
                    <a:ea typeface="Sniglet"/>
                    <a:cs typeface="Sniglet"/>
                    <a:sym typeface="Sniglet"/>
                  </a:rPr>
                  <a:t>HNO</a:t>
                </a:r>
                <a:r>
                  <a:rPr lang="en-US" sz="3500" baseline="-25000" smtClean="0">
                    <a:solidFill>
                      <a:srgbClr val="665B82"/>
                    </a:solidFill>
                    <a:latin typeface="Sniglet"/>
                    <a:ea typeface="Sniglet"/>
                    <a:cs typeface="Sniglet"/>
                    <a:sym typeface="Sniglet"/>
                  </a:rPr>
                  <a:t>3 </a:t>
                </a:r>
                <a:r>
                  <a:rPr lang="en-US" sz="3500" smtClean="0">
                    <a:solidFill>
                      <a:srgbClr val="665B82"/>
                    </a:solidFill>
                    <a:latin typeface="Sniglet"/>
                    <a:ea typeface="Sniglet"/>
                    <a:cs typeface="Sniglet"/>
                    <a:sym typeface="Wingdings" panose="05000000000000000000" pitchFamily="2" charset="2"/>
                  </a:rPr>
                  <a:t> </a:t>
                </a:r>
                <a:r>
                  <a:rPr lang="en-US" sz="3500">
                    <a:solidFill>
                      <a:srgbClr val="665B82"/>
                    </a:solidFill>
                    <a:latin typeface="Sniglet"/>
                    <a:ea typeface="Sniglet"/>
                    <a:cs typeface="Sniglet"/>
                    <a:sym typeface="Sniglet"/>
                  </a:rPr>
                  <a:t>H</a:t>
                </a:r>
                <a:r>
                  <a:rPr lang="en-US" sz="3500" baseline="30000" smtClean="0">
                    <a:solidFill>
                      <a:srgbClr val="665B82"/>
                    </a:solidFill>
                    <a:latin typeface="Sniglet"/>
                    <a:ea typeface="Sniglet"/>
                    <a:cs typeface="Sniglet"/>
                    <a:sym typeface="Sniglet"/>
                  </a:rPr>
                  <a:t>+ </a:t>
                </a:r>
                <a:r>
                  <a:rPr lang="en-US" sz="3500" smtClean="0">
                    <a:solidFill>
                      <a:srgbClr val="665B82"/>
                    </a:solidFill>
                    <a:latin typeface="Sniglet"/>
                    <a:ea typeface="Sniglet"/>
                    <a:cs typeface="Sniglet"/>
                    <a:sym typeface="Sniglet"/>
                  </a:rPr>
                  <a:t>+ </a:t>
                </a:r>
                <a14:m>
                  <m:oMath xmlns:m="http://schemas.openxmlformats.org/officeDocument/2006/math">
                    <m:sSubSup>
                      <m:sSubSupPr>
                        <m:ctrlPr>
                          <a:rPr lang="en-US" sz="3500" i="1" smtClean="0">
                            <a:solidFill>
                              <a:srgbClr val="665B82"/>
                            </a:solidFill>
                            <a:latin typeface="Cambria Math" panose="02040503050406030204" pitchFamily="18" charset="0"/>
                            <a:sym typeface="Sniglet"/>
                          </a:rPr>
                        </m:ctrlPr>
                      </m:sSubSupPr>
                      <m:e>
                        <m:r>
                          <a:rPr lang="en-US" sz="3500" b="0" i="1" smtClean="0">
                            <a:solidFill>
                              <a:srgbClr val="665B82"/>
                            </a:solidFill>
                            <a:latin typeface="Cambria Math" panose="02040503050406030204" pitchFamily="18" charset="0"/>
                            <a:sym typeface="Sniglet"/>
                          </a:rPr>
                          <m:t>𝑁𝑂</m:t>
                        </m:r>
                      </m:e>
                      <m:sub>
                        <m:r>
                          <a:rPr lang="en-US" sz="3500" b="0" i="1" smtClean="0">
                            <a:solidFill>
                              <a:srgbClr val="665B82"/>
                            </a:solidFill>
                            <a:latin typeface="Cambria Math" panose="02040503050406030204" pitchFamily="18" charset="0"/>
                            <a:sym typeface="Sniglet"/>
                          </a:rPr>
                          <m:t>3</m:t>
                        </m:r>
                      </m:sub>
                      <m:sup>
                        <m:r>
                          <a:rPr lang="en-US" sz="3500" b="0" i="1" smtClean="0">
                            <a:solidFill>
                              <a:srgbClr val="665B82"/>
                            </a:solidFill>
                            <a:latin typeface="Cambria Math" panose="02040503050406030204" pitchFamily="18" charset="0"/>
                            <a:sym typeface="Sniglet"/>
                          </a:rPr>
                          <m:t>−</m:t>
                        </m:r>
                      </m:sup>
                    </m:sSubSup>
                  </m:oMath>
                </a14:m>
                <a:endParaRPr lang="en-US" sz="3500" smtClean="0">
                  <a:solidFill>
                    <a:srgbClr val="665B82"/>
                  </a:solidFill>
                  <a:latin typeface="Sniglet"/>
                  <a:ea typeface="Sniglet"/>
                  <a:cs typeface="Sniglet"/>
                  <a:sym typeface="Sniglet"/>
                </a:endParaRPr>
              </a:p>
              <a:p>
                <a:pPr algn="just">
                  <a:lnSpc>
                    <a:spcPts val="4900"/>
                  </a:lnSpc>
                </a:pPr>
                <a:r>
                  <a:rPr lang="en-US" sz="3500">
                    <a:solidFill>
                      <a:srgbClr val="665B82"/>
                    </a:solidFill>
                    <a:latin typeface="Sniglet"/>
                    <a:ea typeface="Sniglet"/>
                    <a:cs typeface="Sniglet"/>
                    <a:sym typeface="Sniglet"/>
                  </a:rPr>
                  <a:t>	 </a:t>
                </a:r>
                <a:r>
                  <a:rPr lang="en-US" sz="3500" smtClean="0">
                    <a:solidFill>
                      <a:srgbClr val="665B82"/>
                    </a:solidFill>
                    <a:latin typeface="Sniglet"/>
                    <a:ea typeface="Sniglet"/>
                    <a:cs typeface="Sniglet"/>
                    <a:sym typeface="Sniglet"/>
                  </a:rPr>
                  <a:t>H</a:t>
                </a:r>
                <a:r>
                  <a:rPr lang="en-US" sz="3500" baseline="-25000" smtClean="0">
                    <a:solidFill>
                      <a:srgbClr val="665B82"/>
                    </a:solidFill>
                    <a:latin typeface="Sniglet"/>
                    <a:ea typeface="Sniglet"/>
                    <a:cs typeface="Sniglet"/>
                    <a:sym typeface="Sniglet"/>
                  </a:rPr>
                  <a:t>2</a:t>
                </a:r>
                <a:r>
                  <a:rPr lang="en-US" sz="3500" smtClean="0">
                    <a:solidFill>
                      <a:srgbClr val="665B82"/>
                    </a:solidFill>
                    <a:latin typeface="Sniglet"/>
                    <a:ea typeface="Sniglet"/>
                    <a:cs typeface="Sniglet"/>
                    <a:sym typeface="Sniglet"/>
                  </a:rPr>
                  <a:t>SO</a:t>
                </a:r>
                <a:r>
                  <a:rPr lang="en-US" sz="3500" baseline="-25000" smtClean="0">
                    <a:solidFill>
                      <a:srgbClr val="665B82"/>
                    </a:solidFill>
                    <a:latin typeface="Sniglet"/>
                    <a:ea typeface="Sniglet"/>
                    <a:cs typeface="Sniglet"/>
                    <a:sym typeface="Sniglet"/>
                  </a:rPr>
                  <a:t>4 </a:t>
                </a:r>
                <a:r>
                  <a:rPr lang="en-US" sz="3500">
                    <a:solidFill>
                      <a:srgbClr val="665B82"/>
                    </a:solidFill>
                    <a:latin typeface="Sniglet"/>
                    <a:ea typeface="Sniglet"/>
                    <a:cs typeface="Sniglet"/>
                    <a:sym typeface="Wingdings" panose="05000000000000000000" pitchFamily="2" charset="2"/>
                  </a:rPr>
                  <a:t> </a:t>
                </a:r>
                <a:r>
                  <a:rPr lang="en-US" sz="3500" smtClean="0">
                    <a:solidFill>
                      <a:srgbClr val="665B82"/>
                    </a:solidFill>
                    <a:latin typeface="Sniglet"/>
                    <a:ea typeface="Sniglet"/>
                    <a:cs typeface="Sniglet"/>
                    <a:sym typeface="Wingdings" panose="05000000000000000000" pitchFamily="2" charset="2"/>
                  </a:rPr>
                  <a:t>2</a:t>
                </a:r>
                <a:r>
                  <a:rPr lang="en-US" sz="3500" smtClean="0">
                    <a:solidFill>
                      <a:srgbClr val="665B82"/>
                    </a:solidFill>
                    <a:latin typeface="Sniglet"/>
                    <a:ea typeface="Sniglet"/>
                    <a:cs typeface="Sniglet"/>
                    <a:sym typeface="Sniglet"/>
                  </a:rPr>
                  <a:t>H</a:t>
                </a:r>
                <a:r>
                  <a:rPr lang="en-US" sz="3500" baseline="30000">
                    <a:solidFill>
                      <a:srgbClr val="665B82"/>
                    </a:solidFill>
                    <a:latin typeface="Sniglet"/>
                    <a:ea typeface="Sniglet"/>
                    <a:cs typeface="Sniglet"/>
                    <a:sym typeface="Sniglet"/>
                  </a:rPr>
                  <a:t>+ </a:t>
                </a:r>
                <a:r>
                  <a:rPr lang="en-US" sz="3500">
                    <a:solidFill>
                      <a:srgbClr val="665B82"/>
                    </a:solidFill>
                    <a:latin typeface="Sniglet"/>
                    <a:ea typeface="Sniglet"/>
                    <a:cs typeface="Sniglet"/>
                    <a:sym typeface="Sniglet"/>
                  </a:rPr>
                  <a:t>+ </a:t>
                </a:r>
                <a14:m>
                  <m:oMath xmlns:m="http://schemas.openxmlformats.org/officeDocument/2006/math">
                    <m:sSubSup>
                      <m:sSubSupPr>
                        <m:ctrlPr>
                          <a:rPr lang="en-US" sz="3500" i="1">
                            <a:solidFill>
                              <a:srgbClr val="665B82"/>
                            </a:solidFill>
                            <a:latin typeface="Cambria Math" panose="02040503050406030204" pitchFamily="18" charset="0"/>
                            <a:sym typeface="Sniglet"/>
                          </a:rPr>
                        </m:ctrlPr>
                      </m:sSubSupPr>
                      <m:e>
                        <m:r>
                          <a:rPr lang="en-US" sz="3500" b="0" i="1" smtClean="0">
                            <a:solidFill>
                              <a:srgbClr val="665B82"/>
                            </a:solidFill>
                            <a:latin typeface="Cambria Math" panose="02040503050406030204" pitchFamily="18" charset="0"/>
                            <a:sym typeface="Sniglet"/>
                          </a:rPr>
                          <m:t>𝑆</m:t>
                        </m:r>
                        <m:r>
                          <a:rPr lang="en-US" sz="3500" i="1">
                            <a:solidFill>
                              <a:srgbClr val="665B82"/>
                            </a:solidFill>
                            <a:latin typeface="Cambria Math" panose="02040503050406030204" pitchFamily="18" charset="0"/>
                            <a:sym typeface="Sniglet"/>
                          </a:rPr>
                          <m:t>𝑂</m:t>
                        </m:r>
                      </m:e>
                      <m:sub>
                        <m:r>
                          <a:rPr lang="en-US" sz="3500" b="0" i="1" smtClean="0">
                            <a:solidFill>
                              <a:srgbClr val="665B82"/>
                            </a:solidFill>
                            <a:latin typeface="Cambria Math" panose="02040503050406030204" pitchFamily="18" charset="0"/>
                            <a:sym typeface="Sniglet"/>
                          </a:rPr>
                          <m:t>4</m:t>
                        </m:r>
                      </m:sub>
                      <m:sup>
                        <m:r>
                          <a:rPr lang="en-US" sz="3500" b="0" i="1" smtClean="0">
                            <a:solidFill>
                              <a:srgbClr val="665B82"/>
                            </a:solidFill>
                            <a:latin typeface="Cambria Math" panose="02040503050406030204" pitchFamily="18" charset="0"/>
                            <a:sym typeface="Sniglet"/>
                          </a:rPr>
                          <m:t>2</m:t>
                        </m:r>
                        <m:r>
                          <a:rPr lang="en-US" sz="3500" i="1">
                            <a:solidFill>
                              <a:srgbClr val="665B82"/>
                            </a:solidFill>
                            <a:latin typeface="Cambria Math" panose="02040503050406030204" pitchFamily="18" charset="0"/>
                            <a:sym typeface="Sniglet"/>
                          </a:rPr>
                          <m:t>−</m:t>
                        </m:r>
                      </m:sup>
                    </m:sSubSup>
                  </m:oMath>
                </a14:m>
                <a:endParaRPr lang="en-US" sz="3500" smtClean="0">
                  <a:solidFill>
                    <a:srgbClr val="665B82"/>
                  </a:solidFill>
                  <a:latin typeface="Sniglet"/>
                  <a:ea typeface="Sniglet"/>
                  <a:cs typeface="Sniglet"/>
                  <a:sym typeface="Sniglet"/>
                </a:endParaRPr>
              </a:p>
              <a:p>
                <a:pPr algn="just">
                  <a:lnSpc>
                    <a:spcPts val="4900"/>
                  </a:lnSpc>
                </a:pPr>
                <a:r>
                  <a:rPr lang="en-US" sz="3500" smtClean="0">
                    <a:solidFill>
                      <a:srgbClr val="665B82"/>
                    </a:solidFill>
                    <a:latin typeface="Sniglet"/>
                    <a:ea typeface="Sniglet"/>
                    <a:cs typeface="Sniglet"/>
                    <a:sym typeface="Sniglet"/>
                  </a:rPr>
                  <a:t>	</a:t>
                </a:r>
                <a:r>
                  <a:rPr lang="en-US" sz="3500">
                    <a:solidFill>
                      <a:srgbClr val="665B82"/>
                    </a:solidFill>
                    <a:latin typeface="Sniglet"/>
                    <a:ea typeface="Sniglet"/>
                    <a:cs typeface="Sniglet"/>
                    <a:sym typeface="Sniglet"/>
                  </a:rPr>
                  <a:t> </a:t>
                </a:r>
                <a:r>
                  <a:rPr lang="en-US" sz="3500" smtClean="0">
                    <a:solidFill>
                      <a:srgbClr val="665B82"/>
                    </a:solidFill>
                    <a:latin typeface="Sniglet"/>
                    <a:ea typeface="Sniglet"/>
                    <a:cs typeface="Sniglet"/>
                    <a:sym typeface="Sniglet"/>
                  </a:rPr>
                  <a:t>CH</a:t>
                </a:r>
                <a:r>
                  <a:rPr lang="en-US" sz="3500" baseline="-25000" smtClean="0">
                    <a:solidFill>
                      <a:srgbClr val="665B82"/>
                    </a:solidFill>
                    <a:latin typeface="Sniglet"/>
                    <a:ea typeface="Sniglet"/>
                    <a:cs typeface="Sniglet"/>
                    <a:sym typeface="Sniglet"/>
                  </a:rPr>
                  <a:t>3</a:t>
                </a:r>
                <a:r>
                  <a:rPr lang="en-US" sz="3500" smtClean="0">
                    <a:solidFill>
                      <a:srgbClr val="665B82"/>
                    </a:solidFill>
                    <a:latin typeface="Sniglet"/>
                    <a:ea typeface="Sniglet"/>
                    <a:cs typeface="Sniglet"/>
                    <a:sym typeface="Sniglet"/>
                  </a:rPr>
                  <a:t>COOH </a:t>
                </a:r>
                <a:r>
                  <a:rPr lang="en-US" sz="3500" smtClean="0">
                    <a:solidFill>
                      <a:srgbClr val="665B82"/>
                    </a:solidFill>
                    <a:latin typeface="Sniglet"/>
                    <a:ea typeface="Sniglet"/>
                    <a:cs typeface="Sniglet"/>
                    <a:sym typeface="Wingdings" panose="05000000000000000000" pitchFamily="2" charset="2"/>
                  </a:rPr>
                  <a:t> </a:t>
                </a:r>
                <a:r>
                  <a:rPr lang="en-US" sz="3500" smtClean="0">
                    <a:solidFill>
                      <a:srgbClr val="665B82"/>
                    </a:solidFill>
                    <a:latin typeface="Sniglet"/>
                    <a:ea typeface="Sniglet"/>
                    <a:cs typeface="Sniglet"/>
                    <a:sym typeface="Sniglet"/>
                  </a:rPr>
                  <a:t>CH</a:t>
                </a:r>
                <a:r>
                  <a:rPr lang="en-US" sz="3500" baseline="-25000" smtClean="0">
                    <a:solidFill>
                      <a:srgbClr val="665B82"/>
                    </a:solidFill>
                    <a:latin typeface="Sniglet"/>
                    <a:ea typeface="Sniglet"/>
                    <a:cs typeface="Sniglet"/>
                    <a:sym typeface="Sniglet"/>
                  </a:rPr>
                  <a:t>3</a:t>
                </a:r>
                <a:r>
                  <a:rPr lang="en-US" sz="3500" smtClean="0">
                    <a:solidFill>
                      <a:srgbClr val="665B82"/>
                    </a:solidFill>
                    <a:latin typeface="Sniglet"/>
                    <a:ea typeface="Sniglet"/>
                    <a:cs typeface="Sniglet"/>
                    <a:sym typeface="Sniglet"/>
                  </a:rPr>
                  <a:t>COO</a:t>
                </a:r>
                <a:r>
                  <a:rPr lang="en-US" sz="3500" baseline="30000" smtClean="0">
                    <a:solidFill>
                      <a:srgbClr val="665B82"/>
                    </a:solidFill>
                    <a:latin typeface="Sniglet"/>
                    <a:ea typeface="Sniglet"/>
                    <a:cs typeface="Sniglet"/>
                    <a:sym typeface="Sniglet"/>
                  </a:rPr>
                  <a:t>-</a:t>
                </a:r>
                <a:r>
                  <a:rPr lang="en-US" sz="3500" smtClean="0">
                    <a:solidFill>
                      <a:srgbClr val="665B82"/>
                    </a:solidFill>
                    <a:latin typeface="Sniglet"/>
                    <a:ea typeface="Sniglet"/>
                    <a:cs typeface="Sniglet"/>
                    <a:sym typeface="Sniglet"/>
                  </a:rPr>
                  <a:t> + </a:t>
                </a:r>
                <a:r>
                  <a:rPr lang="en-US" sz="3500">
                    <a:solidFill>
                      <a:srgbClr val="665B82"/>
                    </a:solidFill>
                    <a:latin typeface="Sniglet"/>
                    <a:ea typeface="Sniglet"/>
                    <a:cs typeface="Sniglet"/>
                    <a:sym typeface="Sniglet"/>
                  </a:rPr>
                  <a:t>H</a:t>
                </a:r>
                <a:r>
                  <a:rPr lang="en-US" sz="3500" baseline="30000" smtClean="0">
                    <a:solidFill>
                      <a:srgbClr val="665B82"/>
                    </a:solidFill>
                    <a:latin typeface="Sniglet"/>
                    <a:ea typeface="Sniglet"/>
                    <a:cs typeface="Sniglet"/>
                    <a:sym typeface="Sniglet"/>
                  </a:rPr>
                  <a:t>+</a:t>
                </a:r>
                <a:endParaRPr lang="en-US" sz="3500" smtClean="0">
                  <a:solidFill>
                    <a:srgbClr val="665B82"/>
                  </a:solidFill>
                  <a:latin typeface="Sniglet"/>
                  <a:ea typeface="Sniglet"/>
                  <a:cs typeface="Sniglet"/>
                  <a:sym typeface="Sniglet"/>
                </a:endParaRPr>
              </a:p>
              <a:p>
                <a:pPr algn="just">
                  <a:lnSpc>
                    <a:spcPts val="4900"/>
                  </a:lnSpc>
                </a:pPr>
                <a:r>
                  <a:rPr lang="en-US" sz="3500">
                    <a:solidFill>
                      <a:srgbClr val="665B82"/>
                    </a:solidFill>
                    <a:latin typeface="Sniglet"/>
                    <a:ea typeface="Sniglet"/>
                    <a:cs typeface="Sniglet"/>
                    <a:sym typeface="Sniglet"/>
                  </a:rPr>
                  <a:t>	 </a:t>
                </a:r>
                <a:r>
                  <a:rPr lang="en-US" sz="3500" smtClean="0">
                    <a:solidFill>
                      <a:srgbClr val="665B82"/>
                    </a:solidFill>
                    <a:latin typeface="Sniglet"/>
                    <a:ea typeface="Sniglet"/>
                    <a:cs typeface="Sniglet"/>
                    <a:sym typeface="Sniglet"/>
                  </a:rPr>
                  <a:t>H</a:t>
                </a:r>
                <a:r>
                  <a:rPr lang="en-US" sz="3500" baseline="-25000" smtClean="0">
                    <a:solidFill>
                      <a:srgbClr val="665B82"/>
                    </a:solidFill>
                    <a:latin typeface="Sniglet"/>
                    <a:ea typeface="Sniglet"/>
                    <a:cs typeface="Sniglet"/>
                    <a:sym typeface="Sniglet"/>
                  </a:rPr>
                  <a:t>2</a:t>
                </a:r>
                <a:r>
                  <a:rPr lang="en-US" sz="3500" smtClean="0">
                    <a:solidFill>
                      <a:srgbClr val="665B82"/>
                    </a:solidFill>
                    <a:latin typeface="Sniglet"/>
                    <a:ea typeface="Sniglet"/>
                    <a:cs typeface="Sniglet"/>
                    <a:sym typeface="Sniglet"/>
                  </a:rPr>
                  <a:t>S </a:t>
                </a:r>
                <a:r>
                  <a:rPr lang="en-US" sz="3500" smtClean="0">
                    <a:solidFill>
                      <a:srgbClr val="665B82"/>
                    </a:solidFill>
                    <a:latin typeface="Sniglet"/>
                    <a:ea typeface="Sniglet"/>
                    <a:cs typeface="Sniglet"/>
                    <a:sym typeface="Wingdings" panose="05000000000000000000" pitchFamily="2" charset="2"/>
                  </a:rPr>
                  <a:t> </a:t>
                </a:r>
                <a:r>
                  <a:rPr lang="en-US" sz="3500">
                    <a:solidFill>
                      <a:srgbClr val="665B82"/>
                    </a:solidFill>
                    <a:latin typeface="Sniglet"/>
                    <a:ea typeface="Sniglet"/>
                    <a:cs typeface="Sniglet"/>
                    <a:sym typeface="Wingdings" panose="05000000000000000000" pitchFamily="2" charset="2"/>
                  </a:rPr>
                  <a:t>2</a:t>
                </a:r>
                <a:r>
                  <a:rPr lang="en-US" sz="3500">
                    <a:solidFill>
                      <a:srgbClr val="665B82"/>
                    </a:solidFill>
                    <a:latin typeface="Sniglet"/>
                    <a:ea typeface="Sniglet"/>
                    <a:cs typeface="Sniglet"/>
                    <a:sym typeface="Sniglet"/>
                  </a:rPr>
                  <a:t>H</a:t>
                </a:r>
                <a:r>
                  <a:rPr lang="en-US" sz="3500" baseline="30000">
                    <a:solidFill>
                      <a:srgbClr val="665B82"/>
                    </a:solidFill>
                    <a:latin typeface="Sniglet"/>
                    <a:ea typeface="Sniglet"/>
                    <a:cs typeface="Sniglet"/>
                    <a:sym typeface="Sniglet"/>
                  </a:rPr>
                  <a:t>+ </a:t>
                </a:r>
                <a:r>
                  <a:rPr lang="en-US" sz="3500">
                    <a:solidFill>
                      <a:srgbClr val="665B82"/>
                    </a:solidFill>
                    <a:latin typeface="Sniglet"/>
                    <a:ea typeface="Sniglet"/>
                    <a:cs typeface="Sniglet"/>
                    <a:sym typeface="Sniglet"/>
                  </a:rPr>
                  <a:t>+ </a:t>
                </a:r>
                <a:r>
                  <a:rPr lang="en-US" sz="3500" smtClean="0">
                    <a:solidFill>
                      <a:srgbClr val="665B82"/>
                    </a:solidFill>
                    <a:latin typeface="Sniglet"/>
                    <a:ea typeface="Sniglet"/>
                    <a:cs typeface="Sniglet"/>
                    <a:sym typeface="Sniglet"/>
                  </a:rPr>
                  <a:t>S</a:t>
                </a:r>
                <a:r>
                  <a:rPr lang="en-US" sz="3500" baseline="30000" smtClean="0">
                    <a:solidFill>
                      <a:srgbClr val="665B82"/>
                    </a:solidFill>
                    <a:latin typeface="Sniglet"/>
                    <a:ea typeface="Sniglet"/>
                    <a:cs typeface="Sniglet"/>
                    <a:sym typeface="Sniglet"/>
                  </a:rPr>
                  <a:t>2-</a:t>
                </a:r>
                <a:endParaRPr lang="en-US" sz="3500">
                  <a:solidFill>
                    <a:srgbClr val="665B82"/>
                  </a:solidFill>
                  <a:latin typeface="Sniglet"/>
                  <a:ea typeface="Sniglet"/>
                  <a:cs typeface="Sniglet"/>
                  <a:sym typeface="Sniglet"/>
                </a:endParaRPr>
              </a:p>
            </p:txBody>
          </p:sp>
        </mc:Choice>
        <mc:Fallback xmlns="">
          <p:sp>
            <p:nvSpPr>
              <p:cNvPr id="22" name="TextBox 22"/>
              <p:cNvSpPr txBox="1">
                <a:spLocks noRot="1" noChangeAspect="1" noMove="1" noResize="1" noEditPoints="1" noAdjustHandles="1" noChangeArrowheads="1" noChangeShapeType="1" noTextEdit="1"/>
              </p:cNvSpPr>
              <p:nvPr/>
            </p:nvSpPr>
            <p:spPr>
              <a:xfrm>
                <a:off x="3552876" y="1937608"/>
                <a:ext cx="13205236" cy="6912149"/>
              </a:xfrm>
              <a:prstGeom prst="rect">
                <a:avLst/>
              </a:prstGeom>
              <a:blipFill>
                <a:blip r:embed="rId10"/>
                <a:stretch>
                  <a:fillRect l="-2124" t="-1499" r="-2031" b="-2381"/>
                </a:stretch>
              </a:blipFill>
            </p:spPr>
            <p:txBody>
              <a:bodyPr/>
              <a:lstStyle/>
              <a:p>
                <a:r>
                  <a:rPr lang="en-US">
                    <a:noFill/>
                  </a:rPr>
                  <a:t> </a:t>
                </a:r>
              </a:p>
            </p:txBody>
          </p:sp>
        </mc:Fallback>
      </mc:AlternateContent>
      <p:grpSp>
        <p:nvGrpSpPr>
          <p:cNvPr id="24" name="Group 24"/>
          <p:cNvGrpSpPr/>
          <p:nvPr/>
        </p:nvGrpSpPr>
        <p:grpSpPr>
          <a:xfrm>
            <a:off x="425999" y="605042"/>
            <a:ext cx="704144" cy="70414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459464" y="605042"/>
            <a:ext cx="704144" cy="704144"/>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2496983" y="605042"/>
            <a:ext cx="704144" cy="70414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3530448" y="605042"/>
            <a:ext cx="704144" cy="704144"/>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6" name="Group 36"/>
          <p:cNvGrpSpPr/>
          <p:nvPr/>
        </p:nvGrpSpPr>
        <p:grpSpPr>
          <a:xfrm>
            <a:off x="13982984" y="9301186"/>
            <a:ext cx="704144" cy="704144"/>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9" name="Group 39"/>
          <p:cNvGrpSpPr/>
          <p:nvPr/>
        </p:nvGrpSpPr>
        <p:grpSpPr>
          <a:xfrm>
            <a:off x="15016449" y="9301186"/>
            <a:ext cx="704144" cy="704144"/>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42" name="Group 42"/>
          <p:cNvGrpSpPr/>
          <p:nvPr/>
        </p:nvGrpSpPr>
        <p:grpSpPr>
          <a:xfrm>
            <a:off x="16053968" y="9301186"/>
            <a:ext cx="704144" cy="704144"/>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44" name="TextBox 4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45" name="Group 45"/>
          <p:cNvGrpSpPr/>
          <p:nvPr/>
        </p:nvGrpSpPr>
        <p:grpSpPr>
          <a:xfrm>
            <a:off x="17087433" y="9301186"/>
            <a:ext cx="704144" cy="704144"/>
            <a:chOff x="0" y="0"/>
            <a:chExt cx="812800" cy="812800"/>
          </a:xfrm>
        </p:grpSpPr>
        <p:sp>
          <p:nvSpPr>
            <p:cNvPr id="46" name="Freeform 4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7" name="TextBox 47"/>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124106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anim calcmode="lin" valueType="num">
                                      <p:cBhvr additive="base">
                                        <p:cTn id="7"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xEl>
                                              <p:pRg st="4" end="4"/>
                                            </p:txEl>
                                          </p:spTgt>
                                        </p:tgtEl>
                                        <p:attrNameLst>
                                          <p:attrName>style.visibility</p:attrName>
                                        </p:attrNameLst>
                                      </p:cBhvr>
                                      <p:to>
                                        <p:strVal val="visible"/>
                                      </p:to>
                                    </p:set>
                                    <p:anim calcmode="lin" valueType="num">
                                      <p:cBhvr additive="base">
                                        <p:cTn id="13" dur="500" fill="hold"/>
                                        <p:tgtEl>
                                          <p:spTgt spid="2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xEl>
                                              <p:pRg st="5" end="5"/>
                                            </p:txEl>
                                          </p:spTgt>
                                        </p:tgtEl>
                                        <p:attrNameLst>
                                          <p:attrName>style.visibility</p:attrName>
                                        </p:attrNameLst>
                                      </p:cBhvr>
                                      <p:to>
                                        <p:strVal val="visible"/>
                                      </p:to>
                                    </p:set>
                                    <p:anim calcmode="lin" valueType="num">
                                      <p:cBhvr additive="base">
                                        <p:cTn id="19"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
                                            <p:txEl>
                                              <p:pRg st="6" end="6"/>
                                            </p:txEl>
                                          </p:spTgt>
                                        </p:tgtEl>
                                        <p:attrNameLst>
                                          <p:attrName>style.visibility</p:attrName>
                                        </p:attrNameLst>
                                      </p:cBhvr>
                                      <p:to>
                                        <p:strVal val="visible"/>
                                      </p:to>
                                    </p:set>
                                    <p:anim calcmode="lin" valueType="num">
                                      <p:cBhvr additive="base">
                                        <p:cTn id="25"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
                                            <p:txEl>
                                              <p:pRg st="7" end="7"/>
                                            </p:txEl>
                                          </p:spTgt>
                                        </p:tgtEl>
                                        <p:attrNameLst>
                                          <p:attrName>style.visibility</p:attrName>
                                        </p:attrNameLst>
                                      </p:cBhvr>
                                      <p:to>
                                        <p:strVal val="visible"/>
                                      </p:to>
                                    </p:set>
                                    <p:anim calcmode="lin" valueType="num">
                                      <p:cBhvr additive="base">
                                        <p:cTn id="31" dur="500" fill="hold"/>
                                        <p:tgtEl>
                                          <p:spTgt spid="2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015555"/>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8" name="Freeform 18"/>
          <p:cNvSpPr/>
          <p:nvPr/>
        </p:nvSpPr>
        <p:spPr>
          <a:xfrm flipH="1" flipV="1">
            <a:off x="-1017057" y="8939118"/>
            <a:ext cx="4091513" cy="3332723"/>
          </a:xfrm>
          <a:custGeom>
            <a:avLst/>
            <a:gdLst/>
            <a:ahLst/>
            <a:cxnLst/>
            <a:rect l="l" t="t" r="r" b="b"/>
            <a:pathLst>
              <a:path w="4091513" h="3332723">
                <a:moveTo>
                  <a:pt x="4091514" y="3332723"/>
                </a:moveTo>
                <a:lnTo>
                  <a:pt x="0" y="3332723"/>
                </a:lnTo>
                <a:lnTo>
                  <a:pt x="0" y="0"/>
                </a:lnTo>
                <a:lnTo>
                  <a:pt x="4091514" y="0"/>
                </a:lnTo>
                <a:lnTo>
                  <a:pt x="4091514" y="3332723"/>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9" name="Freeform 19"/>
          <p:cNvSpPr/>
          <p:nvPr/>
        </p:nvSpPr>
        <p:spPr>
          <a:xfrm rot="1365377">
            <a:off x="-1236059" y="9142127"/>
            <a:ext cx="5674213" cy="4095750"/>
          </a:xfrm>
          <a:custGeom>
            <a:avLst/>
            <a:gdLst/>
            <a:ahLst/>
            <a:cxnLst/>
            <a:rect l="l" t="t" r="r" b="b"/>
            <a:pathLst>
              <a:path w="5674213" h="4095750">
                <a:moveTo>
                  <a:pt x="0" y="0"/>
                </a:moveTo>
                <a:lnTo>
                  <a:pt x="5674212" y="0"/>
                </a:lnTo>
                <a:lnTo>
                  <a:pt x="5674212" y="4095750"/>
                </a:lnTo>
                <a:lnTo>
                  <a:pt x="0" y="4095750"/>
                </a:lnTo>
                <a:lnTo>
                  <a:pt x="0" y="0"/>
                </a:lnTo>
                <a:close/>
              </a:path>
            </a:pathLst>
          </a:custGeom>
          <a:blipFill>
            <a:blip r:embed="rId6">
              <a:extLst>
                <a:ext uri="{96DAC541-7B7A-43D3-8B79-37D633B846F1}">
                  <asvg:svgBlip xmlns="" xmlns:asvg="http://schemas.microsoft.com/office/drawing/2016/SVG/main" r:embed="rId9"/>
                </a:ext>
              </a:extLst>
            </a:blip>
            <a:stretch>
              <a:fillRect/>
            </a:stretch>
          </a:blipFill>
        </p:spPr>
      </p:sp>
      <p:sp>
        <p:nvSpPr>
          <p:cNvPr id="20" name="Freeform 20"/>
          <p:cNvSpPr/>
          <p:nvPr/>
        </p:nvSpPr>
        <p:spPr>
          <a:xfrm rot="-8645251" flipV="1">
            <a:off x="14644868" y="-2534300"/>
            <a:ext cx="5674213" cy="4095750"/>
          </a:xfrm>
          <a:custGeom>
            <a:avLst/>
            <a:gdLst/>
            <a:ahLst/>
            <a:cxnLst/>
            <a:rect l="l" t="t" r="r" b="b"/>
            <a:pathLst>
              <a:path w="5674213" h="4095750">
                <a:moveTo>
                  <a:pt x="0" y="4095750"/>
                </a:moveTo>
                <a:lnTo>
                  <a:pt x="5674213" y="4095750"/>
                </a:lnTo>
                <a:lnTo>
                  <a:pt x="5674213" y="0"/>
                </a:lnTo>
                <a:lnTo>
                  <a:pt x="0" y="0"/>
                </a:lnTo>
                <a:lnTo>
                  <a:pt x="0" y="4095750"/>
                </a:lnTo>
                <a:close/>
              </a:path>
            </a:pathLst>
          </a:custGeom>
          <a:blipFill>
            <a:blip r:embed="rId6">
              <a:extLst>
                <a:ext uri="{96DAC541-7B7A-43D3-8B79-37D633B846F1}">
                  <asvg:svgBlip xmlns="" xmlns:asvg="http://schemas.microsoft.com/office/drawing/2016/SVG/main" r:embed="rId9"/>
                </a:ext>
              </a:extLst>
            </a:blip>
            <a:stretch>
              <a:fillRect/>
            </a:stretch>
          </a:blipFill>
        </p:spPr>
      </p:sp>
      <p:sp>
        <p:nvSpPr>
          <p:cNvPr id="21" name="TextBox 21"/>
          <p:cNvSpPr txBox="1"/>
          <p:nvPr/>
        </p:nvSpPr>
        <p:spPr>
          <a:xfrm>
            <a:off x="4509453" y="287650"/>
            <a:ext cx="10926765" cy="1538883"/>
          </a:xfrm>
          <a:prstGeom prst="rect">
            <a:avLst/>
          </a:prstGeom>
        </p:spPr>
        <p:txBody>
          <a:bodyPr wrap="square" lIns="0" tIns="0" rIns="0" bIns="0" rtlCol="0" anchor="t">
            <a:spAutoFit/>
          </a:bodyPr>
          <a:lstStyle/>
          <a:p>
            <a:pPr algn="ctr"/>
            <a:r>
              <a:rPr lang="en-US" sz="10000" smtClean="0">
                <a:solidFill>
                  <a:srgbClr val="665B82"/>
                </a:solidFill>
                <a:latin typeface="Ara Hamah Homs"/>
                <a:ea typeface="Ara Hamah Homs"/>
                <a:cs typeface="Ara Hamah Homs"/>
                <a:sym typeface="Ara Hamah Homs"/>
              </a:rPr>
              <a:t>I – Khái niệm acid</a:t>
            </a:r>
            <a:endParaRPr lang="en-US" sz="10000">
              <a:solidFill>
                <a:srgbClr val="665B82"/>
              </a:solidFill>
              <a:latin typeface="Ara Hamah Homs"/>
              <a:ea typeface="Ara Hamah Homs"/>
              <a:cs typeface="Ara Hamah Homs"/>
              <a:sym typeface="Ara Hamah Homs"/>
            </a:endParaRPr>
          </a:p>
        </p:txBody>
      </p:sp>
      <p:grpSp>
        <p:nvGrpSpPr>
          <p:cNvPr id="24" name="Group 24"/>
          <p:cNvGrpSpPr/>
          <p:nvPr/>
        </p:nvGrpSpPr>
        <p:grpSpPr>
          <a:xfrm>
            <a:off x="425999" y="605042"/>
            <a:ext cx="704144" cy="70414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459464" y="605042"/>
            <a:ext cx="704144" cy="704144"/>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2496983" y="605042"/>
            <a:ext cx="704144" cy="70414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3530448" y="605042"/>
            <a:ext cx="704144" cy="704144"/>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6" name="Group 36"/>
          <p:cNvGrpSpPr/>
          <p:nvPr/>
        </p:nvGrpSpPr>
        <p:grpSpPr>
          <a:xfrm>
            <a:off x="13982984" y="9301186"/>
            <a:ext cx="704144" cy="704144"/>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9" name="Group 39"/>
          <p:cNvGrpSpPr/>
          <p:nvPr/>
        </p:nvGrpSpPr>
        <p:grpSpPr>
          <a:xfrm>
            <a:off x="15016449" y="9301186"/>
            <a:ext cx="704144" cy="704144"/>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42" name="Group 42"/>
          <p:cNvGrpSpPr/>
          <p:nvPr/>
        </p:nvGrpSpPr>
        <p:grpSpPr>
          <a:xfrm>
            <a:off x="16053968" y="9301186"/>
            <a:ext cx="704144" cy="704144"/>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44" name="TextBox 4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45" name="Group 45"/>
          <p:cNvGrpSpPr/>
          <p:nvPr/>
        </p:nvGrpSpPr>
        <p:grpSpPr>
          <a:xfrm>
            <a:off x="17087433" y="9301186"/>
            <a:ext cx="704144" cy="704144"/>
            <a:chOff x="0" y="0"/>
            <a:chExt cx="812800" cy="812800"/>
          </a:xfrm>
        </p:grpSpPr>
        <p:sp>
          <p:nvSpPr>
            <p:cNvPr id="46" name="Freeform 4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7" name="TextBox 47"/>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pic>
        <p:nvPicPr>
          <p:cNvPr id="11" name="Picture 10"/>
          <p:cNvPicPr>
            <a:picLocks noChangeAspect="1"/>
          </p:cNvPicPr>
          <p:nvPr/>
        </p:nvPicPr>
        <p:blipFill>
          <a:blip r:embed="rId10"/>
          <a:stretch>
            <a:fillRect/>
          </a:stretch>
        </p:blipFill>
        <p:spPr>
          <a:xfrm>
            <a:off x="273710" y="2038086"/>
            <a:ext cx="17517868" cy="5904026"/>
          </a:xfrm>
          <a:prstGeom prst="rect">
            <a:avLst/>
          </a:prstGeom>
        </p:spPr>
      </p:pic>
    </p:spTree>
    <p:extLst>
      <p:ext uri="{BB962C8B-B14F-4D97-AF65-F5344CB8AC3E}">
        <p14:creationId xmlns:p14="http://schemas.microsoft.com/office/powerpoint/2010/main" val="4090098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4841215"/>
            <a:ext cx="19969429" cy="19969429"/>
          </a:xfrm>
          <a:custGeom>
            <a:avLst/>
            <a:gdLst/>
            <a:ahLst/>
            <a:cxnLst/>
            <a:rect l="l" t="t" r="r" b="b"/>
            <a:pathLst>
              <a:path w="19969429" h="19969429">
                <a:moveTo>
                  <a:pt x="0" y="0"/>
                </a:moveTo>
                <a:lnTo>
                  <a:pt x="19969430" y="0"/>
                </a:lnTo>
                <a:lnTo>
                  <a:pt x="19969430" y="19969430"/>
                </a:lnTo>
                <a:lnTo>
                  <a:pt x="0" y="1996943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3" name="Freeform 3"/>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4" name="Freeform 4"/>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TextBox 5"/>
          <p:cNvSpPr txBox="1"/>
          <p:nvPr/>
        </p:nvSpPr>
        <p:spPr>
          <a:xfrm>
            <a:off x="2657739" y="419770"/>
            <a:ext cx="12972521" cy="1538883"/>
          </a:xfrm>
          <a:prstGeom prst="rect">
            <a:avLst/>
          </a:prstGeom>
        </p:spPr>
        <p:txBody>
          <a:bodyPr lIns="0" tIns="0" rIns="0" bIns="0" rtlCol="0" anchor="t">
            <a:spAutoFit/>
          </a:bodyPr>
          <a:lstStyle/>
          <a:p>
            <a:pPr algn="ctr"/>
            <a:r>
              <a:rPr lang="en-US" sz="10000" smtClean="0">
                <a:solidFill>
                  <a:srgbClr val="665B82"/>
                </a:solidFill>
                <a:latin typeface="Ara Hamah Homs"/>
                <a:ea typeface="Ara Hamah Homs"/>
                <a:cs typeface="Ara Hamah Homs"/>
                <a:sym typeface="Ara Hamah Homs"/>
              </a:rPr>
              <a:t>II – Tính chất hoá học</a:t>
            </a:r>
            <a:endParaRPr lang="en-US" sz="10000">
              <a:solidFill>
                <a:srgbClr val="665B82"/>
              </a:solidFill>
              <a:latin typeface="Ara Hamah Homs"/>
              <a:ea typeface="Ara Hamah Homs"/>
              <a:cs typeface="Ara Hamah Homs"/>
              <a:sym typeface="Ara Hamah Homs"/>
            </a:endParaRPr>
          </a:p>
        </p:txBody>
      </p:sp>
      <p:sp>
        <p:nvSpPr>
          <p:cNvPr id="49" name="Freeform 49"/>
          <p:cNvSpPr/>
          <p:nvPr/>
        </p:nvSpPr>
        <p:spPr>
          <a:xfrm rot="-1327928">
            <a:off x="-255407" y="7139098"/>
            <a:ext cx="2568214" cy="784473"/>
          </a:xfrm>
          <a:custGeom>
            <a:avLst/>
            <a:gdLst/>
            <a:ahLst/>
            <a:cxnLst/>
            <a:rect l="l" t="t" r="r" b="b"/>
            <a:pathLst>
              <a:path w="2568214" h="784473">
                <a:moveTo>
                  <a:pt x="0" y="0"/>
                </a:moveTo>
                <a:lnTo>
                  <a:pt x="2568214" y="0"/>
                </a:lnTo>
                <a:lnTo>
                  <a:pt x="2568214" y="784473"/>
                </a:lnTo>
                <a:lnTo>
                  <a:pt x="0" y="78447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50" name="Freeform 50"/>
          <p:cNvSpPr/>
          <p:nvPr/>
        </p:nvSpPr>
        <p:spPr>
          <a:xfrm rot="1208017" flipH="1">
            <a:off x="15975193" y="3191751"/>
            <a:ext cx="2568214" cy="784473"/>
          </a:xfrm>
          <a:custGeom>
            <a:avLst/>
            <a:gdLst/>
            <a:ahLst/>
            <a:cxnLst/>
            <a:rect l="l" t="t" r="r" b="b"/>
            <a:pathLst>
              <a:path w="2568214" h="784473">
                <a:moveTo>
                  <a:pt x="2568214" y="0"/>
                </a:moveTo>
                <a:lnTo>
                  <a:pt x="0" y="0"/>
                </a:lnTo>
                <a:lnTo>
                  <a:pt x="0" y="784473"/>
                </a:lnTo>
                <a:lnTo>
                  <a:pt x="2568214" y="784473"/>
                </a:lnTo>
                <a:lnTo>
                  <a:pt x="2568214"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51" name="TextBox 51"/>
          <p:cNvSpPr txBox="1"/>
          <p:nvPr/>
        </p:nvSpPr>
        <p:spPr>
          <a:xfrm>
            <a:off x="3831266" y="1764975"/>
            <a:ext cx="11646041" cy="596317"/>
          </a:xfrm>
          <a:prstGeom prst="rect">
            <a:avLst/>
          </a:prstGeom>
        </p:spPr>
        <p:txBody>
          <a:bodyPr lIns="0" tIns="0" rIns="0" bIns="0" rtlCol="0" anchor="t">
            <a:spAutoFit/>
          </a:bodyPr>
          <a:lstStyle/>
          <a:p>
            <a:pPr marL="457200" indent="-457200" algn="ctr">
              <a:lnSpc>
                <a:spcPts val="4900"/>
              </a:lnSpc>
              <a:buFont typeface="Wingdings" panose="05000000000000000000" pitchFamily="2" charset="2"/>
              <a:buChar char="v"/>
            </a:pPr>
            <a:r>
              <a:rPr lang="en-US" sz="3500" b="1" smtClean="0">
                <a:solidFill>
                  <a:srgbClr val="665B82"/>
                </a:solidFill>
                <a:latin typeface="Sniglet"/>
                <a:ea typeface="Sniglet"/>
                <a:cs typeface="Sniglet"/>
                <a:sym typeface="Sniglet"/>
              </a:rPr>
              <a:t>Thí nghiệm acid làm đổi màu chất chỉ thị</a:t>
            </a:r>
            <a:endParaRPr lang="en-US" sz="3500" b="1">
              <a:solidFill>
                <a:srgbClr val="665B82"/>
              </a:solidFill>
              <a:latin typeface="Sniglet"/>
              <a:ea typeface="Sniglet"/>
              <a:cs typeface="Sniglet"/>
              <a:sym typeface="Sniglet"/>
            </a:endParaRPr>
          </a:p>
        </p:txBody>
      </p:sp>
      <p:pic>
        <p:nvPicPr>
          <p:cNvPr id="52" name="Picture 51"/>
          <p:cNvPicPr>
            <a:picLocks noChangeAspect="1"/>
          </p:cNvPicPr>
          <p:nvPr/>
        </p:nvPicPr>
        <p:blipFill>
          <a:blip r:embed="rId10"/>
          <a:stretch>
            <a:fillRect/>
          </a:stretch>
        </p:blipFill>
        <p:spPr>
          <a:xfrm>
            <a:off x="567106" y="2826552"/>
            <a:ext cx="8054044" cy="5498745"/>
          </a:xfrm>
          <a:prstGeom prst="rect">
            <a:avLst/>
          </a:prstGeom>
        </p:spPr>
      </p:pic>
      <p:pic>
        <p:nvPicPr>
          <p:cNvPr id="53" name="Bai 8 Thí nghiệm axit HCl làm đổi màu quỳ tím - Tính chất hoá học của axit">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1"/>
          <a:stretch>
            <a:fillRect/>
          </a:stretch>
        </p:blipFill>
        <p:spPr>
          <a:xfrm>
            <a:off x="8916697" y="2862838"/>
            <a:ext cx="9050480" cy="5090895"/>
          </a:xfrm>
          <a:prstGeom prst="rect">
            <a:avLst/>
          </a:prstGeom>
        </p:spPr>
      </p:pic>
      <p:sp>
        <p:nvSpPr>
          <p:cNvPr id="54" name="TextBox 51"/>
          <p:cNvSpPr txBox="1"/>
          <p:nvPr/>
        </p:nvSpPr>
        <p:spPr>
          <a:xfrm>
            <a:off x="567106" y="8366291"/>
            <a:ext cx="13529894" cy="1256754"/>
          </a:xfrm>
          <a:prstGeom prst="rect">
            <a:avLst/>
          </a:prstGeom>
        </p:spPr>
        <p:txBody>
          <a:bodyPr wrap="square" lIns="0" tIns="0" rIns="0" bIns="0" rtlCol="0" anchor="t">
            <a:spAutoFit/>
          </a:bodyPr>
          <a:lstStyle/>
          <a:p>
            <a:pPr marL="457200" indent="-457200" algn="just">
              <a:lnSpc>
                <a:spcPts val="4900"/>
              </a:lnSpc>
              <a:buFont typeface="Wingdings" panose="05000000000000000000" pitchFamily="2" charset="2"/>
              <a:buChar char="v"/>
            </a:pPr>
            <a:r>
              <a:rPr lang="en-US" sz="3500" b="1" smtClean="0">
                <a:solidFill>
                  <a:srgbClr val="665B82"/>
                </a:solidFill>
                <a:latin typeface="Sniglet"/>
                <a:ea typeface="Sniglet"/>
                <a:cs typeface="Sniglet"/>
                <a:sym typeface="Sniglet"/>
              </a:rPr>
              <a:t>Cho biết sự đổi màu của giấy quỳ tím</a:t>
            </a:r>
          </a:p>
          <a:p>
            <a:pPr marL="457200" indent="-457200" algn="just">
              <a:lnSpc>
                <a:spcPts val="4900"/>
              </a:lnSpc>
              <a:buFont typeface="Wingdings" panose="05000000000000000000" pitchFamily="2" charset="2"/>
              <a:buChar char="v"/>
            </a:pPr>
            <a:r>
              <a:rPr lang="en-US" sz="3500" b="1" smtClean="0">
                <a:solidFill>
                  <a:srgbClr val="665B82"/>
                </a:solidFill>
                <a:latin typeface="Sniglet"/>
                <a:ea typeface="Sniglet"/>
                <a:cs typeface="Sniglet"/>
                <a:sym typeface="Sniglet"/>
              </a:rPr>
              <a:t>Bằng cách đơn giản nào ta có thể nhận biết dung dịch có tính acid?</a:t>
            </a:r>
            <a:endParaRPr lang="en-US" sz="3500" b="1">
              <a:solidFill>
                <a:srgbClr val="665B82"/>
              </a:solidFill>
              <a:latin typeface="Sniglet"/>
              <a:ea typeface="Sniglet"/>
              <a:cs typeface="Sniglet"/>
              <a:sym typeface="Sniglet"/>
            </a:endParaRPr>
          </a:p>
        </p:txBody>
      </p:sp>
      <p:sp>
        <p:nvSpPr>
          <p:cNvPr id="55" name="TextBox 51"/>
          <p:cNvSpPr txBox="1"/>
          <p:nvPr/>
        </p:nvSpPr>
        <p:spPr>
          <a:xfrm>
            <a:off x="8837051" y="8355680"/>
            <a:ext cx="8503532" cy="591187"/>
          </a:xfrm>
          <a:prstGeom prst="rect">
            <a:avLst/>
          </a:prstGeom>
        </p:spPr>
        <p:txBody>
          <a:bodyPr wrap="square" lIns="0" tIns="0" rIns="0" bIns="0" rtlCol="0" anchor="t">
            <a:spAutoFit/>
          </a:bodyPr>
          <a:lstStyle/>
          <a:p>
            <a:pPr algn="just">
              <a:lnSpc>
                <a:spcPts val="4900"/>
              </a:lnSpc>
            </a:pPr>
            <a:r>
              <a:rPr lang="en-US" sz="3500" smtClean="0">
                <a:solidFill>
                  <a:schemeClr val="accent6">
                    <a:lumMod val="75000"/>
                  </a:schemeClr>
                </a:solidFill>
                <a:latin typeface="Sniglet"/>
                <a:ea typeface="Sniglet"/>
                <a:cs typeface="Sniglet"/>
                <a:sym typeface="Sniglet"/>
              </a:rPr>
              <a:t>=&gt; Giấy quỳ đổi màu từ tím sang đỏ.</a:t>
            </a:r>
            <a:endParaRPr lang="en-US" sz="3500">
              <a:solidFill>
                <a:schemeClr val="accent6">
                  <a:lumMod val="75000"/>
                </a:schemeClr>
              </a:solidFill>
              <a:latin typeface="Sniglet"/>
              <a:ea typeface="Sniglet"/>
              <a:cs typeface="Sniglet"/>
              <a:sym typeface="Sniglet"/>
            </a:endParaRPr>
          </a:p>
        </p:txBody>
      </p:sp>
      <p:sp>
        <p:nvSpPr>
          <p:cNvPr id="57" name="TextBox 51"/>
          <p:cNvSpPr txBox="1"/>
          <p:nvPr/>
        </p:nvSpPr>
        <p:spPr>
          <a:xfrm>
            <a:off x="567106" y="9580802"/>
            <a:ext cx="17967176" cy="628377"/>
          </a:xfrm>
          <a:prstGeom prst="rect">
            <a:avLst/>
          </a:prstGeom>
        </p:spPr>
        <p:txBody>
          <a:bodyPr wrap="square" lIns="0" tIns="0" rIns="0" bIns="0" rtlCol="0" anchor="t">
            <a:spAutoFit/>
          </a:bodyPr>
          <a:lstStyle/>
          <a:p>
            <a:pPr algn="just">
              <a:lnSpc>
                <a:spcPts val="4900"/>
              </a:lnSpc>
            </a:pPr>
            <a:r>
              <a:rPr lang="en-US" sz="3500" smtClean="0">
                <a:solidFill>
                  <a:schemeClr val="accent6">
                    <a:lumMod val="75000"/>
                  </a:schemeClr>
                </a:solidFill>
                <a:latin typeface="Sniglet"/>
                <a:ea typeface="Sniglet"/>
                <a:cs typeface="Sniglet"/>
                <a:sym typeface="Sniglet"/>
              </a:rPr>
              <a:t>Ta thử bằng giấy quỳ tím, nếu giấy quỳ đổi sang màu đỏ, chứng tỏ dung dịch đó có tính acid.</a:t>
            </a:r>
            <a:endParaRPr lang="en-US" sz="3500">
              <a:solidFill>
                <a:schemeClr val="accent6">
                  <a:lumMod val="75000"/>
                </a:schemeClr>
              </a:solidFill>
              <a:latin typeface="Sniglet"/>
              <a:ea typeface="Sniglet"/>
              <a:cs typeface="Sniglet"/>
              <a:sym typeface="Snigle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500" fill="hold"/>
                                        <p:tgtEl>
                                          <p:spTgt spid="57"/>
                                        </p:tgtEl>
                                        <p:attrNameLst>
                                          <p:attrName>ppt_x</p:attrName>
                                        </p:attrNameLst>
                                      </p:cBhvr>
                                      <p:tavLst>
                                        <p:tav tm="0">
                                          <p:val>
                                            <p:strVal val="#ppt_x"/>
                                          </p:val>
                                        </p:tav>
                                        <p:tav tm="100000">
                                          <p:val>
                                            <p:strVal val="#ppt_x"/>
                                          </p:val>
                                        </p:tav>
                                      </p:tavLst>
                                    </p:anim>
                                    <p:anim calcmode="lin" valueType="num">
                                      <p:cBhvr additive="base">
                                        <p:cTn id="14"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53"/>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53"/>
                                        </p:tgtEl>
                                      </p:cBhvr>
                                    </p:cmd>
                                  </p:childTnLst>
                                </p:cTn>
                              </p:par>
                            </p:childTnLst>
                          </p:cTn>
                        </p:par>
                      </p:childTnLst>
                    </p:cTn>
                  </p:par>
                </p:childTnLst>
              </p:cTn>
              <p:nextCondLst>
                <p:cond evt="onClick" delay="0">
                  <p:tgtEl>
                    <p:spTgt spid="53"/>
                  </p:tgtEl>
                </p:cond>
              </p:nextCondLst>
            </p:seq>
            <p:video>
              <p:cMediaNode vol="80000">
                <p:cTn id="20" fill="hold" display="0">
                  <p:stCondLst>
                    <p:cond delay="indefinite"/>
                  </p:stCondLst>
                </p:cTn>
                <p:tgtEl>
                  <p:spTgt spid="53"/>
                </p:tgtEl>
              </p:cMediaNode>
            </p:video>
          </p:childTnLst>
        </p:cTn>
      </p:par>
    </p:tnLst>
    <p:bldLst>
      <p:bldP spid="55"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4841215"/>
            <a:ext cx="19969429" cy="19969429"/>
          </a:xfrm>
          <a:custGeom>
            <a:avLst/>
            <a:gdLst/>
            <a:ahLst/>
            <a:cxnLst/>
            <a:rect l="l" t="t" r="r" b="b"/>
            <a:pathLst>
              <a:path w="19969429" h="19969429">
                <a:moveTo>
                  <a:pt x="0" y="0"/>
                </a:moveTo>
                <a:lnTo>
                  <a:pt x="19969430" y="0"/>
                </a:lnTo>
                <a:lnTo>
                  <a:pt x="19969430" y="19969430"/>
                </a:lnTo>
                <a:lnTo>
                  <a:pt x="0" y="1996943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3" name="Freeform 3"/>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4" name="Freeform 4"/>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TextBox 5"/>
          <p:cNvSpPr txBox="1"/>
          <p:nvPr/>
        </p:nvSpPr>
        <p:spPr>
          <a:xfrm>
            <a:off x="2657739" y="419770"/>
            <a:ext cx="12972521" cy="1538883"/>
          </a:xfrm>
          <a:prstGeom prst="rect">
            <a:avLst/>
          </a:prstGeom>
        </p:spPr>
        <p:txBody>
          <a:bodyPr lIns="0" tIns="0" rIns="0" bIns="0" rtlCol="0" anchor="t">
            <a:spAutoFit/>
          </a:bodyPr>
          <a:lstStyle/>
          <a:p>
            <a:pPr algn="ctr"/>
            <a:r>
              <a:rPr lang="en-US" sz="10000" smtClean="0">
                <a:solidFill>
                  <a:srgbClr val="665B82"/>
                </a:solidFill>
                <a:latin typeface="Ara Hamah Homs"/>
                <a:ea typeface="Ara Hamah Homs"/>
                <a:cs typeface="Ara Hamah Homs"/>
                <a:sym typeface="Ara Hamah Homs"/>
              </a:rPr>
              <a:t>II – Tính chất hoá học</a:t>
            </a:r>
            <a:endParaRPr lang="en-US" sz="10000">
              <a:solidFill>
                <a:srgbClr val="665B82"/>
              </a:solidFill>
              <a:latin typeface="Ara Hamah Homs"/>
              <a:ea typeface="Ara Hamah Homs"/>
              <a:cs typeface="Ara Hamah Homs"/>
              <a:sym typeface="Ara Hamah Homs"/>
            </a:endParaRPr>
          </a:p>
        </p:txBody>
      </p:sp>
      <p:sp>
        <p:nvSpPr>
          <p:cNvPr id="50" name="Freeform 50"/>
          <p:cNvSpPr/>
          <p:nvPr/>
        </p:nvSpPr>
        <p:spPr>
          <a:xfrm rot="1208017" flipH="1">
            <a:off x="15975193" y="3191751"/>
            <a:ext cx="2568214" cy="784473"/>
          </a:xfrm>
          <a:custGeom>
            <a:avLst/>
            <a:gdLst/>
            <a:ahLst/>
            <a:cxnLst/>
            <a:rect l="l" t="t" r="r" b="b"/>
            <a:pathLst>
              <a:path w="2568214" h="784473">
                <a:moveTo>
                  <a:pt x="2568214" y="0"/>
                </a:moveTo>
                <a:lnTo>
                  <a:pt x="0" y="0"/>
                </a:lnTo>
                <a:lnTo>
                  <a:pt x="0" y="784473"/>
                </a:lnTo>
                <a:lnTo>
                  <a:pt x="2568214" y="784473"/>
                </a:lnTo>
                <a:lnTo>
                  <a:pt x="2568214"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51" name="TextBox 51"/>
          <p:cNvSpPr txBox="1"/>
          <p:nvPr/>
        </p:nvSpPr>
        <p:spPr>
          <a:xfrm>
            <a:off x="3831266" y="1764975"/>
            <a:ext cx="11646041" cy="628377"/>
          </a:xfrm>
          <a:prstGeom prst="rect">
            <a:avLst/>
          </a:prstGeom>
        </p:spPr>
        <p:txBody>
          <a:bodyPr lIns="0" tIns="0" rIns="0" bIns="0" rtlCol="0" anchor="t">
            <a:spAutoFit/>
          </a:bodyPr>
          <a:lstStyle/>
          <a:p>
            <a:pPr marL="457200" indent="-457200" algn="ctr">
              <a:lnSpc>
                <a:spcPts val="4900"/>
              </a:lnSpc>
              <a:buFont typeface="Wingdings" panose="05000000000000000000" pitchFamily="2" charset="2"/>
              <a:buChar char="v"/>
            </a:pPr>
            <a:r>
              <a:rPr lang="en-US" sz="3500" b="1" smtClean="0">
                <a:solidFill>
                  <a:srgbClr val="665B82"/>
                </a:solidFill>
                <a:latin typeface="Sniglet"/>
                <a:ea typeface="Sniglet"/>
                <a:cs typeface="Sniglet"/>
                <a:sym typeface="Sniglet"/>
              </a:rPr>
              <a:t>Thí nghiệm acid tác dụng với kim loại</a:t>
            </a:r>
            <a:endParaRPr lang="en-US" sz="3500" b="1">
              <a:solidFill>
                <a:srgbClr val="665B82"/>
              </a:solidFill>
              <a:latin typeface="Sniglet"/>
              <a:ea typeface="Sniglet"/>
              <a:cs typeface="Sniglet"/>
              <a:sym typeface="Sniglet"/>
            </a:endParaRPr>
          </a:p>
        </p:txBody>
      </p:sp>
      <p:sp>
        <p:nvSpPr>
          <p:cNvPr id="57" name="TextBox 51"/>
          <p:cNvSpPr txBox="1"/>
          <p:nvPr/>
        </p:nvSpPr>
        <p:spPr>
          <a:xfrm>
            <a:off x="670698" y="8504482"/>
            <a:ext cx="17967176" cy="1256754"/>
          </a:xfrm>
          <a:prstGeom prst="rect">
            <a:avLst/>
          </a:prstGeom>
        </p:spPr>
        <p:txBody>
          <a:bodyPr wrap="square" lIns="0" tIns="0" rIns="0" bIns="0" rtlCol="0" anchor="t">
            <a:spAutoFit/>
          </a:bodyPr>
          <a:lstStyle/>
          <a:p>
            <a:pPr algn="just">
              <a:lnSpc>
                <a:spcPts val="4900"/>
              </a:lnSpc>
            </a:pPr>
            <a:r>
              <a:rPr lang="en-US" sz="3500" smtClean="0">
                <a:solidFill>
                  <a:schemeClr val="accent6">
                    <a:lumMod val="75000"/>
                  </a:schemeClr>
                </a:solidFill>
                <a:latin typeface="Sniglet"/>
                <a:ea typeface="Sniglet"/>
                <a:cs typeface="Sniglet"/>
                <a:sym typeface="Wingdings" panose="05000000000000000000" pitchFamily="2" charset="2"/>
              </a:rPr>
              <a:t> </a:t>
            </a:r>
            <a:r>
              <a:rPr lang="en-US" sz="3500" smtClean="0">
                <a:solidFill>
                  <a:schemeClr val="accent6">
                    <a:lumMod val="75000"/>
                  </a:schemeClr>
                </a:solidFill>
                <a:latin typeface="Sniglet"/>
                <a:ea typeface="Sniglet"/>
                <a:cs typeface="Sniglet"/>
                <a:sym typeface="Sniglet"/>
              </a:rPr>
              <a:t>Có hiện tượng sủi bọt khí.</a:t>
            </a:r>
          </a:p>
          <a:p>
            <a:pPr algn="just">
              <a:lnSpc>
                <a:spcPts val="4900"/>
              </a:lnSpc>
            </a:pPr>
            <a:r>
              <a:rPr lang="en-US" sz="3500" smtClean="0">
                <a:solidFill>
                  <a:schemeClr val="accent6">
                    <a:lumMod val="75000"/>
                  </a:schemeClr>
                </a:solidFill>
                <a:latin typeface="Sniglet"/>
                <a:ea typeface="Sniglet"/>
                <a:cs typeface="Sniglet"/>
                <a:sym typeface="Wingdings" panose="05000000000000000000" pitchFamily="2" charset="2"/>
              </a:rPr>
              <a:t> </a:t>
            </a:r>
            <a:r>
              <a:rPr lang="en-US" sz="3500" smtClean="0">
                <a:solidFill>
                  <a:schemeClr val="accent6">
                    <a:lumMod val="75000"/>
                  </a:schemeClr>
                </a:solidFill>
                <a:latin typeface="Sniglet"/>
                <a:ea typeface="Sniglet"/>
                <a:cs typeface="Sniglet"/>
                <a:sym typeface="Sniglet"/>
              </a:rPr>
              <a:t>PTHH: Fe + 2HCl </a:t>
            </a:r>
            <a:r>
              <a:rPr lang="en-US" sz="3500" smtClean="0">
                <a:solidFill>
                  <a:schemeClr val="accent6">
                    <a:lumMod val="75000"/>
                  </a:schemeClr>
                </a:solidFill>
                <a:latin typeface="Sniglet"/>
                <a:ea typeface="Sniglet"/>
                <a:cs typeface="Sniglet"/>
                <a:sym typeface="Wingdings" panose="05000000000000000000" pitchFamily="2" charset="2"/>
              </a:rPr>
              <a:t> FeCl</a:t>
            </a:r>
            <a:r>
              <a:rPr lang="en-US" sz="3500" baseline="-25000" smtClean="0">
                <a:solidFill>
                  <a:schemeClr val="accent6">
                    <a:lumMod val="75000"/>
                  </a:schemeClr>
                </a:solidFill>
                <a:latin typeface="Sniglet"/>
                <a:ea typeface="Sniglet"/>
                <a:cs typeface="Sniglet"/>
                <a:sym typeface="Wingdings" panose="05000000000000000000" pitchFamily="2" charset="2"/>
              </a:rPr>
              <a:t>2</a:t>
            </a:r>
            <a:r>
              <a:rPr lang="en-US" sz="3500" smtClean="0">
                <a:solidFill>
                  <a:schemeClr val="accent6">
                    <a:lumMod val="75000"/>
                  </a:schemeClr>
                </a:solidFill>
                <a:latin typeface="Sniglet"/>
                <a:ea typeface="Sniglet"/>
                <a:cs typeface="Sniglet"/>
                <a:sym typeface="Wingdings" panose="05000000000000000000" pitchFamily="2" charset="2"/>
              </a:rPr>
              <a:t> + H</a:t>
            </a:r>
            <a:r>
              <a:rPr lang="en-US" sz="3500" baseline="-25000" smtClean="0">
                <a:solidFill>
                  <a:schemeClr val="accent6">
                    <a:lumMod val="75000"/>
                  </a:schemeClr>
                </a:solidFill>
                <a:latin typeface="Sniglet"/>
                <a:ea typeface="Sniglet"/>
                <a:cs typeface="Sniglet"/>
                <a:sym typeface="Wingdings" panose="05000000000000000000" pitchFamily="2" charset="2"/>
              </a:rPr>
              <a:t>2</a:t>
            </a:r>
            <a:endParaRPr lang="en-US" sz="3500">
              <a:solidFill>
                <a:schemeClr val="accent6">
                  <a:lumMod val="75000"/>
                </a:schemeClr>
              </a:solidFill>
              <a:latin typeface="Sniglet"/>
              <a:ea typeface="Sniglet"/>
              <a:cs typeface="Sniglet"/>
              <a:sym typeface="Sniglet"/>
            </a:endParaRPr>
          </a:p>
        </p:txBody>
      </p:sp>
      <p:sp>
        <p:nvSpPr>
          <p:cNvPr id="15" name="TextBox 51"/>
          <p:cNvSpPr txBox="1"/>
          <p:nvPr/>
        </p:nvSpPr>
        <p:spPr>
          <a:xfrm>
            <a:off x="346645" y="2760231"/>
            <a:ext cx="7631263" cy="5655394"/>
          </a:xfrm>
          <a:prstGeom prst="rect">
            <a:avLst/>
          </a:prstGeom>
        </p:spPr>
        <p:txBody>
          <a:bodyPr wrap="square" lIns="0" tIns="0" rIns="0" bIns="0" rtlCol="0" anchor="t">
            <a:spAutoFit/>
          </a:bodyPr>
          <a:lstStyle/>
          <a:p>
            <a:pPr algn="just">
              <a:lnSpc>
                <a:spcPts val="4900"/>
              </a:lnSpc>
            </a:pPr>
            <a:r>
              <a:rPr lang="vi-VN" sz="3500">
                <a:solidFill>
                  <a:srgbClr val="665B82"/>
                </a:solidFill>
                <a:latin typeface="Sniglet"/>
                <a:ea typeface="Sniglet"/>
                <a:cs typeface="Sniglet"/>
                <a:sym typeface="Sniglet"/>
              </a:rPr>
              <a:t>Chuẩn bị: dung dịch HCI 1 </a:t>
            </a:r>
            <a:r>
              <a:rPr lang="vi-VN" sz="3500" smtClean="0">
                <a:solidFill>
                  <a:srgbClr val="665B82"/>
                </a:solidFill>
                <a:latin typeface="Sniglet"/>
                <a:ea typeface="Sniglet"/>
                <a:cs typeface="Sniglet"/>
                <a:sym typeface="Sniglet"/>
              </a:rPr>
              <a:t>M; </a:t>
            </a:r>
            <a:r>
              <a:rPr lang="en-US" sz="3500" smtClean="0">
                <a:solidFill>
                  <a:srgbClr val="665B82"/>
                </a:solidFill>
                <a:latin typeface="Sniglet"/>
                <a:ea typeface="Sniglet"/>
                <a:cs typeface="Sniglet"/>
                <a:sym typeface="Sniglet"/>
              </a:rPr>
              <a:t>một</a:t>
            </a:r>
            <a:r>
              <a:rPr lang="vi-VN" sz="3500" smtClean="0">
                <a:solidFill>
                  <a:srgbClr val="665B82"/>
                </a:solidFill>
                <a:latin typeface="Sniglet"/>
                <a:ea typeface="Sniglet"/>
                <a:cs typeface="Sniglet"/>
                <a:sym typeface="Sniglet"/>
              </a:rPr>
              <a:t> </a:t>
            </a:r>
            <a:r>
              <a:rPr lang="vi-VN" sz="3500">
                <a:solidFill>
                  <a:srgbClr val="665B82"/>
                </a:solidFill>
                <a:latin typeface="Sniglet"/>
                <a:ea typeface="Sniglet"/>
                <a:cs typeface="Sniglet"/>
                <a:sym typeface="Sniglet"/>
              </a:rPr>
              <a:t>ống nghiệm </a:t>
            </a:r>
            <a:r>
              <a:rPr lang="vi-VN" sz="3500" smtClean="0">
                <a:solidFill>
                  <a:srgbClr val="665B82"/>
                </a:solidFill>
                <a:latin typeface="Sniglet"/>
                <a:ea typeface="Sniglet"/>
                <a:cs typeface="Sniglet"/>
                <a:sym typeface="Sniglet"/>
              </a:rPr>
              <a:t>đựng kim </a:t>
            </a:r>
            <a:r>
              <a:rPr lang="vi-VN" sz="3500">
                <a:solidFill>
                  <a:srgbClr val="665B82"/>
                </a:solidFill>
                <a:latin typeface="Sniglet"/>
                <a:ea typeface="Sniglet"/>
                <a:cs typeface="Sniglet"/>
                <a:sym typeface="Sniglet"/>
              </a:rPr>
              <a:t>loại </a:t>
            </a:r>
            <a:r>
              <a:rPr lang="vi-VN" sz="3500" smtClean="0">
                <a:solidFill>
                  <a:srgbClr val="665B82"/>
                </a:solidFill>
                <a:latin typeface="Sniglet"/>
                <a:ea typeface="Sniglet"/>
                <a:cs typeface="Sniglet"/>
                <a:sym typeface="Sniglet"/>
              </a:rPr>
              <a:t>Fe, </a:t>
            </a:r>
            <a:r>
              <a:rPr lang="vi-VN" sz="3500">
                <a:solidFill>
                  <a:srgbClr val="665B82"/>
                </a:solidFill>
                <a:latin typeface="Sniglet"/>
                <a:ea typeface="Sniglet"/>
                <a:cs typeface="Sniglet"/>
                <a:sym typeface="Sniglet"/>
              </a:rPr>
              <a:t>ống hút nhỏ giọt.</a:t>
            </a:r>
          </a:p>
          <a:p>
            <a:pPr algn="just">
              <a:lnSpc>
                <a:spcPts val="4900"/>
              </a:lnSpc>
            </a:pPr>
            <a:r>
              <a:rPr lang="vi-VN" sz="3500">
                <a:solidFill>
                  <a:srgbClr val="665B82"/>
                </a:solidFill>
                <a:latin typeface="Sniglet"/>
                <a:ea typeface="Sniglet"/>
                <a:cs typeface="Sniglet"/>
                <a:sym typeface="Sniglet"/>
              </a:rPr>
              <a:t>Tiến hành:</a:t>
            </a:r>
          </a:p>
          <a:p>
            <a:pPr marL="457200" indent="-457200" algn="just">
              <a:lnSpc>
                <a:spcPts val="4900"/>
              </a:lnSpc>
              <a:buFont typeface="Wingdings" panose="05000000000000000000" pitchFamily="2" charset="2"/>
              <a:buChar char="v"/>
            </a:pPr>
            <a:r>
              <a:rPr lang="vi-VN" sz="3500" smtClean="0">
                <a:solidFill>
                  <a:srgbClr val="665B82"/>
                </a:solidFill>
                <a:latin typeface="Sniglet"/>
                <a:ea typeface="Sniglet"/>
                <a:cs typeface="Sniglet"/>
                <a:sym typeface="Sniglet"/>
              </a:rPr>
              <a:t>Cho </a:t>
            </a:r>
            <a:r>
              <a:rPr lang="vi-VN" sz="3500">
                <a:solidFill>
                  <a:srgbClr val="665B82"/>
                </a:solidFill>
                <a:latin typeface="Sniglet"/>
                <a:ea typeface="Sniglet"/>
                <a:cs typeface="Sniglet"/>
                <a:sym typeface="Sniglet"/>
              </a:rPr>
              <a:t>khoảng 3 mL. dung dịch HCl vào mỗi ống nghiệm đã chuẩn bị ở trên. </a:t>
            </a:r>
            <a:endParaRPr lang="en-US" sz="3500" smtClean="0">
              <a:solidFill>
                <a:srgbClr val="665B82"/>
              </a:solidFill>
              <a:latin typeface="Sniglet"/>
              <a:ea typeface="Sniglet"/>
              <a:cs typeface="Sniglet"/>
              <a:sym typeface="Sniglet"/>
            </a:endParaRPr>
          </a:p>
          <a:p>
            <a:pPr marL="457200" indent="-457200" algn="just">
              <a:lnSpc>
                <a:spcPts val="4900"/>
              </a:lnSpc>
              <a:buFont typeface="Wingdings" panose="05000000000000000000" pitchFamily="2" charset="2"/>
              <a:buChar char="v"/>
            </a:pPr>
            <a:r>
              <a:rPr lang="vi-VN" sz="3500" smtClean="0">
                <a:solidFill>
                  <a:srgbClr val="665B82"/>
                </a:solidFill>
                <a:latin typeface="Sniglet"/>
                <a:ea typeface="Sniglet"/>
                <a:cs typeface="Sniglet"/>
                <a:sym typeface="Sniglet"/>
              </a:rPr>
              <a:t>Mô </a:t>
            </a:r>
            <a:r>
              <a:rPr lang="vi-VN" sz="3500">
                <a:solidFill>
                  <a:srgbClr val="665B82"/>
                </a:solidFill>
                <a:latin typeface="Sniglet"/>
                <a:ea typeface="Sniglet"/>
                <a:cs typeface="Sniglet"/>
                <a:sym typeface="Sniglet"/>
              </a:rPr>
              <a:t>tả hiện tượng xảy ra và viết </a:t>
            </a:r>
            <a:r>
              <a:rPr lang="en-US" sz="3500" smtClean="0">
                <a:solidFill>
                  <a:srgbClr val="665B82"/>
                </a:solidFill>
                <a:latin typeface="Sniglet"/>
                <a:ea typeface="Sniglet"/>
                <a:cs typeface="Sniglet"/>
                <a:sym typeface="Sniglet"/>
              </a:rPr>
              <a:t>PTHH.</a:t>
            </a:r>
          </a:p>
          <a:p>
            <a:pPr marL="457200" indent="-457200" algn="just">
              <a:lnSpc>
                <a:spcPts val="4900"/>
              </a:lnSpc>
              <a:buFont typeface="Wingdings" panose="05000000000000000000" pitchFamily="2" charset="2"/>
              <a:buChar char="v"/>
            </a:pPr>
            <a:r>
              <a:rPr lang="en-US" sz="3500" smtClean="0">
                <a:solidFill>
                  <a:srgbClr val="665B82"/>
                </a:solidFill>
                <a:latin typeface="Sniglet"/>
                <a:ea typeface="Sniglet"/>
                <a:cs typeface="Sniglet"/>
                <a:sym typeface="Sniglet"/>
              </a:rPr>
              <a:t>Những dấu hiệu nào chứng tỏ có phản ứng hoá học giữa dd HCl và Fe?</a:t>
            </a:r>
            <a:endParaRPr lang="vi-VN" sz="3500">
              <a:solidFill>
                <a:srgbClr val="665B82"/>
              </a:solidFill>
              <a:latin typeface="Sniglet"/>
              <a:ea typeface="Sniglet"/>
              <a:cs typeface="Sniglet"/>
              <a:sym typeface="Sniglet"/>
            </a:endParaRPr>
          </a:p>
        </p:txBody>
      </p:sp>
      <p:pic>
        <p:nvPicPr>
          <p:cNvPr id="7" name="Bài 8 Đinh sắt (Iron - Fe) tác dụng với hydrochloric acid HCl - Thí nghiệm hoá học">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0"/>
          <a:stretch>
            <a:fillRect/>
          </a:stretch>
        </p:blipFill>
        <p:spPr>
          <a:xfrm>
            <a:off x="8260625" y="2405137"/>
            <a:ext cx="10070481" cy="5664646"/>
          </a:xfrm>
          <a:prstGeom prst="rect">
            <a:avLst/>
          </a:prstGeom>
        </p:spPr>
      </p:pic>
    </p:spTree>
    <p:extLst>
      <p:ext uri="{BB962C8B-B14F-4D97-AF65-F5344CB8AC3E}">
        <p14:creationId xmlns:p14="http://schemas.microsoft.com/office/powerpoint/2010/main" val="334335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
                                            <p:txEl>
                                              <p:pRg st="0" end="0"/>
                                            </p:txEl>
                                          </p:spTgt>
                                        </p:tgtEl>
                                        <p:attrNameLst>
                                          <p:attrName>style.visibility</p:attrName>
                                        </p:attrNameLst>
                                      </p:cBhvr>
                                      <p:to>
                                        <p:strVal val="visible"/>
                                      </p:to>
                                    </p:set>
                                    <p:anim calcmode="lin" valueType="num">
                                      <p:cBhvr additive="base">
                                        <p:cTn id="13"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7">
                                            <p:txEl>
                                              <p:pRg st="1" end="1"/>
                                            </p:txEl>
                                          </p:spTgt>
                                        </p:tgtEl>
                                        <p:attrNameLst>
                                          <p:attrName>style.visibility</p:attrName>
                                        </p:attrNameLst>
                                      </p:cBhvr>
                                      <p:to>
                                        <p:strVal val="visible"/>
                                      </p:to>
                                    </p:set>
                                    <p:anim calcmode="lin" valueType="num">
                                      <p:cBhvr additive="base">
                                        <p:cTn id="19" dur="500" fill="hold"/>
                                        <p:tgtEl>
                                          <p:spTgt spid="5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7"/>
                    </p:tgtEl>
                  </p:cond>
                </p:stCondLst>
                <p:endSync evt="end" delay="0">
                  <p:rtn val="all"/>
                </p:endSync>
                <p:childTnLst>
                  <p:par>
                    <p:cTn id="22" fill="hold">
                      <p:stCondLst>
                        <p:cond delay="0"/>
                      </p:stCondLst>
                      <p:childTnLst>
                        <p:par>
                          <p:cTn id="23" fill="hold">
                            <p:stCondLst>
                              <p:cond delay="0"/>
                            </p:stCondLst>
                            <p:childTnLst>
                              <p:par>
                                <p:cTn id="24" presetID="2" presetClass="mediacall" presetSubtype="0" fill="hold" nodeType="clickEffect">
                                  <p:stCondLst>
                                    <p:cond delay="0"/>
                                  </p:stCondLst>
                                  <p:childTnLst>
                                    <p:cmd type="call" cmd="togglePause">
                                      <p:cBhvr>
                                        <p:cTn id="25" dur="1" fill="hold"/>
                                        <p:tgtEl>
                                          <p:spTgt spid="7"/>
                                        </p:tgtEl>
                                      </p:cBhvr>
                                    </p:cmd>
                                  </p:childTnLst>
                                </p:cTn>
                              </p:par>
                            </p:childTnLst>
                          </p:cTn>
                        </p:par>
                      </p:childTnLst>
                    </p:cTn>
                  </p:par>
                </p:childTnLst>
              </p:cTn>
              <p:nextCondLst>
                <p:cond evt="onClick" delay="0">
                  <p:tgtEl>
                    <p:spTgt spid="7"/>
                  </p:tgtEl>
                </p:cond>
              </p:nextCondLst>
            </p:seq>
            <p:video>
              <p:cMediaNode vol="80000">
                <p:cTn id="26" fill="hold" display="0">
                  <p:stCondLst>
                    <p:cond delay="indefinite"/>
                  </p:stCondLst>
                </p:cTn>
                <p:tgtEl>
                  <p:spTgt spid="7"/>
                </p:tgtEl>
              </p:cMediaNode>
            </p:video>
          </p:childTnLst>
        </p:cTn>
      </p:par>
    </p:tnLst>
    <p:bldLst>
      <p:bldP spid="5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TotalTime>
  <Words>1934</Words>
  <Application>Microsoft Office PowerPoint</Application>
  <PresentationFormat>Custom</PresentationFormat>
  <Paragraphs>194</Paragraphs>
  <Slides>28</Slides>
  <Notes>7</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Wingdings</vt:lpstr>
      <vt:lpstr>Chewy</vt:lpstr>
      <vt:lpstr>Calibri</vt:lpstr>
      <vt:lpstr>Ara Hamah Homs</vt:lpstr>
      <vt:lpstr>Sniglet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26</cp:revision>
  <dcterms:created xsi:type="dcterms:W3CDTF">2006-08-16T00:00:00Z</dcterms:created>
  <dcterms:modified xsi:type="dcterms:W3CDTF">2024-10-04T15:14:14Z</dcterms:modified>
  <dc:identifier>DAGSiUTnepg</dc:identifier>
</cp:coreProperties>
</file>