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99" r:id="rId2"/>
    <p:sldId id="417" r:id="rId3"/>
    <p:sldId id="284" r:id="rId4"/>
    <p:sldId id="412" r:id="rId5"/>
    <p:sldId id="418" r:id="rId6"/>
    <p:sldId id="286" r:id="rId7"/>
    <p:sldId id="419" r:id="rId8"/>
    <p:sldId id="292" r:id="rId9"/>
    <p:sldId id="293" r:id="rId10"/>
    <p:sldId id="294" r:id="rId11"/>
    <p:sldId id="295" r:id="rId12"/>
    <p:sldId id="411" r:id="rId13"/>
    <p:sldId id="414" r:id="rId14"/>
    <p:sldId id="42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pos="29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48"/>
      </p:cViewPr>
      <p:guideLst>
        <p:guide orient="horz" pos="2206"/>
        <p:guide pos="29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125" y="349250"/>
            <a:ext cx="8370277" cy="6344894"/>
          </a:xfrm>
          <a:prstGeom prst="rect">
            <a:avLst/>
          </a:prstGeom>
        </p:spPr>
      </p:pic>
      <p:sp>
        <p:nvSpPr>
          <p:cNvPr id="8" name="图文框 7"/>
          <p:cNvSpPr/>
          <p:nvPr userDrawn="1"/>
        </p:nvSpPr>
        <p:spPr>
          <a:xfrm>
            <a:off x="238125" y="349250"/>
            <a:ext cx="866775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6.png"/><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9.bin"/><Relationship Id="rId4" Type="http://schemas.microsoft.com/office/2007/relationships/hdphoto" Target="../media/hdphoto3.wdp"/><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pn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microsoft.com/office/2007/relationships/hdphoto" Target="../media/hdphoto3.wdp"/><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6.png"/><Relationship Id="rId7" Type="http://schemas.openxmlformats.org/officeDocument/2006/relationships/oleObject" Target="../embeddings/oleObject6.bin"/><Relationship Id="rId12" Type="http://schemas.openxmlformats.org/officeDocument/2006/relationships/image" Target="../media/image10.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9.wmf"/><Relationship Id="rId4" Type="http://schemas.microsoft.com/office/2007/relationships/hdphoto" Target="../media/hdphoto3.wdp"/><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95400" y="2286000"/>
            <a:ext cx="5943600" cy="2418080"/>
          </a:xfrm>
          <a:prstGeom prst="rect">
            <a:avLst/>
          </a:prstGeom>
          <a:noFill/>
        </p:spPr>
        <p:txBody>
          <a:bodyPr wrap="square" rtlCol="0">
            <a:noAutofit/>
          </a:bodyPr>
          <a:lstStyle/>
          <a:p>
            <a:pPr marL="0" marR="0" algn="ctr">
              <a:lnSpc>
                <a:spcPct val="115000"/>
              </a:lnSpc>
              <a:spcBef>
                <a:spcPts val="0"/>
              </a:spcBef>
              <a:spcAft>
                <a:spcPts val="0"/>
              </a:spcAft>
            </a:pPr>
            <a:r>
              <a:rPr lang="vi-VN" sz="2800" b="1" dirty="0">
                <a:effectLst/>
                <a:latin typeface="Times New Roman" panose="02020603050405020304" pitchFamily="18" charset="0"/>
                <a:ea typeface="Times New Roman" panose="02020603050405020304" pitchFamily="18" charset="0"/>
                <a:sym typeface="+mn-ea"/>
              </a:rPr>
              <a:t>BÀI </a:t>
            </a:r>
            <a:r>
              <a:rPr lang="en-US" sz="2800" b="1" dirty="0" smtClean="0">
                <a:effectLst/>
                <a:latin typeface="Times New Roman" panose="02020603050405020304" pitchFamily="18" charset="0"/>
                <a:ea typeface="Times New Roman" panose="02020603050405020304" pitchFamily="18" charset="0"/>
                <a:sym typeface="+mn-ea"/>
              </a:rPr>
              <a:t>5:</a:t>
            </a:r>
            <a:endParaRPr lang="en-US" sz="28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sym typeface="+mn-ea"/>
              </a:rPr>
              <a:t>ĐỊNH LUẬT BẢO TOÀN KHỐI LƯỢNG VÀ</a:t>
            </a:r>
            <a:r>
              <a:rPr lang="vi-VN" altLang="en-US" sz="2800" b="1" dirty="0">
                <a:solidFill>
                  <a:srgbClr val="C00000"/>
                </a:solidFill>
                <a:effectLst/>
                <a:latin typeface="Times New Roman" panose="02020603050405020304" pitchFamily="18" charset="0"/>
                <a:ea typeface="Times New Roman" panose="02020603050405020304" pitchFamily="18" charset="0"/>
                <a:sym typeface="+mn-ea"/>
              </a:rPr>
              <a:t> </a:t>
            </a:r>
            <a:r>
              <a:rPr lang="en-US" sz="2800" b="1" dirty="0">
                <a:solidFill>
                  <a:srgbClr val="C00000"/>
                </a:solidFill>
                <a:effectLst/>
                <a:latin typeface="Times New Roman" panose="02020603050405020304" pitchFamily="18" charset="0"/>
                <a:ea typeface="Times New Roman" panose="02020603050405020304" pitchFamily="18" charset="0"/>
                <a:sym typeface="+mn-ea"/>
              </a:rPr>
              <a:t>PHƯƠNG TRÌNH HÓA HỌC</a:t>
            </a:r>
            <a:endParaRPr lang="en-US" altLang="zh-CN" sz="2800" dirty="0">
              <a:solidFill>
                <a:srgbClr val="7A573E"/>
              </a:solidFill>
              <a:ea typeface="汉仪喵魂体W" panose="00020600040101010101" pitchFamily="18" charset="-122"/>
            </a:endParaRPr>
          </a:p>
        </p:txBody>
      </p:sp>
      <p:pic>
        <p:nvPicPr>
          <p:cNvPr id="27" name="PA_Bandari-安妮的仙境">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6474" y="-795841"/>
            <a:ext cx="4572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by="(-#ppt_w*2)" calcmode="lin" valueType="num">
                                      <p:cBhvr rctx="PPT">
                                        <p:cTn id="9" dur="125" autoRev="1" fill="hold">
                                          <p:stCondLst>
                                            <p:cond delay="0"/>
                                          </p:stCondLst>
                                        </p:cTn>
                                        <p:tgtEl>
                                          <p:spTgt spid="7"/>
                                        </p:tgtEl>
                                        <p:attrNameLst>
                                          <p:attrName>ppt_w</p:attrName>
                                        </p:attrNameLst>
                                      </p:cBhvr>
                                    </p:anim>
                                    <p:anim by="(#ppt_w*0.50)" calcmode="lin" valueType="num">
                                      <p:cBhvr>
                                        <p:cTn id="10" dur="125" decel="50000" autoRev="1" fill="hold">
                                          <p:stCondLst>
                                            <p:cond delay="0"/>
                                          </p:stCondLst>
                                        </p:cTn>
                                        <p:tgtEl>
                                          <p:spTgt spid="7"/>
                                        </p:tgtEl>
                                        <p:attrNameLst>
                                          <p:attrName>ppt_x</p:attrName>
                                        </p:attrNameLst>
                                      </p:cBhvr>
                                    </p:anim>
                                    <p:anim from="(-#ppt_h/2)" to="(#ppt_y)" calcmode="lin" valueType="num">
                                      <p:cBhvr>
                                        <p:cTn id="11" dur="250" fill="hold">
                                          <p:stCondLst>
                                            <p:cond delay="0"/>
                                          </p:stCondLst>
                                        </p:cTn>
                                        <p:tgtEl>
                                          <p:spTgt spid="7"/>
                                        </p:tgtEl>
                                        <p:attrNameLst>
                                          <p:attrName>ppt_y</p:attrName>
                                        </p:attrNameLst>
                                      </p:cBhvr>
                                    </p:anim>
                                    <p:animRot by="21600000">
                                      <p:cBhvr>
                                        <p:cTn id="12" dur="2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76392" y="-76297"/>
            <a:ext cx="9144000" cy="6858000"/>
          </a:xfrm>
          <a:prstGeom prst="rect">
            <a:avLst/>
          </a:prstGeom>
        </p:spPr>
      </p:pic>
      <p:sp>
        <p:nvSpPr>
          <p:cNvPr id="2" name="Title 1" hidden="1"/>
          <p:cNvSpPr>
            <a:spLocks noGrp="1"/>
          </p:cNvSpPr>
          <p:nvPr>
            <p:ph type="title"/>
          </p:nvPr>
        </p:nvSpPr>
        <p:spPr/>
        <p:txBody>
          <a:bodyPr/>
          <a:lstStyle/>
          <a:p>
            <a:endParaRPr lang="en-US"/>
          </a:p>
        </p:txBody>
      </p:sp>
      <p:sp>
        <p:nvSpPr>
          <p:cNvPr id="13" name="Rectangle 1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8" name="Rectangle 1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0" name="Rectangle 1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2" name="Rectangle 1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6" name="TextBox 3"/>
          <p:cNvSpPr txBox="1">
            <a:spLocks noChangeArrowheads="1"/>
          </p:cNvSpPr>
          <p:nvPr/>
        </p:nvSpPr>
        <p:spPr bwMode="auto">
          <a:xfrm>
            <a:off x="533286" y="1049042"/>
            <a:ext cx="8495643" cy="3415030"/>
          </a:xfrm>
          <a:prstGeom prst="rect">
            <a:avLst/>
          </a:prstGeom>
          <a:noFill/>
          <a:ln w="28575">
            <a:solidFill>
              <a:srgbClr val="FFC000"/>
            </a:solidFill>
            <a:prstDash val="dashDot"/>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solidFill>
                  <a:srgbClr val="002060"/>
                </a:solidFill>
                <a:latin typeface="Times New Roman" panose="02020603050405020304" pitchFamily="18" charset="0"/>
                <a:ea typeface="Times New Roman" panose="02020603050405020304" pitchFamily="18" charset="0"/>
              </a:rPr>
              <a:t>Câu </a:t>
            </a:r>
            <a:r>
              <a:rPr lang="it-IT" sz="2400" b="1" dirty="0" smtClean="0">
                <a:solidFill>
                  <a:srgbClr val="002060"/>
                </a:solidFill>
                <a:latin typeface="Times New Roman" panose="02020603050405020304" pitchFamily="18" charset="0"/>
                <a:ea typeface="Times New Roman" panose="02020603050405020304" pitchFamily="18" charset="0"/>
              </a:rPr>
              <a:t>3. </a:t>
            </a:r>
            <a:r>
              <a:rPr lang="it-IT" sz="2400" dirty="0">
                <a:solidFill>
                  <a:srgbClr val="002060"/>
                </a:solidFill>
                <a:latin typeface="Times New Roman" panose="02020603050405020304" pitchFamily="18" charset="0"/>
                <a:ea typeface="Times New Roman" panose="02020603050405020304" pitchFamily="18" charset="0"/>
              </a:rPr>
              <a:t>Cứ 4 mol sắt (iron) sẽ phản ứng được 3 mol khí oxygen.</a:t>
            </a:r>
          </a:p>
          <a:p>
            <a:pPr algn="just">
              <a:lnSpc>
                <a:spcPct val="150000"/>
              </a:lnSpc>
            </a:pPr>
            <a:r>
              <a:rPr lang="it-IT" sz="2400" dirty="0">
                <a:solidFill>
                  <a:srgbClr val="002060"/>
                </a:solidFill>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A.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pt-BR" sz="2400" dirty="0">
                <a:solidFill>
                  <a:srgbClr val="002060"/>
                </a:solidFill>
                <a:effectLst/>
                <a:latin typeface="Times New Roman" panose="02020603050405020304" pitchFamily="18" charset="0"/>
                <a:ea typeface="Times New Roman" panose="02020603050405020304" pitchFamily="18" charset="0"/>
              </a:rPr>
              <a:t>            </a:t>
            </a:r>
            <a:r>
              <a:rPr lang="vi-VN" altLang="pt-BR" sz="2400" dirty="0">
                <a:solidFill>
                  <a:srgbClr val="002060"/>
                </a:solidFill>
                <a:effectLst/>
                <a:latin typeface="Times New Roman" panose="02020603050405020304" pitchFamily="18" charset="0"/>
                <a:ea typeface="Times New Roman" panose="02020603050405020304" pitchFamily="18" charset="0"/>
              </a:rPr>
              <a:t>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	</a:t>
            </a:r>
            <a:r>
              <a:rPr lang="pt-BR" sz="2400" b="1" dirty="0">
                <a:solidFill>
                  <a:srgbClr val="002060"/>
                </a:solidFill>
                <a:effectLst/>
                <a:latin typeface="Times New Roman" panose="02020603050405020304" pitchFamily="18" charset="0"/>
                <a:ea typeface="Times New Roman" panose="02020603050405020304" pitchFamily="18" charset="0"/>
              </a:rPr>
              <a:t>	    </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B. </a:t>
            </a:r>
            <a:r>
              <a:rPr lang="pt-BR" sz="2400" dirty="0">
                <a:solidFill>
                  <a:srgbClr val="002060"/>
                </a:solidFill>
                <a:effectLst/>
                <a:latin typeface="Times New Roman" panose="02020603050405020304" pitchFamily="18" charset="0"/>
                <a:ea typeface="Times New Roman" panose="02020603050405020304" pitchFamily="18" charset="0"/>
              </a:rPr>
              <a:t>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a:t>
            </a:r>
            <a:r>
              <a:rPr lang="vi-VN" altLang="pt-BR" sz="2400" dirty="0">
                <a:solidFill>
                  <a:srgbClr val="002060"/>
                </a:solidFill>
                <a:effectLst/>
                <a:latin typeface="Times New Roman" panose="02020603050405020304" pitchFamily="18" charset="0"/>
                <a:ea typeface="Times New Roman" panose="02020603050405020304" pitchFamily="18" charset="0"/>
              </a:rPr>
              <a:t>  </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pt-BR" sz="2400" dirty="0">
              <a:solidFill>
                <a:srgbClr val="002060"/>
              </a:solidFill>
              <a:effectLst/>
              <a:latin typeface="Times New Roman" panose="02020603050405020304" pitchFamily="18" charset="0"/>
              <a:ea typeface="Times New Roman" panose="02020603050405020304" pitchFamily="18" charset="0"/>
            </a:endParaRPr>
          </a:p>
          <a:p>
            <a:pPr algn="just">
              <a:lnSpc>
                <a:spcPct val="150000"/>
              </a:lnSpc>
            </a:pPr>
            <a:r>
              <a:rPr lang="pt-BR" sz="2400" dirty="0">
                <a:solidFill>
                  <a:srgbClr val="002060"/>
                </a:solidFill>
                <a:effectLst/>
                <a:latin typeface="Times New Roman" panose="02020603050405020304" pitchFamily="18" charset="0"/>
                <a:ea typeface="Times New Roman" panose="02020603050405020304" pitchFamily="18" charset="0"/>
              </a:rPr>
              <a:t>C. 4Fe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a:t>
            </a:r>
            <a:r>
              <a:rPr lang="vi-VN" altLang="pt-BR" sz="2400" dirty="0">
                <a:solidFill>
                  <a:srgbClr val="002060"/>
                </a:solidFill>
                <a:effectLst/>
                <a:latin typeface="Times New Roman" panose="02020603050405020304" pitchFamily="18" charset="0"/>
                <a:ea typeface="Times New Roman" panose="02020603050405020304" pitchFamily="18" charset="0"/>
              </a:rPr>
              <a:t>  </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r>
              <a:rPr lang="pt-BR" sz="2400" b="1" dirty="0">
                <a:solidFill>
                  <a:srgbClr val="002060"/>
                </a:solidFill>
                <a:effectLst/>
                <a:latin typeface="Times New Roman" panose="02020603050405020304" pitchFamily="18" charset="0"/>
                <a:ea typeface="Times New Roman" panose="02020603050405020304" pitchFamily="18" charset="0"/>
              </a:rPr>
              <a:t>	     </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D.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Object 6"/>
          <p:cNvGraphicFramePr>
            <a:graphicFrameLocks noChangeAspect="1"/>
          </p:cNvGraphicFramePr>
          <p:nvPr/>
        </p:nvGraphicFramePr>
        <p:xfrm>
          <a:off x="2209800" y="2209800"/>
          <a:ext cx="804545" cy="560705"/>
        </p:xfrm>
        <a:graphic>
          <a:graphicData uri="http://schemas.openxmlformats.org/presentationml/2006/ole">
            <mc:AlternateContent xmlns:mc="http://schemas.openxmlformats.org/markup-compatibility/2006">
              <mc:Choice xmlns:v="urn:schemas-microsoft-com:vml" Requires="v">
                <p:oleObj spid="_x0000_s10317" r:id="rId5" imgW="405765" imgH="215900" progId="Equation.DSMT4">
                  <p:embed/>
                </p:oleObj>
              </mc:Choice>
              <mc:Fallback>
                <p:oleObj r:id="rId5" imgW="405765" imgH="215900" progId="Equation.DSMT4">
                  <p:embed/>
                  <p:pic>
                    <p:nvPicPr>
                      <p:cNvPr id="0" name="Picture 92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209800"/>
                        <a:ext cx="804545" cy="560705"/>
                      </a:xfrm>
                      <a:prstGeom prst="rect">
                        <a:avLst/>
                      </a:prstGeom>
                      <a:noFill/>
                    </p:spPr>
                  </p:pic>
                </p:oleObj>
              </mc:Fallback>
            </mc:AlternateContent>
          </a:graphicData>
        </a:graphic>
      </p:graphicFrame>
      <p:graphicFrame>
        <p:nvGraphicFramePr>
          <p:cNvPr id="8" name="Object 7"/>
          <p:cNvGraphicFramePr>
            <a:graphicFrameLocks noChangeAspect="1"/>
          </p:cNvGraphicFramePr>
          <p:nvPr/>
        </p:nvGraphicFramePr>
        <p:xfrm>
          <a:off x="2286000" y="3352800"/>
          <a:ext cx="999490" cy="560705"/>
        </p:xfrm>
        <a:graphic>
          <a:graphicData uri="http://schemas.openxmlformats.org/presentationml/2006/ole">
            <mc:AlternateContent xmlns:mc="http://schemas.openxmlformats.org/markup-compatibility/2006">
              <mc:Choice xmlns:v="urn:schemas-microsoft-com:vml" Requires="v">
                <p:oleObj spid="_x0000_s10318" r:id="rId7" imgW="405765" imgH="215900" progId="Equation.DSMT4">
                  <p:embed/>
                </p:oleObj>
              </mc:Choice>
              <mc:Fallback>
                <p:oleObj r:id="rId7" imgW="405765" imgH="215900" progId="Equation.DSMT4">
                  <p:embed/>
                  <p:pic>
                    <p:nvPicPr>
                      <p:cNvPr id="0" name="Picture 92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352800"/>
                        <a:ext cx="999490" cy="560705"/>
                      </a:xfrm>
                      <a:prstGeom prst="rect">
                        <a:avLst/>
                      </a:prstGeom>
                      <a:noFill/>
                    </p:spPr>
                  </p:pic>
                </p:oleObj>
              </mc:Fallback>
            </mc:AlternateContent>
          </a:graphicData>
        </a:graphic>
      </p:graphicFrame>
      <p:graphicFrame>
        <p:nvGraphicFramePr>
          <p:cNvPr id="19" name="Object 18"/>
          <p:cNvGraphicFramePr>
            <a:graphicFrameLocks noChangeAspect="1"/>
          </p:cNvGraphicFramePr>
          <p:nvPr/>
        </p:nvGraphicFramePr>
        <p:xfrm>
          <a:off x="2209800" y="3810000"/>
          <a:ext cx="1075690" cy="560705"/>
        </p:xfrm>
        <a:graphic>
          <a:graphicData uri="http://schemas.openxmlformats.org/presentationml/2006/ole">
            <mc:AlternateContent xmlns:mc="http://schemas.openxmlformats.org/markup-compatibility/2006">
              <mc:Choice xmlns:v="urn:schemas-microsoft-com:vml" Requires="v">
                <p:oleObj spid="_x0000_s10319" r:id="rId8" imgW="405765" imgH="215900" progId="Equation.DSMT4">
                  <p:embed/>
                </p:oleObj>
              </mc:Choice>
              <mc:Fallback>
                <p:oleObj r:id="rId8" imgW="405765" imgH="215900" progId="Equation.DSMT4">
                  <p:embed/>
                  <p:pic>
                    <p:nvPicPr>
                      <p:cNvPr id="0" name="Picture 9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810000"/>
                        <a:ext cx="1075690" cy="560705"/>
                      </a:xfrm>
                      <a:prstGeom prst="rect">
                        <a:avLst/>
                      </a:prstGeom>
                      <a:noFill/>
                    </p:spPr>
                  </p:pic>
                </p:oleObj>
              </mc:Fallback>
            </mc:AlternateContent>
          </a:graphicData>
        </a:graphic>
      </p:graphicFrame>
      <p:graphicFrame>
        <p:nvGraphicFramePr>
          <p:cNvPr id="21" name="Object 20"/>
          <p:cNvGraphicFramePr>
            <a:graphicFrameLocks noChangeAspect="1"/>
          </p:cNvGraphicFramePr>
          <p:nvPr/>
        </p:nvGraphicFramePr>
        <p:xfrm>
          <a:off x="2514600" y="2819400"/>
          <a:ext cx="831215" cy="560705"/>
        </p:xfrm>
        <a:graphic>
          <a:graphicData uri="http://schemas.openxmlformats.org/presentationml/2006/ole">
            <mc:AlternateContent xmlns:mc="http://schemas.openxmlformats.org/markup-compatibility/2006">
              <mc:Choice xmlns:v="urn:schemas-microsoft-com:vml" Requires="v">
                <p:oleObj spid="_x0000_s10320" r:id="rId9" imgW="405765" imgH="215900" progId="Equation.DSMT4">
                  <p:embed/>
                </p:oleObj>
              </mc:Choice>
              <mc:Fallback>
                <p:oleObj r:id="rId9" imgW="405765" imgH="215900" progId="Equation.DSMT4">
                  <p:embed/>
                  <p:pic>
                    <p:nvPicPr>
                      <p:cNvPr id="0" name="Picture 9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819400"/>
                        <a:ext cx="831215" cy="560705"/>
                      </a:xfrm>
                      <a:prstGeom prst="rect">
                        <a:avLst/>
                      </a:prstGeom>
                      <a:noFill/>
                    </p:spPr>
                  </p:pic>
                </p:oleObj>
              </mc:Fallback>
            </mc:AlternateContent>
          </a:graphicData>
        </a:graphic>
      </p:graphicFrame>
      <p:sp>
        <p:nvSpPr>
          <p:cNvPr id="24" name="Smiley Face 23"/>
          <p:cNvSpPr/>
          <p:nvPr/>
        </p:nvSpPr>
        <p:spPr>
          <a:xfrm>
            <a:off x="152491" y="3200596"/>
            <a:ext cx="685800" cy="791559"/>
          </a:xfrm>
          <a:prstGeom prst="smileyFace">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TextBox 22"/>
          <p:cNvSpPr txBox="1"/>
          <p:nvPr/>
        </p:nvSpPr>
        <p:spPr>
          <a:xfrm>
            <a:off x="2481219" y="348561"/>
            <a:ext cx="2624181" cy="584775"/>
          </a:xfrm>
          <a:prstGeom prst="rect">
            <a:avLst/>
          </a:prstGeom>
          <a:noFill/>
        </p:spPr>
        <p:txBody>
          <a:bodyPr wrap="square">
            <a:spAutoFit/>
          </a:bodyPr>
          <a:lstStyle/>
          <a:p>
            <a:r>
              <a:rPr lang="en-US" sz="3200" b="1" dirty="0" smtClean="0">
                <a:solidFill>
                  <a:srgbClr val="FF0000"/>
                </a:solidFill>
                <a:latin typeface="Times New Roman" panose="02020603050405020304" pitchFamily="18" charset="0"/>
              </a:rPr>
              <a:t>LUYỆN TẬP</a:t>
            </a:r>
            <a:endParaRPr lang="en-US" sz="3200" dirty="0">
              <a:solidFill>
                <a:srgbClr val="FF0000"/>
              </a:solidFill>
            </a:endParaRPr>
          </a:p>
        </p:txBody>
      </p:sp>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9144000" cy="6858000"/>
          </a:xfrm>
          <a:prstGeom prst="rect">
            <a:avLst/>
          </a:prstGeom>
        </p:spPr>
      </p:pic>
      <p:sp>
        <p:nvSpPr>
          <p:cNvPr id="2" name="Title 1" hidden="1"/>
          <p:cNvSpPr>
            <a:spLocks noGrp="1"/>
          </p:cNvSpPr>
          <p:nvPr>
            <p:ph type="title"/>
          </p:nvPr>
        </p:nvSpPr>
        <p:spPr/>
        <p:txBody>
          <a:bodyPr/>
          <a:lstStyle/>
          <a:p>
            <a:endParaRPr lang="en-US"/>
          </a:p>
        </p:txBody>
      </p:sp>
      <p:sp>
        <p:nvSpPr>
          <p:cNvPr id="16" name="TextBox 3"/>
          <p:cNvSpPr txBox="1">
            <a:spLocks noChangeArrowheads="1"/>
          </p:cNvSpPr>
          <p:nvPr/>
        </p:nvSpPr>
        <p:spPr bwMode="auto">
          <a:xfrm>
            <a:off x="324179" y="1812557"/>
            <a:ext cx="8495643" cy="3322955"/>
          </a:xfrm>
          <a:prstGeom prst="rect">
            <a:avLst/>
          </a:prstGeom>
          <a:noFill/>
          <a:ln w="28575">
            <a:solidFill>
              <a:srgbClr val="FFC000"/>
            </a:solidFill>
            <a:prstDash val="dashDot"/>
            <a:miter lim="800000"/>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solidFill>
                  <a:srgbClr val="002060"/>
                </a:solidFill>
                <a:effectLst/>
                <a:latin typeface="Times New Roman" panose="02020603050405020304" pitchFamily="18" charset="0"/>
                <a:ea typeface="Times New Roman" panose="02020603050405020304" pitchFamily="18" charset="0"/>
              </a:rPr>
              <a:t>Câu </a:t>
            </a:r>
            <a:r>
              <a:rPr lang="pt-BR" sz="2800" b="1" dirty="0" smtClean="0">
                <a:solidFill>
                  <a:srgbClr val="002060"/>
                </a:solidFill>
                <a:effectLst/>
                <a:latin typeface="Times New Roman" panose="02020603050405020304" pitchFamily="18" charset="0"/>
                <a:ea typeface="Times New Roman" panose="02020603050405020304" pitchFamily="18" charset="0"/>
              </a:rPr>
              <a:t>4. </a:t>
            </a:r>
            <a:r>
              <a:rPr lang="pt-BR" sz="2800" dirty="0">
                <a:solidFill>
                  <a:srgbClr val="002060"/>
                </a:solidFill>
                <a:effectLst/>
                <a:latin typeface="Times New Roman" panose="02020603050405020304" pitchFamily="18" charset="0"/>
                <a:ea typeface="Times New Roman" panose="02020603050405020304" pitchFamily="18" charset="0"/>
              </a:rPr>
              <a:t>Cho phương trình hoá học: </a:t>
            </a:r>
            <a:r>
              <a:rPr lang="pt-BR" sz="2800" dirty="0" smtClean="0">
                <a:solidFill>
                  <a:srgbClr val="002060"/>
                </a:solidFill>
                <a:effectLst/>
                <a:latin typeface="Times New Roman" panose="02020603050405020304" pitchFamily="18" charset="0"/>
                <a:ea typeface="Times New Roman" panose="02020603050405020304" pitchFamily="18" charset="0"/>
              </a:rPr>
              <a:t> 2SO</a:t>
            </a:r>
            <a:r>
              <a:rPr lang="pt-BR" sz="2800" baseline="-25000" dirty="0" smtClean="0">
                <a:solidFill>
                  <a:srgbClr val="002060"/>
                </a:solidFill>
                <a:effectLst/>
                <a:latin typeface="Times New Roman" panose="02020603050405020304" pitchFamily="18" charset="0"/>
                <a:ea typeface="Times New Roman" panose="02020603050405020304" pitchFamily="18" charset="0"/>
              </a:rPr>
              <a:t>2</a:t>
            </a:r>
            <a:r>
              <a:rPr lang="pt-BR" sz="2800" dirty="0" smtClean="0">
                <a:solidFill>
                  <a:srgbClr val="002060"/>
                </a:solidFill>
                <a:effectLst/>
                <a:latin typeface="Times New Roman" panose="02020603050405020304" pitchFamily="18" charset="0"/>
                <a:ea typeface="Times New Roman" panose="02020603050405020304" pitchFamily="18" charset="0"/>
              </a:rPr>
              <a:t> + X </a:t>
            </a:r>
            <a:r>
              <a:rPr lang="pt-BR" sz="2800" dirty="0" smtClean="0">
                <a:solidFill>
                  <a:srgbClr val="002060"/>
                </a:solidFill>
                <a:effectLst/>
                <a:latin typeface="Times New Roman" panose="02020603050405020304" pitchFamily="18" charset="0"/>
                <a:ea typeface="Times New Roman" panose="02020603050405020304" pitchFamily="18" charset="0"/>
                <a:sym typeface="Wingdings" panose="05000000000000000000" pitchFamily="2" charset="2"/>
              </a:rPr>
              <a:t> 2SO</a:t>
            </a:r>
            <a:r>
              <a:rPr lang="pt-BR" sz="2800" baseline="-25000" dirty="0" smtClean="0">
                <a:solidFill>
                  <a:srgbClr val="002060"/>
                </a:solidFill>
                <a:effectLst/>
                <a:latin typeface="Times New Roman" panose="02020603050405020304" pitchFamily="18" charset="0"/>
                <a:ea typeface="Times New Roman" panose="02020603050405020304" pitchFamily="18" charset="0"/>
                <a:sym typeface="Wingdings" panose="05000000000000000000" pitchFamily="2" charset="2"/>
              </a:rPr>
              <a:t>3</a:t>
            </a:r>
            <a:r>
              <a:rPr lang="pt-BR" sz="2800" dirty="0" smtClean="0">
                <a:solidFill>
                  <a:srgbClr val="002060"/>
                </a:solidFill>
                <a:effectLst/>
                <a:latin typeface="Times New Roman" panose="02020603050405020304" pitchFamily="18" charset="0"/>
                <a:ea typeface="Times New Roman" panose="02020603050405020304" pitchFamily="18" charset="0"/>
              </a:rPr>
              <a:t>                                     </a:t>
            </a: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pt-BR" sz="2800" dirty="0">
                <a:solidFill>
                  <a:srgbClr val="002060"/>
                </a:solidFill>
                <a:effectLst/>
                <a:latin typeface="Times New Roman" panose="02020603050405020304" pitchFamily="18" charset="0"/>
                <a:ea typeface="Times New Roman" panose="02020603050405020304" pitchFamily="18" charset="0"/>
              </a:rPr>
              <a:t>Công thức hóa học và hệ số của X là</a:t>
            </a:r>
            <a:endParaRPr lang="pt-BR" sz="2800" b="1"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A.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4</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a:t>
            </a:r>
            <a:r>
              <a:rPr lang="vi-VN" altLang="pt-BR" sz="2800" b="1" dirty="0">
                <a:solidFill>
                  <a:srgbClr val="002060"/>
                </a:solidFill>
                <a:effectLst/>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   </a:t>
            </a:r>
            <a:r>
              <a:rPr lang="vi-VN" altLang="pt-BR" sz="2800" b="1" dirty="0">
                <a:solidFill>
                  <a:srgbClr val="002060"/>
                </a:solidFill>
                <a:effectLst/>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B.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a:t>
            </a: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effectLst/>
                <a:latin typeface="Times New Roman" panose="02020603050405020304" pitchFamily="18" charset="0"/>
                <a:ea typeface="Times New Roman" panose="02020603050405020304" pitchFamily="18" charset="0"/>
              </a:rPr>
              <a:t>C. </a:t>
            </a:r>
            <a:r>
              <a:rPr lang="pt-BR" sz="2800" dirty="0">
                <a:solidFill>
                  <a:srgbClr val="002060"/>
                </a:solidFill>
                <a:effectLst/>
                <a:latin typeface="Times New Roman" panose="02020603050405020304" pitchFamily="18" charset="0"/>
                <a:ea typeface="Times New Roman" panose="02020603050405020304" pitchFamily="18" charset="0"/>
              </a:rPr>
              <a:t>2O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D. </a:t>
            </a:r>
            <a:r>
              <a:rPr lang="pt-BR" sz="2800" dirty="0">
                <a:solidFill>
                  <a:srgbClr val="002060"/>
                </a:solidFill>
                <a:effectLst/>
                <a:latin typeface="Times New Roman" panose="02020603050405020304" pitchFamily="18" charset="0"/>
                <a:ea typeface="Times New Roman" panose="02020603050405020304" pitchFamily="18" charset="0"/>
              </a:rPr>
              <a:t>3O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8" name="Rectangle 1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0" name="Rectangle 1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2" name="Rectangle 1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0" name="Smiley Face 9"/>
          <p:cNvSpPr/>
          <p:nvPr/>
        </p:nvSpPr>
        <p:spPr>
          <a:xfrm>
            <a:off x="3200400" y="3078254"/>
            <a:ext cx="685800" cy="791559"/>
          </a:xfrm>
          <a:prstGeom prst="smileyFace">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TextBox 16"/>
          <p:cNvSpPr txBox="1"/>
          <p:nvPr/>
        </p:nvSpPr>
        <p:spPr>
          <a:xfrm>
            <a:off x="2481219" y="348561"/>
            <a:ext cx="2624181" cy="584775"/>
          </a:xfrm>
          <a:prstGeom prst="rect">
            <a:avLst/>
          </a:prstGeom>
          <a:noFill/>
        </p:spPr>
        <p:txBody>
          <a:bodyPr wrap="square">
            <a:spAutoFit/>
          </a:bodyPr>
          <a:lstStyle/>
          <a:p>
            <a:r>
              <a:rPr lang="en-US" sz="3200" b="1" dirty="0" smtClean="0">
                <a:solidFill>
                  <a:srgbClr val="FF0000"/>
                </a:solidFill>
                <a:latin typeface="Times New Roman" panose="02020603050405020304" pitchFamily="18" charset="0"/>
              </a:rPr>
              <a:t>LUYỆN TẬP</a:t>
            </a:r>
            <a:endParaRPr lang="en-US" sz="3200" dirty="0">
              <a:solidFill>
                <a:srgbClr val="FF0000"/>
              </a:solidFill>
            </a:endParaRPr>
          </a:p>
        </p:txBody>
      </p:sp>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9144000" cy="6858000"/>
          </a:xfrm>
          <a:prstGeom prst="rect">
            <a:avLst/>
          </a:prstGeom>
        </p:spPr>
      </p:pic>
      <p:sp>
        <p:nvSpPr>
          <p:cNvPr id="3" name="TextBox 2"/>
          <p:cNvSpPr txBox="1"/>
          <p:nvPr/>
        </p:nvSpPr>
        <p:spPr>
          <a:xfrm>
            <a:off x="2277110" y="217805"/>
            <a:ext cx="50292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1" algn="ctr">
              <a:lnSpc>
                <a:spcPct val="115000"/>
              </a:lnSpc>
            </a:pPr>
            <a:r>
              <a:rPr lang="nl-NL" sz="4000" b="1" dirty="0" smtClean="0">
                <a:effectLst/>
                <a:latin typeface="Times New Roman" panose="02020603050405020304" pitchFamily="18" charset="0"/>
                <a:ea typeface="Times New Roman" panose="02020603050405020304" pitchFamily="18" charset="0"/>
              </a:rPr>
              <a:t>Vận dụng</a:t>
            </a:r>
            <a:endParaRPr lang="en-US" sz="4000" b="1" dirty="0">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895667" y="1262149"/>
            <a:ext cx="7352665" cy="5086136"/>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indent="292735" algn="just">
              <a:lnSpc>
                <a:spcPct val="130000"/>
              </a:lnSpc>
            </a:pPr>
            <a:r>
              <a:rPr lang="vi-VN" sz="2800" b="1" dirty="0">
                <a:latin typeface="+mj-lt"/>
                <a:ea typeface="Segoe UI" panose="020B0502040204020203" pitchFamily="34" charset="0"/>
              </a:rPr>
              <a:t>Kim loại nhôm (Al) với ưu điểm là nhẹ, dẻo, dẫn nhiệt tốt và dễ dàng phản ứng với oxygen (</a:t>
            </a:r>
            <a:r>
              <a:rPr lang="vi-VN" sz="2800" b="1" dirty="0" smtClean="0">
                <a:latin typeface="+mj-lt"/>
                <a:ea typeface="Segoe UI" panose="020B0502040204020203" pitchFamily="34" charset="0"/>
              </a:rPr>
              <a:t>O</a:t>
            </a:r>
            <a:r>
              <a:rPr lang="en-US" sz="2800" b="1" baseline="-25000" dirty="0" smtClean="0">
                <a:latin typeface="+mj-lt"/>
                <a:ea typeface="Segoe UI" panose="020B0502040204020203" pitchFamily="34" charset="0"/>
              </a:rPr>
              <a:t>2</a:t>
            </a:r>
            <a:r>
              <a:rPr lang="vi-VN" sz="2800" b="1" dirty="0" smtClean="0">
                <a:latin typeface="+mj-lt"/>
                <a:ea typeface="Segoe UI" panose="020B0502040204020203" pitchFamily="34" charset="0"/>
              </a:rPr>
              <a:t>) </a:t>
            </a:r>
            <a:r>
              <a:rPr lang="vi-VN" sz="2800" b="1" dirty="0">
                <a:latin typeface="+mj-lt"/>
                <a:ea typeface="Segoe UI" panose="020B0502040204020203" pitchFamily="34" charset="0"/>
              </a:rPr>
              <a:t>tạo lớp màng oxide mỏng (</a:t>
            </a:r>
            <a:r>
              <a:rPr lang="vi-VN" sz="2800" b="1" dirty="0" smtClean="0">
                <a:latin typeface="+mj-lt"/>
                <a:ea typeface="Segoe UI" panose="020B0502040204020203" pitchFamily="34" charset="0"/>
              </a:rPr>
              <a:t>Al</a:t>
            </a:r>
            <a:r>
              <a:rPr lang="en-US" sz="2800" b="1" baseline="-25000" dirty="0" smtClean="0">
                <a:latin typeface="+mj-lt"/>
                <a:ea typeface="Segoe UI" panose="020B0502040204020203" pitchFamily="34" charset="0"/>
              </a:rPr>
              <a:t>2</a:t>
            </a:r>
            <a:r>
              <a:rPr lang="vi-VN" sz="2800" b="1" dirty="0" smtClean="0">
                <a:latin typeface="+mj-lt"/>
                <a:ea typeface="Segoe UI" panose="020B0502040204020203" pitchFamily="34" charset="0"/>
              </a:rPr>
              <a:t>O</a:t>
            </a:r>
            <a:r>
              <a:rPr lang="en-US" sz="2800" b="1" baseline="-25000" dirty="0" smtClean="0">
                <a:latin typeface="+mj-lt"/>
                <a:ea typeface="Segoe UI" panose="020B0502040204020203" pitchFamily="34" charset="0"/>
              </a:rPr>
              <a:t>3</a:t>
            </a:r>
            <a:r>
              <a:rPr lang="vi-VN" sz="2800" b="1" dirty="0" smtClean="0">
                <a:latin typeface="+mj-lt"/>
                <a:ea typeface="Segoe UI" panose="020B0502040204020203" pitchFamily="34" charset="0"/>
              </a:rPr>
              <a:t>) </a:t>
            </a:r>
            <a:r>
              <a:rPr lang="vi-VN" sz="2800" b="1" dirty="0">
                <a:latin typeface="+mj-lt"/>
                <a:ea typeface="Segoe UI" panose="020B0502040204020203" pitchFamily="34" charset="0"/>
              </a:rPr>
              <a:t>bao phủ bên ngoài giúp cho kim loại nhôm được bảo vệ vững chắc trong không khí. Em hãy </a:t>
            </a:r>
            <a:r>
              <a:rPr lang="vi-VN" sz="2800" b="1" dirty="0">
                <a:solidFill>
                  <a:srgbClr val="FF0000"/>
                </a:solidFill>
                <a:latin typeface="+mj-lt"/>
                <a:ea typeface="Segoe UI" panose="020B0502040204020203" pitchFamily="34" charset="0"/>
              </a:rPr>
              <a:t>lập phương trình hóa học</a:t>
            </a:r>
            <a:r>
              <a:rPr lang="vi-VN" sz="2800" b="1" dirty="0">
                <a:latin typeface="+mj-lt"/>
                <a:ea typeface="Segoe UI" panose="020B0502040204020203" pitchFamily="34" charset="0"/>
              </a:rPr>
              <a:t> biểu diễn phản ứng giữa kim loại nhôm và khí oxygen và </a:t>
            </a:r>
            <a:r>
              <a:rPr lang="vi-VN" sz="2800" b="1" dirty="0">
                <a:solidFill>
                  <a:srgbClr val="FF0000"/>
                </a:solidFill>
                <a:latin typeface="+mj-lt"/>
                <a:ea typeface="Segoe UI" panose="020B0502040204020203" pitchFamily="34" charset="0"/>
              </a:rPr>
              <a:t>giải thích tại sao</a:t>
            </a:r>
            <a:r>
              <a:rPr lang="vi-VN" sz="2800" b="1" dirty="0">
                <a:latin typeface="+mj-lt"/>
                <a:ea typeface="Segoe UI" panose="020B0502040204020203" pitchFamily="34" charset="0"/>
              </a:rPr>
              <a:t> người ta thường dùng nhôm để chế tạo đồ dùng và dụng cụ nhà </a:t>
            </a:r>
            <a:r>
              <a:rPr lang="vi-VN" sz="2800" b="1" dirty="0" smtClean="0">
                <a:latin typeface="+mj-lt"/>
                <a:ea typeface="Segoe UI" panose="020B0502040204020203" pitchFamily="34" charset="0"/>
              </a:rPr>
              <a:t>bếp.</a:t>
            </a:r>
            <a:endParaRPr lang="en-US" sz="2800" b="1" dirty="0">
              <a:effectLst/>
              <a:latin typeface="+mj-lt"/>
              <a:ea typeface="Segoe UI" panose="020B0502040204020203"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13855"/>
            <a:ext cx="9144000" cy="6858000"/>
          </a:xfrm>
          <a:prstGeom prst="rect">
            <a:avLst/>
          </a:prstGeom>
        </p:spPr>
      </p:pic>
      <p:sp>
        <p:nvSpPr>
          <p:cNvPr id="3" name="TextBox 2"/>
          <p:cNvSpPr txBox="1"/>
          <p:nvPr/>
        </p:nvSpPr>
        <p:spPr>
          <a:xfrm>
            <a:off x="2277110" y="217805"/>
            <a:ext cx="50292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smtClean="0">
                <a:effectLst/>
                <a:latin typeface="Times New Roman" panose="02020603050405020304" pitchFamily="18" charset="0"/>
                <a:ea typeface="Times New Roman" panose="02020603050405020304" pitchFamily="18" charset="0"/>
              </a:rPr>
              <a:t>Vận dụng</a:t>
            </a:r>
            <a:endParaRPr lang="en-US" sz="4000" b="1" dirty="0">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533400" y="1371600"/>
            <a:ext cx="8419465" cy="4013406"/>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indent="292735">
              <a:lnSpc>
                <a:spcPct val="130000"/>
              </a:lnSpc>
            </a:pPr>
            <a:r>
              <a:rPr lang="vi-VN" sz="2800" b="1" dirty="0">
                <a:latin typeface="+mj-lt"/>
              </a:rPr>
              <a:t>Chất tham gia: Al và </a:t>
            </a:r>
            <a:r>
              <a:rPr lang="vi-VN" sz="2800" b="1" dirty="0" smtClean="0">
                <a:latin typeface="+mj-lt"/>
              </a:rPr>
              <a:t>O</a:t>
            </a:r>
            <a:r>
              <a:rPr lang="en-US" sz="2800" b="1" baseline="-25000" dirty="0" smtClean="0">
                <a:latin typeface="+mj-lt"/>
              </a:rPr>
              <a:t>2</a:t>
            </a:r>
            <a:r>
              <a:rPr lang="en-US" sz="2800" b="1" dirty="0">
                <a:latin typeface="+mj-lt"/>
              </a:rPr>
              <a:t/>
            </a:r>
            <a:br>
              <a:rPr lang="en-US" sz="2800" b="1" dirty="0">
                <a:latin typeface="+mj-lt"/>
              </a:rPr>
            </a:br>
            <a:r>
              <a:rPr lang="vi-VN" sz="2800" b="1" dirty="0">
                <a:latin typeface="+mj-lt"/>
              </a:rPr>
              <a:t>Chất sản phẩm: </a:t>
            </a:r>
            <a:r>
              <a:rPr lang="en-US" sz="2800" b="1" dirty="0" smtClean="0">
                <a:latin typeface="Times New Roman" panose="02020603050405020304" pitchFamily="18" charset="0"/>
                <a:cs typeface="Times New Roman" panose="02020603050405020304" pitchFamily="18" charset="0"/>
              </a:rPr>
              <a:t>Al</a:t>
            </a:r>
            <a:r>
              <a:rPr lang="en-US" sz="2800" b="1" baseline="-25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O</a:t>
            </a:r>
            <a:r>
              <a:rPr lang="en-US" sz="2800" b="1" baseline="-25000" dirty="0" smtClean="0">
                <a:latin typeface="Times New Roman" panose="02020603050405020304" pitchFamily="18" charset="0"/>
                <a:cs typeface="Times New Roman" panose="02020603050405020304" pitchFamily="18" charset="0"/>
              </a:rPr>
              <a:t>3</a:t>
            </a:r>
            <a:r>
              <a:rPr lang="en-US" sz="2800" b="1" dirty="0">
                <a:latin typeface="+mj-lt"/>
              </a:rPr>
              <a:t/>
            </a:r>
            <a:br>
              <a:rPr lang="en-US" sz="2800" b="1" dirty="0">
                <a:latin typeface="+mj-lt"/>
              </a:rPr>
            </a:br>
            <a:r>
              <a:rPr lang="vi-VN" sz="2800" b="1" dirty="0">
                <a:latin typeface="+mj-lt"/>
              </a:rPr>
              <a:t>Phương trình hóa học:  4Al + </a:t>
            </a:r>
            <a:r>
              <a:rPr lang="vi-VN" sz="2800" b="1" dirty="0" smtClean="0">
                <a:latin typeface="+mj-lt"/>
              </a:rPr>
              <a:t>3O</a:t>
            </a:r>
            <a:r>
              <a:rPr lang="en-US" sz="2800" b="1" baseline="-25000" dirty="0" smtClean="0">
                <a:latin typeface="+mj-lt"/>
              </a:rPr>
              <a:t>2</a:t>
            </a:r>
            <a:r>
              <a:rPr lang="vi-VN" sz="2800" b="1" dirty="0" smtClean="0">
                <a:latin typeface="+mj-lt"/>
              </a:rPr>
              <a:t> </a:t>
            </a:r>
            <a:r>
              <a:rPr lang="vi-VN" sz="2800" b="1" dirty="0">
                <a:latin typeface="+mj-lt"/>
              </a:rPr>
              <a:t>→→</a:t>
            </a:r>
            <a:r>
              <a:rPr lang="vi-VN" sz="2800" b="1" dirty="0" smtClean="0">
                <a:latin typeface="+mj-lt"/>
              </a:rPr>
              <a:t>2Al</a:t>
            </a:r>
            <a:r>
              <a:rPr lang="en-US" sz="2800" b="1" baseline="-25000" dirty="0" smtClean="0">
                <a:latin typeface="+mj-lt"/>
              </a:rPr>
              <a:t>2</a:t>
            </a:r>
            <a:r>
              <a:rPr lang="vi-VN" sz="2800" b="1" dirty="0" smtClean="0">
                <a:latin typeface="+mj-lt"/>
              </a:rPr>
              <a:t>O</a:t>
            </a:r>
            <a:r>
              <a:rPr lang="en-US" sz="2800" b="1" baseline="-25000" dirty="0" smtClean="0">
                <a:latin typeface="+mj-lt"/>
              </a:rPr>
              <a:t>3</a:t>
            </a:r>
            <a:r>
              <a:rPr lang="en-US" sz="2800" b="1" dirty="0">
                <a:latin typeface="+mj-lt"/>
              </a:rPr>
              <a:t/>
            </a:r>
            <a:br>
              <a:rPr lang="en-US" sz="2800" b="1" dirty="0">
                <a:latin typeface="+mj-lt"/>
              </a:rPr>
            </a:br>
            <a:r>
              <a:rPr lang="en-US" sz="2800" b="1" dirty="0" smtClean="0">
                <a:latin typeface="+mj-lt"/>
              </a:rPr>
              <a:t>	</a:t>
            </a:r>
            <a:r>
              <a:rPr lang="vi-VN" sz="2800" b="1" dirty="0" smtClean="0">
                <a:latin typeface="+mj-lt"/>
              </a:rPr>
              <a:t>Người </a:t>
            </a:r>
            <a:r>
              <a:rPr lang="vi-VN" sz="2800" b="1" dirty="0">
                <a:latin typeface="+mj-lt"/>
              </a:rPr>
              <a:t>ta thường dùng nhôm để chế tạo đồ dùng và dụng cụ nhà bếp vì nhôm dẫn nhiệt tốt, bền, nhẹ, dễ uốn dẻo và có lớp màng oxide mỏng bao phủ giúp nhôm được bảo vệ vững chắc trong không khí.</a:t>
            </a:r>
            <a:endParaRPr lang="en-US" sz="2800" b="1" dirty="0">
              <a:effectLst/>
              <a:latin typeface="+mj-lt"/>
              <a:ea typeface="Segoe UI" panose="020B0502040204020203" pitchFamily="34" charset="0"/>
            </a:endParaRPr>
          </a:p>
        </p:txBody>
      </p:sp>
    </p:spTree>
    <p:extLst>
      <p:ext uri="{BB962C8B-B14F-4D97-AF65-F5344CB8AC3E}">
        <p14:creationId xmlns:p14="http://schemas.microsoft.com/office/powerpoint/2010/main" val="3498277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9" descr="card2">
            <a:extLst>
              <a:ext uri="{FF2B5EF4-FFF2-40B4-BE49-F238E27FC236}">
                <a16:creationId xmlns:a16="http://schemas.microsoft.com/office/drawing/2014/main" id="{1104C7A0-8E89-474B-A6B9-EFDC44061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60" name="TextBox 3">
            <a:extLst>
              <a:ext uri="{FF2B5EF4-FFF2-40B4-BE49-F238E27FC236}">
                <a16:creationId xmlns:a16="http://schemas.microsoft.com/office/drawing/2014/main" id="{6D1C0347-B287-4576-B531-4B9AB8CB9002}"/>
              </a:ext>
            </a:extLst>
          </p:cNvPr>
          <p:cNvSpPr txBox="1">
            <a:spLocks noChangeArrowheads="1"/>
          </p:cNvSpPr>
          <p:nvPr/>
        </p:nvSpPr>
        <p:spPr bwMode="auto">
          <a:xfrm>
            <a:off x="1906192" y="1081477"/>
            <a:ext cx="540900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b="1" dirty="0" smtClean="0">
                <a:solidFill>
                  <a:srgbClr val="FF0000"/>
                </a:solidFill>
                <a:latin typeface="Times New Roman" panose="02020603050405020304" pitchFamily="18" charset="0"/>
                <a:cs typeface="Times New Roman" panose="02020603050405020304" pitchFamily="18" charset="0"/>
              </a:rPr>
              <a:t>HƯỚNG DẪN VỀ NHÀ</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6" name="Freeform 5">
            <a:extLst>
              <a:ext uri="{FF2B5EF4-FFF2-40B4-BE49-F238E27FC236}">
                <a16:creationId xmlns:a16="http://schemas.microsoft.com/office/drawing/2014/main" id="{9EAB1EF4-23AE-49A5-B31F-CF43B338AEEB}"/>
              </a:ext>
            </a:extLst>
          </p:cNvPr>
          <p:cNvSpPr/>
          <p:nvPr/>
        </p:nvSpPr>
        <p:spPr>
          <a:xfrm>
            <a:off x="3980261" y="1969295"/>
            <a:ext cx="388144" cy="1203722"/>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FF658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7" name="Round Same Side Corner Rectangle 6">
            <a:extLst>
              <a:ext uri="{FF2B5EF4-FFF2-40B4-BE49-F238E27FC236}">
                <a16:creationId xmlns:a16="http://schemas.microsoft.com/office/drawing/2014/main" id="{B48BAD13-6179-4322-9FAC-00C36CC77A0B}"/>
              </a:ext>
            </a:extLst>
          </p:cNvPr>
          <p:cNvSpPr/>
          <p:nvPr/>
        </p:nvSpPr>
        <p:spPr>
          <a:xfrm rot="16200000">
            <a:off x="2546153" y="1737718"/>
            <a:ext cx="796528" cy="2071688"/>
          </a:xfrm>
          <a:prstGeom prst="round2SameRect">
            <a:avLst>
              <a:gd name="adj1" fmla="val 50000"/>
              <a:gd name="adj2" fmla="val 0"/>
            </a:avLst>
          </a:prstGeom>
          <a:solidFill>
            <a:srgbClr val="FF2E5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nvGrpSpPr>
          <p:cNvPr id="43063" name="Group 7">
            <a:extLst>
              <a:ext uri="{FF2B5EF4-FFF2-40B4-BE49-F238E27FC236}">
                <a16:creationId xmlns:a16="http://schemas.microsoft.com/office/drawing/2014/main" id="{FE9E0736-F3BE-4F09-875D-1B9F05DAD657}"/>
              </a:ext>
            </a:extLst>
          </p:cNvPr>
          <p:cNvGrpSpPr>
            <a:grpSpLocks/>
          </p:cNvGrpSpPr>
          <p:nvPr/>
        </p:nvGrpSpPr>
        <p:grpSpPr bwMode="auto">
          <a:xfrm flipH="1">
            <a:off x="5153026" y="2774158"/>
            <a:ext cx="2459831" cy="1203722"/>
            <a:chOff x="5187951" y="1304132"/>
            <a:chExt cx="3278980" cy="1604168"/>
          </a:xfrm>
        </p:grpSpPr>
        <p:sp>
          <p:nvSpPr>
            <p:cNvPr id="9" name="Freeform 8">
              <a:extLst>
                <a:ext uri="{FF2B5EF4-FFF2-40B4-BE49-F238E27FC236}">
                  <a16:creationId xmlns:a16="http://schemas.microsoft.com/office/drawing/2014/main" id="{313BD5DC-356E-4B7C-ABC5-BF99A6F203EE}"/>
                </a:ext>
              </a:extLst>
            </p:cNvPr>
            <p:cNvSpPr/>
            <p:nvPr/>
          </p:nvSpPr>
          <p:spPr>
            <a:xfrm>
              <a:off x="7949531" y="1304132"/>
              <a:ext cx="517400" cy="1604168"/>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3D3D3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Round Same Side Corner Rectangle 9">
              <a:extLst>
                <a:ext uri="{FF2B5EF4-FFF2-40B4-BE49-F238E27FC236}">
                  <a16:creationId xmlns:a16="http://schemas.microsoft.com/office/drawing/2014/main" id="{1876CDF7-841A-4DFB-AB8B-CDA100675B7D}"/>
                </a:ext>
              </a:extLst>
            </p:cNvPr>
            <p:cNvSpPr/>
            <p:nvPr/>
          </p:nvSpPr>
          <p:spPr>
            <a:xfrm rot="16200000">
              <a:off x="6037193" y="994374"/>
              <a:ext cx="1063098" cy="2761580"/>
            </a:xfrm>
            <a:prstGeom prst="round2SameRect">
              <a:avLst>
                <a:gd name="adj1" fmla="val 50000"/>
                <a:gd name="adj2" fmla="val 0"/>
              </a:avLst>
            </a:prstGeom>
            <a:solidFill>
              <a:srgbClr val="505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
        <p:nvSpPr>
          <p:cNvPr id="17" name="Freeform 16">
            <a:extLst>
              <a:ext uri="{FF2B5EF4-FFF2-40B4-BE49-F238E27FC236}">
                <a16:creationId xmlns:a16="http://schemas.microsoft.com/office/drawing/2014/main" id="{565F34E6-0A4B-4209-9C15-CD55A7820CAB}"/>
              </a:ext>
            </a:extLst>
          </p:cNvPr>
          <p:cNvSpPr/>
          <p:nvPr/>
        </p:nvSpPr>
        <p:spPr>
          <a:xfrm>
            <a:off x="3980261" y="3576639"/>
            <a:ext cx="388144" cy="1202531"/>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53C5F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8" name="Round Same Side Corner Rectangle 17">
            <a:extLst>
              <a:ext uri="{FF2B5EF4-FFF2-40B4-BE49-F238E27FC236}">
                <a16:creationId xmlns:a16="http://schemas.microsoft.com/office/drawing/2014/main" id="{DF3B70F8-8C9D-49AA-9387-4FF74881747C}"/>
              </a:ext>
            </a:extLst>
          </p:cNvPr>
          <p:cNvSpPr/>
          <p:nvPr/>
        </p:nvSpPr>
        <p:spPr>
          <a:xfrm rot="16200000">
            <a:off x="2543176" y="3358753"/>
            <a:ext cx="797719" cy="2071688"/>
          </a:xfrm>
          <a:prstGeom prst="round2SameRect">
            <a:avLst>
              <a:gd name="adj1" fmla="val 50000"/>
              <a:gd name="adj2" fmla="val 0"/>
            </a:avLst>
          </a:prstGeom>
          <a:solidFill>
            <a:srgbClr val="11AFE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Round Single Corner Rectangle 4">
            <a:extLst>
              <a:ext uri="{FF2B5EF4-FFF2-40B4-BE49-F238E27FC236}">
                <a16:creationId xmlns:a16="http://schemas.microsoft.com/office/drawing/2014/main" id="{A41BCD51-1692-445D-8BE4-DF999AD68FAA}"/>
              </a:ext>
            </a:extLst>
          </p:cNvPr>
          <p:cNvSpPr/>
          <p:nvPr/>
        </p:nvSpPr>
        <p:spPr>
          <a:xfrm>
            <a:off x="4363641" y="1970485"/>
            <a:ext cx="804863" cy="804863"/>
          </a:xfrm>
          <a:prstGeom prst="round1Rect">
            <a:avLst>
              <a:gd name="adj" fmla="val 50000"/>
            </a:avLst>
          </a:prstGeom>
          <a:solidFill>
            <a:srgbClr val="FF2E5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1" name="Rectangle 10">
            <a:extLst>
              <a:ext uri="{FF2B5EF4-FFF2-40B4-BE49-F238E27FC236}">
                <a16:creationId xmlns:a16="http://schemas.microsoft.com/office/drawing/2014/main" id="{2360BF93-1EC9-438D-993A-058C11F8FCB8}"/>
              </a:ext>
            </a:extLst>
          </p:cNvPr>
          <p:cNvSpPr/>
          <p:nvPr/>
        </p:nvSpPr>
        <p:spPr>
          <a:xfrm>
            <a:off x="4363641" y="2775348"/>
            <a:ext cx="804863" cy="807244"/>
          </a:xfrm>
          <a:prstGeom prst="rect">
            <a:avLst/>
          </a:prstGeom>
          <a:solidFill>
            <a:srgbClr val="505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9" name="Rectangle 18">
            <a:extLst>
              <a:ext uri="{FF2B5EF4-FFF2-40B4-BE49-F238E27FC236}">
                <a16:creationId xmlns:a16="http://schemas.microsoft.com/office/drawing/2014/main" id="{99653009-3F06-4EF4-A622-53E97321423D}"/>
              </a:ext>
            </a:extLst>
          </p:cNvPr>
          <p:cNvSpPr/>
          <p:nvPr/>
        </p:nvSpPr>
        <p:spPr>
          <a:xfrm>
            <a:off x="4363641" y="3579020"/>
            <a:ext cx="804863" cy="807244"/>
          </a:xfrm>
          <a:prstGeom prst="rect">
            <a:avLst/>
          </a:prstGeom>
          <a:solidFill>
            <a:srgbClr val="11AFE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3073" name="TextBox 24">
            <a:extLst>
              <a:ext uri="{FF2B5EF4-FFF2-40B4-BE49-F238E27FC236}">
                <a16:creationId xmlns:a16="http://schemas.microsoft.com/office/drawing/2014/main" id="{F8BE4CD2-60C4-47B5-8B72-89D13C85FD86}"/>
              </a:ext>
            </a:extLst>
          </p:cNvPr>
          <p:cNvSpPr txBox="1">
            <a:spLocks noChangeArrowheads="1"/>
          </p:cNvSpPr>
          <p:nvPr/>
        </p:nvSpPr>
        <p:spPr bwMode="auto">
          <a:xfrm>
            <a:off x="4442224" y="2128838"/>
            <a:ext cx="78739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300" b="1">
                <a:solidFill>
                  <a:schemeClr val="bg1"/>
                </a:solidFill>
                <a:latin typeface="Verdana" panose="020B0604030504040204" pitchFamily="34" charset="0"/>
              </a:rPr>
              <a:t>01</a:t>
            </a:r>
          </a:p>
        </p:txBody>
      </p:sp>
      <p:sp>
        <p:nvSpPr>
          <p:cNvPr id="43074" name="TextBox 25">
            <a:extLst>
              <a:ext uri="{FF2B5EF4-FFF2-40B4-BE49-F238E27FC236}">
                <a16:creationId xmlns:a16="http://schemas.microsoft.com/office/drawing/2014/main" id="{EB643DFC-33EB-48C2-B59E-0B6308C0D281}"/>
              </a:ext>
            </a:extLst>
          </p:cNvPr>
          <p:cNvSpPr txBox="1">
            <a:spLocks noChangeArrowheads="1"/>
          </p:cNvSpPr>
          <p:nvPr/>
        </p:nvSpPr>
        <p:spPr bwMode="auto">
          <a:xfrm>
            <a:off x="4442224" y="2925367"/>
            <a:ext cx="78739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300" b="1">
                <a:solidFill>
                  <a:schemeClr val="bg1"/>
                </a:solidFill>
                <a:latin typeface="Verdana" panose="020B0604030504040204" pitchFamily="34" charset="0"/>
              </a:rPr>
              <a:t>02</a:t>
            </a:r>
          </a:p>
        </p:txBody>
      </p:sp>
      <p:sp>
        <p:nvSpPr>
          <p:cNvPr id="43075" name="TextBox 26">
            <a:extLst>
              <a:ext uri="{FF2B5EF4-FFF2-40B4-BE49-F238E27FC236}">
                <a16:creationId xmlns:a16="http://schemas.microsoft.com/office/drawing/2014/main" id="{E7BFE511-E4CE-49CE-8499-ED11F908DAAE}"/>
              </a:ext>
            </a:extLst>
          </p:cNvPr>
          <p:cNvSpPr txBox="1">
            <a:spLocks noChangeArrowheads="1"/>
          </p:cNvSpPr>
          <p:nvPr/>
        </p:nvSpPr>
        <p:spPr bwMode="auto">
          <a:xfrm>
            <a:off x="4442224" y="3740944"/>
            <a:ext cx="78739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300" b="1">
                <a:solidFill>
                  <a:schemeClr val="bg1"/>
                </a:solidFill>
                <a:latin typeface="Verdana" panose="020B0604030504040204" pitchFamily="34" charset="0"/>
              </a:rPr>
              <a:t>03</a:t>
            </a:r>
          </a:p>
        </p:txBody>
      </p:sp>
      <p:sp>
        <p:nvSpPr>
          <p:cNvPr id="29" name="Rectangle 28">
            <a:extLst>
              <a:ext uri="{FF2B5EF4-FFF2-40B4-BE49-F238E27FC236}">
                <a16:creationId xmlns:a16="http://schemas.microsoft.com/office/drawing/2014/main" id="{A6EEC842-BF5C-4266-95B1-CC2BC146A386}"/>
              </a:ext>
            </a:extLst>
          </p:cNvPr>
          <p:cNvSpPr>
            <a:spLocks noChangeArrowheads="1"/>
          </p:cNvSpPr>
          <p:nvPr/>
        </p:nvSpPr>
        <p:spPr bwMode="auto">
          <a:xfrm>
            <a:off x="2016919" y="4051698"/>
            <a:ext cx="20002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25" b="1" dirty="0" err="1">
                <a:solidFill>
                  <a:srgbClr val="F2F2F2"/>
                </a:solidFill>
                <a:latin typeface="Times New Roman" panose="02020603050405020304" pitchFamily="18" charset="0"/>
                <a:cs typeface="Times New Roman" panose="02020603050405020304" pitchFamily="18" charset="0"/>
              </a:rPr>
              <a:t>Xem</a:t>
            </a:r>
            <a:r>
              <a:rPr lang="en-US" altLang="en-US" sz="2025" b="1" dirty="0">
                <a:solidFill>
                  <a:srgbClr val="F2F2F2"/>
                </a:solidFill>
                <a:latin typeface="Times New Roman" panose="02020603050405020304" pitchFamily="18" charset="0"/>
                <a:cs typeface="Times New Roman" panose="02020603050405020304" pitchFamily="18" charset="0"/>
              </a:rPr>
              <a:t> </a:t>
            </a:r>
            <a:r>
              <a:rPr lang="en-US" altLang="en-US" sz="2025" b="1" dirty="0" err="1">
                <a:solidFill>
                  <a:srgbClr val="F2F2F2"/>
                </a:solidFill>
                <a:latin typeface="Times New Roman" panose="02020603050405020304" pitchFamily="18" charset="0"/>
                <a:cs typeface="Times New Roman" panose="02020603050405020304" pitchFamily="18" charset="0"/>
              </a:rPr>
              <a:t>trước</a:t>
            </a:r>
            <a:r>
              <a:rPr lang="en-US" altLang="en-US" sz="2025" b="1" dirty="0">
                <a:solidFill>
                  <a:srgbClr val="F2F2F2"/>
                </a:solidFill>
                <a:latin typeface="Times New Roman" panose="02020603050405020304" pitchFamily="18" charset="0"/>
                <a:cs typeface="Times New Roman" panose="02020603050405020304" pitchFamily="18" charset="0"/>
              </a:rPr>
              <a:t> </a:t>
            </a:r>
            <a:r>
              <a:rPr lang="en-US" altLang="en-US" sz="2025" b="1" dirty="0" err="1" smtClean="0">
                <a:solidFill>
                  <a:srgbClr val="F2F2F2"/>
                </a:solidFill>
                <a:latin typeface="Times New Roman" panose="02020603050405020304" pitchFamily="18" charset="0"/>
                <a:cs typeface="Times New Roman" panose="02020603050405020304" pitchFamily="18" charset="0"/>
              </a:rPr>
              <a:t>nội</a:t>
            </a:r>
            <a:r>
              <a:rPr lang="en-US" altLang="en-US" sz="2025" b="1" dirty="0" smtClean="0">
                <a:solidFill>
                  <a:srgbClr val="F2F2F2"/>
                </a:solidFill>
                <a:latin typeface="Times New Roman" panose="02020603050405020304" pitchFamily="18" charset="0"/>
                <a:cs typeface="Times New Roman" panose="02020603050405020304" pitchFamily="18" charset="0"/>
              </a:rPr>
              <a:t> dung </a:t>
            </a:r>
            <a:r>
              <a:rPr lang="vi-VN" altLang="en-US" sz="2025" b="1" dirty="0" smtClean="0">
                <a:solidFill>
                  <a:srgbClr val="F2F2F2"/>
                </a:solidFill>
                <a:latin typeface="Times New Roman" panose="02020603050405020304" pitchFamily="18" charset="0"/>
                <a:cs typeface="Times New Roman" panose="02020603050405020304" pitchFamily="18" charset="0"/>
              </a:rPr>
              <a:t>Bài </a:t>
            </a:r>
            <a:r>
              <a:rPr lang="en-US" altLang="en-US" sz="2025" b="1" dirty="0">
                <a:solidFill>
                  <a:srgbClr val="F2F2F2"/>
                </a:solidFill>
                <a:latin typeface="Times New Roman" panose="02020603050405020304" pitchFamily="18" charset="0"/>
                <a:cs typeface="Times New Roman" panose="02020603050405020304" pitchFamily="18" charset="0"/>
              </a:rPr>
              <a:t>6</a:t>
            </a:r>
          </a:p>
        </p:txBody>
      </p:sp>
      <p:sp>
        <p:nvSpPr>
          <p:cNvPr id="31" name="Rectangle 30">
            <a:extLst>
              <a:ext uri="{FF2B5EF4-FFF2-40B4-BE49-F238E27FC236}">
                <a16:creationId xmlns:a16="http://schemas.microsoft.com/office/drawing/2014/main" id="{D84E69CD-4F06-4CD4-873B-58A1B09CCA8F}"/>
              </a:ext>
            </a:extLst>
          </p:cNvPr>
          <p:cNvSpPr>
            <a:spLocks noChangeArrowheads="1"/>
          </p:cNvSpPr>
          <p:nvPr/>
        </p:nvSpPr>
        <p:spPr bwMode="auto">
          <a:xfrm>
            <a:off x="2008586" y="2417565"/>
            <a:ext cx="2074069"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75" b="1" dirty="0" err="1">
                <a:solidFill>
                  <a:srgbClr val="F2F2F2"/>
                </a:solidFill>
                <a:latin typeface="Times New Roman" panose="02020603050405020304" pitchFamily="18" charset="0"/>
                <a:cs typeface="Times New Roman" panose="02020603050405020304" pitchFamily="18" charset="0"/>
              </a:rPr>
              <a:t>Làm</a:t>
            </a:r>
            <a:r>
              <a:rPr lang="en-US" altLang="en-US" sz="1875" b="1" dirty="0">
                <a:solidFill>
                  <a:srgbClr val="F2F2F2"/>
                </a:solidFill>
                <a:latin typeface="Times New Roman" panose="02020603050405020304" pitchFamily="18" charset="0"/>
                <a:cs typeface="Times New Roman" panose="02020603050405020304" pitchFamily="18" charset="0"/>
              </a:rPr>
              <a:t> </a:t>
            </a:r>
            <a:r>
              <a:rPr lang="en-US" altLang="en-US" sz="1875" b="1" dirty="0" err="1">
                <a:solidFill>
                  <a:srgbClr val="F2F2F2"/>
                </a:solidFill>
                <a:latin typeface="Times New Roman" panose="02020603050405020304" pitchFamily="18" charset="0"/>
                <a:cs typeface="Times New Roman" panose="02020603050405020304" pitchFamily="18" charset="0"/>
              </a:rPr>
              <a:t>bài</a:t>
            </a:r>
            <a:r>
              <a:rPr lang="en-US" altLang="en-US" sz="1875" b="1" dirty="0">
                <a:solidFill>
                  <a:srgbClr val="F2F2F2"/>
                </a:solidFill>
                <a:latin typeface="Times New Roman" panose="02020603050405020304" pitchFamily="18" charset="0"/>
                <a:cs typeface="Times New Roman" panose="02020603050405020304" pitchFamily="18" charset="0"/>
              </a:rPr>
              <a:t> </a:t>
            </a:r>
            <a:r>
              <a:rPr lang="en-US" altLang="en-US" sz="1875" b="1" dirty="0" err="1">
                <a:solidFill>
                  <a:srgbClr val="F2F2F2"/>
                </a:solidFill>
                <a:latin typeface="Times New Roman" panose="02020603050405020304" pitchFamily="18" charset="0"/>
                <a:cs typeface="Times New Roman" panose="02020603050405020304" pitchFamily="18" charset="0"/>
              </a:rPr>
              <a:t>tập</a:t>
            </a:r>
            <a:r>
              <a:rPr lang="en-US" altLang="en-US" sz="1875" b="1" dirty="0">
                <a:solidFill>
                  <a:srgbClr val="F2F2F2"/>
                </a:solidFill>
                <a:latin typeface="Times New Roman" panose="02020603050405020304" pitchFamily="18" charset="0"/>
                <a:cs typeface="Times New Roman" panose="02020603050405020304" pitchFamily="18" charset="0"/>
              </a:rPr>
              <a:t> </a:t>
            </a:r>
            <a:r>
              <a:rPr lang="en-US" altLang="en-US" sz="1875" b="1" dirty="0" err="1" smtClean="0">
                <a:solidFill>
                  <a:srgbClr val="F2F2F2"/>
                </a:solidFill>
                <a:latin typeface="Times New Roman" panose="02020603050405020304" pitchFamily="18" charset="0"/>
                <a:cs typeface="Times New Roman" panose="02020603050405020304" pitchFamily="18" charset="0"/>
              </a:rPr>
              <a:t>trong</a:t>
            </a:r>
            <a:r>
              <a:rPr lang="en-US" altLang="en-US" sz="1875" b="1" dirty="0" smtClean="0">
                <a:solidFill>
                  <a:srgbClr val="F2F2F2"/>
                </a:solidFill>
                <a:latin typeface="Times New Roman" panose="02020603050405020304" pitchFamily="18" charset="0"/>
                <a:cs typeface="Times New Roman" panose="02020603050405020304" pitchFamily="18" charset="0"/>
              </a:rPr>
              <a:t> SBT</a:t>
            </a:r>
            <a:endParaRPr lang="en-US" altLang="en-US" sz="1875" b="1" dirty="0">
              <a:solidFill>
                <a:srgbClr val="F2F2F2"/>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E6C294C6-F53B-476E-93EC-6779EB034AEE}"/>
              </a:ext>
            </a:extLst>
          </p:cNvPr>
          <p:cNvSpPr>
            <a:spLocks noChangeArrowheads="1"/>
          </p:cNvSpPr>
          <p:nvPr/>
        </p:nvSpPr>
        <p:spPr bwMode="auto">
          <a:xfrm>
            <a:off x="5570935" y="3168253"/>
            <a:ext cx="20002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50" b="1" dirty="0" err="1" smtClean="0">
                <a:solidFill>
                  <a:srgbClr val="FFFFFF"/>
                </a:solidFill>
                <a:latin typeface="Times New Roman" panose="02020603050405020304" pitchFamily="18" charset="0"/>
                <a:cs typeface="Times New Roman" panose="02020603050405020304" pitchFamily="18" charset="0"/>
              </a:rPr>
              <a:t>Ghi</a:t>
            </a:r>
            <a:r>
              <a:rPr lang="en-US" altLang="en-US" sz="2250" b="1" dirty="0" smtClean="0">
                <a:solidFill>
                  <a:srgbClr val="FFFFFF"/>
                </a:solidFill>
                <a:latin typeface="Times New Roman" panose="02020603050405020304" pitchFamily="18" charset="0"/>
                <a:cs typeface="Times New Roman" panose="02020603050405020304" pitchFamily="18" charset="0"/>
              </a:rPr>
              <a:t> </a:t>
            </a:r>
            <a:r>
              <a:rPr lang="en-US" altLang="en-US" sz="2250" b="1" dirty="0" err="1" smtClean="0">
                <a:solidFill>
                  <a:srgbClr val="FFFFFF"/>
                </a:solidFill>
                <a:latin typeface="Times New Roman" panose="02020603050405020304" pitchFamily="18" charset="0"/>
                <a:cs typeface="Times New Roman" panose="02020603050405020304" pitchFamily="18" charset="0"/>
              </a:rPr>
              <a:t>nhớ</a:t>
            </a:r>
            <a:r>
              <a:rPr lang="en-US" altLang="en-US" sz="2250" b="1" dirty="0" smtClean="0">
                <a:solidFill>
                  <a:srgbClr val="FFFFFF"/>
                </a:solidFill>
                <a:latin typeface="Times New Roman" panose="02020603050405020304" pitchFamily="18" charset="0"/>
                <a:cs typeface="Times New Roman" panose="02020603050405020304" pitchFamily="18" charset="0"/>
              </a:rPr>
              <a:t> </a:t>
            </a:r>
            <a:r>
              <a:rPr lang="en-US" altLang="en-US" sz="2250" b="1" dirty="0" err="1" smtClean="0">
                <a:solidFill>
                  <a:srgbClr val="FFFFFF"/>
                </a:solidFill>
                <a:latin typeface="Times New Roman" panose="02020603050405020304" pitchFamily="18" charset="0"/>
                <a:cs typeface="Times New Roman" panose="02020603050405020304" pitchFamily="18" charset="0"/>
              </a:rPr>
              <a:t>nội</a:t>
            </a:r>
            <a:r>
              <a:rPr lang="en-US" altLang="en-US" sz="2250" b="1" dirty="0" smtClean="0">
                <a:solidFill>
                  <a:srgbClr val="FFFFFF"/>
                </a:solidFill>
                <a:latin typeface="Times New Roman" panose="02020603050405020304" pitchFamily="18" charset="0"/>
                <a:cs typeface="Times New Roman" panose="02020603050405020304" pitchFamily="18" charset="0"/>
              </a:rPr>
              <a:t> dung </a:t>
            </a:r>
            <a:r>
              <a:rPr lang="en-US" altLang="en-US" sz="2250" b="1" dirty="0" err="1" smtClean="0">
                <a:solidFill>
                  <a:srgbClr val="FFFFFF"/>
                </a:solidFill>
                <a:latin typeface="Times New Roman" panose="02020603050405020304" pitchFamily="18" charset="0"/>
                <a:cs typeface="Times New Roman" panose="02020603050405020304" pitchFamily="18" charset="0"/>
              </a:rPr>
              <a:t>bài</a:t>
            </a:r>
            <a:r>
              <a:rPr lang="en-US" altLang="en-US" sz="2250" b="1" dirty="0" smtClean="0">
                <a:solidFill>
                  <a:srgbClr val="FFFFFF"/>
                </a:solidFill>
                <a:latin typeface="Times New Roman" panose="02020603050405020304" pitchFamily="18" charset="0"/>
                <a:cs typeface="Times New Roman" panose="02020603050405020304" pitchFamily="18" charset="0"/>
              </a:rPr>
              <a:t> 5 </a:t>
            </a:r>
            <a:endParaRPr lang="en-US" altLang="en-US" sz="225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44987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43060"/>
                                        </p:tgtEl>
                                        <p:attrNameLst>
                                          <p:attrName>style.visibility</p:attrName>
                                        </p:attrNameLst>
                                      </p:cBhvr>
                                      <p:to>
                                        <p:strVal val="visible"/>
                                      </p:to>
                                    </p:set>
                                    <p:anim calcmode="lin" valueType="num">
                                      <p:cBhvr additive="base">
                                        <p:cTn id="7" dur="10" fill="hold"/>
                                        <p:tgtEl>
                                          <p:spTgt spid="43060"/>
                                        </p:tgtEl>
                                        <p:attrNameLst>
                                          <p:attrName>ppt_x</p:attrName>
                                        </p:attrNameLst>
                                      </p:cBhvr>
                                      <p:tavLst>
                                        <p:tav tm="0">
                                          <p:val>
                                            <p:strVal val="#ppt_x"/>
                                          </p:val>
                                        </p:tav>
                                        <p:tav tm="100000">
                                          <p:val>
                                            <p:strVal val="#ppt_x"/>
                                          </p:val>
                                        </p:tav>
                                      </p:tavLst>
                                    </p:anim>
                                    <p:anim calcmode="lin" valueType="num">
                                      <p:cBhvr additive="base">
                                        <p:cTn id="8" dur="10" fill="hold"/>
                                        <p:tgtEl>
                                          <p:spTgt spid="4306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1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3073"/>
                                        </p:tgtEl>
                                        <p:attrNameLst>
                                          <p:attrName>style.visibility</p:attrName>
                                        </p:attrNameLst>
                                      </p:cBhvr>
                                      <p:to>
                                        <p:strVal val="visible"/>
                                      </p:to>
                                    </p:set>
                                    <p:animEffect transition="in" filter="wipe(right)">
                                      <p:cBhvr>
                                        <p:cTn id="22" dur="500"/>
                                        <p:tgtEl>
                                          <p:spTgt spid="4307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10"/>
                                        <p:tgtEl>
                                          <p:spTgt spid="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43063"/>
                                        </p:tgtEl>
                                        <p:attrNameLst>
                                          <p:attrName>style.visibility</p:attrName>
                                        </p:attrNameLst>
                                      </p:cBhvr>
                                      <p:to>
                                        <p:strVal val="visible"/>
                                      </p:to>
                                    </p:set>
                                    <p:animEffect transition="in" filter="wipe(left)">
                                      <p:cBhvr>
                                        <p:cTn id="30" dur="500"/>
                                        <p:tgtEl>
                                          <p:spTgt spid="4306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3074"/>
                                        </p:tgtEl>
                                        <p:attrNameLst>
                                          <p:attrName>style.visibility</p:attrName>
                                        </p:attrNameLst>
                                      </p:cBhvr>
                                      <p:to>
                                        <p:strVal val="visible"/>
                                      </p:to>
                                    </p:set>
                                    <p:animEffect transition="in" filter="wipe(left)">
                                      <p:cBhvr>
                                        <p:cTn id="36" dur="500"/>
                                        <p:tgtEl>
                                          <p:spTgt spid="4307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right)">
                                      <p:cBhvr>
                                        <p:cTn id="42" dur="10"/>
                                        <p:tgtEl>
                                          <p:spTgt spid="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par>
                                <p:cTn id="48" presetID="22" presetClass="entr" presetSubtype="2"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10"/>
                                        <p:tgtEl>
                                          <p:spTgt spid="18"/>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3075"/>
                                        </p:tgtEl>
                                        <p:attrNameLst>
                                          <p:attrName>style.visibility</p:attrName>
                                        </p:attrNameLst>
                                      </p:cBhvr>
                                      <p:to>
                                        <p:strVal val="visible"/>
                                      </p:to>
                                    </p:set>
                                    <p:animEffect transition="in" filter="wipe(right)">
                                      <p:cBhvr>
                                        <p:cTn id="56" dur="500"/>
                                        <p:tgtEl>
                                          <p:spTgt spid="4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60" grpId="0"/>
      <p:bldP spid="11" grpId="0" animBg="1"/>
      <p:bldP spid="19" grpId="0" animBg="1"/>
      <p:bldP spid="43073" grpId="0"/>
      <p:bldP spid="43074" grpId="0"/>
      <p:bldP spid="43075" grpId="0"/>
      <p:bldP spid="29"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2400" y="228600"/>
            <a:ext cx="8839200" cy="6553200"/>
          </a:xfrm>
          <a:prstGeom prst="rect">
            <a:avLst/>
          </a:prstGeom>
        </p:spPr>
      </p:pic>
      <p:sp>
        <p:nvSpPr>
          <p:cNvPr id="3" name="TextBox 2"/>
          <p:cNvSpPr txBox="1"/>
          <p:nvPr/>
        </p:nvSpPr>
        <p:spPr>
          <a:xfrm>
            <a:off x="547370" y="1066800"/>
            <a:ext cx="8340090" cy="24384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noAutofit/>
          </a:bodyPr>
          <a:lstStyle/>
          <a:p>
            <a:pPr marL="0" marR="0">
              <a:lnSpc>
                <a:spcPct val="115000"/>
              </a:lnSpc>
              <a:spcBef>
                <a:spcPts val="0"/>
              </a:spcBef>
              <a:spcAft>
                <a:spcPts val="0"/>
              </a:spcAft>
            </a:pPr>
            <a:r>
              <a:rPr lang="en-US" sz="3200" b="1" dirty="0" err="1" smtClean="0">
                <a:solidFill>
                  <a:srgbClr val="002060"/>
                </a:solidFill>
                <a:effectLst/>
                <a:latin typeface="Times New Roman" panose="02020603050405020304" pitchFamily="18" charset="0"/>
                <a:ea typeface="Times New Roman" panose="02020603050405020304" pitchFamily="18" charset="0"/>
              </a:rPr>
              <a:t>Bài</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tập</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Lập</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phương</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trình</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hoá</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học</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của</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các</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phản</a:t>
            </a:r>
            <a:r>
              <a:rPr lang="en-US" sz="3200" b="1" dirty="0" smtClean="0">
                <a:solidFill>
                  <a:srgbClr val="002060"/>
                </a:solidFill>
                <a:effectLst/>
                <a:latin typeface="Times New Roman" panose="02020603050405020304" pitchFamily="18" charset="0"/>
                <a:ea typeface="Times New Roman" panose="02020603050405020304" pitchFamily="18" charset="0"/>
              </a:rPr>
              <a:t> </a:t>
            </a:r>
            <a:r>
              <a:rPr lang="en-US" sz="3200" b="1" dirty="0" err="1" smtClean="0">
                <a:solidFill>
                  <a:srgbClr val="002060"/>
                </a:solidFill>
                <a:effectLst/>
                <a:latin typeface="Times New Roman" panose="02020603050405020304" pitchFamily="18" charset="0"/>
                <a:ea typeface="Times New Roman" panose="02020603050405020304" pitchFamily="18" charset="0"/>
              </a:rPr>
              <a:t>ứng</a:t>
            </a:r>
            <a:r>
              <a:rPr lang="en-US" sz="3200" b="1" dirty="0" smtClean="0">
                <a:solidFill>
                  <a:srgbClr val="002060"/>
                </a:solidFill>
                <a:effectLst/>
                <a:latin typeface="Times New Roman" panose="02020603050405020304" pitchFamily="18" charset="0"/>
                <a:ea typeface="Times New Roman" panose="02020603050405020304" pitchFamily="18" charset="0"/>
              </a:rPr>
              <a:t>:</a:t>
            </a:r>
          </a:p>
          <a:p>
            <a:pPr marL="0" marR="0">
              <a:lnSpc>
                <a:spcPct val="115000"/>
              </a:lnSpc>
              <a:spcBef>
                <a:spcPts val="0"/>
              </a:spcBef>
              <a:spcAft>
                <a:spcPts val="0"/>
              </a:spcAft>
            </a:pPr>
            <a:r>
              <a:rPr lang="en-US" sz="3200" b="1" dirty="0" smtClean="0">
                <a:solidFill>
                  <a:srgbClr val="002060"/>
                </a:solidFill>
                <a:effectLst/>
                <a:latin typeface="Times New Roman" panose="02020603050405020304" pitchFamily="18" charset="0"/>
                <a:ea typeface="Times New Roman" panose="02020603050405020304" pitchFamily="18" charset="0"/>
              </a:rPr>
              <a:t>1. </a:t>
            </a:r>
            <a:r>
              <a:rPr lang="en-US" sz="3200" b="1" dirty="0" smtClean="0">
                <a:solidFill>
                  <a:srgbClr val="002060"/>
                </a:solidFill>
                <a:latin typeface="Times New Roman" panose="02020603050405020304" pitchFamily="18" charset="0"/>
                <a:ea typeface="Times New Roman" panose="02020603050405020304" pitchFamily="18" charset="0"/>
              </a:rPr>
              <a:t>Fe</a:t>
            </a:r>
            <a:r>
              <a:rPr lang="en-US" sz="3200" b="1" dirty="0" smtClean="0">
                <a:solidFill>
                  <a:srgbClr val="002060"/>
                </a:solidFill>
                <a:effectLst/>
                <a:latin typeface="Times New Roman" panose="02020603050405020304" pitchFamily="18" charset="0"/>
                <a:ea typeface="Times New Roman" panose="02020603050405020304" pitchFamily="18" charset="0"/>
              </a:rPr>
              <a:t> + O</a:t>
            </a:r>
            <a:r>
              <a:rPr lang="en-US" sz="3200" b="1" baseline="-25000" dirty="0" smtClean="0">
                <a:solidFill>
                  <a:srgbClr val="002060"/>
                </a:solidFill>
                <a:effectLst/>
                <a:latin typeface="Times New Roman" panose="02020603050405020304" pitchFamily="18" charset="0"/>
                <a:ea typeface="Times New Roman" panose="02020603050405020304" pitchFamily="18" charset="0"/>
              </a:rPr>
              <a:t>2</a:t>
            </a:r>
            <a:r>
              <a:rPr lang="en-US" sz="3200" b="1" dirty="0" smtClean="0">
                <a:solidFill>
                  <a:srgbClr val="002060"/>
                </a:solidFill>
                <a:effectLst/>
                <a:latin typeface="Times New Roman" panose="02020603050405020304" pitchFamily="18" charset="0"/>
                <a:ea typeface="Times New Roman" panose="02020603050405020304" pitchFamily="18" charset="0"/>
              </a:rPr>
              <a:t> ---&gt; Fe</a:t>
            </a:r>
            <a:r>
              <a:rPr lang="en-US" sz="3200" b="1" baseline="-25000" dirty="0" smtClean="0">
                <a:solidFill>
                  <a:srgbClr val="002060"/>
                </a:solidFill>
                <a:effectLst/>
                <a:latin typeface="Times New Roman" panose="02020603050405020304" pitchFamily="18" charset="0"/>
                <a:ea typeface="Times New Roman" panose="02020603050405020304" pitchFamily="18" charset="0"/>
              </a:rPr>
              <a:t>3</a:t>
            </a:r>
            <a:r>
              <a:rPr lang="en-US" sz="3200" b="1" dirty="0" smtClean="0">
                <a:solidFill>
                  <a:srgbClr val="002060"/>
                </a:solidFill>
                <a:effectLst/>
                <a:latin typeface="Times New Roman" panose="02020603050405020304" pitchFamily="18" charset="0"/>
                <a:ea typeface="Times New Roman" panose="02020603050405020304" pitchFamily="18" charset="0"/>
              </a:rPr>
              <a:t>O</a:t>
            </a:r>
            <a:r>
              <a:rPr lang="en-US" sz="3200" b="1" baseline="-25000" dirty="0" smtClean="0">
                <a:solidFill>
                  <a:srgbClr val="002060"/>
                </a:solidFill>
                <a:effectLst/>
                <a:latin typeface="Times New Roman" panose="02020603050405020304" pitchFamily="18" charset="0"/>
                <a:ea typeface="Times New Roman" panose="02020603050405020304" pitchFamily="18" charset="0"/>
              </a:rPr>
              <a:t>4</a:t>
            </a:r>
            <a:endParaRPr lang="en-US" sz="3200" b="1" dirty="0" smtClean="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smtClean="0">
                <a:solidFill>
                  <a:srgbClr val="002060"/>
                </a:solidFill>
                <a:latin typeface="Times New Roman" panose="02020603050405020304" pitchFamily="18" charset="0"/>
                <a:ea typeface="Times New Roman" panose="02020603050405020304" pitchFamily="18" charset="0"/>
              </a:rPr>
              <a:t>2. P</a:t>
            </a:r>
            <a:r>
              <a:rPr lang="en-US" sz="3200" b="1" baseline="-25000" dirty="0" smtClean="0">
                <a:solidFill>
                  <a:srgbClr val="002060"/>
                </a:solidFill>
                <a:latin typeface="Times New Roman" panose="02020603050405020304" pitchFamily="18" charset="0"/>
                <a:ea typeface="Times New Roman" panose="02020603050405020304" pitchFamily="18" charset="0"/>
              </a:rPr>
              <a:t>2</a:t>
            </a:r>
            <a:r>
              <a:rPr lang="en-US" sz="3200" b="1" dirty="0" smtClean="0">
                <a:solidFill>
                  <a:srgbClr val="002060"/>
                </a:solidFill>
                <a:latin typeface="Times New Roman" panose="02020603050405020304" pitchFamily="18" charset="0"/>
                <a:ea typeface="Times New Roman" panose="02020603050405020304" pitchFamily="18" charset="0"/>
              </a:rPr>
              <a:t>O</a:t>
            </a:r>
            <a:r>
              <a:rPr lang="en-US" sz="3200" b="1" baseline="-25000" dirty="0" smtClean="0">
                <a:solidFill>
                  <a:srgbClr val="002060"/>
                </a:solidFill>
                <a:latin typeface="Times New Roman" panose="02020603050405020304" pitchFamily="18" charset="0"/>
                <a:ea typeface="Times New Roman" panose="02020603050405020304" pitchFamily="18" charset="0"/>
              </a:rPr>
              <a:t>5 </a:t>
            </a:r>
            <a:r>
              <a:rPr lang="en-US" sz="3200" b="1" dirty="0" smtClean="0">
                <a:solidFill>
                  <a:srgbClr val="002060"/>
                </a:solidFill>
                <a:latin typeface="Times New Roman" panose="02020603050405020304" pitchFamily="18" charset="0"/>
                <a:ea typeface="Times New Roman" panose="02020603050405020304" pitchFamily="18" charset="0"/>
              </a:rPr>
              <a:t> + H</a:t>
            </a:r>
            <a:r>
              <a:rPr lang="en-US" sz="3200" b="1" baseline="-25000" dirty="0" smtClean="0">
                <a:solidFill>
                  <a:srgbClr val="002060"/>
                </a:solidFill>
                <a:latin typeface="Times New Roman" panose="02020603050405020304" pitchFamily="18" charset="0"/>
                <a:ea typeface="Times New Roman" panose="02020603050405020304" pitchFamily="18" charset="0"/>
              </a:rPr>
              <a:t>2</a:t>
            </a:r>
            <a:r>
              <a:rPr lang="en-US" sz="3200" b="1" dirty="0" smtClean="0">
                <a:solidFill>
                  <a:srgbClr val="002060"/>
                </a:solidFill>
                <a:latin typeface="Times New Roman" panose="02020603050405020304" pitchFamily="18" charset="0"/>
                <a:ea typeface="Times New Roman" panose="02020603050405020304" pitchFamily="18" charset="0"/>
              </a:rPr>
              <a:t>O ---&gt; H</a:t>
            </a:r>
            <a:r>
              <a:rPr lang="en-US" sz="3200" b="1" baseline="-25000" dirty="0" smtClean="0">
                <a:solidFill>
                  <a:srgbClr val="002060"/>
                </a:solidFill>
                <a:latin typeface="Times New Roman" panose="02020603050405020304" pitchFamily="18" charset="0"/>
                <a:ea typeface="Times New Roman" panose="02020603050405020304" pitchFamily="18" charset="0"/>
              </a:rPr>
              <a:t>3</a:t>
            </a:r>
            <a:r>
              <a:rPr lang="en-US" sz="3200" b="1" dirty="0" smtClean="0">
                <a:solidFill>
                  <a:srgbClr val="002060"/>
                </a:solidFill>
                <a:latin typeface="Times New Roman" panose="02020603050405020304" pitchFamily="18" charset="0"/>
                <a:ea typeface="Times New Roman" panose="02020603050405020304" pitchFamily="18" charset="0"/>
              </a:rPr>
              <a:t>PO</a:t>
            </a:r>
            <a:r>
              <a:rPr lang="en-US" sz="3200" b="1" baseline="-25000" dirty="0" smtClean="0">
                <a:solidFill>
                  <a:srgbClr val="002060"/>
                </a:solidFill>
                <a:latin typeface="Times New Roman" panose="02020603050405020304" pitchFamily="18" charset="0"/>
                <a:ea typeface="Times New Roman" panose="02020603050405020304" pitchFamily="18" charset="0"/>
              </a:rPr>
              <a:t>4</a:t>
            </a:r>
            <a:endParaRPr lang="en-US" sz="3200" b="1" dirty="0" smtClean="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3200" b="1"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a:fillRect/>
          </a:stretch>
        </p:blipFill>
        <p:spPr bwMode="auto">
          <a:xfrm>
            <a:off x="1066800" y="0"/>
            <a:ext cx="763270" cy="88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68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609451" y="-76200"/>
            <a:ext cx="9144000" cy="6858000"/>
          </a:xfrm>
          <a:prstGeom prst="rect">
            <a:avLst/>
          </a:prstGeom>
        </p:spPr>
      </p:pic>
      <p:sp>
        <p:nvSpPr>
          <p:cNvPr id="3" name="TextBox 2"/>
          <p:cNvSpPr txBox="1"/>
          <p:nvPr/>
        </p:nvSpPr>
        <p:spPr>
          <a:xfrm>
            <a:off x="547370" y="1066800"/>
            <a:ext cx="8340090" cy="42672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noAutofit/>
          </a:bodyPr>
          <a:lstStyle/>
          <a:p>
            <a:pPr marL="0" marR="0">
              <a:lnSpc>
                <a:spcPct val="115000"/>
              </a:lnSpc>
              <a:spcBef>
                <a:spcPts val="0"/>
              </a:spcBef>
              <a:spcAft>
                <a:spcPts val="0"/>
              </a:spcAft>
            </a:pPr>
            <a:r>
              <a:rPr lang="en-US" altLang="nl-NL" sz="2800" b="1" dirty="0" smtClean="0">
                <a:solidFill>
                  <a:srgbClr val="002060"/>
                </a:solidFill>
                <a:effectLst/>
                <a:latin typeface="Times New Roman" panose="02020603050405020304" pitchFamily="18" charset="0"/>
                <a:ea typeface="Times New Roman" panose="02020603050405020304" pitchFamily="18" charset="0"/>
              </a:rPr>
              <a:t>II. </a:t>
            </a:r>
            <a:r>
              <a:rPr lang="en-US" altLang="nl-NL" sz="2800" b="1" dirty="0" err="1" smtClean="0">
                <a:solidFill>
                  <a:srgbClr val="002060"/>
                </a:solidFill>
                <a:effectLst/>
                <a:latin typeface="Times New Roman" panose="02020603050405020304" pitchFamily="18" charset="0"/>
                <a:ea typeface="Times New Roman" panose="02020603050405020304" pitchFamily="18" charset="0"/>
              </a:rPr>
              <a:t>Phương</a:t>
            </a:r>
            <a:r>
              <a:rPr lang="en-US" altLang="nl-NL" sz="2800" b="1" dirty="0" smtClean="0">
                <a:solidFill>
                  <a:srgbClr val="002060"/>
                </a:solidFill>
                <a:effectLst/>
                <a:latin typeface="Times New Roman" panose="02020603050405020304" pitchFamily="18" charset="0"/>
                <a:ea typeface="Times New Roman" panose="02020603050405020304" pitchFamily="18" charset="0"/>
              </a:rPr>
              <a:t> </a:t>
            </a:r>
            <a:r>
              <a:rPr lang="en-US" altLang="nl-NL" sz="2800" b="1" dirty="0" err="1" smtClean="0">
                <a:solidFill>
                  <a:srgbClr val="002060"/>
                </a:solidFill>
                <a:effectLst/>
                <a:latin typeface="Times New Roman" panose="02020603050405020304" pitchFamily="18" charset="0"/>
                <a:ea typeface="Times New Roman" panose="02020603050405020304" pitchFamily="18" charset="0"/>
              </a:rPr>
              <a:t>trình</a:t>
            </a:r>
            <a:r>
              <a:rPr lang="en-US" altLang="nl-NL" sz="2800" b="1" dirty="0" smtClean="0">
                <a:solidFill>
                  <a:srgbClr val="002060"/>
                </a:solidFill>
                <a:effectLst/>
                <a:latin typeface="Times New Roman" panose="02020603050405020304" pitchFamily="18" charset="0"/>
                <a:ea typeface="Times New Roman" panose="02020603050405020304" pitchFamily="18" charset="0"/>
              </a:rPr>
              <a:t> </a:t>
            </a:r>
            <a:r>
              <a:rPr lang="en-US" altLang="nl-NL" sz="2800" b="1" dirty="0" err="1" smtClean="0">
                <a:solidFill>
                  <a:srgbClr val="002060"/>
                </a:solidFill>
                <a:effectLst/>
                <a:latin typeface="Times New Roman" panose="02020603050405020304" pitchFamily="18" charset="0"/>
                <a:ea typeface="Times New Roman" panose="02020603050405020304" pitchFamily="18" charset="0"/>
              </a:rPr>
              <a:t>hoá</a:t>
            </a:r>
            <a:r>
              <a:rPr lang="en-US" altLang="nl-NL" sz="2800" b="1" dirty="0" smtClean="0">
                <a:solidFill>
                  <a:srgbClr val="002060"/>
                </a:solidFill>
                <a:effectLst/>
                <a:latin typeface="Times New Roman" panose="02020603050405020304" pitchFamily="18" charset="0"/>
                <a:ea typeface="Times New Roman" panose="02020603050405020304" pitchFamily="18" charset="0"/>
              </a:rPr>
              <a:t> </a:t>
            </a:r>
            <a:r>
              <a:rPr lang="en-US" altLang="nl-NL" sz="2800" b="1" dirty="0" err="1" smtClean="0">
                <a:solidFill>
                  <a:srgbClr val="002060"/>
                </a:solidFill>
                <a:effectLst/>
                <a:latin typeface="Times New Roman" panose="02020603050405020304" pitchFamily="18" charset="0"/>
                <a:ea typeface="Times New Roman" panose="02020603050405020304" pitchFamily="18" charset="0"/>
              </a:rPr>
              <a:t>học</a:t>
            </a:r>
            <a:r>
              <a:rPr lang="en-US" altLang="nl-NL" sz="2800" b="1" dirty="0" smtClean="0">
                <a:solidFill>
                  <a:srgbClr val="002060"/>
                </a:solidFill>
                <a:effectLst/>
                <a:latin typeface="Times New Roman" panose="02020603050405020304" pitchFamily="18" charset="0"/>
                <a:ea typeface="Times New Roman" panose="02020603050405020304" pitchFamily="18" charset="0"/>
              </a:rPr>
              <a:t>.</a:t>
            </a:r>
          </a:p>
          <a:p>
            <a:pPr marL="0" marR="0">
              <a:lnSpc>
                <a:spcPct val="115000"/>
              </a:lnSpc>
              <a:spcBef>
                <a:spcPts val="0"/>
              </a:spcBef>
              <a:spcAft>
                <a:spcPts val="0"/>
              </a:spcAft>
            </a:pPr>
            <a:r>
              <a:rPr lang="en-US" altLang="nl-NL" sz="2800" b="1" dirty="0" smtClean="0">
                <a:solidFill>
                  <a:srgbClr val="002060"/>
                </a:solidFill>
                <a:latin typeface="Times New Roman" panose="02020603050405020304" pitchFamily="18" charset="0"/>
                <a:ea typeface="Times New Roman" panose="02020603050405020304" pitchFamily="18" charset="0"/>
              </a:rPr>
              <a:t>1. </a:t>
            </a:r>
            <a:r>
              <a:rPr lang="en-US" altLang="nl-NL" sz="2800" b="1" dirty="0" err="1" smtClean="0">
                <a:solidFill>
                  <a:srgbClr val="002060"/>
                </a:solidFill>
                <a:latin typeface="Times New Roman" panose="02020603050405020304" pitchFamily="18" charset="0"/>
                <a:ea typeface="Times New Roman" panose="02020603050405020304" pitchFamily="18" charset="0"/>
              </a:rPr>
              <a:t>Lập</a:t>
            </a:r>
            <a:r>
              <a:rPr lang="en-US" altLang="nl-NL" sz="2800" b="1" dirty="0" smtClean="0">
                <a:solidFill>
                  <a:srgbClr val="002060"/>
                </a:solidFill>
                <a:latin typeface="Times New Roman" panose="02020603050405020304" pitchFamily="18" charset="0"/>
                <a:ea typeface="Times New Roman" panose="02020603050405020304" pitchFamily="18" charset="0"/>
              </a:rPr>
              <a:t> </a:t>
            </a:r>
            <a:r>
              <a:rPr lang="en-US" altLang="nl-NL" sz="2800" b="1" dirty="0" err="1" smtClean="0">
                <a:solidFill>
                  <a:srgbClr val="002060"/>
                </a:solidFill>
                <a:latin typeface="Times New Roman" panose="02020603050405020304" pitchFamily="18" charset="0"/>
                <a:ea typeface="Times New Roman" panose="02020603050405020304" pitchFamily="18" charset="0"/>
              </a:rPr>
              <a:t>phương</a:t>
            </a:r>
            <a:r>
              <a:rPr lang="en-US" altLang="nl-NL" sz="2800" b="1" dirty="0" smtClean="0">
                <a:solidFill>
                  <a:srgbClr val="002060"/>
                </a:solidFill>
                <a:latin typeface="Times New Roman" panose="02020603050405020304" pitchFamily="18" charset="0"/>
                <a:ea typeface="Times New Roman" panose="02020603050405020304" pitchFamily="18" charset="0"/>
              </a:rPr>
              <a:t> </a:t>
            </a:r>
            <a:r>
              <a:rPr lang="en-US" altLang="nl-NL" sz="2800" b="1" dirty="0" err="1" smtClean="0">
                <a:solidFill>
                  <a:srgbClr val="002060"/>
                </a:solidFill>
                <a:latin typeface="Times New Roman" panose="02020603050405020304" pitchFamily="18" charset="0"/>
                <a:ea typeface="Times New Roman" panose="02020603050405020304" pitchFamily="18" charset="0"/>
              </a:rPr>
              <a:t>trình</a:t>
            </a:r>
            <a:r>
              <a:rPr lang="en-US" altLang="nl-NL" sz="2800" b="1" dirty="0" smtClean="0">
                <a:solidFill>
                  <a:srgbClr val="002060"/>
                </a:solidFill>
                <a:latin typeface="Times New Roman" panose="02020603050405020304" pitchFamily="18" charset="0"/>
                <a:ea typeface="Times New Roman" panose="02020603050405020304" pitchFamily="18" charset="0"/>
              </a:rPr>
              <a:t> </a:t>
            </a:r>
            <a:r>
              <a:rPr lang="en-US" altLang="nl-NL" sz="2800" b="1" dirty="0" err="1" smtClean="0">
                <a:solidFill>
                  <a:srgbClr val="002060"/>
                </a:solidFill>
                <a:latin typeface="Times New Roman" panose="02020603050405020304" pitchFamily="18" charset="0"/>
                <a:ea typeface="Times New Roman" panose="02020603050405020304" pitchFamily="18" charset="0"/>
              </a:rPr>
              <a:t>hoá</a:t>
            </a:r>
            <a:r>
              <a:rPr lang="en-US" altLang="nl-NL" sz="2800" b="1" dirty="0" smtClean="0">
                <a:solidFill>
                  <a:srgbClr val="002060"/>
                </a:solidFill>
                <a:latin typeface="Times New Roman" panose="02020603050405020304" pitchFamily="18" charset="0"/>
                <a:ea typeface="Times New Roman" panose="02020603050405020304" pitchFamily="18" charset="0"/>
              </a:rPr>
              <a:t> </a:t>
            </a:r>
            <a:r>
              <a:rPr lang="en-US" altLang="nl-NL" sz="2800" b="1" dirty="0" err="1" smtClean="0">
                <a:solidFill>
                  <a:srgbClr val="002060"/>
                </a:solidFill>
                <a:latin typeface="Times New Roman" panose="02020603050405020304" pitchFamily="18" charset="0"/>
                <a:ea typeface="Times New Roman" panose="02020603050405020304" pitchFamily="18" charset="0"/>
              </a:rPr>
              <a:t>học</a:t>
            </a:r>
            <a:r>
              <a:rPr lang="en-US" altLang="nl-NL" sz="2800" b="1" dirty="0" smtClean="0">
                <a:solidFill>
                  <a:srgbClr val="002060"/>
                </a:solidFill>
                <a:latin typeface="Times New Roman" panose="02020603050405020304" pitchFamily="18" charset="0"/>
                <a:ea typeface="Times New Roman" panose="02020603050405020304" pitchFamily="18" charset="0"/>
              </a:rPr>
              <a:t>.</a:t>
            </a:r>
            <a:endParaRPr lang="en-US" altLang="nl-NL" sz="2800" b="1" dirty="0" smtClean="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b="1" dirty="0">
                <a:solidFill>
                  <a:srgbClr val="002060"/>
                </a:solidFill>
                <a:latin typeface="Times New Roman" panose="02020603050405020304" pitchFamily="18" charset="0"/>
                <a:ea typeface="Times New Roman" panose="02020603050405020304" pitchFamily="18" charset="0"/>
              </a:rPr>
              <a:t>-</a:t>
            </a:r>
            <a:r>
              <a:rPr lang="nl-NL" sz="2800" b="1" dirty="0" smtClean="0">
                <a:solidFill>
                  <a:srgbClr val="002060"/>
                </a:solidFill>
                <a:effectLst/>
                <a:latin typeface="Times New Roman" panose="02020603050405020304" pitchFamily="18" charset="0"/>
                <a:ea typeface="Times New Roman" panose="02020603050405020304" pitchFamily="18" charset="0"/>
              </a:rPr>
              <a:t>Các </a:t>
            </a:r>
            <a:r>
              <a:rPr lang="nl-NL" sz="2800" b="1" dirty="0">
                <a:solidFill>
                  <a:srgbClr val="002060"/>
                </a:solidFill>
                <a:effectLst/>
                <a:latin typeface="Times New Roman" panose="02020603050405020304" pitchFamily="18" charset="0"/>
                <a:ea typeface="Times New Roman" panose="02020603050405020304" pitchFamily="18" charset="0"/>
              </a:rPr>
              <a:t>bước lập PTHH</a:t>
            </a:r>
            <a:r>
              <a:rPr lang="nl-NL" sz="2800" b="1" dirty="0" smtClean="0">
                <a:solidFill>
                  <a:srgbClr val="002060"/>
                </a:solidFill>
                <a:effectLst/>
                <a:latin typeface="Times New Roman" panose="02020603050405020304" pitchFamily="18" charset="0"/>
                <a:ea typeface="Times New Roman" panose="02020603050405020304" pitchFamily="18" charset="0"/>
              </a:rPr>
              <a:t>: 3 bước:</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smtClean="0">
                <a:solidFill>
                  <a:srgbClr val="002060"/>
                </a:solidFill>
                <a:latin typeface="Times New Roman" panose="02020603050405020304" pitchFamily="18" charset="0"/>
                <a:ea typeface="Times New Roman" panose="02020603050405020304" pitchFamily="18" charset="0"/>
              </a:rPr>
              <a:t>B1: </a:t>
            </a:r>
            <a:r>
              <a:rPr lang="nl-NL" sz="2800" dirty="0" smtClean="0">
                <a:solidFill>
                  <a:srgbClr val="002060"/>
                </a:solidFill>
                <a:effectLst/>
                <a:latin typeface="Times New Roman" panose="02020603050405020304" pitchFamily="18" charset="0"/>
                <a:ea typeface="Times New Roman" panose="02020603050405020304" pitchFamily="18" charset="0"/>
              </a:rPr>
              <a:t>Viết </a:t>
            </a:r>
            <a:r>
              <a:rPr lang="nl-NL" sz="2800" dirty="0">
                <a:solidFill>
                  <a:srgbClr val="002060"/>
                </a:solidFill>
                <a:effectLst/>
                <a:latin typeface="Times New Roman" panose="02020603050405020304" pitchFamily="18" charset="0"/>
                <a:ea typeface="Times New Roman" panose="02020603050405020304" pitchFamily="18" charset="0"/>
              </a:rPr>
              <a:t>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smtClean="0">
                <a:solidFill>
                  <a:srgbClr val="002060"/>
                </a:solidFill>
                <a:latin typeface="Times New Roman" panose="02020603050405020304" pitchFamily="18" charset="0"/>
                <a:ea typeface="Times New Roman" panose="02020603050405020304" pitchFamily="18" charset="0"/>
              </a:rPr>
              <a:t>B2: </a:t>
            </a:r>
            <a:r>
              <a:rPr lang="nl-NL" sz="2800" dirty="0" smtClean="0">
                <a:solidFill>
                  <a:srgbClr val="002060"/>
                </a:solidFill>
                <a:effectLst/>
                <a:latin typeface="Times New Roman" panose="02020603050405020304" pitchFamily="18" charset="0"/>
                <a:ea typeface="Times New Roman" panose="02020603050405020304" pitchFamily="18" charset="0"/>
              </a:rPr>
              <a:t>Cân </a:t>
            </a:r>
            <a:r>
              <a:rPr lang="nl-NL" sz="2800" dirty="0">
                <a:solidFill>
                  <a:srgbClr val="002060"/>
                </a:solidFill>
                <a:effectLst/>
                <a:latin typeface="Times New Roman" panose="02020603050405020304" pitchFamily="18" charset="0"/>
                <a:ea typeface="Times New Roman" panose="02020603050405020304" pitchFamily="18" charset="0"/>
              </a:rPr>
              <a:t>bằng số nguyên tử nguyên tố ở 2 vế: Tìm hệ số thích hợp đặt trước các </a:t>
            </a:r>
            <a:r>
              <a:rPr lang="nl-NL" sz="2800" dirty="0" smtClean="0">
                <a:solidFill>
                  <a:srgbClr val="002060"/>
                </a:solidFill>
                <a:effectLst/>
                <a:latin typeface="Times New Roman" panose="02020603050405020304" pitchFamily="18" charset="0"/>
                <a:ea typeface="Times New Roman" panose="02020603050405020304" pitchFamily="18" charset="0"/>
              </a:rPr>
              <a:t>CTHH.</a:t>
            </a:r>
            <a:endParaRPr lang="en-US"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dirty="0" smtClean="0">
                <a:solidFill>
                  <a:srgbClr val="002060"/>
                </a:solidFill>
                <a:effectLst/>
                <a:latin typeface="Times New Roman" panose="02020603050405020304" pitchFamily="18" charset="0"/>
                <a:ea typeface="Times New Roman" panose="02020603050405020304" pitchFamily="18" charset="0"/>
              </a:rPr>
              <a:t>B3: </a:t>
            </a:r>
            <a:r>
              <a:rPr lang="nl-NL" sz="2800" dirty="0" smtClean="0">
                <a:solidFill>
                  <a:srgbClr val="002060"/>
                </a:solidFill>
                <a:effectLst/>
                <a:latin typeface="Times New Roman" panose="02020603050405020304" pitchFamily="18" charset="0"/>
                <a:ea typeface="Times New Roman" panose="02020603050405020304" pitchFamily="18" charset="0"/>
              </a:rPr>
              <a:t>Viết PTHH của phản ứng..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a:fillRect/>
          </a:stretch>
        </p:blipFill>
        <p:spPr bwMode="auto">
          <a:xfrm>
            <a:off x="1066800" y="0"/>
            <a:ext cx="763270" cy="887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609451" y="-76200"/>
            <a:ext cx="9144000" cy="6858000"/>
          </a:xfrm>
          <a:prstGeom prst="rect">
            <a:avLst/>
          </a:prstGeom>
        </p:spPr>
      </p:pic>
      <p:sp>
        <p:nvSpPr>
          <p:cNvPr id="3" name="TextBox 2"/>
          <p:cNvSpPr txBox="1"/>
          <p:nvPr/>
        </p:nvSpPr>
        <p:spPr>
          <a:xfrm>
            <a:off x="609600" y="1066800"/>
            <a:ext cx="8340090" cy="42672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noAutofit/>
          </a:bodyPr>
          <a:lstStyle/>
          <a:p>
            <a:pPr marL="0" marR="0">
              <a:lnSpc>
                <a:spcPct val="115000"/>
              </a:lnSpc>
              <a:spcBef>
                <a:spcPts val="0"/>
              </a:spcBef>
              <a:spcAft>
                <a:spcPts val="0"/>
              </a:spcAft>
            </a:pPr>
            <a:r>
              <a:rPr lang="en-US" altLang="nl-NL" sz="2800" b="1" dirty="0" smtClean="0">
                <a:solidFill>
                  <a:srgbClr val="002060"/>
                </a:solidFill>
                <a:effectLst/>
                <a:latin typeface="Times New Roman" panose="02020603050405020304" pitchFamily="18" charset="0"/>
                <a:ea typeface="Times New Roman" panose="02020603050405020304" pitchFamily="18" charset="0"/>
              </a:rPr>
              <a:t>II. </a:t>
            </a:r>
            <a:r>
              <a:rPr lang="en-US" altLang="nl-NL" sz="2800" b="1" dirty="0" err="1" smtClean="0">
                <a:solidFill>
                  <a:srgbClr val="002060"/>
                </a:solidFill>
                <a:effectLst/>
                <a:latin typeface="Times New Roman" panose="02020603050405020304" pitchFamily="18" charset="0"/>
                <a:ea typeface="Times New Roman" panose="02020603050405020304" pitchFamily="18" charset="0"/>
              </a:rPr>
              <a:t>Phương</a:t>
            </a:r>
            <a:r>
              <a:rPr lang="en-US" altLang="nl-NL" sz="2800" b="1" dirty="0" smtClean="0">
                <a:solidFill>
                  <a:srgbClr val="002060"/>
                </a:solidFill>
                <a:effectLst/>
                <a:latin typeface="Times New Roman" panose="02020603050405020304" pitchFamily="18" charset="0"/>
                <a:ea typeface="Times New Roman" panose="02020603050405020304" pitchFamily="18" charset="0"/>
              </a:rPr>
              <a:t> </a:t>
            </a:r>
            <a:r>
              <a:rPr lang="en-US" altLang="nl-NL" sz="2800" b="1" dirty="0" err="1" smtClean="0">
                <a:solidFill>
                  <a:srgbClr val="002060"/>
                </a:solidFill>
                <a:effectLst/>
                <a:latin typeface="Times New Roman" panose="02020603050405020304" pitchFamily="18" charset="0"/>
                <a:ea typeface="Times New Roman" panose="02020603050405020304" pitchFamily="18" charset="0"/>
              </a:rPr>
              <a:t>trình</a:t>
            </a:r>
            <a:r>
              <a:rPr lang="en-US" altLang="nl-NL" sz="2800" b="1" dirty="0" smtClean="0">
                <a:solidFill>
                  <a:srgbClr val="002060"/>
                </a:solidFill>
                <a:effectLst/>
                <a:latin typeface="Times New Roman" panose="02020603050405020304" pitchFamily="18" charset="0"/>
                <a:ea typeface="Times New Roman" panose="02020603050405020304" pitchFamily="18" charset="0"/>
              </a:rPr>
              <a:t> </a:t>
            </a:r>
            <a:r>
              <a:rPr lang="en-US" altLang="nl-NL" sz="2800" b="1" dirty="0" err="1" smtClean="0">
                <a:solidFill>
                  <a:srgbClr val="002060"/>
                </a:solidFill>
                <a:effectLst/>
                <a:latin typeface="Times New Roman" panose="02020603050405020304" pitchFamily="18" charset="0"/>
                <a:ea typeface="Times New Roman" panose="02020603050405020304" pitchFamily="18" charset="0"/>
              </a:rPr>
              <a:t>hoá</a:t>
            </a:r>
            <a:r>
              <a:rPr lang="en-US" altLang="nl-NL" sz="2800" b="1" dirty="0" smtClean="0">
                <a:solidFill>
                  <a:srgbClr val="002060"/>
                </a:solidFill>
                <a:effectLst/>
                <a:latin typeface="Times New Roman" panose="02020603050405020304" pitchFamily="18" charset="0"/>
                <a:ea typeface="Times New Roman" panose="02020603050405020304" pitchFamily="18" charset="0"/>
              </a:rPr>
              <a:t> </a:t>
            </a:r>
            <a:r>
              <a:rPr lang="en-US" altLang="nl-NL" sz="2800" b="1" dirty="0" err="1" smtClean="0">
                <a:solidFill>
                  <a:srgbClr val="002060"/>
                </a:solidFill>
                <a:effectLst/>
                <a:latin typeface="Times New Roman" panose="02020603050405020304" pitchFamily="18" charset="0"/>
                <a:ea typeface="Times New Roman" panose="02020603050405020304" pitchFamily="18" charset="0"/>
              </a:rPr>
              <a:t>học</a:t>
            </a:r>
            <a:r>
              <a:rPr lang="en-US" altLang="nl-NL" sz="2800" b="1" dirty="0" smtClean="0">
                <a:solidFill>
                  <a:srgbClr val="002060"/>
                </a:solidFill>
                <a:effectLst/>
                <a:latin typeface="Times New Roman" panose="02020603050405020304" pitchFamily="18" charset="0"/>
                <a:ea typeface="Times New Roman" panose="02020603050405020304" pitchFamily="18" charset="0"/>
              </a:rPr>
              <a:t>.</a:t>
            </a:r>
          </a:p>
          <a:p>
            <a:pPr marL="0" marR="0">
              <a:lnSpc>
                <a:spcPct val="115000"/>
              </a:lnSpc>
              <a:spcBef>
                <a:spcPts val="0"/>
              </a:spcBef>
              <a:spcAft>
                <a:spcPts val="0"/>
              </a:spcAft>
            </a:pPr>
            <a:r>
              <a:rPr lang="en-US" altLang="nl-NL" sz="2800" b="1" dirty="0" smtClean="0">
                <a:solidFill>
                  <a:srgbClr val="002060"/>
                </a:solidFill>
                <a:latin typeface="Times New Roman" panose="02020603050405020304" pitchFamily="18" charset="0"/>
                <a:ea typeface="Times New Roman" panose="02020603050405020304" pitchFamily="18" charset="0"/>
              </a:rPr>
              <a:t>1. </a:t>
            </a:r>
            <a:r>
              <a:rPr lang="en-US" altLang="nl-NL" sz="2800" b="1" dirty="0" err="1" smtClean="0">
                <a:solidFill>
                  <a:srgbClr val="002060"/>
                </a:solidFill>
                <a:latin typeface="Times New Roman" panose="02020603050405020304" pitchFamily="18" charset="0"/>
                <a:ea typeface="Times New Roman" panose="02020603050405020304" pitchFamily="18" charset="0"/>
              </a:rPr>
              <a:t>Lập</a:t>
            </a:r>
            <a:r>
              <a:rPr lang="en-US" altLang="nl-NL" sz="2800" b="1" dirty="0" smtClean="0">
                <a:solidFill>
                  <a:srgbClr val="002060"/>
                </a:solidFill>
                <a:latin typeface="Times New Roman" panose="02020603050405020304" pitchFamily="18" charset="0"/>
                <a:ea typeface="Times New Roman" panose="02020603050405020304" pitchFamily="18" charset="0"/>
              </a:rPr>
              <a:t> </a:t>
            </a:r>
            <a:r>
              <a:rPr lang="en-US" altLang="nl-NL" sz="2800" b="1" dirty="0" err="1" smtClean="0">
                <a:solidFill>
                  <a:srgbClr val="002060"/>
                </a:solidFill>
                <a:latin typeface="Times New Roman" panose="02020603050405020304" pitchFamily="18" charset="0"/>
                <a:ea typeface="Times New Roman" panose="02020603050405020304" pitchFamily="18" charset="0"/>
              </a:rPr>
              <a:t>phương</a:t>
            </a:r>
            <a:r>
              <a:rPr lang="en-US" altLang="nl-NL" sz="2800" b="1" dirty="0" smtClean="0">
                <a:solidFill>
                  <a:srgbClr val="002060"/>
                </a:solidFill>
                <a:latin typeface="Times New Roman" panose="02020603050405020304" pitchFamily="18" charset="0"/>
                <a:ea typeface="Times New Roman" panose="02020603050405020304" pitchFamily="18" charset="0"/>
              </a:rPr>
              <a:t> </a:t>
            </a:r>
            <a:r>
              <a:rPr lang="en-US" altLang="nl-NL" sz="2800" b="1" dirty="0" err="1" smtClean="0">
                <a:solidFill>
                  <a:srgbClr val="002060"/>
                </a:solidFill>
                <a:latin typeface="Times New Roman" panose="02020603050405020304" pitchFamily="18" charset="0"/>
                <a:ea typeface="Times New Roman" panose="02020603050405020304" pitchFamily="18" charset="0"/>
              </a:rPr>
              <a:t>trình</a:t>
            </a:r>
            <a:r>
              <a:rPr lang="en-US" altLang="nl-NL" sz="2800" b="1" dirty="0" smtClean="0">
                <a:solidFill>
                  <a:srgbClr val="002060"/>
                </a:solidFill>
                <a:latin typeface="Times New Roman" panose="02020603050405020304" pitchFamily="18" charset="0"/>
                <a:ea typeface="Times New Roman" panose="02020603050405020304" pitchFamily="18" charset="0"/>
              </a:rPr>
              <a:t> </a:t>
            </a:r>
            <a:r>
              <a:rPr lang="en-US" altLang="nl-NL" sz="2800" b="1" dirty="0" err="1" smtClean="0">
                <a:solidFill>
                  <a:srgbClr val="002060"/>
                </a:solidFill>
                <a:latin typeface="Times New Roman" panose="02020603050405020304" pitchFamily="18" charset="0"/>
                <a:ea typeface="Times New Roman" panose="02020603050405020304" pitchFamily="18" charset="0"/>
              </a:rPr>
              <a:t>hoá</a:t>
            </a:r>
            <a:r>
              <a:rPr lang="en-US" altLang="nl-NL" sz="2800" b="1" dirty="0" smtClean="0">
                <a:solidFill>
                  <a:srgbClr val="002060"/>
                </a:solidFill>
                <a:latin typeface="Times New Roman" panose="02020603050405020304" pitchFamily="18" charset="0"/>
                <a:ea typeface="Times New Roman" panose="02020603050405020304" pitchFamily="18" charset="0"/>
              </a:rPr>
              <a:t> </a:t>
            </a:r>
            <a:r>
              <a:rPr lang="en-US" altLang="nl-NL" sz="2800" b="1" dirty="0" err="1" smtClean="0">
                <a:solidFill>
                  <a:srgbClr val="002060"/>
                </a:solidFill>
                <a:latin typeface="Times New Roman" panose="02020603050405020304" pitchFamily="18" charset="0"/>
                <a:ea typeface="Times New Roman" panose="02020603050405020304" pitchFamily="18" charset="0"/>
              </a:rPr>
              <a:t>học</a:t>
            </a:r>
            <a:r>
              <a:rPr lang="en-US" altLang="nl-NL" sz="2800" b="1" dirty="0" smtClean="0">
                <a:solidFill>
                  <a:srgbClr val="002060"/>
                </a:solidFill>
                <a:latin typeface="Times New Roman" panose="02020603050405020304" pitchFamily="18" charset="0"/>
                <a:ea typeface="Times New Roman" panose="02020603050405020304" pitchFamily="18" charset="0"/>
              </a:rPr>
              <a:t>.</a:t>
            </a:r>
            <a:endParaRPr lang="en-US" altLang="nl-NL" sz="2800" b="1" dirty="0" smtClean="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b="1" dirty="0" smtClean="0">
                <a:solidFill>
                  <a:srgbClr val="002060"/>
                </a:solidFill>
                <a:latin typeface="Times New Roman" panose="02020603050405020304" pitchFamily="18" charset="0"/>
                <a:ea typeface="Times New Roman" panose="02020603050405020304" pitchFamily="18" charset="0"/>
              </a:rPr>
              <a:t>2. Ý </a:t>
            </a:r>
            <a:r>
              <a:rPr lang="en-US" sz="2800" b="1" dirty="0" err="1" smtClean="0">
                <a:solidFill>
                  <a:srgbClr val="002060"/>
                </a:solidFill>
                <a:latin typeface="Times New Roman" panose="02020603050405020304" pitchFamily="18" charset="0"/>
                <a:ea typeface="Times New Roman" panose="02020603050405020304" pitchFamily="18" charset="0"/>
              </a:rPr>
              <a:t>nghĩa</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của</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phương</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trình</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hoá</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học</a:t>
            </a:r>
            <a:r>
              <a:rPr lang="en-US" sz="2800" b="1" dirty="0" smtClean="0">
                <a:solidFill>
                  <a:srgbClr val="002060"/>
                </a:solidFill>
                <a:latin typeface="Times New Roman" panose="02020603050405020304" pitchFamily="18" charset="0"/>
                <a:ea typeface="Times New Roman" panose="02020603050405020304" pitchFamily="18" charset="0"/>
              </a:rPr>
              <a:t>.</a:t>
            </a:r>
          </a:p>
          <a:p>
            <a:pPr marL="0" marR="0">
              <a:lnSpc>
                <a:spcPct val="115000"/>
              </a:lnSpc>
              <a:spcBef>
                <a:spcPts val="0"/>
              </a:spcBef>
              <a:spcAft>
                <a:spcPts val="0"/>
              </a:spcAft>
            </a:pPr>
            <a:r>
              <a:rPr lang="en-US" sz="2800" b="1" dirty="0" smtClean="0">
                <a:solidFill>
                  <a:schemeClr val="tx1"/>
                </a:solidFill>
                <a:effectLst/>
                <a:latin typeface="Times New Roman" panose="02020603050405020304" pitchFamily="18" charset="0"/>
                <a:ea typeface="Times New Roman" panose="02020603050405020304" pitchFamily="18" charset="0"/>
              </a:rPr>
              <a:t>-PTHH </a:t>
            </a:r>
            <a:r>
              <a:rPr lang="en-US" sz="2800" b="1" dirty="0" err="1" smtClean="0">
                <a:solidFill>
                  <a:schemeClr val="tx1"/>
                </a:solidFill>
                <a:effectLst/>
                <a:latin typeface="Times New Roman" panose="02020603050405020304" pitchFamily="18" charset="0"/>
                <a:ea typeface="Times New Roman" panose="02020603050405020304" pitchFamily="18" charset="0"/>
              </a:rPr>
              <a:t>cho</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biết</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trong</a:t>
            </a:r>
            <a:r>
              <a:rPr lang="en-US" sz="2800" b="1" dirty="0" smtClean="0">
                <a:solidFill>
                  <a:schemeClr val="tx1"/>
                </a:solidFill>
                <a:effectLst/>
                <a:latin typeface="Times New Roman" panose="02020603050405020304" pitchFamily="18" charset="0"/>
                <a:ea typeface="Times New Roman" panose="02020603050405020304" pitchFamily="18" charset="0"/>
              </a:rPr>
              <a:t> PƯHH, </a:t>
            </a:r>
            <a:r>
              <a:rPr lang="en-US" sz="2800" b="1" dirty="0" err="1" smtClean="0">
                <a:solidFill>
                  <a:schemeClr val="tx1"/>
                </a:solidFill>
                <a:effectLst/>
                <a:latin typeface="Times New Roman" panose="02020603050405020304" pitchFamily="18" charset="0"/>
                <a:ea typeface="Times New Roman" panose="02020603050405020304" pitchFamily="18" charset="0"/>
              </a:rPr>
              <a:t>lượng</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các</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chất</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tham</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gia</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phản</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ứng</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và</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các</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chất</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sản</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phẩm</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tuân</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theo</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một</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tỉ</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lệ</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xác</a:t>
            </a:r>
            <a:r>
              <a:rPr lang="en-US" sz="2800" b="1" dirty="0" smtClean="0">
                <a:solidFill>
                  <a:schemeClr val="tx1"/>
                </a:solidFill>
                <a:effectLst/>
                <a:latin typeface="Times New Roman" panose="02020603050405020304" pitchFamily="18" charset="0"/>
                <a:ea typeface="Times New Roman" panose="02020603050405020304" pitchFamily="18" charset="0"/>
              </a:rPr>
              <a:t> </a:t>
            </a:r>
            <a:r>
              <a:rPr lang="en-US" sz="2800" b="1" dirty="0" err="1" smtClean="0">
                <a:solidFill>
                  <a:schemeClr val="tx1"/>
                </a:solidFill>
                <a:effectLst/>
                <a:latin typeface="Times New Roman" panose="02020603050405020304" pitchFamily="18" charset="0"/>
                <a:ea typeface="Times New Roman" panose="02020603050405020304" pitchFamily="18" charset="0"/>
              </a:rPr>
              <a:t>định</a:t>
            </a:r>
            <a:r>
              <a:rPr lang="en-US" sz="2800" b="1" dirty="0" smtClean="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a:fillRect/>
          </a:stretch>
        </p:blipFill>
        <p:spPr bwMode="auto">
          <a:xfrm>
            <a:off x="1066800" y="0"/>
            <a:ext cx="763270" cy="88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20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2400" y="228600"/>
            <a:ext cx="8839200" cy="6553200"/>
          </a:xfrm>
          <a:prstGeom prst="rect">
            <a:avLst/>
          </a:prstGeom>
        </p:spPr>
      </p:pic>
      <p:sp>
        <p:nvSpPr>
          <p:cNvPr id="3" name="TextBox 2"/>
          <p:cNvSpPr txBox="1"/>
          <p:nvPr/>
        </p:nvSpPr>
        <p:spPr>
          <a:xfrm>
            <a:off x="152400" y="1066800"/>
            <a:ext cx="8991600" cy="53340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noAutofit/>
          </a:bodyPr>
          <a:lstStyle/>
          <a:p>
            <a:pPr>
              <a:lnSpc>
                <a:spcPct val="115000"/>
              </a:lnSpc>
            </a:pPr>
            <a:r>
              <a:rPr lang="en-US" sz="2800" b="1" dirty="0">
                <a:solidFill>
                  <a:srgbClr val="002060"/>
                </a:solidFill>
                <a:latin typeface="Times New Roman" panose="02020603050405020304" pitchFamily="18" charset="0"/>
                <a:ea typeface="Times New Roman" panose="02020603050405020304" pitchFamily="18" charset="0"/>
              </a:rPr>
              <a:t>1</a:t>
            </a:r>
            <a:r>
              <a:rPr lang="en-US" sz="2800" b="1" dirty="0" smtClean="0">
                <a:solidFill>
                  <a:srgbClr val="002060"/>
                </a:solidFill>
                <a:latin typeface="Times New Roman" panose="02020603050405020304" pitchFamily="18" charset="0"/>
                <a:ea typeface="Times New Roman" panose="02020603050405020304" pitchFamily="18" charset="0"/>
              </a:rPr>
              <a:t>.    3Fe </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smtClean="0">
                <a:solidFill>
                  <a:srgbClr val="002060"/>
                </a:solidFill>
                <a:latin typeface="Times New Roman" panose="02020603050405020304" pitchFamily="18" charset="0"/>
                <a:ea typeface="Times New Roman" panose="02020603050405020304" pitchFamily="18" charset="0"/>
              </a:rPr>
              <a:t>2O</a:t>
            </a:r>
            <a:r>
              <a:rPr lang="en-US" sz="2800" b="1" baseline="-25000" dirty="0" smtClean="0">
                <a:solidFill>
                  <a:srgbClr val="002060"/>
                </a:solidFill>
                <a:latin typeface="Times New Roman" panose="02020603050405020304" pitchFamily="18" charset="0"/>
                <a:ea typeface="Times New Roman" panose="02020603050405020304" pitchFamily="18" charset="0"/>
              </a:rPr>
              <a:t>2</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smtClean="0">
                <a:solidFill>
                  <a:srgbClr val="00206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Fe</a:t>
            </a:r>
            <a:r>
              <a:rPr lang="en-US" sz="2800" b="1" baseline="-25000" dirty="0">
                <a:solidFill>
                  <a:srgbClr val="002060"/>
                </a:solidFill>
                <a:latin typeface="Times New Roman" panose="02020603050405020304" pitchFamily="18" charset="0"/>
                <a:ea typeface="Times New Roman" panose="02020603050405020304" pitchFamily="18" charset="0"/>
              </a:rPr>
              <a:t>3</a:t>
            </a:r>
            <a:r>
              <a:rPr lang="en-US" sz="2800" b="1" dirty="0">
                <a:solidFill>
                  <a:srgbClr val="002060"/>
                </a:solidFill>
                <a:latin typeface="Times New Roman" panose="02020603050405020304" pitchFamily="18" charset="0"/>
                <a:ea typeface="Times New Roman" panose="02020603050405020304" pitchFamily="18" charset="0"/>
              </a:rPr>
              <a:t>O</a:t>
            </a:r>
            <a:r>
              <a:rPr lang="en-US" sz="2800" b="1" baseline="-25000" dirty="0">
                <a:solidFill>
                  <a:srgbClr val="002060"/>
                </a:solidFill>
                <a:latin typeface="Times New Roman" panose="02020603050405020304" pitchFamily="18" charset="0"/>
                <a:ea typeface="Times New Roman" panose="02020603050405020304" pitchFamily="18" charset="0"/>
              </a:rPr>
              <a:t>4</a:t>
            </a:r>
            <a:endParaRPr lang="en-US" sz="2800" b="1"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b="1" dirty="0" smtClean="0">
                <a:solidFill>
                  <a:srgbClr val="002060"/>
                </a:solidFill>
                <a:effectLst/>
                <a:latin typeface="Times New Roman" panose="02020603050405020304" pitchFamily="18" charset="0"/>
                <a:ea typeface="Times New Roman" panose="02020603050405020304" pitchFamily="18" charset="0"/>
              </a:rPr>
              <a:t>-</a:t>
            </a:r>
            <a:r>
              <a:rPr lang="en-US" sz="2800" b="1" dirty="0" err="1" smtClean="0">
                <a:solidFill>
                  <a:srgbClr val="FF0000"/>
                </a:solidFill>
                <a:effectLst/>
                <a:latin typeface="Times New Roman" panose="02020603050405020304" pitchFamily="18" charset="0"/>
                <a:ea typeface="Times New Roman" panose="02020603050405020304" pitchFamily="18" charset="0"/>
              </a:rPr>
              <a:t>Tỉ</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lệ</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về</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số</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nguyên</a:t>
            </a:r>
            <a:r>
              <a:rPr lang="en-US" sz="2800" b="1" dirty="0" smtClean="0">
                <a:solidFill>
                  <a:srgbClr val="FF0000"/>
                </a:solidFill>
                <a:effectLst/>
                <a:latin typeface="Times New Roman" panose="02020603050405020304" pitchFamily="18" charset="0"/>
                <a:ea typeface="Times New Roman" panose="02020603050405020304" pitchFamily="18" charset="0"/>
              </a:rPr>
              <a:t> </a:t>
            </a:r>
            <a:r>
              <a:rPr lang="en-US" sz="2800" b="1" dirty="0" err="1" smtClean="0">
                <a:solidFill>
                  <a:srgbClr val="FF0000"/>
                </a:solidFill>
                <a:effectLst/>
                <a:latin typeface="Times New Roman" panose="02020603050405020304" pitchFamily="18" charset="0"/>
                <a:ea typeface="Times New Roman" panose="02020603050405020304" pitchFamily="18" charset="0"/>
              </a:rPr>
              <a:t>tử</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phân</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tử</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của</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các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chất</a:t>
            </a:r>
            <a:r>
              <a:rPr lang="en-US" sz="2800" b="1" dirty="0" smtClean="0">
                <a:solidFill>
                  <a:srgbClr val="FF0000"/>
                </a:solidFill>
                <a:latin typeface="Times New Roman" panose="02020603050405020304" pitchFamily="18" charset="0"/>
                <a:ea typeface="Times New Roman" panose="02020603050405020304" pitchFamily="18" charset="0"/>
              </a:rPr>
              <a:t>:</a:t>
            </a:r>
          </a:p>
          <a:p>
            <a:pPr>
              <a:lnSpc>
                <a:spcPct val="115000"/>
              </a:lnSpc>
            </a:pPr>
            <a:r>
              <a:rPr lang="en-US" sz="2800" b="1" dirty="0" err="1" smtClean="0">
                <a:solidFill>
                  <a:srgbClr val="002060"/>
                </a:solidFill>
                <a:latin typeface="Times New Roman" panose="02020603050405020304" pitchFamily="18" charset="0"/>
                <a:ea typeface="Times New Roman" panose="02020603050405020304" pitchFamily="18" charset="0"/>
              </a:rPr>
              <a:t>Số</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nguyên</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tử</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Fe</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số</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phân</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tử</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O</a:t>
            </a:r>
            <a:r>
              <a:rPr lang="en-US" sz="2800" b="1" baseline="-25000" dirty="0">
                <a:solidFill>
                  <a:srgbClr val="002060"/>
                </a:solidFill>
                <a:latin typeface="Times New Roman" panose="02020603050405020304" pitchFamily="18" charset="0"/>
                <a:ea typeface="Times New Roman" panose="02020603050405020304" pitchFamily="18" charset="0"/>
              </a:rPr>
              <a:t>2</a:t>
            </a:r>
            <a:r>
              <a:rPr lang="en-US" sz="2800" b="1" dirty="0" smtClean="0">
                <a:solidFill>
                  <a:srgbClr val="002060"/>
                </a:solidFill>
                <a:latin typeface="Times New Roman" panose="02020603050405020304" pitchFamily="18" charset="0"/>
                <a:ea typeface="Times New Roman" panose="02020603050405020304" pitchFamily="18" charset="0"/>
              </a:rPr>
              <a:t> : </a:t>
            </a:r>
            <a:r>
              <a:rPr lang="en-US" sz="2800" b="1" dirty="0" err="1" smtClean="0">
                <a:solidFill>
                  <a:srgbClr val="002060"/>
                </a:solidFill>
                <a:latin typeface="Times New Roman" panose="02020603050405020304" pitchFamily="18" charset="0"/>
                <a:ea typeface="Times New Roman" panose="02020603050405020304" pitchFamily="18" charset="0"/>
              </a:rPr>
              <a:t>số</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phân</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tử</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Fe</a:t>
            </a:r>
            <a:r>
              <a:rPr lang="en-US" sz="2800" b="1" baseline="-25000" dirty="0">
                <a:solidFill>
                  <a:srgbClr val="002060"/>
                </a:solidFill>
                <a:latin typeface="Times New Roman" panose="02020603050405020304" pitchFamily="18" charset="0"/>
                <a:ea typeface="Times New Roman" panose="02020603050405020304" pitchFamily="18" charset="0"/>
              </a:rPr>
              <a:t>3</a:t>
            </a:r>
            <a:r>
              <a:rPr lang="en-US" sz="2800" b="1" dirty="0">
                <a:solidFill>
                  <a:srgbClr val="002060"/>
                </a:solidFill>
                <a:latin typeface="Times New Roman" panose="02020603050405020304" pitchFamily="18" charset="0"/>
                <a:ea typeface="Times New Roman" panose="02020603050405020304" pitchFamily="18" charset="0"/>
              </a:rPr>
              <a:t>O</a:t>
            </a:r>
            <a:r>
              <a:rPr lang="en-US" sz="2800" b="1" baseline="-25000" dirty="0">
                <a:solidFill>
                  <a:srgbClr val="002060"/>
                </a:solidFill>
                <a:latin typeface="Times New Roman" panose="02020603050405020304" pitchFamily="18" charset="0"/>
                <a:ea typeface="Times New Roman" panose="02020603050405020304" pitchFamily="18" charset="0"/>
              </a:rPr>
              <a:t>4</a:t>
            </a:r>
            <a:endParaRPr lang="en-US" sz="2800" b="1" dirty="0">
              <a:solidFill>
                <a:srgbClr val="002060"/>
              </a:solidFill>
              <a:latin typeface="Times New Roman" panose="02020603050405020304" pitchFamily="18" charset="0"/>
              <a:ea typeface="Times New Roman" panose="02020603050405020304" pitchFamily="18" charset="0"/>
            </a:endParaRPr>
          </a:p>
          <a:p>
            <a:pPr>
              <a:lnSpc>
                <a:spcPct val="115000"/>
              </a:lnSpc>
            </a:pP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3</a:t>
            </a:r>
            <a:r>
              <a:rPr lang="en-US" sz="2800" b="1" dirty="0" smtClean="0">
                <a:solidFill>
                  <a:srgbClr val="002060"/>
                </a:solidFill>
                <a:latin typeface="Times New Roman" panose="02020603050405020304" pitchFamily="18" charset="0"/>
                <a:ea typeface="Times New Roman" panose="02020603050405020304" pitchFamily="18" charset="0"/>
              </a:rPr>
              <a:t>: 2 : </a:t>
            </a:r>
            <a:r>
              <a:rPr lang="en-US" sz="2800" b="1" dirty="0">
                <a:solidFill>
                  <a:srgbClr val="002060"/>
                </a:solidFill>
                <a:latin typeface="Times New Roman" panose="02020603050405020304" pitchFamily="18" charset="0"/>
                <a:ea typeface="Times New Roman" panose="02020603050405020304" pitchFamily="18" charset="0"/>
              </a:rPr>
              <a:t>1</a:t>
            </a:r>
            <a:endParaRPr lang="en-US" sz="2800" b="1" dirty="0" smtClean="0">
              <a:solidFill>
                <a:srgbClr val="002060"/>
              </a:solidFill>
              <a:latin typeface="Times New Roman" panose="02020603050405020304" pitchFamily="18" charset="0"/>
              <a:ea typeface="Times New Roman" panose="02020603050405020304" pitchFamily="18" charset="0"/>
            </a:endParaRPr>
          </a:p>
          <a:p>
            <a:pPr>
              <a:lnSpc>
                <a:spcPct val="115000"/>
              </a:lnSpc>
            </a:pPr>
            <a:r>
              <a:rPr lang="en-US" sz="2800" b="1" dirty="0">
                <a:solidFill>
                  <a:srgbClr val="002060"/>
                </a:solidFill>
                <a:latin typeface="Times New Roman" panose="02020603050405020304" pitchFamily="18" charset="0"/>
                <a:ea typeface="Times New Roman" panose="02020603050405020304" pitchFamily="18" charset="0"/>
              </a:rPr>
              <a:t>-</a:t>
            </a:r>
            <a:r>
              <a:rPr lang="en-US" sz="2800" b="1" dirty="0" err="1">
                <a:solidFill>
                  <a:srgbClr val="FF0000"/>
                </a:solidFill>
                <a:latin typeface="Times New Roman" panose="02020603050405020304" pitchFamily="18" charset="0"/>
                <a:ea typeface="Times New Roman" panose="02020603050405020304" pitchFamily="18" charset="0"/>
              </a:rPr>
              <a:t>Tỉ</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lệ</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về</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số</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mol</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của</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chất</a:t>
            </a:r>
            <a:r>
              <a:rPr lang="en-US" sz="2800" b="1" dirty="0" smtClean="0">
                <a:solidFill>
                  <a:srgbClr val="FF0000"/>
                </a:solidFill>
                <a:latin typeface="Times New Roman" panose="02020603050405020304" pitchFamily="18" charset="0"/>
                <a:ea typeface="Times New Roman" panose="02020603050405020304" pitchFamily="18" charset="0"/>
              </a:rPr>
              <a:t>:</a:t>
            </a:r>
          </a:p>
          <a:p>
            <a:pPr>
              <a:lnSpc>
                <a:spcPct val="115000"/>
              </a:lnSpc>
            </a:pPr>
            <a:r>
              <a:rPr lang="en-US" sz="2800" b="1" dirty="0" err="1">
                <a:solidFill>
                  <a:srgbClr val="002060"/>
                </a:solidFill>
                <a:latin typeface="Times New Roman" panose="02020603050405020304" pitchFamily="18" charset="0"/>
                <a:ea typeface="Times New Roman" panose="02020603050405020304" pitchFamily="18" charset="0"/>
              </a:rPr>
              <a:t>Số</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mol</a:t>
            </a:r>
            <a:r>
              <a:rPr lang="en-US" sz="2800" b="1" dirty="0" smtClean="0">
                <a:solidFill>
                  <a:srgbClr val="002060"/>
                </a:solidFill>
                <a:latin typeface="Times New Roman" panose="02020603050405020304" pitchFamily="18" charset="0"/>
                <a:ea typeface="Times New Roman" panose="02020603050405020304" pitchFamily="18" charset="0"/>
              </a:rPr>
              <a:t> Fe</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số</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mol</a:t>
            </a:r>
            <a:r>
              <a:rPr lang="en-US" sz="2800" b="1" dirty="0" smtClean="0">
                <a:solidFill>
                  <a:srgbClr val="002060"/>
                </a:solidFill>
                <a:latin typeface="Times New Roman" panose="02020603050405020304" pitchFamily="18" charset="0"/>
                <a:ea typeface="Times New Roman" panose="02020603050405020304" pitchFamily="18" charset="0"/>
              </a:rPr>
              <a:t> O</a:t>
            </a:r>
            <a:r>
              <a:rPr lang="en-US" sz="2800" b="1" baseline="-25000" dirty="0" smtClean="0">
                <a:solidFill>
                  <a:srgbClr val="002060"/>
                </a:solidFill>
                <a:latin typeface="Times New Roman" panose="02020603050405020304" pitchFamily="18" charset="0"/>
                <a:ea typeface="Times New Roman" panose="02020603050405020304" pitchFamily="18" charset="0"/>
              </a:rPr>
              <a:t>2</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số</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mol</a:t>
            </a:r>
            <a:r>
              <a:rPr lang="en-US" sz="2800" b="1" dirty="0" smtClean="0">
                <a:solidFill>
                  <a:srgbClr val="002060"/>
                </a:solidFill>
                <a:latin typeface="Times New Roman" panose="02020603050405020304" pitchFamily="18" charset="0"/>
                <a:ea typeface="Times New Roman" panose="02020603050405020304" pitchFamily="18" charset="0"/>
              </a:rPr>
              <a:t> Fe</a:t>
            </a:r>
            <a:r>
              <a:rPr lang="en-US" sz="2800" b="1" baseline="-25000" dirty="0" smtClean="0">
                <a:solidFill>
                  <a:srgbClr val="002060"/>
                </a:solidFill>
                <a:latin typeface="Times New Roman" panose="02020603050405020304" pitchFamily="18" charset="0"/>
                <a:ea typeface="Times New Roman" panose="02020603050405020304" pitchFamily="18" charset="0"/>
              </a:rPr>
              <a:t>3</a:t>
            </a:r>
            <a:r>
              <a:rPr lang="en-US" sz="2800" b="1" dirty="0" smtClean="0">
                <a:solidFill>
                  <a:srgbClr val="002060"/>
                </a:solidFill>
                <a:latin typeface="Times New Roman" panose="02020603050405020304" pitchFamily="18" charset="0"/>
                <a:ea typeface="Times New Roman" panose="02020603050405020304" pitchFamily="18" charset="0"/>
              </a:rPr>
              <a:t>O</a:t>
            </a:r>
            <a:r>
              <a:rPr lang="en-US" sz="2800" b="1" baseline="-25000" dirty="0" smtClean="0">
                <a:solidFill>
                  <a:srgbClr val="002060"/>
                </a:solidFill>
                <a:latin typeface="Times New Roman" panose="02020603050405020304" pitchFamily="18" charset="0"/>
                <a:ea typeface="Times New Roman" panose="02020603050405020304" pitchFamily="18" charset="0"/>
              </a:rPr>
              <a:t>4</a:t>
            </a:r>
            <a:endParaRPr lang="en-US" sz="2800" b="1" dirty="0">
              <a:solidFill>
                <a:srgbClr val="002060"/>
              </a:solidFill>
              <a:latin typeface="Times New Roman" panose="02020603050405020304" pitchFamily="18" charset="0"/>
              <a:ea typeface="Times New Roman" panose="02020603050405020304" pitchFamily="18" charset="0"/>
            </a:endParaRPr>
          </a:p>
          <a:p>
            <a:pPr>
              <a:lnSpc>
                <a:spcPct val="115000"/>
              </a:lnSpc>
            </a:pPr>
            <a:r>
              <a:rPr lang="en-US" sz="2800" b="1" dirty="0">
                <a:solidFill>
                  <a:srgbClr val="002060"/>
                </a:solidFill>
                <a:latin typeface="Times New Roman" panose="02020603050405020304" pitchFamily="18" charset="0"/>
                <a:ea typeface="Times New Roman" panose="02020603050405020304" pitchFamily="18" charset="0"/>
              </a:rPr>
              <a:t>= 3: 2 : 1</a:t>
            </a:r>
          </a:p>
          <a:p>
            <a:pPr>
              <a:lnSpc>
                <a:spcPct val="115000"/>
              </a:lnSpc>
            </a:pPr>
            <a:r>
              <a:rPr lang="en-US" sz="2800" b="1" dirty="0" smtClean="0">
                <a:solidFill>
                  <a:srgbClr val="002060"/>
                </a:solidFill>
                <a:latin typeface="Times New Roman" panose="02020603050405020304" pitchFamily="18" charset="0"/>
                <a:ea typeface="Times New Roman" panose="02020603050405020304" pitchFamily="18" charset="0"/>
              </a:rPr>
              <a:t>-</a:t>
            </a:r>
            <a:r>
              <a:rPr lang="en-US" sz="2800" b="1" dirty="0" err="1">
                <a:solidFill>
                  <a:srgbClr val="FF0000"/>
                </a:solidFill>
                <a:latin typeface="Times New Roman" panose="02020603050405020304" pitchFamily="18" charset="0"/>
                <a:ea typeface="Times New Roman" panose="02020603050405020304" pitchFamily="18" charset="0"/>
              </a:rPr>
              <a:t>Tỉ</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lệ</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về</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khối</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lượng</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của</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chất</a:t>
            </a:r>
            <a:r>
              <a:rPr lang="en-US" sz="2800" b="1" dirty="0" smtClean="0">
                <a:solidFill>
                  <a:srgbClr val="FF0000"/>
                </a:solidFill>
                <a:latin typeface="Times New Roman" panose="02020603050405020304" pitchFamily="18" charset="0"/>
                <a:ea typeface="Times New Roman" panose="02020603050405020304" pitchFamily="18" charset="0"/>
              </a:rPr>
              <a:t>:</a:t>
            </a:r>
          </a:p>
          <a:p>
            <a:pPr>
              <a:lnSpc>
                <a:spcPct val="115000"/>
              </a:lnSpc>
            </a:pPr>
            <a:r>
              <a:rPr lang="en-US" sz="2800" b="1" dirty="0" err="1" smtClean="0">
                <a:solidFill>
                  <a:srgbClr val="002060"/>
                </a:solidFill>
                <a:latin typeface="Times New Roman" panose="02020603050405020304" pitchFamily="18" charset="0"/>
                <a:ea typeface="Times New Roman" panose="02020603050405020304" pitchFamily="18" charset="0"/>
              </a:rPr>
              <a:t>Khối</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lượng</a:t>
            </a:r>
            <a:r>
              <a:rPr lang="en-US" sz="2800" b="1" dirty="0" smtClean="0">
                <a:solidFill>
                  <a:srgbClr val="002060"/>
                </a:solidFill>
                <a:latin typeface="Times New Roman" panose="02020603050405020304" pitchFamily="18" charset="0"/>
                <a:ea typeface="Times New Roman" panose="02020603050405020304" pitchFamily="18" charset="0"/>
              </a:rPr>
              <a:t> Fe</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k</a:t>
            </a:r>
            <a:r>
              <a:rPr lang="en-US" sz="2800" b="1" dirty="0" err="1" smtClean="0">
                <a:solidFill>
                  <a:srgbClr val="002060"/>
                </a:solidFill>
                <a:latin typeface="Times New Roman" panose="02020603050405020304" pitchFamily="18" charset="0"/>
                <a:ea typeface="Times New Roman" panose="02020603050405020304" pitchFamily="18" charset="0"/>
              </a:rPr>
              <a:t>hối</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lượng</a:t>
            </a:r>
            <a:r>
              <a:rPr lang="en-US" sz="2800" b="1" dirty="0" smtClean="0">
                <a:solidFill>
                  <a:srgbClr val="002060"/>
                </a:solidFill>
                <a:latin typeface="Times New Roman" panose="02020603050405020304" pitchFamily="18" charset="0"/>
                <a:ea typeface="Times New Roman" panose="02020603050405020304" pitchFamily="18" charset="0"/>
              </a:rPr>
              <a:t> O</a:t>
            </a:r>
            <a:r>
              <a:rPr lang="en-US" sz="2800" b="1" baseline="-25000" dirty="0" smtClean="0">
                <a:solidFill>
                  <a:srgbClr val="002060"/>
                </a:solidFill>
                <a:latin typeface="Times New Roman" panose="02020603050405020304" pitchFamily="18" charset="0"/>
                <a:ea typeface="Times New Roman" panose="02020603050405020304" pitchFamily="18" charset="0"/>
              </a:rPr>
              <a:t>2</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khối</a:t>
            </a:r>
            <a:r>
              <a:rPr lang="en-US" sz="2800" b="1" dirty="0" smtClean="0">
                <a:solidFill>
                  <a:srgbClr val="002060"/>
                </a:solidFill>
                <a:latin typeface="Times New Roman" panose="02020603050405020304" pitchFamily="18" charset="0"/>
                <a:ea typeface="Times New Roman" panose="02020603050405020304" pitchFamily="18" charset="0"/>
              </a:rPr>
              <a:t> </a:t>
            </a:r>
            <a:r>
              <a:rPr lang="en-US" sz="2800" b="1" dirty="0" err="1" smtClean="0">
                <a:solidFill>
                  <a:srgbClr val="002060"/>
                </a:solidFill>
                <a:latin typeface="Times New Roman" panose="02020603050405020304" pitchFamily="18" charset="0"/>
                <a:ea typeface="Times New Roman" panose="02020603050405020304" pitchFamily="18" charset="0"/>
              </a:rPr>
              <a:t>lượng</a:t>
            </a:r>
            <a:r>
              <a:rPr lang="en-US" sz="2800" b="1" dirty="0" smtClean="0">
                <a:solidFill>
                  <a:srgbClr val="002060"/>
                </a:solidFill>
                <a:latin typeface="Times New Roman" panose="02020603050405020304" pitchFamily="18" charset="0"/>
                <a:ea typeface="Times New Roman" panose="02020603050405020304" pitchFamily="18" charset="0"/>
              </a:rPr>
              <a:t> Fe</a:t>
            </a:r>
            <a:r>
              <a:rPr lang="en-US" sz="2800" b="1" baseline="-25000" dirty="0" smtClean="0">
                <a:solidFill>
                  <a:srgbClr val="002060"/>
                </a:solidFill>
                <a:latin typeface="Times New Roman" panose="02020603050405020304" pitchFamily="18" charset="0"/>
                <a:ea typeface="Times New Roman" panose="02020603050405020304" pitchFamily="18" charset="0"/>
              </a:rPr>
              <a:t>3</a:t>
            </a:r>
            <a:r>
              <a:rPr lang="en-US" sz="2800" b="1" dirty="0" smtClean="0">
                <a:solidFill>
                  <a:srgbClr val="002060"/>
                </a:solidFill>
                <a:latin typeface="Times New Roman" panose="02020603050405020304" pitchFamily="18" charset="0"/>
                <a:ea typeface="Times New Roman" panose="02020603050405020304" pitchFamily="18" charset="0"/>
              </a:rPr>
              <a:t>O</a:t>
            </a:r>
            <a:r>
              <a:rPr lang="en-US" sz="2800" b="1" baseline="-25000" dirty="0" smtClean="0">
                <a:solidFill>
                  <a:srgbClr val="002060"/>
                </a:solidFill>
                <a:latin typeface="Times New Roman" panose="02020603050405020304" pitchFamily="18" charset="0"/>
                <a:ea typeface="Times New Roman" panose="02020603050405020304" pitchFamily="18" charset="0"/>
              </a:rPr>
              <a:t>4</a:t>
            </a:r>
            <a:endParaRPr lang="en-US" sz="2800" b="1" dirty="0">
              <a:solidFill>
                <a:srgbClr val="002060"/>
              </a:solidFill>
              <a:latin typeface="Times New Roman" panose="02020603050405020304" pitchFamily="18" charset="0"/>
              <a:ea typeface="Times New Roman" panose="02020603050405020304" pitchFamily="18" charset="0"/>
            </a:endParaRPr>
          </a:p>
          <a:p>
            <a:pPr>
              <a:lnSpc>
                <a:spcPct val="115000"/>
              </a:lnSpc>
            </a:pP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smtClean="0">
                <a:solidFill>
                  <a:srgbClr val="002060"/>
                </a:solidFill>
                <a:latin typeface="Times New Roman" panose="02020603050405020304" pitchFamily="18" charset="0"/>
                <a:ea typeface="Times New Roman" panose="02020603050405020304" pitchFamily="18" charset="0"/>
              </a:rPr>
              <a:t>(3.56) : (2.32) : (232) = 21 : 8 : 29</a:t>
            </a:r>
            <a:endParaRPr lang="en-US" sz="2800" b="1" dirty="0">
              <a:solidFill>
                <a:srgbClr val="002060"/>
              </a:solidFill>
              <a:latin typeface="Times New Roman" panose="02020603050405020304" pitchFamily="18" charset="0"/>
              <a:ea typeface="Times New Roman" panose="02020603050405020304" pitchFamily="18" charset="0"/>
            </a:endParaRPr>
          </a:p>
          <a:p>
            <a:pPr>
              <a:lnSpc>
                <a:spcPct val="115000"/>
              </a:lnSpc>
            </a:pPr>
            <a:endParaRPr lang="en-US" sz="2800" b="1" dirty="0">
              <a:solidFill>
                <a:srgbClr val="002060"/>
              </a:solidFill>
              <a:latin typeface="Times New Roman" panose="02020603050405020304" pitchFamily="18" charset="0"/>
              <a:ea typeface="Times New Roman" panose="02020603050405020304" pitchFamily="18" charset="0"/>
            </a:endParaRPr>
          </a:p>
          <a:p>
            <a:pPr>
              <a:lnSpc>
                <a:spcPct val="115000"/>
              </a:lnSpc>
            </a:pPr>
            <a:endParaRPr lang="en-US" sz="2800" b="1" dirty="0" smtClean="0">
              <a:solidFill>
                <a:srgbClr val="002060"/>
              </a:solidFill>
              <a:latin typeface="Times New Roman" panose="02020603050405020304" pitchFamily="18" charset="0"/>
              <a:ea typeface="Times New Roman" panose="02020603050405020304" pitchFamily="18" charset="0"/>
            </a:endParaRPr>
          </a:p>
          <a:p>
            <a:pPr>
              <a:lnSpc>
                <a:spcPct val="115000"/>
              </a:lnSpc>
            </a:pPr>
            <a:endParaRPr lang="en-US" sz="2800" b="1" dirty="0" smtClean="0">
              <a:solidFill>
                <a:srgbClr val="002060"/>
              </a:solidFill>
              <a:latin typeface="Times New Roman" panose="02020603050405020304" pitchFamily="18" charset="0"/>
              <a:ea typeface="Times New Roman" panose="02020603050405020304" pitchFamily="18" charset="0"/>
            </a:endParaRPr>
          </a:p>
          <a:p>
            <a:pPr>
              <a:lnSpc>
                <a:spcPct val="115000"/>
              </a:lnSpc>
            </a:pPr>
            <a:endParaRPr lang="en-US" sz="2800" b="1" dirty="0">
              <a:solidFill>
                <a:srgbClr val="002060"/>
              </a:solidFill>
              <a:latin typeface="Times New Roman" panose="02020603050405020304" pitchFamily="18" charset="0"/>
              <a:ea typeface="Times New Roman" panose="02020603050405020304" pitchFamily="18" charset="0"/>
            </a:endParaRPr>
          </a:p>
          <a:p>
            <a:pPr>
              <a:lnSpc>
                <a:spcPct val="115000"/>
              </a:lnSpc>
            </a:pPr>
            <a:endParaRPr lang="en-US" sz="2800" b="1" dirty="0">
              <a:solidFill>
                <a:srgbClr val="002060"/>
              </a:solidFill>
              <a:latin typeface="Times New Roman" panose="02020603050405020304" pitchFamily="18" charset="0"/>
              <a:ea typeface="Times New Roman" panose="02020603050405020304" pitchFamily="18" charset="0"/>
            </a:endParaRPr>
          </a:p>
          <a:p>
            <a:pPr>
              <a:lnSpc>
                <a:spcPct val="115000"/>
              </a:lnSpc>
            </a:pPr>
            <a:r>
              <a:rPr lang="en-US" sz="2800" b="1" dirty="0" smtClean="0">
                <a:solidFill>
                  <a:srgbClr val="002060"/>
                </a:solidFill>
                <a:latin typeface="Times New Roman" panose="02020603050405020304" pitchFamily="18" charset="0"/>
                <a:ea typeface="Times New Roman" panose="02020603050405020304" pitchFamily="18" charset="0"/>
              </a:rPr>
              <a:t>  </a:t>
            </a:r>
            <a:endParaRPr lang="en-US" sz="2800" b="1"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a:fillRect/>
          </a:stretch>
        </p:blipFill>
        <p:spPr bwMode="auto">
          <a:xfrm>
            <a:off x="1066800" y="0"/>
            <a:ext cx="763270" cy="88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28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2085" y="0"/>
            <a:ext cx="8971914" cy="6248400"/>
          </a:xfrm>
          <a:prstGeom prst="rect">
            <a:avLst/>
          </a:prstGeom>
        </p:spPr>
      </p:pic>
      <p:sp>
        <p:nvSpPr>
          <p:cNvPr id="2" name="TextBox 3"/>
          <p:cNvSpPr txBox="1">
            <a:spLocks noChangeArrowheads="1"/>
          </p:cNvSpPr>
          <p:nvPr/>
        </p:nvSpPr>
        <p:spPr bwMode="auto">
          <a:xfrm>
            <a:off x="172085" y="984885"/>
            <a:ext cx="8665210" cy="4120515"/>
          </a:xfrm>
          <a:prstGeom prst="rect">
            <a:avLst/>
          </a:prstGeom>
          <a:noFill/>
          <a:ln w="28575">
            <a:solidFill>
              <a:srgbClr val="FFC000"/>
            </a:solidFill>
            <a:prstDash val="dashDot"/>
            <a:miter lim="800000"/>
          </a:ln>
          <a:extLst>
            <a:ext uri="{909E8E84-426E-40DD-AFC4-6F175D3DCCD1}">
              <a14:hiddenFill xmlns:a14="http://schemas.microsoft.com/office/drawing/2010/main">
                <a:solidFill>
                  <a:srgbClr val="FFFFFF"/>
                </a:solidFill>
              </a14:hiddenFill>
            </a:ext>
          </a:extLst>
        </p:spPr>
        <p:txBody>
          <a:bodyPr wrap="square">
            <a:noAutofit/>
          </a:bodyPr>
          <a:lstStyle/>
          <a:p>
            <a:r>
              <a:rPr lang="en-US" sz="2800" b="1" dirty="0" smtClean="0">
                <a:effectLst/>
                <a:latin typeface="Times New Roman" panose="02020603050405020304" pitchFamily="18" charset="0"/>
                <a:ea typeface="Times New Roman" panose="02020603050405020304" pitchFamily="18" charset="0"/>
              </a:rPr>
              <a:t>1. </a:t>
            </a:r>
            <a:r>
              <a:rPr lang="nl-NL" sz="2800" b="1" dirty="0">
                <a:latin typeface="Times New Roman" panose="02020603050405020304" pitchFamily="18" charset="0"/>
                <a:ea typeface="Times New Roman" panose="02020603050405020304" pitchFamily="18" charset="0"/>
              </a:rPr>
              <a:t>Lập phương trình hoá học và xác định tỷ lệ </a:t>
            </a:r>
            <a:r>
              <a:rPr lang="nl-NL" sz="2800" b="1" dirty="0" smtClean="0">
                <a:latin typeface="Times New Roman" panose="02020603050405020304" pitchFamily="18" charset="0"/>
                <a:ea typeface="Times New Roman" panose="02020603050405020304" pitchFamily="18" charset="0"/>
              </a:rPr>
              <a:t>về </a:t>
            </a:r>
            <a:r>
              <a:rPr lang="nl-NL" sz="2800" b="1" dirty="0" smtClean="0">
                <a:solidFill>
                  <a:srgbClr val="FF0000"/>
                </a:solidFill>
                <a:latin typeface="Times New Roman" panose="02020603050405020304" pitchFamily="18" charset="0"/>
                <a:ea typeface="Times New Roman" panose="02020603050405020304" pitchFamily="18" charset="0"/>
              </a:rPr>
              <a:t>số mol của </a:t>
            </a:r>
            <a:r>
              <a:rPr lang="nl-NL" sz="2800" b="1" dirty="0" smtClean="0">
                <a:latin typeface="Times New Roman" panose="02020603050405020304" pitchFamily="18" charset="0"/>
                <a:ea typeface="Times New Roman" panose="02020603050405020304" pitchFamily="18" charset="0"/>
              </a:rPr>
              <a:t>các </a:t>
            </a:r>
            <a:r>
              <a:rPr lang="nl-NL" sz="2800" b="1" dirty="0">
                <a:latin typeface="Times New Roman" panose="02020603050405020304" pitchFamily="18" charset="0"/>
                <a:ea typeface="Times New Roman" panose="02020603050405020304" pitchFamily="18" charset="0"/>
              </a:rPr>
              <a:t>chất trong sơ đồ PƯHH sau:</a:t>
            </a:r>
          </a:p>
          <a:p>
            <a:endParaRPr lang="nl-NL" sz="2800" b="1" dirty="0">
              <a:latin typeface="Times New Roman" panose="02020603050405020304" pitchFamily="18" charset="0"/>
              <a:ea typeface="Times New Roman" panose="02020603050405020304" pitchFamily="18" charset="0"/>
            </a:endParaRPr>
          </a:p>
          <a:p>
            <a:r>
              <a:rPr lang="nl-NL" sz="2800" b="1" dirty="0">
                <a:latin typeface="Times New Roman" panose="02020603050405020304" pitchFamily="18" charset="0"/>
                <a:ea typeface="Times New Roman" panose="02020603050405020304" pitchFamily="18" charset="0"/>
              </a:rPr>
              <a:t>C</a:t>
            </a:r>
            <a:r>
              <a:rPr lang="nl-NL" sz="2800" b="1" dirty="0" smtClean="0">
                <a:latin typeface="Times New Roman" panose="02020603050405020304" pitchFamily="18" charset="0"/>
                <a:ea typeface="Times New Roman" panose="02020603050405020304" pitchFamily="18" charset="0"/>
              </a:rPr>
              <a:t>aCO</a:t>
            </a:r>
            <a:r>
              <a:rPr lang="nl-NL" sz="2800" b="1" baseline="-25000" dirty="0" smtClean="0">
                <a:latin typeface="Times New Roman" panose="02020603050405020304" pitchFamily="18" charset="0"/>
                <a:ea typeface="Times New Roman" panose="02020603050405020304" pitchFamily="18" charset="0"/>
              </a:rPr>
              <a:t>3</a:t>
            </a:r>
            <a:r>
              <a:rPr lang="nl-NL" sz="2800" b="1" dirty="0" smtClean="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 </a:t>
            </a:r>
            <a:r>
              <a:rPr lang="nl-NL" sz="2800" b="1" dirty="0" smtClean="0">
                <a:latin typeface="Times New Roman" panose="02020603050405020304" pitchFamily="18" charset="0"/>
                <a:ea typeface="Times New Roman" panose="02020603050405020304" pitchFamily="18" charset="0"/>
              </a:rPr>
              <a:t>HCl </a:t>
            </a:r>
            <a:r>
              <a:rPr lang="nl-NL" sz="2800" b="1" dirty="0">
                <a:latin typeface="Times New Roman" panose="02020603050405020304" pitchFamily="18" charset="0"/>
                <a:ea typeface="Times New Roman" panose="02020603050405020304" pitchFamily="18" charset="0"/>
              </a:rPr>
              <a:t>---&gt; </a:t>
            </a:r>
            <a:r>
              <a:rPr lang="nl-NL" sz="2800" b="1" dirty="0" smtClean="0">
                <a:latin typeface="Times New Roman" panose="02020603050405020304" pitchFamily="18" charset="0"/>
                <a:ea typeface="Times New Roman" panose="02020603050405020304" pitchFamily="18" charset="0"/>
              </a:rPr>
              <a:t>CaCl</a:t>
            </a:r>
            <a:r>
              <a:rPr lang="nl-NL" sz="2800" b="1" baseline="-25000" dirty="0" smtClean="0">
                <a:latin typeface="Times New Roman" panose="02020603050405020304" pitchFamily="18" charset="0"/>
                <a:ea typeface="Times New Roman" panose="02020603050405020304" pitchFamily="18" charset="0"/>
              </a:rPr>
              <a:t>2 </a:t>
            </a:r>
            <a:r>
              <a:rPr lang="nl-NL" sz="2800" b="1" dirty="0" smtClean="0">
                <a:latin typeface="Times New Roman" panose="02020603050405020304" pitchFamily="18" charset="0"/>
                <a:ea typeface="Times New Roman" panose="02020603050405020304" pitchFamily="18" charset="0"/>
              </a:rPr>
              <a:t> + CO</a:t>
            </a:r>
            <a:r>
              <a:rPr lang="nl-NL" sz="2800" b="1" baseline="-25000" dirty="0" smtClean="0">
                <a:latin typeface="Times New Roman" panose="02020603050405020304" pitchFamily="18" charset="0"/>
                <a:ea typeface="Times New Roman" panose="02020603050405020304" pitchFamily="18" charset="0"/>
              </a:rPr>
              <a:t>2</a:t>
            </a:r>
            <a:r>
              <a:rPr lang="nl-NL" sz="2800" b="1" dirty="0" smtClean="0">
                <a:latin typeface="Times New Roman" panose="02020603050405020304" pitchFamily="18" charset="0"/>
                <a:ea typeface="Times New Roman" panose="02020603050405020304" pitchFamily="18" charset="0"/>
              </a:rPr>
              <a:t> + H</a:t>
            </a:r>
            <a:r>
              <a:rPr lang="nl-NL" sz="2800" b="1" baseline="-25000" dirty="0" smtClean="0">
                <a:latin typeface="Times New Roman" panose="02020603050405020304" pitchFamily="18" charset="0"/>
                <a:ea typeface="Times New Roman" panose="02020603050405020304" pitchFamily="18" charset="0"/>
              </a:rPr>
              <a:t>2</a:t>
            </a:r>
            <a:r>
              <a:rPr lang="nl-NL" sz="2800" b="1" dirty="0" smtClean="0">
                <a:latin typeface="Times New Roman" panose="02020603050405020304" pitchFamily="18" charset="0"/>
                <a:ea typeface="Times New Roman" panose="02020603050405020304" pitchFamily="18" charset="0"/>
              </a:rPr>
              <a:t>O</a:t>
            </a:r>
          </a:p>
          <a:p>
            <a:endParaRPr lang="nl-NL" sz="2800" b="1" dirty="0" smtClean="0">
              <a:latin typeface="Times New Roman" panose="02020603050405020304" pitchFamily="18" charset="0"/>
              <a:ea typeface="Times New Roman" panose="02020603050405020304" pitchFamily="18" charset="0"/>
            </a:endParaRPr>
          </a:p>
          <a:p>
            <a:r>
              <a:rPr lang="nl-NL" sz="2800" b="1" dirty="0" smtClean="0">
                <a:latin typeface="Times New Roman" panose="02020603050405020304" pitchFamily="18" charset="0"/>
                <a:ea typeface="Times New Roman" panose="02020603050405020304" pitchFamily="18" charset="0"/>
              </a:rPr>
              <a:t>2</a:t>
            </a:r>
            <a:r>
              <a:rPr lang="nl-NL" sz="2800" b="1" dirty="0">
                <a:effectLst/>
                <a:latin typeface="Times New Roman" panose="02020603050405020304" pitchFamily="18" charset="0"/>
                <a:ea typeface="Times New Roman" panose="02020603050405020304" pitchFamily="18" charset="0"/>
              </a:rPr>
              <a:t>. Lập phương trình hoá học và xác định tỷ lệ </a:t>
            </a:r>
            <a:r>
              <a:rPr lang="nl-NL" sz="2800" b="1" dirty="0" smtClean="0">
                <a:effectLst/>
                <a:latin typeface="Times New Roman" panose="02020603050405020304" pitchFamily="18" charset="0"/>
                <a:ea typeface="Times New Roman" panose="02020603050405020304" pitchFamily="18" charset="0"/>
              </a:rPr>
              <a:t>về </a:t>
            </a:r>
            <a:r>
              <a:rPr lang="nl-NL" sz="2800" b="1" dirty="0" smtClean="0">
                <a:solidFill>
                  <a:srgbClr val="FF0000"/>
                </a:solidFill>
                <a:effectLst/>
                <a:latin typeface="Times New Roman" panose="02020603050405020304" pitchFamily="18" charset="0"/>
                <a:ea typeface="Times New Roman" panose="02020603050405020304" pitchFamily="18" charset="0"/>
              </a:rPr>
              <a:t>số </a:t>
            </a:r>
            <a:r>
              <a:rPr lang="nl-NL" sz="2800" b="1" dirty="0">
                <a:solidFill>
                  <a:srgbClr val="FF0000"/>
                </a:solidFill>
                <a:effectLst/>
                <a:latin typeface="Times New Roman" panose="02020603050405020304" pitchFamily="18" charset="0"/>
                <a:ea typeface="Times New Roman" panose="02020603050405020304" pitchFamily="18" charset="0"/>
              </a:rPr>
              <a:t>phân tử </a:t>
            </a:r>
            <a:r>
              <a:rPr lang="nl-NL" sz="2800" b="1" dirty="0" smtClean="0">
                <a:solidFill>
                  <a:srgbClr val="FF0000"/>
                </a:solidFill>
                <a:effectLst/>
                <a:latin typeface="Times New Roman" panose="02020603050405020304" pitchFamily="18" charset="0"/>
                <a:ea typeface="Times New Roman" panose="02020603050405020304" pitchFamily="18" charset="0"/>
              </a:rPr>
              <a:t>của </a:t>
            </a:r>
            <a:r>
              <a:rPr lang="nl-NL" sz="2800" b="1" dirty="0" smtClean="0">
                <a:effectLst/>
                <a:latin typeface="Times New Roman" panose="02020603050405020304" pitchFamily="18" charset="0"/>
                <a:ea typeface="Times New Roman" panose="02020603050405020304" pitchFamily="18" charset="0"/>
              </a:rPr>
              <a:t>các </a:t>
            </a:r>
            <a:r>
              <a:rPr lang="nl-NL" sz="2800" b="1" dirty="0">
                <a:effectLst/>
                <a:latin typeface="Times New Roman" panose="02020603050405020304" pitchFamily="18" charset="0"/>
                <a:ea typeface="Times New Roman" panose="02020603050405020304" pitchFamily="18" charset="0"/>
              </a:rPr>
              <a:t>chất trong sơ đồ PƯHH sau</a:t>
            </a:r>
            <a:r>
              <a:rPr lang="nl-NL" sz="2800" b="1" dirty="0" smtClean="0">
                <a:effectLst/>
                <a:latin typeface="Times New Roman" panose="02020603050405020304" pitchFamily="18" charset="0"/>
                <a:ea typeface="Times New Roman" panose="02020603050405020304" pitchFamily="18" charset="0"/>
              </a:rPr>
              <a:t>:</a:t>
            </a:r>
          </a:p>
          <a:p>
            <a:endParaRPr lang="nl-NL" sz="2800" b="1" dirty="0">
              <a:effectLst/>
              <a:latin typeface="Times New Roman" panose="02020603050405020304" pitchFamily="18" charset="0"/>
              <a:ea typeface="Times New Roman" panose="02020603050405020304" pitchFamily="18" charset="0"/>
            </a:endParaRPr>
          </a:p>
          <a:p>
            <a:r>
              <a:rPr lang="nl-NL" sz="2800" b="1" dirty="0">
                <a:latin typeface="Times New Roman" panose="02020603050405020304" pitchFamily="18" charset="0"/>
                <a:ea typeface="Times New Roman" panose="02020603050405020304" pitchFamily="18" charset="0"/>
              </a:rPr>
              <a:t>Na</a:t>
            </a:r>
            <a:r>
              <a:rPr lang="nl-NL" sz="2800" b="1" baseline="-25000" dirty="0">
                <a:latin typeface="Times New Roman" panose="02020603050405020304" pitchFamily="18" charset="0"/>
                <a:ea typeface="Times New Roman" panose="02020603050405020304" pitchFamily="18" charset="0"/>
              </a:rPr>
              <a:t>2</a:t>
            </a:r>
            <a:r>
              <a:rPr lang="nl-NL" sz="2800" b="1" dirty="0">
                <a:latin typeface="Times New Roman" panose="02020603050405020304" pitchFamily="18" charset="0"/>
                <a:ea typeface="Times New Roman" panose="02020603050405020304" pitchFamily="18" charset="0"/>
              </a:rPr>
              <a:t>CO</a:t>
            </a:r>
            <a:r>
              <a:rPr lang="nl-NL" sz="2800" b="1" baseline="-25000" dirty="0">
                <a:latin typeface="Times New Roman" panose="02020603050405020304" pitchFamily="18" charset="0"/>
                <a:ea typeface="Times New Roman" panose="02020603050405020304" pitchFamily="18" charset="0"/>
              </a:rPr>
              <a:t>3</a:t>
            </a:r>
            <a:r>
              <a:rPr lang="nl-NL" sz="2800" b="1" dirty="0">
                <a:latin typeface="Times New Roman" panose="02020603050405020304" pitchFamily="18" charset="0"/>
                <a:ea typeface="Times New Roman" panose="02020603050405020304" pitchFamily="18" charset="0"/>
              </a:rPr>
              <a:t> + Ba(OH)</a:t>
            </a:r>
            <a:r>
              <a:rPr lang="nl-NL" sz="2800" b="1" baseline="-25000" dirty="0">
                <a:latin typeface="Times New Roman" panose="02020603050405020304" pitchFamily="18" charset="0"/>
                <a:ea typeface="Times New Roman" panose="02020603050405020304" pitchFamily="18" charset="0"/>
              </a:rPr>
              <a:t>2</a:t>
            </a:r>
            <a:r>
              <a:rPr lang="nl-NL" sz="2800" b="1" dirty="0">
                <a:latin typeface="Times New Roman" panose="02020603050405020304" pitchFamily="18" charset="0"/>
                <a:ea typeface="Times New Roman" panose="02020603050405020304" pitchFamily="18" charset="0"/>
              </a:rPr>
              <a:t> ---&gt; NaOH + BaCO</a:t>
            </a:r>
            <a:r>
              <a:rPr lang="nl-NL" sz="2800" b="1" baseline="-25000" dirty="0">
                <a:latin typeface="Times New Roman" panose="02020603050405020304" pitchFamily="18" charset="0"/>
                <a:ea typeface="Times New Roman" panose="02020603050405020304" pitchFamily="18" charset="0"/>
              </a:rPr>
              <a:t>3</a:t>
            </a:r>
          </a:p>
          <a:p>
            <a:r>
              <a:rPr lang="nl-NL" sz="2800" b="1" dirty="0">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2939306" y="49570"/>
            <a:ext cx="3265388" cy="58785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2085" y="0"/>
            <a:ext cx="8971914" cy="6781800"/>
          </a:xfrm>
          <a:prstGeom prst="rect">
            <a:avLst/>
          </a:prstGeom>
        </p:spPr>
      </p:pic>
      <p:sp>
        <p:nvSpPr>
          <p:cNvPr id="2" name="TextBox 3"/>
          <p:cNvSpPr txBox="1">
            <a:spLocks noChangeArrowheads="1"/>
          </p:cNvSpPr>
          <p:nvPr/>
        </p:nvSpPr>
        <p:spPr bwMode="auto">
          <a:xfrm>
            <a:off x="172085" y="984885"/>
            <a:ext cx="8665210" cy="4120515"/>
          </a:xfrm>
          <a:prstGeom prst="rect">
            <a:avLst/>
          </a:prstGeom>
          <a:noFill/>
          <a:ln w="28575">
            <a:solidFill>
              <a:srgbClr val="FFC000"/>
            </a:solidFill>
            <a:prstDash val="dashDot"/>
            <a:miter lim="800000"/>
          </a:ln>
          <a:extLst>
            <a:ext uri="{909E8E84-426E-40DD-AFC4-6F175D3DCCD1}">
              <a14:hiddenFill xmlns:a14="http://schemas.microsoft.com/office/drawing/2010/main">
                <a:solidFill>
                  <a:srgbClr val="FFFFFF"/>
                </a:solidFill>
              </a14:hiddenFill>
            </a:ext>
          </a:extLst>
        </p:spPr>
        <p:txBody>
          <a:bodyPr wrap="square">
            <a:noAutofit/>
          </a:bodyPr>
          <a:lstStyle/>
          <a:p>
            <a:pPr marL="514350" indent="-514350">
              <a:buAutoNum type="arabicPeriod"/>
            </a:pPr>
            <a:r>
              <a:rPr lang="en-US" sz="2800" b="1" dirty="0" smtClean="0">
                <a:latin typeface="Times New Roman" panose="02020603050405020304" pitchFamily="18" charset="0"/>
                <a:ea typeface="Times New Roman" panose="02020603050405020304" pitchFamily="18" charset="0"/>
              </a:rPr>
              <a:t>PTHH:</a:t>
            </a:r>
            <a:r>
              <a:rPr lang="nl-NL" sz="2800" b="1" dirty="0" smtClean="0">
                <a:latin typeface="Times New Roman" panose="02020603050405020304" pitchFamily="18" charset="0"/>
                <a:ea typeface="Times New Roman" panose="02020603050405020304" pitchFamily="18" charset="0"/>
              </a:rPr>
              <a:t>  CaCO</a:t>
            </a:r>
            <a:r>
              <a:rPr lang="nl-NL" sz="2800" b="1" baseline="-25000" dirty="0" smtClean="0">
                <a:latin typeface="Times New Roman" panose="02020603050405020304" pitchFamily="18" charset="0"/>
                <a:ea typeface="Times New Roman" panose="02020603050405020304" pitchFamily="18" charset="0"/>
              </a:rPr>
              <a:t>3</a:t>
            </a:r>
            <a:r>
              <a:rPr lang="nl-NL" sz="2800" b="1" dirty="0" smtClean="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 </a:t>
            </a:r>
            <a:r>
              <a:rPr lang="nl-NL" sz="2800" b="1" dirty="0" smtClean="0">
                <a:latin typeface="Times New Roman" panose="02020603050405020304" pitchFamily="18" charset="0"/>
                <a:ea typeface="Times New Roman" panose="02020603050405020304" pitchFamily="18" charset="0"/>
              </a:rPr>
              <a:t>2HCl </a:t>
            </a:r>
            <a:r>
              <a:rPr lang="nl-NL" sz="2800" b="1" dirty="0" smtClean="0">
                <a:latin typeface="Times New Roman" panose="02020603050405020304" pitchFamily="18" charset="0"/>
                <a:ea typeface="Times New Roman" panose="02020603050405020304" pitchFamily="18" charset="0"/>
                <a:sym typeface="Wingdings" panose="05000000000000000000" pitchFamily="2" charset="2"/>
              </a:rPr>
              <a:t></a:t>
            </a:r>
            <a:r>
              <a:rPr lang="nl-NL" sz="2800" b="1" dirty="0" smtClean="0">
                <a:latin typeface="Times New Roman" panose="02020603050405020304" pitchFamily="18" charset="0"/>
                <a:ea typeface="Times New Roman" panose="02020603050405020304" pitchFamily="18" charset="0"/>
              </a:rPr>
              <a:t> CaCl</a:t>
            </a:r>
            <a:r>
              <a:rPr lang="nl-NL" sz="2800" b="1" baseline="-25000" dirty="0" smtClean="0">
                <a:latin typeface="Times New Roman" panose="02020603050405020304" pitchFamily="18" charset="0"/>
                <a:ea typeface="Times New Roman" panose="02020603050405020304" pitchFamily="18" charset="0"/>
              </a:rPr>
              <a:t>2 </a:t>
            </a:r>
            <a:r>
              <a:rPr lang="nl-NL" sz="2800" b="1" dirty="0" smtClean="0">
                <a:latin typeface="Times New Roman" panose="02020603050405020304" pitchFamily="18" charset="0"/>
                <a:ea typeface="Times New Roman" panose="02020603050405020304" pitchFamily="18" charset="0"/>
              </a:rPr>
              <a:t> + CO</a:t>
            </a:r>
            <a:r>
              <a:rPr lang="nl-NL" sz="2800" b="1" baseline="-25000" dirty="0" smtClean="0">
                <a:latin typeface="Times New Roman" panose="02020603050405020304" pitchFamily="18" charset="0"/>
                <a:ea typeface="Times New Roman" panose="02020603050405020304" pitchFamily="18" charset="0"/>
              </a:rPr>
              <a:t>2</a:t>
            </a:r>
            <a:r>
              <a:rPr lang="nl-NL" sz="2800" b="1" dirty="0" smtClean="0">
                <a:latin typeface="Times New Roman" panose="02020603050405020304" pitchFamily="18" charset="0"/>
                <a:ea typeface="Times New Roman" panose="02020603050405020304" pitchFamily="18" charset="0"/>
              </a:rPr>
              <a:t> + H</a:t>
            </a:r>
            <a:r>
              <a:rPr lang="nl-NL" sz="2800" b="1" baseline="-25000" dirty="0" smtClean="0">
                <a:latin typeface="Times New Roman" panose="02020603050405020304" pitchFamily="18" charset="0"/>
                <a:ea typeface="Times New Roman" panose="02020603050405020304" pitchFamily="18" charset="0"/>
              </a:rPr>
              <a:t>2</a:t>
            </a:r>
            <a:r>
              <a:rPr lang="nl-NL" sz="2800" b="1" dirty="0" smtClean="0">
                <a:latin typeface="Times New Roman" panose="02020603050405020304" pitchFamily="18" charset="0"/>
                <a:ea typeface="Times New Roman" panose="02020603050405020304" pitchFamily="18" charset="0"/>
              </a:rPr>
              <a:t>O</a:t>
            </a:r>
          </a:p>
          <a:p>
            <a:r>
              <a:rPr lang="nl-NL" sz="2800" b="1" dirty="0" smtClean="0">
                <a:latin typeface="Times New Roman" panose="02020603050405020304" pitchFamily="18" charset="0"/>
                <a:ea typeface="Times New Roman" panose="02020603050405020304" pitchFamily="18" charset="0"/>
              </a:rPr>
              <a:t>Số mol CaCO</a:t>
            </a:r>
            <a:r>
              <a:rPr lang="nl-NL" sz="2800" b="1" baseline="-25000" dirty="0" smtClean="0">
                <a:latin typeface="Times New Roman" panose="02020603050405020304" pitchFamily="18" charset="0"/>
                <a:ea typeface="Times New Roman" panose="02020603050405020304" pitchFamily="18" charset="0"/>
              </a:rPr>
              <a:t>3</a:t>
            </a:r>
            <a:r>
              <a:rPr lang="nl-NL" sz="2800" b="1" dirty="0" smtClean="0">
                <a:latin typeface="Times New Roman" panose="02020603050405020304" pitchFamily="18" charset="0"/>
                <a:ea typeface="Times New Roman" panose="02020603050405020304" pitchFamily="18" charset="0"/>
              </a:rPr>
              <a:t> : số mol HCl : số mol </a:t>
            </a:r>
            <a:r>
              <a:rPr lang="nl-NL" sz="2800" b="1" dirty="0">
                <a:latin typeface="Times New Roman" panose="02020603050405020304" pitchFamily="18" charset="0"/>
                <a:ea typeface="Times New Roman" panose="02020603050405020304" pitchFamily="18" charset="0"/>
              </a:rPr>
              <a:t>CaCl</a:t>
            </a:r>
            <a:r>
              <a:rPr lang="nl-NL" sz="2800" b="1" baseline="-25000" dirty="0">
                <a:latin typeface="Times New Roman" panose="02020603050405020304" pitchFamily="18" charset="0"/>
                <a:ea typeface="Times New Roman" panose="02020603050405020304" pitchFamily="18" charset="0"/>
              </a:rPr>
              <a:t>2 </a:t>
            </a:r>
            <a:r>
              <a:rPr lang="nl-NL" sz="2800" b="1" dirty="0" smtClean="0">
                <a:latin typeface="Times New Roman" panose="02020603050405020304" pitchFamily="18" charset="0"/>
                <a:ea typeface="Times New Roman" panose="02020603050405020304" pitchFamily="18" charset="0"/>
              </a:rPr>
              <a:t>: số mol CO</a:t>
            </a:r>
            <a:r>
              <a:rPr lang="nl-NL" sz="2800" b="1" baseline="-25000" dirty="0" smtClean="0">
                <a:latin typeface="Times New Roman" panose="02020603050405020304" pitchFamily="18" charset="0"/>
                <a:ea typeface="Times New Roman" panose="02020603050405020304" pitchFamily="18" charset="0"/>
              </a:rPr>
              <a:t>2 </a:t>
            </a:r>
            <a:r>
              <a:rPr lang="nl-NL" sz="2800" b="1" dirty="0" smtClean="0">
                <a:latin typeface="Times New Roman" panose="02020603050405020304" pitchFamily="18" charset="0"/>
                <a:ea typeface="Times New Roman" panose="02020603050405020304" pitchFamily="18" charset="0"/>
              </a:rPr>
              <a:t>: số mol H</a:t>
            </a:r>
            <a:r>
              <a:rPr lang="nl-NL" sz="2800" b="1" baseline="-25000" dirty="0" smtClean="0">
                <a:latin typeface="Times New Roman" panose="02020603050405020304" pitchFamily="18" charset="0"/>
                <a:ea typeface="Times New Roman" panose="02020603050405020304" pitchFamily="18" charset="0"/>
              </a:rPr>
              <a:t>2</a:t>
            </a:r>
            <a:r>
              <a:rPr lang="nl-NL" sz="2800" b="1" dirty="0" smtClean="0">
                <a:latin typeface="Times New Roman" panose="02020603050405020304" pitchFamily="18" charset="0"/>
                <a:ea typeface="Times New Roman" panose="02020603050405020304" pitchFamily="18" charset="0"/>
              </a:rPr>
              <a:t>O</a:t>
            </a:r>
            <a:r>
              <a:rPr lang="nl-NL" sz="2800" b="1" baseline="-25000" dirty="0" smtClean="0">
                <a:latin typeface="Times New Roman" panose="02020603050405020304" pitchFamily="18" charset="0"/>
                <a:ea typeface="Times New Roman" panose="02020603050405020304" pitchFamily="18" charset="0"/>
              </a:rPr>
              <a:t> </a:t>
            </a:r>
            <a:r>
              <a:rPr lang="nl-NL" sz="2800" b="1" dirty="0" smtClean="0">
                <a:latin typeface="Times New Roman" panose="02020603050405020304" pitchFamily="18" charset="0"/>
                <a:ea typeface="Times New Roman" panose="02020603050405020304" pitchFamily="18" charset="0"/>
              </a:rPr>
              <a:t>= 1 : 2 : 1 : 1 : 1</a:t>
            </a:r>
            <a:endParaRPr lang="nl-NL" sz="2800" b="1" dirty="0">
              <a:latin typeface="Times New Roman" panose="02020603050405020304" pitchFamily="18" charset="0"/>
              <a:ea typeface="Times New Roman" panose="02020603050405020304" pitchFamily="18" charset="0"/>
            </a:endParaRPr>
          </a:p>
          <a:p>
            <a:endParaRPr lang="nl-NL" sz="2800" b="1" dirty="0" smtClean="0">
              <a:latin typeface="Times New Roman" panose="02020603050405020304" pitchFamily="18" charset="0"/>
              <a:ea typeface="Times New Roman" panose="02020603050405020304" pitchFamily="18" charset="0"/>
            </a:endParaRPr>
          </a:p>
          <a:p>
            <a:endParaRPr lang="nl-NL" sz="2800" b="1" dirty="0" smtClean="0">
              <a:latin typeface="Times New Roman" panose="02020603050405020304" pitchFamily="18" charset="0"/>
              <a:ea typeface="Times New Roman" panose="02020603050405020304" pitchFamily="18" charset="0"/>
            </a:endParaRPr>
          </a:p>
          <a:p>
            <a:r>
              <a:rPr lang="nl-NL" sz="2800" b="1" dirty="0" smtClean="0">
                <a:latin typeface="Times New Roman" panose="02020603050405020304" pitchFamily="18" charset="0"/>
                <a:ea typeface="Times New Roman" panose="02020603050405020304" pitchFamily="18" charset="0"/>
              </a:rPr>
              <a:t>2</a:t>
            </a:r>
            <a:r>
              <a:rPr lang="nl-NL" sz="2800" b="1" dirty="0">
                <a:effectLst/>
                <a:latin typeface="Times New Roman" panose="02020603050405020304" pitchFamily="18" charset="0"/>
                <a:ea typeface="Times New Roman" panose="02020603050405020304" pitchFamily="18" charset="0"/>
              </a:rPr>
              <a:t>. </a:t>
            </a:r>
            <a:r>
              <a:rPr lang="nl-NL" sz="2800" b="1" dirty="0" smtClean="0">
                <a:latin typeface="Times New Roman" panose="02020603050405020304" pitchFamily="18" charset="0"/>
                <a:ea typeface="Times New Roman" panose="02020603050405020304" pitchFamily="18" charset="0"/>
              </a:rPr>
              <a:t>PTHH:  </a:t>
            </a:r>
            <a:r>
              <a:rPr lang="nl-NL" sz="2800" b="1" dirty="0" smtClean="0">
                <a:latin typeface="Times New Roman" panose="02020603050405020304" pitchFamily="18" charset="0"/>
                <a:ea typeface="Times New Roman" panose="02020603050405020304" pitchFamily="18" charset="0"/>
              </a:rPr>
              <a:t>Na</a:t>
            </a:r>
            <a:r>
              <a:rPr lang="nl-NL" sz="2800" b="1" baseline="-25000" dirty="0" smtClean="0">
                <a:latin typeface="Times New Roman" panose="02020603050405020304" pitchFamily="18" charset="0"/>
                <a:ea typeface="Times New Roman" panose="02020603050405020304" pitchFamily="18" charset="0"/>
              </a:rPr>
              <a:t>2</a:t>
            </a:r>
            <a:r>
              <a:rPr lang="nl-NL" sz="2800" b="1" dirty="0" smtClean="0">
                <a:latin typeface="Times New Roman" panose="02020603050405020304" pitchFamily="18" charset="0"/>
                <a:ea typeface="Times New Roman" panose="02020603050405020304" pitchFamily="18" charset="0"/>
              </a:rPr>
              <a:t>CO</a:t>
            </a:r>
            <a:r>
              <a:rPr lang="nl-NL" sz="2800" b="1" baseline="-25000" dirty="0" smtClean="0">
                <a:latin typeface="Times New Roman" panose="02020603050405020304" pitchFamily="18" charset="0"/>
                <a:ea typeface="Times New Roman" panose="02020603050405020304" pitchFamily="18" charset="0"/>
              </a:rPr>
              <a:t>3</a:t>
            </a:r>
            <a:r>
              <a:rPr lang="nl-NL" sz="2800" b="1" dirty="0" smtClean="0">
                <a:latin typeface="Times New Roman" panose="02020603050405020304" pitchFamily="18" charset="0"/>
                <a:ea typeface="Times New Roman" panose="02020603050405020304" pitchFamily="18" charset="0"/>
              </a:rPr>
              <a:t> </a:t>
            </a:r>
            <a:r>
              <a:rPr lang="nl-NL" sz="2800" b="1" dirty="0">
                <a:latin typeface="Times New Roman" panose="02020603050405020304" pitchFamily="18" charset="0"/>
                <a:ea typeface="Times New Roman" panose="02020603050405020304" pitchFamily="18" charset="0"/>
              </a:rPr>
              <a:t>+ Ba(OH)</a:t>
            </a:r>
            <a:r>
              <a:rPr lang="nl-NL" sz="2800" b="1" baseline="-25000" dirty="0">
                <a:latin typeface="Times New Roman" panose="02020603050405020304" pitchFamily="18" charset="0"/>
                <a:ea typeface="Times New Roman" panose="02020603050405020304" pitchFamily="18" charset="0"/>
              </a:rPr>
              <a:t>2</a:t>
            </a:r>
            <a:r>
              <a:rPr lang="nl-NL" sz="2800" b="1" dirty="0">
                <a:latin typeface="Times New Roman" panose="02020603050405020304" pitchFamily="18" charset="0"/>
                <a:ea typeface="Times New Roman" panose="02020603050405020304" pitchFamily="18" charset="0"/>
              </a:rPr>
              <a:t> </a:t>
            </a:r>
            <a:r>
              <a:rPr lang="nl-NL" sz="2800" b="1" dirty="0" smtClean="0">
                <a:latin typeface="Times New Roman" panose="02020603050405020304" pitchFamily="18" charset="0"/>
                <a:ea typeface="Times New Roman" panose="02020603050405020304" pitchFamily="18" charset="0"/>
                <a:sym typeface="Wingdings" panose="05000000000000000000" pitchFamily="2" charset="2"/>
              </a:rPr>
              <a:t></a:t>
            </a:r>
            <a:r>
              <a:rPr lang="nl-NL" sz="2800" b="1" dirty="0" smtClean="0">
                <a:latin typeface="Times New Roman" panose="02020603050405020304" pitchFamily="18" charset="0"/>
                <a:ea typeface="Times New Roman" panose="02020603050405020304" pitchFamily="18" charset="0"/>
              </a:rPr>
              <a:t> 2NaOH </a:t>
            </a:r>
            <a:r>
              <a:rPr lang="nl-NL" sz="2800" b="1" dirty="0">
                <a:latin typeface="Times New Roman" panose="02020603050405020304" pitchFamily="18" charset="0"/>
                <a:ea typeface="Times New Roman" panose="02020603050405020304" pitchFamily="18" charset="0"/>
              </a:rPr>
              <a:t>+ BaCO</a:t>
            </a:r>
            <a:r>
              <a:rPr lang="nl-NL" sz="2800" b="1" baseline="-25000" dirty="0">
                <a:latin typeface="Times New Roman" panose="02020603050405020304" pitchFamily="18" charset="0"/>
                <a:ea typeface="Times New Roman" panose="02020603050405020304" pitchFamily="18" charset="0"/>
              </a:rPr>
              <a:t>3</a:t>
            </a:r>
          </a:p>
          <a:p>
            <a:r>
              <a:rPr lang="nl-NL" sz="2800" b="1" dirty="0">
                <a:effectLst/>
                <a:latin typeface="Times New Roman" panose="02020603050405020304" pitchFamily="18" charset="0"/>
                <a:ea typeface="Times New Roman" panose="02020603050405020304" pitchFamily="18" charset="0"/>
              </a:rPr>
              <a:t> </a:t>
            </a:r>
            <a:r>
              <a:rPr lang="nl-NL" sz="2800" b="1" dirty="0" smtClean="0">
                <a:effectLst/>
                <a:latin typeface="Times New Roman" panose="02020603050405020304" pitchFamily="18" charset="0"/>
                <a:ea typeface="Times New Roman" panose="02020603050405020304" pitchFamily="18" charset="0"/>
              </a:rPr>
              <a:t>Số phân tử </a:t>
            </a:r>
            <a:r>
              <a:rPr lang="nl-NL" sz="2800" b="1" dirty="0">
                <a:latin typeface="Times New Roman" panose="02020603050405020304" pitchFamily="18" charset="0"/>
                <a:ea typeface="Times New Roman" panose="02020603050405020304" pitchFamily="18" charset="0"/>
              </a:rPr>
              <a:t>Na</a:t>
            </a:r>
            <a:r>
              <a:rPr lang="nl-NL" sz="2800" b="1" baseline="-25000" dirty="0">
                <a:latin typeface="Times New Roman" panose="02020603050405020304" pitchFamily="18" charset="0"/>
                <a:ea typeface="Times New Roman" panose="02020603050405020304" pitchFamily="18" charset="0"/>
              </a:rPr>
              <a:t>2</a:t>
            </a:r>
            <a:r>
              <a:rPr lang="nl-NL" sz="2800" b="1" dirty="0">
                <a:latin typeface="Times New Roman" panose="02020603050405020304" pitchFamily="18" charset="0"/>
                <a:ea typeface="Times New Roman" panose="02020603050405020304" pitchFamily="18" charset="0"/>
              </a:rPr>
              <a:t>CO</a:t>
            </a:r>
            <a:r>
              <a:rPr lang="nl-NL" sz="2800" b="1" baseline="-25000" dirty="0">
                <a:latin typeface="Times New Roman" panose="02020603050405020304" pitchFamily="18" charset="0"/>
                <a:ea typeface="Times New Roman" panose="02020603050405020304" pitchFamily="18" charset="0"/>
              </a:rPr>
              <a:t>3</a:t>
            </a:r>
            <a:r>
              <a:rPr lang="nl-NL" sz="2800" b="1" dirty="0">
                <a:latin typeface="Times New Roman" panose="02020603050405020304" pitchFamily="18" charset="0"/>
                <a:ea typeface="Times New Roman" panose="02020603050405020304" pitchFamily="18" charset="0"/>
              </a:rPr>
              <a:t> </a:t>
            </a:r>
            <a:r>
              <a:rPr lang="nl-NL" sz="2800" b="1" dirty="0" smtClean="0">
                <a:latin typeface="Times New Roman" panose="02020603050405020304" pitchFamily="18" charset="0"/>
                <a:ea typeface="Times New Roman" panose="02020603050405020304" pitchFamily="18" charset="0"/>
              </a:rPr>
              <a:t>: số phân tử </a:t>
            </a:r>
            <a:r>
              <a:rPr lang="nl-NL" sz="2800" b="1" dirty="0">
                <a:latin typeface="Times New Roman" panose="02020603050405020304" pitchFamily="18" charset="0"/>
                <a:ea typeface="Times New Roman" panose="02020603050405020304" pitchFamily="18" charset="0"/>
              </a:rPr>
              <a:t>Ba(OH)</a:t>
            </a:r>
            <a:r>
              <a:rPr lang="nl-NL" sz="2800" b="1" baseline="-25000" dirty="0">
                <a:latin typeface="Times New Roman" panose="02020603050405020304" pitchFamily="18" charset="0"/>
                <a:ea typeface="Times New Roman" panose="02020603050405020304" pitchFamily="18" charset="0"/>
              </a:rPr>
              <a:t>2</a:t>
            </a:r>
            <a:r>
              <a:rPr lang="nl-NL" sz="2800" b="1" dirty="0">
                <a:latin typeface="Times New Roman" panose="02020603050405020304" pitchFamily="18" charset="0"/>
                <a:ea typeface="Times New Roman" panose="02020603050405020304" pitchFamily="18" charset="0"/>
              </a:rPr>
              <a:t> </a:t>
            </a:r>
            <a:r>
              <a:rPr lang="nl-NL" sz="2800" b="1" dirty="0" smtClean="0">
                <a:latin typeface="Times New Roman" panose="02020603050405020304" pitchFamily="18" charset="0"/>
                <a:ea typeface="Times New Roman" panose="02020603050405020304" pitchFamily="18" charset="0"/>
                <a:sym typeface="Wingdings" panose="05000000000000000000" pitchFamily="2" charset="2"/>
              </a:rPr>
              <a:t>: số phân tử </a:t>
            </a:r>
            <a:r>
              <a:rPr lang="nl-NL" sz="2800" b="1" dirty="0">
                <a:latin typeface="Times New Roman" panose="02020603050405020304" pitchFamily="18" charset="0"/>
                <a:ea typeface="Times New Roman" panose="02020603050405020304" pitchFamily="18" charset="0"/>
              </a:rPr>
              <a:t> </a:t>
            </a:r>
            <a:r>
              <a:rPr lang="nl-NL" sz="2800" b="1" dirty="0" smtClean="0">
                <a:latin typeface="Times New Roman" panose="02020603050405020304" pitchFamily="18" charset="0"/>
                <a:ea typeface="Times New Roman" panose="02020603050405020304" pitchFamily="18" charset="0"/>
              </a:rPr>
              <a:t>NaOH : số phân tử BaCO</a:t>
            </a:r>
            <a:r>
              <a:rPr lang="nl-NL" sz="2800" b="1" baseline="-25000" dirty="0" smtClean="0">
                <a:latin typeface="Times New Roman" panose="02020603050405020304" pitchFamily="18" charset="0"/>
                <a:ea typeface="Times New Roman" panose="02020603050405020304" pitchFamily="18" charset="0"/>
              </a:rPr>
              <a:t>3 </a:t>
            </a:r>
            <a:r>
              <a:rPr lang="nl-NL" sz="2800" b="1" dirty="0" smtClean="0">
                <a:latin typeface="Times New Roman" panose="02020603050405020304" pitchFamily="18" charset="0"/>
                <a:ea typeface="Times New Roman" panose="02020603050405020304" pitchFamily="18" charset="0"/>
              </a:rPr>
              <a:t>= 1 : 1 : 2 : 1</a:t>
            </a:r>
            <a:endParaRPr lang="nl-NL" sz="2800" b="1" baseline="-25000" dirty="0">
              <a:latin typeface="Times New Roman" panose="02020603050405020304" pitchFamily="18" charset="0"/>
              <a:ea typeface="Times New Roman" panose="02020603050405020304" pitchFamily="18" charset="0"/>
            </a:endParaRPr>
          </a:p>
          <a:p>
            <a:endParaRPr lang="en-US" sz="2800" b="1" dirty="0">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2939306" y="49570"/>
            <a:ext cx="3265388" cy="58785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6099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60768" y="0"/>
            <a:ext cx="9144000" cy="6858000"/>
          </a:xfrm>
          <a:prstGeom prst="rect">
            <a:avLst/>
          </a:prstGeom>
        </p:spPr>
      </p:pic>
      <p:sp>
        <p:nvSpPr>
          <p:cNvPr id="12" name="TextBox 11"/>
          <p:cNvSpPr txBox="1"/>
          <p:nvPr/>
        </p:nvSpPr>
        <p:spPr>
          <a:xfrm>
            <a:off x="2481219" y="348561"/>
            <a:ext cx="2624181" cy="584775"/>
          </a:xfrm>
          <a:prstGeom prst="rect">
            <a:avLst/>
          </a:prstGeom>
          <a:noFill/>
        </p:spPr>
        <p:txBody>
          <a:bodyPr wrap="square">
            <a:spAutoFit/>
          </a:bodyPr>
          <a:lstStyle/>
          <a:p>
            <a:r>
              <a:rPr lang="en-US" sz="3200" b="1" dirty="0" smtClean="0">
                <a:solidFill>
                  <a:srgbClr val="FF0000"/>
                </a:solidFill>
                <a:latin typeface="Times New Roman" panose="02020603050405020304" pitchFamily="18" charset="0"/>
              </a:rPr>
              <a:t>LUYỆN TẬP</a:t>
            </a:r>
            <a:endParaRPr lang="en-US" sz="3200" dirty="0">
              <a:solidFill>
                <a:srgbClr val="FF0000"/>
              </a:solidFill>
            </a:endParaRPr>
          </a:p>
        </p:txBody>
      </p:sp>
      <p:sp>
        <p:nvSpPr>
          <p:cNvPr id="16" name="TextBox 3"/>
          <p:cNvSpPr txBox="1">
            <a:spLocks noChangeArrowheads="1"/>
          </p:cNvSpPr>
          <p:nvPr/>
        </p:nvSpPr>
        <p:spPr bwMode="auto">
          <a:xfrm>
            <a:off x="263411" y="1221837"/>
            <a:ext cx="8495643" cy="5344160"/>
          </a:xfrm>
          <a:prstGeom prst="rect">
            <a:avLst/>
          </a:prstGeom>
          <a:noFill/>
          <a:ln w="28575">
            <a:solidFill>
              <a:srgbClr val="FFC000"/>
            </a:solidFill>
            <a:prstDash val="dashDot"/>
            <a:miter lim="800000"/>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smtClean="0">
                <a:solidFill>
                  <a:srgbClr val="002060"/>
                </a:solidFill>
                <a:effectLst/>
                <a:latin typeface="Times New Roman" panose="02020603050405020304" pitchFamily="18" charset="0"/>
                <a:ea typeface="Times New Roman" panose="02020603050405020304" pitchFamily="18" charset="0"/>
              </a:rPr>
              <a:t>1.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vi-VN" altLang="en-US" sz="2800"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p>
          <a:p>
            <a:pPr marR="0">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vi-VN" altLang="en-US" sz="2800"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8" name="Rectangle 1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0" name="Rectangle 1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2" name="Rectangle 1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5" name="Object 4"/>
          <p:cNvGraphicFramePr>
            <a:graphicFrameLocks noChangeAspect="1"/>
          </p:cNvGraphicFramePr>
          <p:nvPr/>
        </p:nvGraphicFramePr>
        <p:xfrm>
          <a:off x="2286000" y="4038600"/>
          <a:ext cx="1054100" cy="560705"/>
        </p:xfrm>
        <a:graphic>
          <a:graphicData uri="http://schemas.openxmlformats.org/presentationml/2006/ole">
            <mc:AlternateContent xmlns:mc="http://schemas.openxmlformats.org/markup-compatibility/2006">
              <mc:Choice xmlns:v="urn:schemas-microsoft-com:vml" Requires="v">
                <p:oleObj spid="_x0000_s8269" r:id="rId5" imgW="405765" imgH="215900" progId="Equation.DSMT4">
                  <p:embed/>
                </p:oleObj>
              </mc:Choice>
              <mc:Fallback>
                <p:oleObj r:id="rId5" imgW="405765" imgH="215900" progId="Equation.DSMT4">
                  <p:embed/>
                  <p:pic>
                    <p:nvPicPr>
                      <p:cNvPr id="0" name="Picture 7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038600"/>
                        <a:ext cx="1054100" cy="560705"/>
                      </a:xfrm>
                      <a:prstGeom prst="rect">
                        <a:avLst/>
                      </a:prstGeom>
                      <a:noFill/>
                    </p:spPr>
                  </p:pic>
                </p:oleObj>
              </mc:Fallback>
            </mc:AlternateContent>
          </a:graphicData>
        </a:graphic>
      </p:graphicFrame>
      <p:graphicFrame>
        <p:nvGraphicFramePr>
          <p:cNvPr id="6" name="Object 5"/>
          <p:cNvGraphicFramePr>
            <a:graphicFrameLocks noChangeAspect="1"/>
          </p:cNvGraphicFramePr>
          <p:nvPr/>
        </p:nvGraphicFramePr>
        <p:xfrm>
          <a:off x="2209800" y="4599305"/>
          <a:ext cx="1045845" cy="560705"/>
        </p:xfrm>
        <a:graphic>
          <a:graphicData uri="http://schemas.openxmlformats.org/presentationml/2006/ole">
            <mc:AlternateContent xmlns:mc="http://schemas.openxmlformats.org/markup-compatibility/2006">
              <mc:Choice xmlns:v="urn:schemas-microsoft-com:vml" Requires="v">
                <p:oleObj spid="_x0000_s8270" r:id="rId7" imgW="405765" imgH="215900" progId="Equation.DSMT4">
                  <p:embed/>
                </p:oleObj>
              </mc:Choice>
              <mc:Fallback>
                <p:oleObj r:id="rId7" imgW="405765" imgH="215900" progId="Equation.DSMT4">
                  <p:embed/>
                  <p:pic>
                    <p:nvPicPr>
                      <p:cNvPr id="0" name="Picture 71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599305"/>
                        <a:ext cx="1045845" cy="560705"/>
                      </a:xfrm>
                      <a:prstGeom prst="rect">
                        <a:avLst/>
                      </a:prstGeom>
                      <a:noFill/>
                    </p:spPr>
                  </p:pic>
                </p:oleObj>
              </mc:Fallback>
            </mc:AlternateContent>
          </a:graphicData>
        </a:graphic>
      </p:graphicFrame>
      <p:graphicFrame>
        <p:nvGraphicFramePr>
          <p:cNvPr id="7" name="Object 6"/>
          <p:cNvGraphicFramePr>
            <a:graphicFrameLocks noChangeAspect="1"/>
          </p:cNvGraphicFramePr>
          <p:nvPr/>
        </p:nvGraphicFramePr>
        <p:xfrm>
          <a:off x="2742565" y="3538220"/>
          <a:ext cx="969645" cy="641985"/>
        </p:xfrm>
        <a:graphic>
          <a:graphicData uri="http://schemas.openxmlformats.org/presentationml/2006/ole">
            <mc:AlternateContent xmlns:mc="http://schemas.openxmlformats.org/markup-compatibility/2006">
              <mc:Choice xmlns:v="urn:schemas-microsoft-com:vml" Requires="v">
                <p:oleObj spid="_x0000_s8271" r:id="rId8" imgW="405765" imgH="215900" progId="Equation.DSMT4">
                  <p:embed/>
                </p:oleObj>
              </mc:Choice>
              <mc:Fallback>
                <p:oleObj r:id="rId8" imgW="405765" imgH="215900" progId="Equation.DSMT4">
                  <p:embed/>
                  <p:pic>
                    <p:nvPicPr>
                      <p:cNvPr id="0" name="Picture 7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2565" y="3538220"/>
                        <a:ext cx="969645" cy="641985"/>
                      </a:xfrm>
                      <a:prstGeom prst="rect">
                        <a:avLst/>
                      </a:prstGeom>
                      <a:noFill/>
                    </p:spPr>
                  </p:pic>
                </p:oleObj>
              </mc:Fallback>
            </mc:AlternateContent>
          </a:graphicData>
        </a:graphic>
      </p:graphicFrame>
      <p:graphicFrame>
        <p:nvGraphicFramePr>
          <p:cNvPr id="8" name="Object 7"/>
          <p:cNvGraphicFramePr>
            <a:graphicFrameLocks noChangeAspect="1"/>
          </p:cNvGraphicFramePr>
          <p:nvPr/>
        </p:nvGraphicFramePr>
        <p:xfrm>
          <a:off x="2221865" y="5334000"/>
          <a:ext cx="1043305" cy="560705"/>
        </p:xfrm>
        <a:graphic>
          <a:graphicData uri="http://schemas.openxmlformats.org/presentationml/2006/ole">
            <mc:AlternateContent xmlns:mc="http://schemas.openxmlformats.org/markup-compatibility/2006">
              <mc:Choice xmlns:v="urn:schemas-microsoft-com:vml" Requires="v">
                <p:oleObj spid="_x0000_s8272" r:id="rId9" imgW="405765" imgH="215900" progId="Equation.DSMT4">
                  <p:embed/>
                </p:oleObj>
              </mc:Choice>
              <mc:Fallback>
                <p:oleObj r:id="rId9" imgW="405765" imgH="215900" progId="Equation.DSMT4">
                  <p:embed/>
                  <p:pic>
                    <p:nvPicPr>
                      <p:cNvPr id="0" name="Picture 71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1865" y="5334000"/>
                        <a:ext cx="1043305" cy="560705"/>
                      </a:xfrm>
                      <a:prstGeom prst="rect">
                        <a:avLst/>
                      </a:prstGeom>
                      <a:noFill/>
                    </p:spPr>
                  </p:pic>
                </p:oleObj>
              </mc:Fallback>
            </mc:AlternateContent>
          </a:graphicData>
        </a:graphic>
      </p:graphicFrame>
      <p:sp>
        <p:nvSpPr>
          <p:cNvPr id="9" name="Smiley Face 8"/>
          <p:cNvSpPr/>
          <p:nvPr/>
        </p:nvSpPr>
        <p:spPr>
          <a:xfrm>
            <a:off x="76237" y="4038714"/>
            <a:ext cx="685800" cy="791559"/>
          </a:xfrm>
          <a:prstGeom prst="smileyFace">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7428" y="-22957"/>
            <a:ext cx="9144000" cy="6858000"/>
          </a:xfrm>
          <a:prstGeom prst="rect">
            <a:avLst/>
          </a:prstGeom>
        </p:spPr>
      </p:pic>
      <p:sp>
        <p:nvSpPr>
          <p:cNvPr id="2" name="Title 1" hidden="1"/>
          <p:cNvSpPr>
            <a:spLocks noGrp="1"/>
          </p:cNvSpPr>
          <p:nvPr>
            <p:ph type="title"/>
          </p:nvPr>
        </p:nvSpPr>
        <p:spPr/>
        <p:txBody>
          <a:bodyPr/>
          <a:lstStyle/>
          <a:p>
            <a:endParaRPr lang="en-US"/>
          </a:p>
        </p:txBody>
      </p:sp>
      <p:sp>
        <p:nvSpPr>
          <p:cNvPr id="16" name="TextBox 3"/>
          <p:cNvSpPr txBox="1">
            <a:spLocks noChangeArrowheads="1"/>
          </p:cNvSpPr>
          <p:nvPr/>
        </p:nvSpPr>
        <p:spPr bwMode="auto">
          <a:xfrm>
            <a:off x="263411" y="1221837"/>
            <a:ext cx="8495643" cy="4659737"/>
          </a:xfrm>
          <a:prstGeom prst="rect">
            <a:avLst/>
          </a:prstGeom>
          <a:noFill/>
          <a:ln w="28575">
            <a:solidFill>
              <a:srgbClr val="FFC000"/>
            </a:solidFill>
            <a:prstDash val="dashDot"/>
            <a:miter lim="800000"/>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rgbClr val="0033CC"/>
                </a:solidFill>
                <a:effectLst/>
                <a:latin typeface="Times New Roman" panose="02020603050405020304" pitchFamily="18" charset="0"/>
                <a:ea typeface="Times New Roman" panose="02020603050405020304" pitchFamily="18" charset="0"/>
              </a:rPr>
              <a:t>Câu </a:t>
            </a:r>
            <a:r>
              <a:rPr lang="pt-BR" sz="2800" b="1" dirty="0" smtClean="0">
                <a:solidFill>
                  <a:srgbClr val="0033CC"/>
                </a:solidFill>
                <a:effectLst/>
                <a:latin typeface="Times New Roman" panose="02020603050405020304" pitchFamily="18" charset="0"/>
                <a:ea typeface="Times New Roman" panose="02020603050405020304" pitchFamily="18" charset="0"/>
              </a:rPr>
              <a:t>2. </a:t>
            </a:r>
            <a:r>
              <a:rPr lang="pt-BR" sz="2800" dirty="0">
                <a:effectLst/>
                <a:latin typeface="Times New Roman" panose="02020603050405020304" pitchFamily="18" charset="0"/>
                <a:ea typeface="Times New Roman" panose="02020603050405020304" pitchFamily="18" charset="0"/>
              </a:rPr>
              <a:t>Rượu ethylic (C</a:t>
            </a:r>
            <a:r>
              <a:rPr lang="pt-BR" sz="2800" baseline="-25000" dirty="0">
                <a:effectLst/>
                <a:latin typeface="Times New Roman" panose="02020603050405020304" pitchFamily="18" charset="0"/>
                <a:ea typeface="Times New Roman" panose="02020603050405020304" pitchFamily="18" charset="0"/>
              </a:rPr>
              <a:t>2</a:t>
            </a:r>
            <a:r>
              <a:rPr lang="pt-BR" sz="2800" dirty="0">
                <a:effectLst/>
                <a:latin typeface="Times New Roman" panose="02020603050405020304" pitchFamily="18" charset="0"/>
                <a:ea typeface="Times New Roman" panose="02020603050405020304" pitchFamily="18" charset="0"/>
              </a:rPr>
              <a:t>H</a:t>
            </a:r>
            <a:r>
              <a:rPr lang="pt-BR" sz="2800" baseline="-25000" dirty="0">
                <a:effectLst/>
                <a:latin typeface="Times New Roman" panose="02020603050405020304" pitchFamily="18" charset="0"/>
                <a:ea typeface="Times New Roman" panose="02020603050405020304" pitchFamily="18" charset="0"/>
              </a:rPr>
              <a:t>5</a:t>
            </a:r>
            <a:r>
              <a:rPr lang="pt-BR" sz="2800" dirty="0">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dirty="0">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B.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a:t>
            </a:r>
          </a:p>
          <a:p>
            <a:pPr>
              <a:lnSpc>
                <a:spcPct val="150000"/>
              </a:lnSpc>
            </a:pPr>
            <a:r>
              <a:rPr lang="en-US" sz="2800" spc="-2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 </a:t>
            </a:r>
            <a:endParaRPr lang="pt-BR"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18" name="Rectangle 1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0" name="Rectangle 1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22" name="Rectangle 1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197817959"/>
              </p:ext>
            </p:extLst>
          </p:nvPr>
        </p:nvGraphicFramePr>
        <p:xfrm>
          <a:off x="2819400" y="3524250"/>
          <a:ext cx="4662170" cy="685165"/>
        </p:xfrm>
        <a:graphic>
          <a:graphicData uri="http://schemas.openxmlformats.org/presentationml/2006/ole">
            <mc:AlternateContent xmlns:mc="http://schemas.openxmlformats.org/markup-compatibility/2006">
              <mc:Choice xmlns:v="urn:schemas-microsoft-com:vml" Requires="v">
                <p:oleObj spid="_x0000_s9293" r:id="rId5" imgW="2108200" imgH="254000" progId="Equation.DSMT4">
                  <p:embed/>
                </p:oleObj>
              </mc:Choice>
              <mc:Fallback>
                <p:oleObj r:id="rId5" imgW="2108200" imgH="254000" progId="Equation.DSMT4">
                  <p:embed/>
                  <p:pic>
                    <p:nvPicPr>
                      <p:cNvPr id="0" name="Picture 81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524250"/>
                        <a:ext cx="4662170" cy="685165"/>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20863298"/>
              </p:ext>
            </p:extLst>
          </p:nvPr>
        </p:nvGraphicFramePr>
        <p:xfrm>
          <a:off x="2895600" y="2839085"/>
          <a:ext cx="4333240" cy="659765"/>
        </p:xfrm>
        <a:graphic>
          <a:graphicData uri="http://schemas.openxmlformats.org/presentationml/2006/ole">
            <mc:AlternateContent xmlns:mc="http://schemas.openxmlformats.org/markup-compatibility/2006">
              <mc:Choice xmlns:v="urn:schemas-microsoft-com:vml" Requires="v">
                <p:oleObj spid="_x0000_s9294" r:id="rId7" imgW="1968500" imgH="254000" progId="Equation.DSMT4">
                  <p:embed/>
                </p:oleObj>
              </mc:Choice>
              <mc:Fallback>
                <p:oleObj r:id="rId7" imgW="1968500" imgH="254000" progId="Equation.DSMT4">
                  <p:embed/>
                  <p:pic>
                    <p:nvPicPr>
                      <p:cNvPr id="0" name="Picture 81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839085"/>
                        <a:ext cx="4333240" cy="659765"/>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06445955"/>
              </p:ext>
            </p:extLst>
          </p:nvPr>
        </p:nvGraphicFramePr>
        <p:xfrm>
          <a:off x="2743200" y="4038600"/>
          <a:ext cx="4876800" cy="765810"/>
        </p:xfrm>
        <a:graphic>
          <a:graphicData uri="http://schemas.openxmlformats.org/presentationml/2006/ole">
            <mc:AlternateContent xmlns:mc="http://schemas.openxmlformats.org/markup-compatibility/2006">
              <mc:Choice xmlns:v="urn:schemas-microsoft-com:vml" Requires="v">
                <p:oleObj spid="_x0000_s9295" r:id="rId9" imgW="1968500" imgH="254000" progId="Equation.DSMT4">
                  <p:embed/>
                </p:oleObj>
              </mc:Choice>
              <mc:Fallback>
                <p:oleObj r:id="rId9" imgW="1968500" imgH="254000" progId="Equation.DSMT4">
                  <p:embed/>
                  <p:pic>
                    <p:nvPicPr>
                      <p:cNvPr id="0" name="Picture 81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4038600"/>
                        <a:ext cx="4876800" cy="765810"/>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460489416"/>
              </p:ext>
            </p:extLst>
          </p:nvPr>
        </p:nvGraphicFramePr>
        <p:xfrm>
          <a:off x="2895600" y="4724400"/>
          <a:ext cx="4876800" cy="782955"/>
        </p:xfrm>
        <a:graphic>
          <a:graphicData uri="http://schemas.openxmlformats.org/presentationml/2006/ole">
            <mc:AlternateContent xmlns:mc="http://schemas.openxmlformats.org/markup-compatibility/2006">
              <mc:Choice xmlns:v="urn:schemas-microsoft-com:vml" Requires="v">
                <p:oleObj spid="_x0000_s9296" r:id="rId11" imgW="1968500" imgH="254000" progId="Equation.DSMT4">
                  <p:embed/>
                </p:oleObj>
              </mc:Choice>
              <mc:Fallback>
                <p:oleObj r:id="rId11" imgW="1968500" imgH="254000" progId="Equation.DSMT4">
                  <p:embed/>
                  <p:pic>
                    <p:nvPicPr>
                      <p:cNvPr id="0" name="Picture 81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4724400"/>
                        <a:ext cx="4876800" cy="782955"/>
                      </a:xfrm>
                      <a:prstGeom prst="rect">
                        <a:avLst/>
                      </a:prstGeom>
                      <a:noFill/>
                    </p:spPr>
                  </p:pic>
                </p:oleObj>
              </mc:Fallback>
            </mc:AlternateContent>
          </a:graphicData>
        </a:graphic>
      </p:graphicFrame>
      <p:sp>
        <p:nvSpPr>
          <p:cNvPr id="24" name="Smiley Face 23"/>
          <p:cNvSpPr/>
          <p:nvPr/>
        </p:nvSpPr>
        <p:spPr>
          <a:xfrm>
            <a:off x="2057401" y="3353109"/>
            <a:ext cx="685800" cy="791559"/>
          </a:xfrm>
          <a:prstGeom prst="smileyFace">
            <a:avLst/>
          </a:prstGeom>
          <a:solidFill>
            <a:srgbClr val="FF00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TextBox 18"/>
          <p:cNvSpPr txBox="1"/>
          <p:nvPr/>
        </p:nvSpPr>
        <p:spPr>
          <a:xfrm>
            <a:off x="2481219" y="348561"/>
            <a:ext cx="2624181" cy="584775"/>
          </a:xfrm>
          <a:prstGeom prst="rect">
            <a:avLst/>
          </a:prstGeom>
          <a:noFill/>
        </p:spPr>
        <p:txBody>
          <a:bodyPr wrap="square">
            <a:spAutoFit/>
          </a:bodyPr>
          <a:lstStyle/>
          <a:p>
            <a:r>
              <a:rPr lang="en-US" sz="3200" b="1" dirty="0" smtClean="0">
                <a:solidFill>
                  <a:srgbClr val="FF0000"/>
                </a:solidFill>
                <a:latin typeface="Times New Roman" panose="02020603050405020304" pitchFamily="18" charset="0"/>
              </a:rPr>
              <a:t>LUYỆN TẬP</a:t>
            </a:r>
            <a:endParaRPr lang="en-US" sz="3200" dirty="0">
              <a:solidFill>
                <a:srgbClr val="FF0000"/>
              </a:solidFill>
            </a:endParaRPr>
          </a:p>
        </p:txBody>
      </p:sp>
    </p:spTree>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108</TotalTime>
  <Words>740</Words>
  <Application>Microsoft Office PowerPoint</Application>
  <PresentationFormat>On-screen Show (4:3)</PresentationFormat>
  <Paragraphs>83</Paragraphs>
  <Slides>14</Slides>
  <Notes>1</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宋体</vt:lpstr>
      <vt:lpstr>Arial</vt:lpstr>
      <vt:lpstr>Calibri</vt:lpstr>
      <vt:lpstr>Segoe UI</vt:lpstr>
      <vt:lpstr>Times New Roman</vt:lpstr>
      <vt:lpstr>Verdana</vt:lpstr>
      <vt:lpstr>Wingdings</vt:lpstr>
      <vt:lpstr>汉仪喵魂体W</vt:lpstr>
      <vt:lpstr>Office Theme</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27</cp:revision>
  <dcterms:created xsi:type="dcterms:W3CDTF">2006-08-16T00:00:00Z</dcterms:created>
  <dcterms:modified xsi:type="dcterms:W3CDTF">2024-11-11T15:35:17Z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C68DBBB3FDCE477F90F2F0C96E5846B6_12</vt:lpwstr>
  </property>
  <property fmtid="{D5CDD505-2E9C-101B-9397-08002B2CF9AE}" pid="3" name="KSOProductBuildVer">
    <vt:lpwstr>1033-12.2.0.18586</vt:lpwstr>
  </property>
</Properties>
</file>