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6" r:id="rId2"/>
    <p:sldId id="259" r:id="rId3"/>
    <p:sldId id="260" r:id="rId4"/>
    <p:sldId id="256" r:id="rId5"/>
    <p:sldId id="274" r:id="rId6"/>
    <p:sldId id="276" r:id="rId7"/>
    <p:sldId id="277" r:id="rId8"/>
    <p:sldId id="261" r:id="rId9"/>
    <p:sldId id="278" r:id="rId10"/>
    <p:sldId id="263" r:id="rId11"/>
    <p:sldId id="292" r:id="rId12"/>
    <p:sldId id="275" r:id="rId13"/>
    <p:sldId id="291" r:id="rId14"/>
    <p:sldId id="293" r:id="rId15"/>
    <p:sldId id="264" r:id="rId16"/>
    <p:sldId id="281" r:id="rId17"/>
    <p:sldId id="265" r:id="rId18"/>
    <p:sldId id="283" r:id="rId19"/>
    <p:sldId id="282" r:id="rId20"/>
    <p:sldId id="289" r:id="rId21"/>
    <p:sldId id="285" r:id="rId22"/>
    <p:sldId id="267" r:id="rId23"/>
    <p:sldId id="268" r:id="rId24"/>
    <p:sldId id="269" r:id="rId25"/>
    <p:sldId id="270" r:id="rId26"/>
    <p:sldId id="271" r:id="rId27"/>
    <p:sldId id="272" r:id="rId28"/>
    <p:sldId id="27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8A0"/>
    <a:srgbClr val="4109A7"/>
    <a:srgbClr val="111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AAB10-D00B-412D-97BD-683EA6EBA0B3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EFD82-DE75-48A2-8515-0D7CD52E6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86F0A905-D8E5-490D-9E5D-65F464CAAE1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/>
            <a:fld id="{BD1E14C6-8DC7-4828-A57F-3CEA5C9BC5B6}" type="slidenum">
              <a:rPr lang="vi-VN" altLang="en-US" sz="1200">
                <a:latin typeface="Arial" charset="0"/>
              </a:rPr>
              <a:pPr algn="r" eaLnBrk="1" hangingPunct="1"/>
              <a:t>28</a:t>
            </a:fld>
            <a:endParaRPr lang="vi-VN" altLang="en-US" sz="1200">
              <a:latin typeface="Arial" charset="0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93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14061-592A-45C5-8599-14E6FBA442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841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67514-BDD8-4C12-9A6B-92FDF040D9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04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5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8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9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6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7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7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4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6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21642-2918-40D9-9062-A258B99DDF48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4B0C2-976C-4107-AD08-32E93E42A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2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4"/>
          <p:cNvGrpSpPr>
            <a:grpSpLocks/>
          </p:cNvGrpSpPr>
          <p:nvPr/>
        </p:nvGrpSpPr>
        <p:grpSpPr bwMode="auto">
          <a:xfrm>
            <a:off x="0" y="12700"/>
            <a:ext cx="9296400" cy="6845300"/>
            <a:chOff x="0" y="-192"/>
            <a:chExt cx="5856" cy="4530"/>
          </a:xfrm>
        </p:grpSpPr>
        <p:sp>
          <p:nvSpPr>
            <p:cNvPr id="6167" name="Rectangle 8"/>
            <p:cNvSpPr>
              <a:spLocks noChangeArrowheads="1"/>
            </p:cNvSpPr>
            <p:nvPr/>
          </p:nvSpPr>
          <p:spPr bwMode="auto">
            <a:xfrm>
              <a:off x="0" y="-192"/>
              <a:ext cx="5760" cy="4512"/>
            </a:xfrm>
            <a:prstGeom prst="rect">
              <a:avLst/>
            </a:prstGeom>
            <a:gradFill rotWithShape="0">
              <a:gsLst>
                <a:gs pos="0">
                  <a:srgbClr val="00FFFF"/>
                </a:gs>
                <a:gs pos="50000">
                  <a:srgbClr val="FFFFFF"/>
                </a:gs>
                <a:gs pos="100000">
                  <a:srgbClr val="00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altLang="zh-CN"/>
            </a:p>
          </p:txBody>
        </p:sp>
        <p:pic>
          <p:nvPicPr>
            <p:cNvPr id="6168" name="Picture 10" descr="POINSET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1270"/>
              <a:ext cx="1440" cy="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4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56000"/>
            <a:ext cx="19050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BOOKANI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11300"/>
            <a:ext cx="3429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16"/>
          <p:cNvSpPr txBox="1">
            <a:spLocks noChangeArrowheads="1"/>
          </p:cNvSpPr>
          <p:nvPr/>
        </p:nvSpPr>
        <p:spPr bwMode="auto">
          <a:xfrm>
            <a:off x="3124200" y="18288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200" b="1" u="sng">
                <a:solidFill>
                  <a:srgbClr val="FF0000"/>
                </a:solidFill>
                <a:latin typeface="VNI-Thufap3" pitchFamily="18" charset="0"/>
              </a:rPr>
              <a:t>Daïy toát</a:t>
            </a:r>
          </a:p>
        </p:txBody>
      </p:sp>
      <p:sp>
        <p:nvSpPr>
          <p:cNvPr id="6150" name="Text Box 18"/>
          <p:cNvSpPr txBox="1">
            <a:spLocks noChangeArrowheads="1"/>
          </p:cNvSpPr>
          <p:nvPr/>
        </p:nvSpPr>
        <p:spPr bwMode="auto">
          <a:xfrm>
            <a:off x="4267200" y="18288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200" b="1" u="sng">
                <a:solidFill>
                  <a:srgbClr val="FF0000"/>
                </a:solidFill>
                <a:latin typeface="VNI-Thufap3" pitchFamily="18" charset="0"/>
              </a:rPr>
              <a:t>Hoïc toát</a:t>
            </a:r>
          </a:p>
        </p:txBody>
      </p:sp>
      <p:sp>
        <p:nvSpPr>
          <p:cNvPr id="11" name="Text Box 4099"/>
          <p:cNvSpPr txBox="1"/>
          <p:nvPr/>
        </p:nvSpPr>
        <p:spPr>
          <a:xfrm>
            <a:off x="2097088" y="2971800"/>
            <a:ext cx="4760912" cy="5842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 HỌC TỰ NHIÊN 7</a:t>
            </a:r>
            <a:endParaRPr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2" name="Picture 54" descr="Bellco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52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54" descr="Bellco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531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838200"/>
            <a:ext cx="152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54" descr="Bellco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52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54" descr="Bellco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10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0057" y="-27691"/>
            <a:ext cx="1905000" cy="503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20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4429125"/>
            <a:ext cx="1752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21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81866">
            <a:off x="38100" y="4810125"/>
            <a:ext cx="8953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22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4454">
            <a:off x="952500" y="5191125"/>
            <a:ext cx="8953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24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-76200"/>
            <a:ext cx="1752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25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81866">
            <a:off x="7219950" y="304800"/>
            <a:ext cx="8953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5" name="Picture 26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4454">
            <a:off x="8134350" y="685800"/>
            <a:ext cx="8953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08156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AutoShape 4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14922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AutoShape 6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30162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AutoShape 8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45402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758825" y="1904999"/>
            <a:ext cx="2289175" cy="1077218"/>
          </a:xfrm>
          <a:prstGeom prst="rect">
            <a:avLst/>
          </a:prstGeom>
          <a:gradFill rotWithShape="1">
            <a:gsLst>
              <a:gs pos="0">
                <a:srgbClr val="F6FCAA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</a:rPr>
              <a:t>Đã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</a:rPr>
              <a:t> 118 NTHH </a:t>
            </a:r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 rot="-1797627">
            <a:off x="3021518" y="1957128"/>
            <a:ext cx="1009292" cy="164008"/>
          </a:xfrm>
          <a:prstGeom prst="rightArrow">
            <a:avLst>
              <a:gd name="adj1" fmla="val 50000"/>
              <a:gd name="adj2" fmla="val 1499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auto">
          <a:xfrm rot="1899624">
            <a:off x="3061782" y="2492054"/>
            <a:ext cx="890645" cy="127208"/>
          </a:xfrm>
          <a:prstGeom prst="rightArrow">
            <a:avLst>
              <a:gd name="adj1" fmla="val 50000"/>
              <a:gd name="adj2" fmla="val 1499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4028140" y="1716064"/>
            <a:ext cx="3896660" cy="523220"/>
          </a:xfrm>
          <a:prstGeom prst="rect">
            <a:avLst/>
          </a:prstGeom>
          <a:gradFill rotWithShape="1">
            <a:gsLst>
              <a:gs pos="0">
                <a:srgbClr val="F6FCAA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98 NT tự nhiên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4028140" y="2514600"/>
            <a:ext cx="3896660" cy="523220"/>
          </a:xfrm>
          <a:prstGeom prst="rect">
            <a:avLst/>
          </a:prstGeom>
          <a:gradFill rotWithShape="1">
            <a:gsLst>
              <a:gs pos="0">
                <a:srgbClr val="F6FCAA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</a:rPr>
              <a:t>20 NT </a:t>
            </a:r>
            <a:r>
              <a:rPr lang="en-US" altLang="en-US" sz="2800" b="1" dirty="0" err="1">
                <a:solidFill>
                  <a:srgbClr val="0000FF"/>
                </a:solidFill>
              </a:rPr>
              <a:t>nhân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tạo</a:t>
            </a:r>
            <a:endParaRPr lang="en-US" altLang="en-US" sz="2800" b="1" dirty="0">
              <a:solidFill>
                <a:srgbClr val="0000FF"/>
              </a:solidFill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524000" y="471488"/>
            <a:ext cx="5715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SGK: Cho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 lượng các 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NTHH</a:t>
            </a:r>
            <a:r>
              <a:rPr lang="vi-VN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hiện nay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57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" y="609600"/>
            <a:ext cx="4267200" cy="533400"/>
          </a:xfrm>
        </p:spPr>
        <p:txBody>
          <a:bodyPr anchor="ctr">
            <a:normAutofit/>
          </a:bodyPr>
          <a:lstStyle/>
          <a:p>
            <a:pPr marL="1117600" indent="-1117600"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2857" y="1066800"/>
            <a:ext cx="2327943" cy="6096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533400" y="42864"/>
            <a:ext cx="7620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3. NGUYÊN TỐ HÓA HỌC</a:t>
            </a:r>
          </a:p>
        </p:txBody>
      </p:sp>
      <p:pic>
        <p:nvPicPr>
          <p:cNvPr id="15" name="Picture 21" descr="Tay viÕt 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63538"/>
            <a:ext cx="990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52400" y="1484293"/>
            <a:ext cx="883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proton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362200"/>
            <a:ext cx="883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327660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52387" y="3743980"/>
            <a:ext cx="68818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ố lượng các nguyên t</a:t>
            </a:r>
            <a:r>
              <a:rPr 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vi-VN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hoá học hiện nay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8729D3-7485-1499-8FBC-F71C8F63F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01180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118 NTHH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98 NT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20 NT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5863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3276600"/>
            <a:ext cx="9525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3.2: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9" descr="Quan sát Hình 3.2, cho biết: Quan sát Hình 3.2, cho biết: a) nguyên tố nào  chiếm hàm lượng cao nhất trong vỏ Trái Đất? b) nguyên tố nào chiếm tỉ l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882062" cy="3293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0FF2A9-0A25-2A44-B669-425C88D99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230707"/>
            <a:ext cx="906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oxygen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8AF8E-402C-79B1-4D4E-D6C58A74D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800600"/>
            <a:ext cx="9067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DD0341-7C7E-2F5A-57EF-EE4EC8C4A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860737"/>
            <a:ext cx="9067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oxygen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6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6200" y="914400"/>
            <a:ext cx="899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0FF2A9-0A25-2A44-B669-425C88D99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906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calcium, phosphorus.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8AF8E-402C-79B1-4D4E-D6C58A74D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986964"/>
            <a:ext cx="906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bướu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DD0341-7C7E-2F5A-57EF-EE4EC8C4A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4151587"/>
            <a:ext cx="906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iodine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bướu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33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" y="609600"/>
            <a:ext cx="4267200" cy="533400"/>
          </a:xfrm>
        </p:spPr>
        <p:txBody>
          <a:bodyPr anchor="ctr">
            <a:normAutofit/>
          </a:bodyPr>
          <a:lstStyle/>
          <a:p>
            <a:pPr marL="1117600" indent="-1117600"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2857" y="1066800"/>
            <a:ext cx="2327943" cy="6096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533400" y="42864"/>
            <a:ext cx="7620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3. NGUYÊN TỐ HÓA HỌC</a:t>
            </a:r>
          </a:p>
        </p:txBody>
      </p:sp>
      <p:pic>
        <p:nvPicPr>
          <p:cNvPr id="15" name="Picture 21" descr="Tay viÕt 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63538"/>
            <a:ext cx="990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52400" y="1484293"/>
            <a:ext cx="883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proton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362200"/>
            <a:ext cx="883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327660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52387" y="3743980"/>
            <a:ext cx="68818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ố lượng các nguyên t</a:t>
            </a:r>
            <a:r>
              <a:rPr 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vi-VN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hoá học hiện nay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8729D3-7485-1499-8FBC-F71C8F63F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01180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118 NTHH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98 NT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20 NT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FF31C4-8ED2-5B98-5248-7ECDF786E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93985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434FD2-EC5D-AD9E-2F2C-112EB9C1C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" y="6105843"/>
            <a:ext cx="31678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8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AutoShape 4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14922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AutoShape 6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30162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AutoShape 8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45402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2514600" y="53181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</a:rPr>
              <a:t>Em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biết</a:t>
            </a:r>
            <a:r>
              <a:rPr lang="en-US" altLang="en-US" sz="32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203" name="Rectangle 3"/>
          <p:cNvSpPr>
            <a:spLocks noChangeArrowheads="1"/>
          </p:cNvSpPr>
          <p:nvPr/>
        </p:nvSpPr>
        <p:spPr bwMode="auto">
          <a:xfrm>
            <a:off x="76200" y="533400"/>
            <a:ext cx="88392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Do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IUPAC (*)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229" name="Rectangle 6"/>
          <p:cNvSpPr>
            <a:spLocks noChangeArrowheads="1"/>
          </p:cNvSpPr>
          <p:nvPr/>
        </p:nvSpPr>
        <p:spPr bwMode="auto">
          <a:xfrm>
            <a:off x="144462" y="3541693"/>
            <a:ext cx="87709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Í HIỆU HÓA HỌC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 Ta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endParaRPr lang="en-US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0" name="Rectangle 7"/>
          <p:cNvSpPr>
            <a:spLocks noChangeArrowheads="1"/>
          </p:cNvSpPr>
          <p:nvPr/>
        </p:nvSpPr>
        <p:spPr bwMode="auto">
          <a:xfrm>
            <a:off x="402828" y="4535031"/>
            <a:ext cx="813157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iao nhiệm vụ: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hia HS lớp thành 4 nhóm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êu cẩu các nhóm quan sát Hình 3.3 và Bảng 3.1 ở SGK. GV hướng dẫn HS đọc thông tin trong SGK và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trả lời các câu hỏi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9515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/>
      <p:bldP spid="92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AutoShape 4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14922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AutoShape 6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30162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AutoShape 8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45402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60338"/>
            <a:ext cx="8842375" cy="6689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4596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381000" y="3200400"/>
            <a:ext cx="86106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NTHH?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KHHH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KHHH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NTHH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Qua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3.1,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KHHH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818320"/>
              </p:ext>
            </p:extLst>
          </p:nvPr>
        </p:nvGraphicFramePr>
        <p:xfrm>
          <a:off x="752475" y="76200"/>
          <a:ext cx="7794625" cy="3048000"/>
        </p:xfrm>
        <a:graphic>
          <a:graphicData uri="http://schemas.openxmlformats.org/drawingml/2006/table">
            <a:tbl>
              <a:tblPr/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3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 tự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nguyên tố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 hiệu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Khối lượng nguyên tử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</a:t>
                      </a:r>
                    </a:p>
                    <a:p>
                      <a:pPr marL="1206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 tự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nguyên tố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 hiệu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Khối lượng nguyên tử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Hydrogen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Sodium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Helium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285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85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00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Magnesium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Lithium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01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01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Beryllium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301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01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Silicon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Boron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Phosphorus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Carbon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85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Sulfur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Nitrogen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Chlorine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Oxygen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33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Argon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16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Potassium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Calcium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 gridSpan="8">
                  <a:txBody>
                    <a:bodyPr/>
                    <a:lstStyle/>
                    <a:p>
                      <a:pPr marL="290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BẢNG 3.1: KÍ HIỆU HÓA HỌC VÀ KHỐI LƯỢNG NGUYÊN TỬ CỦA 20 NGUYÊN TỐ HÓA HỌC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8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AutoShape 6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301625" y="-228599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AutoShape 8" descr="Quan sát Hình 3.2, cho biết: Quan sát Hình 3.2, cho biết: a) nguyên tố nào  chiếm hàm lượng cao nhất trong vỏ Trái Đất? b) nguyên tố nào chiếm tỉ lệ"/>
          <p:cNvSpPr>
            <a:spLocks noChangeAspect="1" noChangeArrowheads="1"/>
          </p:cNvSpPr>
          <p:nvPr/>
        </p:nvSpPr>
        <p:spPr bwMode="auto">
          <a:xfrm>
            <a:off x="454025" y="-76199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Rectangle 2"/>
          <p:cNvSpPr>
            <a:spLocks noChangeArrowheads="1"/>
          </p:cNvSpPr>
          <p:nvPr/>
        </p:nvSpPr>
        <p:spPr bwMode="auto">
          <a:xfrm>
            <a:off x="149224" y="0"/>
            <a:ext cx="88423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NTHH?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KHHH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NT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7" name="Rectangle 4"/>
          <p:cNvSpPr>
            <a:spLocks noChangeArrowheads="1"/>
          </p:cNvSpPr>
          <p:nvPr/>
        </p:nvSpPr>
        <p:spPr bwMode="auto">
          <a:xfrm>
            <a:off x="76200" y="4558605"/>
            <a:ext cx="8991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Qua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NT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3.1,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KHHH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NT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8" name="Rectangle 8"/>
          <p:cNvSpPr>
            <a:spLocks noChangeArrowheads="1"/>
          </p:cNvSpPr>
          <p:nvPr/>
        </p:nvSpPr>
        <p:spPr bwMode="auto">
          <a:xfrm>
            <a:off x="149224" y="2170093"/>
            <a:ext cx="8689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KHHH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NTHH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149225" y="906463"/>
            <a:ext cx="89947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KHHH.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NT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hay 2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228600" y="3078540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có một số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cùng chữ cái đ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tiên trong tên gọi, nếu dùng một chữ cái thì rất khó phân biệt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KHHH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các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khác nhau nên trong nhiều trường hợp,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KHHH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phải được biểu diễn bằng hai chữ cái để phân biệt.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28600" y="5827693"/>
            <a:ext cx="8689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=&gt;NT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Nitrogen (N), Potassium (K), Phosphorus (P).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8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08327"/>
              </p:ext>
            </p:extLst>
          </p:nvPr>
        </p:nvGraphicFramePr>
        <p:xfrm>
          <a:off x="511175" y="152400"/>
          <a:ext cx="7794625" cy="3048000"/>
        </p:xfrm>
        <a:graphic>
          <a:graphicData uri="http://schemas.openxmlformats.org/drawingml/2006/table">
            <a:tbl>
              <a:tblPr/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3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tự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nguyên tố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 hiệu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Khối lượng nguyên tử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</a:t>
                      </a:r>
                    </a:p>
                    <a:p>
                      <a:pPr marL="1206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 tự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nguyên tố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 hiệu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Khối lượng nguyên tử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Hydrogen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Sodium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Helium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285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85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00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Magnesium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Lithium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01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01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Beryllium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301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01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Silicon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Boron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Phosphorus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Carbon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85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Sulfur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Nitrogen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Chlorine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Oxygen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33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Argon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16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Potassium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Calcium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 gridSpan="8">
                  <a:txBody>
                    <a:bodyPr/>
                    <a:lstStyle/>
                    <a:p>
                      <a:pPr marL="290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BẢNG 3.1: KÍ HIỆU HÓA HỌC VÀ KHỐI LƯỢNG NGUYÊN TỬ CỦA 20 NGUYÊN TỐ HÓA HỌC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355" name="Rectangle 11"/>
          <p:cNvSpPr>
            <a:spLocks noChangeArrowheads="1"/>
          </p:cNvSpPr>
          <p:nvPr/>
        </p:nvSpPr>
        <p:spPr bwMode="auto">
          <a:xfrm>
            <a:off x="130175" y="3276600"/>
            <a:ext cx="86328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238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6200" y="251460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tranh ảnh về 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ẩ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chì và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cương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6200" y="3058180"/>
            <a:ext cx="89201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 biết thành ph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ầ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 nên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han chì và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 cương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3657600"/>
            <a:ext cx="8458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mẩu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Kim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Carbon.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pic>
        <p:nvPicPr>
          <p:cNvPr id="10" name="image14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20" y="17460"/>
            <a:ext cx="7510480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0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" y="609600"/>
            <a:ext cx="4267200" cy="533400"/>
          </a:xfrm>
        </p:spPr>
        <p:txBody>
          <a:bodyPr anchor="ctr">
            <a:normAutofit/>
          </a:bodyPr>
          <a:lstStyle/>
          <a:p>
            <a:pPr marL="1117600" indent="-1117600"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2857" y="1066800"/>
            <a:ext cx="2327943" cy="6096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533400" y="42864"/>
            <a:ext cx="7620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3. NGUYÊN TỐ HÓA HỌC</a:t>
            </a:r>
          </a:p>
        </p:txBody>
      </p:sp>
      <p:pic>
        <p:nvPicPr>
          <p:cNvPr id="15" name="Picture 21" descr="Tay viÕt 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63538"/>
            <a:ext cx="990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52400" y="1484293"/>
            <a:ext cx="883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proton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362200"/>
            <a:ext cx="883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327660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52387" y="3743980"/>
            <a:ext cx="68818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ố lượng các nguyên t</a:t>
            </a:r>
            <a:r>
              <a:rPr 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vi-VN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hoá học hiện nay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37C9CA-822F-8BC0-30E7-7E400649C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01180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118 NTHH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98 NT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20 NT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1E8D9D-1C95-650C-E46B-85F3D2301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29200"/>
            <a:ext cx="31678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7E7CC0C-CD0F-2BC1-96BF-9CB71E7B9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44023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DC46968-F1FB-E271-25BC-A5AD80EFB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6" y="6334780"/>
            <a:ext cx="8786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1028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25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3" grpId="0"/>
      <p:bldP spid="4" grpId="0"/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352800" y="23812"/>
            <a:ext cx="1752600" cy="533400"/>
          </a:xfrm>
        </p:spPr>
        <p:txBody>
          <a:bodyPr anchor="ctr">
            <a:normAutofit/>
          </a:bodyPr>
          <a:lstStyle/>
          <a:p>
            <a:pPr marL="1117600" indent="-1117600"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TẬP </a:t>
            </a:r>
            <a:endParaRPr lang="en-US" altLang="en-US" sz="2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33400"/>
            <a:ext cx="89916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6564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42056"/>
              </p:ext>
            </p:extLst>
          </p:nvPr>
        </p:nvGraphicFramePr>
        <p:xfrm>
          <a:off x="304800" y="1146224"/>
          <a:ext cx="4147920" cy="2544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7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36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NGUYÊN TÔ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 HIỆU HOÁ HỌC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362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Hydrogen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362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Carbon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egoe UI"/>
                          <a:cs typeface="Times New Roman" panose="02020603050405020304" pitchFamily="18" charset="0"/>
                        </a:rPr>
                        <a:t>C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315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Aluminium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861"/>
              </p:ext>
            </p:extLst>
          </p:nvPr>
        </p:nvGraphicFramePr>
        <p:xfrm>
          <a:off x="4648200" y="1146224"/>
          <a:ext cx="4419600" cy="2544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3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6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562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nguyên tố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hoá học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668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Fluorine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608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Phosphorus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562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Argon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egoe UI"/>
                        <a:cs typeface="Times New Roman" panose="02020603050405020304" pitchFamily="18" charset="0"/>
                      </a:endParaRPr>
                    </a:p>
                  </a:txBody>
                  <a:tcPr marL="6348" marR="6348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4800" y="3962668"/>
            <a:ext cx="8763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 hiệu hoá học viết sai và sửa lại cho đúng: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Na;	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Al; 	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" y="5790545"/>
            <a:ext cx="19880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230117" y="5801380"/>
            <a:ext cx="20088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6200" y="0"/>
            <a:ext cx="8991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bảng sau bằng cách xác định các thông tin chưa biết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6952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054100"/>
            <a:ext cx="8763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C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huẩn bị 20 thẻ hình và thông tin của 20 nguyên tố hoá học đầu tiên và yêu 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ầ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u 4 đội chơi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2451100"/>
            <a:ext cx="88392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Y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êu 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ầ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u 4 đội chơi (2 HS/đội), 1 HS viết kí hiệu hoá học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HS còn 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tên nguyên 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có in trong thẻ hình. Mỗi lượt ghi 5 kí hiệu hoá học bất kì có trong thẻ 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95250" y="4267200"/>
            <a:ext cx="6153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    Đội về nhất là đội ghi đúng nhiều nhất.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676400" y="379413"/>
            <a:ext cx="6153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RÒ CHƠI "HIỂU Ý ĐỔNG ĐỘI" </a:t>
            </a:r>
            <a:endParaRPr lang="en-US" sz="32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05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19100" y="-4891"/>
            <a:ext cx="85725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/>
            <a:r>
              <a:rPr lang="en-US" altLang="en-US" sz="3200" b="1" u="sng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hydrogen.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/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p,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35000" y="2546350"/>
            <a:ext cx="7924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FF3300"/>
                </a:solidFill>
              </a:rPr>
              <a:t>Đáp số:</a:t>
            </a:r>
          </a:p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                - R = 14 đ.v.C </a:t>
            </a:r>
            <a:r>
              <a:rPr lang="en-US" altLang="en-US" sz="2400">
                <a:solidFill>
                  <a:srgbClr val="0000FF"/>
                </a:solidFill>
                <a:sym typeface="Symbol" pitchFamily="18" charset="2"/>
              </a:rPr>
              <a:t></a:t>
            </a:r>
            <a:r>
              <a:rPr lang="en-US" altLang="en-US" sz="2400">
                <a:solidFill>
                  <a:srgbClr val="0000FF"/>
                </a:solidFill>
              </a:rPr>
              <a:t> R là nguyên tố nitrogen (N).</a:t>
            </a:r>
          </a:p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                - Số p là 7</a:t>
            </a:r>
            <a:r>
              <a:rPr lang="en-US" altLang="en-US" sz="2400">
                <a:solidFill>
                  <a:srgbClr val="0000FF"/>
                </a:solidFill>
                <a:sym typeface="Symbol" pitchFamily="18" charset="2"/>
              </a:rPr>
              <a:t></a:t>
            </a:r>
            <a:r>
              <a:rPr lang="en-US" altLang="en-US" sz="2400">
                <a:solidFill>
                  <a:srgbClr val="0000FF"/>
                </a:solidFill>
              </a:rPr>
              <a:t> số e là 7 (vì số p = số e).</a:t>
            </a:r>
          </a:p>
        </p:txBody>
      </p:sp>
    </p:spTree>
    <p:extLst>
      <p:ext uri="{BB962C8B-B14F-4D97-AF65-F5344CB8AC3E}">
        <p14:creationId xmlns:p14="http://schemas.microsoft.com/office/powerpoint/2010/main" val="220449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604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346075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FF3399"/>
                </a:solidFill>
              </a:rPr>
              <a:t>Bài tập 2</a:t>
            </a:r>
            <a:r>
              <a:rPr lang="en-US" altLang="en-US" sz="2400" u="sng">
                <a:solidFill>
                  <a:srgbClr val="FF3399"/>
                </a:solidFill>
              </a:rPr>
              <a:t>:</a:t>
            </a:r>
            <a:r>
              <a:rPr lang="en-US" altLang="en-US" sz="2400">
                <a:solidFill>
                  <a:srgbClr val="FF3399"/>
                </a:solidFill>
              </a:rPr>
              <a:t> </a:t>
            </a:r>
            <a:r>
              <a:rPr lang="en-US" altLang="en-US" sz="2800">
                <a:solidFill>
                  <a:srgbClr val="006600"/>
                </a:solidFill>
              </a:rPr>
              <a:t>Hãy điền những thông tin còn thiếu vào ô trống trong bảng sau:</a:t>
            </a:r>
          </a:p>
        </p:txBody>
      </p:sp>
      <p:graphicFrame>
        <p:nvGraphicFramePr>
          <p:cNvPr id="45059" name="Group 3"/>
          <p:cNvGraphicFramePr>
            <a:graphicFrameLocks noGrp="1"/>
          </p:cNvGraphicFramePr>
          <p:nvPr>
            <p:ph/>
          </p:nvPr>
        </p:nvGraphicFramePr>
        <p:xfrm>
          <a:off x="457200" y="1295400"/>
          <a:ext cx="8458200" cy="5262562"/>
        </p:xfrm>
        <a:graphic>
          <a:graphicData uri="http://schemas.openxmlformats.org/drawingml/2006/table">
            <a:tbl>
              <a:tblPr/>
              <a:tblGrid>
                <a:gridCol w="170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596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 tố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 hiệu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hoá học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số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hạt trong nguyên tử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p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7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3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37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37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383" name="Picture 47" descr="AG00218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120" name="Group 64"/>
          <p:cNvGrpSpPr>
            <a:grpSpLocks/>
          </p:cNvGrpSpPr>
          <p:nvPr/>
        </p:nvGrpSpPr>
        <p:grpSpPr bwMode="auto">
          <a:xfrm>
            <a:off x="685800" y="2590800"/>
            <a:ext cx="7042150" cy="461963"/>
            <a:chOff x="432" y="1632"/>
            <a:chExt cx="4436" cy="291"/>
          </a:xfrm>
        </p:grpSpPr>
        <p:sp>
          <p:nvSpPr>
            <p:cNvPr id="14400" name="Text Box 48"/>
            <p:cNvSpPr txBox="1">
              <a:spLocks noChangeArrowheads="1"/>
            </p:cNvSpPr>
            <p:nvPr/>
          </p:nvSpPr>
          <p:spPr bwMode="auto">
            <a:xfrm>
              <a:off x="432" y="1632"/>
              <a:ext cx="8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66"/>
                  </a:solidFill>
                </a:rPr>
                <a:t>Sodium</a:t>
              </a:r>
            </a:p>
          </p:txBody>
        </p:sp>
        <p:sp>
          <p:nvSpPr>
            <p:cNvPr id="14401" name="Text Box 49"/>
            <p:cNvSpPr txBox="1">
              <a:spLocks noChangeArrowheads="1"/>
            </p:cNvSpPr>
            <p:nvPr/>
          </p:nvSpPr>
          <p:spPr bwMode="auto">
            <a:xfrm>
              <a:off x="1728" y="163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</a:rPr>
                <a:t>Na</a:t>
              </a:r>
            </a:p>
          </p:txBody>
        </p:sp>
        <p:sp>
          <p:nvSpPr>
            <p:cNvPr id="14402" name="Text Box 50"/>
            <p:cNvSpPr txBox="1">
              <a:spLocks noChangeArrowheads="1"/>
            </p:cNvSpPr>
            <p:nvPr/>
          </p:nvSpPr>
          <p:spPr bwMode="auto">
            <a:xfrm>
              <a:off x="3984" y="1632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3300"/>
                  </a:solidFill>
                </a:rPr>
                <a:t>11</a:t>
              </a:r>
            </a:p>
          </p:txBody>
        </p:sp>
        <p:sp>
          <p:nvSpPr>
            <p:cNvPr id="14403" name="Text Box 51"/>
            <p:cNvSpPr txBox="1">
              <a:spLocks noChangeArrowheads="1"/>
            </p:cNvSpPr>
            <p:nvPr/>
          </p:nvSpPr>
          <p:spPr bwMode="auto">
            <a:xfrm>
              <a:off x="4560" y="1632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3300"/>
                  </a:solidFill>
                </a:rPr>
                <a:t>11</a:t>
              </a:r>
            </a:p>
          </p:txBody>
        </p:sp>
      </p:grpSp>
      <p:grpSp>
        <p:nvGrpSpPr>
          <p:cNvPr id="45124" name="Group 68"/>
          <p:cNvGrpSpPr>
            <a:grpSpLocks/>
          </p:cNvGrpSpPr>
          <p:nvPr/>
        </p:nvGrpSpPr>
        <p:grpSpPr bwMode="auto">
          <a:xfrm>
            <a:off x="457200" y="3581400"/>
            <a:ext cx="7270750" cy="538163"/>
            <a:chOff x="434" y="2256"/>
            <a:chExt cx="4434" cy="339"/>
          </a:xfrm>
        </p:grpSpPr>
        <p:sp>
          <p:nvSpPr>
            <p:cNvPr id="14396" name="Text Box 52"/>
            <p:cNvSpPr txBox="1">
              <a:spLocks noChangeArrowheads="1"/>
            </p:cNvSpPr>
            <p:nvPr/>
          </p:nvSpPr>
          <p:spPr bwMode="auto">
            <a:xfrm>
              <a:off x="4560" y="2304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3300"/>
                  </a:solidFill>
                </a:rPr>
                <a:t>15</a:t>
              </a:r>
            </a:p>
          </p:txBody>
        </p:sp>
        <p:sp>
          <p:nvSpPr>
            <p:cNvPr id="14397" name="Text Box 53"/>
            <p:cNvSpPr txBox="1">
              <a:spLocks noChangeArrowheads="1"/>
            </p:cNvSpPr>
            <p:nvPr/>
          </p:nvSpPr>
          <p:spPr bwMode="auto">
            <a:xfrm>
              <a:off x="3120" y="2304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3300"/>
                  </a:solidFill>
                </a:rPr>
                <a:t>46</a:t>
              </a:r>
            </a:p>
          </p:txBody>
        </p:sp>
        <p:sp>
          <p:nvSpPr>
            <p:cNvPr id="14398" name="Text Box 58"/>
            <p:cNvSpPr txBox="1">
              <a:spLocks noChangeArrowheads="1"/>
            </p:cNvSpPr>
            <p:nvPr/>
          </p:nvSpPr>
          <p:spPr bwMode="auto">
            <a:xfrm>
              <a:off x="434" y="2304"/>
              <a:ext cx="106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66"/>
                  </a:solidFill>
                </a:rPr>
                <a:t>Phosphorus</a:t>
              </a:r>
            </a:p>
          </p:txBody>
        </p:sp>
        <p:sp>
          <p:nvSpPr>
            <p:cNvPr id="14399" name="Text Box 61"/>
            <p:cNvSpPr txBox="1">
              <a:spLocks noChangeArrowheads="1"/>
            </p:cNvSpPr>
            <p:nvPr/>
          </p:nvSpPr>
          <p:spPr bwMode="auto">
            <a:xfrm>
              <a:off x="1728" y="2256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</a:rPr>
                <a:t>P</a:t>
              </a:r>
            </a:p>
          </p:txBody>
        </p:sp>
      </p:grpSp>
      <p:grpSp>
        <p:nvGrpSpPr>
          <p:cNvPr id="45122" name="Group 66"/>
          <p:cNvGrpSpPr>
            <a:grpSpLocks/>
          </p:cNvGrpSpPr>
          <p:nvPr/>
        </p:nvGrpSpPr>
        <p:grpSpPr bwMode="auto">
          <a:xfrm>
            <a:off x="762000" y="4724400"/>
            <a:ext cx="7804150" cy="457200"/>
            <a:chOff x="480" y="2976"/>
            <a:chExt cx="4916" cy="288"/>
          </a:xfrm>
        </p:grpSpPr>
        <p:sp>
          <p:nvSpPr>
            <p:cNvPr id="14392" name="Text Box 56"/>
            <p:cNvSpPr txBox="1">
              <a:spLocks noChangeArrowheads="1"/>
            </p:cNvSpPr>
            <p:nvPr/>
          </p:nvSpPr>
          <p:spPr bwMode="auto">
            <a:xfrm>
              <a:off x="4608" y="297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4393" name="Text Box 57"/>
            <p:cNvSpPr txBox="1">
              <a:spLocks noChangeArrowheads="1"/>
            </p:cNvSpPr>
            <p:nvPr/>
          </p:nvSpPr>
          <p:spPr bwMode="auto">
            <a:xfrm>
              <a:off x="5184" y="297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4394" name="Text Box 59"/>
            <p:cNvSpPr txBox="1">
              <a:spLocks noChangeArrowheads="1"/>
            </p:cNvSpPr>
            <p:nvPr/>
          </p:nvSpPr>
          <p:spPr bwMode="auto">
            <a:xfrm>
              <a:off x="480" y="2976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66"/>
                  </a:solidFill>
                </a:rPr>
                <a:t>Carbon</a:t>
              </a:r>
            </a:p>
          </p:txBody>
        </p:sp>
        <p:sp>
          <p:nvSpPr>
            <p:cNvPr id="14395" name="Text Box 62"/>
            <p:cNvSpPr txBox="1">
              <a:spLocks noChangeArrowheads="1"/>
            </p:cNvSpPr>
            <p:nvPr/>
          </p:nvSpPr>
          <p:spPr bwMode="auto">
            <a:xfrm>
              <a:off x="1728" y="2976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</a:rPr>
                <a:t>C</a:t>
              </a:r>
            </a:p>
          </p:txBody>
        </p:sp>
      </p:grpSp>
      <p:grpSp>
        <p:nvGrpSpPr>
          <p:cNvPr id="45123" name="Group 67"/>
          <p:cNvGrpSpPr>
            <a:grpSpLocks/>
          </p:cNvGrpSpPr>
          <p:nvPr/>
        </p:nvGrpSpPr>
        <p:grpSpPr bwMode="auto">
          <a:xfrm>
            <a:off x="685800" y="5791200"/>
            <a:ext cx="6203950" cy="457200"/>
            <a:chOff x="432" y="3648"/>
            <a:chExt cx="3908" cy="288"/>
          </a:xfrm>
        </p:grpSpPr>
        <p:sp>
          <p:nvSpPr>
            <p:cNvPr id="14388" name="Text Box 54"/>
            <p:cNvSpPr txBox="1">
              <a:spLocks noChangeArrowheads="1"/>
            </p:cNvSpPr>
            <p:nvPr/>
          </p:nvSpPr>
          <p:spPr bwMode="auto">
            <a:xfrm>
              <a:off x="3072" y="3648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3300"/>
                  </a:solidFill>
                </a:rPr>
                <a:t>48</a:t>
              </a:r>
            </a:p>
          </p:txBody>
        </p:sp>
        <p:sp>
          <p:nvSpPr>
            <p:cNvPr id="14389" name="Text Box 55"/>
            <p:cNvSpPr txBox="1">
              <a:spLocks noChangeArrowheads="1"/>
            </p:cNvSpPr>
            <p:nvPr/>
          </p:nvSpPr>
          <p:spPr bwMode="auto">
            <a:xfrm>
              <a:off x="4032" y="3648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3300"/>
                  </a:solidFill>
                </a:rPr>
                <a:t>16</a:t>
              </a:r>
            </a:p>
          </p:txBody>
        </p:sp>
        <p:sp>
          <p:nvSpPr>
            <p:cNvPr id="14390" name="Text Box 60"/>
            <p:cNvSpPr txBox="1">
              <a:spLocks noChangeArrowheads="1"/>
            </p:cNvSpPr>
            <p:nvPr/>
          </p:nvSpPr>
          <p:spPr bwMode="auto">
            <a:xfrm>
              <a:off x="432" y="3648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66"/>
                  </a:solidFill>
                </a:rPr>
                <a:t>Sulfur</a:t>
              </a:r>
            </a:p>
          </p:txBody>
        </p:sp>
        <p:sp>
          <p:nvSpPr>
            <p:cNvPr id="14391" name="Text Box 63"/>
            <p:cNvSpPr txBox="1">
              <a:spLocks noChangeArrowheads="1"/>
            </p:cNvSpPr>
            <p:nvPr/>
          </p:nvSpPr>
          <p:spPr bwMode="auto">
            <a:xfrm>
              <a:off x="1728" y="364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687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4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4175" y="3349625"/>
            <a:ext cx="754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vi-VN" sz="32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vi-VN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a/ - 2C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Carbon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2088" y="158750"/>
            <a:ext cx="8875712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FF3300"/>
                </a:solidFill>
              </a:rPr>
              <a:t> </a:t>
            </a:r>
            <a:r>
              <a:rPr lang="en-US" altLang="vi-VN" sz="3200" b="1">
                <a:solidFill>
                  <a:srgbClr val="FF3300"/>
                </a:solidFill>
              </a:rPr>
              <a:t>Bài tập 3:</a:t>
            </a:r>
          </a:p>
          <a:p>
            <a:pPr eaLnBrk="1" hangingPunct="1"/>
            <a:r>
              <a:rPr lang="en-US" altLang="vi-VN" sz="3200" b="1">
                <a:solidFill>
                  <a:srgbClr val="FF3300"/>
                </a:solidFill>
              </a:rPr>
              <a:t>  a/ Các cách viết 2C, 5O, 3Ca lần l</a:t>
            </a:r>
            <a:r>
              <a:rPr lang="vi-VN" altLang="vi-VN" sz="3200" b="1">
                <a:solidFill>
                  <a:srgbClr val="FF3300"/>
                </a:solidFill>
              </a:rPr>
              <a:t>ượ</a:t>
            </a:r>
            <a:r>
              <a:rPr lang="en-US" altLang="vi-VN" sz="3200" b="1">
                <a:solidFill>
                  <a:srgbClr val="FF3300"/>
                </a:solidFill>
              </a:rPr>
              <a:t>t chỉ ý gì?</a:t>
            </a:r>
            <a:endParaRPr lang="en-US" altLang="vi-VN" sz="3200">
              <a:solidFill>
                <a:srgbClr val="FF3300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3400" y="4933950"/>
            <a:ext cx="80772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b/  - Ba nguyên tử Nitrogen: 3 N</a:t>
            </a:r>
          </a:p>
          <a:p>
            <a:pPr eaLnBrk="1" hangingPunct="1"/>
            <a:r>
              <a:rPr lang="en-US" alt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- Bẩy nguyên tử Calcium: 7 Ca</a:t>
            </a:r>
          </a:p>
          <a:p>
            <a:pPr eaLnBrk="1" hangingPunct="1"/>
            <a:r>
              <a:rPr lang="en-US" alt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- Bốn nguyên tử Sodium: 4 Na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835150" y="3886200"/>
            <a:ext cx="5791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- 5O chỉ 5 nguyên tử Oxygen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828800" y="4384675"/>
            <a:ext cx="5614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- 3Ca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Calcium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84175" y="1287463"/>
            <a:ext cx="8759825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b/ Hãy dùng chữ số và kí hiệu hóa học diễn </a:t>
            </a:r>
            <a:r>
              <a:rPr lang="vi-VN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đạ</a:t>
            </a:r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 các ý sau:  - Ba nguyên tử Nitrogen</a:t>
            </a:r>
          </a:p>
          <a:p>
            <a:pPr eaLnBrk="1" hangingPunct="1"/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     - Bảy nguyên tử Calcium</a:t>
            </a:r>
          </a:p>
          <a:p>
            <a:pPr eaLnBrk="1" hangingPunct="1"/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     - Bốn nguyên tử Sodium</a:t>
            </a:r>
          </a:p>
        </p:txBody>
      </p:sp>
    </p:spTree>
    <p:extLst>
      <p:ext uri="{BB962C8B-B14F-4D97-AF65-F5344CB8AC3E}">
        <p14:creationId xmlns:p14="http://schemas.microsoft.com/office/powerpoint/2010/main" val="141145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6477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u="sng">
                <a:solidFill>
                  <a:srgbClr val="009900"/>
                </a:solidFill>
              </a:rPr>
              <a:t>HƯỚNG DẪN  V</a:t>
            </a:r>
            <a:r>
              <a:rPr lang="vi-VN" altLang="en-US" sz="3200" b="1" u="sng">
                <a:solidFill>
                  <a:srgbClr val="009900"/>
                </a:solidFill>
              </a:rPr>
              <a:t>Ề</a:t>
            </a:r>
            <a:r>
              <a:rPr lang="en-US" altLang="en-US" sz="3200" b="1" u="sng">
                <a:solidFill>
                  <a:srgbClr val="009900"/>
                </a:solidFill>
              </a:rPr>
              <a:t> NH</a:t>
            </a:r>
            <a:r>
              <a:rPr lang="vi-VN" altLang="en-US" sz="3200" b="1" u="sng">
                <a:solidFill>
                  <a:srgbClr val="009900"/>
                </a:solidFill>
              </a:rPr>
              <a:t>À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52400" y="1372612"/>
            <a:ext cx="86106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B050"/>
                </a:solidFill>
              </a:rPr>
              <a:t>- </a:t>
            </a:r>
            <a:r>
              <a:rPr lang="en-US" altLang="en-US" sz="3200" b="1" dirty="0" err="1">
                <a:solidFill>
                  <a:srgbClr val="00B050"/>
                </a:solidFill>
              </a:rPr>
              <a:t>Làm</a:t>
            </a:r>
            <a:r>
              <a:rPr lang="en-US" altLang="en-US" sz="3200" b="1" dirty="0">
                <a:solidFill>
                  <a:srgbClr val="00B050"/>
                </a:solidFill>
              </a:rPr>
              <a:t> b</a:t>
            </a:r>
            <a:r>
              <a:rPr lang="vi-VN" altLang="en-US" sz="3200" b="1" dirty="0">
                <a:solidFill>
                  <a:srgbClr val="00B050"/>
                </a:solidFill>
              </a:rPr>
              <a:t>ài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tập</a:t>
            </a:r>
            <a:r>
              <a:rPr lang="en-US" altLang="en-US" sz="3200" b="1" dirty="0">
                <a:solidFill>
                  <a:srgbClr val="00B050"/>
                </a:solidFill>
              </a:rPr>
              <a:t> (SBT).</a:t>
            </a:r>
          </a:p>
          <a:p>
            <a:pPr>
              <a:spcBef>
                <a:spcPct val="50000"/>
              </a:spcBef>
            </a:pPr>
            <a:r>
              <a:rPr lang="vi-VN" altLang="en-US" sz="3200" b="1" dirty="0">
                <a:solidFill>
                  <a:srgbClr val="00B050"/>
                </a:solidFill>
              </a:rPr>
              <a:t>- </a:t>
            </a:r>
            <a:r>
              <a:rPr lang="en-US" altLang="en-US" sz="3200" b="1" dirty="0">
                <a:solidFill>
                  <a:srgbClr val="00B050"/>
                </a:solidFill>
              </a:rPr>
              <a:t>H</a:t>
            </a:r>
            <a:r>
              <a:rPr lang="vi-VN" altLang="en-US" sz="3200" b="1" dirty="0">
                <a:solidFill>
                  <a:srgbClr val="00B050"/>
                </a:solidFill>
              </a:rPr>
              <a:t>ọc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bài</a:t>
            </a:r>
            <a:r>
              <a:rPr lang="en-US" altLang="en-US" sz="3200" b="1" dirty="0">
                <a:solidFill>
                  <a:srgbClr val="00B050"/>
                </a:solidFill>
              </a:rPr>
              <a:t>, </a:t>
            </a:r>
            <a:r>
              <a:rPr lang="en-US" altLang="en-US" sz="3200" b="1" dirty="0" err="1">
                <a:solidFill>
                  <a:srgbClr val="00B050"/>
                </a:solidFill>
              </a:rPr>
              <a:t>học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thu</a:t>
            </a:r>
            <a:r>
              <a:rPr lang="vi-VN" altLang="en-US" sz="3200" b="1" dirty="0">
                <a:solidFill>
                  <a:srgbClr val="00B050"/>
                </a:solidFill>
              </a:rPr>
              <a:t>ộc</a:t>
            </a:r>
            <a:r>
              <a:rPr lang="en-US" altLang="en-US" sz="3200" b="1" dirty="0">
                <a:solidFill>
                  <a:srgbClr val="00B050"/>
                </a:solidFill>
              </a:rPr>
              <a:t> KHHH, TÊN VÀ NGUYÊN TỬ KHỐI c</a:t>
            </a:r>
            <a:r>
              <a:rPr lang="vi-VN" altLang="en-US" sz="3200" b="1" dirty="0">
                <a:solidFill>
                  <a:srgbClr val="00B050"/>
                </a:solidFill>
              </a:rPr>
              <a:t>ủa</a:t>
            </a:r>
            <a:r>
              <a:rPr lang="en-US" altLang="en-US" sz="3200" b="1" dirty="0">
                <a:solidFill>
                  <a:srgbClr val="00B050"/>
                </a:solidFill>
              </a:rPr>
              <a:t> 20 s</a:t>
            </a:r>
            <a:r>
              <a:rPr lang="vi-VN" altLang="en-US" sz="3200" b="1" dirty="0">
                <a:solidFill>
                  <a:srgbClr val="00B050"/>
                </a:solidFill>
              </a:rPr>
              <a:t>ố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nguy</a:t>
            </a:r>
            <a:r>
              <a:rPr lang="vi-VN" altLang="en-US" sz="3200" b="1" dirty="0">
                <a:solidFill>
                  <a:srgbClr val="00B050"/>
                </a:solidFill>
              </a:rPr>
              <a:t>ê</a:t>
            </a:r>
            <a:r>
              <a:rPr lang="en-US" altLang="en-US" sz="3200" b="1" dirty="0">
                <a:solidFill>
                  <a:srgbClr val="00B050"/>
                </a:solidFill>
              </a:rPr>
              <a:t>n t</a:t>
            </a:r>
            <a:r>
              <a:rPr lang="vi-VN" altLang="en-US" sz="3200" b="1" dirty="0">
                <a:solidFill>
                  <a:srgbClr val="00B050"/>
                </a:solidFill>
              </a:rPr>
              <a:t>ố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đầu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tiên</a:t>
            </a:r>
            <a:r>
              <a:rPr lang="en-US" altLang="en-US" sz="3200" b="1" dirty="0">
                <a:solidFill>
                  <a:srgbClr val="00B050"/>
                </a:solidFill>
              </a:rPr>
              <a:t>.</a:t>
            </a:r>
            <a:endParaRPr lang="vi-VN" altLang="en-US" sz="3200" b="1" dirty="0">
              <a:solidFill>
                <a:srgbClr val="00B050"/>
              </a:solidFill>
            </a:endParaRPr>
          </a:p>
          <a:p>
            <a:pPr>
              <a:spcBef>
                <a:spcPct val="50000"/>
              </a:spcBef>
            </a:pPr>
            <a:r>
              <a:rPr lang="vi-VN" altLang="en-US" sz="3200" b="1" dirty="0">
                <a:solidFill>
                  <a:srgbClr val="00B050"/>
                </a:solidFill>
              </a:rPr>
              <a:t>- Xem trước </a:t>
            </a:r>
            <a:r>
              <a:rPr lang="en-US" altLang="en-US" sz="3200" b="1" dirty="0" err="1">
                <a:solidFill>
                  <a:srgbClr val="00B050"/>
                </a:solidFill>
              </a:rPr>
              <a:t>bài</a:t>
            </a:r>
            <a:r>
              <a:rPr lang="en-US" altLang="en-US" sz="3200" b="1" dirty="0">
                <a:solidFill>
                  <a:srgbClr val="00B050"/>
                </a:solidFill>
              </a:rPr>
              <a:t> 4: </a:t>
            </a:r>
            <a:r>
              <a:rPr lang="en-US" altLang="en-US" sz="3200" b="1" dirty="0" err="1">
                <a:solidFill>
                  <a:srgbClr val="00B050"/>
                </a:solidFill>
              </a:rPr>
              <a:t>Sơ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lược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bảng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tuần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hoàn</a:t>
            </a:r>
            <a:r>
              <a:rPr lang="en-US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</a:rPr>
              <a:t>các</a:t>
            </a:r>
            <a:r>
              <a:rPr lang="en-US" altLang="en-US" sz="3200" b="1" dirty="0">
                <a:solidFill>
                  <a:srgbClr val="00B050"/>
                </a:solidFill>
              </a:rPr>
              <a:t> NTHH.</a:t>
            </a:r>
            <a:endParaRPr lang="vi-VN" alt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725422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500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500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500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371600" y="266700"/>
            <a:ext cx="6629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BÀI CA NGUYÊN TỬ KHỐI</a:t>
            </a:r>
            <a:endParaRPr lang="vi-VN" altLang="en-US" sz="3200" b="1">
              <a:solidFill>
                <a:srgbClr val="FF3300"/>
              </a:solidFill>
            </a:endParaRPr>
          </a:p>
        </p:txBody>
      </p:sp>
      <p:sp>
        <p:nvSpPr>
          <p:cNvPr id="17411" name="Text Box 32"/>
          <p:cNvSpPr txBox="1">
            <a:spLocks noChangeArrowheads="1"/>
          </p:cNvSpPr>
          <p:nvPr/>
        </p:nvSpPr>
        <p:spPr bwMode="auto">
          <a:xfrm>
            <a:off x="1371600" y="1600200"/>
            <a:ext cx="419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600"/>
          </a:p>
        </p:txBody>
      </p:sp>
      <p:sp>
        <p:nvSpPr>
          <p:cNvPr id="23556" name="Text Box 33"/>
          <p:cNvSpPr txBox="1">
            <a:spLocks noChangeArrowheads="1"/>
          </p:cNvSpPr>
          <p:nvPr/>
        </p:nvSpPr>
        <p:spPr bwMode="auto">
          <a:xfrm>
            <a:off x="228600" y="1219200"/>
            <a:ext cx="320040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B050"/>
                </a:solidFill>
              </a:rPr>
              <a:t>H</a:t>
            </a:r>
            <a:r>
              <a:rPr lang="en-US" altLang="en-US" sz="2000" b="1">
                <a:solidFill>
                  <a:srgbClr val="00B050"/>
                </a:solidFill>
              </a:rPr>
              <a:t>ydrogen</a:t>
            </a:r>
            <a:r>
              <a:rPr lang="vi-VN" altLang="en-US" sz="2000" b="1">
                <a:solidFill>
                  <a:srgbClr val="0000FF"/>
                </a:solidFill>
              </a:rPr>
              <a:t> là </a:t>
            </a:r>
            <a:r>
              <a:rPr lang="en-US" altLang="en-US" sz="2000" b="1">
                <a:solidFill>
                  <a:srgbClr val="0000FF"/>
                </a:solidFill>
              </a:rPr>
              <a:t>1</a:t>
            </a:r>
            <a:r>
              <a:rPr lang="vi-VN" altLang="en-US" sz="2000" b="1">
                <a:solidFill>
                  <a:srgbClr val="0000FF"/>
                </a:solidFill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</a:rPr>
              <a:t>12</a:t>
            </a:r>
            <a:r>
              <a:rPr lang="vi-VN" altLang="en-US" sz="2000" b="1">
                <a:solidFill>
                  <a:srgbClr val="0000FF"/>
                </a:solidFill>
              </a:rPr>
              <a:t> cột </a:t>
            </a:r>
            <a:r>
              <a:rPr lang="en-US" altLang="en-US" sz="2000" b="1">
                <a:solidFill>
                  <a:srgbClr val="00B050"/>
                </a:solidFill>
              </a:rPr>
              <a:t>C</a:t>
            </a:r>
            <a:r>
              <a:rPr lang="vi-VN" altLang="en-US" sz="2000" b="1">
                <a:solidFill>
                  <a:srgbClr val="00B050"/>
                </a:solidFill>
              </a:rPr>
              <a:t>a</a:t>
            </a:r>
            <a:r>
              <a:rPr lang="en-US" altLang="en-US" sz="2000" b="1">
                <a:solidFill>
                  <a:srgbClr val="00B050"/>
                </a:solidFill>
              </a:rPr>
              <a:t>r</a:t>
            </a:r>
            <a:r>
              <a:rPr lang="vi-VN" altLang="en-US" sz="2000" b="1">
                <a:solidFill>
                  <a:srgbClr val="00B050"/>
                </a:solidFill>
              </a:rPr>
              <a:t>bon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B050"/>
                </a:solidFill>
              </a:rPr>
              <a:t>Nit</a:t>
            </a:r>
            <a:r>
              <a:rPr lang="en-US" altLang="en-US" sz="2000" b="1">
                <a:solidFill>
                  <a:srgbClr val="00B050"/>
                </a:solidFill>
              </a:rPr>
              <a:t>rogen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00FF"/>
                </a:solidFill>
              </a:rPr>
              <a:t>14</a:t>
            </a:r>
            <a:r>
              <a:rPr lang="vi-VN" altLang="en-US" sz="2000" b="1">
                <a:solidFill>
                  <a:srgbClr val="0000FF"/>
                </a:solidFill>
              </a:rPr>
              <a:t> tròn.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B050"/>
                </a:solidFill>
              </a:rPr>
              <a:t>Ox</a:t>
            </a:r>
            <a:r>
              <a:rPr lang="en-US" altLang="en-US" sz="2000" b="1">
                <a:solidFill>
                  <a:srgbClr val="00B050"/>
                </a:solidFill>
              </a:rPr>
              <a:t>ygen</a:t>
            </a:r>
            <a:r>
              <a:rPr lang="vi-VN" altLang="en-US" sz="2000" b="1">
                <a:solidFill>
                  <a:srgbClr val="0000FF"/>
                </a:solidFill>
              </a:rPr>
              <a:t> trăng </a:t>
            </a:r>
            <a:r>
              <a:rPr lang="en-US" altLang="en-US" sz="2000" b="1">
                <a:solidFill>
                  <a:srgbClr val="0000FF"/>
                </a:solidFill>
              </a:rPr>
              <a:t>16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B050"/>
                </a:solidFill>
              </a:rPr>
              <a:t>Sodium</a:t>
            </a:r>
            <a:r>
              <a:rPr lang="vi-VN" altLang="en-US" sz="2000" b="1">
                <a:solidFill>
                  <a:srgbClr val="0000FF"/>
                </a:solidFill>
              </a:rPr>
              <a:t> hay l</a:t>
            </a:r>
            <a:r>
              <a:rPr lang="en-US" altLang="en-US" sz="2000" b="1">
                <a:solidFill>
                  <a:srgbClr val="0000FF"/>
                </a:solidFill>
              </a:rPr>
              <a:t>áu táu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00FF"/>
                </a:solidFill>
              </a:rPr>
              <a:t>Nhảy tót lên </a:t>
            </a:r>
            <a:r>
              <a:rPr lang="en-US" altLang="en-US" sz="2000" b="1">
                <a:solidFill>
                  <a:srgbClr val="0000FF"/>
                </a:solidFill>
              </a:rPr>
              <a:t>23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00FF"/>
                </a:solidFill>
              </a:rPr>
              <a:t>Khiến </a:t>
            </a:r>
            <a:r>
              <a:rPr lang="en-US" altLang="en-US" sz="2000" b="1">
                <a:solidFill>
                  <a:srgbClr val="00B050"/>
                </a:solidFill>
              </a:rPr>
              <a:t>Magnesium</a:t>
            </a:r>
            <a:r>
              <a:rPr lang="vi-VN" altLang="en-US" sz="2000" b="1">
                <a:solidFill>
                  <a:srgbClr val="0000FF"/>
                </a:solidFill>
              </a:rPr>
              <a:t> gần nhà, 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00FF"/>
                </a:solidFill>
              </a:rPr>
              <a:t>Ngậm ngùi nhận </a:t>
            </a:r>
            <a:r>
              <a:rPr lang="en-US" altLang="en-US" sz="2000" b="1">
                <a:solidFill>
                  <a:srgbClr val="0000FF"/>
                </a:solidFill>
              </a:rPr>
              <a:t>24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3557" name="Text Box 34"/>
          <p:cNvSpPr txBox="1">
            <a:spLocks noChangeArrowheads="1"/>
          </p:cNvSpPr>
          <p:nvPr/>
        </p:nvSpPr>
        <p:spPr bwMode="auto">
          <a:xfrm>
            <a:off x="6400800" y="1143000"/>
            <a:ext cx="29718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</a:rPr>
              <a:t>64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B050"/>
                </a:solidFill>
              </a:rPr>
              <a:t>Copper</a:t>
            </a:r>
            <a:r>
              <a:rPr lang="vi-VN" altLang="en-US" sz="2000" b="1">
                <a:solidFill>
                  <a:srgbClr val="0000FF"/>
                </a:solidFill>
              </a:rPr>
              <a:t> nổi cáu.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00FF"/>
                </a:solidFill>
              </a:rPr>
              <a:t>Bởi kém </a:t>
            </a:r>
            <a:r>
              <a:rPr lang="en-US" altLang="en-US" sz="2000" b="1">
                <a:solidFill>
                  <a:srgbClr val="00B050"/>
                </a:solidFill>
              </a:rPr>
              <a:t>Zinc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00FF"/>
                </a:solidFill>
              </a:rPr>
              <a:t>65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</a:rPr>
              <a:t>80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B050"/>
                </a:solidFill>
              </a:rPr>
              <a:t>B</a:t>
            </a:r>
            <a:r>
              <a:rPr lang="vi-VN" altLang="en-US" sz="2000" b="1">
                <a:solidFill>
                  <a:srgbClr val="00B050"/>
                </a:solidFill>
              </a:rPr>
              <a:t>r</a:t>
            </a:r>
            <a:r>
              <a:rPr lang="en-US" altLang="en-US" sz="2000" b="1">
                <a:solidFill>
                  <a:srgbClr val="00B050"/>
                </a:solidFill>
              </a:rPr>
              <a:t>o</a:t>
            </a:r>
            <a:r>
              <a:rPr lang="vi-VN" altLang="en-US" sz="2000" b="1">
                <a:solidFill>
                  <a:srgbClr val="00B050"/>
                </a:solidFill>
              </a:rPr>
              <a:t>m</a:t>
            </a:r>
            <a:r>
              <a:rPr lang="en-US" altLang="en-US" sz="2000" b="1">
                <a:solidFill>
                  <a:srgbClr val="00B050"/>
                </a:solidFill>
              </a:rPr>
              <a:t>ine</a:t>
            </a:r>
            <a:r>
              <a:rPr lang="vi-VN" altLang="en-US" sz="2000" b="1">
                <a:solidFill>
                  <a:srgbClr val="0000FF"/>
                </a:solidFill>
              </a:rPr>
              <a:t> nằm. 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00FF"/>
                </a:solidFill>
              </a:rPr>
              <a:t>Xa </a:t>
            </a:r>
            <a:r>
              <a:rPr lang="en-US" altLang="en-US" sz="2000" b="1">
                <a:solidFill>
                  <a:srgbClr val="00B050"/>
                </a:solidFill>
              </a:rPr>
              <a:t>Silver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00FF"/>
                </a:solidFill>
              </a:rPr>
              <a:t>108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B050"/>
                </a:solidFill>
              </a:rPr>
              <a:t>Bari</a:t>
            </a:r>
            <a:r>
              <a:rPr lang="en-US" altLang="en-US" sz="2000" b="1">
                <a:solidFill>
                  <a:srgbClr val="00B050"/>
                </a:solidFill>
              </a:rPr>
              <a:t>um</a:t>
            </a:r>
            <a:r>
              <a:rPr lang="vi-VN" altLang="en-US" sz="2000" b="1">
                <a:solidFill>
                  <a:srgbClr val="00B050"/>
                </a:solidFill>
              </a:rPr>
              <a:t> </a:t>
            </a:r>
            <a:r>
              <a:rPr lang="vi-VN" altLang="en-US" sz="2000" b="1">
                <a:solidFill>
                  <a:srgbClr val="0000FF"/>
                </a:solidFill>
              </a:rPr>
              <a:t>buồn chán ngán,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00FF"/>
                </a:solidFill>
              </a:rPr>
              <a:t>137 </a:t>
            </a:r>
            <a:r>
              <a:rPr lang="vi-VN" altLang="en-US" sz="2000" b="1">
                <a:solidFill>
                  <a:srgbClr val="0000FF"/>
                </a:solidFill>
              </a:rPr>
              <a:t> ít chi. 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00FF"/>
                </a:solidFill>
              </a:rPr>
              <a:t>Kém người ta còn gì,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B050"/>
                </a:solidFill>
              </a:rPr>
              <a:t>Mercury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00FF"/>
                </a:solidFill>
              </a:rPr>
              <a:t>201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00FF"/>
                </a:solidFill>
              </a:rPr>
              <a:t>Còn tôi đi sau </a:t>
            </a:r>
            <a:r>
              <a:rPr lang="en-US" altLang="en-US" sz="2000" b="1">
                <a:solidFill>
                  <a:srgbClr val="0000FF"/>
                </a:solidFill>
              </a:rPr>
              <a:t>chót.</a:t>
            </a:r>
            <a:endParaRPr lang="vi-VN" altLang="en-US" sz="2000" b="1">
              <a:solidFill>
                <a:srgbClr val="0000FF"/>
              </a:solidFill>
            </a:endParaRPr>
          </a:p>
        </p:txBody>
      </p:sp>
      <p:sp>
        <p:nvSpPr>
          <p:cNvPr id="23558" name="Text Box 37"/>
          <p:cNvSpPr txBox="1">
            <a:spLocks noChangeArrowheads="1"/>
          </p:cNvSpPr>
          <p:nvPr/>
        </p:nvSpPr>
        <p:spPr bwMode="auto">
          <a:xfrm>
            <a:off x="3276600" y="1143000"/>
            <a:ext cx="33528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</a:rPr>
              <a:t>27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B050"/>
                </a:solidFill>
              </a:rPr>
              <a:t>Aluminium</a:t>
            </a:r>
            <a:r>
              <a:rPr lang="vi-VN" altLang="en-US" sz="2000" b="1">
                <a:solidFill>
                  <a:srgbClr val="0000FF"/>
                </a:solidFill>
              </a:rPr>
              <a:t> la lớn.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</a:rPr>
              <a:t>Cạnh tôi </a:t>
            </a:r>
            <a:r>
              <a:rPr lang="en-US" altLang="en-US" sz="2000" b="1">
                <a:solidFill>
                  <a:srgbClr val="00B050"/>
                </a:solidFill>
              </a:rPr>
              <a:t>Silicon</a:t>
            </a:r>
            <a:r>
              <a:rPr lang="en-US" altLang="en-US" sz="2000" b="1">
                <a:solidFill>
                  <a:srgbClr val="0000FF"/>
                </a:solidFill>
              </a:rPr>
              <a:t> 28 đây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</a:rPr>
              <a:t>31, 32 </a:t>
            </a:r>
            <a:r>
              <a:rPr lang="en-US" altLang="en-US" sz="2000" b="1">
                <a:solidFill>
                  <a:srgbClr val="00B050"/>
                </a:solidFill>
              </a:rPr>
              <a:t>Phosphorus</a:t>
            </a:r>
            <a:r>
              <a:rPr lang="en-US" altLang="en-US" sz="2000" b="1">
                <a:solidFill>
                  <a:srgbClr val="0000FF"/>
                </a:solidFill>
              </a:rPr>
              <a:t> và </a:t>
            </a:r>
            <a:r>
              <a:rPr lang="en-US" altLang="en-US" sz="2000" b="1">
                <a:solidFill>
                  <a:srgbClr val="00B050"/>
                </a:solidFill>
              </a:rPr>
              <a:t>Sulfur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00FF"/>
                </a:solidFill>
              </a:rPr>
              <a:t>Khác người thật là tài. 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B050"/>
                </a:solidFill>
              </a:rPr>
              <a:t>C</a:t>
            </a:r>
            <a:r>
              <a:rPr lang="en-US" altLang="en-US" sz="2000" b="1">
                <a:solidFill>
                  <a:srgbClr val="00B050"/>
                </a:solidFill>
              </a:rPr>
              <a:t>h</a:t>
            </a:r>
            <a:r>
              <a:rPr lang="vi-VN" altLang="en-US" sz="2000" b="1">
                <a:solidFill>
                  <a:srgbClr val="00B050"/>
                </a:solidFill>
              </a:rPr>
              <a:t>lo</a:t>
            </a:r>
            <a:r>
              <a:rPr lang="en-US" altLang="en-US" sz="2000" b="1">
                <a:solidFill>
                  <a:srgbClr val="00B050"/>
                </a:solidFill>
              </a:rPr>
              <a:t>rine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00FF"/>
                </a:solidFill>
              </a:rPr>
              <a:t>35,5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B050"/>
                </a:solidFill>
              </a:rPr>
              <a:t>Potassium</a:t>
            </a:r>
            <a:r>
              <a:rPr lang="vi-VN" altLang="en-US" sz="2000" b="1">
                <a:solidFill>
                  <a:srgbClr val="00B050"/>
                </a:solidFill>
              </a:rPr>
              <a:t> </a:t>
            </a:r>
            <a:r>
              <a:rPr lang="vi-VN" altLang="en-US" sz="2000" b="1">
                <a:solidFill>
                  <a:srgbClr val="0000FF"/>
                </a:solidFill>
              </a:rPr>
              <a:t>thích </a:t>
            </a:r>
            <a:r>
              <a:rPr lang="en-US" altLang="en-US" sz="2000" b="1">
                <a:solidFill>
                  <a:srgbClr val="0000FF"/>
                </a:solidFill>
              </a:rPr>
              <a:t>39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000" b="1">
                <a:solidFill>
                  <a:srgbClr val="00B050"/>
                </a:solidFill>
              </a:rPr>
              <a:t>Ca</a:t>
            </a:r>
            <a:r>
              <a:rPr lang="en-US" altLang="en-US" sz="2000" b="1">
                <a:solidFill>
                  <a:srgbClr val="00B050"/>
                </a:solidFill>
              </a:rPr>
              <a:t>lcium</a:t>
            </a:r>
            <a:r>
              <a:rPr lang="vi-VN" altLang="en-US" sz="2000" b="1">
                <a:solidFill>
                  <a:srgbClr val="0000FF"/>
                </a:solidFill>
              </a:rPr>
              <a:t> tiếp </a:t>
            </a:r>
            <a:r>
              <a:rPr lang="en-US" altLang="en-US" sz="2000" b="1">
                <a:solidFill>
                  <a:srgbClr val="0000FF"/>
                </a:solidFill>
              </a:rPr>
              <a:t>40</a:t>
            </a:r>
            <a:r>
              <a:rPr lang="vi-VN" altLang="en-US" sz="2000" b="1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</a:rPr>
              <a:t>55</a:t>
            </a:r>
            <a:r>
              <a:rPr lang="vi-VN" altLang="en-US" sz="2000" b="1">
                <a:solidFill>
                  <a:srgbClr val="0000FF"/>
                </a:solidFill>
              </a:rPr>
              <a:t> </a:t>
            </a:r>
            <a:r>
              <a:rPr lang="en-US" altLang="en-US" sz="2000" b="1">
                <a:solidFill>
                  <a:srgbClr val="00B050"/>
                </a:solidFill>
              </a:rPr>
              <a:t>M</a:t>
            </a:r>
            <a:r>
              <a:rPr lang="vi-VN" altLang="en-US" sz="2000" b="1">
                <a:solidFill>
                  <a:srgbClr val="00B050"/>
                </a:solidFill>
              </a:rPr>
              <a:t>angan</a:t>
            </a:r>
            <a:r>
              <a:rPr lang="en-US" altLang="en-US" sz="2000" b="1">
                <a:solidFill>
                  <a:srgbClr val="00B050"/>
                </a:solidFill>
              </a:rPr>
              <a:t>ese</a:t>
            </a:r>
            <a:r>
              <a:rPr lang="vi-VN" altLang="en-US" sz="2000" b="1">
                <a:solidFill>
                  <a:srgbClr val="0000FF"/>
                </a:solidFill>
              </a:rPr>
              <a:t> cười.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B050"/>
                </a:solidFill>
              </a:rPr>
              <a:t>Iron</a:t>
            </a:r>
            <a:r>
              <a:rPr lang="vi-VN" altLang="en-US" sz="2000" b="1">
                <a:solidFill>
                  <a:srgbClr val="0000FF"/>
                </a:solidFill>
              </a:rPr>
              <a:t> đây</a:t>
            </a:r>
            <a:r>
              <a:rPr lang="en-US" altLang="en-US" sz="2000" b="1">
                <a:solidFill>
                  <a:srgbClr val="0000FF"/>
                </a:solidFill>
              </a:rPr>
              <a:t> </a:t>
            </a:r>
            <a:r>
              <a:rPr lang="vi-VN" altLang="en-US" sz="2000" b="1">
                <a:solidFill>
                  <a:srgbClr val="0000FF"/>
                </a:solidFill>
              </a:rPr>
              <a:t>rồi </a:t>
            </a:r>
            <a:r>
              <a:rPr lang="en-US" altLang="en-US" sz="2000" b="1">
                <a:solidFill>
                  <a:srgbClr val="0000FF"/>
                </a:solidFill>
              </a:rPr>
              <a:t>56</a:t>
            </a:r>
            <a:endParaRPr lang="vi-VN" altLang="en-US" sz="2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24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/>
      <p:bldP spid="23557" grpId="0"/>
      <p:bldP spid="235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" y="609600"/>
            <a:ext cx="4267200" cy="533400"/>
          </a:xfrm>
        </p:spPr>
        <p:txBody>
          <a:bodyPr anchor="ctr">
            <a:normAutofit/>
          </a:bodyPr>
          <a:lstStyle/>
          <a:p>
            <a:pPr marL="1117600" indent="-1117600"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2857" y="1066800"/>
            <a:ext cx="2327943" cy="6096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533400" y="42864"/>
            <a:ext cx="7620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3. NGUYÊN TỐ HÓA HỌC</a:t>
            </a:r>
          </a:p>
        </p:txBody>
      </p:sp>
      <p:pic>
        <p:nvPicPr>
          <p:cNvPr id="15" name="Picture 21" descr="Tay viÕt 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63538"/>
            <a:ext cx="990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50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0" y="5334000"/>
            <a:ext cx="472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+mj-lt"/>
              </a:rPr>
              <a:t>Giao nhiệm vụ  học tập: 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r>
              <a:rPr lang="en-US" sz="2800" dirty="0">
                <a:solidFill>
                  <a:srgbClr val="FF0000"/>
                </a:solidFill>
                <a:latin typeface="+mj-lt"/>
              </a:rPr>
              <a:t>- C</a:t>
            </a:r>
            <a:r>
              <a:rPr lang="vi-VN" sz="2800" dirty="0">
                <a:solidFill>
                  <a:srgbClr val="FF0000"/>
                </a:solidFill>
                <a:latin typeface="+mj-lt"/>
              </a:rPr>
              <a:t>hia HS lớp thành 4 nhóm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342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3315831"/>
            <a:ext cx="879180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3.1: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Cho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hydrogen?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2.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3.1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085850" y="307538"/>
            <a:ext cx="6915150" cy="1865293"/>
            <a:chOff x="498475" y="2453466"/>
            <a:chExt cx="3305175" cy="831850"/>
          </a:xfrm>
        </p:grpSpPr>
        <p:pic>
          <p:nvPicPr>
            <p:cNvPr id="4108" name="image152.jpe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475" y="2453466"/>
              <a:ext cx="831850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image153.jpe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2453466"/>
              <a:ext cx="831850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0" name="image154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2453466"/>
              <a:ext cx="831850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5979" y="2133600"/>
            <a:ext cx="87918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3.1.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hydrogen</a:t>
            </a:r>
          </a:p>
        </p:txBody>
      </p:sp>
    </p:spTree>
    <p:extLst>
      <p:ext uri="{BB962C8B-B14F-4D97-AF65-F5344CB8AC3E}">
        <p14:creationId xmlns:p14="http://schemas.microsoft.com/office/powerpoint/2010/main" val="212501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28600" y="1344811"/>
            <a:ext cx="8686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Quan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3.1: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Cho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hydrogen?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876425" y="201811"/>
            <a:ext cx="5391150" cy="1143000"/>
            <a:chOff x="498475" y="2453466"/>
            <a:chExt cx="3305175" cy="831850"/>
          </a:xfrm>
        </p:grpSpPr>
        <p:pic>
          <p:nvPicPr>
            <p:cNvPr id="4108" name="image152.jpe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475" y="2453466"/>
              <a:ext cx="831850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image153.jpe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2453466"/>
              <a:ext cx="831850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0" name="image154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2453466"/>
              <a:ext cx="831850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8305800" cy="533400"/>
          </a:xfrm>
        </p:spPr>
        <p:txBody>
          <a:bodyPr anchor="ctr">
            <a:noAutofit/>
          </a:bodyPr>
          <a:lstStyle/>
          <a:p>
            <a:pPr marL="1117600" indent="-1117600" algn="l" eaLnBrk="1" hangingPunct="1"/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neutron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3286780"/>
            <a:ext cx="891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3.1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28600" y="4353580"/>
            <a:ext cx="899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proton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157537" y="4888468"/>
            <a:ext cx="5910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28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219450" y="5505450"/>
            <a:ext cx="6076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proton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-76200" y="5181600"/>
            <a:ext cx="29812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Left Brace 14"/>
          <p:cNvSpPr/>
          <p:nvPr/>
        </p:nvSpPr>
        <p:spPr>
          <a:xfrm>
            <a:off x="2971800" y="4891088"/>
            <a:ext cx="381000" cy="1108075"/>
          </a:xfrm>
          <a:prstGeom prst="leftBrac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7675" y="6129337"/>
            <a:ext cx="44807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0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" y="609600"/>
            <a:ext cx="4267200" cy="533400"/>
          </a:xfrm>
        </p:spPr>
        <p:txBody>
          <a:bodyPr anchor="ctr">
            <a:normAutofit/>
          </a:bodyPr>
          <a:lstStyle/>
          <a:p>
            <a:pPr marL="1117600" indent="-1117600"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I-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2857" y="1066800"/>
            <a:ext cx="2327943" cy="6096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533400" y="42864"/>
            <a:ext cx="7620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 NGUYÊN TỐ HÓA HỌC</a:t>
            </a:r>
          </a:p>
        </p:txBody>
      </p:sp>
      <p:pic>
        <p:nvPicPr>
          <p:cNvPr id="15" name="Picture 21" descr="Tay viÕt 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63538"/>
            <a:ext cx="990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0" y="1484293"/>
            <a:ext cx="883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proton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624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533399" y="0"/>
            <a:ext cx="7772401" cy="1905001"/>
          </a:xfrm>
          <a:prstGeom prst="cloudCallout">
            <a:avLst>
              <a:gd name="adj1" fmla="val 44588"/>
              <a:gd name="adj2" fmla="val 46491"/>
            </a:avLst>
          </a:prstGeom>
          <a:gradFill rotWithShape="1"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 eaLnBrk="1" hangingPunct="1"/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8" descr="AG0031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52400"/>
            <a:ext cx="9810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381000" y="1855787"/>
            <a:ext cx="826611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Các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nguyên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tử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thuộc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cùng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một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nguyên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tố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hoá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học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cùng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</a:rPr>
              <a:t> p </a:t>
            </a:r>
            <a:r>
              <a:rPr lang="en-US" altLang="en-US" sz="2800" b="1" dirty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cùng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</a:rPr>
              <a:t> e </a:t>
            </a:r>
            <a:r>
              <a:rPr lang="en-US" altLang="en-US" sz="2800" b="1" dirty="0" err="1">
                <a:solidFill>
                  <a:srgbClr val="FF0000"/>
                </a:solidFill>
              </a:rPr>
              <a:t>nên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chất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hoá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học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giống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nhau</a:t>
            </a:r>
            <a:r>
              <a:rPr lang="en-US" altLang="en-US" sz="2800" b="1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228600" y="350520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90513" indent="-290513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algn="just" eaLnBrk="1" hangingPunct="1"/>
            <a:r>
              <a:rPr lang="en-US" altLang="en-US" sz="3200" dirty="0" err="1">
                <a:solidFill>
                  <a:srgbClr val="006600"/>
                </a:solidFill>
              </a:rPr>
              <a:t>Ví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dụ</a:t>
            </a:r>
            <a:r>
              <a:rPr lang="en-US" altLang="en-US" sz="3200" dirty="0">
                <a:solidFill>
                  <a:srgbClr val="006600"/>
                </a:solidFill>
              </a:rPr>
              <a:t>: </a:t>
            </a:r>
            <a:r>
              <a:rPr lang="en-US" altLang="en-US" sz="3200" dirty="0" err="1">
                <a:solidFill>
                  <a:srgbClr val="006600"/>
                </a:solidFill>
              </a:rPr>
              <a:t>Tập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hợp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tất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cả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các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nguyên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tử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có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số</a:t>
            </a:r>
            <a:r>
              <a:rPr lang="en-US" altLang="en-US" sz="3200" dirty="0">
                <a:solidFill>
                  <a:srgbClr val="006600"/>
                </a:solidFill>
              </a:rPr>
              <a:t> p = 8 </a:t>
            </a:r>
            <a:r>
              <a:rPr lang="en-US" altLang="en-US" sz="3200" dirty="0" err="1">
                <a:solidFill>
                  <a:srgbClr val="006600"/>
                </a:solidFill>
              </a:rPr>
              <a:t>đều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là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nguyên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tố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oxi</a:t>
            </a:r>
            <a:r>
              <a:rPr lang="en-US" altLang="en-US" sz="3200" dirty="0">
                <a:solidFill>
                  <a:srgbClr val="006600"/>
                </a:solidFill>
              </a:rPr>
              <a:t>. </a:t>
            </a:r>
            <a:r>
              <a:rPr lang="en-US" altLang="en-US" sz="3200" dirty="0" err="1">
                <a:solidFill>
                  <a:srgbClr val="006600"/>
                </a:solidFill>
              </a:rPr>
              <a:t>Các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nguyên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tử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oxi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đều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có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tính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chất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hoá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học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giống</a:t>
            </a:r>
            <a:r>
              <a:rPr lang="en-US" altLang="en-US" sz="3200" dirty="0">
                <a:solidFill>
                  <a:srgbClr val="006600"/>
                </a:solidFill>
              </a:rPr>
              <a:t> </a:t>
            </a:r>
            <a:r>
              <a:rPr lang="en-US" altLang="en-US" sz="3200" dirty="0" err="1">
                <a:solidFill>
                  <a:srgbClr val="006600"/>
                </a:solidFill>
              </a:rPr>
              <a:t>nhau</a:t>
            </a:r>
            <a:r>
              <a:rPr lang="en-US" altLang="en-US" sz="3200" dirty="0">
                <a:solidFill>
                  <a:srgbClr val="006600"/>
                </a:solidFill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67364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" y="609600"/>
            <a:ext cx="4267200" cy="533400"/>
          </a:xfrm>
        </p:spPr>
        <p:txBody>
          <a:bodyPr anchor="ctr">
            <a:normAutofit/>
          </a:bodyPr>
          <a:lstStyle/>
          <a:p>
            <a:pPr marL="1117600" indent="-1117600"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2857" y="1066800"/>
            <a:ext cx="2327943" cy="6096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alt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533400" y="42864"/>
            <a:ext cx="7620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3. NGUYÊN TỐ HÓA HỌC</a:t>
            </a:r>
          </a:p>
        </p:txBody>
      </p:sp>
      <p:pic>
        <p:nvPicPr>
          <p:cNvPr id="15" name="Picture 21" descr="Tay viÕt 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63538"/>
            <a:ext cx="990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52400" y="1484293"/>
            <a:ext cx="883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proton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362200"/>
            <a:ext cx="883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327660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52387" y="3743980"/>
            <a:ext cx="68818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ố lượng các nguyên t</a:t>
            </a:r>
            <a:r>
              <a:rPr lang="en-US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vi-VN" sz="2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hoá học hiện nay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9495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2550</Words>
  <Application>Microsoft Office PowerPoint</Application>
  <PresentationFormat>On-screen Show (4:3)</PresentationFormat>
  <Paragraphs>402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Times New Roman</vt:lpstr>
      <vt:lpstr>VNI-Thufap3</vt:lpstr>
      <vt:lpstr>Wingdings</vt:lpstr>
      <vt:lpstr>Office Theme</vt:lpstr>
      <vt:lpstr>PowerPoint Presentation</vt:lpstr>
      <vt:lpstr>PowerPoint Presentation</vt:lpstr>
      <vt:lpstr>I. Nguyên tố hoá học:</vt:lpstr>
      <vt:lpstr>PowerPoint Presentation</vt:lpstr>
      <vt:lpstr>PowerPoint Presentation</vt:lpstr>
      <vt:lpstr>=&gt; Khác nhau ở số neutron trong hạt nhân.</vt:lpstr>
      <vt:lpstr>I- Nguyên tố hoá học là gì?</vt:lpstr>
      <vt:lpstr>PowerPoint Presentation</vt:lpstr>
      <vt:lpstr>I. Nguyên tố hoá học là gì?</vt:lpstr>
      <vt:lpstr>PowerPoint Presentation</vt:lpstr>
      <vt:lpstr>I. Nguyên tố hoá học là gì?</vt:lpstr>
      <vt:lpstr>PowerPoint Presentation</vt:lpstr>
      <vt:lpstr>PowerPoint Presentation</vt:lpstr>
      <vt:lpstr>I. Nguyên tố hoá học là gì?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I. Nguyên tố hoá học là gì?</vt:lpstr>
      <vt:lpstr>BÀI TẬP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74</cp:revision>
  <dcterms:created xsi:type="dcterms:W3CDTF">2022-08-04T00:46:55Z</dcterms:created>
  <dcterms:modified xsi:type="dcterms:W3CDTF">2022-09-22T09:33:30Z</dcterms:modified>
</cp:coreProperties>
</file>