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8" r:id="rId3"/>
    <p:sldId id="257" r:id="rId4"/>
    <p:sldId id="278" r:id="rId5"/>
    <p:sldId id="262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9" r:id="rId14"/>
    <p:sldId id="268" r:id="rId15"/>
    <p:sldId id="26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A9CC9-998B-40AE-A07B-7B2BA79E928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7B6E-ADE9-48EB-B1FB-B08D337BF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8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7B6E-ADE9-48EB-B1FB-B08D337BF1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6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FE9DB9E-4FD9-440F-864F-F9E08C8BCC9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173368A-C3DE-46E7-AF51-F4E6BCCD2C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DB9E-4FD9-440F-864F-F9E08C8BCC9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368A-C3DE-46E7-AF51-F4E6BCCD2C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DB9E-4FD9-440F-864F-F9E08C8BCC9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368A-C3DE-46E7-AF51-F4E6BCCD2C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E9DB9E-4FD9-440F-864F-F9E08C8BCC9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73368A-C3DE-46E7-AF51-F4E6BCCD2C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FE9DB9E-4FD9-440F-864F-F9E08C8BCC9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173368A-C3DE-46E7-AF51-F4E6BCCD2C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DB9E-4FD9-440F-864F-F9E08C8BCC9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368A-C3DE-46E7-AF51-F4E6BCCD2C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DB9E-4FD9-440F-864F-F9E08C8BCC9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368A-C3DE-46E7-AF51-F4E6BCCD2C2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E9DB9E-4FD9-440F-864F-F9E08C8BCC9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73368A-C3DE-46E7-AF51-F4E6BCCD2C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DB9E-4FD9-440F-864F-F9E08C8BCC9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368A-C3DE-46E7-AF51-F4E6BCCD2C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E9DB9E-4FD9-440F-864F-F9E08C8BCC9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73368A-C3DE-46E7-AF51-F4E6BCCD2C2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E9DB9E-4FD9-440F-864F-F9E08C8BCC9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73368A-C3DE-46E7-AF51-F4E6BCCD2C2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E9DB9E-4FD9-440F-864F-F9E08C8BCC9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73368A-C3DE-46E7-AF51-F4E6BCCD2C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6868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13. 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NGUYÊN LIỆU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90800" y="2348345"/>
            <a:ext cx="5562600" cy="1066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NGUYÊN LIỆU THÔNG DỤNG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90800" y="3810000"/>
            <a:ext cx="5562600" cy="1066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MỘT SỐ TÍNH CHẤT VÀ ỨNG DỤNG CỦA NGUYÊN LIỆU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39291" y="5257800"/>
            <a:ext cx="5562600" cy="1371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SỬ DỤNG NGUYÊN LIỆU AN TOÀN, HIỆU QUẢ VÀ ĐẢM BẢO SỰ PHÁT TRIỂN BỀN VỮNG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1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295400"/>
            <a:ext cx="8305800" cy="510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</a:rPr>
              <a:t> 1. </a:t>
            </a:r>
            <a:r>
              <a:rPr lang="en-US" sz="3600" b="1" dirty="0" err="1" smtClean="0">
                <a:solidFill>
                  <a:schemeClr val="tx1"/>
                </a:solidFill>
              </a:rPr>
              <a:t>Việc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khai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thác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các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nguyên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liệu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khoáng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sản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tự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phát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đảm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bảo</a:t>
            </a:r>
            <a:r>
              <a:rPr lang="en-US" sz="3600" b="1" dirty="0" smtClean="0">
                <a:solidFill>
                  <a:schemeClr val="tx1"/>
                </a:solidFill>
              </a:rPr>
              <a:t> an </a:t>
            </a:r>
            <a:r>
              <a:rPr lang="en-US" sz="3600" b="1" dirty="0" err="1" smtClean="0">
                <a:solidFill>
                  <a:schemeClr val="tx1"/>
                </a:solidFill>
              </a:rPr>
              <a:t>toàn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không</a:t>
            </a:r>
            <a:r>
              <a:rPr lang="en-US" sz="3600" b="1" dirty="0" smtClean="0">
                <a:solidFill>
                  <a:schemeClr val="tx1"/>
                </a:solidFill>
              </a:rPr>
              <a:t>? </a:t>
            </a:r>
            <a:r>
              <a:rPr lang="en-US" sz="3600" b="1" dirty="0" err="1" smtClean="0">
                <a:solidFill>
                  <a:schemeClr val="tx1"/>
                </a:solidFill>
              </a:rPr>
              <a:t>Giải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thích</a:t>
            </a:r>
            <a:r>
              <a:rPr lang="en-US" sz="3600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</a:rPr>
              <a:t> 2. </a:t>
            </a:r>
            <a:r>
              <a:rPr lang="en-US" sz="3600" b="1" dirty="0" err="1" smtClean="0">
                <a:solidFill>
                  <a:schemeClr val="tx1"/>
                </a:solidFill>
              </a:rPr>
              <a:t>Sử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dụng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nguyên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liệu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như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thế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nào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để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đảm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bảo</a:t>
            </a:r>
            <a:r>
              <a:rPr lang="en-US" sz="3600" b="1" dirty="0" smtClean="0">
                <a:solidFill>
                  <a:schemeClr val="tx1"/>
                </a:solidFill>
              </a:rPr>
              <a:t> an </a:t>
            </a:r>
            <a:r>
              <a:rPr lang="en-US" sz="3600" b="1" dirty="0" err="1" smtClean="0">
                <a:solidFill>
                  <a:schemeClr val="tx1"/>
                </a:solidFill>
              </a:rPr>
              <a:t>toàn</a:t>
            </a:r>
            <a:r>
              <a:rPr lang="en-US" sz="3600" b="1" dirty="0" smtClean="0">
                <a:solidFill>
                  <a:schemeClr val="tx1"/>
                </a:solidFill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</a:rPr>
              <a:t>hiêu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quả</a:t>
            </a:r>
            <a:r>
              <a:rPr lang="en-US" sz="36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78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609600"/>
            <a:ext cx="7696200" cy="16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Câu</a:t>
            </a:r>
            <a:r>
              <a:rPr lang="en-US" sz="2400" dirty="0" smtClean="0">
                <a:solidFill>
                  <a:schemeClr val="tx1"/>
                </a:solidFill>
              </a:rPr>
              <a:t> 1: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tự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đảm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bảo</a:t>
            </a:r>
            <a:r>
              <a:rPr lang="en-US" sz="2400" dirty="0" smtClean="0">
                <a:solidFill>
                  <a:schemeClr val="tx1"/>
                </a:solidFill>
              </a:rPr>
              <a:t> an </a:t>
            </a:r>
            <a:r>
              <a:rPr lang="en-US" sz="2400" dirty="0" err="1" smtClean="0">
                <a:solidFill>
                  <a:schemeClr val="tx1"/>
                </a:solidFill>
              </a:rPr>
              <a:t>toàn</a:t>
            </a:r>
            <a:r>
              <a:rPr lang="en-US" sz="2400" dirty="0" smtClean="0">
                <a:solidFill>
                  <a:schemeClr val="tx1"/>
                </a:solidFill>
              </a:rPr>
              <a:t> do </a:t>
            </a:r>
            <a:r>
              <a:rPr lang="en-US" sz="2400" dirty="0" err="1" smtClean="0">
                <a:solidFill>
                  <a:schemeClr val="tx1"/>
                </a:solidFill>
              </a:rPr>
              <a:t>thiếu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tầng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kĩ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thuật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hợp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phục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vụ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thác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4572000"/>
            <a:ext cx="7696200" cy="16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Câu</a:t>
            </a:r>
            <a:r>
              <a:rPr lang="en-US" sz="2400" dirty="0" smtClean="0">
                <a:solidFill>
                  <a:schemeClr val="tx1"/>
                </a:solidFill>
              </a:rPr>
              <a:t> 3: </a:t>
            </a: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liệu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xuất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nguồn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tài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vô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hạn</a:t>
            </a:r>
            <a:r>
              <a:rPr lang="en-US" sz="2400" dirty="0" smtClean="0">
                <a:solidFill>
                  <a:schemeClr val="tx1"/>
                </a:solidFill>
              </a:rPr>
              <a:t>. Do </a:t>
            </a:r>
            <a:r>
              <a:rPr lang="en-US" sz="2400" dirty="0" err="1" smtClean="0">
                <a:solidFill>
                  <a:schemeClr val="tx1"/>
                </a:solidFill>
              </a:rPr>
              <a:t>đó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cần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tiết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kiệm</a:t>
            </a:r>
            <a:r>
              <a:rPr lang="en-US" sz="2400" dirty="0" smtClean="0">
                <a:solidFill>
                  <a:schemeClr val="tx1"/>
                </a:solidFill>
              </a:rPr>
              <a:t>, an </a:t>
            </a:r>
            <a:r>
              <a:rPr lang="en-US" sz="2400" dirty="0" err="1" smtClean="0">
                <a:solidFill>
                  <a:schemeClr val="tx1"/>
                </a:solidFill>
              </a:rPr>
              <a:t>toàn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hài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hòa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lượi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kinh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tế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xã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hội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môi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trường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3296" y="2590800"/>
            <a:ext cx="7696200" cy="16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Câu</a:t>
            </a:r>
            <a:r>
              <a:rPr lang="en-US" sz="2400" dirty="0" smtClean="0">
                <a:solidFill>
                  <a:schemeClr val="tx1"/>
                </a:solidFill>
              </a:rPr>
              <a:t> 2: </a:t>
            </a: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liệu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tối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theo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khép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phụ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phẩm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thải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138172"/>
            <a:ext cx="8305800" cy="3276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CHÚ Ý: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Khoáng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sản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là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khoáng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vật</a:t>
            </a:r>
            <a:r>
              <a:rPr lang="en-US" sz="3600" b="1" dirty="0" smtClean="0">
                <a:solidFill>
                  <a:schemeClr val="tx1"/>
                </a:solidFill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</a:rPr>
              <a:t>khoáng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chất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ích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được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tích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tụ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tự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nhiên</a:t>
            </a:r>
            <a:r>
              <a:rPr lang="en-US" sz="3600" b="1" dirty="0" smtClean="0">
                <a:solidFill>
                  <a:schemeClr val="tx1"/>
                </a:solidFill>
              </a:rPr>
              <a:t> ở </a:t>
            </a:r>
            <a:r>
              <a:rPr lang="en-US" sz="3600" b="1" dirty="0" err="1" smtClean="0">
                <a:solidFill>
                  <a:schemeClr val="tx1"/>
                </a:solidFill>
              </a:rPr>
              <a:t>thể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rắn</a:t>
            </a:r>
            <a:r>
              <a:rPr lang="en-US" sz="3600" b="1" dirty="0" smtClean="0">
                <a:solidFill>
                  <a:schemeClr val="tx1"/>
                </a:solidFill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</a:rPr>
              <a:t>lỏng</a:t>
            </a:r>
            <a:r>
              <a:rPr lang="en-US" sz="3600" b="1" dirty="0" smtClean="0">
                <a:solidFill>
                  <a:schemeClr val="tx1"/>
                </a:solidFill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</a:rPr>
              <a:t>khí</a:t>
            </a:r>
            <a:r>
              <a:rPr lang="en-US" sz="3600" b="1" dirty="0" smtClean="0">
                <a:solidFill>
                  <a:schemeClr val="tx1"/>
                </a:solidFill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</a:rPr>
              <a:t>tồn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tại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trong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lòng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đất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0058" y="1981200"/>
            <a:ext cx="8077200" cy="3962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liệu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khoáng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sản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tài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sản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gia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Mọi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nhân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tổ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phải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cấp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phép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theo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luật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khoáng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sản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</a:rPr>
              <a:t>Tận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liệu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sẽ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tài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</a:rPr>
              <a:t>Khai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liệu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phép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gây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hiểm</a:t>
            </a:r>
            <a:r>
              <a:rPr lang="en-US" sz="2800" dirty="0" smtClean="0">
                <a:solidFill>
                  <a:schemeClr val="tx1"/>
                </a:solidFill>
              </a:rPr>
              <a:t> do </a:t>
            </a:r>
            <a:r>
              <a:rPr lang="en-US" sz="2800" dirty="0" err="1" smtClean="0">
                <a:solidFill>
                  <a:schemeClr val="tx1"/>
                </a:solidFill>
              </a:rPr>
              <a:t>mất</a:t>
            </a:r>
            <a:r>
              <a:rPr lang="en-US" sz="2800" dirty="0" smtClean="0">
                <a:solidFill>
                  <a:schemeClr val="tx1"/>
                </a:solidFill>
              </a:rPr>
              <a:t> an </a:t>
            </a:r>
            <a:r>
              <a:rPr lang="en-US" sz="2800" dirty="0" err="1" smtClean="0">
                <a:solidFill>
                  <a:schemeClr val="tx1"/>
                </a:solidFill>
              </a:rPr>
              <a:t>toàn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ảnh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hưởng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môi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trường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61544"/>
            <a:ext cx="7696200" cy="1066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3. SỬ DỤNG NGUYÊN LIỆU AN TOÀN, HIỆU QUẢ VÀ ĐẢM BẢO SỰ PHÁT TRIỂN BỀN VỮNG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71" y="271081"/>
            <a:ext cx="1019175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" y="161544"/>
            <a:ext cx="7696200" cy="1066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3. SỬ DỤNG NGUYÊN LIỆU AN TOÀN, HIỆU QUẢ VÀ ĐẢM BẢO SỰ PHÁT TRIỂN BỀN VỮNG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b. </a:t>
            </a:r>
            <a:r>
              <a:rPr lang="en-US" dirty="0" err="1" smtClean="0">
                <a:solidFill>
                  <a:srgbClr val="FF0000"/>
                </a:solidFill>
              </a:rPr>
              <a:t>Tìm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hiểu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nguyên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liệu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839199" cy="4876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231136" y="2362200"/>
            <a:ext cx="685800" cy="7620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648200" y="2362200"/>
            <a:ext cx="685800" cy="7620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7085076" y="2362200"/>
            <a:ext cx="685800" cy="7620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7181868">
            <a:off x="8043099" y="3886200"/>
            <a:ext cx="685800" cy="7620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6233158" y="4572000"/>
            <a:ext cx="533400" cy="6096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6200000">
            <a:off x="947698" y="3413528"/>
            <a:ext cx="677117" cy="7620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0058" y="1981200"/>
            <a:ext cx="8077200" cy="3962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liệu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sản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xuất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phải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nguồn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tài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vô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hạn</a:t>
            </a:r>
            <a:r>
              <a:rPr lang="en-US" sz="2800" dirty="0" smtClean="0">
                <a:solidFill>
                  <a:schemeClr val="tx1"/>
                </a:solidFill>
              </a:rPr>
              <a:t>, do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cần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sử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dụng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một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hiệu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kiệm</a:t>
            </a:r>
            <a:r>
              <a:rPr lang="en-US" sz="2800" dirty="0" smtClean="0">
                <a:solidFill>
                  <a:schemeClr val="tx1"/>
                </a:solidFill>
              </a:rPr>
              <a:t>, an </a:t>
            </a:r>
            <a:r>
              <a:rPr lang="en-US" sz="2800" dirty="0" err="1" smtClean="0">
                <a:solidFill>
                  <a:schemeClr val="tx1"/>
                </a:solidFill>
              </a:rPr>
              <a:t>toàn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hài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hòa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đảm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bảo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lợi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ích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kinh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tế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xã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hội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môi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61544"/>
            <a:ext cx="7696200" cy="1066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3. SỬ DỤNG NGUYÊN LIỆU AN TOÀN, HIỆU QUẢ VÀ ĐẢM BẢO SỰ PHÁT TRIỂN BỀN VỮNG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71" y="271081"/>
            <a:ext cx="1019175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723644"/>
            <a:ext cx="7620000" cy="2362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thể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làm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sản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phẩm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nào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khi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sử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dụng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chất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thải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sinh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hoạt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làm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nguyên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liệu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6858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3944" y="179832"/>
            <a:ext cx="8449056" cy="1066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2763" lvl="8" indent="401638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MỘT SỐ NGUYÊN LIỆU THÔNG DỤNG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632" y="2091898"/>
            <a:ext cx="8278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CÂU 1.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nêu</a:t>
            </a:r>
            <a:r>
              <a:rPr lang="en-US" sz="3200" dirty="0" smtClean="0"/>
              <a:t> 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nguyên</a:t>
            </a:r>
            <a:r>
              <a:rPr lang="en-US" sz="3200" dirty="0" smtClean="0"/>
              <a:t> </a:t>
            </a:r>
            <a:r>
              <a:rPr lang="en-US" sz="3200" dirty="0" err="1" smtClean="0"/>
              <a:t>liệu</a:t>
            </a:r>
            <a:r>
              <a:rPr lang="en-US" sz="3200" dirty="0" smtClean="0"/>
              <a:t> ở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a, b, c, 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84632" y="3733800"/>
            <a:ext cx="8125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CÂU 2.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nên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 </a:t>
            </a:r>
            <a:r>
              <a:rPr lang="en-US" sz="3200" dirty="0" err="1" smtClean="0"/>
              <a:t>liệu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sản</a:t>
            </a:r>
            <a:r>
              <a:rPr lang="en-US" sz="3200" dirty="0" smtClean="0"/>
              <a:t> </a:t>
            </a:r>
            <a:r>
              <a:rPr lang="en-US" sz="3200" dirty="0" err="1" smtClean="0"/>
              <a:t>phẩm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nguyên</a:t>
            </a:r>
            <a:r>
              <a:rPr lang="en-US" sz="3200" dirty="0" smtClean="0"/>
              <a:t> </a:t>
            </a:r>
            <a:r>
              <a:rPr lang="en-US" sz="3200" dirty="0" err="1" smtClean="0"/>
              <a:t>liệu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13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7391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7543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100" b="1" dirty="0" smtClean="0"/>
              <a:t>CHIA NHÓM</a:t>
            </a:r>
          </a:p>
          <a:p>
            <a:r>
              <a:rPr lang="en-US" dirty="0" smtClean="0"/>
              <a:t>1: 1&gt;5, 41</a:t>
            </a:r>
          </a:p>
          <a:p>
            <a:r>
              <a:rPr lang="en-US" dirty="0" smtClean="0"/>
              <a:t>2: 5&gt;10,42</a:t>
            </a:r>
          </a:p>
          <a:p>
            <a:r>
              <a:rPr lang="en-US" dirty="0" smtClean="0"/>
              <a:t>3: 11&gt; 15, 43</a:t>
            </a:r>
          </a:p>
          <a:p>
            <a:r>
              <a:rPr lang="en-US" dirty="0" smtClean="0"/>
              <a:t>4: 16&gt; 20, </a:t>
            </a:r>
          </a:p>
          <a:p>
            <a:r>
              <a:rPr lang="en-US" dirty="0" smtClean="0"/>
              <a:t>5: 21&gt;25</a:t>
            </a:r>
          </a:p>
          <a:p>
            <a:r>
              <a:rPr lang="en-US" dirty="0" smtClean="0"/>
              <a:t>6: 26&gt;30</a:t>
            </a:r>
          </a:p>
          <a:p>
            <a:r>
              <a:rPr lang="en-US" dirty="0" smtClean="0"/>
              <a:t>7: 31&gt; </a:t>
            </a:r>
            <a:r>
              <a:rPr lang="en-US" dirty="0"/>
              <a:t>35, </a:t>
            </a:r>
            <a:r>
              <a:rPr lang="en-US" dirty="0" smtClean="0"/>
              <a:t>44</a:t>
            </a:r>
          </a:p>
          <a:p>
            <a:r>
              <a:rPr lang="en-US" dirty="0" smtClean="0"/>
              <a:t>8: 36&gt; 40, 34</a:t>
            </a:r>
          </a:p>
          <a:p>
            <a:pPr marL="0" indent="0">
              <a:buNone/>
            </a:pPr>
            <a:r>
              <a:rPr lang="en-US" dirty="0" smtClean="0"/>
              <a:t>NHIÊM VỤ:</a:t>
            </a:r>
          </a:p>
          <a:p>
            <a:pPr marL="0" indent="0">
              <a:buNone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sz="4700" dirty="0" err="1" smtClean="0">
                <a:solidFill>
                  <a:srgbClr val="FF0000"/>
                </a:solidFill>
              </a:rPr>
              <a:t>thực</a:t>
            </a:r>
            <a:r>
              <a:rPr lang="en-US" sz="4700" dirty="0" smtClean="0">
                <a:solidFill>
                  <a:srgbClr val="FF0000"/>
                </a:solidFill>
              </a:rPr>
              <a:t> </a:t>
            </a:r>
            <a:r>
              <a:rPr lang="en-US" sz="4700" dirty="0" err="1" smtClean="0">
                <a:solidFill>
                  <a:srgbClr val="FF0000"/>
                </a:solidFill>
              </a:rPr>
              <a:t>phẩm</a:t>
            </a:r>
            <a:endParaRPr lang="en-US" sz="47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,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lương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lương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4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marL="342900" indent="-342900" algn="ctr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MỘT SỐ NGUYÊN LIỆU THÔNG DỤNG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7338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1066800"/>
            <a:ext cx="436245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24300"/>
            <a:ext cx="3733800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4038599"/>
            <a:ext cx="4000500" cy="25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84701"/>
            <a:ext cx="7142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CÂU 2.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nên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2286000"/>
            <a:ext cx="8839200" cy="4343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Đá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vôi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dirty="0" err="1" smtClean="0">
                <a:solidFill>
                  <a:schemeClr val="tx1"/>
                </a:solidFill>
              </a:rPr>
              <a:t>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vôi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xây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nhà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vôi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liệu</a:t>
            </a:r>
            <a:r>
              <a:rPr lang="en-US" sz="2400" dirty="0" smtClean="0">
                <a:solidFill>
                  <a:schemeClr val="tx1"/>
                </a:solidFill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</a:rPr>
              <a:t>nhà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phẩm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Đá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vôi</a:t>
            </a:r>
            <a:r>
              <a:rPr lang="en-US" sz="2400" dirty="0" smtClean="0">
                <a:solidFill>
                  <a:schemeClr val="tx1"/>
                </a:solidFill>
              </a:rPr>
              <a:t> + </a:t>
            </a:r>
            <a:r>
              <a:rPr lang="en-US" sz="2400" dirty="0" err="1" smtClean="0">
                <a:solidFill>
                  <a:schemeClr val="tx1"/>
                </a:solidFill>
              </a:rPr>
              <a:t>cát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xuất</a:t>
            </a:r>
            <a:r>
              <a:rPr lang="en-US" sz="2400" dirty="0" smtClean="0">
                <a:solidFill>
                  <a:schemeClr val="tx1"/>
                </a:solidFill>
              </a:rPr>
              <a:t> xi </a:t>
            </a:r>
            <a:r>
              <a:rPr lang="en-US" sz="2400" dirty="0" err="1" smtClean="0">
                <a:solidFill>
                  <a:schemeClr val="tx1"/>
                </a:solidFill>
              </a:rPr>
              <a:t>măng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bê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tông</a:t>
            </a:r>
            <a:r>
              <a:rPr lang="en-US" sz="2400" dirty="0" smtClean="0">
                <a:solidFill>
                  <a:schemeClr val="tx1"/>
                </a:solidFill>
              </a:rPr>
              <a:t> ( xi </a:t>
            </a:r>
            <a:r>
              <a:rPr lang="en-US" sz="2400" dirty="0" err="1" smtClean="0">
                <a:solidFill>
                  <a:schemeClr val="tx1"/>
                </a:solidFill>
              </a:rPr>
              <a:t>măng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liệu</a:t>
            </a:r>
            <a:r>
              <a:rPr lang="en-US" sz="2400" dirty="0" smtClean="0">
                <a:solidFill>
                  <a:schemeClr val="tx1"/>
                </a:solidFill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bê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phẩm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Quặng</a:t>
            </a:r>
            <a:r>
              <a:rPr lang="en-US" sz="2400" dirty="0" smtClean="0">
                <a:solidFill>
                  <a:schemeClr val="tx1"/>
                </a:solidFill>
              </a:rPr>
              <a:t> bauxite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liệu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dùng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xuất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nhôm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Tre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liệu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ngành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xuất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lát:rổ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rá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mành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chõng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tre</a:t>
            </a:r>
            <a:r>
              <a:rPr lang="en-US" sz="2400" dirty="0" smtClean="0">
                <a:solidFill>
                  <a:schemeClr val="tx1"/>
                </a:solidFill>
              </a:rPr>
              <a:t>,…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0059" y="3124200"/>
            <a:ext cx="8077200" cy="232546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Nguyên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liệu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</a:rPr>
              <a:t>là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vật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liệu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tự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</a:rPr>
              <a:t>vật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liệu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thô</a:t>
            </a:r>
            <a:r>
              <a:rPr lang="en-US" sz="3200" dirty="0" smtClean="0">
                <a:solidFill>
                  <a:schemeClr val="tx1"/>
                </a:solidFill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</a:rPr>
              <a:t>chưa</a:t>
            </a:r>
            <a:r>
              <a:rPr lang="en-US" sz="3200" dirty="0" smtClean="0">
                <a:solidFill>
                  <a:schemeClr val="tx1"/>
                </a:solidFill>
              </a:rPr>
              <a:t> qua </a:t>
            </a:r>
            <a:r>
              <a:rPr lang="en-US" sz="3200" dirty="0" err="1" smtClean="0">
                <a:solidFill>
                  <a:schemeClr val="tx1"/>
                </a:solidFill>
              </a:rPr>
              <a:t>xử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lí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cần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chuyển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hóa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tạo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sản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phẩm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838200"/>
            <a:ext cx="6629400" cy="1066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MỘT SỐ NGUYÊN LIỆU THÔNG DỤNG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947737"/>
            <a:ext cx="1019175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9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759" y="381000"/>
            <a:ext cx="8305801" cy="1066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2. MỘT SỐ TÍNH CHẤT VÀ ỨNG DỤNG CỦA NGUYÊN LIỆU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945181"/>
              </p:ext>
            </p:extLst>
          </p:nvPr>
        </p:nvGraphicFramePr>
        <p:xfrm>
          <a:off x="381000" y="2590800"/>
          <a:ext cx="7467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143000"/>
                <a:gridCol w="1447800"/>
                <a:gridCol w="1249680"/>
                <a:gridCol w="1417320"/>
              </a:tblGrid>
              <a:tr h="80899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Đá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vôi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Quặng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cát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biển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0899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Trạng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thái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0899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Tính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chất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cơ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bản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0899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Ứng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dụng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7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200638"/>
              </p:ext>
            </p:extLst>
          </p:nvPr>
        </p:nvGraphicFramePr>
        <p:xfrm>
          <a:off x="381000" y="762000"/>
          <a:ext cx="8229600" cy="594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072640"/>
                <a:gridCol w="1645920"/>
                <a:gridCol w="1645920"/>
                <a:gridCol w="1645920"/>
              </a:tblGrid>
              <a:tr h="783547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Đá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vôi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Quặng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cát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biển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7943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Trạng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thái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4702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Tính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chất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cơ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bản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3359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Ứng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dụng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0750" y="1676400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Rắn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1676400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Rắn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0814" y="1682064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Rắn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34250" y="1676400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Lỏng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14500" y="2678197"/>
            <a:ext cx="2076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2000" dirty="0" err="1" smtClean="0"/>
              <a:t>Cứng</a:t>
            </a:r>
            <a:endParaRPr lang="en-US" sz="2000" dirty="0" smtClean="0"/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vôi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hủy</a:t>
            </a:r>
            <a:endParaRPr lang="en-US" sz="2000" dirty="0" smtClean="0"/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Ăn</a:t>
            </a:r>
            <a:r>
              <a:rPr lang="en-US" sz="2000" dirty="0" smtClean="0"/>
              <a:t> </a:t>
            </a:r>
            <a:r>
              <a:rPr lang="en-US" sz="2000" dirty="0" err="1" smtClean="0"/>
              <a:t>mòn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thạch</a:t>
            </a:r>
            <a:r>
              <a:rPr lang="en-US" sz="2000" dirty="0" smtClean="0"/>
              <a:t> </a:t>
            </a:r>
            <a:r>
              <a:rPr lang="en-US" sz="2000" dirty="0" err="1" smtClean="0"/>
              <a:t>nhũ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hang </a:t>
            </a:r>
            <a:r>
              <a:rPr lang="en-US" sz="2000" dirty="0" err="1" smtClean="0"/>
              <a:t>động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790950" y="3139940"/>
            <a:ext cx="184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2000" dirty="0" err="1" smtClean="0"/>
              <a:t>Cứng</a:t>
            </a:r>
            <a:endParaRPr lang="en-US" sz="2000" dirty="0" smtClean="0"/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Dẫn</a:t>
            </a:r>
            <a:r>
              <a:rPr lang="en-US" sz="2000" dirty="0" smtClean="0"/>
              <a:t> </a:t>
            </a:r>
            <a:r>
              <a:rPr lang="en-US" sz="2000" dirty="0" err="1" smtClean="0"/>
              <a:t>nhiệt</a:t>
            </a:r>
            <a:endParaRPr lang="en-US" sz="2000" dirty="0" smtClean="0"/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ăn</a:t>
            </a:r>
            <a:r>
              <a:rPr lang="en-US" sz="2000" dirty="0" smtClean="0"/>
              <a:t> </a:t>
            </a:r>
            <a:r>
              <a:rPr lang="en-US" sz="2000" dirty="0" err="1" smtClean="0"/>
              <a:t>mòn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88864" y="2955196"/>
            <a:ext cx="1773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hạt</a:t>
            </a:r>
            <a:r>
              <a:rPr lang="en-US" sz="2000" dirty="0" smtClean="0"/>
              <a:t> </a:t>
            </a:r>
            <a:r>
              <a:rPr lang="en-US" sz="2000" dirty="0" err="1" smtClean="0"/>
              <a:t>cứng</a:t>
            </a:r>
            <a:endParaRPr lang="en-US" sz="2000" dirty="0" smtClean="0"/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xi </a:t>
            </a:r>
            <a:r>
              <a:rPr lang="en-US" sz="2000" dirty="0" err="1" smtClean="0"/>
              <a:t>măng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hỗn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cứng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56526" y="2955196"/>
            <a:ext cx="1536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bay </a:t>
            </a:r>
            <a:r>
              <a:rPr lang="en-US" sz="2000" dirty="0" err="1" smtClean="0"/>
              <a:t>hơi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thu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muối</a:t>
            </a:r>
            <a:r>
              <a:rPr lang="en-US" sz="2000" dirty="0" smtClean="0"/>
              <a:t> </a:t>
            </a:r>
            <a:r>
              <a:rPr lang="en-US" sz="2000" dirty="0" err="1" smtClean="0"/>
              <a:t>ăn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272" y="5225343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xây</a:t>
            </a:r>
            <a:r>
              <a:rPr lang="en-US" sz="2000" dirty="0" smtClean="0"/>
              <a:t> </a:t>
            </a:r>
            <a:r>
              <a:rPr lang="en-US" sz="2000" dirty="0" err="1" smtClean="0"/>
              <a:t>dựng</a:t>
            </a:r>
            <a:r>
              <a:rPr lang="en-US" sz="2000" dirty="0" smtClean="0"/>
              <a:t>: </a:t>
            </a:r>
            <a:r>
              <a:rPr lang="en-US" sz="2000" dirty="0" err="1" smtClean="0"/>
              <a:t>vôi</a:t>
            </a:r>
            <a:r>
              <a:rPr lang="en-US" sz="2000" dirty="0" smtClean="0"/>
              <a:t>, xi </a:t>
            </a:r>
            <a:r>
              <a:rPr lang="en-US" sz="2000" dirty="0" err="1" smtClean="0"/>
              <a:t>măng</a:t>
            </a:r>
            <a:r>
              <a:rPr lang="en-US" sz="2000" dirty="0" smtClean="0"/>
              <a:t>,…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06190" y="5267474"/>
            <a:ext cx="1619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chế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,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bón</a:t>
            </a:r>
            <a:r>
              <a:rPr lang="en-US" sz="2000" dirty="0" smtClean="0"/>
              <a:t>,…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68874" y="5347859"/>
            <a:ext cx="1504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thủy</a:t>
            </a:r>
            <a:r>
              <a:rPr lang="en-US" sz="2000" dirty="0" smtClean="0"/>
              <a:t> </a:t>
            </a:r>
            <a:r>
              <a:rPr lang="en-US" sz="2000" dirty="0" err="1" smtClean="0"/>
              <a:t>tinh</a:t>
            </a:r>
            <a:r>
              <a:rPr lang="en-US" sz="2000" dirty="0" smtClean="0"/>
              <a:t>, </a:t>
            </a:r>
            <a:r>
              <a:rPr lang="en-US" sz="2000" dirty="0" err="1" smtClean="0"/>
              <a:t>bê</a:t>
            </a:r>
            <a:r>
              <a:rPr lang="en-US" sz="2000" dirty="0" smtClean="0"/>
              <a:t> </a:t>
            </a:r>
            <a:r>
              <a:rPr lang="en-US" sz="2000" dirty="0" err="1" smtClean="0"/>
              <a:t>tông</a:t>
            </a:r>
            <a:r>
              <a:rPr lang="en-US" sz="2000" dirty="0" smtClean="0"/>
              <a:t>,…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5238726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muối</a:t>
            </a:r>
            <a:r>
              <a:rPr lang="en-US" sz="2000" dirty="0" smtClean="0"/>
              <a:t> </a:t>
            </a:r>
            <a:r>
              <a:rPr lang="en-US" sz="2000" dirty="0" err="1" smtClean="0"/>
              <a:t>ăn</a:t>
            </a:r>
            <a:r>
              <a:rPr lang="en-US" sz="2000" dirty="0" smtClean="0"/>
              <a:t>, </a:t>
            </a:r>
            <a:r>
              <a:rPr lang="en-US" sz="2000" dirty="0" err="1" smtClean="0"/>
              <a:t>xút</a:t>
            </a:r>
            <a:r>
              <a:rPr lang="en-US" sz="2000" dirty="0" smtClean="0"/>
              <a:t>, </a:t>
            </a:r>
            <a:r>
              <a:rPr lang="en-US" sz="2000" dirty="0" err="1" smtClean="0"/>
              <a:t>khí</a:t>
            </a:r>
            <a:r>
              <a:rPr lang="en-US" sz="2000" dirty="0" smtClean="0"/>
              <a:t> chlorine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544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0059" y="2514600"/>
            <a:ext cx="8077200" cy="293506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liệu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chất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như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cứng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dẫn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điện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dẫn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khả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năng</a:t>
            </a:r>
            <a:r>
              <a:rPr lang="en-US" sz="2800" dirty="0" smtClean="0">
                <a:solidFill>
                  <a:schemeClr val="tx1"/>
                </a:solidFill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</a:rPr>
              <a:t>hơi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cháy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hòa</a:t>
            </a:r>
            <a:r>
              <a:rPr lang="en-US" sz="2800" dirty="0" smtClean="0">
                <a:solidFill>
                  <a:schemeClr val="tx1"/>
                </a:solidFill>
              </a:rPr>
              <a:t> tan, </a:t>
            </a:r>
            <a:r>
              <a:rPr lang="en-US" sz="2800" dirty="0" err="1" smtClean="0">
                <a:solidFill>
                  <a:schemeClr val="tx1"/>
                </a:solidFill>
              </a:rPr>
              <a:t>phân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hủy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ăn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mòn</a:t>
            </a:r>
            <a:r>
              <a:rPr lang="en-US" sz="2800" dirty="0" smtClean="0">
                <a:solidFill>
                  <a:schemeClr val="tx1"/>
                </a:solidFill>
              </a:rPr>
              <a:t>,…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Dựa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chất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liệu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mà</a:t>
            </a:r>
            <a:r>
              <a:rPr lang="en-US" sz="2800" dirty="0" smtClean="0">
                <a:solidFill>
                  <a:schemeClr val="tx1"/>
                </a:solidFill>
              </a:rPr>
              <a:t> ta </a:t>
            </a:r>
            <a:r>
              <a:rPr lang="en-US" sz="2800" dirty="0" err="1" smtClean="0">
                <a:solidFill>
                  <a:schemeClr val="tx1"/>
                </a:solidFill>
              </a:rPr>
              <a:t>sử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dụng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chúng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mục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đích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nhau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59" y="381000"/>
            <a:ext cx="7559041" cy="1066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2. MỘT SỐ TÍNH CHẤT VÀ ỨNG DỤNG CỦA NGUYÊN LIỆU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01" y="501109"/>
            <a:ext cx="920116" cy="8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152400"/>
            <a:ext cx="8610600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3. SỬ DỤNG NGUYÊN LIỆU AN TOÀN, HIỆU QUẢ VÀ ĐẢM BẢO SỰ PHÁT TRIỂN BỀN VỮNG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38225"/>
            <a:ext cx="7620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1079</TotalTime>
  <Words>891</Words>
  <Application>Microsoft Office PowerPoint</Application>
  <PresentationFormat>On-screen Show (4:3)</PresentationFormat>
  <Paragraphs>89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BÀI 13.     MỘT SỐ NGUYÊN LIỆU</vt:lpstr>
      <vt:lpstr>PowerPoint Presentation</vt:lpstr>
      <vt:lpstr>MỘT SỐ NGUYÊN LIỆU THÔNG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30 BÀI 13 MỘT SỐ NGUYÊN LIỆU</dc:title>
  <dc:creator>ACER</dc:creator>
  <cp:lastModifiedBy>MCM</cp:lastModifiedBy>
  <cp:revision>37</cp:revision>
  <dcterms:created xsi:type="dcterms:W3CDTF">2021-09-28T08:24:54Z</dcterms:created>
  <dcterms:modified xsi:type="dcterms:W3CDTF">2021-11-10T08:47:30Z</dcterms:modified>
</cp:coreProperties>
</file>