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1" r:id="rId4"/>
    <p:sldId id="282" r:id="rId5"/>
    <p:sldId id="258" r:id="rId6"/>
    <p:sldId id="257" r:id="rId7"/>
    <p:sldId id="263" r:id="rId8"/>
    <p:sldId id="259" r:id="rId9"/>
    <p:sldId id="264" r:id="rId10"/>
    <p:sldId id="268" r:id="rId11"/>
    <p:sldId id="266" r:id="rId12"/>
    <p:sldId id="269" r:id="rId13"/>
    <p:sldId id="273" r:id="rId14"/>
    <p:sldId id="270" r:id="rId15"/>
    <p:sldId id="272" r:id="rId16"/>
    <p:sldId id="276" r:id="rId17"/>
    <p:sldId id="277"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63A1C593-65D0-4073-BCC9-577B9352EA97}" type="datetimeFigureOut">
              <a:rPr lang="en-US" smtClean="0"/>
            </a:fld>
            <a:endParaRPr lang="en-US"/>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mc:Choice>
    <mc:Fallback>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3.png"/><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5.png"/><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4.png"/><Relationship Id="rId1"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6.png"/><Relationship Id="rId1"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8.png"/><Relationship Id="rId1"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9.png"/><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065"/>
            <a:ext cx="9144000" cy="1087120"/>
          </a:xfrm>
        </p:spPr>
        <p:txBody>
          <a:bodyPr/>
          <a:lstStyle/>
          <a:p>
            <a:r>
              <a:rPr lang="en-US" sz="6000" b="1" dirty="0">
                <a:latin typeface="Times New Roman" panose="02020603050405020304" charset="0"/>
                <a:cs typeface="Times New Roman" panose="02020603050405020304" charset="0"/>
              </a:rPr>
              <a:t>KHOA HỌC TỰ NHIÊN 6</a:t>
            </a:r>
            <a:endParaRPr lang="en-US" sz="6000" b="1" dirty="0">
              <a:latin typeface="Times New Roman" panose="02020603050405020304" charset="0"/>
              <a:cs typeface="Times New Roman" panose="02020603050405020304" charset="0"/>
            </a:endParaRPr>
          </a:p>
        </p:txBody>
      </p:sp>
      <p:pic>
        <p:nvPicPr>
          <p:cNvPr id="6" name="Picture 5"/>
          <p:cNvPicPr>
            <a:picLocks noChangeAspect="1"/>
          </p:cNvPicPr>
          <p:nvPr/>
        </p:nvPicPr>
        <p:blipFill>
          <a:blip r:embed="rId1"/>
          <a:stretch>
            <a:fillRect/>
          </a:stretch>
        </p:blipFill>
        <p:spPr>
          <a:xfrm>
            <a:off x="917575" y="1353185"/>
            <a:ext cx="10539095" cy="54019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9" name="Rectangles 8"/>
          <p:cNvSpPr/>
          <p:nvPr/>
        </p:nvSpPr>
        <p:spPr>
          <a:xfrm>
            <a:off x="330835" y="0"/>
            <a:ext cx="11162030" cy="1431925"/>
          </a:xfrm>
          <a:prstGeom prst="rect">
            <a:avLst/>
          </a:prstGeom>
        </p:spPr>
        <p:style>
          <a:lnRef idx="1">
            <a:schemeClr val="accent5"/>
          </a:lnRef>
          <a:fillRef idx="2">
            <a:schemeClr val="accent5"/>
          </a:fillRef>
          <a:effectRef idx="1">
            <a:schemeClr val="accent5"/>
          </a:effectRef>
          <a:fontRef idx="minor">
            <a:schemeClr val="dk1"/>
          </a:fontRef>
        </p:style>
        <p:txBody>
          <a:bodyPr rtlCol="0" anchor="ctr"/>
          <a:p>
            <a:pPr algn="l"/>
            <a:r>
              <a:rPr lang="en-US" sz="3600">
                <a:latin typeface="Times New Roman" panose="02020603050405020304" charset="0"/>
                <a:cs typeface="Times New Roman" panose="02020603050405020304" charset="0"/>
              </a:rPr>
              <a:t>II. VAI TRÒ CỦA KHOA HỌC TỰ NHIÊN TRONG ĐỜI SỐNG CON NGƯỜI</a:t>
            </a:r>
            <a:endParaRPr lang="en-US" sz="3600">
              <a:latin typeface="Times New Roman" panose="02020603050405020304" charset="0"/>
              <a:cs typeface="Times New Roman" panose="02020603050405020304" charset="0"/>
            </a:endParaRPr>
          </a:p>
        </p:txBody>
      </p:sp>
      <p:pic>
        <p:nvPicPr>
          <p:cNvPr id="6" name="Content Placeholder 5"/>
          <p:cNvPicPr>
            <a:picLocks noChangeAspect="1"/>
          </p:cNvPicPr>
          <p:nvPr>
            <p:ph sz="half" idx="1"/>
          </p:nvPr>
        </p:nvPicPr>
        <p:blipFill>
          <a:blip r:embed="rId2"/>
          <a:stretch>
            <a:fillRect/>
          </a:stretch>
        </p:blipFill>
        <p:spPr>
          <a:xfrm>
            <a:off x="113030" y="1524635"/>
            <a:ext cx="3522980" cy="2545080"/>
          </a:xfrm>
          <a:prstGeom prst="rect">
            <a:avLst/>
          </a:prstGeom>
        </p:spPr>
      </p:pic>
      <p:pic>
        <p:nvPicPr>
          <p:cNvPr id="7" name="Content Placeholder 6"/>
          <p:cNvPicPr>
            <a:picLocks noChangeAspect="1"/>
          </p:cNvPicPr>
          <p:nvPr>
            <p:ph sz="half" idx="2"/>
          </p:nvPr>
        </p:nvPicPr>
        <p:blipFill>
          <a:blip r:embed="rId3"/>
          <a:stretch>
            <a:fillRect/>
          </a:stretch>
        </p:blipFill>
        <p:spPr>
          <a:xfrm>
            <a:off x="3782695" y="1524635"/>
            <a:ext cx="3590290" cy="2647315"/>
          </a:xfrm>
          <a:prstGeom prst="rect">
            <a:avLst/>
          </a:prstGeom>
        </p:spPr>
      </p:pic>
      <p:pic>
        <p:nvPicPr>
          <p:cNvPr id="10" name="Picture 9"/>
          <p:cNvPicPr>
            <a:picLocks noChangeAspect="1"/>
          </p:cNvPicPr>
          <p:nvPr/>
        </p:nvPicPr>
        <p:blipFill>
          <a:blip r:embed="rId4"/>
          <a:stretch>
            <a:fillRect/>
          </a:stretch>
        </p:blipFill>
        <p:spPr>
          <a:xfrm>
            <a:off x="113030" y="4073525"/>
            <a:ext cx="3522980" cy="2621915"/>
          </a:xfrm>
          <a:prstGeom prst="rect">
            <a:avLst/>
          </a:prstGeom>
        </p:spPr>
      </p:pic>
      <p:pic>
        <p:nvPicPr>
          <p:cNvPr id="11" name="Picture 10"/>
          <p:cNvPicPr>
            <a:picLocks noChangeAspect="1"/>
          </p:cNvPicPr>
          <p:nvPr/>
        </p:nvPicPr>
        <p:blipFill>
          <a:blip r:embed="rId5"/>
          <a:stretch>
            <a:fillRect/>
          </a:stretch>
        </p:blipFill>
        <p:spPr>
          <a:xfrm>
            <a:off x="3743325" y="4264660"/>
            <a:ext cx="3669030" cy="2430780"/>
          </a:xfrm>
          <a:prstGeom prst="rect">
            <a:avLst/>
          </a:prstGeom>
        </p:spPr>
      </p:pic>
      <p:pic>
        <p:nvPicPr>
          <p:cNvPr id="12" name="Picture 11"/>
          <p:cNvPicPr>
            <a:picLocks noChangeAspect="1"/>
          </p:cNvPicPr>
          <p:nvPr/>
        </p:nvPicPr>
        <p:blipFill>
          <a:blip r:embed="rId6"/>
          <a:stretch>
            <a:fillRect/>
          </a:stretch>
        </p:blipFill>
        <p:spPr>
          <a:xfrm>
            <a:off x="7630160" y="1629410"/>
            <a:ext cx="701040" cy="624840"/>
          </a:xfrm>
          <a:prstGeom prst="rect">
            <a:avLst/>
          </a:prstGeom>
        </p:spPr>
      </p:pic>
      <p:sp>
        <p:nvSpPr>
          <p:cNvPr id="13" name="Rounded Rectangle 12"/>
          <p:cNvSpPr/>
          <p:nvPr/>
        </p:nvSpPr>
        <p:spPr>
          <a:xfrm>
            <a:off x="7791450" y="2294890"/>
            <a:ext cx="3952240" cy="18770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2800">
                <a:latin typeface="Times New Roman" panose="02020603050405020304" charset="0"/>
                <a:cs typeface="Times New Roman" panose="02020603050405020304" charset="0"/>
              </a:rPr>
              <a:t>Hãy cho biết vai trò của khoa học tự nhiên được thể hiện trong các hình 1.7 đến hình 1.10?</a:t>
            </a:r>
            <a:endParaRPr lang="en-US" sz="28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277495" y="274955"/>
            <a:ext cx="4277995" cy="3044190"/>
          </a:xfrm>
          <a:prstGeom prst="rect">
            <a:avLst/>
          </a:prstGeom>
        </p:spPr>
      </p:pic>
      <p:sp>
        <p:nvSpPr>
          <p:cNvPr id="14" name="Content Placeholder 3"/>
          <p:cNvSpPr>
            <a:spLocks noGrp="1"/>
          </p:cNvSpPr>
          <p:nvPr/>
        </p:nvSpPr>
        <p:spPr>
          <a:xfrm>
            <a:off x="6497955" y="667385"/>
            <a:ext cx="5610225" cy="120777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en-US">
                <a:latin typeface="Times New Roman" panose="02020603050405020304" charset="0"/>
                <a:cs typeface="Times New Roman" panose="02020603050405020304" charset="0"/>
              </a:rPr>
              <a:t>Ứng dụng công nghệ vào cuộc sống</a:t>
            </a:r>
            <a:endParaRPr lang="en-US">
              <a:latin typeface="Times New Roman" panose="02020603050405020304" charset="0"/>
              <a:cs typeface="Times New Roman" panose="02020603050405020304" charset="0"/>
            </a:endParaRPr>
          </a:p>
        </p:txBody>
      </p:sp>
      <p:sp>
        <p:nvSpPr>
          <p:cNvPr id="15" name="Right Arrow 14"/>
          <p:cNvSpPr/>
          <p:nvPr/>
        </p:nvSpPr>
        <p:spPr>
          <a:xfrm>
            <a:off x="5123815" y="1135380"/>
            <a:ext cx="1130935" cy="62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22" name="Content Placeholder 4"/>
          <p:cNvPicPr>
            <a:picLocks noChangeAspect="1"/>
          </p:cNvPicPr>
          <p:nvPr>
            <p:ph sz="half" idx="2"/>
          </p:nvPr>
        </p:nvPicPr>
        <p:blipFill>
          <a:blip r:embed="rId2"/>
          <a:stretch>
            <a:fillRect/>
          </a:stretch>
        </p:blipFill>
        <p:spPr>
          <a:xfrm>
            <a:off x="276860" y="3473450"/>
            <a:ext cx="4278630" cy="3272790"/>
          </a:xfrm>
          <a:prstGeom prst="rect">
            <a:avLst/>
          </a:prstGeom>
          <a:noFill/>
          <a:ln w="9525">
            <a:noFill/>
          </a:ln>
        </p:spPr>
      </p:pic>
      <p:sp>
        <p:nvSpPr>
          <p:cNvPr id="24" name="Content Placeholder 3"/>
          <p:cNvSpPr>
            <a:spLocks noGrp="1"/>
          </p:cNvSpPr>
          <p:nvPr/>
        </p:nvSpPr>
        <p:spPr>
          <a:xfrm>
            <a:off x="6823075" y="4772025"/>
            <a:ext cx="4266565" cy="851535"/>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en-US">
                <a:latin typeface="Times New Roman" panose="02020603050405020304" charset="0"/>
                <a:cs typeface="Times New Roman" panose="02020603050405020304" charset="0"/>
              </a:rPr>
              <a:t>Sản xuất kinh doanh</a:t>
            </a:r>
            <a:endParaRPr lang="en-US">
              <a:latin typeface="Times New Roman" panose="02020603050405020304" charset="0"/>
              <a:cs typeface="Times New Roman" panose="02020603050405020304" charset="0"/>
            </a:endParaRPr>
          </a:p>
        </p:txBody>
      </p:sp>
      <p:sp>
        <p:nvSpPr>
          <p:cNvPr id="25" name="Right Arrow 24"/>
          <p:cNvSpPr/>
          <p:nvPr/>
        </p:nvSpPr>
        <p:spPr>
          <a:xfrm>
            <a:off x="5123815" y="4772025"/>
            <a:ext cx="1130935" cy="62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ox(in)">
                                      <p:cBhvr>
                                        <p:cTn id="17" dur="2000"/>
                                        <p:tgtEl>
                                          <p:spTgt spid="25"/>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ox(in)">
                                      <p:cBhvr>
                                        <p:cTn id="2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14" grpId="0" build="p"/>
      <p:bldP spid="14" grpId="1" build="p"/>
      <p:bldP spid="25" grpId="0" bldLvl="0" animBg="1"/>
      <p:bldP spid="24" grpId="0"/>
      <p:bldP spid="25" grpId="1" animBg="1"/>
      <p:bldP spid="2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sz="half" idx="1"/>
          </p:nvPr>
        </p:nvPicPr>
        <p:blipFill>
          <a:blip r:embed="rId1"/>
          <a:stretch>
            <a:fillRect/>
          </a:stretch>
        </p:blipFill>
        <p:spPr>
          <a:xfrm>
            <a:off x="385445" y="274955"/>
            <a:ext cx="5146040" cy="3820160"/>
          </a:xfrm>
          <a:prstGeom prst="rect">
            <a:avLst/>
          </a:prstGeom>
        </p:spPr>
      </p:pic>
      <p:pic>
        <p:nvPicPr>
          <p:cNvPr id="6" name="Content Placeholder 5"/>
          <p:cNvPicPr>
            <a:picLocks noChangeAspect="1"/>
          </p:cNvPicPr>
          <p:nvPr>
            <p:ph sz="half" idx="2"/>
          </p:nvPr>
        </p:nvPicPr>
        <p:blipFill>
          <a:blip r:embed="rId2"/>
          <a:stretch>
            <a:fillRect/>
          </a:stretch>
        </p:blipFill>
        <p:spPr>
          <a:xfrm>
            <a:off x="5754370" y="274955"/>
            <a:ext cx="6085840" cy="3855720"/>
          </a:xfrm>
          <a:prstGeom prst="rect">
            <a:avLst/>
          </a:prstGeom>
        </p:spPr>
      </p:pic>
      <p:sp>
        <p:nvSpPr>
          <p:cNvPr id="7" name="Text Box 6"/>
          <p:cNvSpPr txBox="1"/>
          <p:nvPr/>
        </p:nvSpPr>
        <p:spPr>
          <a:xfrm>
            <a:off x="6019165" y="4854575"/>
            <a:ext cx="5379085" cy="9531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en-US" sz="2800">
                <a:latin typeface="Times New Roman" panose="02020603050405020304" charset="0"/>
                <a:cs typeface="Times New Roman" panose="02020603050405020304" charset="0"/>
              </a:rPr>
              <a:t>Nâng cao nhận thức của con người về thế giới tự nhiên</a:t>
            </a:r>
            <a:endParaRPr lang="en-US" sz="2800">
              <a:latin typeface="Times New Roman" panose="02020603050405020304" charset="0"/>
              <a:cs typeface="Times New Roman" panose="02020603050405020304" charset="0"/>
            </a:endParaRPr>
          </a:p>
        </p:txBody>
      </p:sp>
      <p:sp>
        <p:nvSpPr>
          <p:cNvPr id="8" name="Down Arrow 7"/>
          <p:cNvSpPr/>
          <p:nvPr/>
        </p:nvSpPr>
        <p:spPr>
          <a:xfrm>
            <a:off x="8042275" y="4192270"/>
            <a:ext cx="560070" cy="662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1" name="Text Box 10"/>
          <p:cNvSpPr txBox="1"/>
          <p:nvPr/>
        </p:nvSpPr>
        <p:spPr>
          <a:xfrm>
            <a:off x="609600" y="4813300"/>
            <a:ext cx="4860290"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sz="2800">
                <a:latin typeface="Times New Roman" panose="02020603050405020304" charset="0"/>
                <a:cs typeface="Times New Roman" panose="02020603050405020304" charset="0"/>
              </a:rPr>
              <a:t>Ứng dụng công nghệ vào cuộc sống, sản xuất kinh doanh</a:t>
            </a:r>
            <a:endParaRPr lang="en-US" sz="2800">
              <a:latin typeface="Times New Roman" panose="02020603050405020304" charset="0"/>
              <a:cs typeface="Times New Roman" panose="02020603050405020304" charset="0"/>
            </a:endParaRPr>
          </a:p>
        </p:txBody>
      </p:sp>
      <p:sp>
        <p:nvSpPr>
          <p:cNvPr id="12" name="Down Arrow 11"/>
          <p:cNvSpPr/>
          <p:nvPr/>
        </p:nvSpPr>
        <p:spPr>
          <a:xfrm>
            <a:off x="2632710" y="4039235"/>
            <a:ext cx="560070" cy="662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1" grpId="0" bldLvl="0" animBg="1"/>
      <p:bldP spid="11" grpId="1" animBg="1"/>
      <p:bldP spid="8" grpId="0" bldLvl="0" animBg="1"/>
      <p:bldP spid="8" grpId="1" animBg="1"/>
      <p:bldP spid="7" grpId="0" bldLvl="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Cloud Callout 11"/>
          <p:cNvSpPr/>
          <p:nvPr/>
        </p:nvSpPr>
        <p:spPr>
          <a:xfrm>
            <a:off x="4145280" y="73660"/>
            <a:ext cx="6426835" cy="4133850"/>
          </a:xfrm>
          <a:prstGeom prst="cloudCallout">
            <a:avLst>
              <a:gd name="adj1" fmla="val -68802"/>
              <a:gd name="adj2" fmla="val 29923"/>
            </a:avLst>
          </a:prstGeom>
          <a:gradFill>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 pos="0">
                <a:srgbClr val="9EE256"/>
              </a:gs>
              <a:gs pos="100000">
                <a:srgbClr val="52762D"/>
              </a:gs>
            </a:gsLst>
            <a:lin scaled="0"/>
          </a:grad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p>
            <a:pPr algn="ctr"/>
            <a:r>
              <a:rPr lang="en-US" sz="3600">
                <a:latin typeface="Times New Roman" panose="02020603050405020304" charset="0"/>
                <a:cs typeface="Times New Roman" panose="02020603050405020304" charset="0"/>
              </a:rPr>
              <a:t>Em hãy kể tên một số hoạt động trong thực tế có đóng góp vai trò của khoa học tự nhiên?</a:t>
            </a:r>
            <a:endParaRPr lang="en-US" sz="3600">
              <a:latin typeface="Times New Roman" panose="02020603050405020304" charset="0"/>
              <a:cs typeface="Times New Roman" panose="02020603050405020304" charset="0"/>
            </a:endParaRPr>
          </a:p>
        </p:txBody>
      </p:sp>
      <p:pic>
        <p:nvPicPr>
          <p:cNvPr id="13" name="Content Placeholder 12"/>
          <p:cNvPicPr>
            <a:picLocks noChangeAspect="1"/>
          </p:cNvPicPr>
          <p:nvPr>
            <p:ph sz="half" idx="1"/>
          </p:nvPr>
        </p:nvPicPr>
        <p:blipFill>
          <a:blip r:embed="rId1"/>
          <a:stretch>
            <a:fillRect/>
          </a:stretch>
        </p:blipFill>
        <p:spPr>
          <a:xfrm>
            <a:off x="495300" y="3534410"/>
            <a:ext cx="3179445" cy="32423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Content Placeholder 12"/>
          <p:cNvPicPr>
            <a:picLocks noChangeAspect="1"/>
          </p:cNvPicPr>
          <p:nvPr>
            <p:ph sz="half" idx="2"/>
          </p:nvPr>
        </p:nvPicPr>
        <p:blipFill>
          <a:blip r:embed="rId1"/>
          <a:stretch>
            <a:fillRect/>
          </a:stretch>
        </p:blipFill>
        <p:spPr>
          <a:xfrm>
            <a:off x="8293735" y="3307080"/>
            <a:ext cx="3767455" cy="3487420"/>
          </a:xfrm>
          <a:prstGeom prst="rect">
            <a:avLst/>
          </a:prstGeom>
        </p:spPr>
      </p:pic>
      <p:sp>
        <p:nvSpPr>
          <p:cNvPr id="2" name="Title 1"/>
          <p:cNvSpPr>
            <a:spLocks noGrp="1"/>
          </p:cNvSpPr>
          <p:nvPr>
            <p:ph type="title"/>
          </p:nvPr>
        </p:nvSpPr>
        <p:spPr/>
        <p:txBody>
          <a:bodyPr/>
          <a:p>
            <a:endParaRPr lang="en-US"/>
          </a:p>
        </p:txBody>
      </p:sp>
      <p:pic>
        <p:nvPicPr>
          <p:cNvPr id="18" name="Picture 17"/>
          <p:cNvPicPr>
            <a:picLocks noChangeAspect="1"/>
          </p:cNvPicPr>
          <p:nvPr/>
        </p:nvPicPr>
        <p:blipFill>
          <a:blip r:embed="rId2"/>
          <a:stretch>
            <a:fillRect/>
          </a:stretch>
        </p:blipFill>
        <p:spPr>
          <a:xfrm>
            <a:off x="342265" y="126365"/>
            <a:ext cx="4194175" cy="3063240"/>
          </a:xfrm>
          <a:prstGeom prst="rect">
            <a:avLst/>
          </a:prstGeom>
        </p:spPr>
      </p:pic>
      <p:sp>
        <p:nvSpPr>
          <p:cNvPr id="19" name="Text Box 18"/>
          <p:cNvSpPr txBox="1"/>
          <p:nvPr/>
        </p:nvSpPr>
        <p:spPr>
          <a:xfrm>
            <a:off x="783590" y="2729230"/>
            <a:ext cx="3575050" cy="4603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pPr algn="ctr"/>
            <a:r>
              <a:rPr lang="en-US" sz="2400" b="1">
                <a:latin typeface="Times New Roman" panose="02020603050405020304" charset="0"/>
                <a:cs typeface="Times New Roman" panose="02020603050405020304" charset="0"/>
              </a:rPr>
              <a:t>Trồng chè</a:t>
            </a:r>
            <a:endParaRPr lang="en-US" sz="2400" b="1">
              <a:latin typeface="Times New Roman" panose="02020603050405020304" charset="0"/>
              <a:cs typeface="Times New Roman" panose="02020603050405020304" charset="0"/>
            </a:endParaRPr>
          </a:p>
        </p:txBody>
      </p:sp>
      <p:pic>
        <p:nvPicPr>
          <p:cNvPr id="105" name="Content Placeholder 104"/>
          <p:cNvPicPr/>
          <p:nvPr/>
        </p:nvPicPr>
        <p:blipFill>
          <a:blip r:embed="rId3"/>
          <a:stretch>
            <a:fillRect/>
          </a:stretch>
        </p:blipFill>
        <p:spPr>
          <a:xfrm>
            <a:off x="342265" y="3331845"/>
            <a:ext cx="3686175" cy="3437255"/>
          </a:xfrm>
          <a:prstGeom prst="rect">
            <a:avLst/>
          </a:prstGeom>
          <a:noFill/>
          <a:ln w="9525">
            <a:noFill/>
          </a:ln>
        </p:spPr>
      </p:pic>
      <p:sp>
        <p:nvSpPr>
          <p:cNvPr id="8" name="Text Box 7"/>
          <p:cNvSpPr txBox="1"/>
          <p:nvPr/>
        </p:nvSpPr>
        <p:spPr>
          <a:xfrm>
            <a:off x="722630" y="6126480"/>
            <a:ext cx="2668270"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en-US" sz="2800">
                <a:latin typeface="Times New Roman" panose="02020603050405020304" charset="0"/>
                <a:cs typeface="Times New Roman" panose="02020603050405020304" charset="0"/>
              </a:rPr>
              <a:t>Sản xuất robot</a:t>
            </a:r>
            <a:endParaRPr lang="en-US" sz="2800">
              <a:latin typeface="Times New Roman" panose="02020603050405020304" charset="0"/>
              <a:cs typeface="Times New Roman" panose="02020603050405020304" charset="0"/>
            </a:endParaRPr>
          </a:p>
        </p:txBody>
      </p:sp>
      <p:pic>
        <p:nvPicPr>
          <p:cNvPr id="7" name="Picture 6"/>
          <p:cNvPicPr>
            <a:picLocks noChangeAspect="1"/>
          </p:cNvPicPr>
          <p:nvPr/>
        </p:nvPicPr>
        <p:blipFill>
          <a:blip r:embed="rId4"/>
          <a:stretch>
            <a:fillRect/>
          </a:stretch>
        </p:blipFill>
        <p:spPr>
          <a:xfrm>
            <a:off x="4150360" y="3306445"/>
            <a:ext cx="3752215" cy="3488055"/>
          </a:xfrm>
          <a:prstGeom prst="rect">
            <a:avLst/>
          </a:prstGeom>
        </p:spPr>
      </p:pic>
      <p:sp>
        <p:nvSpPr>
          <p:cNvPr id="9" name="Text Box 8"/>
          <p:cNvSpPr txBox="1"/>
          <p:nvPr/>
        </p:nvSpPr>
        <p:spPr>
          <a:xfrm>
            <a:off x="8419465" y="6247130"/>
            <a:ext cx="3330575"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pPr algn="ctr"/>
            <a:r>
              <a:rPr lang="en-US" sz="2800">
                <a:latin typeface="Times New Roman" panose="02020603050405020304" charset="0"/>
                <a:cs typeface="Times New Roman" panose="02020603050405020304" charset="0"/>
              </a:rPr>
              <a:t>Mưa sao băng </a:t>
            </a:r>
            <a:endParaRPr lang="en-US" sz="2800">
              <a:latin typeface="Times New Roman" panose="02020603050405020304" charset="0"/>
              <a:cs typeface="Times New Roman" panose="02020603050405020304" charset="0"/>
            </a:endParaRPr>
          </a:p>
        </p:txBody>
      </p:sp>
      <p:sp>
        <p:nvSpPr>
          <p:cNvPr id="14" name="Text Box 13"/>
          <p:cNvSpPr txBox="1"/>
          <p:nvPr/>
        </p:nvSpPr>
        <p:spPr>
          <a:xfrm>
            <a:off x="4536440" y="6247130"/>
            <a:ext cx="3330575"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en-US" sz="2800">
                <a:latin typeface="Times New Roman" panose="02020603050405020304" charset="0"/>
                <a:cs typeface="Times New Roman" panose="02020603050405020304" charset="0"/>
              </a:rPr>
              <a:t>Sản xuất thiết bị điện </a:t>
            </a:r>
            <a:endParaRPr lang="en-US" sz="2800">
              <a:latin typeface="Times New Roman" panose="02020603050405020304" charset="0"/>
              <a:cs typeface="Times New Roman" panose="02020603050405020304" charset="0"/>
            </a:endParaRPr>
          </a:p>
        </p:txBody>
      </p:sp>
      <p:pic>
        <p:nvPicPr>
          <p:cNvPr id="15" name="Content Placeholder 5"/>
          <p:cNvPicPr>
            <a:picLocks noChangeAspect="1"/>
          </p:cNvPicPr>
          <p:nvPr/>
        </p:nvPicPr>
        <p:blipFill>
          <a:blip r:embed="rId5"/>
          <a:stretch>
            <a:fillRect/>
          </a:stretch>
        </p:blipFill>
        <p:spPr>
          <a:xfrm>
            <a:off x="8531860" y="127000"/>
            <a:ext cx="3626485" cy="3062605"/>
          </a:xfrm>
          <a:prstGeom prst="rect">
            <a:avLst/>
          </a:prstGeom>
          <a:noFill/>
          <a:ln w="9525">
            <a:noFill/>
          </a:ln>
        </p:spPr>
      </p:pic>
      <p:sp>
        <p:nvSpPr>
          <p:cNvPr id="21" name="Text Box 20"/>
          <p:cNvSpPr txBox="1"/>
          <p:nvPr/>
        </p:nvSpPr>
        <p:spPr>
          <a:xfrm>
            <a:off x="8991600" y="2662555"/>
            <a:ext cx="2758440" cy="4603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pPr algn="ctr"/>
            <a:r>
              <a:rPr lang="en-US" sz="2400" b="1">
                <a:latin typeface="Times New Roman" panose="02020603050405020304" charset="0"/>
                <a:cs typeface="Times New Roman" panose="02020603050405020304" charset="0"/>
              </a:rPr>
              <a:t>Chăm sóc sức khỏe</a:t>
            </a:r>
            <a:endParaRPr lang="en-US" sz="2400" b="1">
              <a:latin typeface="Times New Roman" panose="02020603050405020304" charset="0"/>
              <a:cs typeface="Times New Roman" panose="02020603050405020304" charset="0"/>
            </a:endParaRPr>
          </a:p>
        </p:txBody>
      </p:sp>
      <p:pic>
        <p:nvPicPr>
          <p:cNvPr id="22" name="Content Placeholder 21"/>
          <p:cNvPicPr>
            <a:picLocks noChangeAspect="1"/>
          </p:cNvPicPr>
          <p:nvPr>
            <p:ph sz="half" idx="1"/>
          </p:nvPr>
        </p:nvPicPr>
        <p:blipFill>
          <a:blip r:embed="rId6"/>
          <a:stretch>
            <a:fillRect/>
          </a:stretch>
        </p:blipFill>
        <p:spPr>
          <a:xfrm>
            <a:off x="4646930" y="127000"/>
            <a:ext cx="3717290" cy="3088005"/>
          </a:xfrm>
          <a:prstGeom prst="rect">
            <a:avLst/>
          </a:prstGeom>
        </p:spPr>
      </p:pic>
      <p:sp>
        <p:nvSpPr>
          <p:cNvPr id="23" name="Text Box 22"/>
          <p:cNvSpPr txBox="1"/>
          <p:nvPr/>
        </p:nvSpPr>
        <p:spPr>
          <a:xfrm>
            <a:off x="4718685" y="2726690"/>
            <a:ext cx="3575050" cy="4603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pPr algn="ctr"/>
            <a:r>
              <a:rPr lang="en-US" sz="2400" b="1">
                <a:latin typeface="Times New Roman" panose="02020603050405020304" charset="0"/>
                <a:cs typeface="Times New Roman" panose="02020603050405020304" charset="0"/>
              </a:rPr>
              <a:t>Bảo vệ môi trường</a:t>
            </a:r>
            <a:endParaRPr lang="en-US" sz="2400"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2000"/>
                                        <p:tgtEl>
                                          <p:spTgt spid="2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ircle(in)">
                                      <p:cBhvr>
                                        <p:cTn id="18" dur="2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in)">
                                      <p:cBhvr>
                                        <p:cTn id="26" dur="2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circle(in)">
                                      <p:cBhvr>
                                        <p:cTn id="31" dur="2000"/>
                                        <p:tgtEl>
                                          <p:spTgt spid="10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in)">
                                      <p:cBhvr>
                                        <p:cTn id="39" dur="2000"/>
                                        <p:tgtEl>
                                          <p:spTgt spid="7"/>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circle(in)">
                                      <p:cBhvr>
                                        <p:cTn id="5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p:bldP spid="8" grpId="0" bldLvl="0" animBg="1"/>
      <p:bldP spid="8" grpId="1"/>
      <p:bldP spid="14" grpId="0" bldLvl="0" animBg="1"/>
      <p:bldP spid="14" grpId="1"/>
      <p:bldP spid="9" grpId="0" animBg="1"/>
      <p:bldP spid="9" grpId="1" animBg="1"/>
      <p:bldP spid="21" grpId="0" bldLvl="0" animBg="1"/>
      <p:bldP spid="21" grpId="1"/>
      <p:bldP spid="23" grpId="0" bldLvl="0" animBg="1"/>
      <p:bldP spid="2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Title 1"/>
          <p:cNvSpPr>
            <a:spLocks noGrp="1"/>
          </p:cNvSpPr>
          <p:nvPr>
            <p:ph type="title"/>
          </p:nvPr>
        </p:nvSpPr>
        <p:spPr/>
        <p:txBody>
          <a:bodyPr/>
          <a:p>
            <a:r>
              <a:rPr lang="en-US">
                <a:sym typeface="+mn-ea"/>
              </a:rPr>
              <a:t>- KHTN có vai trò quan trọng trong: </a:t>
            </a:r>
            <a:br>
              <a:rPr lang="en-US"/>
            </a:br>
            <a:endParaRPr lang="en-US"/>
          </a:p>
        </p:txBody>
      </p:sp>
      <p:sp>
        <p:nvSpPr>
          <p:cNvPr id="3" name="Content Placeholder 2"/>
          <p:cNvSpPr>
            <a:spLocks noGrp="1"/>
          </p:cNvSpPr>
          <p:nvPr>
            <p:ph sz="half" idx="1"/>
          </p:nvPr>
        </p:nvSpPr>
        <p:spPr>
          <a:xfrm>
            <a:off x="874395" y="1295400"/>
            <a:ext cx="10774045" cy="4057650"/>
          </a:xfrm>
        </p:spPr>
        <p:style>
          <a:lnRef idx="1">
            <a:schemeClr val="accent5"/>
          </a:lnRef>
          <a:fillRef idx="2">
            <a:schemeClr val="accent5"/>
          </a:fillRef>
          <a:effectRef idx="1">
            <a:schemeClr val="accent5"/>
          </a:effectRef>
          <a:fontRef idx="minor">
            <a:schemeClr val="dk1"/>
          </a:fontRef>
        </p:style>
        <p:txBody>
          <a:bodyPr/>
          <a:p>
            <a:pPr marL="0" indent="0">
              <a:buNone/>
            </a:pPr>
            <a:r>
              <a:rPr lang="en-US"/>
              <a:t>+ Hoạt động nghiên cứu khoa học.</a:t>
            </a:r>
            <a:endParaRPr lang="en-US"/>
          </a:p>
          <a:p>
            <a:pPr marL="0" indent="0">
              <a:buNone/>
            </a:pPr>
            <a:r>
              <a:rPr lang="en-US"/>
              <a:t>+  Nâng cao nhận thức của con người về thế giới tự nhiên</a:t>
            </a:r>
            <a:endParaRPr lang="en-US"/>
          </a:p>
          <a:p>
            <a:pPr marL="0" indent="0">
              <a:buNone/>
            </a:pPr>
            <a:r>
              <a:rPr lang="en-US"/>
              <a:t>+ Ứng dụng công nghệ vào cuộc sống, sản xuất, kinh doanh.</a:t>
            </a:r>
            <a:endParaRPr lang="en-US"/>
          </a:p>
          <a:p>
            <a:pPr marL="0" indent="0">
              <a:buNone/>
            </a:pPr>
            <a:r>
              <a:rPr lang="en-US"/>
              <a:t>+ Chăm sóc sức khỏe con người</a:t>
            </a:r>
            <a:endParaRPr lang="en-US"/>
          </a:p>
          <a:p>
            <a:pPr marL="0" indent="0">
              <a:buNone/>
            </a:pPr>
            <a:r>
              <a:rPr lang="en-US"/>
              <a:t>+ Bảo vệ môi trường và phát triển bền vững.</a:t>
            </a:r>
            <a:endParaRPr lang="en-US"/>
          </a:p>
        </p:txBody>
      </p:sp>
      <p:pic>
        <p:nvPicPr>
          <p:cNvPr id="7" name="Picture 6"/>
          <p:cNvPicPr>
            <a:picLocks noChangeAspect="1"/>
          </p:cNvPicPr>
          <p:nvPr/>
        </p:nvPicPr>
        <p:blipFill>
          <a:blip r:embed="rId2"/>
          <a:stretch>
            <a:fillRect/>
          </a:stretch>
        </p:blipFill>
        <p:spPr>
          <a:xfrm>
            <a:off x="10586720" y="403860"/>
            <a:ext cx="1203960" cy="8915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pic>
        <p:nvPicPr>
          <p:cNvPr id="5" name="Content Placeholder 4"/>
          <p:cNvPicPr>
            <a:picLocks noChangeAspect="1"/>
          </p:cNvPicPr>
          <p:nvPr>
            <p:ph sz="half" idx="1"/>
          </p:nvPr>
        </p:nvPicPr>
        <p:blipFill>
          <a:blip r:embed="rId2"/>
          <a:stretch>
            <a:fillRect/>
          </a:stretch>
        </p:blipFill>
        <p:spPr>
          <a:xfrm>
            <a:off x="0" y="0"/>
            <a:ext cx="375285" cy="2076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6" name="Content Placeholder 5"/>
          <p:cNvPicPr>
            <a:picLocks noChangeAspect="1"/>
          </p:cNvPicPr>
          <p:nvPr>
            <p:ph sz="half" idx="2"/>
          </p:nvPr>
        </p:nvPicPr>
        <p:blipFill>
          <a:blip r:embed="rId1"/>
          <a:stretch>
            <a:fillRect/>
          </a:stretch>
        </p:blipFill>
        <p:spPr>
          <a:xfrm>
            <a:off x="2709545" y="1858010"/>
            <a:ext cx="6772910" cy="3972560"/>
          </a:xfrm>
          <a:prstGeom prst="rect">
            <a:avLst/>
          </a:prstGeom>
        </p:spPr>
      </p:pic>
      <p:pic>
        <p:nvPicPr>
          <p:cNvPr id="9" name="Picture 8"/>
          <p:cNvPicPr>
            <a:picLocks noChangeAspect="1"/>
          </p:cNvPicPr>
          <p:nvPr/>
        </p:nvPicPr>
        <p:blipFill>
          <a:blip r:embed="rId2"/>
          <a:stretch>
            <a:fillRect/>
          </a:stretch>
        </p:blipFill>
        <p:spPr>
          <a:xfrm>
            <a:off x="146050" y="0"/>
            <a:ext cx="960755" cy="800100"/>
          </a:xfrm>
          <a:prstGeom prst="rect">
            <a:avLst/>
          </a:prstGeom>
        </p:spPr>
      </p:pic>
      <p:sp>
        <p:nvSpPr>
          <p:cNvPr id="10" name="Content Placeholder 9"/>
          <p:cNvSpPr/>
          <p:nvPr>
            <p:ph sz="half" idx="1"/>
          </p:nvPr>
        </p:nvSpPr>
        <p:spPr>
          <a:xfrm>
            <a:off x="1106805" y="0"/>
            <a:ext cx="10850245" cy="1746250"/>
          </a:xfrm>
        </p:spPr>
        <p:style>
          <a:lnRef idx="1">
            <a:schemeClr val="accent5"/>
          </a:lnRef>
          <a:fillRef idx="2">
            <a:schemeClr val="accent5"/>
          </a:fillRef>
          <a:effectRef idx="1">
            <a:schemeClr val="accent5"/>
          </a:effectRef>
          <a:fontRef idx="minor">
            <a:schemeClr val="dk1"/>
          </a:fontRef>
        </p:style>
        <p:txBody>
          <a:bodyPr/>
          <a:p>
            <a:pPr marL="0" indent="0">
              <a:buNone/>
            </a:pPr>
            <a:r>
              <a:rPr lang="en-US">
                <a:latin typeface="Times New Roman" panose="02020603050405020304" charset="0"/>
                <a:cs typeface="Times New Roman" panose="02020603050405020304" charset="0"/>
                <a:sym typeface="+mn-ea"/>
              </a:rPr>
              <a:t>Hệ thống tưới rau tự động được bà con nông dân lắp đặt để tưới tiêu quy mô lớn. Hãy cho biết vai trò của khoa học tự nhiên trong hoạt động đó?</a:t>
            </a:r>
            <a:endParaRPr lang="en-US">
              <a:latin typeface="Times New Roman" panose="02020603050405020304" charset="0"/>
              <a:cs typeface="Times New Roman" panose="02020603050405020304" charset="0"/>
            </a:endParaRPr>
          </a:p>
          <a:p>
            <a:endParaRPr lang="en-US">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p:sp>
        <p:nvSpPr>
          <p:cNvPr id="2" name="Title 1"/>
          <p:cNvSpPr>
            <a:spLocks noGrp="1"/>
          </p:cNvSpPr>
          <p:nvPr>
            <p:ph type="title"/>
          </p:nvPr>
        </p:nvSpPr>
        <p:spPr/>
        <p:txBody>
          <a:bodyPr/>
          <a:p>
            <a:r>
              <a:rPr lang="en-US" sz="3200" b="1">
                <a:latin typeface="Times New Roman" panose="02020603050405020304" charset="0"/>
                <a:cs typeface="Times New Roman" panose="02020603050405020304" charset="0"/>
              </a:rPr>
              <a:t>BÀI 1. GIỚI THIỆU VỀ KHOA HỌC TỰ NHIÊN</a:t>
            </a:r>
            <a:endParaRPr lang="en-US" sz="3200"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Content Placeholder 6"/>
          <p:cNvSpPr/>
          <p:nvPr>
            <p:ph sz="half" idx="1"/>
          </p:nvPr>
        </p:nvSpPr>
        <p:spPr>
          <a:xfrm>
            <a:off x="966470" y="469265"/>
            <a:ext cx="10550525" cy="1583690"/>
          </a:xfrm>
        </p:spPr>
        <p:txBody>
          <a:bodyPr/>
          <a:p>
            <a:pPr marL="0" indent="0">
              <a:buNone/>
            </a:pPr>
            <a:r>
              <a:rPr lang="en-US">
                <a:solidFill>
                  <a:srgbClr val="FF0000"/>
                </a:solidFill>
                <a:latin typeface="Times New Roman" panose="02020603050405020304" charset="0"/>
                <a:cs typeface="Times New Roman" panose="02020603050405020304" charset="0"/>
              </a:rPr>
              <a:t> </a:t>
            </a:r>
            <a:r>
              <a:rPr lang="en-US" b="1">
                <a:solidFill>
                  <a:srgbClr val="FF0000"/>
                </a:solidFill>
                <a:latin typeface="Times New Roman" panose="02020603050405020304" charset="0"/>
                <a:cs typeface="Times New Roman" panose="02020603050405020304" charset="0"/>
              </a:rPr>
              <a:t>Nếu ước mơ sau này trở thành nhà khoa học, em sẽ là nhà khoa học làm việc trong lĩnh vực nào?</a:t>
            </a:r>
            <a:endParaRPr lang="en-US" b="1">
              <a:solidFill>
                <a:srgbClr val="FF0000"/>
              </a:solidFill>
              <a:latin typeface="Times New Roman" panose="02020603050405020304" charset="0"/>
              <a:cs typeface="Times New Roman" panose="02020603050405020304" charset="0"/>
            </a:endParaRPr>
          </a:p>
        </p:txBody>
      </p:sp>
      <p:pic>
        <p:nvPicPr>
          <p:cNvPr id="8" name="Content Placeholder 7"/>
          <p:cNvPicPr>
            <a:picLocks noChangeAspect="1"/>
          </p:cNvPicPr>
          <p:nvPr>
            <p:ph sz="half" idx="2"/>
          </p:nvPr>
        </p:nvPicPr>
        <p:blipFill>
          <a:blip r:embed="rId1"/>
          <a:stretch>
            <a:fillRect/>
          </a:stretch>
        </p:blipFill>
        <p:spPr>
          <a:xfrm>
            <a:off x="727710" y="2707640"/>
            <a:ext cx="3185160" cy="3246120"/>
          </a:xfrm>
          <a:prstGeom prst="rect">
            <a:avLst/>
          </a:prstGeom>
        </p:spPr>
      </p:pic>
      <p:sp>
        <p:nvSpPr>
          <p:cNvPr id="2" name="Rounded Rectangle 1"/>
          <p:cNvSpPr/>
          <p:nvPr/>
        </p:nvSpPr>
        <p:spPr>
          <a:xfrm>
            <a:off x="5550535" y="4186555"/>
            <a:ext cx="6203315" cy="1468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3200">
                <a:latin typeface="Times New Roman" panose="02020603050405020304" charset="0"/>
                <a:cs typeface="Times New Roman" panose="02020603050405020304" charset="0"/>
              </a:rPr>
              <a:t>Hãy kể tên một số vài hoạt động trong lĩnh vực mà em lựa chọn?</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4" name="Title 3"/>
          <p:cNvSpPr>
            <a:spLocks noGrp="1"/>
          </p:cNvSpPr>
          <p:nvPr>
            <p:ph type="title"/>
          </p:nvPr>
        </p:nvSpPr>
        <p:spPr/>
        <p:txBody>
          <a:bodyPr/>
          <a:p>
            <a:r>
              <a:rPr lang="en-US" b="1">
                <a:latin typeface="Times New Roman" panose="02020603050405020304" charset="0"/>
                <a:cs typeface="Times New Roman" panose="02020603050405020304" charset="0"/>
              </a:rPr>
              <a:t>NỘI DUNG BÀI HỌC </a:t>
            </a:r>
            <a:endParaRPr lang="en-US" b="1">
              <a:latin typeface="Times New Roman" panose="02020603050405020304" charset="0"/>
              <a:cs typeface="Times New Roman" panose="02020603050405020304" charset="0"/>
            </a:endParaRPr>
          </a:p>
        </p:txBody>
      </p:sp>
      <p:sp>
        <p:nvSpPr>
          <p:cNvPr id="8" name="Rectangles 7"/>
          <p:cNvSpPr/>
          <p:nvPr/>
        </p:nvSpPr>
        <p:spPr>
          <a:xfrm>
            <a:off x="1572895" y="1754505"/>
            <a:ext cx="9065895" cy="1431925"/>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l"/>
            <a:r>
              <a:rPr lang="en-US" sz="3600">
                <a:latin typeface="Times New Roman" panose="02020603050405020304" charset="0"/>
                <a:cs typeface="Times New Roman" panose="02020603050405020304" charset="0"/>
              </a:rPr>
              <a:t>I. KHOA HỌC TỰ NHIÊN</a:t>
            </a:r>
            <a:endParaRPr lang="en-US" sz="3600">
              <a:latin typeface="Times New Roman" panose="02020603050405020304" charset="0"/>
              <a:cs typeface="Times New Roman" panose="02020603050405020304" charset="0"/>
            </a:endParaRPr>
          </a:p>
        </p:txBody>
      </p:sp>
      <p:sp>
        <p:nvSpPr>
          <p:cNvPr id="9" name="Rectangles 8"/>
          <p:cNvSpPr/>
          <p:nvPr/>
        </p:nvSpPr>
        <p:spPr>
          <a:xfrm>
            <a:off x="1572895" y="4043680"/>
            <a:ext cx="9065260" cy="1431925"/>
          </a:xfrm>
          <a:prstGeom prst="rect">
            <a:avLst/>
          </a:prstGeom>
        </p:spPr>
        <p:style>
          <a:lnRef idx="1">
            <a:schemeClr val="accent5"/>
          </a:lnRef>
          <a:fillRef idx="2">
            <a:schemeClr val="accent5"/>
          </a:fillRef>
          <a:effectRef idx="1">
            <a:schemeClr val="accent5"/>
          </a:effectRef>
          <a:fontRef idx="minor">
            <a:schemeClr val="dk1"/>
          </a:fontRef>
        </p:style>
        <p:txBody>
          <a:bodyPr rtlCol="0" anchor="ctr"/>
          <a:p>
            <a:pPr algn="l"/>
            <a:r>
              <a:rPr lang="en-US" sz="3600">
                <a:latin typeface="Times New Roman" panose="02020603050405020304" charset="0"/>
                <a:cs typeface="Times New Roman" panose="02020603050405020304" charset="0"/>
              </a:rPr>
              <a:t>II. VAI TRÒ CỦA KHOA HỌC TỰ NHIÊN TRONG ĐỜI SỐNG CON NGƯỜI</a:t>
            </a:r>
            <a:endParaRPr lang="en-US" sz="36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8" name="Rectangles 7"/>
          <p:cNvSpPr/>
          <p:nvPr/>
        </p:nvSpPr>
        <p:spPr>
          <a:xfrm>
            <a:off x="0" y="0"/>
            <a:ext cx="9065895" cy="871855"/>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l"/>
            <a:r>
              <a:rPr lang="en-US" sz="3600">
                <a:latin typeface="Times New Roman" panose="02020603050405020304" charset="0"/>
                <a:cs typeface="Times New Roman" panose="02020603050405020304" charset="0"/>
              </a:rPr>
              <a:t>I. KHOA HỌC TỰ NHIÊN</a:t>
            </a:r>
            <a:endParaRPr lang="en-US" sz="3600">
              <a:latin typeface="Times New Roman" panose="02020603050405020304" charset="0"/>
              <a:cs typeface="Times New Roman" panose="02020603050405020304" charset="0"/>
            </a:endParaRPr>
          </a:p>
        </p:txBody>
      </p:sp>
      <p:pic>
        <p:nvPicPr>
          <p:cNvPr id="7" name="Content Placeholder 6"/>
          <p:cNvPicPr>
            <a:picLocks noChangeAspect="1"/>
          </p:cNvPicPr>
          <p:nvPr>
            <p:ph sz="half" idx="1"/>
          </p:nvPr>
        </p:nvPicPr>
        <p:blipFill>
          <a:blip r:embed="rId2"/>
          <a:stretch>
            <a:fillRect/>
          </a:stretch>
        </p:blipFill>
        <p:spPr>
          <a:xfrm>
            <a:off x="0" y="871855"/>
            <a:ext cx="4259580" cy="2750820"/>
          </a:xfrm>
          <a:prstGeom prst="rect">
            <a:avLst/>
          </a:prstGeom>
        </p:spPr>
      </p:pic>
      <p:pic>
        <p:nvPicPr>
          <p:cNvPr id="9" name="Content Placeholder 8"/>
          <p:cNvPicPr>
            <a:picLocks noChangeAspect="1"/>
          </p:cNvPicPr>
          <p:nvPr>
            <p:ph sz="half" idx="2"/>
          </p:nvPr>
        </p:nvPicPr>
        <p:blipFill>
          <a:blip r:embed="rId3"/>
          <a:stretch>
            <a:fillRect/>
          </a:stretch>
        </p:blipFill>
        <p:spPr>
          <a:xfrm>
            <a:off x="4191000" y="749935"/>
            <a:ext cx="4130040" cy="2872740"/>
          </a:xfrm>
          <a:prstGeom prst="rect">
            <a:avLst/>
          </a:prstGeom>
        </p:spPr>
      </p:pic>
      <p:pic>
        <p:nvPicPr>
          <p:cNvPr id="11" name="Picture 10"/>
          <p:cNvPicPr>
            <a:picLocks noChangeAspect="1"/>
          </p:cNvPicPr>
          <p:nvPr/>
        </p:nvPicPr>
        <p:blipFill>
          <a:blip r:embed="rId4"/>
          <a:stretch>
            <a:fillRect/>
          </a:stretch>
        </p:blipFill>
        <p:spPr>
          <a:xfrm>
            <a:off x="8321040" y="871855"/>
            <a:ext cx="4152900" cy="2837180"/>
          </a:xfrm>
          <a:prstGeom prst="rect">
            <a:avLst/>
          </a:prstGeom>
        </p:spPr>
      </p:pic>
      <p:pic>
        <p:nvPicPr>
          <p:cNvPr id="12" name="Picture 11"/>
          <p:cNvPicPr>
            <a:picLocks noChangeAspect="1"/>
          </p:cNvPicPr>
          <p:nvPr/>
        </p:nvPicPr>
        <p:blipFill>
          <a:blip r:embed="rId5"/>
          <a:stretch>
            <a:fillRect/>
          </a:stretch>
        </p:blipFill>
        <p:spPr>
          <a:xfrm>
            <a:off x="0" y="3729355"/>
            <a:ext cx="4122420" cy="2857500"/>
          </a:xfrm>
          <a:prstGeom prst="rect">
            <a:avLst/>
          </a:prstGeom>
        </p:spPr>
      </p:pic>
      <p:pic>
        <p:nvPicPr>
          <p:cNvPr id="13" name="Picture 12"/>
          <p:cNvPicPr>
            <a:picLocks noChangeAspect="1"/>
          </p:cNvPicPr>
          <p:nvPr/>
        </p:nvPicPr>
        <p:blipFill>
          <a:blip r:embed="rId6"/>
          <a:stretch>
            <a:fillRect/>
          </a:stretch>
        </p:blipFill>
        <p:spPr>
          <a:xfrm>
            <a:off x="4141470" y="3709035"/>
            <a:ext cx="4229100" cy="2788920"/>
          </a:xfrm>
          <a:prstGeom prst="rect">
            <a:avLst/>
          </a:prstGeom>
        </p:spPr>
      </p:pic>
      <p:pic>
        <p:nvPicPr>
          <p:cNvPr id="14" name="Picture 13"/>
          <p:cNvPicPr>
            <a:picLocks noChangeAspect="1"/>
          </p:cNvPicPr>
          <p:nvPr/>
        </p:nvPicPr>
        <p:blipFill>
          <a:blip r:embed="rId7"/>
          <a:stretch>
            <a:fillRect/>
          </a:stretch>
        </p:blipFill>
        <p:spPr>
          <a:xfrm>
            <a:off x="8321040" y="3744595"/>
            <a:ext cx="4152900" cy="2811780"/>
          </a:xfrm>
          <a:prstGeom prst="rect">
            <a:avLst/>
          </a:prstGeom>
        </p:spPr>
      </p:pic>
      <p:sp>
        <p:nvSpPr>
          <p:cNvPr id="15" name="Oval Callout 14"/>
          <p:cNvSpPr/>
          <p:nvPr/>
        </p:nvSpPr>
        <p:spPr>
          <a:xfrm>
            <a:off x="4863465" y="0"/>
            <a:ext cx="7495540" cy="2108200"/>
          </a:xfrm>
          <a:prstGeom prst="wedgeEllipseCallout">
            <a:avLst>
              <a:gd name="adj1" fmla="val -21965"/>
              <a:gd name="adj2" fmla="val 65970"/>
            </a:avLst>
          </a:prstGeom>
        </p:spPr>
        <p:style>
          <a:lnRef idx="1">
            <a:schemeClr val="accent5"/>
          </a:lnRef>
          <a:fillRef idx="2">
            <a:schemeClr val="accent5"/>
          </a:fillRef>
          <a:effectRef idx="1">
            <a:schemeClr val="accent5"/>
          </a:effectRef>
          <a:fontRef idx="minor">
            <a:schemeClr val="dk1"/>
          </a:fontRef>
        </p:style>
        <p:txBody>
          <a:bodyPr rtlCol="0" anchor="ctr"/>
          <a:p>
            <a:pPr algn="ctr"/>
            <a:r>
              <a:rPr lang="en-US" sz="3600">
                <a:latin typeface="Times New Roman" panose="02020603050405020304" charset="0"/>
                <a:cs typeface="Times New Roman" panose="02020603050405020304" charset="0"/>
              </a:rPr>
              <a:t>Hoạt động nào trong các hình 1.1 đến hình 1.6 là hoạt động nghiên cứu khoa học ?</a:t>
            </a:r>
            <a:endParaRPr lang="en-US" sz="36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0" fill="hold"/>
                                        <p:tgtEl>
                                          <p:spTgt spid="15"/>
                                        </p:tgtEl>
                                        <p:attrNameLst>
                                          <p:attrName>ppt_x</p:attrName>
                                        </p:attrNameLst>
                                      </p:cBhvr>
                                      <p:tavLst>
                                        <p:tav tm="0">
                                          <p:val>
                                            <p:strVal val="#ppt_x"/>
                                          </p:val>
                                        </p:tav>
                                        <p:tav tm="100000">
                                          <p:val>
                                            <p:strVal val="#ppt_x"/>
                                          </p:val>
                                        </p:tav>
                                      </p:tavLst>
                                    </p:anim>
                                    <p:anim calcmode="lin" valueType="num">
                                      <p:cBhvr additive="base">
                                        <p:cTn id="37"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Title 1"/>
          <p:cNvSpPr>
            <a:spLocks noGrp="1"/>
          </p:cNvSpPr>
          <p:nvPr>
            <p:ph type="title"/>
          </p:nvPr>
        </p:nvSpPr>
        <p:spPr>
          <a:xfrm>
            <a:off x="263525" y="40640"/>
            <a:ext cx="6144260" cy="1143000"/>
          </a:xfrm>
        </p:spPr>
        <p:txBody>
          <a:bodyPr/>
          <a:p>
            <a:r>
              <a:rPr lang="en-US" sz="2800" b="1">
                <a:latin typeface="Times New Roman" panose="02020603050405020304" charset="0"/>
                <a:cs typeface="Times New Roman" panose="02020603050405020304" charset="0"/>
              </a:rPr>
              <a:t>Hoạt động trong cuộc sống hằng ngày: </a:t>
            </a:r>
            <a:endParaRPr lang="en-US" sz="2800" b="1">
              <a:latin typeface="Times New Roman" panose="02020603050405020304" charset="0"/>
              <a:cs typeface="Times New Roman" panose="02020603050405020304" charset="0"/>
            </a:endParaRPr>
          </a:p>
        </p:txBody>
      </p:sp>
      <p:pic>
        <p:nvPicPr>
          <p:cNvPr id="7" name="Content Placeholder 6"/>
          <p:cNvPicPr>
            <a:picLocks noChangeAspect="1"/>
          </p:cNvPicPr>
          <p:nvPr>
            <p:ph sz="half" idx="1"/>
          </p:nvPr>
        </p:nvPicPr>
        <p:blipFill>
          <a:blip r:embed="rId2"/>
          <a:stretch>
            <a:fillRect/>
          </a:stretch>
        </p:blipFill>
        <p:spPr>
          <a:xfrm>
            <a:off x="138430" y="1183640"/>
            <a:ext cx="3597275" cy="2323465"/>
          </a:xfrm>
          <a:prstGeom prst="rect">
            <a:avLst/>
          </a:prstGeom>
          <a:noFill/>
          <a:ln w="9525">
            <a:noFill/>
          </a:ln>
        </p:spPr>
      </p:pic>
      <p:pic>
        <p:nvPicPr>
          <p:cNvPr id="11" name="Content Placeholder 10"/>
          <p:cNvPicPr>
            <a:picLocks noChangeAspect="1"/>
          </p:cNvPicPr>
          <p:nvPr>
            <p:ph sz="half" idx="2"/>
          </p:nvPr>
        </p:nvPicPr>
        <p:blipFill>
          <a:blip r:embed="rId3"/>
          <a:stretch>
            <a:fillRect/>
          </a:stretch>
        </p:blipFill>
        <p:spPr>
          <a:xfrm>
            <a:off x="3735705" y="1249045"/>
            <a:ext cx="3347085" cy="2327910"/>
          </a:xfrm>
          <a:prstGeom prst="rect">
            <a:avLst/>
          </a:prstGeom>
        </p:spPr>
      </p:pic>
      <p:pic>
        <p:nvPicPr>
          <p:cNvPr id="12" name="Picture 11"/>
          <p:cNvPicPr>
            <a:picLocks noChangeAspect="1"/>
          </p:cNvPicPr>
          <p:nvPr/>
        </p:nvPicPr>
        <p:blipFill>
          <a:blip r:embed="rId4"/>
          <a:stretch>
            <a:fillRect/>
          </a:stretch>
        </p:blipFill>
        <p:spPr>
          <a:xfrm>
            <a:off x="-71120" y="3646805"/>
            <a:ext cx="3735705" cy="2704465"/>
          </a:xfrm>
          <a:prstGeom prst="rect">
            <a:avLst/>
          </a:prstGeom>
        </p:spPr>
      </p:pic>
      <p:pic>
        <p:nvPicPr>
          <p:cNvPr id="13" name="Picture 12"/>
          <p:cNvPicPr>
            <a:picLocks noChangeAspect="1"/>
          </p:cNvPicPr>
          <p:nvPr/>
        </p:nvPicPr>
        <p:blipFill>
          <a:blip r:embed="rId5"/>
          <a:stretch>
            <a:fillRect/>
          </a:stretch>
        </p:blipFill>
        <p:spPr>
          <a:xfrm>
            <a:off x="3735705" y="3714115"/>
            <a:ext cx="3347085" cy="2657475"/>
          </a:xfrm>
          <a:prstGeom prst="rect">
            <a:avLst/>
          </a:prstGeom>
        </p:spPr>
      </p:pic>
      <p:sp>
        <p:nvSpPr>
          <p:cNvPr id="3" name="Title 1"/>
          <p:cNvSpPr>
            <a:spLocks noGrp="1"/>
          </p:cNvSpPr>
          <p:nvPr/>
        </p:nvSpPr>
        <p:spPr>
          <a:xfrm>
            <a:off x="7512050" y="0"/>
            <a:ext cx="4569460" cy="1143000"/>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US" sz="2800" b="1">
                <a:latin typeface="Times New Roman" panose="02020603050405020304" charset="0"/>
                <a:cs typeface="Times New Roman" panose="02020603050405020304" charset="0"/>
              </a:rPr>
              <a:t>Hoạt động nghiên cứu khoa học:</a:t>
            </a:r>
            <a:endParaRPr lang="en-US" sz="2800" b="1">
              <a:latin typeface="Times New Roman" panose="02020603050405020304" charset="0"/>
              <a:cs typeface="Times New Roman" panose="02020603050405020304" charset="0"/>
            </a:endParaRPr>
          </a:p>
        </p:txBody>
      </p:sp>
      <p:cxnSp>
        <p:nvCxnSpPr>
          <p:cNvPr id="4" name="Straight Connector 3"/>
          <p:cNvCxnSpPr/>
          <p:nvPr/>
        </p:nvCxnSpPr>
        <p:spPr>
          <a:xfrm>
            <a:off x="7292340" y="-3810"/>
            <a:ext cx="10160" cy="6864350"/>
          </a:xfrm>
          <a:prstGeom prst="line">
            <a:avLst/>
          </a:prstGeom>
        </p:spPr>
        <p:style>
          <a:lnRef idx="3">
            <a:schemeClr val="dk1"/>
          </a:lnRef>
          <a:fillRef idx="0">
            <a:schemeClr val="dk1"/>
          </a:fillRef>
          <a:effectRef idx="2">
            <a:schemeClr val="dk1"/>
          </a:effectRef>
          <a:fontRef idx="minor">
            <a:schemeClr val="tx1"/>
          </a:fontRef>
        </p:style>
      </p:cxnSp>
      <p:pic>
        <p:nvPicPr>
          <p:cNvPr id="9" name="Content Placeholder 8"/>
          <p:cNvPicPr>
            <a:picLocks noChangeAspect="1"/>
          </p:cNvPicPr>
          <p:nvPr/>
        </p:nvPicPr>
        <p:blipFill>
          <a:blip r:embed="rId6"/>
          <a:stretch>
            <a:fillRect/>
          </a:stretch>
        </p:blipFill>
        <p:spPr>
          <a:xfrm>
            <a:off x="7609840" y="1005205"/>
            <a:ext cx="4130040" cy="2822575"/>
          </a:xfrm>
          <a:prstGeom prst="rect">
            <a:avLst/>
          </a:prstGeom>
          <a:noFill/>
          <a:ln w="9525">
            <a:noFill/>
          </a:ln>
        </p:spPr>
      </p:pic>
      <p:pic>
        <p:nvPicPr>
          <p:cNvPr id="14" name="Content Placeholder 13"/>
          <p:cNvPicPr>
            <a:picLocks noChangeAspect="1"/>
          </p:cNvPicPr>
          <p:nvPr/>
        </p:nvPicPr>
        <p:blipFill>
          <a:blip r:embed="rId7"/>
          <a:stretch>
            <a:fillRect/>
          </a:stretch>
        </p:blipFill>
        <p:spPr>
          <a:xfrm>
            <a:off x="7609840" y="3827780"/>
            <a:ext cx="3970020" cy="288861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Title 1"/>
          <p:cNvSpPr>
            <a:spLocks noGrp="1"/>
          </p:cNvSpPr>
          <p:nvPr>
            <p:ph type="title"/>
          </p:nvPr>
        </p:nvSpPr>
        <p:spPr>
          <a:xfrm>
            <a:off x="609600" y="-317"/>
            <a:ext cx="10972800" cy="1143000"/>
          </a:xfrm>
        </p:spPr>
        <p:txBody>
          <a:bodyPr/>
          <a:p>
            <a:r>
              <a:rPr lang="en-US">
                <a:latin typeface="Times New Roman" panose="02020603050405020304" charset="0"/>
                <a:cs typeface="Times New Roman" panose="02020603050405020304" charset="0"/>
              </a:rPr>
              <a:t>Hoạt động nghiên cứu khoa học:</a:t>
            </a:r>
            <a:endParaRPr lang="en-US">
              <a:latin typeface="Times New Roman" panose="02020603050405020304" charset="0"/>
              <a:cs typeface="Times New Roman" panose="02020603050405020304" charset="0"/>
            </a:endParaRPr>
          </a:p>
        </p:txBody>
      </p:sp>
      <p:pic>
        <p:nvPicPr>
          <p:cNvPr id="9" name="Content Placeholder 8"/>
          <p:cNvPicPr>
            <a:picLocks noChangeAspect="1"/>
          </p:cNvPicPr>
          <p:nvPr>
            <p:ph sz="half" idx="2"/>
          </p:nvPr>
        </p:nvPicPr>
        <p:blipFill>
          <a:blip r:embed="rId2"/>
          <a:stretch>
            <a:fillRect/>
          </a:stretch>
        </p:blipFill>
        <p:spPr>
          <a:xfrm>
            <a:off x="1261745" y="981710"/>
            <a:ext cx="4130040" cy="3763645"/>
          </a:xfrm>
          <a:prstGeom prst="rect">
            <a:avLst/>
          </a:prstGeom>
        </p:spPr>
      </p:pic>
      <p:pic>
        <p:nvPicPr>
          <p:cNvPr id="14" name="Content Placeholder 13"/>
          <p:cNvPicPr>
            <a:picLocks noChangeAspect="1"/>
          </p:cNvPicPr>
          <p:nvPr>
            <p:ph idx="1"/>
          </p:nvPr>
        </p:nvPicPr>
        <p:blipFill>
          <a:blip r:embed="rId3"/>
          <a:stretch>
            <a:fillRect/>
          </a:stretch>
        </p:blipFill>
        <p:spPr>
          <a:xfrm>
            <a:off x="6370955" y="1127125"/>
            <a:ext cx="4152900" cy="3618230"/>
          </a:xfrm>
          <a:prstGeom prst="rect">
            <a:avLst/>
          </a:prstGeom>
        </p:spPr>
      </p:pic>
      <p:sp>
        <p:nvSpPr>
          <p:cNvPr id="5" name="Rounded Rectangle 4"/>
          <p:cNvSpPr/>
          <p:nvPr/>
        </p:nvSpPr>
        <p:spPr>
          <a:xfrm>
            <a:off x="1099820" y="4745355"/>
            <a:ext cx="10704830" cy="18230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3200" b="1">
                <a:latin typeface="Times New Roman" panose="02020603050405020304" charset="0"/>
                <a:cs typeface="Times New Roman" panose="02020603050405020304" charset="0"/>
              </a:rPr>
              <a:t>Hoạt động nghiên cứu khoa học là gì?</a:t>
            </a:r>
            <a:endParaRPr lang="en-US" sz="3200" b="1">
              <a:latin typeface="Times New Roman" panose="02020603050405020304" charset="0"/>
              <a:cs typeface="Times New Roman" panose="02020603050405020304" charset="0"/>
            </a:endParaRPr>
          </a:p>
          <a:p>
            <a:pPr algn="ctr"/>
            <a:r>
              <a:rPr lang="en-US" sz="3200">
                <a:latin typeface="Times New Roman" panose="02020603050405020304" charset="0"/>
                <a:cs typeface="Times New Roman" panose="02020603050405020304" charset="0"/>
              </a:rPr>
              <a:t>Những hoạt động con người chủ động tìm tòi, khám phá ra tri thức khoa học --&gt; hoạt động nghiên cứu khoa học  </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checkerboard(across)">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Title 14"/>
          <p:cNvSpPr>
            <a:spLocks noGrp="1"/>
          </p:cNvSpPr>
          <p:nvPr>
            <p:ph type="title"/>
          </p:nvPr>
        </p:nvSpPr>
        <p:spPr/>
        <p:txBody>
          <a:bodyPr/>
          <a:p>
            <a:endParaRPr lang="en-US"/>
          </a:p>
        </p:txBody>
      </p:sp>
      <p:sp>
        <p:nvSpPr>
          <p:cNvPr id="5" name="Rounded Rectangle 4"/>
          <p:cNvSpPr/>
          <p:nvPr/>
        </p:nvSpPr>
        <p:spPr>
          <a:xfrm>
            <a:off x="159385" y="128905"/>
            <a:ext cx="11398250" cy="10591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3200" b="1">
                <a:latin typeface="Times New Roman" panose="02020603050405020304" charset="0"/>
                <a:cs typeface="Times New Roman" panose="02020603050405020304" charset="0"/>
                <a:sym typeface="+mn-ea"/>
              </a:rPr>
              <a:t>=&gt; Nhà khoa học là gì?</a:t>
            </a:r>
            <a:endParaRPr lang="en-US" sz="3200" b="1">
              <a:latin typeface="Times New Roman" panose="02020603050405020304" charset="0"/>
              <a:cs typeface="Times New Roman" panose="02020603050405020304" charset="0"/>
            </a:endParaRPr>
          </a:p>
          <a:p>
            <a:pPr algn="ctr"/>
            <a:r>
              <a:rPr lang="en-US" sz="3200">
                <a:latin typeface="Times New Roman" panose="02020603050405020304" charset="0"/>
                <a:cs typeface="Times New Roman" panose="02020603050405020304" charset="0"/>
              </a:rPr>
              <a:t>Nhà khoa học: là những người hoạt động nghiên cứu khoa học </a:t>
            </a:r>
            <a:endParaRPr lang="en-US" sz="3200">
              <a:latin typeface="Times New Roman" panose="02020603050405020304" charset="0"/>
              <a:cs typeface="Times New Roman" panose="02020603050405020304" charset="0"/>
            </a:endParaRPr>
          </a:p>
        </p:txBody>
      </p:sp>
      <p:pic>
        <p:nvPicPr>
          <p:cNvPr id="8" name="Content Placeholder 7"/>
          <p:cNvPicPr>
            <a:picLocks noChangeAspect="1"/>
          </p:cNvPicPr>
          <p:nvPr>
            <p:ph sz="half" idx="1"/>
          </p:nvPr>
        </p:nvPicPr>
        <p:blipFill>
          <a:blip r:embed="rId1"/>
          <a:stretch>
            <a:fillRect/>
          </a:stretch>
        </p:blipFill>
        <p:spPr>
          <a:xfrm>
            <a:off x="283845" y="1382395"/>
            <a:ext cx="3434080" cy="3094355"/>
          </a:xfrm>
          <a:prstGeom prst="rect">
            <a:avLst/>
          </a:prstGeom>
        </p:spPr>
      </p:pic>
      <p:sp>
        <p:nvSpPr>
          <p:cNvPr id="9" name="Text Box 8"/>
          <p:cNvSpPr txBox="1"/>
          <p:nvPr/>
        </p:nvSpPr>
        <p:spPr>
          <a:xfrm>
            <a:off x="527685" y="4124960"/>
            <a:ext cx="2536190"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pPr algn="ctr"/>
            <a:r>
              <a:rPr lang="en-US" sz="2800">
                <a:latin typeface="Times New Roman" panose="02020603050405020304" charset="0"/>
                <a:cs typeface="Times New Roman" panose="02020603050405020304" charset="0"/>
              </a:rPr>
              <a:t>Thomas Edison</a:t>
            </a:r>
            <a:endParaRPr lang="en-US" sz="2800">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2"/>
          <a:stretch>
            <a:fillRect/>
          </a:stretch>
        </p:blipFill>
        <p:spPr>
          <a:xfrm>
            <a:off x="3850005" y="1347470"/>
            <a:ext cx="4017010" cy="3119120"/>
          </a:xfrm>
          <a:prstGeom prst="rect">
            <a:avLst/>
          </a:prstGeom>
        </p:spPr>
      </p:pic>
      <p:sp>
        <p:nvSpPr>
          <p:cNvPr id="11" name="Text Box 10"/>
          <p:cNvSpPr txBox="1"/>
          <p:nvPr/>
        </p:nvSpPr>
        <p:spPr>
          <a:xfrm>
            <a:off x="4358640" y="3873500"/>
            <a:ext cx="2540000"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p>
            <a:r>
              <a:rPr lang="en-US" sz="2800">
                <a:latin typeface="Times New Roman" panose="02020603050405020304" charset="0"/>
                <a:cs typeface="Times New Roman" panose="02020603050405020304" charset="0"/>
              </a:rPr>
              <a:t>Galileo Galilei</a:t>
            </a:r>
            <a:endParaRPr lang="en-US" sz="2800">
              <a:latin typeface="Times New Roman" panose="02020603050405020304" charset="0"/>
              <a:cs typeface="Times New Roman" panose="02020603050405020304" charset="0"/>
            </a:endParaRPr>
          </a:p>
        </p:txBody>
      </p:sp>
      <p:pic>
        <p:nvPicPr>
          <p:cNvPr id="12" name="Picture 11"/>
          <p:cNvPicPr>
            <a:picLocks noChangeAspect="1"/>
          </p:cNvPicPr>
          <p:nvPr/>
        </p:nvPicPr>
        <p:blipFill>
          <a:blip r:embed="rId3"/>
          <a:stretch>
            <a:fillRect/>
          </a:stretch>
        </p:blipFill>
        <p:spPr>
          <a:xfrm>
            <a:off x="6493510" y="1304290"/>
            <a:ext cx="2331085" cy="1370965"/>
          </a:xfrm>
          <a:prstGeom prst="rect">
            <a:avLst/>
          </a:prstGeom>
        </p:spPr>
      </p:pic>
      <p:pic>
        <p:nvPicPr>
          <p:cNvPr id="14" name="Content Placeholder 13"/>
          <p:cNvPicPr>
            <a:picLocks noChangeAspect="1"/>
          </p:cNvPicPr>
          <p:nvPr>
            <p:ph sz="half" idx="2"/>
          </p:nvPr>
        </p:nvPicPr>
        <p:blipFill>
          <a:blip r:embed="rId4"/>
          <a:stretch>
            <a:fillRect/>
          </a:stretch>
        </p:blipFill>
        <p:spPr>
          <a:xfrm>
            <a:off x="-142875" y="1002665"/>
            <a:ext cx="1478280" cy="1973580"/>
          </a:xfrm>
          <a:prstGeom prst="rect">
            <a:avLst/>
          </a:prstGeom>
        </p:spPr>
      </p:pic>
      <p:pic>
        <p:nvPicPr>
          <p:cNvPr id="103" name="Picture 102"/>
          <p:cNvPicPr/>
          <p:nvPr/>
        </p:nvPicPr>
        <p:blipFill>
          <a:blip r:embed="rId5"/>
          <a:stretch>
            <a:fillRect/>
          </a:stretch>
        </p:blipFill>
        <p:spPr>
          <a:xfrm>
            <a:off x="2515235" y="4625975"/>
            <a:ext cx="3978910" cy="2239645"/>
          </a:xfrm>
          <a:prstGeom prst="rect">
            <a:avLst/>
          </a:prstGeom>
          <a:noFill/>
          <a:ln w="9525">
            <a:noFill/>
          </a:ln>
        </p:spPr>
      </p:pic>
      <p:pic>
        <p:nvPicPr>
          <p:cNvPr id="16" name="Picture 15"/>
          <p:cNvPicPr>
            <a:picLocks noChangeAspect="1"/>
          </p:cNvPicPr>
          <p:nvPr/>
        </p:nvPicPr>
        <p:blipFill>
          <a:blip r:embed="rId6"/>
          <a:stretch>
            <a:fillRect/>
          </a:stretch>
        </p:blipFill>
        <p:spPr>
          <a:xfrm>
            <a:off x="7867015" y="3093720"/>
            <a:ext cx="4130040" cy="3764280"/>
          </a:xfrm>
          <a:prstGeom prst="rect">
            <a:avLst/>
          </a:prstGeom>
        </p:spPr>
      </p:pic>
      <p:pic>
        <p:nvPicPr>
          <p:cNvPr id="19" name="Picture 18"/>
          <p:cNvPicPr/>
          <p:nvPr/>
        </p:nvPicPr>
        <p:blipFill>
          <a:blip r:embed="rId5"/>
          <a:stretch>
            <a:fillRect/>
          </a:stretch>
        </p:blipFill>
        <p:spPr>
          <a:xfrm>
            <a:off x="2514600" y="4646295"/>
            <a:ext cx="3978910" cy="2239645"/>
          </a:xfrm>
          <a:prstGeom prst="rect">
            <a:avLst/>
          </a:prstGeom>
          <a:noFill/>
          <a:ln w="9525">
            <a:noFill/>
          </a:ln>
        </p:spPr>
      </p:pic>
      <p:pic>
        <p:nvPicPr>
          <p:cNvPr id="20" name="Picture 19"/>
          <p:cNvPicPr>
            <a:picLocks noChangeAspect="1"/>
          </p:cNvPicPr>
          <p:nvPr/>
        </p:nvPicPr>
        <p:blipFill>
          <a:blip r:embed="rId6"/>
          <a:stretch>
            <a:fillRect/>
          </a:stretch>
        </p:blipFill>
        <p:spPr>
          <a:xfrm>
            <a:off x="7866380" y="3114040"/>
            <a:ext cx="4130040" cy="37642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5"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2000"/>
                                        <p:tgtEl>
                                          <p:spTgt spid="1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2000"/>
                                        <p:tgtEl>
                                          <p:spTgt spid="11"/>
                                        </p:tgtEl>
                                      </p:cBhvr>
                                    </p:animEffect>
                                  </p:childTnLst>
                                </p:cTn>
                              </p:par>
                              <p:par>
                                <p:cTn id="27" presetID="4"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box(in)">
                                      <p:cBhvr>
                                        <p:cTn id="44"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Title 1"/>
          <p:cNvSpPr>
            <a:spLocks noGrp="1"/>
          </p:cNvSpPr>
          <p:nvPr>
            <p:ph type="title"/>
          </p:nvPr>
        </p:nvSpPr>
        <p:spPr>
          <a:xfrm>
            <a:off x="609600" y="-317"/>
            <a:ext cx="10972800" cy="1143000"/>
          </a:xfrm>
        </p:spPr>
        <p:style>
          <a:lnRef idx="2">
            <a:schemeClr val="accent6"/>
          </a:lnRef>
          <a:fillRef idx="1">
            <a:schemeClr val="lt1"/>
          </a:fillRef>
          <a:effectRef idx="0">
            <a:schemeClr val="accent6"/>
          </a:effectRef>
          <a:fontRef idx="minor">
            <a:schemeClr val="dk1"/>
          </a:fontRef>
        </p:style>
        <p:txBody>
          <a:bodyPr/>
          <a:p>
            <a:r>
              <a:rPr lang="en-US">
                <a:latin typeface="Times New Roman" panose="02020603050405020304" charset="0"/>
                <a:cs typeface="Times New Roman" panose="02020603050405020304" charset="0"/>
              </a:rPr>
              <a:t>Khoa học tự nhiên là gì? </a:t>
            </a:r>
            <a:endParaRPr lang="en-US">
              <a:latin typeface="Times New Roman" panose="02020603050405020304" charset="0"/>
              <a:cs typeface="Times New Roman" panose="02020603050405020304" charset="0"/>
            </a:endParaRPr>
          </a:p>
        </p:txBody>
      </p:sp>
      <p:pic>
        <p:nvPicPr>
          <p:cNvPr id="9" name="Content Placeholder 8"/>
          <p:cNvPicPr>
            <a:picLocks noChangeAspect="1"/>
          </p:cNvPicPr>
          <p:nvPr>
            <p:ph sz="half" idx="2"/>
          </p:nvPr>
        </p:nvPicPr>
        <p:blipFill>
          <a:blip r:embed="rId2"/>
          <a:stretch>
            <a:fillRect/>
          </a:stretch>
        </p:blipFill>
        <p:spPr>
          <a:xfrm>
            <a:off x="1261745" y="981710"/>
            <a:ext cx="4130040" cy="3763645"/>
          </a:xfrm>
          <a:prstGeom prst="rect">
            <a:avLst/>
          </a:prstGeom>
        </p:spPr>
      </p:pic>
      <p:pic>
        <p:nvPicPr>
          <p:cNvPr id="14" name="Content Placeholder 13"/>
          <p:cNvPicPr>
            <a:picLocks noChangeAspect="1"/>
          </p:cNvPicPr>
          <p:nvPr>
            <p:ph idx="1"/>
          </p:nvPr>
        </p:nvPicPr>
        <p:blipFill>
          <a:blip r:embed="rId3"/>
          <a:stretch>
            <a:fillRect/>
          </a:stretch>
        </p:blipFill>
        <p:spPr>
          <a:xfrm>
            <a:off x="6370955" y="1127125"/>
            <a:ext cx="4152900" cy="3618230"/>
          </a:xfrm>
          <a:prstGeom prst="rect">
            <a:avLst/>
          </a:prstGeom>
        </p:spPr>
      </p:pic>
      <p:sp>
        <p:nvSpPr>
          <p:cNvPr id="5" name="Rounded Rectangle 4"/>
          <p:cNvSpPr/>
          <p:nvPr/>
        </p:nvSpPr>
        <p:spPr>
          <a:xfrm>
            <a:off x="1099820" y="4745355"/>
            <a:ext cx="10704830" cy="18230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3200" b="1">
                <a:latin typeface="Times New Roman" panose="02020603050405020304" charset="0"/>
                <a:cs typeface="Times New Roman" panose="02020603050405020304" charset="0"/>
              </a:rPr>
              <a:t>Khoa học tự nhiên là</a:t>
            </a:r>
            <a:r>
              <a:rPr lang="en-US" sz="3200">
                <a:latin typeface="Times New Roman" panose="02020603050405020304" charset="0"/>
                <a:cs typeface="Times New Roman" panose="02020603050405020304" charset="0"/>
              </a:rPr>
              <a:t> khoa học nghiên cứu về các sự vật, hiện tượng, quy luật tự nhiên, những ảnh hưởng của chúng đến cuộc sống con người và môi trường  </a:t>
            </a:r>
            <a:endParaRPr lang="en-US" sz="3200">
              <a:latin typeface="Times New Roman" panose="02020603050405020304" charset="0"/>
              <a:cs typeface="Times New Roman" panose="02020603050405020304" charset="0"/>
            </a:endParaRPr>
          </a:p>
        </p:txBody>
      </p:sp>
      <p:pic>
        <p:nvPicPr>
          <p:cNvPr id="3" name="Picture 2"/>
          <p:cNvPicPr>
            <a:picLocks noChangeAspect="1"/>
          </p:cNvPicPr>
          <p:nvPr/>
        </p:nvPicPr>
        <p:blipFill>
          <a:blip r:embed="rId4"/>
          <a:stretch>
            <a:fillRect/>
          </a:stretch>
        </p:blipFill>
        <p:spPr>
          <a:xfrm>
            <a:off x="10740390" y="4063365"/>
            <a:ext cx="1197610" cy="8902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checkerboard(across)">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1817</Words>
  <Application>WPS Presentation</Application>
  <PresentationFormat>Widescreen</PresentationFormat>
  <Paragraphs>75</Paragraphs>
  <Slides>17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Arial</vt:lpstr>
      <vt:lpstr>SimSun</vt:lpstr>
      <vt:lpstr>Wingdings</vt:lpstr>
      <vt:lpstr>Times New Roman</vt:lpstr>
      <vt:lpstr>Microsoft YaHei</vt:lpstr>
      <vt:lpstr>Arial Unicode MS</vt:lpstr>
      <vt:lpstr>Calibri</vt:lpstr>
      <vt:lpstr>Default Design</vt:lpstr>
      <vt:lpstr>KHOA HỌC TỰ NHIÊN 6</vt:lpstr>
      <vt:lpstr>BÀI 1. GIỚI THIỆU VỀ KHOA HỌC TỰ NHIÊN</vt:lpstr>
      <vt:lpstr>PowerPoint 演示文稿</vt:lpstr>
      <vt:lpstr>NỘI DUNG BÀI HỌC </vt:lpstr>
      <vt:lpstr>PowerPoint 演示文稿</vt:lpstr>
      <vt:lpstr>Hoạt động trong cuộc sống hằng ngày: </vt:lpstr>
      <vt:lpstr>Hoạt động nghiên cứu khoa học:</vt:lpstr>
      <vt:lpstr>PowerPoint 演示文稿</vt:lpstr>
      <vt:lpstr>Khoa học tự nhiên là gì? </vt:lpstr>
      <vt:lpstr>PowerPoint 演示文稿</vt:lpstr>
      <vt:lpstr>PowerPoint 演示文稿</vt:lpstr>
      <vt:lpstr>PowerPoint 演示文稿</vt:lpstr>
      <vt:lpstr>PowerPoint 演示文稿</vt:lpstr>
      <vt:lpstr>PowerPoint 演示文稿</vt:lpstr>
      <vt:lpstr>- KHTN có vai trò quan trọng trong: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TỰ NHIÊN 6</dc:title>
  <dc:creator/>
  <cp:lastModifiedBy>Hello</cp:lastModifiedBy>
  <cp:revision>26</cp:revision>
  <dcterms:created xsi:type="dcterms:W3CDTF">2021-08-20T11:43:00Z</dcterms:created>
  <dcterms:modified xsi:type="dcterms:W3CDTF">2021-08-27T13:20:26Z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091B6C1E31164578BA225A33A34FE96B</vt:lpwstr>
  </property>
  <property fmtid="{D5CDD505-2E9C-101B-9397-08002B2CF9AE}" pid="3" name="KSOProductBuildVer">
    <vt:lpwstr>1033-11.2.0.10258</vt:lpwstr>
  </property>
</Properties>
</file>