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0.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1.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2.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3.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4.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5.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6.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68" r:id="rId3"/>
    <p:sldMasterId id="2147483780" r:id="rId4"/>
    <p:sldMasterId id="2147483792" r:id="rId5"/>
    <p:sldMasterId id="2147483804" r:id="rId6"/>
    <p:sldMasterId id="2147483816" r:id="rId7"/>
    <p:sldMasterId id="2147483828" r:id="rId8"/>
    <p:sldMasterId id="2147483840" r:id="rId9"/>
    <p:sldMasterId id="2147483852" r:id="rId10"/>
    <p:sldMasterId id="2147483864" r:id="rId11"/>
    <p:sldMasterId id="2147483877" r:id="rId12"/>
    <p:sldMasterId id="2147483889" r:id="rId13"/>
    <p:sldMasterId id="2147483901" r:id="rId14"/>
    <p:sldMasterId id="2147483913" r:id="rId15"/>
    <p:sldMasterId id="2147483925" r:id="rId16"/>
    <p:sldMasterId id="2147483937" r:id="rId17"/>
    <p:sldMasterId id="2147483949" r:id="rId18"/>
    <p:sldMasterId id="2147483961" r:id="rId19"/>
    <p:sldMasterId id="2147483978" r:id="rId20"/>
    <p:sldMasterId id="2147483995" r:id="rId21"/>
    <p:sldMasterId id="2147484007" r:id="rId22"/>
    <p:sldMasterId id="2147484019" r:id="rId23"/>
    <p:sldMasterId id="2147484031" r:id="rId24"/>
    <p:sldMasterId id="2147484043" r:id="rId25"/>
    <p:sldMasterId id="2147484055" r:id="rId26"/>
    <p:sldMasterId id="2147484067" r:id="rId27"/>
    <p:sldMasterId id="2147484079" r:id="rId28"/>
  </p:sldMasterIdLst>
  <p:notesMasterIdLst>
    <p:notesMasterId r:id="rId69"/>
  </p:notesMasterIdLst>
  <p:sldIdLst>
    <p:sldId id="257" r:id="rId29"/>
    <p:sldId id="258"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90" r:id="rId54"/>
    <p:sldId id="289" r:id="rId55"/>
    <p:sldId id="291" r:id="rId56"/>
    <p:sldId id="292" r:id="rId57"/>
    <p:sldId id="293" r:id="rId58"/>
    <p:sldId id="294" r:id="rId59"/>
    <p:sldId id="295" r:id="rId60"/>
    <p:sldId id="296" r:id="rId61"/>
    <p:sldId id="297" r:id="rId62"/>
    <p:sldId id="298" r:id="rId63"/>
    <p:sldId id="299" r:id="rId64"/>
    <p:sldId id="300" r:id="rId65"/>
    <p:sldId id="301" r:id="rId66"/>
    <p:sldId id="302" r:id="rId67"/>
    <p:sldId id="303"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slide" Target="slides/slide38.xml"/><Relationship Id="rId5" Type="http://schemas.openxmlformats.org/officeDocument/2006/relationships/slideMaster" Target="slideMasters/slideMaster5.xml"/><Relationship Id="rId61" Type="http://schemas.openxmlformats.org/officeDocument/2006/relationships/slide" Target="slides/slide3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3F198F-6D4D-4D93-AD70-0B1886ED9F20}"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8964F-7AAA-4BE5-BE46-A4DE2FFFE4D0}" type="slidenum">
              <a:rPr lang="en-US" smtClean="0"/>
              <a:t>‹#›</a:t>
            </a:fld>
            <a:endParaRPr lang="en-US"/>
          </a:p>
        </p:txBody>
      </p:sp>
    </p:spTree>
    <p:extLst>
      <p:ext uri="{BB962C8B-B14F-4D97-AF65-F5344CB8AC3E}">
        <p14:creationId xmlns:p14="http://schemas.microsoft.com/office/powerpoint/2010/main" val="3728861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415186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37489B-9115-48D9-8D08-A2FE8284312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87198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u="sng">
                <a:solidFill>
                  <a:srgbClr val="FF0000"/>
                </a:solidFill>
                <a:latin typeface="Arial" panose="020B0604020202020204" pitchFamily="34" charset="0"/>
                <a:cs typeface="Arial" panose="020B0604020202020204" pitchFamily="34" charset="0"/>
              </a:rPr>
              <a:t>Gợi ý:</a:t>
            </a:r>
            <a:r>
              <a:rPr lang="en-US" sz="1200">
                <a:solidFill>
                  <a:srgbClr val="FF0000"/>
                </a:solidFill>
                <a:latin typeface="Arial" panose="020B0604020202020204" pitchFamily="34" charset="0"/>
                <a:cs typeface="Arial" panose="020B0604020202020204" pitchFamily="34" charset="0"/>
              </a:rPr>
              <a:t> Đ</a:t>
            </a:r>
            <a:r>
              <a:rPr lang="vi-VN" sz="1200">
                <a:solidFill>
                  <a:srgbClr val="FF0000"/>
                </a:solidFill>
                <a:latin typeface="+mn-lt"/>
                <a:cs typeface="Arial" panose="020B0604020202020204" pitchFamily="34" charset="0"/>
              </a:rPr>
              <a:t>ưa ra bài toán thực tế có kèm hướng dẫn ban đầu đối với bài toán để học sinh về nhà tư duy tiếp</a:t>
            </a:r>
            <a:r>
              <a:rPr lang="en-US" sz="1200">
                <a:solidFill>
                  <a:srgbClr val="FF0000"/>
                </a:solidFill>
                <a:latin typeface="Arial" panose="020B0604020202020204" pitchFamily="34" charset="0"/>
                <a:cs typeface="Arial" panose="020B0604020202020204" pitchFamily="34" charset="0"/>
              </a:rPr>
              <a:t> hoặc giải quyết tại lớp nếu có thời gian.</a:t>
            </a:r>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4814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835090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4231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555186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900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5787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7459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3058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2812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9681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8834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4436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9863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94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1899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142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121C1511-11B1-48CA-8A37-7E325337E81A}"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281146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30F414C4-4B59-4937-8845-907014743959}"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0450744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8556229B-1A31-4535-9CD6-8581069E3B67}"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1287716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C1BD59A-CB5C-47F0-AF02-4C84B33EE76D}"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3547910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168B35E2-8B72-4725-983F-0FB23A786990}"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9354529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86EED070-A629-4002-A00A-FFF318BB940E}"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7089643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15AE9D56-5E89-4BB2-A9D1-1981EA827754}"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41716937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CCBE055-2189-4F2E-9592-668F51A17252}"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0859815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7585521C-9951-47B5-8D44-20B75C5EB4AE}"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082110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25906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449E77-26B3-437F-9E40-67DAE25A78AF}"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2306905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0F6C74C-243A-435C-B376-3530615CDFB2}"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6310757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SmartArt Placeholder 2"/>
          <p:cNvSpPr>
            <a:spLocks noGrp="1"/>
          </p:cNvSpPr>
          <p:nvPr>
            <p:ph type="dgm" idx="1"/>
          </p:nvPr>
        </p:nvSpPr>
        <p:spPr>
          <a:xfrm>
            <a:off x="609600" y="1600200"/>
            <a:ext cx="10972800" cy="4530725"/>
          </a:xfrm>
        </p:spPr>
        <p:txBody>
          <a:bodyPr/>
          <a:lstStyle/>
          <a:p>
            <a:pPr lvl="0"/>
            <a:endParaRPr lang="en-US" noProof="0"/>
          </a:p>
        </p:txBody>
      </p:sp>
      <p:sp>
        <p:nvSpPr>
          <p:cNvPr id="4" name="Date Placeholder 3"/>
          <p:cNvSpPr>
            <a:spLocks noGrp="1"/>
          </p:cNvSpPr>
          <p:nvPr>
            <p:ph type="dt" sz="half" idx="10"/>
          </p:nvPr>
        </p:nvSpPr>
        <p:spPr>
          <a:xfrm>
            <a:off x="609600" y="6243639"/>
            <a:ext cx="2844800" cy="457200"/>
          </a:xfrm>
        </p:spPr>
        <p:txBody>
          <a:bodyPr/>
          <a:lstStyle>
            <a:lvl1pPr>
              <a:defRPr/>
            </a:lvl1pPr>
          </a:lstStyle>
          <a:p>
            <a:pPr eaLnBrk="0" fontAlgn="base" hangingPunct="0">
              <a:spcBef>
                <a:spcPct val="0"/>
              </a:spcBef>
              <a:spcAft>
                <a:spcPct val="0"/>
              </a:spcAft>
              <a:defRPr/>
            </a:pPr>
            <a:endParaRPr lang="en-US" altLang="en-US" b="1">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eaLnBrk="0" fontAlgn="base" hangingPunct="0">
              <a:spcBef>
                <a:spcPct val="0"/>
              </a:spcBef>
              <a:spcAft>
                <a:spcPct val="0"/>
              </a:spcAft>
              <a:defRPr/>
            </a:pPr>
            <a:endParaRPr lang="en-US" altLang="en-US" b="1">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a:xfrm>
            <a:off x="8737600" y="6243639"/>
            <a:ext cx="2844800" cy="457200"/>
          </a:xfrm>
        </p:spPr>
        <p:txBody>
          <a:bodyPr/>
          <a:lstStyle>
            <a:lvl1pPr>
              <a:defRPr/>
            </a:lvl1pPr>
          </a:lstStyle>
          <a:p>
            <a:pPr eaLnBrk="0" fontAlgn="base" hangingPunct="0">
              <a:spcBef>
                <a:spcPct val="0"/>
              </a:spcBef>
              <a:spcAft>
                <a:spcPct val="0"/>
              </a:spcAft>
              <a:defRPr/>
            </a:pPr>
            <a:fld id="{12F9B641-0D52-434C-82C1-8350BA5C5E11}" type="slidenum">
              <a:rPr lang="en-US" alt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alt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20893441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61727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43394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42345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60902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5423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8910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1686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58524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4574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08798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04894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57422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96693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91520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78435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521435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50683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3585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7186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51972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41693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748024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84095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04976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24271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32770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5649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97838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1092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44275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62938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877267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40335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09256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8989540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67684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22760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86205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48937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6934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533987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351838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83889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99340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42617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115783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87746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724244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27186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02352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033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049810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606983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3493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58592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65925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95171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96947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50663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47962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623504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93720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080526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421987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80723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61629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51587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80089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9654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1194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43610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31562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76951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042559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62686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770662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08130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28078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62008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866982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6628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0258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400512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520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9712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00784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2" y="2404534"/>
            <a:ext cx="7768959" cy="1646303"/>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2" y="4050835"/>
            <a:ext cx="7768959" cy="1096899"/>
          </a:xfrm>
        </p:spPr>
        <p:txBody>
          <a:bodyPr anchor="t"/>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2904746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9884363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9" y="2700868"/>
            <a:ext cx="8463620"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12799" y="4527448"/>
            <a:ext cx="8463620"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3652804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2" y="2160590"/>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58939" y="2160591"/>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7170746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1" y="609600"/>
            <a:ext cx="8463617"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9" y="2160983"/>
            <a:ext cx="4120896"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2160983"/>
            <a:ext cx="4120896"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6600331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7379514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6673708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7"/>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1702" y="514926"/>
            <a:ext cx="451471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2777070"/>
            <a:ext cx="3720243" cy="2584449"/>
          </a:xfrm>
        </p:spPr>
        <p:txBody>
          <a:bodyPr>
            <a:normAutofit/>
          </a:bodyPr>
          <a:lstStyle>
            <a:lvl1pPr marL="0" indent="0">
              <a:buNone/>
              <a:defRPr sz="14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79494197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609601"/>
            <a:ext cx="8463619" cy="3845719"/>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2799" y="5367339"/>
            <a:ext cx="8463619"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9721744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612208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59934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9" y="4470400"/>
            <a:ext cx="8463620"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
        <p:nvSpPr>
          <p:cNvPr id="24" name="TextBox 23"/>
          <p:cNvSpPr txBox="1"/>
          <p:nvPr/>
        </p:nvSpPr>
        <p:spPr>
          <a:xfrm>
            <a:off x="643617" y="790379"/>
            <a:ext cx="60975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996934" y="2886556"/>
            <a:ext cx="60975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86498377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9" y="1931989"/>
            <a:ext cx="8463620"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799" y="4527448"/>
            <a:ext cx="8463620" cy="1513915"/>
          </a:xfrm>
        </p:spPr>
        <p:txBody>
          <a:bodyPr anchor="t">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3671891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9" y="4527448"/>
            <a:ext cx="8463620"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
        <p:nvSpPr>
          <p:cNvPr id="24" name="TextBox 23"/>
          <p:cNvSpPr txBox="1"/>
          <p:nvPr/>
        </p:nvSpPr>
        <p:spPr>
          <a:xfrm>
            <a:off x="643617" y="790379"/>
            <a:ext cx="60975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996934" y="2886556"/>
            <a:ext cx="60975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4394748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9" y="4527448"/>
            <a:ext cx="8463620"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8657871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3971075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6732358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2" y="2404534"/>
            <a:ext cx="7768959" cy="1646303"/>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2" y="4050835"/>
            <a:ext cx="7768959" cy="1096899"/>
          </a:xfrm>
        </p:spPr>
        <p:txBody>
          <a:bodyPr anchor="t"/>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7405773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3341592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9" y="2700868"/>
            <a:ext cx="8463620"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12799" y="4527448"/>
            <a:ext cx="8463620"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1639177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2" y="2160590"/>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58939" y="2160591"/>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60992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46873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1" y="609600"/>
            <a:ext cx="8463617"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9" y="2160983"/>
            <a:ext cx="4120896"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2160983"/>
            <a:ext cx="4120896"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97950221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9128601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6683602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7"/>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1702" y="514926"/>
            <a:ext cx="451471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2777070"/>
            <a:ext cx="3720243" cy="2584449"/>
          </a:xfrm>
        </p:spPr>
        <p:txBody>
          <a:bodyPr>
            <a:normAutofit/>
          </a:bodyPr>
          <a:lstStyle>
            <a:lvl1pPr marL="0" indent="0">
              <a:buNone/>
              <a:defRPr sz="14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60862994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609601"/>
            <a:ext cx="8463619" cy="3845719"/>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2799" y="5367339"/>
            <a:ext cx="8463619"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5772719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35489510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9" y="4470400"/>
            <a:ext cx="8463620"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
        <p:nvSpPr>
          <p:cNvPr id="24" name="TextBox 23"/>
          <p:cNvSpPr txBox="1"/>
          <p:nvPr/>
        </p:nvSpPr>
        <p:spPr>
          <a:xfrm>
            <a:off x="643617" y="790379"/>
            <a:ext cx="60975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996934" y="2886556"/>
            <a:ext cx="60975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25959422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9" y="1931989"/>
            <a:ext cx="8463620"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799" y="4527448"/>
            <a:ext cx="8463620" cy="1513915"/>
          </a:xfrm>
        </p:spPr>
        <p:txBody>
          <a:bodyPr anchor="t">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4339941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9" y="4527448"/>
            <a:ext cx="8463620"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
        <p:nvSpPr>
          <p:cNvPr id="24" name="TextBox 23"/>
          <p:cNvSpPr txBox="1"/>
          <p:nvPr/>
        </p:nvSpPr>
        <p:spPr>
          <a:xfrm>
            <a:off x="643617" y="790379"/>
            <a:ext cx="60975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996934" y="2886556"/>
            <a:ext cx="609759"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90678371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9" y="4527448"/>
            <a:ext cx="8463620"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255926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30301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8962500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48149154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3636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783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52663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97326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51673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55952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77424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52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64609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18750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5967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15804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92258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1329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28397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4067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2298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6201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414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71525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05007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39265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5035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17438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9256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7068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41625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98796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12402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3953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1955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22596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14418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5558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42093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60507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68956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1083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17497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2189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322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6550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4493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1052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88672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85839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70331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15796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596186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645073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604559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3208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84512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46356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03007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336061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2470627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342522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5685647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422192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317295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833337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7534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605171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528325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749356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8615848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846122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05929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349808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026031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231808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4123666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4085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6840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3551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433237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719256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053121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936660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40528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022450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722980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438207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646314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F02A1-B26A-442C-8043-20939094B5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07AF29A-2711-4980-9047-A30692EEB5B1}"/>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FE25823-4349-4C0C-9C60-C8830C2177C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04/11/2024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081C8EE-B6FD-4D3D-9749-91C215B7AE2A}"/>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B53EBF7-A85D-462A-A26F-298794063D5C}"/>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32017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92455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D88E6-1A59-4639-9BE0-7D3C26A1344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1A3A75A-0986-4475-84C6-2C502A914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FC29051-336D-45A2-A120-8930EB209D1B}"/>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04/11/2024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E1E883A-D7A0-454F-90A1-236CD7066F0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ADBAD1F0-16CA-45C2-A115-C245814D3581}"/>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27333422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0066-9B8C-46A5-B63A-34FBC8C5685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948C94A-8603-4485-8882-00CECE388F6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7F8E6D-E95D-4E37-BCD5-F8BC56A92E8A}"/>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04/11/2024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A2C51CB1-1AE6-4D2A-B788-93F5FDDE4E5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56E9BC3-E641-4CA3-84FF-52518677F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8063494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154B-C485-4D2C-A8E2-9011E01F4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C46B929-FA5B-4D72-A0AE-91F28E858D90}"/>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A2CF512-C379-4F32-8AB1-006B8CB1E82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55B5EF2-CDFE-4575-AFED-23BFB76AF28F}"/>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04/11/2024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1CDD91E0-D7EB-440B-B598-969E92CCE0E8}"/>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AB72F3F9-9A95-4C61-9332-9219C1282D87}"/>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2326772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E5B4-2018-4D7A-B6E0-8B8FF8C91CD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738C1F-A330-4AA9-ACB2-15F9B878416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44CAEA-B371-4824-8A78-B404C6C8014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BC2FF8D-4E0F-4034-941F-BE283F54B98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F1FEC4-DFCB-4DA4-AD5D-81C7BB602E9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157B981-E0CC-454A-9463-E646F1BBF8F4}"/>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04/11/2024</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770CF36-89D2-4848-9F9A-5677B5866DF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D0A8D33-4A74-4825-ADB1-EB36A1F43D75}"/>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2786701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B2C41-E69A-496B-87CD-63E7B5BEC3E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BD6003D-63CF-4B98-B9FC-24D4137729F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04/11/2024</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94E18784-9069-4F47-B9C6-84DE1E4B2F7F}"/>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3DB07E85-F927-40D2-B882-82190525287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1269002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EC5B7D-3DC9-42DC-9CCD-411A9122A9F6}"/>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04/11/2024</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DF521E20-5994-43AD-AF9B-E6F96212AD13}"/>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9291151-A9E1-42A7-B87C-9269516F7044}"/>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3989079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4253-4BBB-4EB4-956C-48464B484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D7517DA-39BD-4628-BF95-5D48B4CA505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4B21316-EEA9-467A-A5A6-6436C84C87A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242373-C567-4EB3-A04B-7306F8DF17F9}"/>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04/11/2024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D11C6653-CDE6-4F88-A231-47AE03E0D75F}"/>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111E0521-358A-43CE-A798-88D5BB534143}"/>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2904009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7FE89-79AF-4CF4-B3B3-1E42589EF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8BE7B3-5B04-47C3-823B-9309DBC3C8A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a:extLst>
              <a:ext uri="{FF2B5EF4-FFF2-40B4-BE49-F238E27FC236}">
                <a16:creationId xmlns:a16="http://schemas.microsoft.com/office/drawing/2014/main" id="{1CEC53C0-448F-4251-8720-6C83F076D9B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BEA20-9EC0-4F07-9790-03CA5361FC97}"/>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04/11/2024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9C54A513-6AC0-407F-9F93-65C1C220804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59C356E2-EE42-442F-A12C-CE61EF7D50B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551775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C183B-798F-4ACE-83B5-F517176A5C4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966986F-4925-46FF-A2A9-36E6FED76F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CB379ED-C54C-4361-98B1-7142BAF23360}"/>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04/11/2024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061EE85-E5B4-4A3C-8BFE-6FE68B7907BB}"/>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F8DA28C-14C8-410C-B148-46EFF85335DD}"/>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7159030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B38A4-9833-4DE5-BB39-D48AAE56002F}"/>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594D6-D85A-4500-BB5E-02728C0B0B67}"/>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D33696A-06B9-40DA-899C-7D16FF36ABCD}"/>
              </a:ext>
            </a:extLst>
          </p:cNvPr>
          <p:cNvSpPr>
            <a:spLocks noGrp="1"/>
          </p:cNvSpPr>
          <p:nvPr>
            <p:ph type="dt" sz="half" idx="10"/>
          </p:nvPr>
        </p:nvSpPr>
        <p:spPr/>
        <p:txBody>
          <a:bodyPr/>
          <a:lstStyle/>
          <a:p>
            <a:fld id="{203061CC-3D04-454E-924B-718621B9FD7F}" type="datetimeFigureOut">
              <a:rPr lang="vi-VN" smtClean="0">
                <a:solidFill>
                  <a:prstClr val="black">
                    <a:tint val="75000"/>
                  </a:prstClr>
                </a:solidFill>
              </a:rPr>
              <a:pPr/>
              <a:t>04/11/2024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F848B26-878F-4F0F-B2DD-83EEDF676E07}"/>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C190F93-45AB-446E-B9C1-834218C869A9}"/>
              </a:ext>
            </a:extLst>
          </p:cNvPr>
          <p:cNvSpPr>
            <a:spLocks noGrp="1"/>
          </p:cNvSpPr>
          <p:nvPr>
            <p:ph type="sldNum" sz="quarter" idx="12"/>
          </p:nvPr>
        </p:nvSpPr>
        <p:spPr/>
        <p:txBody>
          <a:body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96241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12442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0F1B50A-7B53-46BF-AD99-3534BF84E6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247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834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387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385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960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476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4358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33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5850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113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6736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593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174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281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8507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174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599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984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287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8255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662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9046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0752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2115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387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5141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3602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405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848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15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77241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69543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332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5608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3997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4182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617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1314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5396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5028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867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55243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2384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3850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5632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4701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1814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389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1636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1335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5594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70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581281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5040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2349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9327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3905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45747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672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9142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6398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2211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702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06593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7915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6189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1072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0462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0433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3784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227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1777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8836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274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theme" Target="../theme/theme19.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theme" Target="../theme/theme20.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1.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2.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3.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4.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5.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6.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7.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theme" Target="../theme/theme28.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85132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0CDFF-7005-4DFD-9D65-6667B5981D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46290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b="1">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6D2203AC-AC82-41D6-8F1F-EF6988406B9D}" type="slidenum">
              <a:rPr lang="en-US" b="1">
                <a:solidFill>
                  <a:prstClr val="black">
                    <a:tint val="75000"/>
                  </a:prstClr>
                </a:solidFill>
                <a:latin typeface="Times New Roman" panose="02020603050405020304" pitchFamily="18" charset="0"/>
              </a:rPr>
              <a:pPr eaLnBrk="0" fontAlgn="base" hangingPunct="0">
                <a:spcBef>
                  <a:spcPct val="0"/>
                </a:spcBef>
                <a:spcAft>
                  <a:spcPct val="0"/>
                </a:spcAft>
                <a:defRPr/>
              </a:pPr>
              <a:t>‹#›</a:t>
            </a:fld>
            <a:endParaRPr lang="en-US" b="1">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70668753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xStyles>
    <p:titleStyle>
      <a:lvl1pPr algn="l" defTabSz="914377"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defTabSz="914377"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2pPr>
      <a:lvl3pPr marL="1142971" indent="-228594" algn="l" defTabSz="914377"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4pPr>
      <a:lvl5pPr marL="2057349" indent="-228594" algn="l" defTabSz="914377" rtl="0" eaLnBrk="0" fontAlgn="base" hangingPunct="0">
        <a:lnSpc>
          <a:spcPct val="90000"/>
        </a:lnSpc>
        <a:spcBef>
          <a:spcPts val="500"/>
        </a:spcBef>
        <a:spcAft>
          <a:spcPct val="0"/>
        </a:spcAft>
        <a:buFont typeface="Arial" panose="020B0604020202020204" pitchFamily="34" charset="0"/>
        <a:buChar char="•"/>
        <a:defRPr sz="1733"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3129025"/>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2020446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08866540"/>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5072851"/>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345815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6172155"/>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5886454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6407"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1" y="609600"/>
            <a:ext cx="846361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2160591"/>
            <a:ext cx="846361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812801"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22410680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Lst>
  <p:txStyles>
    <p:titleStyle>
      <a:lvl1pPr algn="l" defTabSz="457189"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63910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6407"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1" y="609600"/>
            <a:ext cx="846361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2160591"/>
            <a:ext cx="846361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5E02100-3795-4BEF-BE9C-06181126E3A6}"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812801"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fld id="{9F10CDFF-7005-4DFD-9D65-6667B5981D25}"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619820555"/>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Lst>
  <p:txStyles>
    <p:titleStyle>
      <a:lvl1pPr algn="l" defTabSz="457189"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419587"/>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241018"/>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40420"/>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355468"/>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3497818"/>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0918019"/>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E9F21DE-91B0-4F59-9729-201E87135832}" type="datetimeFigureOut">
              <a:rPr lang="en-US" smtClean="0">
                <a:solidFill>
                  <a:prstClr val="black">
                    <a:tint val="75000"/>
                  </a:prstClr>
                </a:solidFill>
              </a:rPr>
              <a:pPr>
                <a:def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DD36252-790F-4530-A661-160F6EA781E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2705435"/>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57921C-1A63-40CE-B002-10F051D203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0187463-95D8-4CF7-B8FC-8C8E384B2A3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5F52185-48FC-4136-90CF-85D79EA36E0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061CC-3D04-454E-924B-718621B9FD7F}" type="datetimeFigureOut">
              <a:rPr lang="vi-VN" smtClean="0">
                <a:solidFill>
                  <a:prstClr val="black">
                    <a:tint val="75000"/>
                  </a:prstClr>
                </a:solidFill>
              </a:rPr>
              <a:pPr/>
              <a:t>04/11/2024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DCC52ED5-D41F-443F-9025-F578956BDFC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DAAC1018-225C-494D-A645-99E7115F9BC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138380-85B1-4747-B019-6537409E909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93019266"/>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98965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87387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40199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20177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86507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177938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71E10-E127-4060-A96E-CF3F99F50F0F}" type="datetimeFigureOut">
              <a:rPr lang="en-US" smtClean="0">
                <a:solidFill>
                  <a:prstClr val="black">
                    <a:tint val="75000"/>
                  </a:prstClr>
                </a:solidFill>
              </a:rPr>
              <a:pPr/>
              <a:t>11/4/2024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1A1F5-5A22-4F86-845E-701C9415D0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11707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1.xml"/><Relationship Id="rId1" Type="http://schemas.openxmlformats.org/officeDocument/2006/relationships/tags" Target="../tags/tag1.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1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62.xml"/><Relationship Id="rId5" Type="http://schemas.openxmlformats.org/officeDocument/2006/relationships/image" Target="../media/image20.jp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73.xml"/><Relationship Id="rId5" Type="http://schemas.openxmlformats.org/officeDocument/2006/relationships/image" Target="../media/image24.jp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7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9.mp3"/><Relationship Id="rId7" Type="http://schemas.openxmlformats.org/officeDocument/2006/relationships/image" Target="../media/image27.jp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audio2.wav"/><Relationship Id="rId5" Type="http://schemas.openxmlformats.org/officeDocument/2006/relationships/slideLayout" Target="../slideLayouts/slideLayout200.xml"/><Relationship Id="rId10" Type="http://schemas.openxmlformats.org/officeDocument/2006/relationships/image" Target="../media/image6.png"/><Relationship Id="rId4" Type="http://schemas.openxmlformats.org/officeDocument/2006/relationships/audio" Target="../media/media9.mp3"/><Relationship Id="rId9" Type="http://schemas.openxmlformats.org/officeDocument/2006/relationships/image" Target="../media/image29.gif"/></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8.mp3"/><Relationship Id="rId7" Type="http://schemas.openxmlformats.org/officeDocument/2006/relationships/image" Target="../media/image31.png"/><Relationship Id="rId12" Type="http://schemas.openxmlformats.org/officeDocument/2006/relationships/image" Target="../media/image34.gif"/><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slideLayout" Target="../slideLayouts/slideLayout216.xml"/><Relationship Id="rId10" Type="http://schemas.openxmlformats.org/officeDocument/2006/relationships/image" Target="../media/image6.png"/><Relationship Id="rId4" Type="http://schemas.openxmlformats.org/officeDocument/2006/relationships/audio" Target="../media/media8.mp3"/><Relationship Id="rId9" Type="http://schemas.openxmlformats.org/officeDocument/2006/relationships/image" Target="../media/image29.gif"/></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8.mp3"/><Relationship Id="rId7" Type="http://schemas.openxmlformats.org/officeDocument/2006/relationships/image" Target="../media/image36.png"/><Relationship Id="rId12" Type="http://schemas.openxmlformats.org/officeDocument/2006/relationships/image" Target="../media/image34.gif"/><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5.png"/><Relationship Id="rId11" Type="http://schemas.openxmlformats.org/officeDocument/2006/relationships/image" Target="../media/image33.png"/><Relationship Id="rId5" Type="http://schemas.openxmlformats.org/officeDocument/2006/relationships/slideLayout" Target="../slideLayouts/slideLayout232.xml"/><Relationship Id="rId10" Type="http://schemas.openxmlformats.org/officeDocument/2006/relationships/image" Target="../media/image6.png"/><Relationship Id="rId4" Type="http://schemas.openxmlformats.org/officeDocument/2006/relationships/audio" Target="../media/media8.mp3"/><Relationship Id="rId9" Type="http://schemas.openxmlformats.org/officeDocument/2006/relationships/image" Target="../media/image29.gif"/></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8.mp3"/><Relationship Id="rId7" Type="http://schemas.openxmlformats.org/officeDocument/2006/relationships/image" Target="../media/image39.png"/><Relationship Id="rId12" Type="http://schemas.openxmlformats.org/officeDocument/2006/relationships/image" Target="../media/image34.gif"/><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8.png"/><Relationship Id="rId11" Type="http://schemas.openxmlformats.org/officeDocument/2006/relationships/image" Target="../media/image33.png"/><Relationship Id="rId5" Type="http://schemas.openxmlformats.org/officeDocument/2006/relationships/slideLayout" Target="../slideLayouts/slideLayout243.xml"/><Relationship Id="rId10" Type="http://schemas.openxmlformats.org/officeDocument/2006/relationships/image" Target="../media/image6.png"/><Relationship Id="rId4" Type="http://schemas.openxmlformats.org/officeDocument/2006/relationships/audio" Target="../media/media8.mp3"/><Relationship Id="rId9" Type="http://schemas.openxmlformats.org/officeDocument/2006/relationships/image" Target="../media/image29.gif"/></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8.mp3"/><Relationship Id="rId7" Type="http://schemas.openxmlformats.org/officeDocument/2006/relationships/image" Target="../media/image42.png"/><Relationship Id="rId12" Type="http://schemas.openxmlformats.org/officeDocument/2006/relationships/image" Target="../media/image34.gif"/><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1.png"/><Relationship Id="rId11" Type="http://schemas.openxmlformats.org/officeDocument/2006/relationships/image" Target="../media/image33.png"/><Relationship Id="rId5" Type="http://schemas.openxmlformats.org/officeDocument/2006/relationships/slideLayout" Target="../slideLayouts/slideLayout254.xml"/><Relationship Id="rId10" Type="http://schemas.openxmlformats.org/officeDocument/2006/relationships/image" Target="../media/image6.png"/><Relationship Id="rId4" Type="http://schemas.openxmlformats.org/officeDocument/2006/relationships/audio" Target="../media/media8.mp3"/><Relationship Id="rId9" Type="http://schemas.openxmlformats.org/officeDocument/2006/relationships/image" Target="../media/image29.gif"/></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gif"/><Relationship Id="rId3" Type="http://schemas.microsoft.com/office/2007/relationships/media" Target="../media/media11.mp3"/><Relationship Id="rId7" Type="http://schemas.openxmlformats.org/officeDocument/2006/relationships/slideLayout" Target="../slideLayouts/slideLayout265.xml"/><Relationship Id="rId12" Type="http://schemas.openxmlformats.org/officeDocument/2006/relationships/image" Target="../media/image47.gif"/><Relationship Id="rId17" Type="http://schemas.openxmlformats.org/officeDocument/2006/relationships/image" Target="../media/image34.gif"/><Relationship Id="rId2" Type="http://schemas.openxmlformats.org/officeDocument/2006/relationships/audio" Target="../media/media10.mp3"/><Relationship Id="rId16" Type="http://schemas.openxmlformats.org/officeDocument/2006/relationships/image" Target="../media/image33.png"/><Relationship Id="rId1" Type="http://schemas.microsoft.com/office/2007/relationships/media" Target="../media/media10.mp3"/><Relationship Id="rId6" Type="http://schemas.openxmlformats.org/officeDocument/2006/relationships/audio" Target="../media/media8.mp3"/><Relationship Id="rId11" Type="http://schemas.openxmlformats.org/officeDocument/2006/relationships/image" Target="../media/image29.gif"/><Relationship Id="rId5" Type="http://schemas.microsoft.com/office/2007/relationships/media" Target="../media/media8.mp3"/><Relationship Id="rId15" Type="http://schemas.openxmlformats.org/officeDocument/2006/relationships/image" Target="../media/image6.png"/><Relationship Id="rId10" Type="http://schemas.openxmlformats.org/officeDocument/2006/relationships/image" Target="../media/image46.png"/><Relationship Id="rId4" Type="http://schemas.openxmlformats.org/officeDocument/2006/relationships/audio" Target="../media/media11.mp3"/><Relationship Id="rId9" Type="http://schemas.openxmlformats.org/officeDocument/2006/relationships/image" Target="../media/image45.png"/><Relationship Id="rId14" Type="http://schemas.openxmlformats.org/officeDocument/2006/relationships/image" Target="../media/image49.gif"/></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28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99.xml"/></Relationships>
</file>

<file path=ppt/slides/_rels/slide4.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8.PNG"/><Relationship Id="rId18" Type="http://schemas.openxmlformats.org/officeDocument/2006/relationships/image" Target="../media/image6.png"/><Relationship Id="rId3" Type="http://schemas.microsoft.com/office/2007/relationships/media" Target="../media/media3.mp3"/><Relationship Id="rId7" Type="http://schemas.microsoft.com/office/2007/relationships/media" Target="../media/media5.wav"/><Relationship Id="rId12" Type="http://schemas.openxmlformats.org/officeDocument/2006/relationships/audio" Target="../media/audio1.wav"/><Relationship Id="rId17" Type="http://schemas.openxmlformats.org/officeDocument/2006/relationships/image" Target="../media/image12.png"/><Relationship Id="rId2" Type="http://schemas.openxmlformats.org/officeDocument/2006/relationships/audio" Target="../media/media2.wav"/><Relationship Id="rId16" Type="http://schemas.openxmlformats.org/officeDocument/2006/relationships/image" Target="../media/image11.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35.xml"/><Relationship Id="rId5" Type="http://schemas.microsoft.com/office/2007/relationships/media" Target="../media/media4.wav"/><Relationship Id="rId15" Type="http://schemas.openxmlformats.org/officeDocument/2006/relationships/image" Target="../media/image10.png"/><Relationship Id="rId10" Type="http://schemas.openxmlformats.org/officeDocument/2006/relationships/audio" Target="../media/media6.wav"/><Relationship Id="rId4" Type="http://schemas.openxmlformats.org/officeDocument/2006/relationships/audio" Target="../media/media3.mp3"/><Relationship Id="rId9" Type="http://schemas.microsoft.com/office/2007/relationships/media" Target="../media/media6.wav"/><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5.xml"/></Relationships>
</file>

<file path=ppt/slides/_rels/slide5.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8.PNG"/><Relationship Id="rId18" Type="http://schemas.openxmlformats.org/officeDocument/2006/relationships/image" Target="../media/image6.png"/><Relationship Id="rId3" Type="http://schemas.microsoft.com/office/2007/relationships/media" Target="../media/media3.mp3"/><Relationship Id="rId7" Type="http://schemas.microsoft.com/office/2007/relationships/media" Target="../media/media5.wav"/><Relationship Id="rId12" Type="http://schemas.openxmlformats.org/officeDocument/2006/relationships/audio" Target="../media/audio1.wav"/><Relationship Id="rId17" Type="http://schemas.openxmlformats.org/officeDocument/2006/relationships/image" Target="../media/image12.png"/><Relationship Id="rId2" Type="http://schemas.openxmlformats.org/officeDocument/2006/relationships/audio" Target="../media/media2.wav"/><Relationship Id="rId16" Type="http://schemas.openxmlformats.org/officeDocument/2006/relationships/image" Target="../media/image11.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46.xml"/><Relationship Id="rId5" Type="http://schemas.microsoft.com/office/2007/relationships/media" Target="../media/media4.wav"/><Relationship Id="rId15" Type="http://schemas.openxmlformats.org/officeDocument/2006/relationships/image" Target="../media/image10.png"/><Relationship Id="rId10" Type="http://schemas.openxmlformats.org/officeDocument/2006/relationships/audio" Target="../media/media6.wav"/><Relationship Id="rId4" Type="http://schemas.openxmlformats.org/officeDocument/2006/relationships/audio" Target="../media/media3.mp3"/><Relationship Id="rId9" Type="http://schemas.microsoft.com/office/2007/relationships/media" Target="../media/media6.wav"/><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8.PNG"/><Relationship Id="rId18" Type="http://schemas.openxmlformats.org/officeDocument/2006/relationships/image" Target="../media/image6.png"/><Relationship Id="rId3" Type="http://schemas.microsoft.com/office/2007/relationships/media" Target="../media/media3.mp3"/><Relationship Id="rId7" Type="http://schemas.microsoft.com/office/2007/relationships/media" Target="../media/media5.wav"/><Relationship Id="rId12" Type="http://schemas.openxmlformats.org/officeDocument/2006/relationships/audio" Target="../media/audio1.wav"/><Relationship Id="rId17" Type="http://schemas.openxmlformats.org/officeDocument/2006/relationships/image" Target="../media/image12.png"/><Relationship Id="rId2" Type="http://schemas.openxmlformats.org/officeDocument/2006/relationships/audio" Target="../media/media2.wav"/><Relationship Id="rId16" Type="http://schemas.openxmlformats.org/officeDocument/2006/relationships/image" Target="../media/image11.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57.xml"/><Relationship Id="rId5" Type="http://schemas.microsoft.com/office/2007/relationships/media" Target="../media/media4.wav"/><Relationship Id="rId15" Type="http://schemas.openxmlformats.org/officeDocument/2006/relationships/image" Target="../media/image10.png"/><Relationship Id="rId10" Type="http://schemas.openxmlformats.org/officeDocument/2006/relationships/audio" Target="../media/media6.wav"/><Relationship Id="rId4" Type="http://schemas.openxmlformats.org/officeDocument/2006/relationships/audio" Target="../media/media3.mp3"/><Relationship Id="rId9" Type="http://schemas.microsoft.com/office/2007/relationships/media" Target="../media/media6.wav"/><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8.PNG"/><Relationship Id="rId18" Type="http://schemas.openxmlformats.org/officeDocument/2006/relationships/image" Target="../media/image6.png"/><Relationship Id="rId3" Type="http://schemas.microsoft.com/office/2007/relationships/media" Target="../media/media3.mp3"/><Relationship Id="rId7" Type="http://schemas.microsoft.com/office/2007/relationships/media" Target="../media/media5.wav"/><Relationship Id="rId12" Type="http://schemas.openxmlformats.org/officeDocument/2006/relationships/audio" Target="../media/audio1.wav"/><Relationship Id="rId17" Type="http://schemas.openxmlformats.org/officeDocument/2006/relationships/image" Target="../media/image12.png"/><Relationship Id="rId2" Type="http://schemas.openxmlformats.org/officeDocument/2006/relationships/audio" Target="../media/media2.wav"/><Relationship Id="rId16" Type="http://schemas.openxmlformats.org/officeDocument/2006/relationships/image" Target="../media/image11.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68.xml"/><Relationship Id="rId5" Type="http://schemas.microsoft.com/office/2007/relationships/media" Target="../media/media4.wav"/><Relationship Id="rId15" Type="http://schemas.openxmlformats.org/officeDocument/2006/relationships/image" Target="../media/image10.png"/><Relationship Id="rId10" Type="http://schemas.openxmlformats.org/officeDocument/2006/relationships/audio" Target="../media/media6.wav"/><Relationship Id="rId4" Type="http://schemas.openxmlformats.org/officeDocument/2006/relationships/audio" Target="../media/media3.mp3"/><Relationship Id="rId9" Type="http://schemas.microsoft.com/office/2007/relationships/media" Target="../media/media6.wav"/><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8.PNG"/><Relationship Id="rId18" Type="http://schemas.openxmlformats.org/officeDocument/2006/relationships/image" Target="../media/image6.png"/><Relationship Id="rId3" Type="http://schemas.microsoft.com/office/2007/relationships/media" Target="../media/media3.mp3"/><Relationship Id="rId7" Type="http://schemas.microsoft.com/office/2007/relationships/media" Target="../media/media5.wav"/><Relationship Id="rId12" Type="http://schemas.openxmlformats.org/officeDocument/2006/relationships/audio" Target="../media/audio1.wav"/><Relationship Id="rId17" Type="http://schemas.openxmlformats.org/officeDocument/2006/relationships/image" Target="../media/image12.png"/><Relationship Id="rId2" Type="http://schemas.openxmlformats.org/officeDocument/2006/relationships/audio" Target="../media/media2.wav"/><Relationship Id="rId16" Type="http://schemas.openxmlformats.org/officeDocument/2006/relationships/image" Target="../media/image11.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79.xml"/><Relationship Id="rId5" Type="http://schemas.microsoft.com/office/2007/relationships/media" Target="../media/media4.wav"/><Relationship Id="rId15" Type="http://schemas.openxmlformats.org/officeDocument/2006/relationships/image" Target="../media/image10.png"/><Relationship Id="rId10" Type="http://schemas.openxmlformats.org/officeDocument/2006/relationships/audio" Target="../media/media6.wav"/><Relationship Id="rId4" Type="http://schemas.openxmlformats.org/officeDocument/2006/relationships/audio" Target="../media/media3.mp3"/><Relationship Id="rId9" Type="http://schemas.microsoft.com/office/2007/relationships/media" Target="../media/media6.wav"/><Relationship Id="rId1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8.PNG"/><Relationship Id="rId18" Type="http://schemas.openxmlformats.org/officeDocument/2006/relationships/image" Target="../media/image6.png"/><Relationship Id="rId3" Type="http://schemas.microsoft.com/office/2007/relationships/media" Target="../media/media3.mp3"/><Relationship Id="rId7" Type="http://schemas.microsoft.com/office/2007/relationships/media" Target="../media/media5.wav"/><Relationship Id="rId12" Type="http://schemas.openxmlformats.org/officeDocument/2006/relationships/audio" Target="../media/audio1.wav"/><Relationship Id="rId17" Type="http://schemas.openxmlformats.org/officeDocument/2006/relationships/image" Target="../media/image12.png"/><Relationship Id="rId2" Type="http://schemas.openxmlformats.org/officeDocument/2006/relationships/audio" Target="../media/media2.wav"/><Relationship Id="rId16" Type="http://schemas.openxmlformats.org/officeDocument/2006/relationships/image" Target="../media/image11.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90.xml"/><Relationship Id="rId5" Type="http://schemas.microsoft.com/office/2007/relationships/media" Target="../media/media4.wav"/><Relationship Id="rId15" Type="http://schemas.openxmlformats.org/officeDocument/2006/relationships/image" Target="../media/image10.png"/><Relationship Id="rId10" Type="http://schemas.openxmlformats.org/officeDocument/2006/relationships/audio" Target="../media/media6.wav"/><Relationship Id="rId4" Type="http://schemas.openxmlformats.org/officeDocument/2006/relationships/audio" Target="../media/media3.mp3"/><Relationship Id="rId9" Type="http://schemas.microsoft.com/office/2007/relationships/media" Target="../media/media6.wav"/><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19"/>
          <p:cNvSpPr txBox="1">
            <a:spLocks noChangeArrowheads="1"/>
          </p:cNvSpPr>
          <p:nvPr/>
        </p:nvSpPr>
        <p:spPr bwMode="auto">
          <a:xfrm>
            <a:off x="97368" y="1470819"/>
            <a:ext cx="12094633" cy="140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4267" b="1" dirty="0">
                <a:solidFill>
                  <a:srgbClr val="006600"/>
                </a:solidFill>
                <a:latin typeface="Times New Roman" pitchFamily="18" charset="0"/>
              </a:rPr>
              <a:t>TRÂN TRỌNG KÍNH CHÀO QUÝ THẦY CÔ VỀ DỰ GIỜ LỚP 9…</a:t>
            </a:r>
          </a:p>
        </p:txBody>
      </p:sp>
      <p:sp>
        <p:nvSpPr>
          <p:cNvPr id="2057" name="Text Box 17"/>
          <p:cNvSpPr txBox="1">
            <a:spLocks noChangeArrowheads="1"/>
          </p:cNvSpPr>
          <p:nvPr/>
        </p:nvSpPr>
        <p:spPr bwMode="auto">
          <a:xfrm>
            <a:off x="285508" y="292740"/>
            <a:ext cx="1189143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2400" dirty="0">
                <a:solidFill>
                  <a:srgbClr val="FF0000"/>
                </a:solidFill>
                <a:latin typeface="Times New Roman" pitchFamily="18" charset="0"/>
              </a:rPr>
              <a:t>PHÒNG GIÁO DỤC VÀ ĐÀO TẠO HUYỆN…. </a:t>
            </a:r>
          </a:p>
          <a:p>
            <a:pPr algn="ctr" eaLnBrk="1" hangingPunct="1">
              <a:spcBef>
                <a:spcPct val="50000"/>
              </a:spcBef>
              <a:defRPr/>
            </a:pPr>
            <a:r>
              <a:rPr lang="en-US" sz="2400" b="1" dirty="0">
                <a:solidFill>
                  <a:srgbClr val="FF0000"/>
                </a:solidFill>
                <a:latin typeface="Times New Roman" pitchFamily="18" charset="0"/>
              </a:rPr>
              <a:t>TRƯỜNG THCS……….</a:t>
            </a:r>
          </a:p>
        </p:txBody>
      </p:sp>
      <p:sp>
        <p:nvSpPr>
          <p:cNvPr id="12" name="Rectangle 11"/>
          <p:cNvSpPr/>
          <p:nvPr/>
        </p:nvSpPr>
        <p:spPr>
          <a:xfrm>
            <a:off x="2801055" y="3376225"/>
            <a:ext cx="8019344" cy="666786"/>
          </a:xfrm>
          <a:prstGeom prst="rect">
            <a:avLst/>
          </a:prstGeom>
        </p:spPr>
        <p:txBody>
          <a:bodyPr wrap="square">
            <a:spAutoFit/>
          </a:bodyPr>
          <a:lstStyle/>
          <a:p>
            <a:pPr>
              <a:buFont typeface="Arial" panose="020B0604020202020204" pitchFamily="34" charset="0"/>
              <a:buNone/>
              <a:defRPr/>
            </a:pPr>
            <a:endParaRPr lang="en-US" sz="3733" dirty="0">
              <a:ln/>
              <a:solidFill>
                <a:srgbClr val="0000CC"/>
              </a:solidFill>
              <a:latin typeface="Times New Roman" panose="02020603050405020304" pitchFamily="18" charset="0"/>
              <a:cs typeface="Times New Roman" panose="02020603050405020304" pitchFamily="18" charset="0"/>
            </a:endParaRPr>
          </a:p>
        </p:txBody>
      </p:sp>
      <p:sp>
        <p:nvSpPr>
          <p:cNvPr id="13" name="TextBox 13"/>
          <p:cNvSpPr txBox="1">
            <a:spLocks noChangeArrowheads="1"/>
          </p:cNvSpPr>
          <p:nvPr/>
        </p:nvSpPr>
        <p:spPr bwMode="auto">
          <a:xfrm>
            <a:off x="1625600" y="3171041"/>
            <a:ext cx="9652000" cy="3046988"/>
          </a:xfrm>
          <a:prstGeom prst="rect">
            <a:avLst/>
          </a:prstGeom>
          <a:noFill/>
          <a:ln w="5715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buFont typeface="Arial" panose="020B0604020202020204" pitchFamily="34" charset="0"/>
              <a:buNone/>
              <a:defRPr/>
            </a:pPr>
            <a:r>
              <a:rPr lang="en-US" altLang="en-US" sz="3200" dirty="0" err="1">
                <a:ln/>
                <a:solidFill>
                  <a:srgbClr val="C00000"/>
                </a:solidFill>
                <a:cs typeface="Times New Roman" panose="02020603050405020304" pitchFamily="18" charset="0"/>
              </a:rPr>
              <a:t>Môn</a:t>
            </a:r>
            <a:r>
              <a:rPr lang="en-US" altLang="en-US" sz="3200" dirty="0">
                <a:ln/>
                <a:solidFill>
                  <a:srgbClr val="C00000"/>
                </a:solidFill>
                <a:cs typeface="Times New Roman" panose="02020603050405020304" pitchFamily="18" charset="0"/>
              </a:rPr>
              <a:t>: </a:t>
            </a:r>
            <a:r>
              <a:rPr lang="en-US" altLang="en-US" sz="3200" dirty="0" err="1">
                <a:ln/>
                <a:solidFill>
                  <a:srgbClr val="C00000"/>
                </a:solidFill>
                <a:cs typeface="Times New Roman" panose="02020603050405020304" pitchFamily="18" charset="0"/>
              </a:rPr>
              <a:t>Lịch</a:t>
            </a:r>
            <a:r>
              <a:rPr lang="en-US" altLang="en-US" sz="3200" dirty="0">
                <a:ln/>
                <a:solidFill>
                  <a:srgbClr val="C00000"/>
                </a:solidFill>
                <a:cs typeface="Times New Roman" panose="02020603050405020304" pitchFamily="18" charset="0"/>
              </a:rPr>
              <a:t> </a:t>
            </a:r>
            <a:r>
              <a:rPr lang="en-US" altLang="en-US" sz="3200" dirty="0" err="1">
                <a:ln/>
                <a:solidFill>
                  <a:srgbClr val="C00000"/>
                </a:solidFill>
                <a:cs typeface="Times New Roman" panose="02020603050405020304" pitchFamily="18" charset="0"/>
              </a:rPr>
              <a:t>Sử</a:t>
            </a:r>
            <a:r>
              <a:rPr lang="en-US" altLang="en-US" sz="3200" dirty="0">
                <a:ln/>
                <a:solidFill>
                  <a:srgbClr val="C00000"/>
                </a:solidFill>
                <a:cs typeface="Times New Roman" panose="02020603050405020304" pitchFamily="18" charset="0"/>
              </a:rPr>
              <a:t> </a:t>
            </a:r>
            <a:r>
              <a:rPr lang="en-US" altLang="en-US" sz="3200" dirty="0" err="1">
                <a:ln/>
                <a:solidFill>
                  <a:srgbClr val="C00000"/>
                </a:solidFill>
                <a:cs typeface="Times New Roman" panose="02020603050405020304" pitchFamily="18" charset="0"/>
              </a:rPr>
              <a:t>và</a:t>
            </a:r>
            <a:r>
              <a:rPr lang="en-US" altLang="en-US" sz="3200" dirty="0">
                <a:ln/>
                <a:solidFill>
                  <a:srgbClr val="C00000"/>
                </a:solidFill>
                <a:cs typeface="Times New Roman" panose="02020603050405020304" pitchFamily="18" charset="0"/>
              </a:rPr>
              <a:t> </a:t>
            </a:r>
            <a:r>
              <a:rPr lang="en-US" altLang="en-US" sz="3200" dirty="0" err="1">
                <a:ln/>
                <a:solidFill>
                  <a:srgbClr val="C00000"/>
                </a:solidFill>
                <a:cs typeface="Times New Roman" panose="02020603050405020304" pitchFamily="18" charset="0"/>
              </a:rPr>
              <a:t>Địa</a:t>
            </a:r>
            <a:r>
              <a:rPr lang="en-US" altLang="en-US" sz="3200" dirty="0">
                <a:ln/>
                <a:solidFill>
                  <a:srgbClr val="C00000"/>
                </a:solidFill>
                <a:cs typeface="Times New Roman" panose="02020603050405020304" pitchFamily="18" charset="0"/>
              </a:rPr>
              <a:t> </a:t>
            </a:r>
            <a:r>
              <a:rPr lang="en-US" altLang="en-US" sz="3200" dirty="0" err="1">
                <a:ln/>
                <a:solidFill>
                  <a:srgbClr val="C00000"/>
                </a:solidFill>
                <a:cs typeface="Times New Roman" panose="02020603050405020304" pitchFamily="18" charset="0"/>
              </a:rPr>
              <a:t>lý</a:t>
            </a:r>
            <a:r>
              <a:rPr lang="en-US" altLang="en-US" sz="3200" dirty="0">
                <a:ln/>
                <a:solidFill>
                  <a:srgbClr val="C00000"/>
                </a:solidFill>
                <a:cs typeface="Times New Roman" panose="02020603050405020304" pitchFamily="18" charset="0"/>
              </a:rPr>
              <a:t> 9 - KNTTVCS</a:t>
            </a:r>
          </a:p>
          <a:p>
            <a:pPr>
              <a:defRPr/>
            </a:pPr>
            <a:r>
              <a:rPr lang="en-US" altLang="en-US" sz="3200" dirty="0" err="1">
                <a:ln/>
                <a:solidFill>
                  <a:srgbClr val="C00000"/>
                </a:solidFill>
                <a:cs typeface="Times New Roman" panose="02020603050405020304" pitchFamily="18" charset="0"/>
              </a:rPr>
              <a:t>Giáo</a:t>
            </a:r>
            <a:r>
              <a:rPr lang="en-US" altLang="en-US" sz="3200" dirty="0">
                <a:ln/>
                <a:solidFill>
                  <a:srgbClr val="C00000"/>
                </a:solidFill>
                <a:cs typeface="Times New Roman" panose="02020603050405020304" pitchFamily="18" charset="0"/>
              </a:rPr>
              <a:t> </a:t>
            </a:r>
            <a:r>
              <a:rPr lang="en-US" altLang="en-US" sz="3200" dirty="0" err="1">
                <a:ln/>
                <a:solidFill>
                  <a:srgbClr val="C00000"/>
                </a:solidFill>
                <a:cs typeface="Times New Roman" panose="02020603050405020304" pitchFamily="18" charset="0"/>
              </a:rPr>
              <a:t>viên</a:t>
            </a:r>
            <a:r>
              <a:rPr lang="en-US" altLang="en-US" sz="3200" dirty="0">
                <a:ln/>
                <a:solidFill>
                  <a:srgbClr val="C00000"/>
                </a:solidFill>
                <a:cs typeface="Times New Roman" panose="02020603050405020304" pitchFamily="18" charset="0"/>
              </a:rPr>
              <a:t>: </a:t>
            </a:r>
            <a:endParaRPr lang="en-US" altLang="en-US" sz="3200" dirty="0" smtClean="0">
              <a:ln/>
              <a:solidFill>
                <a:srgbClr val="C00000"/>
              </a:solidFill>
              <a:cs typeface="Times New Roman" panose="02020603050405020304" pitchFamily="18" charset="0"/>
            </a:endParaRPr>
          </a:p>
          <a:p>
            <a:pPr>
              <a:defRPr/>
            </a:pPr>
            <a:r>
              <a:rPr lang="en-US" altLang="en-US" sz="3200" dirty="0" smtClean="0">
                <a:ln/>
                <a:solidFill>
                  <a:srgbClr val="C00000"/>
                </a:solidFill>
                <a:cs typeface="Times New Roman" panose="02020603050405020304" pitchFamily="18" charset="0"/>
              </a:rPr>
              <a:t>E- </a:t>
            </a:r>
            <a:r>
              <a:rPr lang="en-US" altLang="en-US" sz="3200">
                <a:ln/>
                <a:solidFill>
                  <a:srgbClr val="C00000"/>
                </a:solidFill>
                <a:cs typeface="Times New Roman" panose="02020603050405020304" pitchFamily="18" charset="0"/>
              </a:rPr>
              <a:t>mail</a:t>
            </a:r>
            <a:r>
              <a:rPr lang="en-US" altLang="en-US" sz="3200" smtClean="0">
                <a:ln/>
                <a:solidFill>
                  <a:srgbClr val="C00000"/>
                </a:solidFill>
                <a:cs typeface="Times New Roman" panose="02020603050405020304" pitchFamily="18" charset="0"/>
              </a:rPr>
              <a:t>:</a:t>
            </a:r>
            <a:endParaRPr lang="en-US" altLang="en-US" sz="3200" dirty="0">
              <a:ln/>
              <a:solidFill>
                <a:srgbClr val="C00000"/>
              </a:solidFill>
              <a:cs typeface="Times New Roman" panose="02020603050405020304" pitchFamily="18" charset="0"/>
            </a:endParaRPr>
          </a:p>
          <a:p>
            <a:pPr>
              <a:defRPr/>
            </a:pPr>
            <a:r>
              <a:rPr lang="en-US" altLang="en-US" sz="3200" dirty="0" err="1">
                <a:ln/>
                <a:solidFill>
                  <a:srgbClr val="C00000"/>
                </a:solidFill>
                <a:cs typeface="Times New Roman" panose="02020603050405020304" pitchFamily="18" charset="0"/>
              </a:rPr>
              <a:t>Điện</a:t>
            </a:r>
            <a:r>
              <a:rPr lang="en-US" altLang="en-US" sz="3200" dirty="0">
                <a:ln/>
                <a:solidFill>
                  <a:srgbClr val="C00000"/>
                </a:solidFill>
                <a:cs typeface="Times New Roman" panose="02020603050405020304" pitchFamily="18" charset="0"/>
              </a:rPr>
              <a:t> </a:t>
            </a:r>
            <a:r>
              <a:rPr lang="en-US" altLang="en-US" sz="3200" dirty="0" err="1">
                <a:ln/>
                <a:solidFill>
                  <a:srgbClr val="C00000"/>
                </a:solidFill>
                <a:cs typeface="Times New Roman" panose="02020603050405020304" pitchFamily="18" charset="0"/>
              </a:rPr>
              <a:t>thoại</a:t>
            </a:r>
            <a:r>
              <a:rPr lang="en-US" altLang="en-US" sz="3200" dirty="0" smtClean="0">
                <a:ln/>
                <a:solidFill>
                  <a:srgbClr val="C00000"/>
                </a:solidFill>
                <a:cs typeface="Times New Roman" panose="02020603050405020304" pitchFamily="18" charset="0"/>
              </a:rPr>
              <a:t>:</a:t>
            </a:r>
            <a:endParaRPr lang="en-US" altLang="en-US" sz="3200" dirty="0">
              <a:ln/>
              <a:solidFill>
                <a:srgbClr val="C00000"/>
              </a:solidFill>
              <a:cs typeface="Times New Roman" panose="02020603050405020304" pitchFamily="18" charset="0"/>
            </a:endParaRPr>
          </a:p>
          <a:p>
            <a:pPr>
              <a:defRPr/>
            </a:pPr>
            <a:r>
              <a:rPr lang="en-US" sz="3200" dirty="0" err="1">
                <a:ln/>
                <a:solidFill>
                  <a:srgbClr val="C00000"/>
                </a:solidFill>
                <a:cs typeface="Times New Roman" panose="02020603050405020304" pitchFamily="18" charset="0"/>
              </a:rPr>
              <a:t>Trường</a:t>
            </a:r>
            <a:r>
              <a:rPr lang="en-US" sz="3200" dirty="0" smtClean="0">
                <a:ln/>
                <a:solidFill>
                  <a:srgbClr val="C00000"/>
                </a:solidFill>
                <a:cs typeface="Times New Roman" panose="02020603050405020304" pitchFamily="18" charset="0"/>
              </a:rPr>
              <a:t>:</a:t>
            </a:r>
            <a:endParaRPr lang="en-US" sz="3200" dirty="0">
              <a:ln/>
              <a:solidFill>
                <a:srgbClr val="C00000"/>
              </a:solidFill>
              <a:cs typeface="Times New Roman" panose="02020603050405020304" pitchFamily="18" charset="0"/>
            </a:endParaRPr>
          </a:p>
          <a:p>
            <a:pPr>
              <a:defRPr/>
            </a:pPr>
            <a:r>
              <a:rPr lang="en-US" sz="3200" dirty="0" err="1">
                <a:ln/>
                <a:solidFill>
                  <a:srgbClr val="C00000"/>
                </a:solidFill>
                <a:cs typeface="Times New Roman" panose="02020603050405020304" pitchFamily="18" charset="0"/>
              </a:rPr>
              <a:t>Địa</a:t>
            </a:r>
            <a:r>
              <a:rPr lang="en-US" sz="3200" dirty="0">
                <a:ln/>
                <a:solidFill>
                  <a:srgbClr val="C00000"/>
                </a:solidFill>
                <a:cs typeface="Times New Roman" panose="02020603050405020304" pitchFamily="18" charset="0"/>
              </a:rPr>
              <a:t> </a:t>
            </a:r>
            <a:r>
              <a:rPr lang="en-US" sz="3200" dirty="0" err="1">
                <a:ln/>
                <a:solidFill>
                  <a:srgbClr val="C00000"/>
                </a:solidFill>
                <a:cs typeface="Times New Roman" panose="02020603050405020304" pitchFamily="18" charset="0"/>
              </a:rPr>
              <a:t>chỉ</a:t>
            </a:r>
            <a:r>
              <a:rPr lang="en-US" sz="3200" dirty="0" smtClean="0">
                <a:ln/>
                <a:solidFill>
                  <a:srgbClr val="C00000"/>
                </a:solidFill>
                <a:cs typeface="Times New Roman" panose="02020603050405020304" pitchFamily="18" charset="0"/>
              </a:rPr>
              <a:t>:</a:t>
            </a:r>
            <a:endParaRPr lang="en-US" sz="3200" dirty="0">
              <a:ln/>
              <a:solidFill>
                <a:srgbClr val="C00000"/>
              </a:solidFill>
              <a:cs typeface="Times New Roman" panose="02020603050405020304" pitchFamily="18" charset="0"/>
            </a:endParaRPr>
          </a:p>
        </p:txBody>
      </p:sp>
    </p:spTree>
    <p:extLst>
      <p:ext uri="{BB962C8B-B14F-4D97-AF65-F5344CB8AC3E}">
        <p14:creationId xmlns:p14="http://schemas.microsoft.com/office/powerpoint/2010/main" val="1008453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C864D8-94FF-41B2-991B-05EF775C1920}"/>
              </a:ext>
            </a:extLst>
          </p:cNvPr>
          <p:cNvSpPr/>
          <p:nvPr/>
        </p:nvSpPr>
        <p:spPr>
          <a:xfrm>
            <a:off x="2825960" y="685801"/>
            <a:ext cx="7465890" cy="1436419"/>
          </a:xfrm>
          <a:prstGeom prst="rect">
            <a:avLst/>
          </a:prstGeom>
          <a:noFill/>
        </p:spPr>
        <p:txBody>
          <a:bodyPr wrap="none" lIns="121920" tIns="60960" rIns="121920" bIns="60960">
            <a:spAutoFit/>
          </a:bodyPr>
          <a:lstStyle/>
          <a:p>
            <a:pPr algn="ctr"/>
            <a:r>
              <a:rPr lang="en-US" sz="4267"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BÀI 20: VÙNG ĐỒNG BẰNG </a:t>
            </a:r>
          </a:p>
          <a:p>
            <a:pPr algn="ctr"/>
            <a:r>
              <a:rPr lang="en-US" sz="4267"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SÔNG CỬU LONG (</a:t>
            </a:r>
            <a:r>
              <a:rPr lang="en-US" sz="4267" b="1" dirty="0" err="1">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Tiết</a:t>
            </a:r>
            <a:r>
              <a:rPr lang="en-US" sz="4267" b="1"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 3)</a:t>
            </a:r>
          </a:p>
        </p:txBody>
      </p:sp>
    </p:spTree>
    <p:custDataLst>
      <p:tags r:id="rId1"/>
    </p:custDataLst>
    <p:extLst>
      <p:ext uri="{BB962C8B-B14F-4D97-AF65-F5344CB8AC3E}">
        <p14:creationId xmlns:p14="http://schemas.microsoft.com/office/powerpoint/2010/main" val="172783999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
          <p:cNvSpPr txBox="1">
            <a:spLocks noChangeArrowheads="1"/>
          </p:cNvSpPr>
          <p:nvPr/>
        </p:nvSpPr>
        <p:spPr bwMode="auto">
          <a:xfrm>
            <a:off x="137583" y="165419"/>
            <a:ext cx="118659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h="25400" prst="softRound"/>
            </a:sp3d>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fontAlgn="base">
              <a:spcBef>
                <a:spcPct val="0"/>
              </a:spcBef>
              <a:spcAft>
                <a:spcPct val="0"/>
              </a:spcAft>
              <a:defRPr/>
            </a:pPr>
            <a:r>
              <a:rPr lang="vi-VN" altLang="vi-VN" sz="4800" dirty="0">
                <a:solidFill>
                  <a:prstClr val="black"/>
                </a:solidFill>
                <a:effectLst>
                  <a:glow rad="139700">
                    <a:srgbClr val="FFC000">
                      <a:satMod val="175000"/>
                      <a:alpha val="40000"/>
                    </a:srgbClr>
                  </a:glow>
                  <a:reflection blurRad="6350" stA="60000" endA="900" endPos="58000" dir="5400000" sy="-100000" algn="bl" rotWithShape="0"/>
                </a:effectLst>
              </a:rPr>
              <a:t>          </a:t>
            </a:r>
            <a:r>
              <a:rPr lang="vi-VN" altLang="vi-VN" sz="4800" dirty="0">
                <a:solidFill>
                  <a:srgbClr val="C00000"/>
                </a:solidFill>
                <a:effectLst>
                  <a:glow rad="139700">
                    <a:srgbClr val="FFC000">
                      <a:satMod val="175000"/>
                      <a:alpha val="40000"/>
                    </a:srgbClr>
                  </a:glow>
                  <a:reflection blurRad="6350" stA="60000" endA="900" endPos="58000" dir="5400000" sy="-100000" algn="bl" rotWithShape="0"/>
                </a:effectLst>
              </a:rPr>
              <a:t>MỤC TIÊU BÀI HỌC                                   </a:t>
            </a:r>
          </a:p>
        </p:txBody>
      </p:sp>
      <p:sp>
        <p:nvSpPr>
          <p:cNvPr id="557" name="Rectangle 556"/>
          <p:cNvSpPr/>
          <p:nvPr/>
        </p:nvSpPr>
        <p:spPr>
          <a:xfrm>
            <a:off x="137584" y="104897"/>
            <a:ext cx="12054416" cy="6735765"/>
          </a:xfrm>
          <a:prstGeom prst="rect">
            <a:avLst/>
          </a:prstGeom>
          <a:noFill/>
          <a:ln w="50800" cmpd="thinThick">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9824" y="60522"/>
            <a:ext cx="1038339" cy="1237127"/>
          </a:xfrm>
          <a:prstGeom prst="rect">
            <a:avLst/>
          </a:prstGeom>
        </p:spPr>
      </p:pic>
      <p:sp>
        <p:nvSpPr>
          <p:cNvPr id="10" name="Pentagon 9"/>
          <p:cNvSpPr/>
          <p:nvPr/>
        </p:nvSpPr>
        <p:spPr>
          <a:xfrm>
            <a:off x="137584" y="1104445"/>
            <a:ext cx="12054416" cy="5736217"/>
          </a:xfrm>
          <a:prstGeom prst="homePlate">
            <a:avLst/>
          </a:prstGeom>
          <a:solidFill>
            <a:srgbClr val="FFFF99"/>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800"/>
              </a:spcBef>
              <a:defRPr/>
            </a:pPr>
            <a:r>
              <a:rPr lang="en-US" sz="3733" b="1" dirty="0" err="1">
                <a:solidFill>
                  <a:srgbClr val="C00000"/>
                </a:solidFill>
                <a:latin typeface="Times New Roman" pitchFamily="18" charset="0"/>
                <a:ea typeface="Times New Roman" pitchFamily="18" charset="0"/>
                <a:cs typeface="Times New Roman" pitchFamily="18" charset="0"/>
              </a:rPr>
              <a:t>Kiến</a:t>
            </a:r>
            <a:r>
              <a:rPr lang="en-US" sz="3733" b="1" dirty="0">
                <a:solidFill>
                  <a:srgbClr val="C00000"/>
                </a:solidFill>
                <a:latin typeface="Times New Roman" pitchFamily="18" charset="0"/>
                <a:ea typeface="Times New Roman" pitchFamily="18" charset="0"/>
                <a:cs typeface="Times New Roman" pitchFamily="18" charset="0"/>
              </a:rPr>
              <a:t> </a:t>
            </a:r>
            <a:r>
              <a:rPr lang="en-US" sz="3733" b="1" dirty="0" err="1">
                <a:solidFill>
                  <a:srgbClr val="C00000"/>
                </a:solidFill>
                <a:latin typeface="Times New Roman" pitchFamily="18" charset="0"/>
                <a:ea typeface="Times New Roman" pitchFamily="18" charset="0"/>
                <a:cs typeface="Times New Roman" pitchFamily="18" charset="0"/>
              </a:rPr>
              <a:t>thức</a:t>
            </a:r>
            <a:r>
              <a:rPr lang="en-US" sz="3733" b="1" dirty="0">
                <a:solidFill>
                  <a:srgbClr val="C00000"/>
                </a:solidFill>
                <a:latin typeface="Times New Roman" pitchFamily="18" charset="0"/>
                <a:ea typeface="Times New Roman" pitchFamily="18" charset="0"/>
                <a:cs typeface="Times New Roman" pitchFamily="18" charset="0"/>
              </a:rPr>
              <a:t>: </a:t>
            </a:r>
            <a:r>
              <a:rPr lang="vi-VN" sz="4000" dirty="0">
                <a:solidFill>
                  <a:srgbClr val="0070C0"/>
                </a:solidFill>
                <a:latin typeface="Times New Roman" panose="02020603050405020304" pitchFamily="18" charset="0"/>
                <a:ea typeface="Arial" panose="020B0604020202020204" pitchFamily="34" charset="0"/>
              </a:rPr>
              <a:t>Trình bày được sự phát triển</a:t>
            </a:r>
            <a:r>
              <a:rPr lang="en-US" sz="4000" dirty="0">
                <a:solidFill>
                  <a:srgbClr val="0070C0"/>
                </a:solidFill>
                <a:latin typeface="Times New Roman" panose="02020603050405020304" pitchFamily="18" charset="0"/>
                <a:ea typeface="Arial" panose="020B0604020202020204" pitchFamily="34" charset="0"/>
              </a:rPr>
              <a:t>, </a:t>
            </a:r>
            <a:r>
              <a:rPr lang="vi-VN" sz="4000" dirty="0">
                <a:solidFill>
                  <a:srgbClr val="0070C0"/>
                </a:solidFill>
                <a:latin typeface="Times New Roman" panose="02020603050405020304" pitchFamily="18" charset="0"/>
                <a:ea typeface="Arial" panose="020B0604020202020204" pitchFamily="34" charset="0"/>
              </a:rPr>
              <a:t>phân bố một số ngành kinh tế thế mạnh</a:t>
            </a:r>
            <a:r>
              <a:rPr lang="en-US" sz="4000" dirty="0" err="1">
                <a:solidFill>
                  <a:srgbClr val="0070C0"/>
                </a:solidFill>
                <a:latin typeface="Times New Roman" panose="02020603050405020304" pitchFamily="18" charset="0"/>
                <a:ea typeface="Arial" panose="020B0604020202020204" pitchFamily="34" charset="0"/>
              </a:rPr>
              <a:t>và</a:t>
            </a:r>
            <a:r>
              <a:rPr lang="en-US" sz="4000" dirty="0">
                <a:solidFill>
                  <a:srgbClr val="0070C0"/>
                </a:solidFill>
                <a:latin typeface="Times New Roman" panose="02020603050405020304" pitchFamily="18" charset="0"/>
                <a:ea typeface="Arial" panose="020B0604020202020204" pitchFamily="34" charset="0"/>
              </a:rPr>
              <a:t> v</a:t>
            </a:r>
            <a:r>
              <a:rPr lang="vi-VN" sz="4000" dirty="0">
                <a:solidFill>
                  <a:srgbClr val="0070C0"/>
                </a:solidFill>
                <a:latin typeface="Times New Roman" panose="02020603050405020304" pitchFamily="18" charset="0"/>
                <a:ea typeface="Arial" panose="020B0604020202020204" pitchFamily="34" charset="0"/>
              </a:rPr>
              <a:t>ùng kinh tế trọng điểm  của vùng</a:t>
            </a:r>
            <a:r>
              <a:rPr lang="en-US" sz="4000" dirty="0">
                <a:solidFill>
                  <a:srgbClr val="0070C0"/>
                </a:solidFill>
                <a:latin typeface="Times New Roman" panose="02020603050405020304" pitchFamily="18" charset="0"/>
                <a:ea typeface="Arial" panose="020B0604020202020204" pitchFamily="34" charset="0"/>
              </a:rPr>
              <a:t> ĐBBSCL</a:t>
            </a:r>
            <a:r>
              <a:rPr lang="vi-VN" sz="3733" dirty="0">
                <a:solidFill>
                  <a:srgbClr val="0070C0"/>
                </a:solidFill>
                <a:latin typeface="Times New Roman" panose="02020603050405020304" pitchFamily="18" charset="0"/>
                <a:ea typeface="Times New Roman" panose="02020603050405020304" pitchFamily="18" charset="0"/>
              </a:rPr>
              <a:t>.</a:t>
            </a:r>
            <a:endParaRPr lang="en-US" sz="3733" b="1" dirty="0">
              <a:solidFill>
                <a:srgbClr val="0070C0"/>
              </a:solidFill>
              <a:latin typeface="Times New Roman" pitchFamily="18" charset="0"/>
              <a:ea typeface="Times New Roman" pitchFamily="18" charset="0"/>
              <a:cs typeface="Times New Roman" pitchFamily="18" charset="0"/>
            </a:endParaRPr>
          </a:p>
          <a:p>
            <a:pPr algn="just">
              <a:spcBef>
                <a:spcPts val="400"/>
              </a:spcBef>
              <a:spcAft>
                <a:spcPts val="400"/>
              </a:spcAft>
              <a:defRPr/>
            </a:pPr>
            <a:r>
              <a:rPr lang="en-US" sz="3733" b="1" dirty="0">
                <a:solidFill>
                  <a:srgbClr val="C00000"/>
                </a:solidFill>
                <a:latin typeface="Times New Roman" pitchFamily="18" charset="0"/>
                <a:cs typeface="Times New Roman" panose="02020603050405020304" pitchFamily="18" charset="0"/>
              </a:rPr>
              <a:t>2. </a:t>
            </a:r>
            <a:r>
              <a:rPr lang="en-US" sz="3733" b="1" dirty="0" err="1">
                <a:solidFill>
                  <a:srgbClr val="C00000"/>
                </a:solidFill>
                <a:latin typeface="Times New Roman" pitchFamily="18" charset="0"/>
                <a:cs typeface="Times New Roman" panose="02020603050405020304" pitchFamily="18" charset="0"/>
              </a:rPr>
              <a:t>Năng</a:t>
            </a:r>
            <a:r>
              <a:rPr lang="en-US" sz="3733" b="1" dirty="0">
                <a:solidFill>
                  <a:srgbClr val="C00000"/>
                </a:solidFill>
                <a:latin typeface="Times New Roman" pitchFamily="18" charset="0"/>
                <a:cs typeface="Times New Roman" panose="02020603050405020304" pitchFamily="18" charset="0"/>
              </a:rPr>
              <a:t> </a:t>
            </a:r>
            <a:r>
              <a:rPr lang="en-US" sz="3733" b="1" dirty="0" err="1">
                <a:solidFill>
                  <a:srgbClr val="C00000"/>
                </a:solidFill>
                <a:latin typeface="Times New Roman" pitchFamily="18" charset="0"/>
                <a:cs typeface="Times New Roman" panose="02020603050405020304" pitchFamily="18" charset="0"/>
              </a:rPr>
              <a:t>lực</a:t>
            </a:r>
            <a:r>
              <a:rPr lang="en-US" sz="3733" b="1" dirty="0">
                <a:solidFill>
                  <a:srgbClr val="C00000"/>
                </a:solidFill>
                <a:latin typeface="Times New Roman" pitchFamily="18" charset="0"/>
                <a:cs typeface="Times New Roman" panose="02020603050405020304" pitchFamily="18" charset="0"/>
              </a:rPr>
              <a:t>:</a:t>
            </a:r>
          </a:p>
          <a:p>
            <a:r>
              <a:rPr lang="vi-VN" sz="3733" dirty="0">
                <a:solidFill>
                  <a:srgbClr val="0000FF"/>
                </a:solidFill>
                <a:latin typeface="Times New Roman" panose="02020603050405020304" pitchFamily="18" charset="0"/>
                <a:ea typeface="Calibri" panose="020F0502020204030204" pitchFamily="34" charset="0"/>
              </a:rPr>
              <a:t>- Sử dụng được các công cụ địa lí ( tranh ảnh, video,....) vào khám phá kiến thức bài học.</a:t>
            </a:r>
          </a:p>
          <a:p>
            <a:r>
              <a:rPr lang="vi-VN" sz="3733" dirty="0">
                <a:solidFill>
                  <a:srgbClr val="0000FF"/>
                </a:solidFill>
                <a:latin typeface="Times New Roman" panose="02020603050405020304" pitchFamily="18" charset="0"/>
              </a:rPr>
              <a:t>- Năng lực vận dụng kiến thức, kĩ năng địa lí vào cuộc sống.</a:t>
            </a:r>
            <a:endParaRPr lang="en-US" sz="3733" dirty="0">
              <a:solidFill>
                <a:srgbClr val="0000FF"/>
              </a:solidFill>
              <a:latin typeface="Calibri Light"/>
              <a:ea typeface="Calibri" panose="020F0502020204030204" pitchFamily="34" charset="0"/>
            </a:endParaRPr>
          </a:p>
          <a:p>
            <a:r>
              <a:rPr lang="en-US" sz="3733" b="1" i="1" dirty="0">
                <a:solidFill>
                  <a:srgbClr val="C00000"/>
                </a:solidFill>
                <a:latin typeface="Times New Roman" pitchFamily="18" charset="0"/>
                <a:cs typeface="Times New Roman" pitchFamily="18" charset="0"/>
              </a:rPr>
              <a:t> </a:t>
            </a:r>
            <a:r>
              <a:rPr lang="en-US" sz="3733" b="1" dirty="0">
                <a:solidFill>
                  <a:srgbClr val="C00000"/>
                </a:solidFill>
                <a:latin typeface="Times New Roman" pitchFamily="18" charset="0"/>
                <a:cs typeface="Times New Roman" pitchFamily="18" charset="0"/>
              </a:rPr>
              <a:t>3. </a:t>
            </a:r>
            <a:r>
              <a:rPr lang="en-US" sz="3733" b="1" dirty="0" err="1">
                <a:solidFill>
                  <a:srgbClr val="C00000"/>
                </a:solidFill>
                <a:latin typeface="Times New Roman" pitchFamily="18" charset="0"/>
                <a:cs typeface="Times New Roman" pitchFamily="18" charset="0"/>
              </a:rPr>
              <a:t>Phẩm</a:t>
            </a:r>
            <a:r>
              <a:rPr lang="en-US" sz="3733" b="1" dirty="0">
                <a:solidFill>
                  <a:srgbClr val="C00000"/>
                </a:solidFill>
                <a:latin typeface="Times New Roman" pitchFamily="18" charset="0"/>
                <a:cs typeface="Times New Roman" pitchFamily="18" charset="0"/>
              </a:rPr>
              <a:t> </a:t>
            </a:r>
            <a:r>
              <a:rPr lang="en-US" sz="3733" b="1" dirty="0" err="1">
                <a:solidFill>
                  <a:srgbClr val="C00000"/>
                </a:solidFill>
                <a:latin typeface="Times New Roman" pitchFamily="18" charset="0"/>
                <a:cs typeface="Times New Roman" pitchFamily="18" charset="0"/>
              </a:rPr>
              <a:t>chất</a:t>
            </a:r>
            <a:r>
              <a:rPr lang="en-US" sz="3733" b="1" dirty="0">
                <a:solidFill>
                  <a:srgbClr val="C00000"/>
                </a:solidFill>
                <a:latin typeface="Times New Roman" pitchFamily="18" charset="0"/>
                <a:cs typeface="Times New Roman" pitchFamily="18" charset="0"/>
              </a:rPr>
              <a:t>: </a:t>
            </a:r>
            <a:r>
              <a:rPr lang="vi-VN" sz="3733" dirty="0">
                <a:solidFill>
                  <a:srgbClr val="0000FF"/>
                </a:solidFill>
                <a:latin typeface="Times New Roman" panose="02020603050405020304" pitchFamily="18" charset="0"/>
                <a:cs typeface="Times New Roman" panose="02020603050405020304" pitchFamily="18" charset="0"/>
              </a:rPr>
              <a:t>Yêu thiên nhiên, có ý thức bảo vệ thiên nhiên.</a:t>
            </a:r>
            <a:endParaRPr lang="en-US" sz="3733" b="1" dirty="0">
              <a:solidFill>
                <a:srgbClr val="0000FF"/>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4016561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312370" y="606224"/>
            <a:ext cx="4316473"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980499" y="2216199"/>
            <a:ext cx="7821101" cy="748988"/>
          </a:xfrm>
          <a:prstGeom prst="rect">
            <a:avLst/>
          </a:prstGeom>
          <a:noFill/>
        </p:spPr>
        <p:txBody>
          <a:bodyPr wrap="square">
            <a:spAutoFit/>
          </a:bodyPr>
          <a:lstStyle/>
          <a:p>
            <a:r>
              <a:rPr lang="en-US" sz="4267" b="1" dirty="0">
                <a:solidFill>
                  <a:srgbClr val="FF0000"/>
                </a:solidFill>
                <a:latin typeface="Times New Roman" panose="02020603050405020304" pitchFamily="18" charset="0"/>
                <a:ea typeface="Calibri" panose="020F0502020204030204" pitchFamily="34" charset="0"/>
              </a:rPr>
              <a:t>HÌNH THÀNH KIẾN THỨC</a:t>
            </a:r>
            <a:endParaRPr lang="en-US" sz="4267"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431" y="3565732"/>
            <a:ext cx="2915653" cy="2915653"/>
          </a:xfrm>
          <a:prstGeom prst="rect">
            <a:avLst/>
          </a:prstGeom>
        </p:spPr>
      </p:pic>
      <p:sp>
        <p:nvSpPr>
          <p:cNvPr id="6" name="Google Shape;157;p20">
            <a:extLst>
              <a:ext uri="{FF2B5EF4-FFF2-40B4-BE49-F238E27FC236}">
                <a16:creationId xmlns:a16="http://schemas.microsoft.com/office/drawing/2014/main" id="{549CE1D0-6956-4876-8361-E0F1378BD373}"/>
              </a:ext>
            </a:extLst>
          </p:cNvPr>
          <p:cNvSpPr/>
          <p:nvPr/>
        </p:nvSpPr>
        <p:spPr>
          <a:xfrm>
            <a:off x="5285302" y="9276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7" name="Google Shape;163;p20">
            <a:extLst>
              <a:ext uri="{FF2B5EF4-FFF2-40B4-BE49-F238E27FC236}">
                <a16:creationId xmlns:a16="http://schemas.microsoft.com/office/drawing/2014/main" id="{9EF570CD-1298-405C-894A-213B5893CEEA}"/>
              </a:ext>
            </a:extLst>
          </p:cNvPr>
          <p:cNvSpPr/>
          <p:nvPr/>
        </p:nvSpPr>
        <p:spPr>
          <a:xfrm>
            <a:off x="6662646" y="606224"/>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8" name="Google Shape;157;p20">
            <a:extLst>
              <a:ext uri="{FF2B5EF4-FFF2-40B4-BE49-F238E27FC236}">
                <a16:creationId xmlns:a16="http://schemas.microsoft.com/office/drawing/2014/main" id="{73F07BD9-D0A3-45DF-92E3-95CBDA06D588}"/>
              </a:ext>
            </a:extLst>
          </p:cNvPr>
          <p:cNvSpPr/>
          <p:nvPr/>
        </p:nvSpPr>
        <p:spPr>
          <a:xfrm>
            <a:off x="7548391" y="1152805"/>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0160476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812800" y="2006600"/>
            <a:ext cx="9347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3733" b="1"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0" y="1"/>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VÙNG ĐỒNG BẰNG SÔNG CỬU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970280" y="2441861"/>
            <a:ext cx="10261600" cy="28255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b="1" dirty="0">
                <a:solidFill>
                  <a:schemeClr val="bg1"/>
                </a:solidFill>
                <a:latin typeface="Times New Roman" panose="02020603050405020304" pitchFamily="18" charset="0"/>
                <a:ea typeface="Calibri" panose="020F0502020204030204" pitchFamily="34" charset="0"/>
              </a:rPr>
              <a:t>4. </a:t>
            </a:r>
            <a:r>
              <a:rPr lang="vi-VN" sz="4000" b="1" dirty="0">
                <a:solidFill>
                  <a:schemeClr val="bg1"/>
                </a:solidFill>
                <a:effectLst/>
                <a:latin typeface="Times New Roman" panose="02020603050405020304" pitchFamily="18" charset="0"/>
                <a:ea typeface="Arial" panose="020B0604020202020204" pitchFamily="34" charset="0"/>
              </a:rPr>
              <a:t>Sự phát triển và phân bố một số ngành kinh tế</a:t>
            </a:r>
            <a:r>
              <a:rPr lang="en-US" sz="3733" b="1" dirty="0">
                <a:solidFill>
                  <a:schemeClr val="bg1"/>
                </a:solidFill>
                <a:latin typeface="Times New Roman" panose="02020603050405020304" pitchFamily="18" charset="0"/>
                <a:ea typeface="Calibri" panose="020F0502020204030204" pitchFamily="34" charset="0"/>
              </a:rPr>
              <a:t>.</a:t>
            </a:r>
          </a:p>
          <a:p>
            <a:r>
              <a:rPr lang="en-US" altLang="zh-CN" sz="3733" b="1"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b. </a:t>
            </a:r>
            <a:r>
              <a:rPr lang="vi-VN" sz="4000" b="1" dirty="0">
                <a:solidFill>
                  <a:schemeClr val="bg1"/>
                </a:solidFill>
                <a:effectLst/>
                <a:latin typeface="Times New Roman" panose="02020603050405020304" pitchFamily="18" charset="0"/>
                <a:ea typeface="Arial" panose="020B0604020202020204" pitchFamily="34" charset="0"/>
              </a:rPr>
              <a:t>Công nghiệp</a:t>
            </a:r>
            <a:endParaRPr lang="zh-CN" altLang="en-US" sz="3733" b="1"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0221938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2540000" y="2311400"/>
            <a:ext cx="7315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4267"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0" y="1"/>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a:t>
            </a:r>
            <a:r>
              <a:rPr lang="en-US" sz="3733" b="1" dirty="0" err="1">
                <a:ln/>
                <a:solidFill>
                  <a:srgbClr val="FF0000"/>
                </a:solidFill>
                <a:latin typeface="Times New Roman" panose="02020603050405020304" pitchFamily="18" charset="0"/>
                <a:cs typeface="Times New Roman" panose="02020603050405020304" pitchFamily="18" charset="0"/>
              </a:rPr>
              <a:t>Vùng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đồng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bằng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sông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Cửu</a:t>
            </a:r>
            <a:r>
              <a:rPr lang="en-US" sz="3733" b="1" dirty="0">
                <a:ln/>
                <a:solidFill>
                  <a:srgbClr val="FF0000"/>
                </a:solidFill>
                <a:latin typeface="Times New Roman" panose="02020603050405020304" pitchFamily="18" charset="0"/>
                <a:cs typeface="Times New Roman" panose="02020603050405020304" pitchFamily="18" charset="0"/>
              </a:rPr>
              <a:t>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305318" y="666786"/>
            <a:ext cx="7714444" cy="5296131"/>
          </a:xfrm>
          <a:prstGeom prst="rect">
            <a:avLst/>
          </a:prstGeom>
        </p:spPr>
      </p:pic>
      <p:sp>
        <p:nvSpPr>
          <p:cNvPr id="5" name="Rounded Rectangle 4"/>
          <p:cNvSpPr/>
          <p:nvPr/>
        </p:nvSpPr>
        <p:spPr>
          <a:xfrm>
            <a:off x="2034862" y="6156101"/>
            <a:ext cx="8319752" cy="476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effectLst>
                  <a:outerShdw blurRad="38100" dist="38100" dir="2700000" algn="tl">
                    <a:srgbClr val="000000">
                      <a:alpha val="43137"/>
                    </a:srgbClr>
                  </a:outerShdw>
                </a:effectLst>
                <a:latin typeface="+mj-lt"/>
              </a:rPr>
              <a:t>Hình 20.2. Bản đồ kinh tế vùng Đồng bằng sông Cửu Long năm 2021</a:t>
            </a:r>
            <a:endParaRPr lang="en-US" sz="2000" b="1"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257596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2443480" y="4241800"/>
            <a:ext cx="7315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4267"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0" y="1"/>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a:t>
            </a:r>
            <a:r>
              <a:rPr lang="en-US" sz="3733" b="1" dirty="0" err="1">
                <a:ln/>
                <a:solidFill>
                  <a:srgbClr val="FF0000"/>
                </a:solidFill>
                <a:latin typeface="Times New Roman" panose="02020603050405020304" pitchFamily="18" charset="0"/>
                <a:cs typeface="Times New Roman" panose="02020603050405020304" pitchFamily="18" charset="0"/>
              </a:rPr>
              <a:t>Vùng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đồng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bằng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sông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Cửu</a:t>
            </a:r>
            <a:r>
              <a:rPr lang="en-US" sz="3733" b="1" dirty="0">
                <a:ln/>
                <a:solidFill>
                  <a:srgbClr val="FF0000"/>
                </a:solidFill>
                <a:latin typeface="Times New Roman" panose="02020603050405020304" pitchFamily="18" charset="0"/>
                <a:cs typeface="Times New Roman" panose="02020603050405020304" pitchFamily="18" charset="0"/>
              </a:rPr>
              <a:t>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681927" y="836889"/>
            <a:ext cx="5689600" cy="1338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err="1">
                <a:solidFill>
                  <a:srgbClr val="FFFF00"/>
                </a:solidFill>
                <a:latin typeface="Times New Roman" panose="02020603050405020304" pitchFamily="18" charset="0"/>
                <a:cs typeface="Times New Roman" panose="02020603050405020304" pitchFamily="18" charset="0"/>
              </a:rPr>
              <a:t>Thảo</a:t>
            </a:r>
            <a:r>
              <a:rPr lang="en-US" sz="3733" b="1" dirty="0">
                <a:solidFill>
                  <a:srgbClr val="FFFF00"/>
                </a:solidFill>
                <a:latin typeface="Times New Roman" panose="02020603050405020304" pitchFamily="18" charset="0"/>
                <a:cs typeface="Times New Roman" panose="02020603050405020304" pitchFamily="18" charset="0"/>
              </a:rPr>
              <a:t> </a:t>
            </a:r>
            <a:r>
              <a:rPr lang="en-US" sz="3733" b="1" dirty="0" err="1">
                <a:solidFill>
                  <a:srgbClr val="FFFF00"/>
                </a:solidFill>
                <a:latin typeface="Times New Roman" panose="02020603050405020304" pitchFamily="18" charset="0"/>
                <a:cs typeface="Times New Roman" panose="02020603050405020304" pitchFamily="18" charset="0"/>
              </a:rPr>
              <a:t>luận</a:t>
            </a:r>
            <a:r>
              <a:rPr lang="en-US" sz="3733" b="1" dirty="0">
                <a:solidFill>
                  <a:srgbClr val="FFFF00"/>
                </a:solidFill>
                <a:latin typeface="Times New Roman" panose="02020603050405020304" pitchFamily="18" charset="0"/>
                <a:cs typeface="Times New Roman" panose="02020603050405020304" pitchFamily="18" charset="0"/>
              </a:rPr>
              <a:t> </a:t>
            </a:r>
            <a:r>
              <a:rPr lang="en-US" sz="3733" b="1" dirty="0" err="1">
                <a:solidFill>
                  <a:srgbClr val="FFFF00"/>
                </a:solidFill>
                <a:latin typeface="Times New Roman" panose="02020603050405020304" pitchFamily="18" charset="0"/>
                <a:cs typeface="Times New Roman" panose="02020603050405020304" pitchFamily="18" charset="0"/>
              </a:rPr>
              <a:t>cặp</a:t>
            </a:r>
            <a:r>
              <a:rPr lang="en-US" sz="3733" b="1" dirty="0">
                <a:solidFill>
                  <a:srgbClr val="FFFF00"/>
                </a:solidFill>
                <a:latin typeface="Times New Roman" panose="02020603050405020304" pitchFamily="18" charset="0"/>
                <a:cs typeface="Times New Roman" panose="02020603050405020304" pitchFamily="18" charset="0"/>
              </a:rPr>
              <a:t> </a:t>
            </a:r>
            <a:r>
              <a:rPr lang="en-US" sz="3733" b="1" dirty="0" err="1">
                <a:solidFill>
                  <a:srgbClr val="FFFF00"/>
                </a:solidFill>
                <a:latin typeface="Times New Roman" panose="02020603050405020304" pitchFamily="18" charset="0"/>
                <a:cs typeface="Times New Roman" panose="02020603050405020304" pitchFamily="18" charset="0"/>
              </a:rPr>
              <a:t>đôi</a:t>
            </a:r>
            <a:endParaRPr lang="vi-VN" sz="3733" b="1" dirty="0">
              <a:solidFill>
                <a:srgbClr val="FFFF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09600" y="2733198"/>
            <a:ext cx="11176000" cy="174144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2"/>
                </a:solidFill>
                <a:latin typeface="+mj-lt"/>
              </a:rPr>
              <a:t>Trình bày sự phát triển và phân bố một số ngành công nghiệp thế mạnh (sản xuất, chế biến thực phẩm; sản xuất điện) ở Đồng bằng sông Cửu Long.</a:t>
            </a:r>
            <a:endParaRPr lang="en-US" sz="2800" b="1" dirty="0">
              <a:solidFill>
                <a:schemeClr val="tx2"/>
              </a:solidFill>
              <a:latin typeface="+mj-lt"/>
            </a:endParaRPr>
          </a:p>
        </p:txBody>
      </p:sp>
      <p:sp>
        <p:nvSpPr>
          <p:cNvPr id="6" name="Rounded Rectangle 5"/>
          <p:cNvSpPr/>
          <p:nvPr/>
        </p:nvSpPr>
        <p:spPr>
          <a:xfrm>
            <a:off x="609600" y="4789890"/>
            <a:ext cx="11176000" cy="17095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2"/>
                </a:solidFill>
                <a:latin typeface="+mj-lt"/>
              </a:rPr>
              <a:t>Xác định vị trí một số nhà máy điện trên bản đồ.</a:t>
            </a:r>
            <a:endParaRPr lang="en-US" sz="3200" b="1" dirty="0">
              <a:solidFill>
                <a:schemeClr val="tx2"/>
              </a:solidFill>
              <a:latin typeface="+mj-lt"/>
            </a:endParaRPr>
          </a:p>
        </p:txBody>
      </p:sp>
    </p:spTree>
    <p:extLst>
      <p:ext uri="{BB962C8B-B14F-4D97-AF65-F5344CB8AC3E}">
        <p14:creationId xmlns:p14="http://schemas.microsoft.com/office/powerpoint/2010/main" val="5072296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2443480" y="4241800"/>
            <a:ext cx="7315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4267"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0" y="1"/>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a:t>
            </a:r>
            <a:r>
              <a:rPr lang="en-US" sz="3733" b="1" dirty="0" err="1">
                <a:ln/>
                <a:solidFill>
                  <a:srgbClr val="FF0000"/>
                </a:solidFill>
                <a:latin typeface="Times New Roman" panose="02020603050405020304" pitchFamily="18" charset="0"/>
                <a:cs typeface="Times New Roman" panose="02020603050405020304" pitchFamily="18" charset="0"/>
              </a:rPr>
              <a:t>Vùng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đồng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bằng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sông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Cửu</a:t>
            </a:r>
            <a:r>
              <a:rPr lang="en-US" sz="3733" b="1" dirty="0">
                <a:ln/>
                <a:solidFill>
                  <a:srgbClr val="FF0000"/>
                </a:solidFill>
                <a:latin typeface="Times New Roman" panose="02020603050405020304" pitchFamily="18" charset="0"/>
                <a:cs typeface="Times New Roman" panose="02020603050405020304" pitchFamily="18" charset="0"/>
              </a:rPr>
              <a:t>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09600" y="878642"/>
            <a:ext cx="11176000" cy="256001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2"/>
                </a:solidFill>
                <a:latin typeface="+mj-lt"/>
              </a:rPr>
              <a:t>Công nghiệp sản xuất, chế biến thực phẩm là ngành quan trọng ở Đồng bằng sông Cửu Long; phân bố rộng khắp vùng; các sản phẩm chủ yếu của ngành là gạo xay xát, thuỷ sản ướp đông, rau quả đóng hộp, thức ăn chăn nuôi,...; một số mặt hàng xuất khẩu quan trọng, mang lại giá trị kinh tế cao như gạo, thuỷ sản,....</a:t>
            </a:r>
            <a:endParaRPr lang="en-US" sz="2800" b="1" dirty="0">
              <a:solidFill>
                <a:schemeClr val="tx2"/>
              </a:solidFill>
              <a:latin typeface="+mj-lt"/>
            </a:endParaRPr>
          </a:p>
        </p:txBody>
      </p:sp>
      <p:sp>
        <p:nvSpPr>
          <p:cNvPr id="6" name="Rounded Rectangle 5"/>
          <p:cNvSpPr/>
          <p:nvPr/>
        </p:nvSpPr>
        <p:spPr>
          <a:xfrm>
            <a:off x="609600" y="3650516"/>
            <a:ext cx="11176000" cy="305937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2"/>
                </a:solidFill>
                <a:latin typeface="Times New Roman" panose="02020603050405020304" pitchFamily="18" charset="0"/>
                <a:ea typeface="Calibri" panose="020F0502020204030204" pitchFamily="34" charset="0"/>
              </a:rPr>
              <a:t>Công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nghiệp</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sản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xuất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điện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Sản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lượng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điện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của</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vùng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tăng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nhanh</a:t>
            </a:r>
            <a:r>
              <a:rPr lang="en-US" sz="2800" b="1" dirty="0">
                <a:solidFill>
                  <a:schemeClr val="tx2"/>
                </a:solidFill>
                <a:latin typeface="Times New Roman" panose="02020603050405020304" pitchFamily="18" charset="0"/>
                <a:ea typeface="Calibri" panose="020F0502020204030204" pitchFamily="34" charset="0"/>
              </a:rPr>
              <a:t> do </a:t>
            </a:r>
            <a:r>
              <a:rPr lang="en-US" sz="2800" b="1" dirty="0" err="1">
                <a:solidFill>
                  <a:schemeClr val="tx2"/>
                </a:solidFill>
                <a:latin typeface="Times New Roman" panose="02020603050405020304" pitchFamily="18" charset="0"/>
                <a:ea typeface="Calibri" panose="020F0502020204030204" pitchFamily="34" charset="0"/>
              </a:rPr>
              <a:t>nhiều</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nhà</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máy</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điện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được</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xây</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dựng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để</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đáp</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ứng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nhu</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cầu</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sản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xuất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và</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sinh</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hoạt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Trong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vùng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có</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một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số</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nhà</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máy</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nhiệt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điện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nhà</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máy</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điện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gió</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điện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mặt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trời</a:t>
            </a:r>
            <a:r>
              <a:rPr lang="en-US" sz="2800" b="1" dirty="0">
                <a:solidFill>
                  <a:schemeClr val="tx2"/>
                </a:solidFill>
                <a:latin typeface="Times New Roman" panose="02020603050405020304" pitchFamily="18" charset="0"/>
                <a:ea typeface="Calibri" panose="020F0502020204030204" pitchFamily="34" charset="0"/>
              </a:rPr>
              <a:t> ở </a:t>
            </a:r>
            <a:r>
              <a:rPr lang="en-US" sz="2800" b="1" dirty="0" err="1">
                <a:solidFill>
                  <a:schemeClr val="tx2"/>
                </a:solidFill>
                <a:latin typeface="Times New Roman" panose="02020603050405020304" pitchFamily="18" charset="0"/>
                <a:ea typeface="Calibri" panose="020F0502020204030204" pitchFamily="34" charset="0"/>
              </a:rPr>
              <a:t>Trà</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vinh</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Cà</a:t>
            </a:r>
            <a:r>
              <a:rPr lang="en-US" sz="2800" b="1" dirty="0">
                <a:solidFill>
                  <a:schemeClr val="tx2"/>
                </a:solidFill>
                <a:latin typeface="Times New Roman" panose="02020603050405020304" pitchFamily="18" charset="0"/>
                <a:ea typeface="Calibri" panose="020F0502020204030204" pitchFamily="34" charset="0"/>
              </a:rPr>
              <a:t> Mau, </a:t>
            </a:r>
            <a:r>
              <a:rPr lang="en-US" sz="2800" b="1" dirty="0" err="1">
                <a:solidFill>
                  <a:schemeClr val="tx2"/>
                </a:solidFill>
                <a:latin typeface="Times New Roman" panose="02020603050405020304" pitchFamily="18" charset="0"/>
                <a:ea typeface="Calibri" panose="020F0502020204030204" pitchFamily="34" charset="0"/>
              </a:rPr>
              <a:t>Cần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Thơ</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Hậu</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Giang</a:t>
            </a:r>
            <a:r>
              <a:rPr lang="en-US" sz="2800" b="1" dirty="0">
                <a:solidFill>
                  <a:schemeClr val="tx2"/>
                </a:solidFill>
                <a:latin typeface="Times New Roman" panose="02020603050405020304" pitchFamily="18" charset="0"/>
                <a:ea typeface="Calibri" panose="020F0502020204030204" pitchFamily="34" charset="0"/>
              </a:rPr>
              <a:t>, …. </a:t>
            </a:r>
            <a:r>
              <a:rPr lang="en-US" sz="2800" b="1" dirty="0" err="1">
                <a:solidFill>
                  <a:schemeClr val="tx2"/>
                </a:solidFill>
                <a:latin typeface="Times New Roman" panose="02020603050405020304" pitchFamily="18" charset="0"/>
                <a:ea typeface="Calibri" panose="020F0502020204030204" pitchFamily="34" charset="0"/>
              </a:rPr>
              <a:t>Việc</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đầu</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tư</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phát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triển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điện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gió</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điện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mặt</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trời</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góp</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phần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bảo</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vệ</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tài</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nguyên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môi</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trường</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và</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giảm</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nhẹ</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biến</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đổi</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khí</a:t>
            </a:r>
            <a:r>
              <a:rPr lang="en-US" sz="2800" b="1" dirty="0">
                <a:solidFill>
                  <a:schemeClr val="tx2"/>
                </a:solidFill>
                <a:latin typeface="Times New Roman" panose="02020603050405020304" pitchFamily="18" charset="0"/>
                <a:ea typeface="Calibri" panose="020F0502020204030204" pitchFamily="34" charset="0"/>
              </a:rPr>
              <a:t> </a:t>
            </a:r>
            <a:r>
              <a:rPr lang="en-US" sz="2800" b="1" dirty="0" err="1">
                <a:solidFill>
                  <a:schemeClr val="tx2"/>
                </a:solidFill>
                <a:latin typeface="Times New Roman" panose="02020603050405020304" pitchFamily="18" charset="0"/>
                <a:ea typeface="Calibri" panose="020F0502020204030204" pitchFamily="34" charset="0"/>
              </a:rPr>
              <a:t>hậu</a:t>
            </a:r>
            <a:endParaRPr lang="en-US" sz="2800" b="1" dirty="0">
              <a:solidFill>
                <a:schemeClr val="tx2"/>
              </a:solidFill>
            </a:endParaRPr>
          </a:p>
        </p:txBody>
      </p:sp>
    </p:spTree>
    <p:extLst>
      <p:ext uri="{BB962C8B-B14F-4D97-AF65-F5344CB8AC3E}">
        <p14:creationId xmlns:p14="http://schemas.microsoft.com/office/powerpoint/2010/main" val="41654941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2540000" y="2311400"/>
            <a:ext cx="7315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4267"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0" y="1"/>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a:t>
            </a:r>
            <a:r>
              <a:rPr lang="en-US" sz="3733" b="1" dirty="0" err="1">
                <a:ln/>
                <a:solidFill>
                  <a:srgbClr val="FF0000"/>
                </a:solidFill>
                <a:latin typeface="Times New Roman" panose="02020603050405020304" pitchFamily="18" charset="0"/>
                <a:cs typeface="Times New Roman" panose="02020603050405020304" pitchFamily="18" charset="0"/>
              </a:rPr>
              <a:t>Vùng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đồng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bằng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sông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Cửu</a:t>
            </a:r>
            <a:r>
              <a:rPr lang="en-US" sz="3733" b="1" dirty="0">
                <a:ln/>
                <a:solidFill>
                  <a:srgbClr val="FF0000"/>
                </a:solidFill>
                <a:latin typeface="Times New Roman" panose="02020603050405020304" pitchFamily="18" charset="0"/>
                <a:cs typeface="Times New Roman" panose="02020603050405020304" pitchFamily="18" charset="0"/>
              </a:rPr>
              <a:t>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527" y="705423"/>
            <a:ext cx="4958366" cy="300369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527" y="4082600"/>
            <a:ext cx="4958366" cy="243411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8828" y="4054816"/>
            <a:ext cx="5499280" cy="2434108"/>
          </a:xfrm>
          <a:prstGeom prst="rect">
            <a:avLst/>
          </a:prstGeom>
        </p:spPr>
      </p:pic>
      <p:sp>
        <p:nvSpPr>
          <p:cNvPr id="9" name="Rounded Rectangle 8"/>
          <p:cNvSpPr/>
          <p:nvPr/>
        </p:nvSpPr>
        <p:spPr>
          <a:xfrm>
            <a:off x="852823" y="3743704"/>
            <a:ext cx="4322337" cy="257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Chế</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biến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thủy</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sản</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6957409" y="3743703"/>
            <a:ext cx="4322337" cy="257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Xay</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sát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gạo</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852824" y="6555344"/>
            <a:ext cx="4322337" cy="257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Nhà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máy</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điện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Mặt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Trời</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957410" y="6555343"/>
            <a:ext cx="4322337" cy="257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Nhà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máy</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điện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gió</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8828" y="659990"/>
            <a:ext cx="5499280" cy="3049125"/>
          </a:xfrm>
          <a:prstGeom prst="rect">
            <a:avLst/>
          </a:prstGeom>
        </p:spPr>
      </p:pic>
    </p:spTree>
    <p:extLst>
      <p:ext uri="{BB962C8B-B14F-4D97-AF65-F5344CB8AC3E}">
        <p14:creationId xmlns:p14="http://schemas.microsoft.com/office/powerpoint/2010/main" val="2763017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2540000" y="2311400"/>
            <a:ext cx="7315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4267"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0" y="1"/>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a:t>
            </a:r>
            <a:r>
              <a:rPr lang="en-US" sz="3733" b="1" dirty="0" err="1">
                <a:ln/>
                <a:solidFill>
                  <a:srgbClr val="FF0000"/>
                </a:solidFill>
                <a:latin typeface="Times New Roman" panose="02020603050405020304" pitchFamily="18" charset="0"/>
                <a:cs typeface="Times New Roman" panose="02020603050405020304" pitchFamily="18" charset="0"/>
              </a:rPr>
              <a:t>Vùng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đồng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bằng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sông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Cửu</a:t>
            </a:r>
            <a:r>
              <a:rPr lang="en-US" sz="3733" b="1" dirty="0">
                <a:ln/>
                <a:solidFill>
                  <a:srgbClr val="FF0000"/>
                </a:solidFill>
                <a:latin typeface="Times New Roman" panose="02020603050405020304" pitchFamily="18" charset="0"/>
                <a:cs typeface="Times New Roman" panose="02020603050405020304" pitchFamily="18" charset="0"/>
              </a:rPr>
              <a:t>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759854"/>
            <a:ext cx="12192000" cy="60981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spcAft>
                <a:spcPts val="800"/>
              </a:spcAft>
            </a:pPr>
            <a:r>
              <a:rPr lang="en-US" sz="3200" b="1" dirty="0">
                <a:solidFill>
                  <a:srgbClr val="000000"/>
                </a:solidFill>
                <a:latin typeface="Times New Roman" panose="02020603050405020304" pitchFamily="18" charset="0"/>
                <a:ea typeface="Times New Roman" panose="02020603050405020304" pitchFamily="18" charset="0"/>
              </a:rPr>
              <a:t>NỘI DUNG HỌC TẬP</a:t>
            </a:r>
            <a:endParaRPr lang="vi-VN" sz="3200" dirty="0">
              <a:solidFill>
                <a:srgbClr val="000000"/>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200" b="1" dirty="0">
                <a:solidFill>
                  <a:srgbClr val="FF0000"/>
                </a:solidFill>
                <a:latin typeface="Times New Roman" panose="02020603050405020304" pitchFamily="18" charset="0"/>
                <a:ea typeface="Times New Roman" panose="02020603050405020304" pitchFamily="18" charset="0"/>
              </a:rPr>
              <a:t>4</a:t>
            </a:r>
            <a:r>
              <a:rPr lang="en-US" sz="3200" b="1" dirty="0">
                <a:solidFill>
                  <a:srgbClr val="FF0000"/>
                </a:solidFill>
                <a:latin typeface="Times New Roman" panose="02020603050405020304" pitchFamily="18" charset="0"/>
                <a:ea typeface="Times New Roman" panose="02020603050405020304" pitchFamily="18" charset="0"/>
              </a:rPr>
              <a:t>. </a:t>
            </a:r>
            <a:r>
              <a:rPr lang="vi-VN" sz="3200" b="1" dirty="0">
                <a:solidFill>
                  <a:srgbClr val="FF0000"/>
                </a:solidFill>
                <a:latin typeface="Times New Roman" panose="02020603050405020304" pitchFamily="18" charset="0"/>
                <a:ea typeface="Arial" panose="020B0604020202020204" pitchFamily="34" charset="0"/>
              </a:rPr>
              <a:t>Sự phát triển và phân bố một số ngành kinh tế</a:t>
            </a:r>
            <a:endParaRPr lang="en-US" sz="3200" b="1" dirty="0">
              <a:solidFill>
                <a:srgbClr val="FF0000"/>
              </a:solidFill>
              <a:latin typeface="Times New Roman" panose="02020603050405020304" pitchFamily="18" charset="0"/>
              <a:ea typeface="Arial" panose="020B0604020202020204" pitchFamily="34" charset="0"/>
            </a:endParaRPr>
          </a:p>
          <a:p>
            <a:pPr algn="just">
              <a:spcBef>
                <a:spcPts val="600"/>
              </a:spcBef>
              <a:spcAft>
                <a:spcPts val="600"/>
              </a:spcAft>
            </a:pPr>
            <a:r>
              <a:rPr lang="en-US" sz="2800" b="1" dirty="0">
                <a:solidFill>
                  <a:srgbClr val="FF0000"/>
                </a:solidFill>
                <a:latin typeface="Times New Roman" panose="02020603050405020304" pitchFamily="18" charset="0"/>
                <a:ea typeface="Calibri" panose="020F0502020204030204" pitchFamily="34" charset="0"/>
              </a:rPr>
              <a:t>b. </a:t>
            </a:r>
            <a:r>
              <a:rPr lang="en-US" sz="2800" b="1" dirty="0" err="1">
                <a:solidFill>
                  <a:srgbClr val="FF0000"/>
                </a:solidFill>
                <a:latin typeface="Times New Roman" panose="02020603050405020304" pitchFamily="18" charset="0"/>
                <a:ea typeface="Calibri" panose="020F0502020204030204" pitchFamily="34" charset="0"/>
              </a:rPr>
              <a:t>Công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nghiệp</a:t>
            </a:r>
            <a:endParaRPr lang="en-US" sz="2800" dirty="0">
              <a:solidFill>
                <a:srgbClr val="FF0000"/>
              </a:solidFill>
              <a:latin typeface="Times New Roman" panose="02020603050405020304" pitchFamily="18" charset="0"/>
              <a:ea typeface="Calibri" panose="020F0502020204030204" pitchFamily="34" charset="0"/>
            </a:endParaRPr>
          </a:p>
          <a:p>
            <a:pPr algn="just">
              <a:spcAft>
                <a:spcPts val="0"/>
              </a:spcAft>
              <a:tabLst>
                <a:tab pos="0" algn="l"/>
              </a:tabLst>
            </a:pPr>
            <a:r>
              <a:rPr lang="vi-VN" sz="2400" b="1" i="1" dirty="0">
                <a:solidFill>
                  <a:srgbClr val="002060"/>
                </a:solidFill>
                <a:latin typeface="Times New Roman" panose="02020603050405020304" pitchFamily="18" charset="0"/>
                <a:ea typeface="Times New Roman" panose="02020603050405020304" pitchFamily="18" charset="0"/>
              </a:rPr>
              <a:t>-</a:t>
            </a:r>
            <a:r>
              <a:rPr lang="vi-VN" sz="2800" b="1" i="1" dirty="0">
                <a:ea typeface="Times New Roman" panose="02020603050405020304" pitchFamily="18" charset="0"/>
              </a:rPr>
              <a:t> </a:t>
            </a:r>
            <a:r>
              <a:rPr lang="vi-VN" sz="2400" b="1" dirty="0">
                <a:solidFill>
                  <a:srgbClr val="002060"/>
                </a:solidFill>
                <a:latin typeface="+mj-lt"/>
                <a:ea typeface="Courier New" panose="02070309020205020404" pitchFamily="49" charset="0"/>
              </a:rPr>
              <a:t>Công nghiệp ở Đồng bằng sông Cửu Long trong những năm qua có tốc độ tăng trưởng khá cao. Vùng có khá nhiều ngành công nghiệp, trong đó công nghiệp sản xuất, chế biến thực phẩm; công nghiệp sản xuất điện là những ngành có thế mạnh.</a:t>
            </a:r>
            <a:endParaRPr lang="en-US" sz="2400" b="1" dirty="0">
              <a:solidFill>
                <a:srgbClr val="002060"/>
              </a:solidFill>
              <a:latin typeface="+mj-lt"/>
            </a:endParaRPr>
          </a:p>
          <a:p>
            <a:pPr algn="just">
              <a:spcAft>
                <a:spcPts val="0"/>
              </a:spcAft>
              <a:tabLst>
                <a:tab pos="0" algn="l"/>
              </a:tabLst>
            </a:pPr>
            <a:r>
              <a:rPr lang="vi-VN" sz="2400" b="1" i="1" dirty="0">
                <a:solidFill>
                  <a:srgbClr val="002060"/>
                </a:solidFill>
                <a:latin typeface="+mj-lt"/>
                <a:ea typeface="Times New Roman" panose="02020603050405020304" pitchFamily="18" charset="0"/>
              </a:rPr>
              <a:t>-</a:t>
            </a:r>
            <a:r>
              <a:rPr lang="vi-VN" sz="2400" b="1" dirty="0">
                <a:solidFill>
                  <a:srgbClr val="002060"/>
                </a:solidFill>
                <a:latin typeface="+mj-lt"/>
                <a:ea typeface="Times New Roman" panose="02020603050405020304" pitchFamily="18" charset="0"/>
              </a:rPr>
              <a:t> </a:t>
            </a:r>
            <a:r>
              <a:rPr lang="vi-VN" sz="2400" b="1" dirty="0">
                <a:solidFill>
                  <a:srgbClr val="002060"/>
                </a:solidFill>
                <a:latin typeface="+mj-lt"/>
                <a:ea typeface="Courier New" panose="02070309020205020404" pitchFamily="49" charset="0"/>
              </a:rPr>
              <a:t>Công nghiệp sản xuất, chế biến thực phẩm là ngành quan trọng ở Đồng bằng sông Cửu Long; phân bố rộng khắp vùng; các sản phẩm chủ yếu của ngành là gạo xay xát, thuỷ sản ướp đông, rau quả đóng hộp, thức ăn chăn nuôi,</a:t>
            </a:r>
            <a:r>
              <a:rPr lang="en-US" sz="2400" b="1" dirty="0">
                <a:solidFill>
                  <a:srgbClr val="002060"/>
                </a:solidFill>
                <a:latin typeface="+mj-lt"/>
                <a:ea typeface="Courier New" panose="02070309020205020404" pitchFamily="49" charset="0"/>
              </a:rPr>
              <a:t> </a:t>
            </a:r>
            <a:r>
              <a:rPr lang="vi-VN" sz="2400" b="1" dirty="0">
                <a:solidFill>
                  <a:srgbClr val="002060"/>
                </a:solidFill>
                <a:latin typeface="+mj-lt"/>
                <a:ea typeface="Courier New" panose="02070309020205020404" pitchFamily="49" charset="0"/>
              </a:rPr>
              <a:t>...</a:t>
            </a:r>
            <a:r>
              <a:rPr lang="en-US" sz="2400" b="1" dirty="0">
                <a:solidFill>
                  <a:srgbClr val="002060"/>
                </a:solidFill>
                <a:latin typeface="+mj-lt"/>
                <a:ea typeface="Courier New" panose="02070309020205020404" pitchFamily="49" charset="0"/>
              </a:rPr>
              <a:t> </a:t>
            </a:r>
            <a:r>
              <a:rPr lang="vi-VN" sz="2400" b="1" dirty="0">
                <a:solidFill>
                  <a:srgbClr val="002060"/>
                </a:solidFill>
                <a:latin typeface="+mj-lt"/>
                <a:ea typeface="Courier New" panose="02070309020205020404" pitchFamily="49" charset="0"/>
              </a:rPr>
              <a:t>; một số mặt hàng xuất khẩu quan trọng, mang lại giá trị kinh tế cao như gạo, thuỷ sản,</a:t>
            </a:r>
            <a:r>
              <a:rPr lang="en-US" sz="2400" b="1" dirty="0">
                <a:solidFill>
                  <a:srgbClr val="002060"/>
                </a:solidFill>
                <a:latin typeface="+mj-lt"/>
                <a:ea typeface="Courier New" panose="02070309020205020404" pitchFamily="49" charset="0"/>
              </a:rPr>
              <a:t> </a:t>
            </a:r>
            <a:r>
              <a:rPr lang="vi-VN" sz="2400" b="1" dirty="0">
                <a:solidFill>
                  <a:srgbClr val="002060"/>
                </a:solidFill>
                <a:latin typeface="+mj-lt"/>
                <a:ea typeface="Courier New" panose="02070309020205020404" pitchFamily="49" charset="0"/>
              </a:rPr>
              <a:t>...</a:t>
            </a:r>
            <a:r>
              <a:rPr lang="vi-VN" sz="2400" b="1" dirty="0">
                <a:solidFill>
                  <a:srgbClr val="002060"/>
                </a:solidFill>
                <a:latin typeface="+mj-lt"/>
                <a:ea typeface="Times New Roman" panose="02020603050405020304" pitchFamily="18" charset="0"/>
              </a:rPr>
              <a:t>.</a:t>
            </a:r>
            <a:endParaRPr lang="en-US" sz="2400" b="1" dirty="0">
              <a:solidFill>
                <a:srgbClr val="002060"/>
              </a:solidFill>
              <a:latin typeface="+mj-lt"/>
            </a:endParaRPr>
          </a:p>
          <a:p>
            <a:pPr algn="just">
              <a:spcAft>
                <a:spcPts val="0"/>
              </a:spcAft>
              <a:tabLst>
                <a:tab pos="0" algn="l"/>
              </a:tabLst>
            </a:pPr>
            <a:r>
              <a:rPr lang="vi-VN" sz="2400" b="1" i="1" dirty="0">
                <a:solidFill>
                  <a:srgbClr val="002060"/>
                </a:solidFill>
                <a:latin typeface="+mj-lt"/>
                <a:ea typeface="Times New Roman" panose="02020603050405020304" pitchFamily="18" charset="0"/>
              </a:rPr>
              <a:t>- </a:t>
            </a:r>
            <a:r>
              <a:rPr lang="en-US" sz="2400" b="1" dirty="0" err="1">
                <a:solidFill>
                  <a:srgbClr val="002060"/>
                </a:solidFill>
                <a:latin typeface="+mj-lt"/>
              </a:rPr>
              <a:t>Công</a:t>
            </a:r>
            <a:r>
              <a:rPr lang="en-US" sz="2400" b="1" dirty="0">
                <a:solidFill>
                  <a:srgbClr val="002060"/>
                </a:solidFill>
                <a:latin typeface="+mj-lt"/>
              </a:rPr>
              <a:t> </a:t>
            </a:r>
            <a:r>
              <a:rPr lang="en-US" sz="2400" b="1" dirty="0" err="1">
                <a:solidFill>
                  <a:srgbClr val="002060"/>
                </a:solidFill>
                <a:latin typeface="+mj-lt"/>
              </a:rPr>
              <a:t>nghiệp</a:t>
            </a:r>
            <a:r>
              <a:rPr lang="en-US" sz="2400" b="1" dirty="0">
                <a:solidFill>
                  <a:srgbClr val="002060"/>
                </a:solidFill>
                <a:latin typeface="+mj-lt"/>
              </a:rPr>
              <a:t> </a:t>
            </a:r>
            <a:r>
              <a:rPr lang="en-US" sz="2400" b="1" dirty="0" err="1">
                <a:solidFill>
                  <a:srgbClr val="002060"/>
                </a:solidFill>
                <a:latin typeface="+mj-lt"/>
              </a:rPr>
              <a:t>sản</a:t>
            </a:r>
            <a:r>
              <a:rPr lang="en-US" sz="2400" b="1" dirty="0">
                <a:solidFill>
                  <a:srgbClr val="002060"/>
                </a:solidFill>
                <a:latin typeface="+mj-lt"/>
              </a:rPr>
              <a:t> </a:t>
            </a:r>
            <a:r>
              <a:rPr lang="en-US" sz="2400" b="1" dirty="0" err="1">
                <a:solidFill>
                  <a:srgbClr val="002060"/>
                </a:solidFill>
                <a:latin typeface="+mj-lt"/>
              </a:rPr>
              <a:t>xuất</a:t>
            </a:r>
            <a:r>
              <a:rPr lang="en-US" sz="2400" b="1" dirty="0">
                <a:solidFill>
                  <a:srgbClr val="002060"/>
                </a:solidFill>
                <a:latin typeface="+mj-lt"/>
              </a:rPr>
              <a:t> </a:t>
            </a:r>
            <a:r>
              <a:rPr lang="en-US" sz="2400" b="1" dirty="0" err="1">
                <a:solidFill>
                  <a:srgbClr val="002060"/>
                </a:solidFill>
                <a:latin typeface="+mj-lt"/>
              </a:rPr>
              <a:t>điện</a:t>
            </a:r>
            <a:r>
              <a:rPr lang="en-US" sz="2400" b="1" dirty="0">
                <a:solidFill>
                  <a:srgbClr val="002060"/>
                </a:solidFill>
                <a:latin typeface="+mj-lt"/>
              </a:rPr>
              <a:t>: </a:t>
            </a:r>
            <a:r>
              <a:rPr lang="en-US" sz="2400" b="1" dirty="0" err="1">
                <a:solidFill>
                  <a:srgbClr val="002060"/>
                </a:solidFill>
                <a:latin typeface="+mj-lt"/>
              </a:rPr>
              <a:t>Sản</a:t>
            </a:r>
            <a:r>
              <a:rPr lang="en-US" sz="2400" b="1" dirty="0">
                <a:solidFill>
                  <a:srgbClr val="002060"/>
                </a:solidFill>
                <a:latin typeface="+mj-lt"/>
              </a:rPr>
              <a:t> </a:t>
            </a:r>
            <a:r>
              <a:rPr lang="en-US" sz="2400" b="1" dirty="0" err="1">
                <a:solidFill>
                  <a:srgbClr val="002060"/>
                </a:solidFill>
                <a:latin typeface="+mj-lt"/>
              </a:rPr>
              <a:t>lượng</a:t>
            </a:r>
            <a:r>
              <a:rPr lang="en-US" sz="2400" b="1" dirty="0">
                <a:solidFill>
                  <a:srgbClr val="002060"/>
                </a:solidFill>
                <a:latin typeface="+mj-lt"/>
              </a:rPr>
              <a:t> </a:t>
            </a:r>
            <a:r>
              <a:rPr lang="en-US" sz="2400" b="1" dirty="0" err="1">
                <a:solidFill>
                  <a:srgbClr val="002060"/>
                </a:solidFill>
                <a:latin typeface="+mj-lt"/>
              </a:rPr>
              <a:t>điện</a:t>
            </a:r>
            <a:r>
              <a:rPr lang="en-US" sz="2400" b="1" dirty="0">
                <a:solidFill>
                  <a:srgbClr val="002060"/>
                </a:solidFill>
                <a:latin typeface="+mj-lt"/>
              </a:rPr>
              <a:t> </a:t>
            </a:r>
            <a:r>
              <a:rPr lang="en-US" sz="2400" b="1" dirty="0" err="1">
                <a:solidFill>
                  <a:srgbClr val="002060"/>
                </a:solidFill>
                <a:latin typeface="+mj-lt"/>
              </a:rPr>
              <a:t>của</a:t>
            </a:r>
            <a:r>
              <a:rPr lang="en-US" sz="2400" b="1" dirty="0">
                <a:solidFill>
                  <a:srgbClr val="002060"/>
                </a:solidFill>
                <a:latin typeface="+mj-lt"/>
              </a:rPr>
              <a:t> </a:t>
            </a:r>
            <a:r>
              <a:rPr lang="en-US" sz="2400" b="1" dirty="0" err="1">
                <a:solidFill>
                  <a:srgbClr val="002060"/>
                </a:solidFill>
                <a:latin typeface="+mj-lt"/>
              </a:rPr>
              <a:t>vùng</a:t>
            </a:r>
            <a:r>
              <a:rPr lang="en-US" sz="2400" b="1" dirty="0">
                <a:solidFill>
                  <a:srgbClr val="002060"/>
                </a:solidFill>
                <a:latin typeface="+mj-lt"/>
              </a:rPr>
              <a:t> </a:t>
            </a:r>
            <a:r>
              <a:rPr lang="en-US" sz="2400" b="1" dirty="0" err="1">
                <a:solidFill>
                  <a:srgbClr val="002060"/>
                </a:solidFill>
                <a:latin typeface="+mj-lt"/>
              </a:rPr>
              <a:t>tăng</a:t>
            </a:r>
            <a:r>
              <a:rPr lang="en-US" sz="2400" b="1" dirty="0">
                <a:solidFill>
                  <a:srgbClr val="002060"/>
                </a:solidFill>
                <a:latin typeface="+mj-lt"/>
              </a:rPr>
              <a:t> </a:t>
            </a:r>
            <a:r>
              <a:rPr lang="en-US" sz="2400" b="1" dirty="0" err="1">
                <a:solidFill>
                  <a:srgbClr val="002060"/>
                </a:solidFill>
                <a:latin typeface="+mj-lt"/>
              </a:rPr>
              <a:t>nhanh</a:t>
            </a:r>
            <a:r>
              <a:rPr lang="en-US" sz="2400" b="1" dirty="0">
                <a:solidFill>
                  <a:srgbClr val="002060"/>
                </a:solidFill>
                <a:latin typeface="+mj-lt"/>
              </a:rPr>
              <a:t> do </a:t>
            </a:r>
            <a:r>
              <a:rPr lang="en-US" sz="2400" b="1" dirty="0" err="1">
                <a:solidFill>
                  <a:srgbClr val="002060"/>
                </a:solidFill>
                <a:latin typeface="+mj-lt"/>
              </a:rPr>
              <a:t>nhiều</a:t>
            </a:r>
            <a:r>
              <a:rPr lang="en-US" sz="2400" b="1" dirty="0">
                <a:solidFill>
                  <a:srgbClr val="002060"/>
                </a:solidFill>
                <a:latin typeface="+mj-lt"/>
              </a:rPr>
              <a:t> </a:t>
            </a:r>
            <a:r>
              <a:rPr lang="en-US" sz="2400" b="1" dirty="0" err="1">
                <a:solidFill>
                  <a:srgbClr val="002060"/>
                </a:solidFill>
                <a:latin typeface="+mj-lt"/>
              </a:rPr>
              <a:t>nhà</a:t>
            </a:r>
            <a:r>
              <a:rPr lang="en-US" sz="2400" b="1" dirty="0">
                <a:solidFill>
                  <a:srgbClr val="002060"/>
                </a:solidFill>
                <a:latin typeface="+mj-lt"/>
              </a:rPr>
              <a:t> </a:t>
            </a:r>
            <a:r>
              <a:rPr lang="en-US" sz="2400" b="1" dirty="0" err="1">
                <a:solidFill>
                  <a:srgbClr val="002060"/>
                </a:solidFill>
                <a:latin typeface="+mj-lt"/>
              </a:rPr>
              <a:t>máy</a:t>
            </a:r>
            <a:r>
              <a:rPr lang="en-US" sz="2400" b="1" dirty="0">
                <a:solidFill>
                  <a:srgbClr val="002060"/>
                </a:solidFill>
                <a:latin typeface="+mj-lt"/>
              </a:rPr>
              <a:t> </a:t>
            </a:r>
            <a:r>
              <a:rPr lang="en-US" sz="2400" b="1" dirty="0" err="1">
                <a:solidFill>
                  <a:srgbClr val="002060"/>
                </a:solidFill>
                <a:latin typeface="+mj-lt"/>
              </a:rPr>
              <a:t>điện</a:t>
            </a:r>
            <a:r>
              <a:rPr lang="en-US" sz="2400" b="1" dirty="0">
                <a:solidFill>
                  <a:srgbClr val="002060"/>
                </a:solidFill>
                <a:latin typeface="+mj-lt"/>
              </a:rPr>
              <a:t> </a:t>
            </a:r>
            <a:r>
              <a:rPr lang="en-US" sz="2400" b="1" dirty="0" err="1">
                <a:solidFill>
                  <a:srgbClr val="002060"/>
                </a:solidFill>
                <a:latin typeface="+mj-lt"/>
              </a:rPr>
              <a:t>được</a:t>
            </a:r>
            <a:r>
              <a:rPr lang="en-US" sz="2400" b="1" dirty="0">
                <a:solidFill>
                  <a:srgbClr val="002060"/>
                </a:solidFill>
                <a:latin typeface="+mj-lt"/>
              </a:rPr>
              <a:t> </a:t>
            </a:r>
            <a:r>
              <a:rPr lang="en-US" sz="2400" b="1" dirty="0" err="1">
                <a:solidFill>
                  <a:srgbClr val="002060"/>
                </a:solidFill>
                <a:latin typeface="+mj-lt"/>
              </a:rPr>
              <a:t>xây</a:t>
            </a:r>
            <a:r>
              <a:rPr lang="en-US" sz="2400" b="1" dirty="0">
                <a:solidFill>
                  <a:srgbClr val="002060"/>
                </a:solidFill>
                <a:latin typeface="+mj-lt"/>
              </a:rPr>
              <a:t> </a:t>
            </a:r>
            <a:r>
              <a:rPr lang="en-US" sz="2400" b="1" dirty="0" err="1">
                <a:solidFill>
                  <a:srgbClr val="002060"/>
                </a:solidFill>
                <a:latin typeface="+mj-lt"/>
              </a:rPr>
              <a:t>dựng</a:t>
            </a:r>
            <a:r>
              <a:rPr lang="en-US" sz="2400" b="1" dirty="0">
                <a:solidFill>
                  <a:srgbClr val="002060"/>
                </a:solidFill>
                <a:latin typeface="+mj-lt"/>
              </a:rPr>
              <a:t> </a:t>
            </a:r>
            <a:r>
              <a:rPr lang="en-US" sz="2400" b="1" dirty="0" err="1">
                <a:solidFill>
                  <a:srgbClr val="002060"/>
                </a:solidFill>
                <a:latin typeface="+mj-lt"/>
              </a:rPr>
              <a:t>để</a:t>
            </a:r>
            <a:r>
              <a:rPr lang="en-US" sz="2400" b="1" dirty="0">
                <a:solidFill>
                  <a:srgbClr val="002060"/>
                </a:solidFill>
                <a:latin typeface="+mj-lt"/>
              </a:rPr>
              <a:t> </a:t>
            </a:r>
            <a:r>
              <a:rPr lang="en-US" sz="2400" b="1" dirty="0" err="1">
                <a:solidFill>
                  <a:srgbClr val="002060"/>
                </a:solidFill>
                <a:latin typeface="+mj-lt"/>
              </a:rPr>
              <a:t>đáp</a:t>
            </a:r>
            <a:r>
              <a:rPr lang="en-US" sz="2400" b="1" dirty="0">
                <a:solidFill>
                  <a:srgbClr val="002060"/>
                </a:solidFill>
                <a:latin typeface="+mj-lt"/>
              </a:rPr>
              <a:t> </a:t>
            </a:r>
            <a:r>
              <a:rPr lang="en-US" sz="2400" b="1" dirty="0" err="1">
                <a:solidFill>
                  <a:srgbClr val="002060"/>
                </a:solidFill>
                <a:latin typeface="+mj-lt"/>
              </a:rPr>
              <a:t>ứng</a:t>
            </a:r>
            <a:r>
              <a:rPr lang="en-US" sz="2400" b="1" dirty="0">
                <a:solidFill>
                  <a:srgbClr val="002060"/>
                </a:solidFill>
                <a:latin typeface="+mj-lt"/>
              </a:rPr>
              <a:t> </a:t>
            </a:r>
            <a:r>
              <a:rPr lang="en-US" sz="2400" b="1" dirty="0" err="1">
                <a:solidFill>
                  <a:srgbClr val="002060"/>
                </a:solidFill>
                <a:latin typeface="+mj-lt"/>
              </a:rPr>
              <a:t>nhu</a:t>
            </a:r>
            <a:r>
              <a:rPr lang="en-US" sz="2400" b="1" dirty="0">
                <a:solidFill>
                  <a:srgbClr val="002060"/>
                </a:solidFill>
                <a:latin typeface="+mj-lt"/>
              </a:rPr>
              <a:t> </a:t>
            </a:r>
            <a:r>
              <a:rPr lang="en-US" sz="2400" b="1" dirty="0" err="1">
                <a:solidFill>
                  <a:srgbClr val="002060"/>
                </a:solidFill>
                <a:latin typeface="+mj-lt"/>
              </a:rPr>
              <a:t>cầu</a:t>
            </a:r>
            <a:r>
              <a:rPr lang="en-US" sz="2400" b="1" dirty="0">
                <a:solidFill>
                  <a:srgbClr val="002060"/>
                </a:solidFill>
                <a:latin typeface="+mj-lt"/>
              </a:rPr>
              <a:t> </a:t>
            </a:r>
            <a:r>
              <a:rPr lang="en-US" sz="2400" b="1" dirty="0" err="1">
                <a:solidFill>
                  <a:srgbClr val="002060"/>
                </a:solidFill>
                <a:latin typeface="+mj-lt"/>
              </a:rPr>
              <a:t>sản</a:t>
            </a:r>
            <a:r>
              <a:rPr lang="en-US" sz="2400" b="1" dirty="0">
                <a:solidFill>
                  <a:srgbClr val="002060"/>
                </a:solidFill>
                <a:latin typeface="+mj-lt"/>
              </a:rPr>
              <a:t> </a:t>
            </a:r>
            <a:r>
              <a:rPr lang="en-US" sz="2400" b="1" dirty="0" err="1">
                <a:solidFill>
                  <a:srgbClr val="002060"/>
                </a:solidFill>
                <a:latin typeface="+mj-lt"/>
              </a:rPr>
              <a:t>xuất</a:t>
            </a:r>
            <a:r>
              <a:rPr lang="en-US" sz="2400" b="1" dirty="0">
                <a:solidFill>
                  <a:srgbClr val="002060"/>
                </a:solidFill>
                <a:latin typeface="+mj-lt"/>
              </a:rPr>
              <a:t> </a:t>
            </a:r>
            <a:r>
              <a:rPr lang="en-US" sz="2400" b="1" dirty="0" err="1">
                <a:solidFill>
                  <a:srgbClr val="002060"/>
                </a:solidFill>
                <a:latin typeface="+mj-lt"/>
              </a:rPr>
              <a:t>và</a:t>
            </a:r>
            <a:r>
              <a:rPr lang="en-US" sz="2400" b="1" dirty="0">
                <a:solidFill>
                  <a:srgbClr val="002060"/>
                </a:solidFill>
                <a:latin typeface="+mj-lt"/>
              </a:rPr>
              <a:t> </a:t>
            </a:r>
            <a:r>
              <a:rPr lang="en-US" sz="2400" b="1" dirty="0" err="1">
                <a:solidFill>
                  <a:srgbClr val="002060"/>
                </a:solidFill>
                <a:latin typeface="+mj-lt"/>
              </a:rPr>
              <a:t>sinh</a:t>
            </a:r>
            <a:r>
              <a:rPr lang="en-US" sz="2400" b="1" dirty="0">
                <a:solidFill>
                  <a:srgbClr val="002060"/>
                </a:solidFill>
                <a:latin typeface="+mj-lt"/>
              </a:rPr>
              <a:t> </a:t>
            </a:r>
            <a:r>
              <a:rPr lang="en-US" sz="2400" b="1" dirty="0" err="1">
                <a:solidFill>
                  <a:srgbClr val="002060"/>
                </a:solidFill>
                <a:latin typeface="+mj-lt"/>
              </a:rPr>
              <a:t>hoạt</a:t>
            </a:r>
            <a:r>
              <a:rPr lang="en-US" sz="2400" b="1" dirty="0">
                <a:solidFill>
                  <a:srgbClr val="002060"/>
                </a:solidFill>
                <a:latin typeface="+mj-lt"/>
              </a:rPr>
              <a:t>. </a:t>
            </a:r>
            <a:r>
              <a:rPr lang="en-US" sz="2400" b="1" dirty="0" err="1">
                <a:solidFill>
                  <a:srgbClr val="002060"/>
                </a:solidFill>
                <a:latin typeface="+mj-lt"/>
              </a:rPr>
              <a:t>Trong</a:t>
            </a:r>
            <a:r>
              <a:rPr lang="en-US" sz="2400" b="1" dirty="0">
                <a:solidFill>
                  <a:srgbClr val="002060"/>
                </a:solidFill>
                <a:latin typeface="+mj-lt"/>
              </a:rPr>
              <a:t> </a:t>
            </a:r>
            <a:r>
              <a:rPr lang="en-US" sz="2400" b="1" dirty="0" err="1">
                <a:solidFill>
                  <a:srgbClr val="002060"/>
                </a:solidFill>
                <a:latin typeface="+mj-lt"/>
              </a:rPr>
              <a:t>vùng</a:t>
            </a:r>
            <a:r>
              <a:rPr lang="en-US" sz="2400" b="1" dirty="0">
                <a:solidFill>
                  <a:srgbClr val="002060"/>
                </a:solidFill>
                <a:latin typeface="+mj-lt"/>
              </a:rPr>
              <a:t> </a:t>
            </a:r>
            <a:r>
              <a:rPr lang="en-US" sz="2400" b="1" dirty="0" err="1">
                <a:solidFill>
                  <a:srgbClr val="002060"/>
                </a:solidFill>
                <a:latin typeface="+mj-lt"/>
              </a:rPr>
              <a:t>có</a:t>
            </a:r>
            <a:r>
              <a:rPr lang="en-US" sz="2400" b="1" dirty="0">
                <a:solidFill>
                  <a:srgbClr val="002060"/>
                </a:solidFill>
                <a:latin typeface="+mj-lt"/>
              </a:rPr>
              <a:t> </a:t>
            </a:r>
            <a:r>
              <a:rPr lang="en-US" sz="2400" b="1" dirty="0" err="1">
                <a:solidFill>
                  <a:srgbClr val="002060"/>
                </a:solidFill>
                <a:latin typeface="+mj-lt"/>
              </a:rPr>
              <a:t>một</a:t>
            </a:r>
            <a:r>
              <a:rPr lang="en-US" sz="2400" b="1" dirty="0">
                <a:solidFill>
                  <a:srgbClr val="002060"/>
                </a:solidFill>
                <a:latin typeface="+mj-lt"/>
              </a:rPr>
              <a:t> </a:t>
            </a:r>
            <a:r>
              <a:rPr lang="en-US" sz="2400" b="1" dirty="0" err="1">
                <a:solidFill>
                  <a:srgbClr val="002060"/>
                </a:solidFill>
                <a:latin typeface="+mj-lt"/>
              </a:rPr>
              <a:t>số</a:t>
            </a:r>
            <a:r>
              <a:rPr lang="en-US" sz="2400" b="1" dirty="0">
                <a:solidFill>
                  <a:srgbClr val="002060"/>
                </a:solidFill>
                <a:latin typeface="+mj-lt"/>
              </a:rPr>
              <a:t> </a:t>
            </a:r>
            <a:r>
              <a:rPr lang="en-US" sz="2400" b="1" dirty="0" err="1">
                <a:solidFill>
                  <a:srgbClr val="002060"/>
                </a:solidFill>
                <a:latin typeface="+mj-lt"/>
              </a:rPr>
              <a:t>nhà</a:t>
            </a:r>
            <a:r>
              <a:rPr lang="en-US" sz="2400" b="1" dirty="0">
                <a:solidFill>
                  <a:srgbClr val="002060"/>
                </a:solidFill>
                <a:latin typeface="+mj-lt"/>
              </a:rPr>
              <a:t> </a:t>
            </a:r>
            <a:r>
              <a:rPr lang="en-US" sz="2400" b="1" dirty="0" err="1">
                <a:solidFill>
                  <a:srgbClr val="002060"/>
                </a:solidFill>
                <a:latin typeface="+mj-lt"/>
              </a:rPr>
              <a:t>máy</a:t>
            </a:r>
            <a:r>
              <a:rPr lang="en-US" sz="2400" b="1" dirty="0">
                <a:solidFill>
                  <a:srgbClr val="002060"/>
                </a:solidFill>
                <a:latin typeface="+mj-lt"/>
              </a:rPr>
              <a:t> </a:t>
            </a:r>
            <a:r>
              <a:rPr lang="en-US" sz="2400" b="1" dirty="0" err="1">
                <a:solidFill>
                  <a:srgbClr val="002060"/>
                </a:solidFill>
                <a:latin typeface="+mj-lt"/>
              </a:rPr>
              <a:t>nhiệt</a:t>
            </a:r>
            <a:r>
              <a:rPr lang="en-US" sz="2400" b="1" dirty="0">
                <a:solidFill>
                  <a:srgbClr val="002060"/>
                </a:solidFill>
                <a:latin typeface="+mj-lt"/>
              </a:rPr>
              <a:t> </a:t>
            </a:r>
            <a:r>
              <a:rPr lang="en-US" sz="2400" b="1" dirty="0" err="1">
                <a:solidFill>
                  <a:srgbClr val="002060"/>
                </a:solidFill>
                <a:latin typeface="+mj-lt"/>
              </a:rPr>
              <a:t>điện</a:t>
            </a:r>
            <a:r>
              <a:rPr lang="en-US" sz="2400" b="1" dirty="0">
                <a:solidFill>
                  <a:srgbClr val="002060"/>
                </a:solidFill>
                <a:latin typeface="+mj-lt"/>
              </a:rPr>
              <a:t>, </a:t>
            </a:r>
            <a:r>
              <a:rPr lang="en-US" sz="2400" b="1" dirty="0" err="1">
                <a:solidFill>
                  <a:srgbClr val="002060"/>
                </a:solidFill>
                <a:latin typeface="+mj-lt"/>
              </a:rPr>
              <a:t>nhà</a:t>
            </a:r>
            <a:r>
              <a:rPr lang="en-US" sz="2400" b="1" dirty="0">
                <a:solidFill>
                  <a:srgbClr val="002060"/>
                </a:solidFill>
                <a:latin typeface="+mj-lt"/>
              </a:rPr>
              <a:t> </a:t>
            </a:r>
            <a:r>
              <a:rPr lang="en-US" sz="2400" b="1" dirty="0" err="1">
                <a:solidFill>
                  <a:srgbClr val="002060"/>
                </a:solidFill>
                <a:latin typeface="+mj-lt"/>
              </a:rPr>
              <a:t>máy</a:t>
            </a:r>
            <a:r>
              <a:rPr lang="en-US" sz="2400" b="1" dirty="0">
                <a:solidFill>
                  <a:srgbClr val="002060"/>
                </a:solidFill>
                <a:latin typeface="+mj-lt"/>
              </a:rPr>
              <a:t> </a:t>
            </a:r>
            <a:r>
              <a:rPr lang="en-US" sz="2400" b="1" dirty="0" err="1">
                <a:solidFill>
                  <a:srgbClr val="002060"/>
                </a:solidFill>
                <a:latin typeface="+mj-lt"/>
              </a:rPr>
              <a:t>điện</a:t>
            </a:r>
            <a:r>
              <a:rPr lang="en-US" sz="2400" b="1" dirty="0">
                <a:solidFill>
                  <a:srgbClr val="002060"/>
                </a:solidFill>
                <a:latin typeface="+mj-lt"/>
              </a:rPr>
              <a:t> </a:t>
            </a:r>
            <a:r>
              <a:rPr lang="en-US" sz="2400" b="1" dirty="0" err="1">
                <a:solidFill>
                  <a:srgbClr val="002060"/>
                </a:solidFill>
                <a:latin typeface="+mj-lt"/>
              </a:rPr>
              <a:t>gió</a:t>
            </a:r>
            <a:r>
              <a:rPr lang="en-US" sz="2400" b="1" dirty="0">
                <a:solidFill>
                  <a:srgbClr val="002060"/>
                </a:solidFill>
                <a:latin typeface="+mj-lt"/>
              </a:rPr>
              <a:t>, </a:t>
            </a:r>
            <a:r>
              <a:rPr lang="en-US" sz="2400" b="1" dirty="0" err="1">
                <a:solidFill>
                  <a:srgbClr val="002060"/>
                </a:solidFill>
                <a:latin typeface="+mj-lt"/>
              </a:rPr>
              <a:t>điện</a:t>
            </a:r>
            <a:r>
              <a:rPr lang="en-US" sz="2400" b="1" dirty="0">
                <a:solidFill>
                  <a:srgbClr val="002060"/>
                </a:solidFill>
                <a:latin typeface="+mj-lt"/>
              </a:rPr>
              <a:t> </a:t>
            </a:r>
            <a:r>
              <a:rPr lang="en-US" sz="2400" b="1" dirty="0" err="1">
                <a:solidFill>
                  <a:srgbClr val="002060"/>
                </a:solidFill>
                <a:latin typeface="+mj-lt"/>
              </a:rPr>
              <a:t>mặt</a:t>
            </a:r>
            <a:r>
              <a:rPr lang="en-US" sz="2400" b="1" dirty="0">
                <a:solidFill>
                  <a:srgbClr val="002060"/>
                </a:solidFill>
                <a:latin typeface="+mj-lt"/>
              </a:rPr>
              <a:t> </a:t>
            </a:r>
            <a:r>
              <a:rPr lang="en-US" sz="2400" b="1" dirty="0" err="1">
                <a:solidFill>
                  <a:srgbClr val="002060"/>
                </a:solidFill>
                <a:latin typeface="+mj-lt"/>
              </a:rPr>
              <a:t>trời</a:t>
            </a:r>
            <a:r>
              <a:rPr lang="en-US" sz="2400" b="1" dirty="0">
                <a:solidFill>
                  <a:srgbClr val="002060"/>
                </a:solidFill>
                <a:latin typeface="+mj-lt"/>
              </a:rPr>
              <a:t>. </a:t>
            </a:r>
            <a:r>
              <a:rPr lang="en-US" sz="2400" b="1" dirty="0" err="1">
                <a:solidFill>
                  <a:srgbClr val="002060"/>
                </a:solidFill>
                <a:latin typeface="+mj-lt"/>
              </a:rPr>
              <a:t>Việc</a:t>
            </a:r>
            <a:r>
              <a:rPr lang="en-US" sz="2400" b="1" dirty="0">
                <a:solidFill>
                  <a:srgbClr val="002060"/>
                </a:solidFill>
                <a:latin typeface="+mj-lt"/>
              </a:rPr>
              <a:t> </a:t>
            </a:r>
            <a:r>
              <a:rPr lang="en-US" sz="2400" b="1" dirty="0" err="1">
                <a:solidFill>
                  <a:srgbClr val="002060"/>
                </a:solidFill>
                <a:latin typeface="+mj-lt"/>
              </a:rPr>
              <a:t>đầu</a:t>
            </a:r>
            <a:r>
              <a:rPr lang="en-US" sz="2400" b="1" dirty="0">
                <a:solidFill>
                  <a:srgbClr val="002060"/>
                </a:solidFill>
                <a:latin typeface="+mj-lt"/>
              </a:rPr>
              <a:t> </a:t>
            </a:r>
            <a:r>
              <a:rPr lang="en-US" sz="2400" b="1" dirty="0" err="1">
                <a:solidFill>
                  <a:srgbClr val="002060"/>
                </a:solidFill>
                <a:latin typeface="+mj-lt"/>
              </a:rPr>
              <a:t>tư</a:t>
            </a:r>
            <a:r>
              <a:rPr lang="en-US" sz="2400" b="1" dirty="0">
                <a:solidFill>
                  <a:srgbClr val="002060"/>
                </a:solidFill>
                <a:latin typeface="+mj-lt"/>
              </a:rPr>
              <a:t> </a:t>
            </a:r>
            <a:r>
              <a:rPr lang="en-US" sz="2400" b="1" dirty="0" err="1">
                <a:solidFill>
                  <a:srgbClr val="002060"/>
                </a:solidFill>
                <a:latin typeface="+mj-lt"/>
              </a:rPr>
              <a:t>phát</a:t>
            </a:r>
            <a:r>
              <a:rPr lang="en-US" sz="2400" b="1" dirty="0">
                <a:solidFill>
                  <a:srgbClr val="002060"/>
                </a:solidFill>
                <a:latin typeface="+mj-lt"/>
              </a:rPr>
              <a:t> </a:t>
            </a:r>
            <a:r>
              <a:rPr lang="en-US" sz="2400" b="1" dirty="0" err="1">
                <a:solidFill>
                  <a:srgbClr val="002060"/>
                </a:solidFill>
                <a:latin typeface="+mj-lt"/>
              </a:rPr>
              <a:t>triển</a:t>
            </a:r>
            <a:r>
              <a:rPr lang="en-US" sz="2400" b="1" dirty="0">
                <a:solidFill>
                  <a:srgbClr val="002060"/>
                </a:solidFill>
                <a:latin typeface="+mj-lt"/>
              </a:rPr>
              <a:t> </a:t>
            </a:r>
            <a:r>
              <a:rPr lang="en-US" sz="2400" b="1" dirty="0" err="1">
                <a:solidFill>
                  <a:srgbClr val="002060"/>
                </a:solidFill>
                <a:latin typeface="+mj-lt"/>
              </a:rPr>
              <a:t>điện</a:t>
            </a:r>
            <a:r>
              <a:rPr lang="en-US" sz="2400" b="1" dirty="0">
                <a:solidFill>
                  <a:srgbClr val="002060"/>
                </a:solidFill>
                <a:latin typeface="+mj-lt"/>
              </a:rPr>
              <a:t> </a:t>
            </a:r>
            <a:r>
              <a:rPr lang="en-US" sz="2400" b="1" dirty="0" err="1">
                <a:solidFill>
                  <a:srgbClr val="002060"/>
                </a:solidFill>
                <a:latin typeface="+mj-lt"/>
              </a:rPr>
              <a:t>gió</a:t>
            </a:r>
            <a:r>
              <a:rPr lang="en-US" sz="2400" b="1" dirty="0">
                <a:solidFill>
                  <a:srgbClr val="002060"/>
                </a:solidFill>
                <a:latin typeface="+mj-lt"/>
              </a:rPr>
              <a:t>, </a:t>
            </a:r>
            <a:r>
              <a:rPr lang="en-US" sz="2400" b="1" dirty="0" err="1">
                <a:solidFill>
                  <a:srgbClr val="002060"/>
                </a:solidFill>
                <a:latin typeface="+mj-lt"/>
              </a:rPr>
              <a:t>điện</a:t>
            </a:r>
            <a:r>
              <a:rPr lang="en-US" sz="2400" b="1" dirty="0">
                <a:solidFill>
                  <a:srgbClr val="002060"/>
                </a:solidFill>
                <a:latin typeface="+mj-lt"/>
              </a:rPr>
              <a:t> </a:t>
            </a:r>
            <a:r>
              <a:rPr lang="en-US" sz="2400" b="1" dirty="0" err="1">
                <a:solidFill>
                  <a:srgbClr val="002060"/>
                </a:solidFill>
                <a:latin typeface="+mj-lt"/>
              </a:rPr>
              <a:t>mặt</a:t>
            </a:r>
            <a:r>
              <a:rPr lang="en-US" sz="2400" b="1" dirty="0">
                <a:solidFill>
                  <a:srgbClr val="002060"/>
                </a:solidFill>
                <a:latin typeface="+mj-lt"/>
              </a:rPr>
              <a:t> </a:t>
            </a:r>
            <a:r>
              <a:rPr lang="en-US" sz="2400" b="1" dirty="0" err="1">
                <a:solidFill>
                  <a:srgbClr val="002060"/>
                </a:solidFill>
                <a:latin typeface="+mj-lt"/>
              </a:rPr>
              <a:t>trời</a:t>
            </a:r>
            <a:r>
              <a:rPr lang="en-US" sz="2400" b="1" dirty="0">
                <a:solidFill>
                  <a:srgbClr val="002060"/>
                </a:solidFill>
                <a:latin typeface="+mj-lt"/>
              </a:rPr>
              <a:t> </a:t>
            </a:r>
            <a:r>
              <a:rPr lang="en-US" sz="2400" b="1" dirty="0" err="1">
                <a:solidFill>
                  <a:srgbClr val="002060"/>
                </a:solidFill>
                <a:latin typeface="+mj-lt"/>
              </a:rPr>
              <a:t>góp</a:t>
            </a:r>
            <a:r>
              <a:rPr lang="en-US" sz="2400" b="1" dirty="0">
                <a:solidFill>
                  <a:srgbClr val="002060"/>
                </a:solidFill>
                <a:latin typeface="+mj-lt"/>
              </a:rPr>
              <a:t> </a:t>
            </a:r>
            <a:r>
              <a:rPr lang="en-US" sz="2400" b="1" dirty="0" err="1">
                <a:solidFill>
                  <a:srgbClr val="002060"/>
                </a:solidFill>
                <a:latin typeface="+mj-lt"/>
              </a:rPr>
              <a:t>phần</a:t>
            </a:r>
            <a:r>
              <a:rPr lang="en-US" sz="2400" b="1" dirty="0">
                <a:solidFill>
                  <a:srgbClr val="002060"/>
                </a:solidFill>
                <a:latin typeface="+mj-lt"/>
              </a:rPr>
              <a:t> </a:t>
            </a:r>
            <a:r>
              <a:rPr lang="en-US" sz="2400" b="1" dirty="0" err="1">
                <a:solidFill>
                  <a:srgbClr val="002060"/>
                </a:solidFill>
                <a:latin typeface="+mj-lt"/>
              </a:rPr>
              <a:t>bảo</a:t>
            </a:r>
            <a:r>
              <a:rPr lang="en-US" sz="2400" b="1" dirty="0">
                <a:solidFill>
                  <a:srgbClr val="002060"/>
                </a:solidFill>
                <a:latin typeface="+mj-lt"/>
              </a:rPr>
              <a:t> </a:t>
            </a:r>
            <a:r>
              <a:rPr lang="en-US" sz="2400" b="1" dirty="0" err="1">
                <a:solidFill>
                  <a:srgbClr val="002060"/>
                </a:solidFill>
                <a:latin typeface="+mj-lt"/>
              </a:rPr>
              <a:t>vệ</a:t>
            </a:r>
            <a:r>
              <a:rPr lang="en-US" sz="2400" b="1" dirty="0">
                <a:solidFill>
                  <a:srgbClr val="002060"/>
                </a:solidFill>
                <a:latin typeface="+mj-lt"/>
              </a:rPr>
              <a:t> </a:t>
            </a:r>
            <a:r>
              <a:rPr lang="en-US" sz="2400" b="1" dirty="0" err="1">
                <a:solidFill>
                  <a:srgbClr val="002060"/>
                </a:solidFill>
                <a:latin typeface="+mj-lt"/>
              </a:rPr>
              <a:t>tài</a:t>
            </a:r>
            <a:r>
              <a:rPr lang="en-US" sz="2400" b="1" dirty="0">
                <a:solidFill>
                  <a:srgbClr val="002060"/>
                </a:solidFill>
                <a:latin typeface="+mj-lt"/>
              </a:rPr>
              <a:t> </a:t>
            </a:r>
            <a:r>
              <a:rPr lang="en-US" sz="2400" b="1" dirty="0" err="1">
                <a:solidFill>
                  <a:srgbClr val="002060"/>
                </a:solidFill>
                <a:latin typeface="+mj-lt"/>
              </a:rPr>
              <a:t>nguyên</a:t>
            </a:r>
            <a:r>
              <a:rPr lang="en-US" sz="2400" b="1" dirty="0">
                <a:solidFill>
                  <a:srgbClr val="002060"/>
                </a:solidFill>
                <a:latin typeface="+mj-lt"/>
              </a:rPr>
              <a:t>, </a:t>
            </a:r>
            <a:r>
              <a:rPr lang="en-US" sz="2400" b="1" dirty="0" err="1">
                <a:solidFill>
                  <a:srgbClr val="002060"/>
                </a:solidFill>
                <a:latin typeface="+mj-lt"/>
              </a:rPr>
              <a:t>môi</a:t>
            </a:r>
            <a:r>
              <a:rPr lang="en-US" sz="2400" b="1" dirty="0">
                <a:solidFill>
                  <a:srgbClr val="002060"/>
                </a:solidFill>
                <a:latin typeface="+mj-lt"/>
              </a:rPr>
              <a:t> </a:t>
            </a:r>
            <a:r>
              <a:rPr lang="en-US" sz="2400" b="1" dirty="0" err="1">
                <a:solidFill>
                  <a:srgbClr val="002060"/>
                </a:solidFill>
                <a:latin typeface="+mj-lt"/>
              </a:rPr>
              <a:t>trường</a:t>
            </a:r>
            <a:r>
              <a:rPr lang="en-US" sz="2400" b="1" dirty="0">
                <a:solidFill>
                  <a:srgbClr val="002060"/>
                </a:solidFill>
                <a:latin typeface="+mj-lt"/>
              </a:rPr>
              <a:t> </a:t>
            </a:r>
            <a:r>
              <a:rPr lang="en-US" sz="2400" b="1" dirty="0" err="1">
                <a:solidFill>
                  <a:srgbClr val="002060"/>
                </a:solidFill>
                <a:latin typeface="+mj-lt"/>
              </a:rPr>
              <a:t>và</a:t>
            </a:r>
            <a:r>
              <a:rPr lang="en-US" sz="2400" b="1" dirty="0">
                <a:solidFill>
                  <a:srgbClr val="002060"/>
                </a:solidFill>
                <a:latin typeface="+mj-lt"/>
              </a:rPr>
              <a:t> </a:t>
            </a:r>
            <a:r>
              <a:rPr lang="en-US" sz="2400" b="1" dirty="0" err="1">
                <a:solidFill>
                  <a:srgbClr val="002060"/>
                </a:solidFill>
                <a:latin typeface="+mj-lt"/>
              </a:rPr>
              <a:t>giảm</a:t>
            </a:r>
            <a:r>
              <a:rPr lang="en-US" sz="2400" b="1" dirty="0">
                <a:solidFill>
                  <a:srgbClr val="002060"/>
                </a:solidFill>
                <a:latin typeface="+mj-lt"/>
              </a:rPr>
              <a:t> </a:t>
            </a:r>
            <a:r>
              <a:rPr lang="en-US" sz="2400" b="1" dirty="0" err="1">
                <a:solidFill>
                  <a:srgbClr val="002060"/>
                </a:solidFill>
                <a:latin typeface="+mj-lt"/>
              </a:rPr>
              <a:t>nhẹ</a:t>
            </a:r>
            <a:r>
              <a:rPr lang="en-US" sz="2400" b="1" dirty="0">
                <a:solidFill>
                  <a:srgbClr val="002060"/>
                </a:solidFill>
                <a:latin typeface="+mj-lt"/>
              </a:rPr>
              <a:t> </a:t>
            </a:r>
            <a:r>
              <a:rPr lang="en-US" sz="2400" b="1" dirty="0" err="1">
                <a:solidFill>
                  <a:srgbClr val="002060"/>
                </a:solidFill>
                <a:latin typeface="+mj-lt"/>
              </a:rPr>
              <a:t>biến</a:t>
            </a:r>
            <a:r>
              <a:rPr lang="en-US" sz="2400" b="1" dirty="0">
                <a:solidFill>
                  <a:srgbClr val="002060"/>
                </a:solidFill>
                <a:latin typeface="+mj-lt"/>
              </a:rPr>
              <a:t> </a:t>
            </a:r>
            <a:r>
              <a:rPr lang="en-US" sz="2400" b="1" dirty="0" err="1">
                <a:solidFill>
                  <a:srgbClr val="002060"/>
                </a:solidFill>
                <a:latin typeface="+mj-lt"/>
              </a:rPr>
              <a:t>đổi</a:t>
            </a:r>
            <a:r>
              <a:rPr lang="en-US" sz="2400" b="1" dirty="0">
                <a:solidFill>
                  <a:srgbClr val="002060"/>
                </a:solidFill>
                <a:latin typeface="+mj-lt"/>
              </a:rPr>
              <a:t> </a:t>
            </a:r>
            <a:r>
              <a:rPr lang="en-US" sz="2400" b="1" dirty="0" err="1">
                <a:solidFill>
                  <a:srgbClr val="002060"/>
                </a:solidFill>
                <a:latin typeface="+mj-lt"/>
              </a:rPr>
              <a:t>khí</a:t>
            </a:r>
            <a:r>
              <a:rPr lang="en-US" sz="2400" b="1" dirty="0">
                <a:solidFill>
                  <a:srgbClr val="002060"/>
                </a:solidFill>
                <a:latin typeface="+mj-lt"/>
              </a:rPr>
              <a:t> </a:t>
            </a:r>
            <a:r>
              <a:rPr lang="en-US" sz="2400" b="1" dirty="0" err="1">
                <a:solidFill>
                  <a:srgbClr val="002060"/>
                </a:solidFill>
                <a:latin typeface="+mj-lt"/>
              </a:rPr>
              <a:t>hậu</a:t>
            </a:r>
            <a:r>
              <a:rPr lang="en-US" sz="2400" b="1" dirty="0">
                <a:solidFill>
                  <a:srgbClr val="002060"/>
                </a:solidFill>
                <a:latin typeface="+mj-lt"/>
              </a:rPr>
              <a:t>.</a:t>
            </a:r>
            <a:endParaRPr lang="en-US" sz="2400" b="1" dirty="0">
              <a:solidFill>
                <a:srgbClr val="002060"/>
              </a:solidFill>
              <a:effectLst/>
              <a:latin typeface="+mj-lt"/>
            </a:endParaRPr>
          </a:p>
        </p:txBody>
      </p:sp>
    </p:spTree>
    <p:extLst>
      <p:ext uri="{BB962C8B-B14F-4D97-AF65-F5344CB8AC3E}">
        <p14:creationId xmlns:p14="http://schemas.microsoft.com/office/powerpoint/2010/main" val="36229362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812800" y="2006600"/>
            <a:ext cx="9347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3733" b="1"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0" y="1"/>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a:t>
            </a:r>
            <a:r>
              <a:rPr lang="en-US" sz="3733" b="1" dirty="0" err="1">
                <a:ln/>
                <a:solidFill>
                  <a:srgbClr val="FF0000"/>
                </a:solidFill>
                <a:latin typeface="Times New Roman" panose="02020603050405020304" pitchFamily="18" charset="0"/>
                <a:cs typeface="Times New Roman" panose="02020603050405020304" pitchFamily="18" charset="0"/>
              </a:rPr>
              <a:t>Vùng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đồng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bằng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sông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Cửu</a:t>
            </a:r>
            <a:r>
              <a:rPr lang="en-US" sz="3733" b="1" dirty="0">
                <a:ln/>
                <a:solidFill>
                  <a:srgbClr val="FF0000"/>
                </a:solidFill>
                <a:latin typeface="Times New Roman" panose="02020603050405020304" pitchFamily="18" charset="0"/>
                <a:cs typeface="Times New Roman" panose="02020603050405020304" pitchFamily="18" charset="0"/>
              </a:rPr>
              <a:t>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970280" y="2441861"/>
            <a:ext cx="10261600" cy="28255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733" b="1" dirty="0">
                <a:solidFill>
                  <a:prstClr val="white"/>
                </a:solidFill>
                <a:latin typeface="Times New Roman" panose="02020603050405020304" pitchFamily="18" charset="0"/>
                <a:ea typeface="Calibri" panose="020F0502020204030204" pitchFamily="34" charset="0"/>
              </a:rPr>
              <a:t>4. </a:t>
            </a:r>
            <a:r>
              <a:rPr lang="vi-VN" sz="4000" b="1" dirty="0">
                <a:solidFill>
                  <a:prstClr val="white"/>
                </a:solidFill>
                <a:latin typeface="Times New Roman" panose="02020603050405020304" pitchFamily="18" charset="0"/>
                <a:ea typeface="Arial" panose="020B0604020202020204" pitchFamily="34" charset="0"/>
              </a:rPr>
              <a:t>Sự phát triển và phân bố một số ngành kinh tế</a:t>
            </a:r>
            <a:r>
              <a:rPr lang="en-US" sz="3733" b="1" dirty="0">
                <a:solidFill>
                  <a:prstClr val="white"/>
                </a:solidFill>
                <a:latin typeface="Times New Roman" panose="02020603050405020304" pitchFamily="18" charset="0"/>
                <a:ea typeface="Calibri" panose="020F0502020204030204" pitchFamily="34" charset="0"/>
              </a:rPr>
              <a:t>.</a:t>
            </a:r>
          </a:p>
          <a:p>
            <a:r>
              <a:rPr lang="en-US" altLang="zh-CN" sz="3733" b="1" dirty="0">
                <a:solidFill>
                  <a:prstClr val="white"/>
                </a:solidFill>
                <a:latin typeface="Times New Roman" panose="02020603050405020304" pitchFamily="18" charset="0"/>
                <a:ea typeface="字魂59号-创粗黑" panose="00000500000000000000" pitchFamily="2" charset="-122"/>
                <a:cs typeface="Times New Roman" panose="02020603050405020304" pitchFamily="18" charset="0"/>
              </a:rPr>
              <a:t>c. </a:t>
            </a:r>
            <a:r>
              <a:rPr lang="en-US" altLang="zh-CN" sz="3733" b="1" dirty="0" err="1">
                <a:solidFill>
                  <a:prstClr val="white"/>
                </a:solidFill>
                <a:latin typeface="Times New Roman" panose="02020603050405020304" pitchFamily="18" charset="0"/>
                <a:ea typeface="字魂59号-创粗黑" panose="00000500000000000000" pitchFamily="2" charset="-122"/>
                <a:cs typeface="Times New Roman" panose="02020603050405020304" pitchFamily="18" charset="0"/>
              </a:rPr>
              <a:t>Dịch</a:t>
            </a:r>
            <a:r>
              <a:rPr lang="en-US" altLang="zh-CN" sz="3733" b="1" dirty="0">
                <a:solidFill>
                  <a:prstClr val="white"/>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3733" b="1" dirty="0" err="1">
                <a:solidFill>
                  <a:prstClr val="white"/>
                </a:solidFill>
                <a:latin typeface="Times New Roman" panose="02020603050405020304" pitchFamily="18" charset="0"/>
                <a:ea typeface="字魂59号-创粗黑" panose="00000500000000000000" pitchFamily="2" charset="-122"/>
                <a:cs typeface="Times New Roman" panose="02020603050405020304" pitchFamily="18" charset="0"/>
              </a:rPr>
              <a:t>vụ</a:t>
            </a:r>
            <a:r>
              <a:rPr lang="en-US" altLang="zh-CN" sz="3733" b="1" dirty="0">
                <a:solidFill>
                  <a:prstClr val="white"/>
                </a:solidFill>
                <a:latin typeface="Times New Roman" panose="02020603050405020304" pitchFamily="18" charset="0"/>
                <a:ea typeface="字魂59号-创粗黑" panose="00000500000000000000" pitchFamily="2" charset="-122"/>
                <a:cs typeface="Times New Roman" panose="02020603050405020304" pitchFamily="18" charset="0"/>
              </a:rPr>
              <a:t> </a:t>
            </a:r>
            <a:endParaRPr lang="zh-CN" altLang="en-US" sz="3733" b="1" dirty="0">
              <a:solidFill>
                <a:prstClr val="white"/>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41533359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914400" y="313491"/>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5283200" y="2024033"/>
            <a:ext cx="6197600" cy="748988"/>
          </a:xfrm>
          <a:prstGeom prst="rect">
            <a:avLst/>
          </a:prstGeom>
          <a:solidFill>
            <a:srgbClr val="FFFF00"/>
          </a:solidFill>
        </p:spPr>
        <p:txBody>
          <a:bodyPr wrap="square">
            <a:spAutoFit/>
          </a:bodyPr>
          <a:lstStyle/>
          <a:p>
            <a:r>
              <a:rPr lang="en-US" sz="4267" b="1" dirty="0">
                <a:solidFill>
                  <a:srgbClr val="FF0000"/>
                </a:solidFill>
                <a:latin typeface="Times New Roman" panose="02020603050405020304" pitchFamily="18" charset="0"/>
              </a:rPr>
              <a:t>MỞ ĐẦU/ KHỞI ĐỘNG</a:t>
            </a:r>
            <a:endParaRPr lang="en-US" sz="4267" dirty="0">
              <a:solidFill>
                <a:prstClr val="black"/>
              </a:solidFill>
            </a:endParaRPr>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6096000" y="2921000"/>
            <a:ext cx="2336800" cy="2262221"/>
          </a:xfrm>
          <a:prstGeom prst="ellipse">
            <a:avLst/>
          </a:prstGeom>
        </p:spPr>
      </p:pic>
    </p:spTree>
    <p:extLst>
      <p:ext uri="{BB962C8B-B14F-4D97-AF65-F5344CB8AC3E}">
        <p14:creationId xmlns:p14="http://schemas.microsoft.com/office/powerpoint/2010/main" val="4112524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3" presetClass="entr" presetSubtype="16"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2443480" y="4241800"/>
            <a:ext cx="7315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4267"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0" y="1"/>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a:t>
            </a:r>
            <a:r>
              <a:rPr lang="en-US" sz="3733" b="1" dirty="0" err="1">
                <a:ln/>
                <a:solidFill>
                  <a:srgbClr val="FF0000"/>
                </a:solidFill>
                <a:latin typeface="Times New Roman" panose="02020603050405020304" pitchFamily="18" charset="0"/>
                <a:cs typeface="Times New Roman" panose="02020603050405020304" pitchFamily="18" charset="0"/>
              </a:rPr>
              <a:t>Vùng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đồng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bằng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sông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Cửu</a:t>
            </a:r>
            <a:r>
              <a:rPr lang="en-US" sz="3733" b="1" dirty="0">
                <a:ln/>
                <a:solidFill>
                  <a:srgbClr val="FF0000"/>
                </a:solidFill>
                <a:latin typeface="Times New Roman" panose="02020603050405020304" pitchFamily="18" charset="0"/>
                <a:cs typeface="Times New Roman" panose="02020603050405020304" pitchFamily="18" charset="0"/>
              </a:rPr>
              <a:t>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681927" y="836889"/>
            <a:ext cx="5689600" cy="1338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err="1">
                <a:solidFill>
                  <a:srgbClr val="FFFF00"/>
                </a:solidFill>
                <a:latin typeface="Times New Roman" panose="02020603050405020304" pitchFamily="18" charset="0"/>
                <a:cs typeface="Times New Roman" panose="02020603050405020304" pitchFamily="18" charset="0"/>
              </a:rPr>
              <a:t>Thảo</a:t>
            </a:r>
            <a:r>
              <a:rPr lang="en-US" sz="3733" b="1" dirty="0">
                <a:solidFill>
                  <a:srgbClr val="FFFF00"/>
                </a:solidFill>
                <a:latin typeface="Times New Roman" panose="02020603050405020304" pitchFamily="18" charset="0"/>
                <a:cs typeface="Times New Roman" panose="02020603050405020304" pitchFamily="18" charset="0"/>
              </a:rPr>
              <a:t> </a:t>
            </a:r>
            <a:r>
              <a:rPr lang="en-US" sz="3733" b="1" dirty="0" err="1">
                <a:solidFill>
                  <a:srgbClr val="FFFF00"/>
                </a:solidFill>
                <a:latin typeface="Times New Roman" panose="02020603050405020304" pitchFamily="18" charset="0"/>
                <a:cs typeface="Times New Roman" panose="02020603050405020304" pitchFamily="18" charset="0"/>
              </a:rPr>
              <a:t>luận</a:t>
            </a:r>
            <a:r>
              <a:rPr lang="en-US" sz="3733" b="1" dirty="0">
                <a:solidFill>
                  <a:srgbClr val="FFFF00"/>
                </a:solidFill>
                <a:latin typeface="Times New Roman" panose="02020603050405020304" pitchFamily="18" charset="0"/>
                <a:cs typeface="Times New Roman" panose="02020603050405020304" pitchFamily="18" charset="0"/>
              </a:rPr>
              <a:t> </a:t>
            </a:r>
            <a:r>
              <a:rPr lang="en-US" sz="3733" b="1" dirty="0" err="1">
                <a:solidFill>
                  <a:srgbClr val="FFFF00"/>
                </a:solidFill>
                <a:latin typeface="Times New Roman" panose="02020603050405020304" pitchFamily="18" charset="0"/>
                <a:cs typeface="Times New Roman" panose="02020603050405020304" pitchFamily="18" charset="0"/>
              </a:rPr>
              <a:t>nhóm</a:t>
            </a:r>
            <a:endParaRPr lang="vi-VN" sz="3733" b="1" dirty="0">
              <a:solidFill>
                <a:srgbClr val="FFFF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09600" y="3042291"/>
            <a:ext cx="11176000" cy="270168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2000"/>
              </a:lnSpc>
              <a:spcAft>
                <a:spcPts val="200"/>
              </a:spcAft>
              <a:tabLst>
                <a:tab pos="200025" algn="l"/>
              </a:tabLst>
            </a:pPr>
            <a:r>
              <a:rPr lang="en-US" sz="3200" b="1" dirty="0" err="1">
                <a:solidFill>
                  <a:srgbClr val="002060"/>
                </a:solidFill>
                <a:latin typeface="Times New Roman" panose="02020603050405020304" pitchFamily="18" charset="0"/>
                <a:ea typeface="Times New Roman" panose="02020603050405020304" pitchFamily="18" charset="0"/>
              </a:rPr>
              <a:t>Tìm</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hiểu</a:t>
            </a:r>
            <a:r>
              <a:rPr lang="en-US" sz="3200" b="1" dirty="0">
                <a:solidFill>
                  <a:srgbClr val="002060"/>
                </a:solidFill>
                <a:latin typeface="Times New Roman" panose="02020603050405020304" pitchFamily="18" charset="0"/>
                <a:ea typeface="Times New Roman" panose="02020603050405020304" pitchFamily="18" charset="0"/>
              </a:rPr>
              <a:t> </a:t>
            </a:r>
            <a:r>
              <a:rPr lang="vi-VN" sz="3200" b="1" dirty="0">
                <a:solidFill>
                  <a:srgbClr val="002060"/>
                </a:solidFill>
                <a:latin typeface="Times New Roman" panose="02020603050405020304" pitchFamily="18" charset="0"/>
                <a:ea typeface="Times New Roman" panose="02020603050405020304" pitchFamily="18" charset="0"/>
              </a:rPr>
              <a:t>về sự phát triển và phân bố một số hoạt động dịch vụ thế mạnh (thương mại, tài chính ngân hàng, giao thông vận tải đường thuỷ, du lịch) ở Đồng bằng sông Cửu Long.</a:t>
            </a:r>
            <a:endParaRPr lang="en-US" sz="3200" b="1"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850942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2443480" y="4241800"/>
            <a:ext cx="7315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4267"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0" y="1"/>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a:t>
            </a:r>
            <a:r>
              <a:rPr lang="en-US" sz="3733" b="1" dirty="0" err="1">
                <a:ln/>
                <a:solidFill>
                  <a:srgbClr val="FF0000"/>
                </a:solidFill>
                <a:latin typeface="Times New Roman" panose="02020603050405020304" pitchFamily="18" charset="0"/>
                <a:cs typeface="Times New Roman" panose="02020603050405020304" pitchFamily="18" charset="0"/>
              </a:rPr>
              <a:t>Vùng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đồng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bằng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sông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Cửu</a:t>
            </a:r>
            <a:r>
              <a:rPr lang="en-US" sz="3733" b="1" dirty="0">
                <a:ln/>
                <a:solidFill>
                  <a:srgbClr val="FF0000"/>
                </a:solidFill>
                <a:latin typeface="Times New Roman" panose="02020603050405020304" pitchFamily="18" charset="0"/>
                <a:cs typeface="Times New Roman" panose="02020603050405020304" pitchFamily="18" charset="0"/>
              </a:rPr>
              <a:t>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67425" y="878641"/>
            <a:ext cx="11900079" cy="580549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spcBef>
                <a:spcPts val="600"/>
              </a:spcBef>
              <a:spcAft>
                <a:spcPts val="600"/>
              </a:spcAft>
              <a:buFontTx/>
              <a:buChar char="-"/>
              <a:tabLst>
                <a:tab pos="346710" algn="l"/>
              </a:tabLst>
            </a:pPr>
            <a:r>
              <a:rPr lang="vi-VN" sz="2400" b="1" dirty="0">
                <a:solidFill>
                  <a:srgbClr val="002060"/>
                </a:solidFill>
                <a:latin typeface="Times New Roman" panose="02020603050405020304" pitchFamily="18" charset="0"/>
                <a:ea typeface="Times New Roman" panose="02020603050405020304" pitchFamily="18" charset="0"/>
              </a:rPr>
              <a:t>Thương mại:</a:t>
            </a:r>
            <a:r>
              <a:rPr lang="en-US" sz="2400" b="1" dirty="0">
                <a:solidFill>
                  <a:srgbClr val="002060"/>
                </a:solidFill>
                <a:latin typeface="Times New Roman" panose="02020603050405020304" pitchFamily="18" charset="0"/>
                <a:ea typeface="Times New Roman" panose="02020603050405020304" pitchFamily="18" charset="0"/>
              </a:rPr>
              <a:t> </a:t>
            </a:r>
          </a:p>
          <a:p>
            <a:pPr algn="just">
              <a:spcBef>
                <a:spcPts val="600"/>
              </a:spcBef>
              <a:spcAft>
                <a:spcPts val="600"/>
              </a:spcAft>
              <a:tabLst>
                <a:tab pos="346710" algn="l"/>
              </a:tabLst>
            </a:pPr>
            <a:r>
              <a:rPr lang="vi-VN" sz="2400" b="1" dirty="0">
                <a:solidFill>
                  <a:srgbClr val="002060"/>
                </a:solidFill>
                <a:latin typeface="Times New Roman" panose="02020603050405020304" pitchFamily="18" charset="0"/>
                <a:ea typeface="Times New Roman" panose="02020603050405020304" pitchFamily="18" charset="0"/>
              </a:rPr>
              <a:t>+ Hoạt động nội thương phát triển đa dạng, chợ nổi trên sông đã trở thành nét văn hoá đặc trưng của vùng; trung tâm thương mại, siêu thị có ở nhiều nơi.</a:t>
            </a:r>
            <a:endParaRPr lang="en-US" sz="2400" b="1" dirty="0">
              <a:solidFill>
                <a:srgbClr val="002060"/>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2400" b="1" dirty="0">
                <a:solidFill>
                  <a:srgbClr val="002060"/>
                </a:solidFill>
                <a:latin typeface="Times New Roman" panose="02020603050405020304" pitchFamily="18" charset="0"/>
                <a:ea typeface="Times New Roman" panose="02020603050405020304" pitchFamily="18" charset="0"/>
              </a:rPr>
              <a:t>+ Hoạt động ngoại thương được đẩy mạnh, các mặt hàng xuất khẩu chủ lực, đứng đầu cả nước là gạo, thuỷ sản ướp đông và rau quả.</a:t>
            </a:r>
            <a:endParaRPr lang="en-US" sz="2400" b="1" dirty="0">
              <a:solidFill>
                <a:srgbClr val="002060"/>
              </a:solidFill>
              <a:latin typeface="Times New Roman" panose="02020603050405020304" pitchFamily="18" charset="0"/>
              <a:ea typeface="Calibri" panose="020F0502020204030204" pitchFamily="34" charset="0"/>
            </a:endParaRPr>
          </a:p>
          <a:p>
            <a:pPr algn="just">
              <a:spcBef>
                <a:spcPts val="600"/>
              </a:spcBef>
              <a:spcAft>
                <a:spcPts val="600"/>
              </a:spcAft>
              <a:tabLst>
                <a:tab pos="352425" algn="l"/>
              </a:tabLst>
            </a:pPr>
            <a:r>
              <a:rPr lang="vi-VN" sz="2400" b="1" i="1" dirty="0">
                <a:solidFill>
                  <a:srgbClr val="002060"/>
                </a:solidFill>
                <a:latin typeface="Times New Roman" panose="02020603050405020304" pitchFamily="18" charset="0"/>
                <a:ea typeface="Times New Roman" panose="02020603050405020304" pitchFamily="18" charset="0"/>
              </a:rPr>
              <a:t>- </a:t>
            </a:r>
            <a:r>
              <a:rPr lang="vi-VN" sz="2400" b="1" dirty="0">
                <a:solidFill>
                  <a:srgbClr val="002060"/>
                </a:solidFill>
                <a:latin typeface="Times New Roman" panose="02020603050405020304" pitchFamily="18" charset="0"/>
                <a:ea typeface="Times New Roman" panose="02020603050405020304" pitchFamily="18" charset="0"/>
              </a:rPr>
              <a:t>Tài chính ngân hàng phát triển rộng rãi. Cần Thơ là trung tâm tài chính ngân hàng lớn nhất vùng.</a:t>
            </a:r>
            <a:endParaRPr lang="en-US" sz="2400" b="1" dirty="0">
              <a:solidFill>
                <a:srgbClr val="002060"/>
              </a:solidFill>
              <a:latin typeface="Times New Roman" panose="02020603050405020304" pitchFamily="18" charset="0"/>
              <a:ea typeface="Calibri" panose="020F0502020204030204" pitchFamily="34" charset="0"/>
            </a:endParaRPr>
          </a:p>
          <a:p>
            <a:pPr algn="just">
              <a:spcBef>
                <a:spcPts val="600"/>
              </a:spcBef>
              <a:spcAft>
                <a:spcPts val="600"/>
              </a:spcAft>
              <a:tabLst>
                <a:tab pos="352425" algn="l"/>
              </a:tabLst>
            </a:pPr>
            <a:r>
              <a:rPr lang="vi-VN" sz="2400" b="1" i="1" dirty="0">
                <a:solidFill>
                  <a:srgbClr val="002060"/>
                </a:solidFill>
                <a:latin typeface="Times New Roman" panose="02020603050405020304" pitchFamily="18" charset="0"/>
                <a:ea typeface="Times New Roman" panose="02020603050405020304" pitchFamily="18" charset="0"/>
              </a:rPr>
              <a:t>- </a:t>
            </a:r>
            <a:r>
              <a:rPr lang="vi-VN" sz="2400" b="1" dirty="0">
                <a:solidFill>
                  <a:srgbClr val="002060"/>
                </a:solidFill>
                <a:latin typeface="Times New Roman" panose="02020603050405020304" pitchFamily="18" charset="0"/>
                <a:ea typeface="Times New Roman" panose="02020603050405020304" pitchFamily="18" charset="0"/>
              </a:rPr>
              <a:t>Giao thông vận tải đường thuỷ phát triển rộng khắp, một số tuyến đường bộ cao tốc đang được đầu tư xây dựng; các cảng hàng không, cảng biển, cảng sông cũng được nâng cấp,...</a:t>
            </a:r>
            <a:endParaRPr lang="en-US" sz="2400" b="1" dirty="0">
              <a:solidFill>
                <a:srgbClr val="002060"/>
              </a:solidFill>
              <a:latin typeface="Times New Roman" panose="02020603050405020304" pitchFamily="18" charset="0"/>
              <a:ea typeface="Times New Roman" panose="02020603050405020304" pitchFamily="18" charset="0"/>
            </a:endParaRPr>
          </a:p>
          <a:p>
            <a:pPr algn="just">
              <a:spcBef>
                <a:spcPts val="600"/>
              </a:spcBef>
              <a:spcAft>
                <a:spcPts val="600"/>
              </a:spcAft>
              <a:tabLst>
                <a:tab pos="352425" algn="l"/>
              </a:tabLst>
            </a:pPr>
            <a:r>
              <a:rPr lang="vi-VN" sz="2400" b="1" i="1" dirty="0">
                <a:solidFill>
                  <a:srgbClr val="002060"/>
                </a:solidFill>
                <a:latin typeface="Times New Roman" panose="02020603050405020304" pitchFamily="18" charset="0"/>
                <a:ea typeface="Times New Roman" panose="02020603050405020304" pitchFamily="18" charset="0"/>
              </a:rPr>
              <a:t>- </a:t>
            </a:r>
            <a:r>
              <a:rPr lang="en-US" sz="2400" b="1" dirty="0">
                <a:solidFill>
                  <a:srgbClr val="002060"/>
                </a:solidFill>
                <a:latin typeface="Times New Roman" panose="02020603050405020304" pitchFamily="18" charset="0"/>
                <a:ea typeface="Calibri" panose="020F0502020204030204" pitchFamily="34" charset="0"/>
              </a:rPr>
              <a:t>Du </a:t>
            </a:r>
            <a:r>
              <a:rPr lang="en-US" sz="2400" b="1" dirty="0" err="1">
                <a:solidFill>
                  <a:srgbClr val="002060"/>
                </a:solidFill>
                <a:latin typeface="Times New Roman" panose="02020603050405020304" pitchFamily="18" charset="0"/>
                <a:ea typeface="Calibri" panose="020F0502020204030204" pitchFamily="34" charset="0"/>
              </a:rPr>
              <a:t>lịch</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là</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ngành</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kinh</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tế</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có</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thế</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mạnh</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của</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vùng</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Đồng</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bằng</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sông</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Cửu</a:t>
            </a:r>
            <a:r>
              <a:rPr lang="en-US" sz="2400" b="1" dirty="0">
                <a:solidFill>
                  <a:srgbClr val="002060"/>
                </a:solidFill>
                <a:latin typeface="Times New Roman" panose="02020603050405020304" pitchFamily="18" charset="0"/>
                <a:ea typeface="Calibri" panose="020F0502020204030204" pitchFamily="34" charset="0"/>
              </a:rPr>
              <a:t> Long, </a:t>
            </a:r>
            <a:r>
              <a:rPr lang="en-US" sz="2400" b="1" dirty="0" err="1">
                <a:solidFill>
                  <a:srgbClr val="002060"/>
                </a:solidFill>
                <a:latin typeface="Times New Roman" panose="02020603050405020304" pitchFamily="18" charset="0"/>
                <a:ea typeface="Calibri" panose="020F0502020204030204" pitchFamily="34" charset="0"/>
              </a:rPr>
              <a:t>nhất</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là</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các</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loại</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hình</a:t>
            </a:r>
            <a:r>
              <a:rPr lang="en-US" sz="2400" b="1" dirty="0">
                <a:solidFill>
                  <a:srgbClr val="002060"/>
                </a:solidFill>
                <a:latin typeface="Times New Roman" panose="02020603050405020304" pitchFamily="18" charset="0"/>
                <a:ea typeface="Calibri" panose="020F0502020204030204" pitchFamily="34" charset="0"/>
              </a:rPr>
              <a:t> du </a:t>
            </a:r>
            <a:r>
              <a:rPr lang="en-US" sz="2400" b="1" dirty="0" err="1">
                <a:solidFill>
                  <a:srgbClr val="002060"/>
                </a:solidFill>
                <a:latin typeface="Times New Roman" panose="02020603050405020304" pitchFamily="18" charset="0"/>
                <a:ea typeface="Calibri" panose="020F0502020204030204" pitchFamily="34" charset="0"/>
              </a:rPr>
              <a:t>lịch</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sông</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nước</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miệt</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vườn</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biển</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đảo</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Phú</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Quốc</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và</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Cần</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Thơ</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là</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hai</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trung</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tâm</a:t>
            </a:r>
            <a:r>
              <a:rPr lang="en-US" sz="2400" b="1" dirty="0">
                <a:solidFill>
                  <a:srgbClr val="002060"/>
                </a:solidFill>
                <a:latin typeface="Times New Roman" panose="02020603050405020304" pitchFamily="18" charset="0"/>
                <a:ea typeface="Calibri" panose="020F0502020204030204" pitchFamily="34" charset="0"/>
              </a:rPr>
              <a:t> du </a:t>
            </a:r>
            <a:r>
              <a:rPr lang="en-US" sz="2400" b="1" dirty="0" err="1">
                <a:solidFill>
                  <a:srgbClr val="002060"/>
                </a:solidFill>
                <a:latin typeface="Times New Roman" panose="02020603050405020304" pitchFamily="18" charset="0"/>
                <a:ea typeface="Calibri" panose="020F0502020204030204" pitchFamily="34" charset="0"/>
              </a:rPr>
              <a:t>lịch</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của</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vùng</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có</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sức</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thu</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hút</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khách</a:t>
            </a:r>
            <a:r>
              <a:rPr lang="en-US" sz="2400" b="1" dirty="0">
                <a:solidFill>
                  <a:srgbClr val="002060"/>
                </a:solidFill>
                <a:latin typeface="Times New Roman" panose="02020603050405020304" pitchFamily="18" charset="0"/>
                <a:ea typeface="Calibri" panose="020F0502020204030204" pitchFamily="34" charset="0"/>
              </a:rPr>
              <a:t> du </a:t>
            </a:r>
            <a:r>
              <a:rPr lang="en-US" sz="2400" b="1" dirty="0" err="1">
                <a:solidFill>
                  <a:srgbClr val="002060"/>
                </a:solidFill>
                <a:latin typeface="Times New Roman" panose="02020603050405020304" pitchFamily="18" charset="0"/>
                <a:ea typeface="Calibri" panose="020F0502020204030204" pitchFamily="34" charset="0"/>
              </a:rPr>
              <a:t>lịch</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trong</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và</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ngoài</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nước</a:t>
            </a:r>
            <a:r>
              <a:rPr lang="en-US" sz="2400" b="1" dirty="0">
                <a:solidFill>
                  <a:srgbClr val="002060"/>
                </a:solidFill>
                <a:latin typeface="Times New Roman" panose="02020603050405020304" pitchFamily="18" charset="0"/>
                <a:ea typeface="Calibri" panose="020F0502020204030204" pitchFamily="34" charset="0"/>
              </a:rPr>
              <a:t>.</a:t>
            </a:r>
            <a:endParaRPr lang="en-US" sz="2400" b="1"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651999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2540000" y="2311400"/>
            <a:ext cx="7315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4267"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0" y="1"/>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a:t>
            </a:r>
            <a:r>
              <a:rPr lang="en-US" sz="3733" b="1" dirty="0" err="1">
                <a:ln/>
                <a:solidFill>
                  <a:srgbClr val="FF0000"/>
                </a:solidFill>
                <a:latin typeface="Times New Roman" panose="02020603050405020304" pitchFamily="18" charset="0"/>
                <a:cs typeface="Times New Roman" panose="02020603050405020304" pitchFamily="18" charset="0"/>
              </a:rPr>
              <a:t>Vùng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đồng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bằng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sông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Cửu</a:t>
            </a:r>
            <a:r>
              <a:rPr lang="en-US" sz="3733" b="1" dirty="0">
                <a:ln/>
                <a:solidFill>
                  <a:srgbClr val="FF0000"/>
                </a:solidFill>
                <a:latin typeface="Times New Roman" panose="02020603050405020304" pitchFamily="18" charset="0"/>
                <a:cs typeface="Times New Roman" panose="02020603050405020304" pitchFamily="18" charset="0"/>
              </a:rPr>
              <a:t>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759854"/>
            <a:ext cx="12192000" cy="60981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spcAft>
                <a:spcPts val="800"/>
              </a:spcAft>
            </a:pPr>
            <a:r>
              <a:rPr lang="en-US" sz="3200" b="1" dirty="0">
                <a:solidFill>
                  <a:srgbClr val="000000"/>
                </a:solidFill>
                <a:latin typeface="Times New Roman" panose="02020603050405020304" pitchFamily="18" charset="0"/>
                <a:ea typeface="Times New Roman" panose="02020603050405020304" pitchFamily="18" charset="0"/>
              </a:rPr>
              <a:t>NỘI DUNG HỌC TẬP</a:t>
            </a:r>
            <a:endParaRPr lang="vi-VN" sz="3200" dirty="0">
              <a:solidFill>
                <a:srgbClr val="000000"/>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200" b="1" dirty="0">
                <a:solidFill>
                  <a:srgbClr val="FF0000"/>
                </a:solidFill>
                <a:latin typeface="Times New Roman" panose="02020603050405020304" pitchFamily="18" charset="0"/>
                <a:ea typeface="Times New Roman" panose="02020603050405020304" pitchFamily="18" charset="0"/>
              </a:rPr>
              <a:t>4</a:t>
            </a:r>
            <a:r>
              <a:rPr lang="en-US" sz="3200" b="1" dirty="0">
                <a:solidFill>
                  <a:srgbClr val="FF0000"/>
                </a:solidFill>
                <a:latin typeface="Times New Roman" panose="02020603050405020304" pitchFamily="18" charset="0"/>
                <a:ea typeface="Times New Roman" panose="02020603050405020304" pitchFamily="18" charset="0"/>
              </a:rPr>
              <a:t>. </a:t>
            </a:r>
            <a:r>
              <a:rPr lang="vi-VN" sz="3200" b="1" dirty="0">
                <a:solidFill>
                  <a:srgbClr val="FF0000"/>
                </a:solidFill>
                <a:latin typeface="Times New Roman" panose="02020603050405020304" pitchFamily="18" charset="0"/>
                <a:ea typeface="Arial" panose="020B0604020202020204" pitchFamily="34" charset="0"/>
              </a:rPr>
              <a:t>Sự phát triển và phân bố một số ngành kinh tế</a:t>
            </a:r>
            <a:endParaRPr lang="en-US" sz="3200" b="1" dirty="0">
              <a:solidFill>
                <a:srgbClr val="FF0000"/>
              </a:solidFill>
              <a:latin typeface="Times New Roman" panose="02020603050405020304" pitchFamily="18" charset="0"/>
              <a:ea typeface="Arial" panose="020B0604020202020204" pitchFamily="34" charset="0"/>
            </a:endParaRPr>
          </a:p>
          <a:p>
            <a:pPr algn="just">
              <a:spcBef>
                <a:spcPts val="600"/>
              </a:spcBef>
              <a:spcAft>
                <a:spcPts val="600"/>
              </a:spcAft>
            </a:pPr>
            <a:r>
              <a:rPr lang="en-US" sz="2800" b="1" dirty="0">
                <a:solidFill>
                  <a:srgbClr val="FF0000"/>
                </a:solidFill>
                <a:latin typeface="Times New Roman" panose="02020603050405020304" pitchFamily="18" charset="0"/>
                <a:ea typeface="Calibri" panose="020F0502020204030204" pitchFamily="34" charset="0"/>
              </a:rPr>
              <a:t>c. </a:t>
            </a:r>
            <a:r>
              <a:rPr lang="en-US" sz="2800" b="1" dirty="0" err="1">
                <a:solidFill>
                  <a:srgbClr val="FF0000"/>
                </a:solidFill>
                <a:latin typeface="Times New Roman" panose="02020603050405020304" pitchFamily="18" charset="0"/>
                <a:ea typeface="Calibri" panose="020F0502020204030204" pitchFamily="34" charset="0"/>
              </a:rPr>
              <a:t>Dịch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vụ</a:t>
            </a:r>
            <a:endParaRPr lang="en-US" sz="2800" dirty="0">
              <a:solidFill>
                <a:srgbClr val="FF0000"/>
              </a:solidFill>
              <a:latin typeface="Times New Roman" panose="02020603050405020304" pitchFamily="18" charset="0"/>
              <a:ea typeface="Calibri" panose="020F0502020204030204" pitchFamily="34" charset="0"/>
            </a:endParaRPr>
          </a:p>
          <a:p>
            <a:pPr marL="342900" indent="-342900" algn="just">
              <a:spcBef>
                <a:spcPts val="600"/>
              </a:spcBef>
              <a:spcAft>
                <a:spcPts val="600"/>
              </a:spcAft>
              <a:buFontTx/>
              <a:buChar char="-"/>
              <a:tabLst>
                <a:tab pos="346710" algn="l"/>
              </a:tabLst>
            </a:pPr>
            <a:r>
              <a:rPr lang="vi-VN" sz="2400" b="1" dirty="0">
                <a:solidFill>
                  <a:srgbClr val="002060"/>
                </a:solidFill>
                <a:latin typeface="Times New Roman" panose="02020603050405020304" pitchFamily="18" charset="0"/>
                <a:ea typeface="Times New Roman" panose="02020603050405020304" pitchFamily="18" charset="0"/>
              </a:rPr>
              <a:t>Thương mại:</a:t>
            </a:r>
            <a:r>
              <a:rPr lang="en-US" sz="2400" b="1" dirty="0">
                <a:solidFill>
                  <a:srgbClr val="002060"/>
                </a:solidFill>
                <a:latin typeface="Times New Roman" panose="02020603050405020304" pitchFamily="18" charset="0"/>
                <a:ea typeface="Times New Roman" panose="02020603050405020304" pitchFamily="18" charset="0"/>
              </a:rPr>
              <a:t> </a:t>
            </a:r>
          </a:p>
          <a:p>
            <a:pPr algn="just">
              <a:spcBef>
                <a:spcPts val="600"/>
              </a:spcBef>
              <a:spcAft>
                <a:spcPts val="600"/>
              </a:spcAft>
              <a:tabLst>
                <a:tab pos="346710" algn="l"/>
              </a:tabLst>
            </a:pPr>
            <a:r>
              <a:rPr lang="vi-VN" sz="2400" b="1" dirty="0">
                <a:solidFill>
                  <a:srgbClr val="002060"/>
                </a:solidFill>
                <a:latin typeface="Times New Roman" panose="02020603050405020304" pitchFamily="18" charset="0"/>
                <a:ea typeface="Times New Roman" panose="02020603050405020304" pitchFamily="18" charset="0"/>
              </a:rPr>
              <a:t>+ Hoạt động nội thương phát triển đa dạng, chợ nổi trên sông đã trở thành nét văn hoá đặc trưng của vùng; trung tâm thương mại, siêu thị có ở nhiều nơi.</a:t>
            </a:r>
            <a:endParaRPr lang="en-US" sz="2400" b="1" dirty="0">
              <a:solidFill>
                <a:srgbClr val="002060"/>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2400" b="1" dirty="0">
                <a:solidFill>
                  <a:srgbClr val="002060"/>
                </a:solidFill>
                <a:latin typeface="Times New Roman" panose="02020603050405020304" pitchFamily="18" charset="0"/>
                <a:ea typeface="Times New Roman" panose="02020603050405020304" pitchFamily="18" charset="0"/>
              </a:rPr>
              <a:t>+ Hoạt động ngoại thương được đẩy mạnh, các mặt hàng xuất khẩu chủ lực, đứng đầu cả nước là gạo, thuỷ sản ướp đông và rau quả.</a:t>
            </a:r>
            <a:endParaRPr lang="en-US" sz="2400" b="1" dirty="0">
              <a:solidFill>
                <a:srgbClr val="002060"/>
              </a:solidFill>
              <a:latin typeface="Times New Roman" panose="02020603050405020304" pitchFamily="18" charset="0"/>
              <a:ea typeface="Calibri" panose="020F0502020204030204" pitchFamily="34" charset="0"/>
            </a:endParaRPr>
          </a:p>
          <a:p>
            <a:pPr algn="just">
              <a:spcBef>
                <a:spcPts val="600"/>
              </a:spcBef>
              <a:spcAft>
                <a:spcPts val="600"/>
              </a:spcAft>
              <a:tabLst>
                <a:tab pos="352425" algn="l"/>
              </a:tabLst>
            </a:pPr>
            <a:r>
              <a:rPr lang="vi-VN" sz="2400" b="1" i="1" dirty="0">
                <a:solidFill>
                  <a:srgbClr val="002060"/>
                </a:solidFill>
                <a:latin typeface="Times New Roman" panose="02020603050405020304" pitchFamily="18" charset="0"/>
                <a:ea typeface="Times New Roman" panose="02020603050405020304" pitchFamily="18" charset="0"/>
              </a:rPr>
              <a:t>- </a:t>
            </a:r>
            <a:r>
              <a:rPr lang="vi-VN" sz="2400" b="1" dirty="0">
                <a:solidFill>
                  <a:srgbClr val="002060"/>
                </a:solidFill>
                <a:latin typeface="Times New Roman" panose="02020603050405020304" pitchFamily="18" charset="0"/>
                <a:ea typeface="Times New Roman" panose="02020603050405020304" pitchFamily="18" charset="0"/>
              </a:rPr>
              <a:t>Tài chính ngân hàng phát triển rộng rãi. Cần Thơ là trung tâm tài chính ngân hàng lớn nhất vùng.</a:t>
            </a:r>
            <a:endParaRPr lang="en-US" sz="2400" b="1" dirty="0">
              <a:solidFill>
                <a:srgbClr val="00206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5505711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2540000" y="2311400"/>
            <a:ext cx="7315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4267"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0" y="1"/>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a:t>
            </a:r>
            <a:r>
              <a:rPr lang="en-US" sz="3733" b="1" dirty="0" err="1">
                <a:ln/>
                <a:solidFill>
                  <a:srgbClr val="FF0000"/>
                </a:solidFill>
                <a:latin typeface="Times New Roman" panose="02020603050405020304" pitchFamily="18" charset="0"/>
                <a:cs typeface="Times New Roman" panose="02020603050405020304" pitchFamily="18" charset="0"/>
              </a:rPr>
              <a:t>Vùng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đồng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bằng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sông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Cửu</a:t>
            </a:r>
            <a:r>
              <a:rPr lang="en-US" sz="3733" b="1" dirty="0">
                <a:ln/>
                <a:solidFill>
                  <a:srgbClr val="FF0000"/>
                </a:solidFill>
                <a:latin typeface="Times New Roman" panose="02020603050405020304" pitchFamily="18" charset="0"/>
                <a:cs typeface="Times New Roman" panose="02020603050405020304" pitchFamily="18" charset="0"/>
              </a:rPr>
              <a:t>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759854"/>
            <a:ext cx="12192000" cy="60981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spcAft>
                <a:spcPts val="800"/>
              </a:spcAft>
            </a:pPr>
            <a:r>
              <a:rPr lang="en-US" sz="3200" b="1" dirty="0">
                <a:solidFill>
                  <a:srgbClr val="000000"/>
                </a:solidFill>
                <a:latin typeface="Times New Roman" panose="02020603050405020304" pitchFamily="18" charset="0"/>
                <a:ea typeface="Times New Roman" panose="02020603050405020304" pitchFamily="18" charset="0"/>
              </a:rPr>
              <a:t>NỘI DUNG HỌC TẬP</a:t>
            </a:r>
            <a:endParaRPr lang="vi-VN" sz="3200" dirty="0">
              <a:solidFill>
                <a:srgbClr val="000000"/>
              </a:solidFill>
              <a:latin typeface="Times New Roman" panose="02020603050405020304" pitchFamily="18" charset="0"/>
              <a:ea typeface="Calibri" panose="020F0502020204030204" pitchFamily="34" charset="0"/>
            </a:endParaRPr>
          </a:p>
          <a:p>
            <a:pPr algn="just">
              <a:spcBef>
                <a:spcPts val="600"/>
              </a:spcBef>
              <a:spcAft>
                <a:spcPts val="600"/>
              </a:spcAft>
            </a:pPr>
            <a:r>
              <a:rPr lang="vi-VN" sz="3200" b="1" dirty="0">
                <a:solidFill>
                  <a:srgbClr val="FF0000"/>
                </a:solidFill>
                <a:latin typeface="Times New Roman" panose="02020603050405020304" pitchFamily="18" charset="0"/>
                <a:ea typeface="Times New Roman" panose="02020603050405020304" pitchFamily="18" charset="0"/>
              </a:rPr>
              <a:t>4</a:t>
            </a:r>
            <a:r>
              <a:rPr lang="en-US" sz="3200" b="1" dirty="0">
                <a:solidFill>
                  <a:srgbClr val="FF0000"/>
                </a:solidFill>
                <a:latin typeface="Times New Roman" panose="02020603050405020304" pitchFamily="18" charset="0"/>
                <a:ea typeface="Times New Roman" panose="02020603050405020304" pitchFamily="18" charset="0"/>
              </a:rPr>
              <a:t>. </a:t>
            </a:r>
            <a:r>
              <a:rPr lang="vi-VN" sz="3200" b="1" dirty="0">
                <a:solidFill>
                  <a:srgbClr val="FF0000"/>
                </a:solidFill>
                <a:latin typeface="Times New Roman" panose="02020603050405020304" pitchFamily="18" charset="0"/>
                <a:ea typeface="Arial" panose="020B0604020202020204" pitchFamily="34" charset="0"/>
              </a:rPr>
              <a:t>Sự phát triển và phân bố một số ngành kinh tế</a:t>
            </a:r>
            <a:endParaRPr lang="en-US" sz="3200" b="1" dirty="0">
              <a:solidFill>
                <a:srgbClr val="FF0000"/>
              </a:solidFill>
              <a:latin typeface="Times New Roman" panose="02020603050405020304" pitchFamily="18" charset="0"/>
              <a:ea typeface="Arial" panose="020B0604020202020204" pitchFamily="34" charset="0"/>
            </a:endParaRPr>
          </a:p>
          <a:p>
            <a:pPr algn="just">
              <a:spcBef>
                <a:spcPts val="600"/>
              </a:spcBef>
              <a:spcAft>
                <a:spcPts val="600"/>
              </a:spcAft>
            </a:pPr>
            <a:r>
              <a:rPr lang="en-US" sz="2800" b="1" dirty="0">
                <a:solidFill>
                  <a:srgbClr val="FF0000"/>
                </a:solidFill>
                <a:latin typeface="Times New Roman" panose="02020603050405020304" pitchFamily="18" charset="0"/>
                <a:ea typeface="Calibri" panose="020F0502020204030204" pitchFamily="34" charset="0"/>
              </a:rPr>
              <a:t>c. </a:t>
            </a:r>
            <a:r>
              <a:rPr lang="en-US" sz="2800" b="1" dirty="0" err="1">
                <a:solidFill>
                  <a:srgbClr val="FF0000"/>
                </a:solidFill>
                <a:latin typeface="Times New Roman" panose="02020603050405020304" pitchFamily="18" charset="0"/>
                <a:ea typeface="Calibri" panose="020F0502020204030204" pitchFamily="34" charset="0"/>
              </a:rPr>
              <a:t>Dịch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vụ</a:t>
            </a:r>
            <a:endParaRPr lang="en-US" sz="2800" dirty="0">
              <a:solidFill>
                <a:srgbClr val="FF0000"/>
              </a:solidFill>
              <a:latin typeface="Times New Roman" panose="02020603050405020304" pitchFamily="18" charset="0"/>
              <a:ea typeface="Calibri" panose="020F0502020204030204" pitchFamily="34" charset="0"/>
            </a:endParaRPr>
          </a:p>
          <a:p>
            <a:pPr lvl="0" algn="just">
              <a:spcBef>
                <a:spcPts val="600"/>
              </a:spcBef>
              <a:spcAft>
                <a:spcPts val="600"/>
              </a:spcAft>
              <a:tabLst>
                <a:tab pos="352425" algn="l"/>
              </a:tabLst>
            </a:pPr>
            <a:r>
              <a:rPr lang="vi-VN" sz="2400" b="1" i="1" dirty="0">
                <a:solidFill>
                  <a:srgbClr val="002060"/>
                </a:solidFill>
                <a:latin typeface="Times New Roman" panose="02020603050405020304" pitchFamily="18" charset="0"/>
                <a:ea typeface="Times New Roman" panose="02020603050405020304" pitchFamily="18" charset="0"/>
              </a:rPr>
              <a:t>- </a:t>
            </a:r>
            <a:r>
              <a:rPr lang="vi-VN" sz="2400" b="1" dirty="0">
                <a:solidFill>
                  <a:srgbClr val="002060"/>
                </a:solidFill>
                <a:latin typeface="Times New Roman" panose="02020603050405020304" pitchFamily="18" charset="0"/>
                <a:ea typeface="Times New Roman" panose="02020603050405020304" pitchFamily="18" charset="0"/>
              </a:rPr>
              <a:t>Giao thông vận tải đường thuỷ phát triển rộng khắp, một số tuyến đường bộ cao tốc đang được đầu tư xây dựng; các cảng hàng không, cảng biển, cảng sông cũng được nâng cấp,...</a:t>
            </a:r>
            <a:endParaRPr lang="en-US" sz="2400" b="1" i="1" dirty="0">
              <a:solidFill>
                <a:srgbClr val="002060"/>
              </a:solidFill>
              <a:latin typeface="Times New Roman" panose="02020603050405020304" pitchFamily="18" charset="0"/>
              <a:ea typeface="Times New Roman" panose="02020603050405020304" pitchFamily="18" charset="0"/>
            </a:endParaRPr>
          </a:p>
          <a:p>
            <a:pPr lvl="0" algn="just">
              <a:spcBef>
                <a:spcPts val="600"/>
              </a:spcBef>
              <a:spcAft>
                <a:spcPts val="600"/>
              </a:spcAft>
              <a:tabLst>
                <a:tab pos="352425" algn="l"/>
              </a:tabLst>
            </a:pPr>
            <a:r>
              <a:rPr lang="vi-VN" sz="2400" b="1" i="1" dirty="0">
                <a:solidFill>
                  <a:srgbClr val="002060"/>
                </a:solidFill>
                <a:latin typeface="Times New Roman" panose="02020603050405020304" pitchFamily="18" charset="0"/>
                <a:ea typeface="Times New Roman" panose="02020603050405020304" pitchFamily="18" charset="0"/>
              </a:rPr>
              <a:t>- </a:t>
            </a:r>
            <a:r>
              <a:rPr lang="vi-VN" sz="2400" b="1" dirty="0">
                <a:solidFill>
                  <a:srgbClr val="002060"/>
                </a:solidFill>
                <a:latin typeface="Times New Roman" panose="02020603050405020304" pitchFamily="18" charset="0"/>
                <a:ea typeface="Times New Roman" panose="02020603050405020304" pitchFamily="18" charset="0"/>
              </a:rPr>
              <a:t>Dịch vụ </a:t>
            </a:r>
            <a:r>
              <a:rPr lang="en-US" sz="2400" b="1" dirty="0">
                <a:solidFill>
                  <a:srgbClr val="002060"/>
                </a:solidFill>
                <a:latin typeface="Times New Roman" panose="02020603050405020304" pitchFamily="18" charset="0"/>
                <a:ea typeface="Times New Roman" panose="02020603050405020304" pitchFamily="18" charset="0"/>
              </a:rPr>
              <a:t>logistics </a:t>
            </a:r>
            <a:r>
              <a:rPr lang="vi-VN" sz="2400" b="1" dirty="0">
                <a:solidFill>
                  <a:srgbClr val="002060"/>
                </a:solidFill>
                <a:latin typeface="Times New Roman" panose="02020603050405020304" pitchFamily="18" charset="0"/>
                <a:ea typeface="Times New Roman" panose="02020603050405020304" pitchFamily="18" charset="0"/>
              </a:rPr>
              <a:t>được chú trọng phát triển, hỗ trợ hiệu quả hoạt động giao thông vận tải, thương mại, nhất là xuất khẩu nông sản và thuỷ sản,... Cần Thơ là trung tâm </a:t>
            </a:r>
            <a:r>
              <a:rPr lang="en-US" sz="2400" b="1" dirty="0">
                <a:solidFill>
                  <a:srgbClr val="002060"/>
                </a:solidFill>
                <a:latin typeface="Times New Roman" panose="02020603050405020304" pitchFamily="18" charset="0"/>
                <a:ea typeface="Times New Roman" panose="02020603050405020304" pitchFamily="18" charset="0"/>
              </a:rPr>
              <a:t>logistics </a:t>
            </a:r>
            <a:r>
              <a:rPr lang="vi-VN" sz="2400" b="1" dirty="0">
                <a:solidFill>
                  <a:srgbClr val="002060"/>
                </a:solidFill>
                <a:latin typeface="Times New Roman" panose="02020603050405020304" pitchFamily="18" charset="0"/>
                <a:ea typeface="Times New Roman" panose="02020603050405020304" pitchFamily="18" charset="0"/>
              </a:rPr>
              <a:t>của vùng.</a:t>
            </a:r>
            <a:endParaRPr lang="en-US" sz="2400" b="1" dirty="0">
              <a:solidFill>
                <a:srgbClr val="002060"/>
              </a:solidFill>
              <a:latin typeface="Times New Roman" panose="02020603050405020304" pitchFamily="18" charset="0"/>
              <a:ea typeface="Calibri" panose="020F0502020204030204" pitchFamily="34" charset="0"/>
            </a:endParaRPr>
          </a:p>
          <a:p>
            <a:pPr lvl="0"/>
            <a:r>
              <a:rPr lang="vi-VN" sz="2400" b="1" i="1" dirty="0">
                <a:solidFill>
                  <a:srgbClr val="002060"/>
                </a:solidFill>
                <a:latin typeface="Times New Roman" panose="02020603050405020304" pitchFamily="18" charset="0"/>
                <a:ea typeface="Times New Roman" panose="02020603050405020304" pitchFamily="18" charset="0"/>
              </a:rPr>
              <a:t>- </a:t>
            </a:r>
            <a:r>
              <a:rPr lang="en-US" sz="2400" b="1" dirty="0">
                <a:solidFill>
                  <a:srgbClr val="002060"/>
                </a:solidFill>
                <a:latin typeface="Times New Roman" panose="02020603050405020304" pitchFamily="18" charset="0"/>
                <a:ea typeface="Calibri" panose="020F0502020204030204" pitchFamily="34" charset="0"/>
              </a:rPr>
              <a:t>Du </a:t>
            </a:r>
            <a:r>
              <a:rPr lang="en-US" sz="2400" b="1" dirty="0" err="1">
                <a:solidFill>
                  <a:srgbClr val="002060"/>
                </a:solidFill>
                <a:latin typeface="Times New Roman" panose="02020603050405020304" pitchFamily="18" charset="0"/>
                <a:ea typeface="Calibri" panose="020F0502020204030204" pitchFamily="34" charset="0"/>
              </a:rPr>
              <a:t>lịch</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là</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ngành</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kinh</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tế</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có</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thế</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mạnh</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của</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vùng</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Đồng</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bằng</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sông</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Cửu</a:t>
            </a:r>
            <a:r>
              <a:rPr lang="en-US" sz="2400" b="1" dirty="0">
                <a:solidFill>
                  <a:srgbClr val="002060"/>
                </a:solidFill>
                <a:latin typeface="Times New Roman" panose="02020603050405020304" pitchFamily="18" charset="0"/>
                <a:ea typeface="Calibri" panose="020F0502020204030204" pitchFamily="34" charset="0"/>
              </a:rPr>
              <a:t> Long, </a:t>
            </a:r>
            <a:r>
              <a:rPr lang="en-US" sz="2400" b="1" dirty="0" err="1">
                <a:solidFill>
                  <a:srgbClr val="002060"/>
                </a:solidFill>
                <a:latin typeface="Times New Roman" panose="02020603050405020304" pitchFamily="18" charset="0"/>
                <a:ea typeface="Calibri" panose="020F0502020204030204" pitchFamily="34" charset="0"/>
              </a:rPr>
              <a:t>nhất</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là</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các</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loại</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hình</a:t>
            </a:r>
            <a:r>
              <a:rPr lang="en-US" sz="2400" b="1" dirty="0">
                <a:solidFill>
                  <a:srgbClr val="002060"/>
                </a:solidFill>
                <a:latin typeface="Times New Roman" panose="02020603050405020304" pitchFamily="18" charset="0"/>
                <a:ea typeface="Calibri" panose="020F0502020204030204" pitchFamily="34" charset="0"/>
              </a:rPr>
              <a:t> du </a:t>
            </a:r>
            <a:r>
              <a:rPr lang="en-US" sz="2400" b="1" dirty="0" err="1">
                <a:solidFill>
                  <a:srgbClr val="002060"/>
                </a:solidFill>
                <a:latin typeface="Times New Roman" panose="02020603050405020304" pitchFamily="18" charset="0"/>
                <a:ea typeface="Calibri" panose="020F0502020204030204" pitchFamily="34" charset="0"/>
              </a:rPr>
              <a:t>lịch</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sông</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nước</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miệt</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vườn</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biển</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đảo</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Phú</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Quốc</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và</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Cần</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Thơ</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là</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hai</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trung</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tâm</a:t>
            </a:r>
            <a:r>
              <a:rPr lang="en-US" sz="2400" b="1" dirty="0">
                <a:solidFill>
                  <a:srgbClr val="002060"/>
                </a:solidFill>
                <a:latin typeface="Times New Roman" panose="02020603050405020304" pitchFamily="18" charset="0"/>
                <a:ea typeface="Calibri" panose="020F0502020204030204" pitchFamily="34" charset="0"/>
              </a:rPr>
              <a:t> du </a:t>
            </a:r>
            <a:r>
              <a:rPr lang="en-US" sz="2400" b="1" dirty="0" err="1">
                <a:solidFill>
                  <a:srgbClr val="002060"/>
                </a:solidFill>
                <a:latin typeface="Times New Roman" panose="02020603050405020304" pitchFamily="18" charset="0"/>
                <a:ea typeface="Calibri" panose="020F0502020204030204" pitchFamily="34" charset="0"/>
              </a:rPr>
              <a:t>lịch</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của</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vùng</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có</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sức</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thu</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hút</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khách</a:t>
            </a:r>
            <a:r>
              <a:rPr lang="en-US" sz="2400" b="1" dirty="0">
                <a:solidFill>
                  <a:srgbClr val="002060"/>
                </a:solidFill>
                <a:latin typeface="Times New Roman" panose="02020603050405020304" pitchFamily="18" charset="0"/>
                <a:ea typeface="Calibri" panose="020F0502020204030204" pitchFamily="34" charset="0"/>
              </a:rPr>
              <a:t> du </a:t>
            </a:r>
            <a:r>
              <a:rPr lang="en-US" sz="2400" b="1" dirty="0" err="1">
                <a:solidFill>
                  <a:srgbClr val="002060"/>
                </a:solidFill>
                <a:latin typeface="Times New Roman" panose="02020603050405020304" pitchFamily="18" charset="0"/>
                <a:ea typeface="Calibri" panose="020F0502020204030204" pitchFamily="34" charset="0"/>
              </a:rPr>
              <a:t>lịch</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trong</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và</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ngoài</a:t>
            </a:r>
            <a:r>
              <a:rPr lang="en-US" sz="2400" b="1" dirty="0">
                <a:solidFill>
                  <a:srgbClr val="002060"/>
                </a:solidFill>
                <a:latin typeface="Times New Roman" panose="02020603050405020304" pitchFamily="18" charset="0"/>
                <a:ea typeface="Calibri" panose="020F0502020204030204" pitchFamily="34" charset="0"/>
              </a:rPr>
              <a:t> </a:t>
            </a:r>
            <a:r>
              <a:rPr lang="en-US" sz="2400" b="1" dirty="0" err="1">
                <a:solidFill>
                  <a:srgbClr val="002060"/>
                </a:solidFill>
                <a:latin typeface="Times New Roman" panose="02020603050405020304" pitchFamily="18" charset="0"/>
                <a:ea typeface="Calibri" panose="020F0502020204030204" pitchFamily="34" charset="0"/>
              </a:rPr>
              <a:t>nước</a:t>
            </a:r>
            <a:r>
              <a:rPr lang="en-US" sz="2400" b="1" dirty="0">
                <a:solidFill>
                  <a:srgbClr val="002060"/>
                </a:solidFill>
                <a:latin typeface="Times New Roman" panose="02020603050405020304" pitchFamily="18" charset="0"/>
                <a:ea typeface="Calibri" panose="020F0502020204030204" pitchFamily="34" charset="0"/>
              </a:rPr>
              <a:t>.</a:t>
            </a:r>
            <a:endParaRPr lang="en-US" sz="2400" b="1" dirty="0">
              <a:solidFill>
                <a:srgbClr val="002060"/>
              </a:solidFill>
            </a:endParaRPr>
          </a:p>
        </p:txBody>
      </p:sp>
    </p:spTree>
    <p:extLst>
      <p:ext uri="{BB962C8B-B14F-4D97-AF65-F5344CB8AC3E}">
        <p14:creationId xmlns:p14="http://schemas.microsoft.com/office/powerpoint/2010/main" val="8201991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2540000" y="2311400"/>
            <a:ext cx="7315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4267"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0" y="1"/>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a:t>
            </a:r>
            <a:r>
              <a:rPr lang="en-US" sz="3733" b="1" dirty="0" err="1">
                <a:ln/>
                <a:solidFill>
                  <a:srgbClr val="FF0000"/>
                </a:solidFill>
                <a:latin typeface="Times New Roman" panose="02020603050405020304" pitchFamily="18" charset="0"/>
                <a:cs typeface="Times New Roman" panose="02020603050405020304" pitchFamily="18" charset="0"/>
              </a:rPr>
              <a:t>Vùng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đồng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bằng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sông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Cửu</a:t>
            </a:r>
            <a:r>
              <a:rPr lang="en-US" sz="3733" b="1" dirty="0">
                <a:ln/>
                <a:solidFill>
                  <a:srgbClr val="FF0000"/>
                </a:solidFill>
                <a:latin typeface="Times New Roman" panose="02020603050405020304" pitchFamily="18" charset="0"/>
                <a:cs typeface="Times New Roman" panose="02020603050405020304" pitchFamily="18" charset="0"/>
              </a:rPr>
              <a:t>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852823" y="3743704"/>
            <a:ext cx="4322337" cy="257577"/>
          </a:xfrm>
          <a:prstGeom prst="roundRect">
            <a:avLst/>
          </a:prstGeom>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n-US" sz="2000" b="1" dirty="0" err="1">
                <a:solidFill>
                  <a:prstClr val="black"/>
                </a:solidFill>
                <a:latin typeface="Times New Roman" panose="02020603050405020304" pitchFamily="18" charset="0"/>
                <a:cs typeface="Times New Roman" panose="02020603050405020304" pitchFamily="18" charset="0"/>
              </a:rPr>
              <a:t>Chợ</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nổi</a:t>
            </a:r>
            <a:r>
              <a:rPr lang="en-US" sz="2000" b="1" dirty="0">
                <a:solidFill>
                  <a:prstClr val="black"/>
                </a:solidFill>
                <a:latin typeface="Times New Roman" panose="02020603050405020304" pitchFamily="18" charset="0"/>
                <a:cs typeface="Times New Roman" panose="02020603050405020304" pitchFamily="18" charset="0"/>
              </a:rPr>
              <a:t> ở ĐBSCL</a:t>
            </a:r>
          </a:p>
        </p:txBody>
      </p:sp>
      <p:sp>
        <p:nvSpPr>
          <p:cNvPr id="12" name="Rounded Rectangle 11"/>
          <p:cNvSpPr/>
          <p:nvPr/>
        </p:nvSpPr>
        <p:spPr>
          <a:xfrm>
            <a:off x="6957409" y="3743703"/>
            <a:ext cx="4322337" cy="257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latin typeface="Times New Roman" panose="02020603050405020304" pitchFamily="18" charset="0"/>
                <a:cs typeface="Times New Roman" panose="02020603050405020304" pitchFamily="18" charset="0"/>
              </a:rPr>
              <a:t>Du </a:t>
            </a:r>
            <a:r>
              <a:rPr lang="en-US" sz="2000" b="1" dirty="0" err="1">
                <a:solidFill>
                  <a:prstClr val="black"/>
                </a:solidFill>
                <a:latin typeface="Times New Roman" panose="02020603050405020304" pitchFamily="18" charset="0"/>
                <a:cs typeface="Times New Roman" panose="02020603050405020304" pitchFamily="18" charset="0"/>
              </a:rPr>
              <a:t>lịch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sông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nước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miệt</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vườn</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852824" y="6555344"/>
            <a:ext cx="4322337" cy="257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prstClr val="black"/>
                </a:solidFill>
                <a:latin typeface="Times New Roman" panose="02020603050405020304" pitchFamily="18" charset="0"/>
                <a:cs typeface="Times New Roman" panose="02020603050405020304" pitchFamily="18" charset="0"/>
              </a:rPr>
              <a:t>Giao</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thông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đường</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thủy</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957410" y="6555343"/>
            <a:ext cx="4322337" cy="257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prstClr val="black"/>
                </a:solidFill>
                <a:latin typeface="Times New Roman" panose="02020603050405020304" pitchFamily="18" charset="0"/>
                <a:cs typeface="Times New Roman" panose="02020603050405020304" pitchFamily="18" charset="0"/>
              </a:rPr>
              <a:t>Thành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phố</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Cần</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Thơ</a:t>
            </a: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823" y="666786"/>
            <a:ext cx="4783070" cy="303828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828" y="666786"/>
            <a:ext cx="5499280" cy="301049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092" y="4054815"/>
            <a:ext cx="4818802" cy="243410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8828" y="4054816"/>
            <a:ext cx="5499280" cy="2434108"/>
          </a:xfrm>
          <a:prstGeom prst="rect">
            <a:avLst/>
          </a:prstGeom>
        </p:spPr>
      </p:pic>
    </p:spTree>
    <p:extLst>
      <p:ext uri="{BB962C8B-B14F-4D97-AF65-F5344CB8AC3E}">
        <p14:creationId xmlns:p14="http://schemas.microsoft.com/office/powerpoint/2010/main" val="21749037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812800" y="2006600"/>
            <a:ext cx="9347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3733" b="1"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2" name="Rounded Rectangle 1"/>
          <p:cNvSpPr/>
          <p:nvPr/>
        </p:nvSpPr>
        <p:spPr>
          <a:xfrm>
            <a:off x="970280" y="2441861"/>
            <a:ext cx="10261600" cy="28255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latin typeface="Times New Roman" panose="02020603050405020304" pitchFamily="18" charset="0"/>
                <a:ea typeface="Arial" panose="020B0604020202020204" pitchFamily="34" charset="0"/>
              </a:rPr>
              <a:t>5.</a:t>
            </a:r>
            <a:r>
              <a:rPr lang="vi-VN" sz="4000" b="1" dirty="0">
                <a:latin typeface="Times New Roman" panose="02020603050405020304" pitchFamily="18" charset="0"/>
                <a:ea typeface="Arial" panose="020B0604020202020204" pitchFamily="34" charset="0"/>
              </a:rPr>
              <a:t> Vùng kinh tế trọng điểm vùng Đồng bằng sông Cửu Long</a:t>
            </a:r>
            <a:endParaRPr lang="zh-CN" altLang="en-US" sz="3733" b="1" dirty="0">
              <a:solidFill>
                <a:prstClr val="white"/>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5" name="Rectangle 4"/>
          <p:cNvSpPr/>
          <p:nvPr/>
        </p:nvSpPr>
        <p:spPr>
          <a:xfrm>
            <a:off x="17029" y="0"/>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a:t>
            </a:r>
            <a:r>
              <a:rPr lang="en-US" sz="3733" b="1" dirty="0" err="1">
                <a:ln/>
                <a:solidFill>
                  <a:srgbClr val="FF0000"/>
                </a:solidFill>
                <a:latin typeface="Times New Roman" panose="02020603050405020304" pitchFamily="18" charset="0"/>
                <a:cs typeface="Times New Roman" panose="02020603050405020304" pitchFamily="18" charset="0"/>
              </a:rPr>
              <a:t>Vùng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đồng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bằng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sông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Cửu</a:t>
            </a:r>
            <a:r>
              <a:rPr lang="en-US" sz="3733" b="1" dirty="0">
                <a:ln/>
                <a:solidFill>
                  <a:srgbClr val="FF0000"/>
                </a:solidFill>
                <a:latin typeface="Times New Roman" panose="02020603050405020304" pitchFamily="18" charset="0"/>
                <a:cs typeface="Times New Roman" panose="02020603050405020304" pitchFamily="18" charset="0"/>
              </a:rPr>
              <a:t>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77583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812800" y="2006600"/>
            <a:ext cx="9347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3733" b="1"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5" name="Rectangle 4"/>
          <p:cNvSpPr/>
          <p:nvPr/>
        </p:nvSpPr>
        <p:spPr>
          <a:xfrm>
            <a:off x="17029" y="0"/>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a:t>
            </a:r>
            <a:r>
              <a:rPr lang="en-US" sz="3733" b="1" dirty="0" err="1">
                <a:ln/>
                <a:solidFill>
                  <a:srgbClr val="FF0000"/>
                </a:solidFill>
                <a:latin typeface="Times New Roman" panose="02020603050405020304" pitchFamily="18" charset="0"/>
                <a:cs typeface="Times New Roman" panose="02020603050405020304" pitchFamily="18" charset="0"/>
              </a:rPr>
              <a:t>Vùng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đồng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bằng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sông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Cửu</a:t>
            </a:r>
            <a:r>
              <a:rPr lang="en-US" sz="3733" b="1" dirty="0">
                <a:ln/>
                <a:solidFill>
                  <a:srgbClr val="FF0000"/>
                </a:solidFill>
                <a:latin typeface="Times New Roman" panose="02020603050405020304" pitchFamily="18" charset="0"/>
                <a:cs typeface="Times New Roman" panose="02020603050405020304" pitchFamily="18" charset="0"/>
              </a:rPr>
              <a:t>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pic>
        <p:nvPicPr>
          <p:cNvPr id="6" name="can-tho-se-la-trung-tam-vung-dong-bang-song-cuu-long-thd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799806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2443480" y="4241800"/>
            <a:ext cx="7315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4267"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0" y="1"/>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a:t>
            </a:r>
            <a:r>
              <a:rPr lang="en-US" sz="3733" b="1" dirty="0" err="1">
                <a:ln/>
                <a:solidFill>
                  <a:srgbClr val="FF0000"/>
                </a:solidFill>
                <a:latin typeface="Times New Roman" panose="02020603050405020304" pitchFamily="18" charset="0"/>
                <a:cs typeface="Times New Roman" panose="02020603050405020304" pitchFamily="18" charset="0"/>
              </a:rPr>
              <a:t>Vùng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đồng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bằng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sông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Cửu</a:t>
            </a:r>
            <a:r>
              <a:rPr lang="en-US" sz="3733" b="1" dirty="0">
                <a:ln/>
                <a:solidFill>
                  <a:srgbClr val="FF0000"/>
                </a:solidFill>
                <a:latin typeface="Times New Roman" panose="02020603050405020304" pitchFamily="18" charset="0"/>
                <a:cs typeface="Times New Roman" panose="02020603050405020304" pitchFamily="18" charset="0"/>
              </a:rPr>
              <a:t>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1219915" y="666787"/>
            <a:ext cx="9955369" cy="10294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err="1">
                <a:solidFill>
                  <a:srgbClr val="FFFF00"/>
                </a:solidFill>
                <a:latin typeface="Times New Roman" panose="02020603050405020304" pitchFamily="18" charset="0"/>
                <a:cs typeface="Times New Roman" panose="02020603050405020304" pitchFamily="18" charset="0"/>
              </a:rPr>
              <a:t>Dựa</a:t>
            </a:r>
            <a:r>
              <a:rPr lang="en-US" sz="3733" b="1" dirty="0">
                <a:solidFill>
                  <a:srgbClr val="FFFF00"/>
                </a:solidFill>
                <a:latin typeface="Times New Roman" panose="02020603050405020304" pitchFamily="18" charset="0"/>
                <a:cs typeface="Times New Roman" panose="02020603050405020304" pitchFamily="18" charset="0"/>
              </a:rPr>
              <a:t> </a:t>
            </a:r>
            <a:r>
              <a:rPr lang="en-US" sz="3733" b="1" dirty="0" err="1">
                <a:solidFill>
                  <a:srgbClr val="FFFF00"/>
                </a:solidFill>
                <a:latin typeface="Times New Roman" panose="02020603050405020304" pitchFamily="18" charset="0"/>
                <a:cs typeface="Times New Roman" panose="02020603050405020304" pitchFamily="18" charset="0"/>
              </a:rPr>
              <a:t>vào</a:t>
            </a:r>
            <a:r>
              <a:rPr lang="en-US" sz="3733" b="1" dirty="0">
                <a:solidFill>
                  <a:srgbClr val="FFFF00"/>
                </a:solidFill>
                <a:latin typeface="Times New Roman" panose="02020603050405020304" pitchFamily="18" charset="0"/>
                <a:cs typeface="Times New Roman" panose="02020603050405020304" pitchFamily="18" charset="0"/>
              </a:rPr>
              <a:t> </a:t>
            </a:r>
            <a:r>
              <a:rPr lang="en-US" sz="3733" b="1" dirty="0" err="1">
                <a:solidFill>
                  <a:srgbClr val="FFFF00"/>
                </a:solidFill>
                <a:latin typeface="Times New Roman" panose="02020603050405020304" pitchFamily="18" charset="0"/>
                <a:cs typeface="Times New Roman" panose="02020603050405020304" pitchFamily="18" charset="0"/>
              </a:rPr>
              <a:t>thông</a:t>
            </a:r>
            <a:r>
              <a:rPr lang="en-US" sz="3733" b="1" dirty="0">
                <a:solidFill>
                  <a:srgbClr val="FFFF00"/>
                </a:solidFill>
                <a:latin typeface="Times New Roman" panose="02020603050405020304" pitchFamily="18" charset="0"/>
                <a:cs typeface="Times New Roman" panose="02020603050405020304" pitchFamily="18" charset="0"/>
              </a:rPr>
              <a:t> tin </a:t>
            </a:r>
            <a:r>
              <a:rPr lang="en-US" sz="3733" b="1" dirty="0" err="1">
                <a:solidFill>
                  <a:srgbClr val="FFFF00"/>
                </a:solidFill>
                <a:latin typeface="Times New Roman" panose="02020603050405020304" pitchFamily="18" charset="0"/>
                <a:cs typeface="Times New Roman" panose="02020603050405020304" pitchFamily="18" charset="0"/>
              </a:rPr>
              <a:t>mục</a:t>
            </a:r>
            <a:r>
              <a:rPr lang="en-US" sz="3733" b="1" dirty="0">
                <a:solidFill>
                  <a:srgbClr val="FFFF00"/>
                </a:solidFill>
                <a:latin typeface="Times New Roman" panose="02020603050405020304" pitchFamily="18" charset="0"/>
                <a:cs typeface="Times New Roman" panose="02020603050405020304" pitchFamily="18" charset="0"/>
              </a:rPr>
              <a:t> </a:t>
            </a:r>
            <a:r>
              <a:rPr lang="en-US" sz="3600" b="1" dirty="0">
                <a:solidFill>
                  <a:srgbClr val="FFFF00"/>
                </a:solidFill>
                <a:latin typeface="Times New Roman" panose="02020603050405020304" pitchFamily="18" charset="0"/>
                <a:cs typeface="Times New Roman" panose="02020603050405020304" pitchFamily="18" charset="0"/>
              </a:rPr>
              <a:t>5 </a:t>
            </a:r>
            <a:r>
              <a:rPr lang="en-US" sz="3600" b="1" dirty="0" err="1">
                <a:solidFill>
                  <a:srgbClr val="FFFF00"/>
                </a:solidFill>
                <a:latin typeface="Times New Roman" panose="02020603050405020304" pitchFamily="18" charset="0"/>
                <a:cs typeface="Times New Roman" panose="02020603050405020304" pitchFamily="18" charset="0"/>
              </a:rPr>
              <a:t>em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hãy</a:t>
            </a:r>
            <a:r>
              <a:rPr lang="en-US" sz="3600" b="1" dirty="0">
                <a:solidFill>
                  <a:srgbClr val="FFFF00"/>
                </a:solidFill>
                <a:latin typeface="Times New Roman" panose="02020603050405020304" pitchFamily="18" charset="0"/>
                <a:cs typeface="Times New Roman" panose="02020603050405020304" pitchFamily="18" charset="0"/>
              </a:rPr>
              <a:t>: </a:t>
            </a:r>
            <a:endParaRPr lang="vi-VN" sz="3600" b="1" dirty="0">
              <a:solidFill>
                <a:srgbClr val="FFFF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321973" y="1790164"/>
            <a:ext cx="11758410" cy="481669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2000"/>
              </a:lnSpc>
              <a:spcAft>
                <a:spcPts val="200"/>
              </a:spcAft>
              <a:tabLst>
                <a:tab pos="200025" algn="l"/>
              </a:tabLst>
            </a:pPr>
            <a:r>
              <a:rPr lang="en-US" sz="2800" b="1" dirty="0">
                <a:solidFill>
                  <a:srgbClr val="002060"/>
                </a:solidFill>
                <a:effectLst>
                  <a:outerShdw blurRad="38100" dist="38100" dir="2700000" algn="tl">
                    <a:srgbClr val="000000">
                      <a:alpha val="43137"/>
                    </a:srgbClr>
                  </a:outerShdw>
                </a:effectLst>
                <a:latin typeface="+mj-lt"/>
              </a:rPr>
              <a:t>T</a:t>
            </a:r>
            <a:r>
              <a:rPr lang="vi-VN" sz="2800" b="1" dirty="0">
                <a:solidFill>
                  <a:srgbClr val="002060"/>
                </a:solidFill>
                <a:effectLst>
                  <a:outerShdw blurRad="38100" dist="38100" dir="2700000" algn="tl">
                    <a:srgbClr val="000000">
                      <a:alpha val="43137"/>
                    </a:srgbClr>
                  </a:outerShdw>
                </a:effectLst>
                <a:latin typeface="+mj-lt"/>
              </a:rPr>
              <a:t>rình bày khái quát về Vùng kinh tế trọng điểm vùng Đồng bằng sông Cửu Long</a:t>
            </a:r>
            <a:r>
              <a:rPr lang="en-US" sz="2800" b="1" dirty="0">
                <a:solidFill>
                  <a:srgbClr val="002060"/>
                </a:solidFill>
                <a:effectLst>
                  <a:outerShdw blurRad="38100" dist="38100" dir="2700000" algn="tl">
                    <a:srgbClr val="000000">
                      <a:alpha val="43137"/>
                    </a:srgbClr>
                  </a:outerShdw>
                </a:effectLst>
                <a:latin typeface="+mj-lt"/>
              </a:rPr>
              <a:t>.</a:t>
            </a:r>
          </a:p>
          <a:p>
            <a:pPr>
              <a:lnSpc>
                <a:spcPct val="124000"/>
              </a:lnSpc>
              <a:spcAft>
                <a:spcPts val="300"/>
              </a:spcAft>
            </a:pPr>
            <a:r>
              <a:rPr lang="en-US" sz="2800" b="1" dirty="0" err="1">
                <a:solidFill>
                  <a:srgbClr val="002060"/>
                </a:solidFill>
                <a:effectLst>
                  <a:outerShdw blurRad="38100" dist="38100" dir="2700000" algn="tl">
                    <a:srgbClr val="000000">
                      <a:alpha val="43137"/>
                    </a:srgbClr>
                  </a:outerShdw>
                </a:effectLst>
                <a:latin typeface="+mj-lt"/>
                <a:ea typeface="Calibri" panose="020F0502020204030204" pitchFamily="34" charset="0"/>
              </a:rPr>
              <a:t>Hướng</a:t>
            </a:r>
            <a:r>
              <a:rPr lang="en-US" sz="2800" b="1" dirty="0">
                <a:solidFill>
                  <a:srgbClr val="002060"/>
                </a:solidFill>
                <a:effectLst>
                  <a:outerShdw blurRad="38100" dist="38100" dir="2700000" algn="tl">
                    <a:srgbClr val="000000">
                      <a:alpha val="43137"/>
                    </a:srgbClr>
                  </a:outerShdw>
                </a:effectLst>
                <a:latin typeface="+mj-lt"/>
                <a:ea typeface="Calibri" panose="020F0502020204030204" pitchFamily="34" charset="0"/>
              </a:rPr>
              <a:t> </a:t>
            </a:r>
            <a:r>
              <a:rPr lang="en-US" sz="2800" b="1" dirty="0" err="1">
                <a:solidFill>
                  <a:srgbClr val="002060"/>
                </a:solidFill>
                <a:effectLst>
                  <a:outerShdw blurRad="38100" dist="38100" dir="2700000" algn="tl">
                    <a:srgbClr val="000000">
                      <a:alpha val="43137"/>
                    </a:srgbClr>
                  </a:outerShdw>
                </a:effectLst>
                <a:latin typeface="+mj-lt"/>
                <a:ea typeface="Calibri" panose="020F0502020204030204" pitchFamily="34" charset="0"/>
              </a:rPr>
              <a:t>dẫn</a:t>
            </a:r>
            <a:r>
              <a:rPr lang="en-US" sz="2800" b="1" dirty="0">
                <a:solidFill>
                  <a:srgbClr val="002060"/>
                </a:solidFill>
                <a:effectLst>
                  <a:outerShdw blurRad="38100" dist="38100" dir="2700000" algn="tl">
                    <a:srgbClr val="000000">
                      <a:alpha val="43137"/>
                    </a:srgbClr>
                  </a:outerShdw>
                </a:effectLst>
                <a:latin typeface="+mj-lt"/>
                <a:ea typeface="Calibri" panose="020F0502020204030204" pitchFamily="34" charset="0"/>
              </a:rPr>
              <a:t>: </a:t>
            </a:r>
          </a:p>
          <a:p>
            <a:pPr>
              <a:lnSpc>
                <a:spcPct val="124000"/>
              </a:lnSpc>
              <a:spcAft>
                <a:spcPts val="300"/>
              </a:spcAft>
            </a:pPr>
            <a:r>
              <a:rPr lang="vi-VN"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Tên các tỉnh, thành phố thuộc Vùng kinh tế trọng điểm vùng Đồng bằng sông Cửu Long.</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a:p>
            <a:pPr>
              <a:lnSpc>
                <a:spcPct val="120000"/>
              </a:lnSpc>
              <a:spcAft>
                <a:spcPts val="300"/>
              </a:spcAft>
            </a:pPr>
            <a:r>
              <a:rPr lang="vi-VN"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Các thế mạnh nổi trội.</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a:p>
            <a:pPr>
              <a:lnSpc>
                <a:spcPct val="120000"/>
              </a:lnSpc>
              <a:spcAft>
                <a:spcPts val="300"/>
              </a:spcAft>
            </a:pPr>
            <a:r>
              <a:rPr lang="vi-VN"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Thực trạng.</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a:p>
            <a:pPr>
              <a:lnSpc>
                <a:spcPct val="120000"/>
              </a:lnSpc>
              <a:spcAft>
                <a:spcPts val="300"/>
              </a:spcAft>
            </a:pPr>
            <a:r>
              <a:rPr lang="vi-VN"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Định hướng phát triển.</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140367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2540000" y="2311400"/>
            <a:ext cx="7315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4267"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0" y="1"/>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a:t>
            </a:r>
            <a:r>
              <a:rPr lang="en-US" sz="3733" b="1" dirty="0" err="1">
                <a:ln/>
                <a:solidFill>
                  <a:srgbClr val="FF0000"/>
                </a:solidFill>
                <a:latin typeface="Times New Roman" panose="02020603050405020304" pitchFamily="18" charset="0"/>
                <a:cs typeface="Times New Roman" panose="02020603050405020304" pitchFamily="18" charset="0"/>
              </a:rPr>
              <a:t>Vùng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đồng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bằng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sông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Cửu</a:t>
            </a:r>
            <a:r>
              <a:rPr lang="en-US" sz="3733" b="1" dirty="0">
                <a:ln/>
                <a:solidFill>
                  <a:srgbClr val="FF0000"/>
                </a:solidFill>
                <a:latin typeface="Times New Roman" panose="02020603050405020304" pitchFamily="18" charset="0"/>
                <a:cs typeface="Times New Roman" panose="02020603050405020304" pitchFamily="18" charset="0"/>
              </a:rPr>
              <a:t>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759854"/>
            <a:ext cx="12192000" cy="60981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800"/>
              </a:spcBef>
              <a:spcAft>
                <a:spcPts val="800"/>
              </a:spcAft>
            </a:pPr>
            <a:r>
              <a:rPr lang="en-US" sz="3200" b="1" dirty="0">
                <a:solidFill>
                  <a:srgbClr val="000000"/>
                </a:solidFill>
                <a:latin typeface="Times New Roman" panose="02020603050405020304" pitchFamily="18" charset="0"/>
                <a:ea typeface="Times New Roman" panose="02020603050405020304" pitchFamily="18" charset="0"/>
              </a:rPr>
              <a:t>NỘI DUNG HỌC TẬP</a:t>
            </a:r>
            <a:endParaRPr lang="vi-VN" sz="3200" dirty="0">
              <a:solidFill>
                <a:srgbClr val="000000"/>
              </a:solidFill>
              <a:latin typeface="Times New Roman" panose="02020603050405020304" pitchFamily="18" charset="0"/>
              <a:ea typeface="Calibri" panose="020F0502020204030204" pitchFamily="34" charset="0"/>
            </a:endParaRPr>
          </a:p>
          <a:p>
            <a:pPr algn="just">
              <a:spcBef>
                <a:spcPts val="600"/>
              </a:spcBef>
              <a:spcAft>
                <a:spcPts val="600"/>
              </a:spcAft>
            </a:pPr>
            <a:r>
              <a:rPr lang="en-US" sz="2400" b="1" dirty="0">
                <a:solidFill>
                  <a:srgbClr val="FF0000"/>
                </a:solidFill>
                <a:latin typeface="Times New Roman" panose="02020603050405020304" pitchFamily="18" charset="0"/>
                <a:ea typeface="Arial" panose="020B0604020202020204" pitchFamily="34" charset="0"/>
              </a:rPr>
              <a:t>5. </a:t>
            </a:r>
            <a:r>
              <a:rPr lang="vi-VN" sz="2400" b="1" dirty="0">
                <a:solidFill>
                  <a:srgbClr val="FF0000"/>
                </a:solidFill>
                <a:latin typeface="+mj-lt"/>
              </a:rPr>
              <a:t>Vùng kinh tế trọng điểm vùng Đồng bằng sông Cửu Long</a:t>
            </a:r>
            <a:endParaRPr lang="en-US" sz="2400" b="1" dirty="0">
              <a:solidFill>
                <a:srgbClr val="FF0000"/>
              </a:solidFill>
              <a:latin typeface="+mj-lt"/>
            </a:endParaRPr>
          </a:p>
          <a:p>
            <a:pPr algn="just">
              <a:lnSpc>
                <a:spcPct val="120000"/>
              </a:lnSpc>
              <a:spcBef>
                <a:spcPts val="600"/>
              </a:spcBef>
              <a:spcAft>
                <a:spcPts val="600"/>
              </a:spcAft>
              <a:tabLst>
                <a:tab pos="349250" algn="l"/>
              </a:tabLst>
            </a:pPr>
            <a:r>
              <a:rPr lang="vi-VN" sz="2400" b="1" i="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2400" b="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Vùng kinh tế trọng điểm vùng Đồng bằng sông Cửu Long bao gồm: Cần Thơ, Kiên Giang, An Giang và Cà Mau.</a:t>
            </a:r>
            <a:endParaRPr lang="en-US" sz="2400" b="1" dirty="0">
              <a:solidFill>
                <a:srgbClr val="0070C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a:p>
            <a:pPr algn="just">
              <a:lnSpc>
                <a:spcPct val="120000"/>
              </a:lnSpc>
              <a:spcBef>
                <a:spcPts val="600"/>
              </a:spcBef>
              <a:spcAft>
                <a:spcPts val="600"/>
              </a:spcAft>
              <a:tabLst>
                <a:tab pos="349250" algn="l"/>
              </a:tabLst>
            </a:pPr>
            <a:r>
              <a:rPr lang="vi-VN" sz="2400" b="1" i="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2400" b="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Các thế mạnh nổi trội: sản xuất lương thực, thực phẩm; sản xuất điện; phát triển du lịch; giao thông đường biển, đường sông,...</a:t>
            </a:r>
            <a:endParaRPr lang="en-US" sz="2400" b="1" dirty="0">
              <a:solidFill>
                <a:srgbClr val="0070C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a:p>
            <a:pPr algn="just">
              <a:lnSpc>
                <a:spcPct val="120000"/>
              </a:lnSpc>
              <a:spcBef>
                <a:spcPts val="600"/>
              </a:spcBef>
              <a:spcAft>
                <a:spcPts val="600"/>
              </a:spcAft>
              <a:tabLst>
                <a:tab pos="352425" algn="l"/>
              </a:tabLst>
            </a:pPr>
            <a:r>
              <a:rPr lang="vi-VN" sz="2400" b="1" i="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2400" b="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Thực trạng: đóng góp khoảng 4% GDP cả nước; là trung tâm lớn về sản xuất lúa gạo, nuôi trồng, đánh bắt và chế biến thuỷ sản, có đóng góp quan trọng vào xuất khẩu nông sản và thuỷ sản cả nước,...</a:t>
            </a:r>
            <a:endParaRPr lang="en-US" sz="2400" b="1" dirty="0">
              <a:solidFill>
                <a:srgbClr val="0070C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a:p>
            <a:r>
              <a:rPr lang="vi-VN" sz="2400" b="1" i="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vi-VN" sz="2400" b="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Định hướng phát triển: tập trung vào tam giác Cần Thơ - An Giang - Kiên Giang, trong đó thành phố Cần Thơ là cực tăng trưởng; xây dựng vùng trở thành trung tâm dịch vụ, du lịch, </a:t>
            </a:r>
            <a:r>
              <a:rPr lang="en-US" sz="2400" b="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logistics, </a:t>
            </a:r>
            <a:r>
              <a:rPr lang="vi-VN" sz="2400" b="1" dirty="0">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công nghiệp phục vụ nông nghiệp,...</a:t>
            </a:r>
            <a:endParaRPr lang="en-US" sz="2400" b="1" dirty="0">
              <a:solidFill>
                <a:srgbClr val="0070C0"/>
              </a:solidFill>
              <a:effectLst>
                <a:outerShdw blurRad="38100" dist="38100" dir="2700000" algn="tl">
                  <a:srgbClr val="000000">
                    <a:alpha val="43137"/>
                  </a:srgbClr>
                </a:outerShdw>
              </a:effectLst>
              <a:latin typeface="+mj-lt"/>
              <a:ea typeface="Calibri" panose="020F0502020204030204" pitchFamily="34" charset="0"/>
            </a:endParaRPr>
          </a:p>
        </p:txBody>
      </p:sp>
    </p:spTree>
    <p:extLst>
      <p:ext uri="{BB962C8B-B14F-4D97-AF65-F5344CB8AC3E}">
        <p14:creationId xmlns:p14="http://schemas.microsoft.com/office/powerpoint/2010/main" val="16208401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968828" y="1328057"/>
            <a:ext cx="4332515" cy="4132943"/>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6807201" y="2280025"/>
            <a:ext cx="4126436" cy="748988"/>
          </a:xfrm>
          <a:prstGeom prst="rect">
            <a:avLst/>
          </a:prstGeom>
          <a:noFill/>
        </p:spPr>
        <p:txBody>
          <a:bodyPr wrap="square">
            <a:spAutoFit/>
          </a:bodyPr>
          <a:lstStyle/>
          <a:p>
            <a:r>
              <a:rPr lang="en-US" sz="4267" b="1" dirty="0">
                <a:solidFill>
                  <a:srgbClr val="FF0000"/>
                </a:solidFill>
                <a:latin typeface="Times New Roman" panose="02020603050405020304" pitchFamily="18" charset="0"/>
                <a:ea typeface="Calibri" panose="020F0502020204030204" pitchFamily="34" charset="0"/>
              </a:rPr>
              <a:t>LUYỆN TẬP</a:t>
            </a:r>
            <a:endParaRPr lang="en-US" sz="4267"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059724"/>
            <a:ext cx="6350000" cy="3810000"/>
          </a:xfrm>
          <a:prstGeom prst="rect">
            <a:avLst/>
          </a:prstGeom>
        </p:spPr>
      </p:pic>
    </p:spTree>
    <p:extLst>
      <p:ext uri="{BB962C8B-B14F-4D97-AF65-F5344CB8AC3E}">
        <p14:creationId xmlns:p14="http://schemas.microsoft.com/office/powerpoint/2010/main" val="14618344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99882" y="0"/>
            <a:ext cx="7041159" cy="1107996"/>
          </a:xfrm>
          <a:prstGeom prst="rect">
            <a:avLst/>
          </a:prstGeom>
          <a:noFill/>
        </p:spPr>
        <p:txBody>
          <a:bodyPr wrap="none" lIns="91440" tIns="45720" rIns="91440" bIns="45720">
            <a:spAutoFit/>
          </a:bodyPr>
          <a:lstStyle/>
          <a:p>
            <a:pPr algn="ctr"/>
            <a:r>
              <a:rPr lang="en-US" sz="6600" b="1">
                <a:ln w="6600">
                  <a:solidFill>
                    <a:srgbClr val="ED7D31"/>
                  </a:solidFill>
                  <a:prstDash val="solid"/>
                </a:ln>
                <a:solidFill>
                  <a:srgbClr val="FFFF00"/>
                </a:solidFill>
                <a:effectLst>
                  <a:outerShdw dist="38100" dir="2700000" algn="tl" rotWithShape="0">
                    <a:srgbClr val="ED7D31"/>
                  </a:outerShdw>
                </a:effectLst>
              </a:rPr>
              <a:t>HALLOWEEN GAME</a:t>
            </a:r>
          </a:p>
        </p:txBody>
      </p:sp>
      <p:sp>
        <p:nvSpPr>
          <p:cNvPr id="5" name="Rectangle 4"/>
          <p:cNvSpPr/>
          <p:nvPr/>
        </p:nvSpPr>
        <p:spPr>
          <a:xfrm>
            <a:off x="556444" y="1028359"/>
            <a:ext cx="3857145" cy="2215991"/>
          </a:xfrm>
          <a:prstGeom prst="rect">
            <a:avLst/>
          </a:prstGeom>
          <a:noFill/>
        </p:spPr>
        <p:txBody>
          <a:bodyPr wrap="none" lIns="91440" tIns="45720" rIns="91440" bIns="45720">
            <a:spAutoFit/>
          </a:bodyPr>
          <a:lstStyle/>
          <a:p>
            <a:pPr algn="ctr"/>
            <a:r>
              <a:rPr lang="en-US" sz="13800" b="1">
                <a:ln w="6600">
                  <a:solidFill>
                    <a:srgbClr val="ED7D31"/>
                  </a:solidFill>
                  <a:prstDash val="solid"/>
                </a:ln>
                <a:solidFill>
                  <a:srgbClr val="FF0000"/>
                </a:solidFill>
                <a:effectLst>
                  <a:outerShdw dist="38100" dir="2700000" algn="tl" rotWithShape="0">
                    <a:srgbClr val="ED7D31"/>
                  </a:outerShdw>
                </a:effectLst>
                <a:latin typeface=".VnMystical" panose="020B7200000000000000" pitchFamily="34" charset="0"/>
              </a:rPr>
              <a:t>TRICK</a:t>
            </a:r>
          </a:p>
        </p:txBody>
      </p:sp>
      <p:sp>
        <p:nvSpPr>
          <p:cNvPr id="7" name="Rectangle 6"/>
          <p:cNvSpPr/>
          <p:nvPr/>
        </p:nvSpPr>
        <p:spPr>
          <a:xfrm>
            <a:off x="5144519" y="2853837"/>
            <a:ext cx="4049507" cy="2215991"/>
          </a:xfrm>
          <a:prstGeom prst="rect">
            <a:avLst/>
          </a:prstGeom>
          <a:noFill/>
        </p:spPr>
        <p:txBody>
          <a:bodyPr wrap="none" lIns="91440" tIns="45720" rIns="91440" bIns="45720">
            <a:spAutoFit/>
          </a:bodyPr>
          <a:lstStyle/>
          <a:p>
            <a:pPr algn="ctr"/>
            <a:r>
              <a:rPr lang="en-US" sz="13800" b="1">
                <a:ln w="6600">
                  <a:solidFill>
                    <a:srgbClr val="ED7D31"/>
                  </a:solidFill>
                  <a:prstDash val="solid"/>
                </a:ln>
                <a:solidFill>
                  <a:srgbClr val="00B0F0"/>
                </a:solidFill>
                <a:effectLst>
                  <a:outerShdw dist="38100" dir="2700000" algn="tl" rotWithShape="0">
                    <a:srgbClr val="ED7D31"/>
                  </a:outerShdw>
                </a:effectLst>
                <a:latin typeface=".VnMystical" panose="020B7200000000000000" pitchFamily="34" charset="0"/>
              </a:rPr>
              <a:t>TREAT</a:t>
            </a:r>
          </a:p>
        </p:txBody>
      </p:sp>
      <p:sp>
        <p:nvSpPr>
          <p:cNvPr id="6" name="Rectangle 5"/>
          <p:cNvSpPr/>
          <p:nvPr/>
        </p:nvSpPr>
        <p:spPr>
          <a:xfrm>
            <a:off x="3520536" y="1672128"/>
            <a:ext cx="2517036" cy="2646878"/>
          </a:xfrm>
          <a:prstGeom prst="rect">
            <a:avLst/>
          </a:prstGeom>
          <a:noFill/>
        </p:spPr>
        <p:txBody>
          <a:bodyPr wrap="none" lIns="91440" tIns="45720" rIns="91440" bIns="45720">
            <a:spAutoFit/>
          </a:bodyPr>
          <a:lstStyle/>
          <a:p>
            <a:pPr algn="ctr"/>
            <a:r>
              <a:rPr lang="en-US" sz="16600" b="1">
                <a:ln w="12700">
                  <a:solidFill>
                    <a:srgbClr val="4472C4"/>
                  </a:solidFill>
                  <a:prstDash val="solid"/>
                </a:ln>
                <a:pattFill prst="ltDnDiag">
                  <a:fgClr>
                    <a:srgbClr val="4472C4">
                      <a:lumMod val="60000"/>
                      <a:lumOff val="40000"/>
                    </a:srgbClr>
                  </a:fgClr>
                  <a:bgClr>
                    <a:prstClr val="white"/>
                  </a:bgClr>
                </a:pattFill>
                <a:latin typeface="Action Jackson" panose="00000400000000000000" pitchFamily="2" charset="0"/>
              </a:rPr>
              <a:t>OR</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86025"/>
            <a:ext cx="3352800" cy="4371975"/>
          </a:xfrm>
          <a:prstGeom prst="rect">
            <a:avLst/>
          </a:prstGeom>
        </p:spPr>
      </p:pic>
      <p:sp>
        <p:nvSpPr>
          <p:cNvPr id="9" name="Rectangle 8"/>
          <p:cNvSpPr/>
          <p:nvPr/>
        </p:nvSpPr>
        <p:spPr>
          <a:xfrm>
            <a:off x="9625149" y="6324285"/>
            <a:ext cx="2392065" cy="400110"/>
          </a:xfrm>
          <a:prstGeom prst="rect">
            <a:avLst/>
          </a:prstGeom>
          <a:noFill/>
        </p:spPr>
        <p:txBody>
          <a:bodyPr wrap="none" lIns="91440" tIns="45720" rIns="91440" bIns="45720">
            <a:spAutoFit/>
          </a:bodyPr>
          <a:lstStyle/>
          <a:p>
            <a:pPr algn="ctr"/>
            <a:r>
              <a:rPr lang="en-US" sz="2000" b="1">
                <a:ln w="10160">
                  <a:solidFill>
                    <a:srgbClr val="4472C4"/>
                  </a:solidFill>
                  <a:prstDash val="solid"/>
                </a:ln>
                <a:solidFill>
                  <a:srgbClr val="FFFFFF"/>
                </a:solidFill>
                <a:effectLst>
                  <a:outerShdw blurRad="38100" dist="22860" dir="5400000" algn="tl" rotWithShape="0">
                    <a:srgbClr val="000000">
                      <a:alpha val="30000"/>
                    </a:srgbClr>
                  </a:outerShdw>
                </a:effectLst>
              </a:rPr>
              <a:t>POWERPOINT GAME</a:t>
            </a:r>
          </a:p>
        </p:txBody>
      </p:sp>
      <p:pic>
        <p:nvPicPr>
          <p:cNvPr id="11" name="Smoked_Kielbasa_Polk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21181" y="-743205"/>
            <a:ext cx="609600" cy="6096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74109">
            <a:off x="7378856" y="994918"/>
            <a:ext cx="5029200" cy="276225"/>
          </a:xfrm>
          <a:prstGeom prst="rect">
            <a:avLst/>
          </a:prstGeom>
        </p:spPr>
      </p:pic>
      <p:sp>
        <p:nvSpPr>
          <p:cNvPr id="13" name="TextBox 12"/>
          <p:cNvSpPr txBox="1"/>
          <p:nvPr/>
        </p:nvSpPr>
        <p:spPr>
          <a:xfrm>
            <a:off x="5923386" y="4659094"/>
            <a:ext cx="2491772" cy="369332"/>
          </a:xfrm>
          <a:prstGeom prst="rect">
            <a:avLst/>
          </a:prstGeom>
          <a:noFill/>
        </p:spPr>
        <p:txBody>
          <a:bodyPr wrap="none" rtlCol="0">
            <a:spAutoFit/>
          </a:bodyPr>
          <a:lstStyle/>
          <a:p>
            <a:r>
              <a:rPr lang="en-US">
                <a:solidFill>
                  <a:prstClr val="white">
                    <a:lumMod val="50000"/>
                  </a:prstClr>
                </a:solidFill>
              </a:rPr>
              <a:t>Design by Vo Van Xin Em</a:t>
            </a:r>
          </a:p>
        </p:txBody>
      </p:sp>
    </p:spTree>
    <p:extLst>
      <p:ext uri="{BB962C8B-B14F-4D97-AF65-F5344CB8AC3E}">
        <p14:creationId xmlns:p14="http://schemas.microsoft.com/office/powerpoint/2010/main" val="2760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4"/>
                                        </p:tgtEl>
                                      </p:cBhvr>
                                      <p:to x="80000" y="100000"/>
                                    </p:animScale>
                                    <p:anim by="(#ppt_w*0.10)" calcmode="lin" valueType="num">
                                      <p:cBhvr>
                                        <p:cTn id="7" dur="250" autoRev="1" fill="hold">
                                          <p:stCondLst>
                                            <p:cond delay="0"/>
                                          </p:stCondLst>
                                        </p:cTn>
                                        <p:tgtEl>
                                          <p:spTgt spid="4"/>
                                        </p:tgtEl>
                                        <p:attrNameLst>
                                          <p:attrName>ppt_x</p:attrName>
                                        </p:attrNameLst>
                                      </p:cBhvr>
                                    </p:anim>
                                    <p:anim by="(-#ppt_w*0.10)" calcmode="lin" valueType="num">
                                      <p:cBhvr>
                                        <p:cTn id="8" dur="250" autoRev="1" fill="hold">
                                          <p:stCondLst>
                                            <p:cond delay="0"/>
                                          </p:stCondLst>
                                        </p:cTn>
                                        <p:tgtEl>
                                          <p:spTgt spid="4"/>
                                        </p:tgtEl>
                                        <p:attrNameLst>
                                          <p:attrName>ppt_y</p:attrName>
                                        </p:attrNameLst>
                                      </p:cBhvr>
                                    </p:anim>
                                    <p:animRot by="-480000">
                                      <p:cBhvr>
                                        <p:cTn id="9" dur="250" autoRev="1" fill="hold">
                                          <p:stCondLst>
                                            <p:cond delay="0"/>
                                          </p:stCondLst>
                                        </p:cTn>
                                        <p:tgtEl>
                                          <p:spTgt spid="4"/>
                                        </p:tgtEl>
                                        <p:attrNameLst>
                                          <p:attrName>r</p:attrName>
                                        </p:attrNameLst>
                                      </p:cBhvr>
                                    </p:animRot>
                                  </p:childTnLst>
                                </p:cTn>
                              </p:par>
                              <p:par>
                                <p:cTn id="10" presetID="21" presetClass="emph" presetSubtype="0" repeatCount="indefinite" fill="hold" grpId="0" nodeType="withEffect">
                                  <p:stCondLst>
                                    <p:cond delay="0"/>
                                  </p:stCondLst>
                                  <p:childTnLst>
                                    <p:animClr clrSpc="hsl" dir="cw">
                                      <p:cBhvr override="childStyle">
                                        <p:cTn id="11" dur="500" fill="hold"/>
                                        <p:tgtEl>
                                          <p:spTgt spid="5"/>
                                        </p:tgtEl>
                                        <p:attrNameLst>
                                          <p:attrName>style.color</p:attrName>
                                        </p:attrNameLst>
                                      </p:cBhvr>
                                      <p:by>
                                        <p:hsl h="7200000" s="0" l="0"/>
                                      </p:by>
                                    </p:animClr>
                                    <p:animClr clrSpc="hsl" dir="cw">
                                      <p:cBhvr>
                                        <p:cTn id="12" dur="500" fill="hold"/>
                                        <p:tgtEl>
                                          <p:spTgt spid="5"/>
                                        </p:tgtEl>
                                        <p:attrNameLst>
                                          <p:attrName>fillcolor</p:attrName>
                                        </p:attrNameLst>
                                      </p:cBhvr>
                                      <p:by>
                                        <p:hsl h="7200000" s="0" l="0"/>
                                      </p:by>
                                    </p:animClr>
                                    <p:animClr clrSpc="hsl" dir="cw">
                                      <p:cBhvr>
                                        <p:cTn id="13" dur="500" fill="hold"/>
                                        <p:tgtEl>
                                          <p:spTgt spid="5"/>
                                        </p:tgtEl>
                                        <p:attrNameLst>
                                          <p:attrName>stroke.color</p:attrName>
                                        </p:attrNameLst>
                                      </p:cBhvr>
                                      <p:by>
                                        <p:hsl h="7200000" s="0" l="0"/>
                                      </p:by>
                                    </p:animClr>
                                    <p:set>
                                      <p:cBhvr>
                                        <p:cTn id="14" dur="500" fill="hold"/>
                                        <p:tgtEl>
                                          <p:spTgt spid="5"/>
                                        </p:tgtEl>
                                        <p:attrNameLst>
                                          <p:attrName>fill.type</p:attrName>
                                        </p:attrNameLst>
                                      </p:cBhvr>
                                      <p:to>
                                        <p:strVal val="solid"/>
                                      </p:to>
                                    </p:set>
                                  </p:childTnLst>
                                </p:cTn>
                              </p:par>
                              <p:par>
                                <p:cTn id="15" presetID="21" presetClass="emph" presetSubtype="0" repeatCount="indefinite" fill="hold" grpId="0" nodeType="withEffect">
                                  <p:stCondLst>
                                    <p:cond delay="0"/>
                                  </p:stCondLst>
                                  <p:childTnLst>
                                    <p:animClr clrSpc="hsl" dir="cw">
                                      <p:cBhvr override="childStyle">
                                        <p:cTn id="16" dur="500" fill="hold"/>
                                        <p:tgtEl>
                                          <p:spTgt spid="7"/>
                                        </p:tgtEl>
                                        <p:attrNameLst>
                                          <p:attrName>style.color</p:attrName>
                                        </p:attrNameLst>
                                      </p:cBhvr>
                                      <p:by>
                                        <p:hsl h="7200000" s="0" l="0"/>
                                      </p:by>
                                    </p:animClr>
                                    <p:animClr clrSpc="hsl" dir="cw">
                                      <p:cBhvr>
                                        <p:cTn id="17" dur="500" fill="hold"/>
                                        <p:tgtEl>
                                          <p:spTgt spid="7"/>
                                        </p:tgtEl>
                                        <p:attrNameLst>
                                          <p:attrName>fillcolor</p:attrName>
                                        </p:attrNameLst>
                                      </p:cBhvr>
                                      <p:by>
                                        <p:hsl h="7200000" s="0" l="0"/>
                                      </p:by>
                                    </p:animClr>
                                    <p:animClr clrSpc="hsl" dir="cw">
                                      <p:cBhvr>
                                        <p:cTn id="18" dur="500" fill="hold"/>
                                        <p:tgtEl>
                                          <p:spTgt spid="7"/>
                                        </p:tgtEl>
                                        <p:attrNameLst>
                                          <p:attrName>stroke.color</p:attrName>
                                        </p:attrNameLst>
                                      </p:cBhvr>
                                      <p:by>
                                        <p:hsl h="7200000" s="0" l="0"/>
                                      </p:by>
                                    </p:animClr>
                                    <p:set>
                                      <p:cBhvr>
                                        <p:cTn id="19" dur="500" fill="hold"/>
                                        <p:tgtEl>
                                          <p:spTgt spid="7"/>
                                        </p:tgtEl>
                                        <p:attrNameLst>
                                          <p:attrName>fill.type</p:attrName>
                                        </p:attrNameLst>
                                      </p:cBhvr>
                                      <p:to>
                                        <p:strVal val="solid"/>
                                      </p:to>
                                    </p:set>
                                  </p:childTnLst>
                                </p:cTn>
                              </p:par>
                              <p:par>
                                <p:cTn id="20" presetID="21" presetClass="emph" presetSubtype="0" repeatCount="indefinite" fill="hold" grpId="0" nodeType="withEffect">
                                  <p:stCondLst>
                                    <p:cond delay="0"/>
                                  </p:stCondLst>
                                  <p:childTnLst>
                                    <p:animClr clrSpc="hsl" dir="cw">
                                      <p:cBhvr override="childStyle">
                                        <p:cTn id="21" dur="500" fill="hold"/>
                                        <p:tgtEl>
                                          <p:spTgt spid="9"/>
                                        </p:tgtEl>
                                        <p:attrNameLst>
                                          <p:attrName>style.color</p:attrName>
                                        </p:attrNameLst>
                                      </p:cBhvr>
                                      <p:by>
                                        <p:hsl h="7200000" s="0" l="0"/>
                                      </p:by>
                                    </p:animClr>
                                    <p:animClr clrSpc="hsl" dir="cw">
                                      <p:cBhvr>
                                        <p:cTn id="22" dur="500" fill="hold"/>
                                        <p:tgtEl>
                                          <p:spTgt spid="9"/>
                                        </p:tgtEl>
                                        <p:attrNameLst>
                                          <p:attrName>fillcolor</p:attrName>
                                        </p:attrNameLst>
                                      </p:cBhvr>
                                      <p:by>
                                        <p:hsl h="7200000" s="0" l="0"/>
                                      </p:by>
                                    </p:animClr>
                                    <p:animClr clrSpc="hsl" dir="cw">
                                      <p:cBhvr>
                                        <p:cTn id="23" dur="500" fill="hold"/>
                                        <p:tgtEl>
                                          <p:spTgt spid="9"/>
                                        </p:tgtEl>
                                        <p:attrNameLst>
                                          <p:attrName>stroke.color</p:attrName>
                                        </p:attrNameLst>
                                      </p:cBhvr>
                                      <p:by>
                                        <p:hsl h="7200000" s="0" l="0"/>
                                      </p:by>
                                    </p:animClr>
                                    <p:set>
                                      <p:cBhvr>
                                        <p:cTn id="24" dur="500" fill="hold"/>
                                        <p:tgtEl>
                                          <p:spTgt spid="9"/>
                                        </p:tgtEl>
                                        <p:attrNameLst>
                                          <p:attrName>fill.type</p:attrName>
                                        </p:attrNameLst>
                                      </p:cBhvr>
                                      <p:to>
                                        <p:strVal val="solid"/>
                                      </p:to>
                                    </p:set>
                                  </p:childTnLst>
                                </p:cTn>
                              </p:par>
                              <p:par>
                                <p:cTn id="25" presetID="1" presetClass="mediacall" presetSubtype="0" fill="hold" nodeType="withEffect">
                                  <p:stCondLst>
                                    <p:cond delay="0"/>
                                  </p:stCondLst>
                                  <p:childTnLst>
                                    <p:cmd type="call" cmd="playFrom(0.0)">
                                      <p:cBhvr>
                                        <p:cTn id="26" dur="92917"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3" presetClass="mediacall" presetSubtype="0" fill="hold" nodeType="clickEffect">
                                  <p:stCondLst>
                                    <p:cond delay="0"/>
                                  </p:stCondLst>
                                  <p:childTnLst>
                                    <p:cmd type="call" cmd="stop">
                                      <p:cBhvr>
                                        <p:cTn id="3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1"/>
                </p:tgtEl>
              </p:cMediaNode>
            </p:audio>
          </p:childTnLst>
        </p:cTn>
      </p:par>
    </p:tnLst>
    <p:bldLst>
      <p:bldP spid="4" grpId="0"/>
      <p:bldP spid="5" grpId="0"/>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2540000" y="2311400"/>
            <a:ext cx="7315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4267"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0" y="1"/>
            <a:ext cx="12202160" cy="1241237"/>
          </a:xfrm>
          <a:prstGeom prst="rect">
            <a:avLst/>
          </a:prstGeom>
          <a:solidFill>
            <a:srgbClr val="FFFF00"/>
          </a:solidFill>
        </p:spPr>
        <p:txBody>
          <a:bodyPr wrap="square">
            <a:spAutoFit/>
          </a:bodyPr>
          <a:lstStyle/>
          <a:p>
            <a:pPr algn="ctr"/>
            <a:r>
              <a:rPr lang="en-US" sz="3733" b="1">
                <a:ln/>
                <a:solidFill>
                  <a:srgbClr val="FF0000"/>
                </a:solidFill>
                <a:latin typeface="Times New Roman" panose="02020603050405020304" pitchFamily="18" charset="0"/>
                <a:cs typeface="Times New Roman" panose="02020603050405020304" pitchFamily="18" charset="0"/>
              </a:rPr>
              <a:t>Bài 7: Vai trò của tài nguyên khí hậu và tài nguyên nước đối với sự phát triển kinh tế - xã hội nước ta (Tiết 1)</a:t>
            </a:r>
            <a:endParaRPr lang="en-US" sz="3733"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1272144"/>
            <a:ext cx="12192000" cy="55858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a:ln/>
                <a:solidFill>
                  <a:prstClr val="black"/>
                </a:solidFill>
                <a:latin typeface="Times New Roman" panose="02020603050405020304" pitchFamily="18" charset="0"/>
                <a:cs typeface="Times New Roman" panose="02020603050405020304" pitchFamily="18" charset="0"/>
              </a:rPr>
              <a:t>Trò chơi Vượt chướng ngại vật</a:t>
            </a:r>
          </a:p>
          <a:p>
            <a:pPr algn="ctr"/>
            <a:r>
              <a:rPr lang="en-US" sz="3200" b="1">
                <a:solidFill>
                  <a:srgbClr val="00B050"/>
                </a:solidFill>
                <a:latin typeface="Times New Roman" panose="02020603050405020304" pitchFamily="18" charset="0"/>
                <a:cs typeface="Times New Roman" panose="02020603050405020304" pitchFamily="18" charset="0"/>
              </a:rPr>
              <a:t>CÁCH CHƠI</a:t>
            </a:r>
          </a:p>
          <a:p>
            <a:r>
              <a:rPr lang="en-US" sz="2400">
                <a:solidFill>
                  <a:prstClr val="white"/>
                </a:solidFill>
                <a:ea typeface="Times New Roman" panose="02020603050405020304" pitchFamily="18" charset="0"/>
              </a:rPr>
              <a:t> </a:t>
            </a:r>
            <a:r>
              <a:rPr lang="en-US" sz="3200">
                <a:solidFill>
                  <a:srgbClr val="0000FF"/>
                </a:solidFill>
                <a:latin typeface="Times New Roman" panose="02020603050405020304" pitchFamily="18" charset="0"/>
                <a:cs typeface="Times New Roman" panose="02020603050405020304" pitchFamily="18" charset="0"/>
              </a:rPr>
              <a:t>Bước 1: Bấm vào màn hình ra câu hỏi</a:t>
            </a:r>
          </a:p>
          <a:p>
            <a:r>
              <a:rPr lang="en-US" sz="3200">
                <a:solidFill>
                  <a:srgbClr val="0000FF"/>
                </a:solidFill>
                <a:latin typeface="Times New Roman" panose="02020603050405020304" pitchFamily="18" charset="0"/>
                <a:cs typeface="Times New Roman" panose="02020603050405020304" pitchFamily="18" charset="0"/>
              </a:rPr>
              <a:t>Bước 2: Bấm tiếp vào màn hình ra đáp án</a:t>
            </a:r>
          </a:p>
          <a:p>
            <a:r>
              <a:rPr lang="en-US" sz="3200">
                <a:solidFill>
                  <a:srgbClr val="0000FF"/>
                </a:solidFill>
                <a:latin typeface="Times New Roman" panose="02020603050405020304" pitchFamily="18" charset="0"/>
                <a:cs typeface="Times New Roman" panose="02020603050405020304" pitchFamily="18" charset="0"/>
              </a:rPr>
              <a:t>Bước 3: Bấm vào chiếc xe của xì-trum để vượt chướng ngại vật.</a:t>
            </a:r>
          </a:p>
          <a:p>
            <a:r>
              <a:rPr lang="en-US" sz="3200">
                <a:solidFill>
                  <a:srgbClr val="FF0000"/>
                </a:solidFill>
                <a:latin typeface="Times New Roman" panose="02020603050405020304" pitchFamily="18" charset="0"/>
                <a:cs typeface="Times New Roman" panose="02020603050405020304" pitchFamily="18" charset="0"/>
              </a:rPr>
              <a:t>Trường hợp học sinh không có đáp án.</a:t>
            </a:r>
          </a:p>
          <a:p>
            <a:r>
              <a:rPr lang="en-US" sz="3200">
                <a:solidFill>
                  <a:srgbClr val="0000FF"/>
                </a:solidFill>
                <a:latin typeface="Times New Roman" panose="02020603050405020304" pitchFamily="18" charset="0"/>
                <a:cs typeface="Times New Roman" panose="02020603050405020304" pitchFamily="18" charset="0"/>
              </a:rPr>
              <a:t>Bước 1: Bấm vào xì-trum thảm bay sẽ ra đáp án.</a:t>
            </a:r>
          </a:p>
          <a:p>
            <a:r>
              <a:rPr lang="en-US" sz="3200">
                <a:solidFill>
                  <a:srgbClr val="0000FF"/>
                </a:solidFill>
                <a:latin typeface="Times New Roman" panose="02020603050405020304" pitchFamily="18" charset="0"/>
                <a:cs typeface="Times New Roman" panose="02020603050405020304" pitchFamily="18" charset="0"/>
              </a:rPr>
              <a:t>Bước 2: Bấm tiếp vào màn hình để ra đáp án cuối cùng.</a:t>
            </a:r>
          </a:p>
          <a:p>
            <a:r>
              <a:rPr lang="en-US" sz="3200">
                <a:solidFill>
                  <a:srgbClr val="0000FF"/>
                </a:solidFill>
                <a:latin typeface="Times New Roman" panose="02020603050405020304" pitchFamily="18" charset="0"/>
                <a:cs typeface="Times New Roman" panose="02020603050405020304" pitchFamily="18" charset="0"/>
              </a:rPr>
              <a:t>Bước 3: Bấm vào chiếc xe của xì-trum để vượt chướng ngại vật.</a:t>
            </a:r>
          </a:p>
          <a:p>
            <a:r>
              <a:rPr lang="en-US" sz="3200">
                <a:solidFill>
                  <a:srgbClr val="FF0000"/>
                </a:solidFill>
                <a:latin typeface="Times New Roman" panose="02020603050405020304" pitchFamily="18" charset="0"/>
                <a:cs typeface="Times New Roman" panose="02020603050405020304" pitchFamily="18" charset="0"/>
              </a:rPr>
              <a:t>Mẹo vặt: </a:t>
            </a:r>
            <a:r>
              <a:rPr lang="en-US" sz="3200">
                <a:solidFill>
                  <a:srgbClr val="0000FF"/>
                </a:solidFill>
                <a:latin typeface="Times New Roman" panose="02020603050405020304" pitchFamily="18" charset="0"/>
                <a:cs typeface="Times New Roman" panose="02020603050405020304" pitchFamily="18" charset="0"/>
              </a:rPr>
              <a:t>Bấm vào xì-trum thảm bay sẽ mất đáp án mà xì-trum thảm bay đưa ra, không bấm qua vòng cũng tự mất.</a:t>
            </a:r>
          </a:p>
        </p:txBody>
      </p:sp>
    </p:spTree>
    <p:extLst>
      <p:ext uri="{BB962C8B-B14F-4D97-AF65-F5344CB8AC3E}">
        <p14:creationId xmlns:p14="http://schemas.microsoft.com/office/powerpoint/2010/main" val="27250520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2" y="2"/>
            <a:ext cx="9143999"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2" y="2"/>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70"/>
            <a:ext cx="1979255" cy="1425063"/>
          </a:xfrm>
          <a:prstGeom prst="rect">
            <a:avLst/>
          </a:prstGeom>
        </p:spPr>
      </p:pic>
      <p:sp>
        <p:nvSpPr>
          <p:cNvPr id="2" name="Rectangle 1"/>
          <p:cNvSpPr/>
          <p:nvPr/>
        </p:nvSpPr>
        <p:spPr>
          <a:xfrm>
            <a:off x="2220000" y="986135"/>
            <a:ext cx="5044266" cy="1754326"/>
          </a:xfrm>
          <a:prstGeom prst="rect">
            <a:avLst/>
          </a:prstGeom>
          <a:noFill/>
        </p:spPr>
        <p:txBody>
          <a:bodyPr wrap="none" lIns="91440" tIns="45720" rIns="91440" bIns="45720">
            <a:spAutoFit/>
          </a:bodyPr>
          <a:lstStyle/>
          <a:p>
            <a:pPr algn="ctr"/>
            <a:r>
              <a:rPr lang="en-US" sz="5400" b="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VƯỢT CHƯỚNG</a:t>
            </a:r>
          </a:p>
          <a:p>
            <a:pPr algn="ctr"/>
            <a:r>
              <a:rPr lang="en-US" sz="5400" b="1">
                <a:ln w="9525">
                  <a:solidFill>
                    <a:prstClr val="white"/>
                  </a:solidFill>
                  <a:prstDash val="solid"/>
                </a:ln>
                <a:solidFill>
                  <a:srgbClr val="C42F1A"/>
                </a:solidFill>
                <a:effectLst>
                  <a:outerShdw blurRad="12700" dist="38100" dir="2700000" algn="tl" rotWithShape="0">
                    <a:srgbClr val="C42F1A">
                      <a:lumMod val="60000"/>
                      <a:lumOff val="40000"/>
                    </a:srgb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421047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2" y="2"/>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2" y="2"/>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5" y="5695393"/>
            <a:ext cx="1232839" cy="70447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70"/>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5" cy="621847"/>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9"/>
            <a:ext cx="609600" cy="609600"/>
          </a:xfrm>
          <a:prstGeom prst="rect">
            <a:avLst/>
          </a:prstGeom>
        </p:spPr>
      </p:pic>
      <p:sp>
        <p:nvSpPr>
          <p:cNvPr id="11" name="Rectangle 10"/>
          <p:cNvSpPr/>
          <p:nvPr/>
        </p:nvSpPr>
        <p:spPr>
          <a:xfrm>
            <a:off x="1828801"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lớn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nhất</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Cửu</a:t>
            </a:r>
            <a:r>
              <a:rPr lang="en-US" sz="3200" b="1" dirty="0">
                <a:solidFill>
                  <a:srgbClr val="FF0000"/>
                </a:solidFill>
                <a:latin typeface="Times New Roman" panose="02020603050405020304" pitchFamily="18" charset="0"/>
                <a:cs typeface="Times New Roman" panose="02020603050405020304" pitchFamily="18" charset="0"/>
              </a:rPr>
              <a:t> Long </a:t>
            </a:r>
            <a:r>
              <a:rPr lang="en-US" sz="3200" b="1" dirty="0" err="1">
                <a:solidFill>
                  <a:srgbClr val="FF0000"/>
                </a:solidFill>
                <a:latin typeface="Times New Roman" panose="02020603050405020304" pitchFamily="18" charset="0"/>
                <a:cs typeface="Times New Roman" panose="02020603050405020304" pitchFamily="18" charset="0"/>
              </a:rPr>
              <a:t>là</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828801" y="2045304"/>
            <a:ext cx="8572500" cy="130093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333333"/>
                </a:solidFill>
                <a:latin typeface="Times New Roman" panose="02020603050405020304" pitchFamily="18" charset="0"/>
                <a:ea typeface="Times New Roman" panose="02020603050405020304" pitchFamily="18" charset="0"/>
              </a:rPr>
              <a:t>TP </a:t>
            </a:r>
            <a:r>
              <a:rPr lang="en-US" sz="3200" dirty="0" err="1">
                <a:solidFill>
                  <a:srgbClr val="333333"/>
                </a:solidFill>
                <a:latin typeface="Times New Roman" panose="02020603050405020304" pitchFamily="18" charset="0"/>
                <a:ea typeface="Times New Roman" panose="02020603050405020304" pitchFamily="18" charset="0"/>
              </a:rPr>
              <a:t>Cần</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Thơ</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7" y="3240631"/>
            <a:ext cx="1490891"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90C226">
                    <a:lumMod val="50000"/>
                  </a:srgbClr>
                </a:solidFill>
              </a:rPr>
              <a:t>Không trả lời được thì mình giúp cho để qua vòng nhé!</a:t>
            </a:r>
          </a:p>
        </p:txBody>
      </p:sp>
      <p:sp>
        <p:nvSpPr>
          <p:cNvPr id="9" name="Rectangular Callout 8"/>
          <p:cNvSpPr/>
          <p:nvPr/>
        </p:nvSpPr>
        <p:spPr>
          <a:xfrm>
            <a:off x="2545977" y="3429002"/>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333333"/>
                </a:solidFill>
                <a:latin typeface="Times New Roman" panose="02020603050405020304" pitchFamily="18" charset="0"/>
                <a:ea typeface="Times New Roman" panose="02020603050405020304" pitchFamily="18" charset="0"/>
              </a:rPr>
              <a:t>TP </a:t>
            </a:r>
            <a:r>
              <a:rPr lang="en-US" sz="1400" dirty="0" err="1">
                <a:solidFill>
                  <a:srgbClr val="333333"/>
                </a:solidFill>
                <a:latin typeface="Times New Roman" panose="02020603050405020304" pitchFamily="18" charset="0"/>
                <a:ea typeface="Times New Roman" panose="02020603050405020304" pitchFamily="18" charset="0"/>
              </a:rPr>
              <a:t>Cần</a:t>
            </a:r>
            <a:r>
              <a:rPr lang="en-US" sz="1400" dirty="0">
                <a:solidFill>
                  <a:srgbClr val="333333"/>
                </a:solidFill>
                <a:latin typeface="Times New Roman" panose="02020603050405020304" pitchFamily="18" charset="0"/>
                <a:ea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rPr>
              <a:t>Thơ</a:t>
            </a:r>
            <a:endParaRPr lang="en-US" sz="1400" dirty="0">
              <a:solidFill>
                <a:srgbClr val="7030A0"/>
              </a:solidFill>
            </a:endParaRPr>
          </a:p>
        </p:txBody>
      </p:sp>
    </p:spTree>
    <p:extLst>
      <p:ext uri="{BB962C8B-B14F-4D97-AF65-F5344CB8AC3E}">
        <p14:creationId xmlns:p14="http://schemas.microsoft.com/office/powerpoint/2010/main" val="173299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2" y="2"/>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2" y="2"/>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7" y="5638461"/>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70"/>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5" cy="621847"/>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828801"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3200" b="1" dirty="0" err="1">
                <a:solidFill>
                  <a:srgbClr val="FF0000"/>
                </a:solidFill>
                <a:latin typeface="Times New Roman" panose="02020603050405020304" pitchFamily="18" charset="0"/>
                <a:ea typeface="Calibri" panose="020F0502020204030204" pitchFamily="34" charset="0"/>
              </a:rPr>
              <a:t>Những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ngành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công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nghiệp</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là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thế</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mạnh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của</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Đồng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bằng</a:t>
            </a:r>
            <a:r>
              <a:rPr lang="en-US" sz="3200" b="1" dirty="0">
                <a:solidFill>
                  <a:srgbClr val="FF0000"/>
                </a:solidFill>
                <a:latin typeface="Times New Roman" panose="02020603050405020304" pitchFamily="18" charset="0"/>
                <a:ea typeface="Calibri" panose="020F0502020204030204" pitchFamily="34" charset="0"/>
              </a:rPr>
              <a:t> song </a:t>
            </a:r>
            <a:r>
              <a:rPr lang="en-US" sz="3200" b="1" dirty="0" err="1">
                <a:solidFill>
                  <a:srgbClr val="FF0000"/>
                </a:solidFill>
                <a:latin typeface="Times New Roman" panose="02020603050405020304" pitchFamily="18" charset="0"/>
                <a:ea typeface="Calibri" panose="020F0502020204030204" pitchFamily="34" charset="0"/>
              </a:rPr>
              <a:t>Cửu</a:t>
            </a:r>
            <a:r>
              <a:rPr lang="en-US" sz="3200" b="1" dirty="0">
                <a:solidFill>
                  <a:srgbClr val="FF0000"/>
                </a:solidFill>
                <a:latin typeface="Times New Roman" panose="02020603050405020304" pitchFamily="18" charset="0"/>
                <a:ea typeface="Calibri" panose="020F0502020204030204" pitchFamily="34" charset="0"/>
              </a:rPr>
              <a:t> Long </a:t>
            </a:r>
            <a:r>
              <a:rPr lang="en-US" sz="3200" b="1" dirty="0" err="1">
                <a:solidFill>
                  <a:srgbClr val="FF0000"/>
                </a:solidFill>
                <a:latin typeface="Times New Roman" panose="02020603050405020304" pitchFamily="18" charset="0"/>
                <a:ea typeface="Calibri" panose="020F0502020204030204" pitchFamily="34" charset="0"/>
              </a:rPr>
              <a:t>là</a:t>
            </a:r>
            <a:endParaRPr lang="vi-VN" sz="3200" dirty="0">
              <a:solidFill>
                <a:srgbClr val="FF0000"/>
              </a:solidFill>
              <a:latin typeface="Times New Roman" panose="02020603050405020304" pitchFamily="18" charset="0"/>
              <a:ea typeface="Calibri" panose="020F0502020204030204" pitchFamily="34" charset="0"/>
            </a:endParaRPr>
          </a:p>
        </p:txBody>
      </p:sp>
      <p:sp>
        <p:nvSpPr>
          <p:cNvPr id="14" name="Rectangle 13"/>
          <p:cNvSpPr/>
          <p:nvPr/>
        </p:nvSpPr>
        <p:spPr>
          <a:xfrm>
            <a:off x="1828801" y="2045304"/>
            <a:ext cx="8572500" cy="130093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spcBef>
                <a:spcPts val="800"/>
              </a:spcBef>
            </a:pPr>
            <a:r>
              <a:rPr lang="en-US" sz="3200" dirty="0" err="1">
                <a:solidFill>
                  <a:srgbClr val="333333"/>
                </a:solidFill>
                <a:latin typeface="Times New Roman" panose="02020603050405020304" pitchFamily="18" charset="0"/>
                <a:ea typeface="Times New Roman" panose="02020603050405020304" pitchFamily="18" charset="0"/>
              </a:rPr>
              <a:t>Công</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nghiệp</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sản</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xuất</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chế</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biến</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lương</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thực</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thực</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phẩmvà</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công</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nghiệp</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sản</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xuất</a:t>
            </a:r>
            <a:r>
              <a:rPr lang="en-US" sz="3200" dirty="0">
                <a:solidFill>
                  <a:srgbClr val="333333"/>
                </a:solidFill>
                <a:latin typeface="Times New Roman" panose="02020603050405020304" pitchFamily="18" charset="0"/>
                <a:ea typeface="Times New Roman" panose="02020603050405020304" pitchFamily="18" charset="0"/>
              </a:rPr>
              <a:t> </a:t>
            </a:r>
            <a:r>
              <a:rPr lang="en-US" sz="3200" dirty="0" err="1">
                <a:solidFill>
                  <a:srgbClr val="333333"/>
                </a:solidFill>
                <a:latin typeface="Times New Roman" panose="02020603050405020304" pitchFamily="18" charset="0"/>
                <a:ea typeface="Times New Roman" panose="02020603050405020304" pitchFamily="18" charset="0"/>
              </a:rPr>
              <a:t>điện</a:t>
            </a:r>
            <a:r>
              <a:rPr lang="en-US" sz="3200" dirty="0">
                <a:solidFill>
                  <a:srgbClr val="333333"/>
                </a:solidFill>
                <a:latin typeface="Times New Roman" panose="02020603050405020304" pitchFamily="18" charset="0"/>
                <a:ea typeface="Times New Roman" panose="02020603050405020304" pitchFamily="18" charset="0"/>
              </a:rPr>
              <a:t>.</a:t>
            </a:r>
            <a:endParaRPr lang="vi-VN" sz="3200" dirty="0">
              <a:solidFill>
                <a:srgbClr val="000000"/>
              </a:solidFill>
              <a:latin typeface="Times New Roman" panose="02020603050405020304" pitchFamily="18" charset="0"/>
              <a:ea typeface="Calibri" panose="020F0502020204030204" pitchFamily="34"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1"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rPr>
              <a:t>Không trả lời được thì mình giúp cho để qua vòng nhé!</a:t>
            </a:r>
          </a:p>
        </p:txBody>
      </p:sp>
      <p:sp>
        <p:nvSpPr>
          <p:cNvPr id="18" name="Rectangular Callout 17"/>
          <p:cNvSpPr/>
          <p:nvPr/>
        </p:nvSpPr>
        <p:spPr>
          <a:xfrm>
            <a:off x="2545977" y="3429002"/>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spcBef>
                <a:spcPts val="800"/>
              </a:spcBef>
            </a:pPr>
            <a:r>
              <a:rPr lang="en-US" sz="1400" dirty="0" err="1">
                <a:solidFill>
                  <a:srgbClr val="333333"/>
                </a:solidFill>
                <a:latin typeface="Times New Roman" panose="02020603050405020304" pitchFamily="18" charset="0"/>
                <a:ea typeface="Times New Roman" panose="02020603050405020304" pitchFamily="18" charset="0"/>
              </a:rPr>
              <a:t>Công</a:t>
            </a:r>
            <a:r>
              <a:rPr lang="en-US" sz="1400" dirty="0">
                <a:solidFill>
                  <a:srgbClr val="333333"/>
                </a:solidFill>
                <a:latin typeface="Times New Roman" panose="02020603050405020304" pitchFamily="18" charset="0"/>
                <a:ea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rPr>
              <a:t>nghiệp</a:t>
            </a:r>
            <a:r>
              <a:rPr lang="en-US" sz="1400" dirty="0">
                <a:solidFill>
                  <a:srgbClr val="333333"/>
                </a:solidFill>
                <a:latin typeface="Times New Roman" panose="02020603050405020304" pitchFamily="18" charset="0"/>
                <a:ea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rPr>
              <a:t>sản</a:t>
            </a:r>
            <a:r>
              <a:rPr lang="en-US" sz="1400" dirty="0">
                <a:solidFill>
                  <a:srgbClr val="333333"/>
                </a:solidFill>
                <a:latin typeface="Times New Roman" panose="02020603050405020304" pitchFamily="18" charset="0"/>
                <a:ea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rPr>
              <a:t>xuất</a:t>
            </a:r>
            <a:r>
              <a:rPr lang="en-US" sz="1400" dirty="0">
                <a:solidFill>
                  <a:srgbClr val="333333"/>
                </a:solidFill>
                <a:latin typeface="Times New Roman" panose="02020603050405020304" pitchFamily="18" charset="0"/>
                <a:ea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rPr>
              <a:t>chế</a:t>
            </a:r>
            <a:r>
              <a:rPr lang="en-US" sz="1400" dirty="0">
                <a:solidFill>
                  <a:srgbClr val="333333"/>
                </a:solidFill>
                <a:latin typeface="Times New Roman" panose="02020603050405020304" pitchFamily="18" charset="0"/>
                <a:ea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rPr>
              <a:t>biến</a:t>
            </a:r>
            <a:r>
              <a:rPr lang="en-US" sz="1400" dirty="0">
                <a:solidFill>
                  <a:srgbClr val="333333"/>
                </a:solidFill>
                <a:latin typeface="Times New Roman" panose="02020603050405020304" pitchFamily="18" charset="0"/>
                <a:ea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rPr>
              <a:t>lương</a:t>
            </a:r>
            <a:r>
              <a:rPr lang="en-US" sz="1400" dirty="0">
                <a:solidFill>
                  <a:srgbClr val="333333"/>
                </a:solidFill>
                <a:latin typeface="Times New Roman" panose="02020603050405020304" pitchFamily="18" charset="0"/>
                <a:ea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rPr>
              <a:t>thực</a:t>
            </a:r>
            <a:r>
              <a:rPr lang="en-US" sz="1400" dirty="0">
                <a:solidFill>
                  <a:srgbClr val="333333"/>
                </a:solidFill>
                <a:latin typeface="Times New Roman" panose="02020603050405020304" pitchFamily="18" charset="0"/>
                <a:ea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rPr>
              <a:t>thực</a:t>
            </a:r>
            <a:r>
              <a:rPr lang="en-US" sz="1400" dirty="0">
                <a:solidFill>
                  <a:srgbClr val="333333"/>
                </a:solidFill>
                <a:latin typeface="Times New Roman" panose="02020603050405020304" pitchFamily="18" charset="0"/>
                <a:ea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rPr>
              <a:t>phẩm</a:t>
            </a:r>
            <a:r>
              <a:rPr lang="en-US" sz="1400" dirty="0">
                <a:solidFill>
                  <a:srgbClr val="333333"/>
                </a:solidFill>
                <a:latin typeface="Times New Roman" panose="02020603050405020304" pitchFamily="18" charset="0"/>
                <a:ea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rPr>
              <a:t>và</a:t>
            </a:r>
            <a:r>
              <a:rPr lang="en-US" sz="1400" dirty="0">
                <a:solidFill>
                  <a:srgbClr val="333333"/>
                </a:solidFill>
                <a:latin typeface="Times New Roman" panose="02020603050405020304" pitchFamily="18" charset="0"/>
                <a:ea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rPr>
              <a:t>công</a:t>
            </a:r>
            <a:r>
              <a:rPr lang="en-US" sz="1400" dirty="0">
                <a:solidFill>
                  <a:srgbClr val="333333"/>
                </a:solidFill>
                <a:latin typeface="Times New Roman" panose="02020603050405020304" pitchFamily="18" charset="0"/>
                <a:ea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rPr>
              <a:t>nghiệp</a:t>
            </a:r>
            <a:r>
              <a:rPr lang="en-US" sz="1400" dirty="0">
                <a:solidFill>
                  <a:srgbClr val="333333"/>
                </a:solidFill>
                <a:latin typeface="Times New Roman" panose="02020603050405020304" pitchFamily="18" charset="0"/>
                <a:ea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rPr>
              <a:t>sản</a:t>
            </a:r>
            <a:r>
              <a:rPr lang="en-US" sz="1400" dirty="0">
                <a:solidFill>
                  <a:srgbClr val="333333"/>
                </a:solidFill>
                <a:latin typeface="Times New Roman" panose="02020603050405020304" pitchFamily="18" charset="0"/>
                <a:ea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rPr>
              <a:t>xuất</a:t>
            </a:r>
            <a:r>
              <a:rPr lang="en-US" sz="1400" dirty="0">
                <a:solidFill>
                  <a:srgbClr val="333333"/>
                </a:solidFill>
                <a:latin typeface="Times New Roman" panose="02020603050405020304" pitchFamily="18" charset="0"/>
                <a:ea typeface="Times New Roman" panose="02020603050405020304" pitchFamily="18" charset="0"/>
              </a:rPr>
              <a:t> </a:t>
            </a:r>
            <a:r>
              <a:rPr lang="en-US" sz="1400" dirty="0" err="1">
                <a:solidFill>
                  <a:srgbClr val="333333"/>
                </a:solidFill>
                <a:latin typeface="Times New Roman" panose="02020603050405020304" pitchFamily="18" charset="0"/>
                <a:ea typeface="Times New Roman" panose="02020603050405020304" pitchFamily="18" charset="0"/>
              </a:rPr>
              <a:t>điện</a:t>
            </a:r>
            <a:r>
              <a:rPr lang="vi-VN" sz="1400" dirty="0">
                <a:solidFill>
                  <a:srgbClr val="333333"/>
                </a:solidFill>
                <a:latin typeface="Times New Roman" panose="02020603050405020304" pitchFamily="18" charset="0"/>
                <a:ea typeface="Times New Roman" panose="02020603050405020304" pitchFamily="18" charset="0"/>
              </a:rPr>
              <a:t>.</a:t>
            </a:r>
            <a:endParaRPr lang="vi-VN" sz="14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9993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2" y="2"/>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2" y="2"/>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4"/>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70"/>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5" cy="621847"/>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1"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67" dirty="0" err="1">
                <a:solidFill>
                  <a:srgbClr val="FF0000"/>
                </a:solidFill>
                <a:latin typeface="Times New Roman" panose="02020603050405020304" pitchFamily="18" charset="0"/>
                <a:ea typeface="Times New Roman" panose="02020603050405020304" pitchFamily="18" charset="0"/>
              </a:rPr>
              <a:t>Vì</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sao</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ngành</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công</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nghiệp</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sản</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xuất</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chế</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biến</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lương</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thực</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thực</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phẩm</a:t>
            </a:r>
            <a:r>
              <a:rPr lang="en-US" sz="2667" dirty="0">
                <a:solidFill>
                  <a:srgbClr val="FF0000"/>
                </a:solidFill>
                <a:latin typeface="Times New Roman" panose="02020603050405020304" pitchFamily="18" charset="0"/>
                <a:ea typeface="Times New Roman" panose="02020603050405020304" pitchFamily="18" charset="0"/>
              </a:rPr>
              <a:t> ở ĐBSCL </a:t>
            </a:r>
            <a:r>
              <a:rPr lang="en-US" sz="2667" dirty="0" err="1">
                <a:solidFill>
                  <a:srgbClr val="FF0000"/>
                </a:solidFill>
                <a:latin typeface="Times New Roman" panose="02020603050405020304" pitchFamily="18" charset="0"/>
                <a:ea typeface="Times New Roman" panose="02020603050405020304" pitchFamily="18" charset="0"/>
              </a:rPr>
              <a:t>lại</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phát</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triển</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mạnh</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và</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phân</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bố</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rộng</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khắp</a:t>
            </a:r>
            <a:r>
              <a:rPr lang="en-US" sz="2667" dirty="0">
                <a:solidFill>
                  <a:srgbClr val="FF0000"/>
                </a:solidFill>
                <a:latin typeface="Times New Roman" panose="02020603050405020304" pitchFamily="18" charset="0"/>
                <a:ea typeface="Times New Roman" panose="02020603050405020304" pitchFamily="18" charset="0"/>
              </a:rPr>
              <a:t> </a:t>
            </a:r>
            <a:r>
              <a:rPr lang="en-US" sz="2667" dirty="0" err="1">
                <a:solidFill>
                  <a:srgbClr val="FF0000"/>
                </a:solidFill>
                <a:latin typeface="Times New Roman" panose="02020603050405020304" pitchFamily="18" charset="0"/>
                <a:ea typeface="Times New Roman" panose="02020603050405020304" pitchFamily="18" charset="0"/>
              </a:rPr>
              <a:t>vùng</a:t>
            </a:r>
            <a:r>
              <a:rPr lang="en-US" sz="2667" dirty="0">
                <a:solidFill>
                  <a:srgbClr val="FF0000"/>
                </a:solidFill>
                <a:latin typeface="Times New Roman" panose="02020603050405020304" pitchFamily="18" charset="0"/>
                <a:ea typeface="Times New Roman" panose="02020603050405020304" pitchFamily="18" charset="0"/>
              </a:rPr>
              <a:t>?</a:t>
            </a:r>
            <a:endParaRPr lang="vi-VN" sz="2667" dirty="0">
              <a:solidFill>
                <a:srgbClr val="FF0000"/>
              </a:solidFill>
              <a:latin typeface="Times New Roman" panose="02020603050405020304" pitchFamily="18" charset="0"/>
              <a:ea typeface="Times New Roman" panose="02020603050405020304" pitchFamily="18" charset="0"/>
            </a:endParaRPr>
          </a:p>
        </p:txBody>
      </p:sp>
      <p:sp>
        <p:nvSpPr>
          <p:cNvPr id="14" name="Rectangle 13"/>
          <p:cNvSpPr/>
          <p:nvPr/>
        </p:nvSpPr>
        <p:spPr>
          <a:xfrm>
            <a:off x="1828801" y="2045304"/>
            <a:ext cx="8572500" cy="130093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Times New Roman" panose="02020603050405020304" pitchFamily="18" charset="0"/>
                <a:ea typeface="Arial" panose="020B0604020202020204" pitchFamily="34" charset="0"/>
              </a:rPr>
              <a:t>Nguồn nguyên liệu dồi dào của ngành nông nghiệp và thuỷ sản, nhu cầu thức ăn cho chăn nuôi và nuôi trồng thuỷ sản lớn </a:t>
            </a:r>
            <a:r>
              <a:rPr lang="vi-VN" sz="3200" dirty="0">
                <a:solidFill>
                  <a:prstClr val="black"/>
                </a:solidFill>
                <a:latin typeface="Times New Roman" panose="02020603050405020304" pitchFamily="18" charset="0"/>
                <a:ea typeface="Calibri" panose="020F0502020204030204" pitchFamily="34" charset="0"/>
              </a:rPr>
              <a:t>.</a:t>
            </a:r>
            <a:endParaRPr lang="en-US" sz="3200" dirty="0">
              <a:solidFill>
                <a:prstClr val="black"/>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1"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rPr>
              <a:t>Không trả lời được thì mình giúp cho để qua vòng nhé!</a:t>
            </a:r>
          </a:p>
        </p:txBody>
      </p:sp>
      <p:sp>
        <p:nvSpPr>
          <p:cNvPr id="18" name="Rectangular Callout 17"/>
          <p:cNvSpPr/>
          <p:nvPr/>
        </p:nvSpPr>
        <p:spPr>
          <a:xfrm>
            <a:off x="2545977" y="3429002"/>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400" dirty="0">
                <a:solidFill>
                  <a:schemeClr val="tx1"/>
                </a:solidFill>
                <a:latin typeface="Times New Roman" panose="02020603050405020304" pitchFamily="18" charset="0"/>
                <a:ea typeface="Arial" panose="020B0604020202020204" pitchFamily="34" charset="0"/>
              </a:rPr>
              <a:t>Nguồn nguyên liệu dồi dào của ngành nông nghiệp và thuỷ sản, nhu cầu thức ăn cho chăn nuôi và nuôi trồng thuỷ sản lớn</a:t>
            </a:r>
            <a:endParaRPr lang="en-US" sz="1400" dirty="0">
              <a:solidFill>
                <a:schemeClr val="tx1"/>
              </a:solidFill>
            </a:endParaRPr>
          </a:p>
        </p:txBody>
      </p:sp>
    </p:spTree>
    <p:extLst>
      <p:ext uri="{BB962C8B-B14F-4D97-AF65-F5344CB8AC3E}">
        <p14:creationId xmlns:p14="http://schemas.microsoft.com/office/powerpoint/2010/main" val="369391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2" y="2"/>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2" y="2"/>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49" y="5558910"/>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70"/>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5" cy="621847"/>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1828801"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3200" b="1" dirty="0">
                <a:solidFill>
                  <a:srgbClr val="FF0000"/>
                </a:solidFill>
                <a:latin typeface="Times New Roman" panose="02020603050405020304" pitchFamily="18" charset="0"/>
                <a:ea typeface="Calibri" panose="020F0502020204030204" pitchFamily="34" charset="0"/>
              </a:rPr>
              <a:t>Ở </a:t>
            </a:r>
            <a:r>
              <a:rPr lang="en-US" sz="3200" b="1" dirty="0" err="1">
                <a:solidFill>
                  <a:srgbClr val="FF0000"/>
                </a:solidFill>
                <a:latin typeface="Times New Roman" panose="02020603050405020304" pitchFamily="18" charset="0"/>
                <a:ea typeface="Calibri" panose="020F0502020204030204" pitchFamily="34" charset="0"/>
              </a:rPr>
              <a:t>khu</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vực</a:t>
            </a:r>
            <a:r>
              <a:rPr lang="en-US" sz="3200" b="1" dirty="0">
                <a:solidFill>
                  <a:srgbClr val="FF0000"/>
                </a:solidFill>
                <a:latin typeface="Times New Roman" panose="02020603050405020304" pitchFamily="18" charset="0"/>
                <a:ea typeface="Calibri" panose="020F0502020204030204" pitchFamily="34" charset="0"/>
              </a:rPr>
              <a:t> ĐBSCL </a:t>
            </a:r>
            <a:r>
              <a:rPr lang="en-US" sz="3200" b="1" dirty="0" err="1">
                <a:solidFill>
                  <a:srgbClr val="FF0000"/>
                </a:solidFill>
                <a:latin typeface="Times New Roman" panose="02020603050405020304" pitchFamily="18" charset="0"/>
                <a:ea typeface="Calibri" panose="020F0502020204030204" pitchFamily="34" charset="0"/>
              </a:rPr>
              <a:t>có</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những</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loại</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hình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nhà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máy</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điện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nào</a:t>
            </a:r>
            <a:r>
              <a:rPr lang="en-US" sz="3200" b="1" dirty="0">
                <a:solidFill>
                  <a:srgbClr val="FF0000"/>
                </a:solidFill>
                <a:latin typeface="Times New Roman" panose="02020603050405020304" pitchFamily="18" charset="0"/>
                <a:ea typeface="Calibri" panose="020F0502020204030204" pitchFamily="34" charset="0"/>
              </a:rPr>
              <a:t>?</a:t>
            </a:r>
            <a:endParaRPr lang="vi-VN" sz="3200" dirty="0">
              <a:solidFill>
                <a:srgbClr val="FF0000"/>
              </a:solidFill>
              <a:latin typeface="Times New Roman" panose="02020603050405020304" pitchFamily="18" charset="0"/>
              <a:ea typeface="Calibri" panose="020F0502020204030204" pitchFamily="34" charset="0"/>
            </a:endParaRPr>
          </a:p>
        </p:txBody>
      </p:sp>
      <p:sp>
        <p:nvSpPr>
          <p:cNvPr id="14" name="Rectangle 13"/>
          <p:cNvSpPr/>
          <p:nvPr/>
        </p:nvSpPr>
        <p:spPr>
          <a:xfrm>
            <a:off x="1828801" y="2045304"/>
            <a:ext cx="8572500" cy="130093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333333"/>
                </a:solidFill>
                <a:latin typeface="Times New Roman" panose="02020603050405020304" pitchFamily="18" charset="0"/>
                <a:ea typeface="Calibri" panose="020F0502020204030204" pitchFamily="34" charset="0"/>
              </a:rPr>
              <a:t>Nhà</a:t>
            </a:r>
            <a:r>
              <a:rPr lang="en-US" sz="3200" dirty="0">
                <a:solidFill>
                  <a:srgbClr val="333333"/>
                </a:solidFill>
                <a:latin typeface="Times New Roman" panose="02020603050405020304" pitchFamily="18" charset="0"/>
                <a:ea typeface="Calibri" panose="020F0502020204030204" pitchFamily="34" charset="0"/>
              </a:rPr>
              <a:t> </a:t>
            </a:r>
            <a:r>
              <a:rPr lang="en-US" sz="3200" dirty="0" err="1">
                <a:solidFill>
                  <a:srgbClr val="333333"/>
                </a:solidFill>
                <a:latin typeface="Times New Roman" panose="02020603050405020304" pitchFamily="18" charset="0"/>
                <a:ea typeface="Calibri" panose="020F0502020204030204" pitchFamily="34" charset="0"/>
              </a:rPr>
              <a:t>máy</a:t>
            </a:r>
            <a:r>
              <a:rPr lang="en-US" sz="3200" dirty="0">
                <a:solidFill>
                  <a:srgbClr val="333333"/>
                </a:solidFill>
                <a:latin typeface="Times New Roman" panose="02020603050405020304" pitchFamily="18" charset="0"/>
                <a:ea typeface="Calibri" panose="020F0502020204030204" pitchFamily="34" charset="0"/>
              </a:rPr>
              <a:t> </a:t>
            </a:r>
            <a:r>
              <a:rPr lang="en-US" sz="3200" dirty="0" err="1">
                <a:solidFill>
                  <a:srgbClr val="333333"/>
                </a:solidFill>
                <a:latin typeface="Times New Roman" panose="02020603050405020304" pitchFamily="18" charset="0"/>
                <a:ea typeface="Calibri" panose="020F0502020204030204" pitchFamily="34" charset="0"/>
              </a:rPr>
              <a:t>nhiệt</a:t>
            </a:r>
            <a:r>
              <a:rPr lang="en-US" sz="3200" dirty="0">
                <a:solidFill>
                  <a:srgbClr val="333333"/>
                </a:solidFill>
                <a:latin typeface="Times New Roman" panose="02020603050405020304" pitchFamily="18" charset="0"/>
                <a:ea typeface="Calibri" panose="020F0502020204030204" pitchFamily="34" charset="0"/>
              </a:rPr>
              <a:t> </a:t>
            </a:r>
            <a:r>
              <a:rPr lang="en-US" sz="3200" dirty="0" err="1">
                <a:solidFill>
                  <a:srgbClr val="333333"/>
                </a:solidFill>
                <a:latin typeface="Times New Roman" panose="02020603050405020304" pitchFamily="18" charset="0"/>
                <a:ea typeface="Calibri" panose="020F0502020204030204" pitchFamily="34" charset="0"/>
              </a:rPr>
              <a:t>điện</a:t>
            </a:r>
            <a:r>
              <a:rPr lang="en-US" sz="3200" dirty="0">
                <a:solidFill>
                  <a:srgbClr val="333333"/>
                </a:solidFill>
                <a:latin typeface="Times New Roman" panose="02020603050405020304" pitchFamily="18" charset="0"/>
                <a:ea typeface="Calibri" panose="020F0502020204030204" pitchFamily="34" charset="0"/>
              </a:rPr>
              <a:t>, </a:t>
            </a:r>
            <a:r>
              <a:rPr lang="en-US" sz="3200" dirty="0" err="1">
                <a:solidFill>
                  <a:srgbClr val="333333"/>
                </a:solidFill>
                <a:latin typeface="Times New Roman" panose="02020603050405020304" pitchFamily="18" charset="0"/>
                <a:ea typeface="Calibri" panose="020F0502020204030204" pitchFamily="34" charset="0"/>
              </a:rPr>
              <a:t>nhà</a:t>
            </a:r>
            <a:r>
              <a:rPr lang="en-US" sz="3200" dirty="0">
                <a:solidFill>
                  <a:srgbClr val="333333"/>
                </a:solidFill>
                <a:latin typeface="Times New Roman" panose="02020603050405020304" pitchFamily="18" charset="0"/>
                <a:ea typeface="Calibri" panose="020F0502020204030204" pitchFamily="34" charset="0"/>
              </a:rPr>
              <a:t> </a:t>
            </a:r>
            <a:r>
              <a:rPr lang="en-US" sz="3200" dirty="0" err="1">
                <a:solidFill>
                  <a:srgbClr val="333333"/>
                </a:solidFill>
                <a:latin typeface="Times New Roman" panose="02020603050405020304" pitchFamily="18" charset="0"/>
                <a:ea typeface="Calibri" panose="020F0502020204030204" pitchFamily="34" charset="0"/>
              </a:rPr>
              <a:t>máy</a:t>
            </a:r>
            <a:r>
              <a:rPr lang="en-US" sz="3200" dirty="0">
                <a:solidFill>
                  <a:srgbClr val="333333"/>
                </a:solidFill>
                <a:latin typeface="Times New Roman" panose="02020603050405020304" pitchFamily="18" charset="0"/>
                <a:ea typeface="Calibri" panose="020F0502020204030204" pitchFamily="34" charset="0"/>
              </a:rPr>
              <a:t> </a:t>
            </a:r>
            <a:r>
              <a:rPr lang="en-US" sz="3200" dirty="0" err="1">
                <a:solidFill>
                  <a:srgbClr val="333333"/>
                </a:solidFill>
                <a:latin typeface="Times New Roman" panose="02020603050405020304" pitchFamily="18" charset="0"/>
                <a:ea typeface="Calibri" panose="020F0502020204030204" pitchFamily="34" charset="0"/>
              </a:rPr>
              <a:t>điện</a:t>
            </a:r>
            <a:r>
              <a:rPr lang="en-US" sz="3200" dirty="0">
                <a:solidFill>
                  <a:srgbClr val="333333"/>
                </a:solidFill>
                <a:latin typeface="Times New Roman" panose="02020603050405020304" pitchFamily="18" charset="0"/>
                <a:ea typeface="Calibri" panose="020F0502020204030204" pitchFamily="34" charset="0"/>
              </a:rPr>
              <a:t> </a:t>
            </a:r>
            <a:r>
              <a:rPr lang="en-US" sz="3200" dirty="0" err="1">
                <a:solidFill>
                  <a:srgbClr val="333333"/>
                </a:solidFill>
                <a:latin typeface="Times New Roman" panose="02020603050405020304" pitchFamily="18" charset="0"/>
                <a:ea typeface="Calibri" panose="020F0502020204030204" pitchFamily="34" charset="0"/>
              </a:rPr>
              <a:t>gió</a:t>
            </a:r>
            <a:r>
              <a:rPr lang="en-US" sz="3200" dirty="0">
                <a:solidFill>
                  <a:srgbClr val="333333"/>
                </a:solidFill>
                <a:latin typeface="Times New Roman" panose="02020603050405020304" pitchFamily="18" charset="0"/>
                <a:ea typeface="Calibri" panose="020F0502020204030204" pitchFamily="34" charset="0"/>
              </a:rPr>
              <a:t> </a:t>
            </a:r>
            <a:r>
              <a:rPr lang="en-US" sz="3200" dirty="0" err="1">
                <a:solidFill>
                  <a:srgbClr val="333333"/>
                </a:solidFill>
                <a:latin typeface="Times New Roman" panose="02020603050405020304" pitchFamily="18" charset="0"/>
                <a:ea typeface="Calibri" panose="020F0502020204030204" pitchFamily="34" charset="0"/>
              </a:rPr>
              <a:t>và</a:t>
            </a:r>
            <a:r>
              <a:rPr lang="en-US" sz="3200" dirty="0">
                <a:solidFill>
                  <a:srgbClr val="333333"/>
                </a:solidFill>
                <a:latin typeface="Times New Roman" panose="02020603050405020304" pitchFamily="18" charset="0"/>
                <a:ea typeface="Calibri" panose="020F0502020204030204" pitchFamily="34" charset="0"/>
              </a:rPr>
              <a:t> </a:t>
            </a:r>
            <a:r>
              <a:rPr lang="en-US" sz="3200" dirty="0" err="1">
                <a:solidFill>
                  <a:srgbClr val="333333"/>
                </a:solidFill>
                <a:latin typeface="Times New Roman" panose="02020603050405020304" pitchFamily="18" charset="0"/>
                <a:ea typeface="Calibri" panose="020F0502020204030204" pitchFamily="34" charset="0"/>
              </a:rPr>
              <a:t>nhà</a:t>
            </a:r>
            <a:r>
              <a:rPr lang="en-US" sz="3200" dirty="0">
                <a:solidFill>
                  <a:srgbClr val="333333"/>
                </a:solidFill>
                <a:latin typeface="Times New Roman" panose="02020603050405020304" pitchFamily="18" charset="0"/>
                <a:ea typeface="Calibri" panose="020F0502020204030204" pitchFamily="34" charset="0"/>
              </a:rPr>
              <a:t> </a:t>
            </a:r>
            <a:r>
              <a:rPr lang="en-US" sz="3200" dirty="0" err="1">
                <a:solidFill>
                  <a:srgbClr val="333333"/>
                </a:solidFill>
                <a:latin typeface="Times New Roman" panose="02020603050405020304" pitchFamily="18" charset="0"/>
                <a:ea typeface="Calibri" panose="020F0502020204030204" pitchFamily="34" charset="0"/>
              </a:rPr>
              <a:t>máy</a:t>
            </a:r>
            <a:r>
              <a:rPr lang="en-US" sz="3200" dirty="0">
                <a:solidFill>
                  <a:srgbClr val="333333"/>
                </a:solidFill>
                <a:latin typeface="Times New Roman" panose="02020603050405020304" pitchFamily="18" charset="0"/>
                <a:ea typeface="Calibri" panose="020F0502020204030204" pitchFamily="34" charset="0"/>
              </a:rPr>
              <a:t> </a:t>
            </a:r>
            <a:r>
              <a:rPr lang="en-US" sz="3200" dirty="0" err="1">
                <a:solidFill>
                  <a:srgbClr val="333333"/>
                </a:solidFill>
                <a:latin typeface="Times New Roman" panose="02020603050405020304" pitchFamily="18" charset="0"/>
                <a:ea typeface="Calibri" panose="020F0502020204030204" pitchFamily="34" charset="0"/>
              </a:rPr>
              <a:t>điện</a:t>
            </a:r>
            <a:r>
              <a:rPr lang="en-US" sz="3200" dirty="0">
                <a:solidFill>
                  <a:srgbClr val="333333"/>
                </a:solidFill>
                <a:latin typeface="Times New Roman" panose="02020603050405020304" pitchFamily="18" charset="0"/>
                <a:ea typeface="Calibri" panose="020F0502020204030204" pitchFamily="34" charset="0"/>
              </a:rPr>
              <a:t> </a:t>
            </a:r>
            <a:r>
              <a:rPr lang="en-US" sz="3200" dirty="0" err="1">
                <a:solidFill>
                  <a:srgbClr val="333333"/>
                </a:solidFill>
                <a:latin typeface="Times New Roman" panose="02020603050405020304" pitchFamily="18" charset="0"/>
                <a:ea typeface="Calibri" panose="020F0502020204030204" pitchFamily="34" charset="0"/>
              </a:rPr>
              <a:t>Mặt</a:t>
            </a:r>
            <a:r>
              <a:rPr lang="en-US" sz="3200" dirty="0">
                <a:solidFill>
                  <a:srgbClr val="333333"/>
                </a:solidFill>
                <a:latin typeface="Times New Roman" panose="02020603050405020304" pitchFamily="18" charset="0"/>
                <a:ea typeface="Calibri" panose="020F0502020204030204" pitchFamily="34" charset="0"/>
              </a:rPr>
              <a:t> </a:t>
            </a:r>
            <a:r>
              <a:rPr lang="en-US" sz="3200" dirty="0" err="1">
                <a:solidFill>
                  <a:srgbClr val="333333"/>
                </a:solidFill>
                <a:latin typeface="Times New Roman" panose="02020603050405020304" pitchFamily="18" charset="0"/>
                <a:ea typeface="Calibri" panose="020F0502020204030204" pitchFamily="34" charset="0"/>
              </a:rPr>
              <a:t>Trời</a:t>
            </a:r>
            <a:r>
              <a:rPr lang="vi-VN" sz="3200" dirty="0">
                <a:solidFill>
                  <a:srgbClr val="333333"/>
                </a:solidFill>
                <a:latin typeface="Times New Roman" panose="02020603050405020304" pitchFamily="18" charset="0"/>
                <a:ea typeface="Calibri" panose="020F0502020204030204" pitchFamily="34"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1"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rPr>
              <a:t>Không trả lời được thì mình giúp cho để qua vòng nhé!</a:t>
            </a:r>
          </a:p>
        </p:txBody>
      </p:sp>
      <p:sp>
        <p:nvSpPr>
          <p:cNvPr id="18" name="Rectangular Callout 17"/>
          <p:cNvSpPr/>
          <p:nvPr/>
        </p:nvSpPr>
        <p:spPr>
          <a:xfrm>
            <a:off x="2545977" y="3429002"/>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rgbClr val="333333"/>
                </a:solidFill>
                <a:latin typeface="Times New Roman" panose="02020603050405020304" pitchFamily="18" charset="0"/>
                <a:ea typeface="Calibri" panose="020F0502020204030204" pitchFamily="34" charset="0"/>
              </a:rPr>
              <a:t>Nhà</a:t>
            </a:r>
            <a:r>
              <a:rPr lang="en-US" sz="1400" dirty="0">
                <a:solidFill>
                  <a:srgbClr val="333333"/>
                </a:solidFill>
                <a:latin typeface="Times New Roman" panose="02020603050405020304" pitchFamily="18" charset="0"/>
                <a:ea typeface="Calibri" panose="020F0502020204030204" pitchFamily="34" charset="0"/>
              </a:rPr>
              <a:t> </a:t>
            </a:r>
            <a:r>
              <a:rPr lang="en-US" sz="1400" dirty="0" err="1">
                <a:solidFill>
                  <a:srgbClr val="333333"/>
                </a:solidFill>
                <a:latin typeface="Times New Roman" panose="02020603050405020304" pitchFamily="18" charset="0"/>
                <a:ea typeface="Calibri" panose="020F0502020204030204" pitchFamily="34" charset="0"/>
              </a:rPr>
              <a:t>máy</a:t>
            </a:r>
            <a:r>
              <a:rPr lang="en-US" sz="1400" dirty="0">
                <a:solidFill>
                  <a:srgbClr val="333333"/>
                </a:solidFill>
                <a:latin typeface="Times New Roman" panose="02020603050405020304" pitchFamily="18" charset="0"/>
                <a:ea typeface="Calibri" panose="020F0502020204030204" pitchFamily="34" charset="0"/>
              </a:rPr>
              <a:t> </a:t>
            </a:r>
            <a:r>
              <a:rPr lang="en-US" sz="1400" dirty="0" err="1">
                <a:solidFill>
                  <a:srgbClr val="333333"/>
                </a:solidFill>
                <a:latin typeface="Times New Roman" panose="02020603050405020304" pitchFamily="18" charset="0"/>
                <a:ea typeface="Calibri" panose="020F0502020204030204" pitchFamily="34" charset="0"/>
              </a:rPr>
              <a:t>nhiệt</a:t>
            </a:r>
            <a:r>
              <a:rPr lang="en-US" sz="1400" dirty="0">
                <a:solidFill>
                  <a:srgbClr val="333333"/>
                </a:solidFill>
                <a:latin typeface="Times New Roman" panose="02020603050405020304" pitchFamily="18" charset="0"/>
                <a:ea typeface="Calibri" panose="020F0502020204030204" pitchFamily="34" charset="0"/>
              </a:rPr>
              <a:t> </a:t>
            </a:r>
            <a:r>
              <a:rPr lang="en-US" sz="1400" dirty="0" err="1">
                <a:solidFill>
                  <a:srgbClr val="333333"/>
                </a:solidFill>
                <a:latin typeface="Times New Roman" panose="02020603050405020304" pitchFamily="18" charset="0"/>
                <a:ea typeface="Calibri" panose="020F0502020204030204" pitchFamily="34" charset="0"/>
              </a:rPr>
              <a:t>điện</a:t>
            </a:r>
            <a:r>
              <a:rPr lang="en-US" sz="1400" dirty="0">
                <a:solidFill>
                  <a:srgbClr val="333333"/>
                </a:solidFill>
                <a:latin typeface="Times New Roman" panose="02020603050405020304" pitchFamily="18" charset="0"/>
                <a:ea typeface="Calibri" panose="020F0502020204030204" pitchFamily="34" charset="0"/>
              </a:rPr>
              <a:t>, </a:t>
            </a:r>
            <a:r>
              <a:rPr lang="en-US" sz="1400" dirty="0" err="1">
                <a:solidFill>
                  <a:srgbClr val="333333"/>
                </a:solidFill>
                <a:latin typeface="Times New Roman" panose="02020603050405020304" pitchFamily="18" charset="0"/>
                <a:ea typeface="Calibri" panose="020F0502020204030204" pitchFamily="34" charset="0"/>
              </a:rPr>
              <a:t>nhà</a:t>
            </a:r>
            <a:r>
              <a:rPr lang="en-US" sz="1400" dirty="0">
                <a:solidFill>
                  <a:srgbClr val="333333"/>
                </a:solidFill>
                <a:latin typeface="Times New Roman" panose="02020603050405020304" pitchFamily="18" charset="0"/>
                <a:ea typeface="Calibri" panose="020F0502020204030204" pitchFamily="34" charset="0"/>
              </a:rPr>
              <a:t> </a:t>
            </a:r>
            <a:r>
              <a:rPr lang="en-US" sz="1400" dirty="0" err="1">
                <a:solidFill>
                  <a:srgbClr val="333333"/>
                </a:solidFill>
                <a:latin typeface="Times New Roman" panose="02020603050405020304" pitchFamily="18" charset="0"/>
                <a:ea typeface="Calibri" panose="020F0502020204030204" pitchFamily="34" charset="0"/>
              </a:rPr>
              <a:t>máy</a:t>
            </a:r>
            <a:r>
              <a:rPr lang="en-US" sz="1400" dirty="0">
                <a:solidFill>
                  <a:srgbClr val="333333"/>
                </a:solidFill>
                <a:latin typeface="Times New Roman" panose="02020603050405020304" pitchFamily="18" charset="0"/>
                <a:ea typeface="Calibri" panose="020F0502020204030204" pitchFamily="34" charset="0"/>
              </a:rPr>
              <a:t> </a:t>
            </a:r>
            <a:r>
              <a:rPr lang="en-US" sz="1400" dirty="0" err="1">
                <a:solidFill>
                  <a:srgbClr val="333333"/>
                </a:solidFill>
                <a:latin typeface="Times New Roman" panose="02020603050405020304" pitchFamily="18" charset="0"/>
                <a:ea typeface="Calibri" panose="020F0502020204030204" pitchFamily="34" charset="0"/>
              </a:rPr>
              <a:t>điện</a:t>
            </a:r>
            <a:r>
              <a:rPr lang="en-US" sz="1400" dirty="0">
                <a:solidFill>
                  <a:srgbClr val="333333"/>
                </a:solidFill>
                <a:latin typeface="Times New Roman" panose="02020603050405020304" pitchFamily="18" charset="0"/>
                <a:ea typeface="Calibri" panose="020F0502020204030204" pitchFamily="34" charset="0"/>
              </a:rPr>
              <a:t> </a:t>
            </a:r>
            <a:r>
              <a:rPr lang="en-US" sz="1400" dirty="0" err="1">
                <a:solidFill>
                  <a:srgbClr val="333333"/>
                </a:solidFill>
                <a:latin typeface="Times New Roman" panose="02020603050405020304" pitchFamily="18" charset="0"/>
                <a:ea typeface="Calibri" panose="020F0502020204030204" pitchFamily="34" charset="0"/>
              </a:rPr>
              <a:t>gió</a:t>
            </a:r>
            <a:r>
              <a:rPr lang="en-US" sz="1400" dirty="0">
                <a:solidFill>
                  <a:srgbClr val="333333"/>
                </a:solidFill>
                <a:latin typeface="Times New Roman" panose="02020603050405020304" pitchFamily="18" charset="0"/>
                <a:ea typeface="Calibri" panose="020F0502020204030204" pitchFamily="34" charset="0"/>
              </a:rPr>
              <a:t> </a:t>
            </a:r>
            <a:r>
              <a:rPr lang="en-US" sz="1400" dirty="0" err="1">
                <a:solidFill>
                  <a:srgbClr val="333333"/>
                </a:solidFill>
                <a:latin typeface="Times New Roman" panose="02020603050405020304" pitchFamily="18" charset="0"/>
                <a:ea typeface="Calibri" panose="020F0502020204030204" pitchFamily="34" charset="0"/>
              </a:rPr>
              <a:t>và</a:t>
            </a:r>
            <a:r>
              <a:rPr lang="en-US" sz="1400" dirty="0">
                <a:solidFill>
                  <a:srgbClr val="333333"/>
                </a:solidFill>
                <a:latin typeface="Times New Roman" panose="02020603050405020304" pitchFamily="18" charset="0"/>
                <a:ea typeface="Calibri" panose="020F0502020204030204" pitchFamily="34" charset="0"/>
              </a:rPr>
              <a:t> </a:t>
            </a:r>
            <a:r>
              <a:rPr lang="en-US" sz="1400" dirty="0" err="1">
                <a:solidFill>
                  <a:srgbClr val="333333"/>
                </a:solidFill>
                <a:latin typeface="Times New Roman" panose="02020603050405020304" pitchFamily="18" charset="0"/>
                <a:ea typeface="Calibri" panose="020F0502020204030204" pitchFamily="34" charset="0"/>
              </a:rPr>
              <a:t>nhà</a:t>
            </a:r>
            <a:r>
              <a:rPr lang="en-US" sz="1400" dirty="0">
                <a:solidFill>
                  <a:srgbClr val="333333"/>
                </a:solidFill>
                <a:latin typeface="Times New Roman" panose="02020603050405020304" pitchFamily="18" charset="0"/>
                <a:ea typeface="Calibri" panose="020F0502020204030204" pitchFamily="34" charset="0"/>
              </a:rPr>
              <a:t> </a:t>
            </a:r>
            <a:r>
              <a:rPr lang="en-US" sz="1400" dirty="0" err="1">
                <a:solidFill>
                  <a:srgbClr val="333333"/>
                </a:solidFill>
                <a:latin typeface="Times New Roman" panose="02020603050405020304" pitchFamily="18" charset="0"/>
                <a:ea typeface="Calibri" panose="020F0502020204030204" pitchFamily="34" charset="0"/>
              </a:rPr>
              <a:t>máy</a:t>
            </a:r>
            <a:r>
              <a:rPr lang="en-US" sz="1400" dirty="0">
                <a:solidFill>
                  <a:srgbClr val="333333"/>
                </a:solidFill>
                <a:latin typeface="Times New Roman" panose="02020603050405020304" pitchFamily="18" charset="0"/>
                <a:ea typeface="Calibri" panose="020F0502020204030204" pitchFamily="34" charset="0"/>
              </a:rPr>
              <a:t> </a:t>
            </a:r>
            <a:r>
              <a:rPr lang="en-US" sz="1400" dirty="0" err="1">
                <a:solidFill>
                  <a:srgbClr val="333333"/>
                </a:solidFill>
                <a:latin typeface="Times New Roman" panose="02020603050405020304" pitchFamily="18" charset="0"/>
                <a:ea typeface="Calibri" panose="020F0502020204030204" pitchFamily="34" charset="0"/>
              </a:rPr>
              <a:t>điện</a:t>
            </a:r>
            <a:r>
              <a:rPr lang="en-US" sz="1400" dirty="0">
                <a:solidFill>
                  <a:srgbClr val="333333"/>
                </a:solidFill>
                <a:latin typeface="Times New Roman" panose="02020603050405020304" pitchFamily="18" charset="0"/>
                <a:ea typeface="Calibri" panose="020F0502020204030204" pitchFamily="34" charset="0"/>
              </a:rPr>
              <a:t> </a:t>
            </a:r>
            <a:r>
              <a:rPr lang="en-US" sz="1400" dirty="0" err="1">
                <a:solidFill>
                  <a:srgbClr val="333333"/>
                </a:solidFill>
                <a:latin typeface="Times New Roman" panose="02020603050405020304" pitchFamily="18" charset="0"/>
                <a:ea typeface="Calibri" panose="020F0502020204030204" pitchFamily="34" charset="0"/>
              </a:rPr>
              <a:t>Mặt</a:t>
            </a:r>
            <a:r>
              <a:rPr lang="en-US" sz="1400" dirty="0">
                <a:solidFill>
                  <a:srgbClr val="333333"/>
                </a:solidFill>
                <a:latin typeface="Times New Roman" panose="02020603050405020304" pitchFamily="18" charset="0"/>
                <a:ea typeface="Calibri" panose="020F0502020204030204" pitchFamily="34" charset="0"/>
              </a:rPr>
              <a:t> </a:t>
            </a:r>
            <a:r>
              <a:rPr lang="en-US" sz="1400" dirty="0" err="1">
                <a:solidFill>
                  <a:srgbClr val="333333"/>
                </a:solidFill>
                <a:latin typeface="Times New Roman" panose="02020603050405020304" pitchFamily="18" charset="0"/>
                <a:ea typeface="Calibri" panose="020F0502020204030204" pitchFamily="34" charset="0"/>
              </a:rPr>
              <a:t>Trời</a:t>
            </a:r>
            <a:r>
              <a:rPr lang="vi-VN" sz="1400" dirty="0">
                <a:solidFill>
                  <a:srgbClr val="333333"/>
                </a:solidFill>
                <a:latin typeface="Times New Roman" panose="02020603050405020304" pitchFamily="18" charset="0"/>
                <a:ea typeface="Calibri" panose="020F0502020204030204" pitchFamily="34" charset="0"/>
              </a:rPr>
              <a:t>.</a:t>
            </a:r>
            <a:endParaRPr lang="en-US" sz="1400" dirty="0">
              <a:solidFill>
                <a:srgbClr val="002060"/>
              </a:solidFill>
              <a:latin typeface="Times New Roman" panose="02020603050405020304" pitchFamily="18" charset="0"/>
              <a:cs typeface="Times New Roman" panose="02020603050405020304" pitchFamily="18" charset="0"/>
            </a:endParaRPr>
          </a:p>
          <a:p>
            <a:pPr algn="ctr"/>
            <a:r>
              <a:rPr lang="vi-VN" sz="1400" dirty="0">
                <a:solidFill>
                  <a:srgbClr val="333333"/>
                </a:solidFill>
                <a:latin typeface="Times New Roman" panose="02020603050405020304" pitchFamily="18" charset="0"/>
                <a:ea typeface="Calibri" panose="020F0502020204030204" pitchFamily="34" charset="0"/>
              </a:rPr>
              <a:t>.</a:t>
            </a:r>
            <a:endParaRPr lang="en-US" sz="1400" dirty="0">
              <a:solidFill>
                <a:srgbClr val="7030A0"/>
              </a:solidFill>
            </a:endParaRPr>
          </a:p>
        </p:txBody>
      </p:sp>
    </p:spTree>
    <p:extLst>
      <p:ext uri="{BB962C8B-B14F-4D97-AF65-F5344CB8AC3E}">
        <p14:creationId xmlns:p14="http://schemas.microsoft.com/office/powerpoint/2010/main" val="391385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2" y="2"/>
            <a:ext cx="9143999"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2" y="2"/>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1"/>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70"/>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2"/>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6" y="5440873"/>
            <a:ext cx="645769" cy="1103841"/>
          </a:xfrm>
          <a:prstGeom prst="rect">
            <a:avLst/>
          </a:prstGeom>
        </p:spPr>
      </p:pic>
      <p:sp>
        <p:nvSpPr>
          <p:cNvPr id="14" name="Wave 13"/>
          <p:cNvSpPr/>
          <p:nvPr/>
        </p:nvSpPr>
        <p:spPr>
          <a:xfrm>
            <a:off x="2572872" y="2767013"/>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rgbClr val="ED7D31"/>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70"/>
            <a:ext cx="826879" cy="826879"/>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5" cy="621847"/>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1"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3200" b="1" dirty="0" err="1">
                <a:solidFill>
                  <a:srgbClr val="FF0000"/>
                </a:solidFill>
                <a:latin typeface="Times New Roman" panose="02020603050405020304" pitchFamily="18" charset="0"/>
                <a:ea typeface="Times New Roman" panose="02020603050405020304" pitchFamily="18" charset="0"/>
              </a:rPr>
              <a:t>Kể</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tên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trung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tâp</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kinh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tế</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vùng</a:t>
            </a:r>
            <a:r>
              <a:rPr lang="en-US" sz="3200" b="1" dirty="0">
                <a:solidFill>
                  <a:srgbClr val="FF0000"/>
                </a:solidFill>
                <a:latin typeface="Times New Roman" panose="02020603050405020304" pitchFamily="18" charset="0"/>
                <a:ea typeface="Times New Roman" panose="02020603050405020304" pitchFamily="18" charset="0"/>
              </a:rPr>
              <a:t> ĐBSCL.</a:t>
            </a:r>
            <a:endParaRPr lang="vi-VN" sz="3200" b="1" dirty="0">
              <a:solidFill>
                <a:srgbClr val="FF0000"/>
              </a:solidFill>
              <a:latin typeface="Times New Roman" panose="02020603050405020304" pitchFamily="18" charset="0"/>
              <a:ea typeface="Calibri" panose="020F0502020204030204" pitchFamily="34" charset="0"/>
            </a:endParaRPr>
          </a:p>
        </p:txBody>
      </p:sp>
      <p:sp>
        <p:nvSpPr>
          <p:cNvPr id="18" name="Rectangle 17"/>
          <p:cNvSpPr/>
          <p:nvPr/>
        </p:nvSpPr>
        <p:spPr>
          <a:xfrm>
            <a:off x="1828801" y="2045304"/>
            <a:ext cx="8572500" cy="130093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ea typeface="Cambria" pitchFamily="18" charset="0"/>
              </a:rPr>
              <a:t>Cần</a:t>
            </a:r>
            <a:r>
              <a:rPr lang="en-US" sz="3200" b="1" dirty="0">
                <a:solidFill>
                  <a:srgbClr val="002060"/>
                </a:solidFill>
                <a:latin typeface="Times New Roman" panose="02020603050405020304" pitchFamily="18" charset="0"/>
                <a:ea typeface="Cambria" pitchFamily="18" charset="0"/>
              </a:rPr>
              <a:t> </a:t>
            </a:r>
            <a:r>
              <a:rPr lang="en-US" sz="3200" b="1" dirty="0" err="1">
                <a:solidFill>
                  <a:srgbClr val="002060"/>
                </a:solidFill>
                <a:latin typeface="Times New Roman" panose="02020603050405020304" pitchFamily="18" charset="0"/>
                <a:ea typeface="Cambria" pitchFamily="18" charset="0"/>
              </a:rPr>
              <a:t>Thơ</a:t>
            </a:r>
            <a:r>
              <a:rPr lang="en-US" sz="3200" b="1" dirty="0">
                <a:solidFill>
                  <a:srgbClr val="002060"/>
                </a:solidFill>
                <a:latin typeface="Times New Roman" panose="02020603050405020304" pitchFamily="18" charset="0"/>
                <a:ea typeface="Cambria" pitchFamily="18" charset="0"/>
              </a:rPr>
              <a:t>, An </a:t>
            </a:r>
            <a:r>
              <a:rPr lang="en-US" sz="3200" b="1" dirty="0" err="1">
                <a:solidFill>
                  <a:srgbClr val="002060"/>
                </a:solidFill>
                <a:latin typeface="Times New Roman" panose="02020603050405020304" pitchFamily="18" charset="0"/>
                <a:ea typeface="Cambria" pitchFamily="18" charset="0"/>
              </a:rPr>
              <a:t>Giang</a:t>
            </a:r>
            <a:r>
              <a:rPr lang="en-US" sz="3200" b="1" dirty="0">
                <a:solidFill>
                  <a:srgbClr val="002060"/>
                </a:solidFill>
                <a:latin typeface="Times New Roman" panose="02020603050405020304" pitchFamily="18" charset="0"/>
                <a:ea typeface="Cambria" pitchFamily="18" charset="0"/>
              </a:rPr>
              <a:t>, </a:t>
            </a:r>
            <a:r>
              <a:rPr lang="en-US" sz="3200" b="1" dirty="0" err="1">
                <a:solidFill>
                  <a:srgbClr val="002060"/>
                </a:solidFill>
                <a:latin typeface="Times New Roman" panose="02020603050405020304" pitchFamily="18" charset="0"/>
                <a:ea typeface="Cambria" pitchFamily="18" charset="0"/>
              </a:rPr>
              <a:t>Kiên</a:t>
            </a:r>
            <a:r>
              <a:rPr lang="en-US" sz="3200" b="1" dirty="0">
                <a:solidFill>
                  <a:srgbClr val="002060"/>
                </a:solidFill>
                <a:latin typeface="Times New Roman" panose="02020603050405020304" pitchFamily="18" charset="0"/>
                <a:ea typeface="Cambria" pitchFamily="18" charset="0"/>
              </a:rPr>
              <a:t> </a:t>
            </a:r>
            <a:r>
              <a:rPr lang="en-US" sz="3200" b="1" dirty="0" err="1">
                <a:solidFill>
                  <a:srgbClr val="002060"/>
                </a:solidFill>
                <a:latin typeface="Times New Roman" panose="02020603050405020304" pitchFamily="18" charset="0"/>
                <a:ea typeface="Cambria" pitchFamily="18" charset="0"/>
              </a:rPr>
              <a:t>Giang</a:t>
            </a:r>
            <a:r>
              <a:rPr lang="en-US" sz="3200" b="1" dirty="0">
                <a:solidFill>
                  <a:srgbClr val="002060"/>
                </a:solidFill>
                <a:latin typeface="Times New Roman" panose="02020603050405020304" pitchFamily="18" charset="0"/>
                <a:ea typeface="Cambria" pitchFamily="18" charset="0"/>
              </a:rPr>
              <a:t>, </a:t>
            </a:r>
            <a:r>
              <a:rPr lang="en-US" sz="3200" b="1" dirty="0" err="1">
                <a:solidFill>
                  <a:srgbClr val="002060"/>
                </a:solidFill>
                <a:latin typeface="Times New Roman" panose="02020603050405020304" pitchFamily="18" charset="0"/>
                <a:ea typeface="Cambria" pitchFamily="18" charset="0"/>
              </a:rPr>
              <a:t>Cà</a:t>
            </a:r>
            <a:r>
              <a:rPr lang="en-US" sz="3200" b="1" dirty="0">
                <a:solidFill>
                  <a:srgbClr val="002060"/>
                </a:solidFill>
                <a:latin typeface="Times New Roman" panose="02020603050405020304" pitchFamily="18" charset="0"/>
                <a:ea typeface="Cambria" pitchFamily="18" charset="0"/>
              </a:rPr>
              <a:t> Mau.</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p:cNvSpPr/>
          <p:nvPr/>
        </p:nvSpPr>
        <p:spPr>
          <a:xfrm>
            <a:off x="2413397" y="3240631"/>
            <a:ext cx="1490891"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rPr>
              <a:t>Không trả lời được thì mình giúp cho để qua vòng nhé!</a:t>
            </a:r>
          </a:p>
        </p:txBody>
      </p:sp>
      <p:sp>
        <p:nvSpPr>
          <p:cNvPr id="20" name="Rectangular Callout 19"/>
          <p:cNvSpPr/>
          <p:nvPr/>
        </p:nvSpPr>
        <p:spPr>
          <a:xfrm>
            <a:off x="2545977" y="3429002"/>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prstClr val="black"/>
                </a:solidFill>
                <a:latin typeface="Times New Roman" panose="02020603050405020304" pitchFamily="18" charset="0"/>
                <a:ea typeface="Cambria" pitchFamily="18" charset="0"/>
              </a:rPr>
              <a:t>Cần</a:t>
            </a:r>
            <a:r>
              <a:rPr lang="en-US" sz="1600" dirty="0">
                <a:solidFill>
                  <a:prstClr val="black"/>
                </a:solidFill>
                <a:latin typeface="Times New Roman" panose="02020603050405020304" pitchFamily="18" charset="0"/>
                <a:ea typeface="Cambria" pitchFamily="18" charset="0"/>
              </a:rPr>
              <a:t> </a:t>
            </a:r>
            <a:r>
              <a:rPr lang="en-US" sz="1600" dirty="0" err="1">
                <a:solidFill>
                  <a:prstClr val="black"/>
                </a:solidFill>
                <a:latin typeface="Times New Roman" panose="02020603050405020304" pitchFamily="18" charset="0"/>
                <a:ea typeface="Cambria" pitchFamily="18" charset="0"/>
              </a:rPr>
              <a:t>Thơ</a:t>
            </a:r>
            <a:r>
              <a:rPr lang="en-US" sz="1600" dirty="0">
                <a:solidFill>
                  <a:prstClr val="black"/>
                </a:solidFill>
                <a:latin typeface="Times New Roman" panose="02020603050405020304" pitchFamily="18" charset="0"/>
                <a:ea typeface="Cambria" pitchFamily="18" charset="0"/>
              </a:rPr>
              <a:t>, An </a:t>
            </a:r>
            <a:r>
              <a:rPr lang="en-US" sz="1600" dirty="0" err="1">
                <a:solidFill>
                  <a:prstClr val="black"/>
                </a:solidFill>
                <a:latin typeface="Times New Roman" panose="02020603050405020304" pitchFamily="18" charset="0"/>
                <a:ea typeface="Cambria" pitchFamily="18" charset="0"/>
              </a:rPr>
              <a:t>Giang</a:t>
            </a:r>
            <a:r>
              <a:rPr lang="en-US" sz="1600" dirty="0">
                <a:solidFill>
                  <a:prstClr val="black"/>
                </a:solidFill>
                <a:latin typeface="Times New Roman" panose="02020603050405020304" pitchFamily="18" charset="0"/>
                <a:ea typeface="Cambria" pitchFamily="18" charset="0"/>
              </a:rPr>
              <a:t>, </a:t>
            </a:r>
            <a:r>
              <a:rPr lang="en-US" sz="1600" dirty="0" err="1">
                <a:solidFill>
                  <a:prstClr val="black"/>
                </a:solidFill>
                <a:latin typeface="Times New Roman" panose="02020603050405020304" pitchFamily="18" charset="0"/>
                <a:ea typeface="Cambria" pitchFamily="18" charset="0"/>
              </a:rPr>
              <a:t>Kiên</a:t>
            </a:r>
            <a:r>
              <a:rPr lang="en-US" sz="1600" dirty="0">
                <a:solidFill>
                  <a:prstClr val="black"/>
                </a:solidFill>
                <a:latin typeface="Times New Roman" panose="02020603050405020304" pitchFamily="18" charset="0"/>
                <a:ea typeface="Cambria" pitchFamily="18" charset="0"/>
              </a:rPr>
              <a:t> </a:t>
            </a:r>
            <a:r>
              <a:rPr lang="en-US" sz="1600" dirty="0" err="1">
                <a:solidFill>
                  <a:prstClr val="black"/>
                </a:solidFill>
                <a:latin typeface="Times New Roman" panose="02020603050405020304" pitchFamily="18" charset="0"/>
                <a:ea typeface="Cambria" pitchFamily="18" charset="0"/>
              </a:rPr>
              <a:t>Giang</a:t>
            </a:r>
            <a:r>
              <a:rPr lang="en-US" sz="1600" dirty="0">
                <a:solidFill>
                  <a:prstClr val="black"/>
                </a:solidFill>
                <a:latin typeface="Times New Roman" panose="02020603050405020304" pitchFamily="18" charset="0"/>
                <a:ea typeface="Cambria" pitchFamily="18" charset="0"/>
              </a:rPr>
              <a:t> </a:t>
            </a:r>
            <a:r>
              <a:rPr lang="en-US" sz="1600" dirty="0" err="1">
                <a:solidFill>
                  <a:prstClr val="black"/>
                </a:solidFill>
                <a:latin typeface="Times New Roman" panose="02020603050405020304" pitchFamily="18" charset="0"/>
                <a:ea typeface="Cambria" pitchFamily="18" charset="0"/>
              </a:rPr>
              <a:t>và</a:t>
            </a:r>
            <a:r>
              <a:rPr lang="en-US" sz="1600" dirty="0">
                <a:solidFill>
                  <a:prstClr val="black"/>
                </a:solidFill>
                <a:latin typeface="Times New Roman" panose="02020603050405020304" pitchFamily="18" charset="0"/>
                <a:ea typeface="Cambria" pitchFamily="18" charset="0"/>
              </a:rPr>
              <a:t> </a:t>
            </a:r>
            <a:r>
              <a:rPr lang="en-US" sz="1600" dirty="0" err="1">
                <a:solidFill>
                  <a:prstClr val="black"/>
                </a:solidFill>
                <a:latin typeface="Times New Roman" panose="02020603050405020304" pitchFamily="18" charset="0"/>
                <a:ea typeface="Cambria" pitchFamily="18" charset="0"/>
              </a:rPr>
              <a:t>Cà</a:t>
            </a:r>
            <a:r>
              <a:rPr lang="en-US" sz="1600" dirty="0">
                <a:solidFill>
                  <a:prstClr val="black"/>
                </a:solidFill>
                <a:latin typeface="Times New Roman" panose="02020603050405020304" pitchFamily="18" charset="0"/>
                <a:ea typeface="Cambria" pitchFamily="18" charset="0"/>
              </a:rPr>
              <a:t> Mau.</a:t>
            </a:r>
            <a:endParaRPr lang="en-US" sz="1600" dirty="0">
              <a:solidFill>
                <a:prstClr val="black"/>
              </a:solidFill>
            </a:endParaRPr>
          </a:p>
        </p:txBody>
      </p:sp>
    </p:spTree>
    <p:extLst>
      <p:ext uri="{BB962C8B-B14F-4D97-AF65-F5344CB8AC3E}">
        <p14:creationId xmlns:p14="http://schemas.microsoft.com/office/powerpoint/2010/main" val="276500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p:cNvSpPr/>
          <p:nvPr/>
        </p:nvSpPr>
        <p:spPr>
          <a:xfrm>
            <a:off x="812800" y="685800"/>
            <a:ext cx="4314613" cy="424688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Ảnh có chứa văn bản, đồ chơi, đồ họa véc-tơ, danh thiếp&#10;&#10;Mô tả được tạo tự độ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633" y="3568116"/>
            <a:ext cx="3093627" cy="2979963"/>
          </a:xfrm>
          <a:prstGeom prst="rect">
            <a:avLst/>
          </a:prstGeom>
        </p:spPr>
      </p:pic>
      <p:sp>
        <p:nvSpPr>
          <p:cNvPr id="2" name="TextBox 10"/>
          <p:cNvSpPr txBox="1"/>
          <p:nvPr/>
        </p:nvSpPr>
        <p:spPr>
          <a:xfrm>
            <a:off x="5433453" y="2420197"/>
            <a:ext cx="3251200" cy="748988"/>
          </a:xfrm>
          <a:prstGeom prst="rect">
            <a:avLst/>
          </a:prstGeom>
          <a:solidFill>
            <a:schemeClr val="accent6">
              <a:lumMod val="40000"/>
              <a:lumOff val="60000"/>
            </a:schemeClr>
          </a:solidFill>
        </p:spPr>
        <p:txBody>
          <a:bodyPr wrap="square">
            <a:spAutoFit/>
          </a:bodyPr>
          <a:lstStyle/>
          <a:p>
            <a:r>
              <a:rPr lang="en-GB" altLang="en-US" sz="4267" b="1" dirty="0">
                <a:solidFill>
                  <a:srgbClr val="FF0000"/>
                </a:solidFill>
                <a:latin typeface="Times New Roman" panose="02020603050405020304" pitchFamily="18" charset="0"/>
              </a:rPr>
              <a:t>VẬN DỤNG</a:t>
            </a:r>
          </a:p>
        </p:txBody>
      </p:sp>
    </p:spTree>
    <p:extLst>
      <p:ext uri="{BB962C8B-B14F-4D97-AF65-F5344CB8AC3E}">
        <p14:creationId xmlns:p14="http://schemas.microsoft.com/office/powerpoint/2010/main" val="337116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2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by="(-#ppt_w*2)" calcmode="lin" valueType="num">
                                      <p:cBhvr rctx="PPT">
                                        <p:cTn id="18" dur="500" autoRev="1" fill="hold">
                                          <p:stCondLst>
                                            <p:cond delay="0"/>
                                          </p:stCondLst>
                                        </p:cTn>
                                        <p:tgtEl>
                                          <p:spTgt spid="2"/>
                                        </p:tgtEl>
                                        <p:attrNameLst>
                                          <p:attrName>ppt_w</p:attrName>
                                        </p:attrNameLst>
                                      </p:cBhvr>
                                    </p:anim>
                                    <p:anim by="(#ppt_w*0.50)" calcmode="lin" valueType="num">
                                      <p:cBhvr>
                                        <p:cTn id="19" dur="500" decel="50000" autoRev="1" fill="hold">
                                          <p:stCondLst>
                                            <p:cond delay="0"/>
                                          </p:stCondLst>
                                        </p:cTn>
                                        <p:tgtEl>
                                          <p:spTgt spid="2"/>
                                        </p:tgtEl>
                                        <p:attrNameLst>
                                          <p:attrName>ppt_x</p:attrName>
                                        </p:attrNameLst>
                                      </p:cBhvr>
                                    </p:anim>
                                    <p:anim from="(-#ppt_h/2)" to="(#ppt_y)" calcmode="lin" valueType="num">
                                      <p:cBhvr>
                                        <p:cTn id="20" dur="1000" fill="hold">
                                          <p:stCondLst>
                                            <p:cond delay="0"/>
                                          </p:stCondLst>
                                        </p:cTn>
                                        <p:tgtEl>
                                          <p:spTgt spid="2"/>
                                        </p:tgtEl>
                                        <p:attrNameLst>
                                          <p:attrName>ppt_y</p:attrName>
                                        </p:attrNameLst>
                                      </p:cBhvr>
                                    </p:anim>
                                    <p:animRot by="21600000">
                                      <p:cBhvr>
                                        <p:cTn id="21"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12FD0D-3345-4D97-BED4-5A0590056D2D}"/>
              </a:ext>
            </a:extLst>
          </p:cNvPr>
          <p:cNvSpPr txBox="1"/>
          <p:nvPr/>
        </p:nvSpPr>
        <p:spPr>
          <a:xfrm>
            <a:off x="2540000" y="2311400"/>
            <a:ext cx="7315200" cy="748988"/>
          </a:xfrm>
          <a:prstGeom prst="rect">
            <a:avLst/>
          </a:prstGeom>
          <a:noFill/>
        </p:spPr>
        <p:txBody>
          <a:bodyPr wrap="square">
            <a:spAutoFit/>
          </a:bodyPr>
          <a:lstStyle/>
          <a:p>
            <a:r>
              <a:rPr lang="en-US" sz="4267" b="1">
                <a:solidFill>
                  <a:srgbClr val="FF0000"/>
                </a:solidFill>
                <a:latin typeface="Times New Roman" panose="02020603050405020304" pitchFamily="18" charset="0"/>
                <a:ea typeface="Calibri" panose="020F0502020204030204" pitchFamily="34" charset="0"/>
              </a:rPr>
              <a:t> </a:t>
            </a:r>
            <a:endParaRPr lang="zh-CN" altLang="en-US" sz="4267" b="1" dirty="0">
              <a:solidFill>
                <a:srgbClr val="1C75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3" name="Rectangle 2"/>
          <p:cNvSpPr/>
          <p:nvPr/>
        </p:nvSpPr>
        <p:spPr>
          <a:xfrm>
            <a:off x="0" y="1"/>
            <a:ext cx="12202160" cy="666786"/>
          </a:xfrm>
          <a:prstGeom prst="rect">
            <a:avLst/>
          </a:prstGeom>
          <a:solidFill>
            <a:srgbClr val="FFFF00"/>
          </a:solidFill>
        </p:spPr>
        <p:txBody>
          <a:bodyPr wrap="square">
            <a:spAutoFit/>
          </a:bodyPr>
          <a:lstStyle/>
          <a:p>
            <a:pPr algn="ctr"/>
            <a:r>
              <a:rPr lang="en-US" sz="3733" b="1" dirty="0" err="1">
                <a:ln/>
                <a:solidFill>
                  <a:srgbClr val="FF0000"/>
                </a:solidFill>
                <a:latin typeface="Times New Roman" panose="02020603050405020304" pitchFamily="18" charset="0"/>
                <a:cs typeface="Times New Roman" panose="02020603050405020304" pitchFamily="18" charset="0"/>
              </a:rPr>
              <a:t>Bài</a:t>
            </a:r>
            <a:r>
              <a:rPr lang="en-US" sz="3733" b="1" dirty="0">
                <a:ln/>
                <a:solidFill>
                  <a:srgbClr val="FF0000"/>
                </a:solidFill>
                <a:latin typeface="Times New Roman" panose="02020603050405020304" pitchFamily="18" charset="0"/>
                <a:cs typeface="Times New Roman" panose="02020603050405020304" pitchFamily="18" charset="0"/>
              </a:rPr>
              <a:t> 20: </a:t>
            </a:r>
            <a:r>
              <a:rPr lang="en-US" sz="3733" b="1" dirty="0" err="1">
                <a:ln/>
                <a:solidFill>
                  <a:srgbClr val="FF0000"/>
                </a:solidFill>
                <a:latin typeface="Times New Roman" panose="02020603050405020304" pitchFamily="18" charset="0"/>
                <a:cs typeface="Times New Roman" panose="02020603050405020304" pitchFamily="18" charset="0"/>
              </a:rPr>
              <a:t>Vùng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Đồng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bằng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sông</a:t>
            </a:r>
            <a:r>
              <a:rPr lang="en-US" sz="3733" b="1" dirty="0">
                <a:ln/>
                <a:solidFill>
                  <a:srgbClr val="FF0000"/>
                </a:solidFill>
                <a:latin typeface="Times New Roman" panose="02020603050405020304" pitchFamily="18" charset="0"/>
                <a:cs typeface="Times New Roman" panose="02020603050405020304" pitchFamily="18" charset="0"/>
              </a:rPr>
              <a:t> </a:t>
            </a:r>
            <a:r>
              <a:rPr lang="en-US" sz="3733" b="1" dirty="0" err="1">
                <a:ln/>
                <a:solidFill>
                  <a:srgbClr val="FF0000"/>
                </a:solidFill>
                <a:latin typeface="Times New Roman" panose="02020603050405020304" pitchFamily="18" charset="0"/>
                <a:cs typeface="Times New Roman" panose="02020603050405020304" pitchFamily="18" charset="0"/>
              </a:rPr>
              <a:t>Cửu</a:t>
            </a:r>
            <a:r>
              <a:rPr lang="en-US" sz="3733" b="1" dirty="0">
                <a:ln/>
                <a:solidFill>
                  <a:srgbClr val="FF0000"/>
                </a:solidFill>
                <a:latin typeface="Times New Roman" panose="02020603050405020304" pitchFamily="18" charset="0"/>
                <a:cs typeface="Times New Roman" panose="02020603050405020304" pitchFamily="18" charset="0"/>
              </a:rPr>
              <a:t> Long (</a:t>
            </a:r>
            <a:r>
              <a:rPr lang="en-US" sz="3733" b="1" dirty="0" err="1">
                <a:ln/>
                <a:solidFill>
                  <a:srgbClr val="FF0000"/>
                </a:solidFill>
                <a:latin typeface="Times New Roman" panose="02020603050405020304" pitchFamily="18" charset="0"/>
                <a:cs typeface="Times New Roman" panose="02020603050405020304" pitchFamily="18" charset="0"/>
              </a:rPr>
              <a:t>Tiết</a:t>
            </a:r>
            <a:r>
              <a:rPr lang="en-US" sz="3733" b="1" dirty="0">
                <a:ln/>
                <a:solidFill>
                  <a:srgbClr val="FF0000"/>
                </a:solidFill>
                <a:latin typeface="Times New Roman" panose="02020603050405020304" pitchFamily="18" charset="0"/>
                <a:cs typeface="Times New Roman" panose="02020603050405020304" pitchFamily="18" charset="0"/>
              </a:rPr>
              <a:t> 3)</a:t>
            </a:r>
            <a:endParaRPr lang="en-US" sz="3733"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1272144"/>
            <a:ext cx="12192000" cy="55858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800"/>
              </a:spcBef>
              <a:spcAft>
                <a:spcPts val="800"/>
              </a:spcAft>
            </a:pPr>
            <a:endParaRPr lang="vi-VN" sz="3733">
              <a:solidFill>
                <a:srgbClr val="0000FF"/>
              </a:solidFill>
              <a:latin typeface="Times New Roman" panose="02020603050405020304" pitchFamily="18" charset="0"/>
              <a:ea typeface="Calibri" panose="020F0502020204030204" pitchFamily="34" charset="0"/>
            </a:endParaRPr>
          </a:p>
        </p:txBody>
      </p:sp>
      <p:sp>
        <p:nvSpPr>
          <p:cNvPr id="2" name="Rounded Rectangle 1"/>
          <p:cNvSpPr/>
          <p:nvPr/>
        </p:nvSpPr>
        <p:spPr>
          <a:xfrm>
            <a:off x="558800" y="2166229"/>
            <a:ext cx="11074400" cy="3759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marR="0" indent="177800" algn="just">
              <a:lnSpc>
                <a:spcPct val="122000"/>
              </a:lnSpc>
              <a:spcBef>
                <a:spcPts val="0"/>
              </a:spcBef>
              <a:spcAft>
                <a:spcPts val="300"/>
              </a:spcAft>
            </a:pPr>
            <a:r>
              <a:rPr lang="en-US" sz="4000" b="1" dirty="0">
                <a:solidFill>
                  <a:srgbClr val="0070C0"/>
                </a:solidFill>
                <a:latin typeface="Times New Roman" panose="02020603050405020304" pitchFamily="18" charset="0"/>
                <a:ea typeface="Times New Roman" panose="02020603050405020304" pitchFamily="18" charset="0"/>
              </a:rPr>
              <a:t>	</a:t>
            </a:r>
            <a:r>
              <a:rPr lang="vi-VN" sz="4000" b="1" dirty="0">
                <a:solidFill>
                  <a:srgbClr val="0070C0"/>
                </a:solidFill>
                <a:latin typeface="Times New Roman" panose="02020603050405020304" pitchFamily="18" charset="0"/>
                <a:ea typeface="Times New Roman" panose="02020603050405020304" pitchFamily="18" charset="0"/>
              </a:rPr>
              <a:t>Vận dụng kiến thức đã học về vùng Đồng bằng sông Cửu </a:t>
            </a:r>
            <a:r>
              <a:rPr lang="en-US" sz="4000" b="1" dirty="0">
                <a:solidFill>
                  <a:srgbClr val="0070C0"/>
                </a:solidFill>
                <a:latin typeface="Times New Roman" panose="02020603050405020304" pitchFamily="18" charset="0"/>
                <a:ea typeface="Times New Roman" panose="02020603050405020304" pitchFamily="18" charset="0"/>
              </a:rPr>
              <a:t>Long </a:t>
            </a:r>
            <a:r>
              <a:rPr lang="vi-VN" sz="4000" b="1" dirty="0">
                <a:solidFill>
                  <a:srgbClr val="0070C0"/>
                </a:solidFill>
                <a:latin typeface="Times New Roman" panose="02020603050405020304" pitchFamily="18" charset="0"/>
                <a:ea typeface="Times New Roman" panose="02020603050405020304" pitchFamily="18" charset="0"/>
              </a:rPr>
              <a:t>để tìm hiểu một số biện pháp khắc phục những hạn chế về điều kiện tự nhiên và tài nguyên thiên nhiên của vùng.</a:t>
            </a:r>
            <a:endParaRPr lang="en-US" sz="4000" b="1" dirty="0">
              <a:solidFill>
                <a:srgbClr val="0070C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792914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1176000" y="81943"/>
            <a:ext cx="1254488" cy="1254488"/>
          </a:xfrm>
          <a:prstGeom prst="rect">
            <a:avLst/>
          </a:prstGeom>
        </p:spPr>
      </p:pic>
      <p:pic>
        <p:nvPicPr>
          <p:cNvPr id="4" name="Google Shape;213;p23" descr="Ngôi nhà hoạt hình, phim hoạt hình png | Klipartz">
            <a:extLst>
              <a:ext uri="{FF2B5EF4-FFF2-40B4-BE49-F238E27FC236}">
                <a16:creationId xmlns:a16="http://schemas.microsoft.com/office/drawing/2014/main" id="{0B091707-62F1-0790-F0CD-A27A695345C6}"/>
              </a:ext>
            </a:extLst>
          </p:cNvPr>
          <p:cNvPicPr preferRelativeResize="0"/>
          <p:nvPr/>
        </p:nvPicPr>
        <p:blipFill rotWithShape="1">
          <a:blip r:embed="rId3">
            <a:alphaModFix/>
          </a:blip>
          <a:srcRect/>
          <a:stretch/>
        </p:blipFill>
        <p:spPr>
          <a:xfrm>
            <a:off x="101601" y="1498601"/>
            <a:ext cx="4095727" cy="3251201"/>
          </a:xfrm>
          <a:prstGeom prst="rect">
            <a:avLst/>
          </a:prstGeom>
          <a:noFill/>
          <a:ln>
            <a:noFill/>
          </a:ln>
        </p:spPr>
      </p:pic>
      <p:sp>
        <p:nvSpPr>
          <p:cNvPr id="5" name="Google Shape;214;p23">
            <a:extLst>
              <a:ext uri="{FF2B5EF4-FFF2-40B4-BE49-F238E27FC236}">
                <a16:creationId xmlns:a16="http://schemas.microsoft.com/office/drawing/2014/main" id="{FA68ACEA-3938-617C-DF6C-B9D82AE7B6EC}"/>
              </a:ext>
            </a:extLst>
          </p:cNvPr>
          <p:cNvSpPr txBox="1"/>
          <p:nvPr/>
        </p:nvSpPr>
        <p:spPr>
          <a:xfrm>
            <a:off x="3251200" y="334745"/>
            <a:ext cx="7702888" cy="748947"/>
          </a:xfrm>
          <a:prstGeom prst="rect">
            <a:avLst/>
          </a:prstGeom>
          <a:noFill/>
          <a:ln>
            <a:noFill/>
          </a:ln>
        </p:spPr>
        <p:txBody>
          <a:bodyPr spcFirstLastPara="1" wrap="square" lIns="91425" tIns="45700" rIns="91425" bIns="45700" anchor="t" anchorCtr="0">
            <a:spAutoFit/>
          </a:bodyPr>
          <a:lstStyle/>
          <a:p>
            <a:pPr defTabSz="914377">
              <a:buClr>
                <a:srgbClr val="000000"/>
              </a:buClr>
            </a:pPr>
            <a:r>
              <a:rPr lang="en-US" sz="4267" b="1" kern="0" dirty="0">
                <a:solidFill>
                  <a:srgbClr val="FF0000"/>
                </a:solidFill>
                <a:latin typeface="Times New Roman"/>
                <a:ea typeface="Times New Roman"/>
                <a:cs typeface="Times New Roman"/>
                <a:sym typeface="Times New Roman"/>
              </a:rPr>
              <a:t>HƯỚNG </a:t>
            </a:r>
            <a:r>
              <a:rPr lang="en-US" sz="4267" b="1" kern="0">
                <a:solidFill>
                  <a:srgbClr val="FF0000"/>
                </a:solidFill>
                <a:latin typeface="Times New Roman"/>
                <a:ea typeface="Times New Roman"/>
                <a:cs typeface="Times New Roman"/>
                <a:sym typeface="Times New Roman"/>
              </a:rPr>
              <a:t>DẪN HỌC Ở </a:t>
            </a:r>
            <a:r>
              <a:rPr lang="en-US" sz="4267" b="1" kern="0" dirty="0">
                <a:solidFill>
                  <a:srgbClr val="FF0000"/>
                </a:solidFill>
                <a:latin typeface="Times New Roman"/>
                <a:ea typeface="Times New Roman"/>
                <a:cs typeface="Times New Roman"/>
                <a:sym typeface="Times New Roman"/>
              </a:rPr>
              <a:t>NHÀ</a:t>
            </a:r>
            <a:endParaRPr sz="1600" kern="0" dirty="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23A46C90-8605-0A5E-6F29-92C5F343AD8B}"/>
              </a:ext>
            </a:extLst>
          </p:cNvPr>
          <p:cNvSpPr/>
          <p:nvPr/>
        </p:nvSpPr>
        <p:spPr>
          <a:xfrm>
            <a:off x="4197327" y="1751403"/>
            <a:ext cx="7854765" cy="1672253"/>
          </a:xfrm>
          <a:prstGeom prst="rect">
            <a:avLst/>
          </a:prstGeom>
        </p:spPr>
        <p:txBody>
          <a:bodyPr wrap="square">
            <a:spAutoFit/>
          </a:bodyPr>
          <a:lstStyle/>
          <a:p>
            <a:pPr algn="just">
              <a:spcBef>
                <a:spcPts val="800"/>
              </a:spcBef>
              <a:spcAft>
                <a:spcPts val="800"/>
              </a:spcAft>
            </a:pPr>
            <a:r>
              <a:rPr lang="nl-NL" sz="3200" b="1" dirty="0">
                <a:solidFill>
                  <a:srgbClr val="0070C0"/>
                </a:solidFill>
                <a:latin typeface="Times New Roman" panose="02020603050405020304" pitchFamily="18" charset="0"/>
                <a:ea typeface="Times New Roman" panose="02020603050405020304" pitchFamily="18" charset="0"/>
              </a:rPr>
              <a:t>- Hoàn thành nhiệm vụ cô giao, học bài cũ, làm bài tập theo phiếu bài tập.</a:t>
            </a:r>
            <a:endParaRPr lang="vi-VN" sz="3200" b="1" dirty="0">
              <a:solidFill>
                <a:srgbClr val="0070C0"/>
              </a:solidFill>
              <a:latin typeface="Times New Roman" panose="02020603050405020304" pitchFamily="18" charset="0"/>
              <a:ea typeface="Calibri" panose="020F0502020204030204" pitchFamily="34" charset="0"/>
            </a:endParaRPr>
          </a:p>
          <a:p>
            <a:pPr defTabSz="914377">
              <a:buClr>
                <a:srgbClr val="000000"/>
              </a:buClr>
            </a:pPr>
            <a:r>
              <a:rPr lang="nl-NL" sz="3200" b="1" dirty="0">
                <a:solidFill>
                  <a:srgbClr val="0070C0"/>
                </a:solidFill>
                <a:latin typeface="Times New Roman" panose="02020603050405020304" pitchFamily="18" charset="0"/>
                <a:ea typeface="Times New Roman" panose="02020603050405020304" pitchFamily="18" charset="0"/>
              </a:rPr>
              <a:t>- Đọc trước bài 21 trong SGK.</a:t>
            </a:r>
            <a:endParaRPr lang="en-US" sz="3200" b="1" kern="0" dirty="0">
              <a:solidFill>
                <a:srgbClr val="0070C0"/>
              </a:solidFill>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2240188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99000" y="1879600"/>
            <a:ext cx="2915210" cy="4968410"/>
          </a:xfrm>
          <a:prstGeom prst="rect">
            <a:avLst/>
          </a:prstGeom>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84700" y="1879600"/>
            <a:ext cx="3029511" cy="4978400"/>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7154" y="4778255"/>
            <a:ext cx="880395" cy="742258"/>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1035" y="4778255"/>
            <a:ext cx="880395" cy="742258"/>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5748" y="4515608"/>
            <a:ext cx="2687414" cy="2693509"/>
          </a:xfrm>
          <a:prstGeom prst="rect">
            <a:avLst/>
          </a:prstGeom>
        </p:spPr>
      </p:pic>
      <p:pic>
        <p:nvPicPr>
          <p:cNvPr id="2" name="open do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839700" y="6283429"/>
            <a:ext cx="609600" cy="609600"/>
          </a:xfrm>
          <a:prstGeom prst="rect">
            <a:avLst/>
          </a:prstGeom>
        </p:spPr>
      </p:pic>
      <p:pic>
        <p:nvPicPr>
          <p:cNvPr id="3" name="yea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9700" y="5557563"/>
            <a:ext cx="609600" cy="609600"/>
          </a:xfrm>
          <a:prstGeom prst="rect">
            <a:avLst/>
          </a:prstGeom>
        </p:spPr>
      </p:pic>
      <p:pic>
        <p:nvPicPr>
          <p:cNvPr id="5" name="close doo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3658850" y="6283429"/>
            <a:ext cx="609600" cy="609600"/>
          </a:xfrm>
          <a:prstGeom prst="rect">
            <a:avLst/>
          </a:prstGeom>
        </p:spPr>
      </p:pic>
      <p:pic>
        <p:nvPicPr>
          <p:cNvPr id="7" name="knock ">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3658850" y="5557563"/>
            <a:ext cx="609600" cy="609600"/>
          </a:xfrm>
          <a:prstGeom prst="rect">
            <a:avLst/>
          </a:prstGeom>
        </p:spPr>
      </p:pic>
      <p:sp>
        <p:nvSpPr>
          <p:cNvPr id="12" name="Cloud Callout 11"/>
          <p:cNvSpPr/>
          <p:nvPr/>
        </p:nvSpPr>
        <p:spPr>
          <a:xfrm>
            <a:off x="3004456" y="23071"/>
            <a:ext cx="6505303" cy="3174533"/>
          </a:xfrm>
          <a:prstGeom prst="cloudCallout">
            <a:avLst>
              <a:gd name="adj1" fmla="val -23459"/>
              <a:gd name="adj2" fmla="val 78599"/>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Vùng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có</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điều</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kiện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thuận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lợi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nhất</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để</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nuôi</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trồng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thủy</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sản</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ở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nước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ta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là</a:t>
            </a:r>
            <a:r>
              <a:rPr lang="vi-VN" sz="32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endParaRPr lang="en-US" sz="3200" b="1" dirty="0">
              <a:solidFill>
                <a:schemeClr val="tx1"/>
              </a:solidFill>
              <a:effectLst>
                <a:outerShdw blurRad="38100" dist="38100" dir="2700000" algn="tl">
                  <a:srgbClr val="000000">
                    <a:alpha val="43137"/>
                  </a:srgbClr>
                </a:outerShdw>
              </a:effectLst>
              <a:cs typeface="Calibri"/>
            </a:endParaRPr>
          </a:p>
        </p:txBody>
      </p:sp>
      <p:sp>
        <p:nvSpPr>
          <p:cNvPr id="13" name="Rounded Rectangular Callout 12"/>
          <p:cNvSpPr/>
          <p:nvPr/>
        </p:nvSpPr>
        <p:spPr>
          <a:xfrm>
            <a:off x="681644"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sông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Cửu</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Long</a:t>
            </a:r>
          </a:p>
        </p:txBody>
      </p:sp>
      <p:sp>
        <p:nvSpPr>
          <p:cNvPr id="21" name="Rounded Rectangular Callout 20"/>
          <p:cNvSpPr/>
          <p:nvPr/>
        </p:nvSpPr>
        <p:spPr>
          <a:xfrm>
            <a:off x="8848888"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sông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Hồng</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3" name="trick or trea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2534900" y="2588004"/>
            <a:ext cx="609600" cy="609600"/>
          </a:xfrm>
          <a:prstGeom prst="rect">
            <a:avLst/>
          </a:prstGeom>
        </p:spPr>
      </p:pic>
    </p:spTree>
    <p:extLst>
      <p:ext uri="{BB962C8B-B14F-4D97-AF65-F5344CB8AC3E}">
        <p14:creationId xmlns:p14="http://schemas.microsoft.com/office/powerpoint/2010/main" val="313274114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65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65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2184"/>
                            </p:stCondLst>
                            <p:childTnLst>
                              <p:par>
                                <p:cTn id="14" presetID="1" presetClass="mediacall" presetSubtype="0" fill="hold" nodeType="afterEffect">
                                  <p:stCondLst>
                                    <p:cond delay="0"/>
                                  </p:stCondLst>
                                  <p:childTnLst>
                                    <p:cmd type="call" cmd="playFrom(0.0)">
                                      <p:cBhvr>
                                        <p:cTn id="15" dur="1021" fill="hold"/>
                                        <p:tgtEl>
                                          <p:spTgt spid="23"/>
                                        </p:tgtEl>
                                      </p:cBhvr>
                                    </p:cmd>
                                  </p:childTnLst>
                                </p:cTn>
                              </p:par>
                            </p:childTnLst>
                          </p:cTn>
                        </p:par>
                        <p:par>
                          <p:cTn id="16" fill="hold">
                            <p:stCondLst>
                              <p:cond delay="3205"/>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4205"/>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4705"/>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5205"/>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2" name="drumroll.wav"/>
                                        </p:tgtEl>
                                      </p:cMediaNode>
                                    </p:audio>
                                  </p:subTnLst>
                                </p:cTn>
                              </p:par>
                            </p:childTnLst>
                          </p:cTn>
                        </p:par>
                        <p:par>
                          <p:cTn id="49" fill="hold">
                            <p:stCondLst>
                              <p:cond delay="1500"/>
                            </p:stCondLst>
                            <p:childTnLst>
                              <p:par>
                                <p:cTn id="50" presetID="23" presetClass="entr" presetSubtype="16"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childTnLst>
                                </p:cTn>
                              </p:par>
                              <p:par>
                                <p:cTn id="54" presetID="1" presetClass="mediacall" presetSubtype="0" fill="hold" nodeType="withEffect">
                                  <p:stCondLst>
                                    <p:cond delay="0"/>
                                  </p:stCondLst>
                                  <p:childTnLst>
                                    <p:cmd type="call" cmd="playFrom(0.0)">
                                      <p:cBhvr>
                                        <p:cTn id="55" dur="4963" fill="hold"/>
                                        <p:tgtEl>
                                          <p:spTgt spid="3"/>
                                        </p:tgtEl>
                                      </p:cBhvr>
                                    </p:cmd>
                                  </p:childTnLst>
                                </p:cTn>
                              </p:par>
                              <p:par>
                                <p:cTn id="56" presetID="32" presetClass="emph" presetSubtype="0" repeatCount="indefinite" fill="hold" nodeType="withEffect">
                                  <p:stCondLst>
                                    <p:cond delay="0"/>
                                  </p:stCondLst>
                                  <p:childTnLst>
                                    <p:animRot by="120000">
                                      <p:cBhvr>
                                        <p:cTn id="57" dur="100" fill="hold">
                                          <p:stCondLst>
                                            <p:cond delay="0"/>
                                          </p:stCondLst>
                                        </p:cTn>
                                        <p:tgtEl>
                                          <p:spTgt spid="18"/>
                                        </p:tgtEl>
                                        <p:attrNameLst>
                                          <p:attrName>r</p:attrName>
                                        </p:attrNameLst>
                                      </p:cBhvr>
                                    </p:animRot>
                                    <p:animRot by="-240000">
                                      <p:cBhvr>
                                        <p:cTn id="58" dur="200" fill="hold">
                                          <p:stCondLst>
                                            <p:cond delay="200"/>
                                          </p:stCondLst>
                                        </p:cTn>
                                        <p:tgtEl>
                                          <p:spTgt spid="18"/>
                                        </p:tgtEl>
                                        <p:attrNameLst>
                                          <p:attrName>r</p:attrName>
                                        </p:attrNameLst>
                                      </p:cBhvr>
                                    </p:animRot>
                                    <p:animRot by="240000">
                                      <p:cBhvr>
                                        <p:cTn id="59" dur="200" fill="hold">
                                          <p:stCondLst>
                                            <p:cond delay="400"/>
                                          </p:stCondLst>
                                        </p:cTn>
                                        <p:tgtEl>
                                          <p:spTgt spid="18"/>
                                        </p:tgtEl>
                                        <p:attrNameLst>
                                          <p:attrName>r</p:attrName>
                                        </p:attrNameLst>
                                      </p:cBhvr>
                                    </p:animRot>
                                    <p:animRot by="-240000">
                                      <p:cBhvr>
                                        <p:cTn id="60" dur="200" fill="hold">
                                          <p:stCondLst>
                                            <p:cond delay="600"/>
                                          </p:stCondLst>
                                        </p:cTn>
                                        <p:tgtEl>
                                          <p:spTgt spid="18"/>
                                        </p:tgtEl>
                                        <p:attrNameLst>
                                          <p:attrName>r</p:attrName>
                                        </p:attrNameLst>
                                      </p:cBhvr>
                                    </p:animRot>
                                    <p:animRot by="120000">
                                      <p:cBhvr>
                                        <p:cTn id="61"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repeatCount="3000" fill="hold" nodeType="clickEffect">
                                  <p:stCondLst>
                                    <p:cond delay="0"/>
                                  </p:stCondLst>
                                  <p:childTnLst>
                                    <p:animEffect transition="out" filter="fade">
                                      <p:cBhvr>
                                        <p:cTn id="66" dur="500" tmFilter="0, 0; .2, .5; .8, .5; 1, 0"/>
                                        <p:tgtEl>
                                          <p:spTgt spid="17"/>
                                        </p:tgtEl>
                                      </p:cBhvr>
                                    </p:animEffect>
                                    <p:animScale>
                                      <p:cBhvr>
                                        <p:cTn id="67" dur="250" autoRev="1" fill="hold"/>
                                        <p:tgtEl>
                                          <p:spTgt spid="17"/>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12" name="drumroll.wav"/>
                                        </p:tgtEl>
                                      </p:cMediaNode>
                                    </p:audio>
                                  </p:sub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4"/>
                                        </p:tgtEl>
                                        <p:attrNameLst>
                                          <p:attrName>style.visibility</p:attrName>
                                        </p:attrNameLst>
                                      </p:cBhvr>
                                      <p:to>
                                        <p:strVal val="visible"/>
                                      </p:to>
                                    </p:set>
                                  </p:childTnLst>
                                </p:cTn>
                              </p:par>
                              <p:par>
                                <p:cTn id="71" presetID="1" presetClass="mediacall" presetSubtype="0" fill="hold" nodeType="withEffect">
                                  <p:stCondLst>
                                    <p:cond delay="0"/>
                                  </p:stCondLst>
                                  <p:childTnLst>
                                    <p:cmd type="call" cmd="playFrom(0.0)">
                                      <p:cBhvr>
                                        <p:cTn id="72" dur="719" fill="hold"/>
                                        <p:tgtEl>
                                          <p:spTgt spid="5"/>
                                        </p:tgtEl>
                                      </p:cBhvr>
                                    </p:cmd>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23"/>
                </p:tgtEl>
              </p:cMediaNode>
            </p:audio>
          </p:childTnLst>
        </p:cTn>
      </p:par>
    </p:tnLst>
    <p:bldLst>
      <p:bldP spid="12" grpId="0" animBg="1"/>
      <p:bldP spid="13"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6088C9-A8F9-491E-B242-9733E9906C55}"/>
              </a:ext>
            </a:extLst>
          </p:cNvPr>
          <p:cNvSpPr/>
          <p:nvPr/>
        </p:nvSpPr>
        <p:spPr>
          <a:xfrm>
            <a:off x="2328301" y="1455290"/>
            <a:ext cx="7976864" cy="2646878"/>
          </a:xfrm>
          <a:prstGeom prst="rect">
            <a:avLst/>
          </a:prstGeom>
          <a:noFill/>
        </p:spPr>
        <p:txBody>
          <a:bodyPr wrap="none" lIns="91440" tIns="45720" rIns="91440" bIns="45720">
            <a:spAutoFit/>
            <a:scene3d>
              <a:camera prst="orthographicFront"/>
              <a:lightRig rig="threePt" dir="t"/>
            </a:scene3d>
            <a:sp3d extrusionH="57150">
              <a:bevelT w="57150" h="38100" prst="hardEdge"/>
            </a:sp3d>
          </a:bodyPr>
          <a:lstStyle/>
          <a:p>
            <a:pPr algn="ctr">
              <a:defRPr/>
            </a:pPr>
            <a:r>
              <a:rPr lang="en-US" sz="16600" b="1" dirty="0">
                <a:ln w="22225">
                  <a:solidFill>
                    <a:srgbClr val="BD582C"/>
                  </a:solidFill>
                  <a:prstDash val="solid"/>
                </a:ln>
                <a:solidFill>
                  <a:srgbClr val="FF0000"/>
                </a:solidFill>
                <a:latin typeface="Tw Cen MT" panose="020B0602020104020603"/>
              </a:rPr>
              <a:t>T</a:t>
            </a:r>
            <a:r>
              <a:rPr lang="en-US" sz="16600" b="1" dirty="0">
                <a:ln w="22225">
                  <a:solidFill>
                    <a:srgbClr val="BD582C"/>
                  </a:solidFill>
                  <a:prstDash val="solid"/>
                </a:ln>
                <a:solidFill>
                  <a:srgbClr val="000000"/>
                </a:solidFill>
                <a:latin typeface="Tw Cen MT" panose="020B0602020104020603"/>
              </a:rPr>
              <a:t>H</a:t>
            </a:r>
            <a:r>
              <a:rPr lang="en-US" sz="16600" b="1" dirty="0">
                <a:ln w="22225">
                  <a:solidFill>
                    <a:srgbClr val="BD582C"/>
                  </a:solidFill>
                  <a:prstDash val="solid"/>
                </a:ln>
                <a:solidFill>
                  <a:srgbClr val="00B0F0"/>
                </a:solidFill>
                <a:latin typeface="Tw Cen MT" panose="020B0602020104020603"/>
              </a:rPr>
              <a:t>E</a:t>
            </a:r>
            <a:r>
              <a:rPr lang="en-US" sz="16600" b="1" dirty="0">
                <a:ln w="22225">
                  <a:solidFill>
                    <a:srgbClr val="BD582C"/>
                  </a:solidFill>
                  <a:prstDash val="solid"/>
                </a:ln>
                <a:solidFill>
                  <a:srgbClr val="FF0000"/>
                </a:solidFill>
                <a:latin typeface="Tw Cen MT" panose="020B0602020104020603"/>
              </a:rPr>
              <a:t> </a:t>
            </a:r>
            <a:r>
              <a:rPr lang="en-US" sz="16600" b="1" dirty="0">
                <a:ln w="22225">
                  <a:solidFill>
                    <a:srgbClr val="BD582C"/>
                  </a:solidFill>
                  <a:prstDash val="solid"/>
                </a:ln>
                <a:solidFill>
                  <a:srgbClr val="CCFF33"/>
                </a:solidFill>
                <a:latin typeface="Tw Cen MT" panose="020B0602020104020603"/>
              </a:rPr>
              <a:t>E</a:t>
            </a:r>
            <a:r>
              <a:rPr lang="en-US" sz="16600" b="1" dirty="0">
                <a:ln w="22225">
                  <a:solidFill>
                    <a:srgbClr val="BD582C"/>
                  </a:solidFill>
                  <a:prstDash val="solid"/>
                </a:ln>
                <a:solidFill>
                  <a:srgbClr val="0070C0"/>
                </a:solidFill>
                <a:latin typeface="Tw Cen MT" panose="020B0602020104020603"/>
              </a:rPr>
              <a:t>N</a:t>
            </a:r>
            <a:r>
              <a:rPr lang="en-US" sz="16600" b="1" dirty="0">
                <a:ln w="22225">
                  <a:solidFill>
                    <a:srgbClr val="BD582C"/>
                  </a:solidFill>
                  <a:prstDash val="solid"/>
                </a:ln>
                <a:solidFill>
                  <a:srgbClr val="FF0000"/>
                </a:solidFill>
                <a:latin typeface="Tw Cen MT" panose="020B0602020104020603"/>
              </a:rPr>
              <a:t>D</a:t>
            </a:r>
          </a:p>
        </p:txBody>
      </p:sp>
    </p:spTree>
    <p:extLst>
      <p:ext uri="{BB962C8B-B14F-4D97-AF65-F5344CB8AC3E}">
        <p14:creationId xmlns:p14="http://schemas.microsoft.com/office/powerpoint/2010/main" val="3373582109"/>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99000" y="1879600"/>
            <a:ext cx="2915210" cy="4968410"/>
          </a:xfrm>
          <a:prstGeom prst="rect">
            <a:avLst/>
          </a:prstGeom>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84700" y="1879600"/>
            <a:ext cx="3029511" cy="4978400"/>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7154" y="4778255"/>
            <a:ext cx="880395" cy="742258"/>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1035" y="4778255"/>
            <a:ext cx="880395" cy="742258"/>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5748" y="4515608"/>
            <a:ext cx="2687414" cy="2693509"/>
          </a:xfrm>
          <a:prstGeom prst="rect">
            <a:avLst/>
          </a:prstGeom>
        </p:spPr>
      </p:pic>
      <p:pic>
        <p:nvPicPr>
          <p:cNvPr id="2" name="open do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839700" y="6283429"/>
            <a:ext cx="609600" cy="609600"/>
          </a:xfrm>
          <a:prstGeom prst="rect">
            <a:avLst/>
          </a:prstGeom>
        </p:spPr>
      </p:pic>
      <p:pic>
        <p:nvPicPr>
          <p:cNvPr id="3" name="yea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9700" y="5557563"/>
            <a:ext cx="609600" cy="609600"/>
          </a:xfrm>
          <a:prstGeom prst="rect">
            <a:avLst/>
          </a:prstGeom>
        </p:spPr>
      </p:pic>
      <p:pic>
        <p:nvPicPr>
          <p:cNvPr id="5" name="close doo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3658850" y="6283429"/>
            <a:ext cx="609600" cy="609600"/>
          </a:xfrm>
          <a:prstGeom prst="rect">
            <a:avLst/>
          </a:prstGeom>
        </p:spPr>
      </p:pic>
      <p:pic>
        <p:nvPicPr>
          <p:cNvPr id="7" name="knock ">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3658850" y="5557563"/>
            <a:ext cx="609600" cy="609600"/>
          </a:xfrm>
          <a:prstGeom prst="rect">
            <a:avLst/>
          </a:prstGeom>
        </p:spPr>
      </p:pic>
      <p:sp>
        <p:nvSpPr>
          <p:cNvPr id="12" name="Cloud Callout 11"/>
          <p:cNvSpPr/>
          <p:nvPr/>
        </p:nvSpPr>
        <p:spPr>
          <a:xfrm>
            <a:off x="3004456" y="23071"/>
            <a:ext cx="6505303" cy="3174533"/>
          </a:xfrm>
          <a:prstGeom prst="cloudCallout">
            <a:avLst>
              <a:gd name="adj1" fmla="val -23459"/>
              <a:gd name="adj2" fmla="val 78599"/>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err="1">
                <a:solidFill>
                  <a:schemeClr val="tx1"/>
                </a:solidFill>
                <a:latin typeface="Times New Roman" panose="02020603050405020304" pitchFamily="18" charset="0"/>
                <a:cs typeface="Times New Roman" panose="02020603050405020304" pitchFamily="18" charset="0"/>
              </a:rPr>
              <a:t>Đặc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khí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hậu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Đồng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bằng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Cửu</a:t>
            </a:r>
            <a:r>
              <a:rPr lang="en-US" sz="2800" b="1" dirty="0">
                <a:solidFill>
                  <a:schemeClr val="tx1"/>
                </a:solidFill>
                <a:latin typeface="Times New Roman" panose="02020603050405020304" pitchFamily="18" charset="0"/>
                <a:cs typeface="Times New Roman" panose="02020603050405020304" pitchFamily="18" charset="0"/>
              </a:rPr>
              <a:t> Long </a:t>
            </a:r>
            <a:r>
              <a:rPr lang="en-US" sz="2800" b="1" dirty="0" err="1">
                <a:solidFill>
                  <a:schemeClr val="tx1"/>
                </a:solidFill>
                <a:latin typeface="Times New Roman" panose="02020603050405020304" pitchFamily="18" charset="0"/>
                <a:cs typeface="Times New Roman" panose="02020603050405020304" pitchFamily="18" charset="0"/>
              </a:rPr>
              <a:t>thuận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lợi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triển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nông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nghiệp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vi-VN" sz="2800" b="1" dirty="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3" name="Rounded Rectangular Callout 12"/>
          <p:cNvSpPr/>
          <p:nvPr/>
        </p:nvSpPr>
        <p:spPr>
          <a:xfrm>
            <a:off x="681644"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err="1">
                <a:solidFill>
                  <a:srgbClr val="FF0000"/>
                </a:solidFill>
                <a:latin typeface="Times New Roman" panose="02020603050405020304" pitchFamily="18" charset="0"/>
                <a:cs typeface="Times New Roman" panose="02020603050405020304" pitchFamily="18" charset="0"/>
              </a:rPr>
              <a:t>Phân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hóa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rõ</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rệt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mùa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mưa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mùa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a:t>
            </a:r>
            <a:r>
              <a:rPr lang="en-US" sz="2400" b="1" dirty="0">
                <a:solidFill>
                  <a:srgbClr val="FF0000"/>
                </a:solidFill>
                <a:latin typeface="Times New Roman" panose="02020603050405020304" pitchFamily="18" charset="0"/>
                <a:cs typeface="Times New Roman" panose="02020603050405020304" pitchFamily="18" charset="0"/>
              </a:rPr>
              <a:t> </a:t>
            </a:r>
          </a:p>
        </p:txBody>
      </p:sp>
      <p:sp>
        <p:nvSpPr>
          <p:cNvPr id="21" name="Rounded Rectangular Callout 20"/>
          <p:cNvSpPr/>
          <p:nvPr/>
        </p:nvSpPr>
        <p:spPr>
          <a:xfrm>
            <a:off x="8848888"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Nóng</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ẩm</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mưa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nhiều</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defRPr/>
            </a:pPr>
            <a:endParaRPr lang="en-US" dirty="0">
              <a:solidFill>
                <a:srgbClr val="7030A0"/>
              </a:solidFill>
            </a:endParaRPr>
          </a:p>
        </p:txBody>
      </p:sp>
      <p:pic>
        <p:nvPicPr>
          <p:cNvPr id="8" name="trick or trea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2839700" y="4778255"/>
            <a:ext cx="609600" cy="609600"/>
          </a:xfrm>
          <a:prstGeom prst="rect">
            <a:avLst/>
          </a:prstGeom>
        </p:spPr>
      </p:pic>
    </p:spTree>
    <p:extLst>
      <p:ext uri="{BB962C8B-B14F-4D97-AF65-F5344CB8AC3E}">
        <p14:creationId xmlns:p14="http://schemas.microsoft.com/office/powerpoint/2010/main" val="24966017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65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65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2184"/>
                            </p:stCondLst>
                            <p:childTnLst>
                              <p:par>
                                <p:cTn id="14" presetID="1" presetClass="mediacall" presetSubtype="0" fill="hold" nodeType="afterEffect">
                                  <p:stCondLst>
                                    <p:cond delay="0"/>
                                  </p:stCondLst>
                                  <p:childTnLst>
                                    <p:cmd type="call" cmd="playFrom(0.0)">
                                      <p:cBhvr>
                                        <p:cTn id="15" dur="1021" fill="hold"/>
                                        <p:tgtEl>
                                          <p:spTgt spid="8"/>
                                        </p:tgtEl>
                                      </p:cBhvr>
                                    </p:cmd>
                                  </p:childTnLst>
                                </p:cTn>
                              </p:par>
                            </p:childTnLst>
                          </p:cTn>
                        </p:par>
                        <p:par>
                          <p:cTn id="16" fill="hold">
                            <p:stCondLst>
                              <p:cond delay="3205"/>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4205"/>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4705"/>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5205"/>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2" name="drumroll.wav"/>
                                        </p:tgtEl>
                                      </p:cMediaNode>
                                    </p:audio>
                                  </p:subTnLst>
                                </p:cTn>
                              </p:par>
                            </p:childTnLst>
                          </p:cTn>
                        </p:par>
                        <p:par>
                          <p:cTn id="49" fill="hold">
                            <p:stCondLst>
                              <p:cond delay="1500"/>
                            </p:stCondLst>
                            <p:childTnLst>
                              <p:par>
                                <p:cTn id="50" presetID="1"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1" presetClass="mediacall" presetSubtype="0" fill="hold" nodeType="withEffect">
                                  <p:stCondLst>
                                    <p:cond delay="0"/>
                                  </p:stCondLst>
                                  <p:childTnLst>
                                    <p:cmd type="call" cmd="playFrom(0.0)">
                                      <p:cBhvr>
                                        <p:cTn id="53" dur="719" fill="hold"/>
                                        <p:tgtEl>
                                          <p:spTgt spid="5"/>
                                        </p:tgtEl>
                                      </p:cBhvr>
                                    </p:cmd>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repeatCount="3000" fill="hold" nodeType="clickEffect">
                                  <p:stCondLst>
                                    <p:cond delay="0"/>
                                  </p:stCondLst>
                                  <p:childTnLst>
                                    <p:animEffect transition="out" filter="fade">
                                      <p:cBhvr>
                                        <p:cTn id="58" dur="500" tmFilter="0, 0; .2, .5; .8, .5; 1, 0"/>
                                        <p:tgtEl>
                                          <p:spTgt spid="17"/>
                                        </p:tgtEl>
                                      </p:cBhvr>
                                    </p:animEffect>
                                    <p:animScale>
                                      <p:cBhvr>
                                        <p:cTn id="59" dur="250" autoRev="1" fill="hold"/>
                                        <p:tgtEl>
                                          <p:spTgt spid="1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12" name="drumroll.wav"/>
                                        </p:tgtEl>
                                      </p:cMediaNode>
                                    </p:audio>
                                  </p:subTnLst>
                                </p:cTn>
                              </p:par>
                            </p:childTnLst>
                          </p:cTn>
                        </p:par>
                        <p:par>
                          <p:cTn id="60" fill="hold">
                            <p:stCondLst>
                              <p:cond delay="1500"/>
                            </p:stCondLst>
                            <p:childTnLst>
                              <p:par>
                                <p:cTn id="61" presetID="23" presetClass="entr" presetSubtype="16"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childTnLst>
                                </p:cTn>
                              </p:par>
                              <p:par>
                                <p:cTn id="65" presetID="1" presetClass="mediacall" presetSubtype="0" fill="hold" nodeType="withEffect">
                                  <p:stCondLst>
                                    <p:cond delay="0"/>
                                  </p:stCondLst>
                                  <p:childTnLst>
                                    <p:cmd type="call" cmd="playFrom(0.0)">
                                      <p:cBhvr>
                                        <p:cTn id="66" dur="4963" fill="hold"/>
                                        <p:tgtEl>
                                          <p:spTgt spid="3"/>
                                        </p:tgtEl>
                                      </p:cBhvr>
                                    </p:cmd>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8"/>
                                        </p:tgtEl>
                                        <p:attrNameLst>
                                          <p:attrName>r</p:attrName>
                                        </p:attrNameLst>
                                      </p:cBhvr>
                                    </p:animRot>
                                    <p:animRot by="-240000">
                                      <p:cBhvr>
                                        <p:cTn id="69" dur="200" fill="hold">
                                          <p:stCondLst>
                                            <p:cond delay="200"/>
                                          </p:stCondLst>
                                        </p:cTn>
                                        <p:tgtEl>
                                          <p:spTgt spid="18"/>
                                        </p:tgtEl>
                                        <p:attrNameLst>
                                          <p:attrName>r</p:attrName>
                                        </p:attrNameLst>
                                      </p:cBhvr>
                                    </p:animRot>
                                    <p:animRot by="240000">
                                      <p:cBhvr>
                                        <p:cTn id="70" dur="200" fill="hold">
                                          <p:stCondLst>
                                            <p:cond delay="400"/>
                                          </p:stCondLst>
                                        </p:cTn>
                                        <p:tgtEl>
                                          <p:spTgt spid="18"/>
                                        </p:tgtEl>
                                        <p:attrNameLst>
                                          <p:attrName>r</p:attrName>
                                        </p:attrNameLst>
                                      </p:cBhvr>
                                    </p:animRot>
                                    <p:animRot by="-240000">
                                      <p:cBhvr>
                                        <p:cTn id="71" dur="200" fill="hold">
                                          <p:stCondLst>
                                            <p:cond delay="600"/>
                                          </p:stCondLst>
                                        </p:cTn>
                                        <p:tgtEl>
                                          <p:spTgt spid="18"/>
                                        </p:tgtEl>
                                        <p:attrNameLst>
                                          <p:attrName>r</p:attrName>
                                        </p:attrNameLst>
                                      </p:cBhvr>
                                    </p:animRot>
                                    <p:animRot by="120000">
                                      <p:cBhvr>
                                        <p:cTn id="72"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8"/>
                </p:tgtEl>
              </p:cMediaNode>
            </p:audio>
          </p:childTnLst>
        </p:cTn>
      </p:par>
    </p:tnLst>
    <p:bldLst>
      <p:bldP spid="12" grpId="0" animBg="1"/>
      <p:bldP spid="13"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99000" y="1879600"/>
            <a:ext cx="2915210" cy="4968410"/>
          </a:xfrm>
          <a:prstGeom prst="rect">
            <a:avLst/>
          </a:prstGeom>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84700" y="1879600"/>
            <a:ext cx="3029511" cy="4978400"/>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7154" y="4778255"/>
            <a:ext cx="880395" cy="742258"/>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1035" y="4778255"/>
            <a:ext cx="880395" cy="742258"/>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5748" y="4515608"/>
            <a:ext cx="2687414" cy="2693509"/>
          </a:xfrm>
          <a:prstGeom prst="rect">
            <a:avLst/>
          </a:prstGeom>
        </p:spPr>
      </p:pic>
      <p:pic>
        <p:nvPicPr>
          <p:cNvPr id="2" name="open do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839700" y="6283429"/>
            <a:ext cx="609600" cy="609600"/>
          </a:xfrm>
          <a:prstGeom prst="rect">
            <a:avLst/>
          </a:prstGeom>
        </p:spPr>
      </p:pic>
      <p:pic>
        <p:nvPicPr>
          <p:cNvPr id="3" name="yea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9700" y="5557563"/>
            <a:ext cx="609600" cy="609600"/>
          </a:xfrm>
          <a:prstGeom prst="rect">
            <a:avLst/>
          </a:prstGeom>
        </p:spPr>
      </p:pic>
      <p:pic>
        <p:nvPicPr>
          <p:cNvPr id="5" name="close doo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3658850" y="6283429"/>
            <a:ext cx="609600" cy="609600"/>
          </a:xfrm>
          <a:prstGeom prst="rect">
            <a:avLst/>
          </a:prstGeom>
        </p:spPr>
      </p:pic>
      <p:pic>
        <p:nvPicPr>
          <p:cNvPr id="7" name="knock ">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3658850" y="5557563"/>
            <a:ext cx="609600" cy="609600"/>
          </a:xfrm>
          <a:prstGeom prst="rect">
            <a:avLst/>
          </a:prstGeom>
        </p:spPr>
      </p:pic>
      <p:sp>
        <p:nvSpPr>
          <p:cNvPr id="12" name="Cloud Callout 11"/>
          <p:cNvSpPr/>
          <p:nvPr/>
        </p:nvSpPr>
        <p:spPr>
          <a:xfrm>
            <a:off x="3004456" y="23071"/>
            <a:ext cx="6505303" cy="3174533"/>
          </a:xfrm>
          <a:prstGeom prst="cloudCallout">
            <a:avLst>
              <a:gd name="adj1" fmla="val -23459"/>
              <a:gd name="adj2" fmla="val 78599"/>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schemeClr val="tx1"/>
                </a:solidFill>
                <a:latin typeface="Times New Roman" panose="02020603050405020304" pitchFamily="18" charset="0"/>
                <a:cs typeface="Times New Roman" panose="02020603050405020304" pitchFamily="18" charset="0"/>
              </a:rPr>
              <a:t>Cây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dừa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trồng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nhiều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nhất</a:t>
            </a:r>
            <a:r>
              <a:rPr lang="en-US" sz="3200" b="1" dirty="0">
                <a:solidFill>
                  <a:schemeClr val="tx1"/>
                </a:solidFill>
                <a:latin typeface="Times New Roman" panose="02020603050405020304" pitchFamily="18" charset="0"/>
                <a:cs typeface="Times New Roman" panose="02020603050405020304" pitchFamily="18" charset="0"/>
              </a:rPr>
              <a:t> ở </a:t>
            </a:r>
            <a:r>
              <a:rPr lang="en-US" sz="3200" b="1" dirty="0" err="1">
                <a:solidFill>
                  <a:schemeClr val="tx1"/>
                </a:solidFill>
                <a:latin typeface="Times New Roman" panose="02020603050405020304" pitchFamily="18" charset="0"/>
                <a:cs typeface="Times New Roman" panose="02020603050405020304" pitchFamily="18" charset="0"/>
              </a:rPr>
              <a:t>tỉnh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thuộc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Đồng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bằng</a:t>
            </a:r>
            <a:r>
              <a:rPr lang="en-US" sz="3200" b="1" dirty="0">
                <a:solidFill>
                  <a:schemeClr val="tx1"/>
                </a:solidFill>
                <a:latin typeface="Times New Roman" panose="02020603050405020304" pitchFamily="18" charset="0"/>
                <a:cs typeface="Times New Roman" panose="02020603050405020304" pitchFamily="18" charset="0"/>
              </a:rPr>
              <a:t> song </a:t>
            </a:r>
            <a:r>
              <a:rPr lang="en-US" sz="3200" b="1" dirty="0" err="1">
                <a:solidFill>
                  <a:schemeClr val="tx1"/>
                </a:solidFill>
                <a:latin typeface="Times New Roman" panose="02020603050405020304" pitchFamily="18" charset="0"/>
                <a:cs typeface="Times New Roman" panose="02020603050405020304" pitchFamily="18" charset="0"/>
              </a:rPr>
              <a:t>Cửu</a:t>
            </a:r>
            <a:r>
              <a:rPr lang="en-US" sz="3200" b="1" dirty="0">
                <a:solidFill>
                  <a:schemeClr val="tx1"/>
                </a:solidFill>
                <a:latin typeface="Times New Roman" panose="02020603050405020304" pitchFamily="18" charset="0"/>
                <a:cs typeface="Times New Roman" panose="02020603050405020304" pitchFamily="18" charset="0"/>
              </a:rPr>
              <a:t> Long</a:t>
            </a:r>
            <a:r>
              <a:rPr lang="vi-VN" sz="3200" b="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3" name="Rounded Rectangular Callout 12"/>
          <p:cNvSpPr/>
          <p:nvPr/>
        </p:nvSpPr>
        <p:spPr>
          <a:xfrm>
            <a:off x="681644"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Cà</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Mau</a:t>
            </a:r>
          </a:p>
        </p:txBody>
      </p:sp>
      <p:sp>
        <p:nvSpPr>
          <p:cNvPr id="21" name="Rounded Rectangular Callout 20"/>
          <p:cNvSpPr/>
          <p:nvPr/>
        </p:nvSpPr>
        <p:spPr>
          <a:xfrm>
            <a:off x="8848888"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err="1">
                <a:solidFill>
                  <a:srgbClr val="FF0000"/>
                </a:solidFill>
                <a:latin typeface="Times New Roman" panose="02020603050405020304" pitchFamily="18" charset="0"/>
                <a:cs typeface="Times New Roman" panose="02020603050405020304" pitchFamily="18" charset="0"/>
              </a:rPr>
              <a:t>Bến</a:t>
            </a:r>
            <a:r>
              <a:rPr lang="en-US" sz="2400" b="1" dirty="0">
                <a:solidFill>
                  <a:srgbClr val="FF0000"/>
                </a:solidFill>
                <a:latin typeface="Times New Roman" panose="02020603050405020304" pitchFamily="18" charset="0"/>
                <a:cs typeface="Times New Roman" panose="02020603050405020304" pitchFamily="18" charset="0"/>
              </a:rPr>
              <a:t> Tre</a:t>
            </a:r>
          </a:p>
          <a:p>
            <a:pPr>
              <a:defRPr/>
            </a:pPr>
            <a:endParaRPr lang="en-US" dirty="0">
              <a:solidFill>
                <a:srgbClr val="7030A0"/>
              </a:solidFill>
            </a:endParaRPr>
          </a:p>
        </p:txBody>
      </p:sp>
      <p:pic>
        <p:nvPicPr>
          <p:cNvPr id="8" name="trick or trea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2839700" y="4910913"/>
            <a:ext cx="609600" cy="609600"/>
          </a:xfrm>
          <a:prstGeom prst="rect">
            <a:avLst/>
          </a:prstGeom>
        </p:spPr>
      </p:pic>
    </p:spTree>
    <p:extLst>
      <p:ext uri="{BB962C8B-B14F-4D97-AF65-F5344CB8AC3E}">
        <p14:creationId xmlns:p14="http://schemas.microsoft.com/office/powerpoint/2010/main" val="1820828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65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65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2184"/>
                            </p:stCondLst>
                            <p:childTnLst>
                              <p:par>
                                <p:cTn id="14" presetID="1" presetClass="mediacall" presetSubtype="0" fill="hold" nodeType="afterEffect">
                                  <p:stCondLst>
                                    <p:cond delay="0"/>
                                  </p:stCondLst>
                                  <p:childTnLst>
                                    <p:cmd type="call" cmd="playFrom(0.0)">
                                      <p:cBhvr>
                                        <p:cTn id="15" dur="1021" fill="hold"/>
                                        <p:tgtEl>
                                          <p:spTgt spid="8"/>
                                        </p:tgtEl>
                                      </p:cBhvr>
                                    </p:cmd>
                                  </p:childTnLst>
                                </p:cTn>
                              </p:par>
                            </p:childTnLst>
                          </p:cTn>
                        </p:par>
                        <p:par>
                          <p:cTn id="16" fill="hold">
                            <p:stCondLst>
                              <p:cond delay="3205"/>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4205"/>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4705"/>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5205"/>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2" name="drumroll.wav"/>
                                        </p:tgtEl>
                                      </p:cMediaNode>
                                    </p:audio>
                                  </p:subTnLst>
                                </p:cTn>
                              </p:par>
                            </p:childTnLst>
                          </p:cTn>
                        </p:par>
                        <p:par>
                          <p:cTn id="49" fill="hold">
                            <p:stCondLst>
                              <p:cond delay="1500"/>
                            </p:stCondLst>
                            <p:childTnLst>
                              <p:par>
                                <p:cTn id="50" presetID="1"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1" presetClass="mediacall" presetSubtype="0" fill="hold" nodeType="withEffect">
                                  <p:stCondLst>
                                    <p:cond delay="0"/>
                                  </p:stCondLst>
                                  <p:childTnLst>
                                    <p:cmd type="call" cmd="playFrom(0.0)">
                                      <p:cBhvr>
                                        <p:cTn id="53" dur="719" fill="hold"/>
                                        <p:tgtEl>
                                          <p:spTgt spid="5"/>
                                        </p:tgtEl>
                                      </p:cBhvr>
                                    </p:cmd>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repeatCount="3000" fill="hold" nodeType="clickEffect">
                                  <p:stCondLst>
                                    <p:cond delay="0"/>
                                  </p:stCondLst>
                                  <p:childTnLst>
                                    <p:animEffect transition="out" filter="fade">
                                      <p:cBhvr>
                                        <p:cTn id="58" dur="500" tmFilter="0, 0; .2, .5; .8, .5; 1, 0"/>
                                        <p:tgtEl>
                                          <p:spTgt spid="17"/>
                                        </p:tgtEl>
                                      </p:cBhvr>
                                    </p:animEffect>
                                    <p:animScale>
                                      <p:cBhvr>
                                        <p:cTn id="59" dur="250" autoRev="1" fill="hold"/>
                                        <p:tgtEl>
                                          <p:spTgt spid="1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12" name="drumroll.wav"/>
                                        </p:tgtEl>
                                      </p:cMediaNode>
                                    </p:audio>
                                  </p:subTnLst>
                                </p:cTn>
                              </p:par>
                            </p:childTnLst>
                          </p:cTn>
                        </p:par>
                        <p:par>
                          <p:cTn id="60" fill="hold">
                            <p:stCondLst>
                              <p:cond delay="1500"/>
                            </p:stCondLst>
                            <p:childTnLst>
                              <p:par>
                                <p:cTn id="61" presetID="23" presetClass="entr" presetSubtype="16"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childTnLst>
                                </p:cTn>
                              </p:par>
                              <p:par>
                                <p:cTn id="65" presetID="1" presetClass="mediacall" presetSubtype="0" fill="hold" nodeType="withEffect">
                                  <p:stCondLst>
                                    <p:cond delay="0"/>
                                  </p:stCondLst>
                                  <p:childTnLst>
                                    <p:cmd type="call" cmd="playFrom(0.0)">
                                      <p:cBhvr>
                                        <p:cTn id="66" dur="4963" fill="hold"/>
                                        <p:tgtEl>
                                          <p:spTgt spid="3"/>
                                        </p:tgtEl>
                                      </p:cBhvr>
                                    </p:cmd>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8"/>
                                        </p:tgtEl>
                                        <p:attrNameLst>
                                          <p:attrName>r</p:attrName>
                                        </p:attrNameLst>
                                      </p:cBhvr>
                                    </p:animRot>
                                    <p:animRot by="-240000">
                                      <p:cBhvr>
                                        <p:cTn id="69" dur="200" fill="hold">
                                          <p:stCondLst>
                                            <p:cond delay="200"/>
                                          </p:stCondLst>
                                        </p:cTn>
                                        <p:tgtEl>
                                          <p:spTgt spid="18"/>
                                        </p:tgtEl>
                                        <p:attrNameLst>
                                          <p:attrName>r</p:attrName>
                                        </p:attrNameLst>
                                      </p:cBhvr>
                                    </p:animRot>
                                    <p:animRot by="240000">
                                      <p:cBhvr>
                                        <p:cTn id="70" dur="200" fill="hold">
                                          <p:stCondLst>
                                            <p:cond delay="400"/>
                                          </p:stCondLst>
                                        </p:cTn>
                                        <p:tgtEl>
                                          <p:spTgt spid="18"/>
                                        </p:tgtEl>
                                        <p:attrNameLst>
                                          <p:attrName>r</p:attrName>
                                        </p:attrNameLst>
                                      </p:cBhvr>
                                    </p:animRot>
                                    <p:animRot by="-240000">
                                      <p:cBhvr>
                                        <p:cTn id="71" dur="200" fill="hold">
                                          <p:stCondLst>
                                            <p:cond delay="600"/>
                                          </p:stCondLst>
                                        </p:cTn>
                                        <p:tgtEl>
                                          <p:spTgt spid="18"/>
                                        </p:tgtEl>
                                        <p:attrNameLst>
                                          <p:attrName>r</p:attrName>
                                        </p:attrNameLst>
                                      </p:cBhvr>
                                    </p:animRot>
                                    <p:animRot by="120000">
                                      <p:cBhvr>
                                        <p:cTn id="72"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8"/>
                </p:tgtEl>
              </p:cMediaNode>
            </p:audio>
          </p:childTnLst>
        </p:cTn>
      </p:par>
    </p:tnLst>
    <p:bldLst>
      <p:bldP spid="12" grpId="0" animBg="1"/>
      <p:bldP spid="13"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99000" y="1879600"/>
            <a:ext cx="2915210" cy="4968410"/>
          </a:xfrm>
          <a:prstGeom prst="rect">
            <a:avLst/>
          </a:prstGeom>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84700" y="1879600"/>
            <a:ext cx="3029511" cy="4978400"/>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7154" y="4778255"/>
            <a:ext cx="880395" cy="742258"/>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1035" y="4778255"/>
            <a:ext cx="880395" cy="742258"/>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5748" y="4515608"/>
            <a:ext cx="2687414" cy="2693509"/>
          </a:xfrm>
          <a:prstGeom prst="rect">
            <a:avLst/>
          </a:prstGeom>
        </p:spPr>
      </p:pic>
      <p:pic>
        <p:nvPicPr>
          <p:cNvPr id="2" name="open do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839700" y="6283429"/>
            <a:ext cx="609600" cy="609600"/>
          </a:xfrm>
          <a:prstGeom prst="rect">
            <a:avLst/>
          </a:prstGeom>
        </p:spPr>
      </p:pic>
      <p:pic>
        <p:nvPicPr>
          <p:cNvPr id="3" name="yea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9700" y="5557563"/>
            <a:ext cx="609600" cy="609600"/>
          </a:xfrm>
          <a:prstGeom prst="rect">
            <a:avLst/>
          </a:prstGeom>
        </p:spPr>
      </p:pic>
      <p:pic>
        <p:nvPicPr>
          <p:cNvPr id="5" name="close doo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3658850" y="6283429"/>
            <a:ext cx="609600" cy="609600"/>
          </a:xfrm>
          <a:prstGeom prst="rect">
            <a:avLst/>
          </a:prstGeom>
        </p:spPr>
      </p:pic>
      <p:pic>
        <p:nvPicPr>
          <p:cNvPr id="7" name="knock ">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3658850" y="5557563"/>
            <a:ext cx="609600" cy="609600"/>
          </a:xfrm>
          <a:prstGeom prst="rect">
            <a:avLst/>
          </a:prstGeom>
        </p:spPr>
      </p:pic>
      <p:sp>
        <p:nvSpPr>
          <p:cNvPr id="12" name="Cloud Callout 11"/>
          <p:cNvSpPr/>
          <p:nvPr/>
        </p:nvSpPr>
        <p:spPr>
          <a:xfrm>
            <a:off x="3004456" y="23071"/>
            <a:ext cx="6505303" cy="3174533"/>
          </a:xfrm>
          <a:prstGeom prst="cloudCallout">
            <a:avLst>
              <a:gd name="adj1" fmla="val -23459"/>
              <a:gd name="adj2" fmla="val 78599"/>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trồng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lực</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sông</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defRPr/>
            </a:pP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Cửu</a:t>
            </a:r>
            <a:r>
              <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Long </a:t>
            </a:r>
            <a:r>
              <a:rPr lang="en-US"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Rounded Rectangular Callout 12"/>
          <p:cNvSpPr/>
          <p:nvPr/>
        </p:nvSpPr>
        <p:spPr>
          <a:xfrm>
            <a:off x="681644"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lúa</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ăn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quả</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Rounded Rectangular Callout 20"/>
          <p:cNvSpPr/>
          <p:nvPr/>
        </p:nvSpPr>
        <p:spPr>
          <a:xfrm>
            <a:off x="8848888"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dừa</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trick or trea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2839700" y="4778255"/>
            <a:ext cx="609600" cy="609600"/>
          </a:xfrm>
          <a:prstGeom prst="rect">
            <a:avLst/>
          </a:prstGeom>
        </p:spPr>
      </p:pic>
    </p:spTree>
    <p:extLst>
      <p:ext uri="{BB962C8B-B14F-4D97-AF65-F5344CB8AC3E}">
        <p14:creationId xmlns:p14="http://schemas.microsoft.com/office/powerpoint/2010/main" val="28544431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65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65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2184"/>
                            </p:stCondLst>
                            <p:childTnLst>
                              <p:par>
                                <p:cTn id="14" presetID="1" presetClass="mediacall" presetSubtype="0" fill="hold" nodeType="afterEffect">
                                  <p:stCondLst>
                                    <p:cond delay="0"/>
                                  </p:stCondLst>
                                  <p:childTnLst>
                                    <p:cmd type="call" cmd="playFrom(0.0)">
                                      <p:cBhvr>
                                        <p:cTn id="15" dur="1021" fill="hold"/>
                                        <p:tgtEl>
                                          <p:spTgt spid="8"/>
                                        </p:tgtEl>
                                      </p:cBhvr>
                                    </p:cmd>
                                  </p:childTnLst>
                                </p:cTn>
                              </p:par>
                            </p:childTnLst>
                          </p:cTn>
                        </p:par>
                        <p:par>
                          <p:cTn id="16" fill="hold">
                            <p:stCondLst>
                              <p:cond delay="3205"/>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4205"/>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4705"/>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5205"/>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2" name="drumroll.wav"/>
                                        </p:tgtEl>
                                      </p:cMediaNode>
                                    </p:audio>
                                  </p:subTnLst>
                                </p:cTn>
                              </p:par>
                            </p:childTnLst>
                          </p:cTn>
                        </p:par>
                        <p:par>
                          <p:cTn id="49" fill="hold">
                            <p:stCondLst>
                              <p:cond delay="1500"/>
                            </p:stCondLst>
                            <p:childTnLst>
                              <p:par>
                                <p:cTn id="50" presetID="23" presetClass="entr" presetSubtype="16"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childTnLst>
                                </p:cTn>
                              </p:par>
                              <p:par>
                                <p:cTn id="54" presetID="1" presetClass="mediacall" presetSubtype="0" fill="hold" nodeType="withEffect">
                                  <p:stCondLst>
                                    <p:cond delay="0"/>
                                  </p:stCondLst>
                                  <p:childTnLst>
                                    <p:cmd type="call" cmd="playFrom(0.0)">
                                      <p:cBhvr>
                                        <p:cTn id="55" dur="4963" fill="hold"/>
                                        <p:tgtEl>
                                          <p:spTgt spid="3"/>
                                        </p:tgtEl>
                                      </p:cBhvr>
                                    </p:cmd>
                                  </p:childTnLst>
                                </p:cTn>
                              </p:par>
                              <p:par>
                                <p:cTn id="56" presetID="32" presetClass="emph" presetSubtype="0" repeatCount="indefinite" fill="hold" nodeType="withEffect">
                                  <p:stCondLst>
                                    <p:cond delay="0"/>
                                  </p:stCondLst>
                                  <p:childTnLst>
                                    <p:animRot by="120000">
                                      <p:cBhvr>
                                        <p:cTn id="57" dur="100" fill="hold">
                                          <p:stCondLst>
                                            <p:cond delay="0"/>
                                          </p:stCondLst>
                                        </p:cTn>
                                        <p:tgtEl>
                                          <p:spTgt spid="18"/>
                                        </p:tgtEl>
                                        <p:attrNameLst>
                                          <p:attrName>r</p:attrName>
                                        </p:attrNameLst>
                                      </p:cBhvr>
                                    </p:animRot>
                                    <p:animRot by="-240000">
                                      <p:cBhvr>
                                        <p:cTn id="58" dur="200" fill="hold">
                                          <p:stCondLst>
                                            <p:cond delay="200"/>
                                          </p:stCondLst>
                                        </p:cTn>
                                        <p:tgtEl>
                                          <p:spTgt spid="18"/>
                                        </p:tgtEl>
                                        <p:attrNameLst>
                                          <p:attrName>r</p:attrName>
                                        </p:attrNameLst>
                                      </p:cBhvr>
                                    </p:animRot>
                                    <p:animRot by="240000">
                                      <p:cBhvr>
                                        <p:cTn id="59" dur="200" fill="hold">
                                          <p:stCondLst>
                                            <p:cond delay="400"/>
                                          </p:stCondLst>
                                        </p:cTn>
                                        <p:tgtEl>
                                          <p:spTgt spid="18"/>
                                        </p:tgtEl>
                                        <p:attrNameLst>
                                          <p:attrName>r</p:attrName>
                                        </p:attrNameLst>
                                      </p:cBhvr>
                                    </p:animRot>
                                    <p:animRot by="-240000">
                                      <p:cBhvr>
                                        <p:cTn id="60" dur="200" fill="hold">
                                          <p:stCondLst>
                                            <p:cond delay="600"/>
                                          </p:stCondLst>
                                        </p:cTn>
                                        <p:tgtEl>
                                          <p:spTgt spid="18"/>
                                        </p:tgtEl>
                                        <p:attrNameLst>
                                          <p:attrName>r</p:attrName>
                                        </p:attrNameLst>
                                      </p:cBhvr>
                                    </p:animRot>
                                    <p:animRot by="120000">
                                      <p:cBhvr>
                                        <p:cTn id="61"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repeatCount="3000" fill="hold" nodeType="clickEffect">
                                  <p:stCondLst>
                                    <p:cond delay="0"/>
                                  </p:stCondLst>
                                  <p:childTnLst>
                                    <p:animEffect transition="out" filter="fade">
                                      <p:cBhvr>
                                        <p:cTn id="66" dur="500" tmFilter="0, 0; .2, .5; .8, .5; 1, 0"/>
                                        <p:tgtEl>
                                          <p:spTgt spid="17"/>
                                        </p:tgtEl>
                                      </p:cBhvr>
                                    </p:animEffect>
                                    <p:animScale>
                                      <p:cBhvr>
                                        <p:cTn id="67" dur="250" autoRev="1" fill="hold"/>
                                        <p:tgtEl>
                                          <p:spTgt spid="17"/>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12" name="drumroll.wav"/>
                                        </p:tgtEl>
                                      </p:cMediaNode>
                                    </p:audio>
                                  </p:sub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4"/>
                                        </p:tgtEl>
                                        <p:attrNameLst>
                                          <p:attrName>style.visibility</p:attrName>
                                        </p:attrNameLst>
                                      </p:cBhvr>
                                      <p:to>
                                        <p:strVal val="visible"/>
                                      </p:to>
                                    </p:set>
                                  </p:childTnLst>
                                </p:cTn>
                              </p:par>
                              <p:par>
                                <p:cTn id="71" presetID="1" presetClass="mediacall" presetSubtype="0" fill="hold" nodeType="withEffect">
                                  <p:stCondLst>
                                    <p:cond delay="0"/>
                                  </p:stCondLst>
                                  <p:childTnLst>
                                    <p:cmd type="call" cmd="playFrom(0.0)">
                                      <p:cBhvr>
                                        <p:cTn id="72" dur="719" fill="hold"/>
                                        <p:tgtEl>
                                          <p:spTgt spid="5"/>
                                        </p:tgtEl>
                                      </p:cBhvr>
                                    </p:cmd>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8"/>
                </p:tgtEl>
              </p:cMediaNode>
            </p:audio>
          </p:childTnLst>
        </p:cTn>
      </p:par>
    </p:tnLst>
    <p:bldLst>
      <p:bldP spid="12" grpId="0" animBg="1"/>
      <p:bldP spid="13"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99000" y="1879600"/>
            <a:ext cx="2915210" cy="4968410"/>
          </a:xfrm>
          <a:prstGeom prst="rect">
            <a:avLst/>
          </a:prstGeom>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84700" y="1879600"/>
            <a:ext cx="3029511" cy="4978400"/>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7154" y="4778255"/>
            <a:ext cx="880395" cy="742258"/>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1035" y="4778255"/>
            <a:ext cx="880395" cy="742258"/>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5748" y="4515608"/>
            <a:ext cx="2687414" cy="2693509"/>
          </a:xfrm>
          <a:prstGeom prst="rect">
            <a:avLst/>
          </a:prstGeom>
        </p:spPr>
      </p:pic>
      <p:pic>
        <p:nvPicPr>
          <p:cNvPr id="2" name="open do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839700" y="6283429"/>
            <a:ext cx="609600" cy="609600"/>
          </a:xfrm>
          <a:prstGeom prst="rect">
            <a:avLst/>
          </a:prstGeom>
        </p:spPr>
      </p:pic>
      <p:pic>
        <p:nvPicPr>
          <p:cNvPr id="3" name="yea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9700" y="5557563"/>
            <a:ext cx="609600" cy="609600"/>
          </a:xfrm>
          <a:prstGeom prst="rect">
            <a:avLst/>
          </a:prstGeom>
        </p:spPr>
      </p:pic>
      <p:pic>
        <p:nvPicPr>
          <p:cNvPr id="5" name="close doo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3658850" y="6283429"/>
            <a:ext cx="609600" cy="609600"/>
          </a:xfrm>
          <a:prstGeom prst="rect">
            <a:avLst/>
          </a:prstGeom>
        </p:spPr>
      </p:pic>
      <p:pic>
        <p:nvPicPr>
          <p:cNvPr id="7" name="knock ">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3658850" y="5557563"/>
            <a:ext cx="609600" cy="609600"/>
          </a:xfrm>
          <a:prstGeom prst="rect">
            <a:avLst/>
          </a:prstGeom>
        </p:spPr>
      </p:pic>
      <p:sp>
        <p:nvSpPr>
          <p:cNvPr id="12" name="Cloud Callout 11"/>
          <p:cNvSpPr/>
          <p:nvPr/>
        </p:nvSpPr>
        <p:spPr>
          <a:xfrm>
            <a:off x="3004456" y="23071"/>
            <a:ext cx="6505303" cy="3174533"/>
          </a:xfrm>
          <a:prstGeom prst="cloudCallout">
            <a:avLst>
              <a:gd name="adj1" fmla="val -23459"/>
              <a:gd name="adj2" fmla="val 78599"/>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schemeClr val="tx1"/>
                </a:solidFill>
                <a:latin typeface="Times New Roman" panose="02020603050405020304" pitchFamily="18" charset="0"/>
                <a:cs typeface="Times New Roman" panose="02020603050405020304" pitchFamily="18" charset="0"/>
              </a:rPr>
              <a:t>Thế</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hàng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đầu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vùng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đồng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bằng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Cửu</a:t>
            </a:r>
            <a:r>
              <a:rPr lang="en-US" sz="3200" b="1" dirty="0">
                <a:solidFill>
                  <a:schemeClr val="tx1"/>
                </a:solidFill>
                <a:latin typeface="Times New Roman" panose="02020603050405020304" pitchFamily="18" charset="0"/>
                <a:cs typeface="Times New Roman" panose="02020603050405020304" pitchFamily="18" charset="0"/>
              </a:rPr>
              <a:t> Long </a:t>
            </a:r>
            <a:r>
              <a:rPr lang="en-US" sz="3200" b="1" dirty="0" err="1">
                <a:solidFill>
                  <a:schemeClr val="tx1"/>
                </a:solidFill>
                <a:latin typeface="Times New Roman" panose="02020603050405020304" pitchFamily="18" charset="0"/>
                <a:cs typeface="Times New Roman" panose="02020603050405020304" pitchFamily="18" charset="0"/>
              </a:rPr>
              <a:t>là</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3" name="Rounded Rectangular Callout 12"/>
          <p:cNvSpPr/>
          <p:nvPr/>
        </p:nvSpPr>
        <p:spPr>
          <a:xfrm>
            <a:off x="681644"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Chăn</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nuôi</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vịt</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Rounded Rectangular Callout 20"/>
          <p:cNvSpPr/>
          <p:nvPr/>
        </p:nvSpPr>
        <p:spPr>
          <a:xfrm>
            <a:off x="8848888"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Thủy</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sản</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defRPr/>
            </a:pPr>
            <a:endParaRPr lang="en-US" dirty="0">
              <a:solidFill>
                <a:srgbClr val="7030A0"/>
              </a:solidFill>
            </a:endParaRPr>
          </a:p>
        </p:txBody>
      </p:sp>
      <p:pic>
        <p:nvPicPr>
          <p:cNvPr id="8" name="trick or trea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2839700" y="4889830"/>
            <a:ext cx="609600" cy="609600"/>
          </a:xfrm>
          <a:prstGeom prst="rect">
            <a:avLst/>
          </a:prstGeom>
        </p:spPr>
      </p:pic>
    </p:spTree>
    <p:extLst>
      <p:ext uri="{BB962C8B-B14F-4D97-AF65-F5344CB8AC3E}">
        <p14:creationId xmlns:p14="http://schemas.microsoft.com/office/powerpoint/2010/main" val="24017294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65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65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2184"/>
                            </p:stCondLst>
                            <p:childTnLst>
                              <p:par>
                                <p:cTn id="14" presetID="1" presetClass="mediacall" presetSubtype="0" fill="hold" nodeType="afterEffect">
                                  <p:stCondLst>
                                    <p:cond delay="0"/>
                                  </p:stCondLst>
                                  <p:childTnLst>
                                    <p:cmd type="call" cmd="playFrom(0.0)">
                                      <p:cBhvr>
                                        <p:cTn id="15" dur="1021" fill="hold"/>
                                        <p:tgtEl>
                                          <p:spTgt spid="8"/>
                                        </p:tgtEl>
                                      </p:cBhvr>
                                    </p:cmd>
                                  </p:childTnLst>
                                </p:cTn>
                              </p:par>
                            </p:childTnLst>
                          </p:cTn>
                        </p:par>
                        <p:par>
                          <p:cTn id="16" fill="hold">
                            <p:stCondLst>
                              <p:cond delay="3205"/>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4205"/>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4705"/>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5205"/>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2" name="drumroll.wav"/>
                                        </p:tgtEl>
                                      </p:cMediaNode>
                                    </p:audio>
                                  </p:subTnLst>
                                </p:cTn>
                              </p:par>
                            </p:childTnLst>
                          </p:cTn>
                        </p:par>
                        <p:par>
                          <p:cTn id="49" fill="hold">
                            <p:stCondLst>
                              <p:cond delay="1500"/>
                            </p:stCondLst>
                            <p:childTnLst>
                              <p:par>
                                <p:cTn id="50" presetID="1"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1" presetClass="mediacall" presetSubtype="0" fill="hold" nodeType="withEffect">
                                  <p:stCondLst>
                                    <p:cond delay="0"/>
                                  </p:stCondLst>
                                  <p:childTnLst>
                                    <p:cmd type="call" cmd="playFrom(0.0)">
                                      <p:cBhvr>
                                        <p:cTn id="53" dur="719" fill="hold"/>
                                        <p:tgtEl>
                                          <p:spTgt spid="5"/>
                                        </p:tgtEl>
                                      </p:cBhvr>
                                    </p:cmd>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repeatCount="3000" fill="hold" nodeType="clickEffect">
                                  <p:stCondLst>
                                    <p:cond delay="0"/>
                                  </p:stCondLst>
                                  <p:childTnLst>
                                    <p:animEffect transition="out" filter="fade">
                                      <p:cBhvr>
                                        <p:cTn id="58" dur="500" tmFilter="0, 0; .2, .5; .8, .5; 1, 0"/>
                                        <p:tgtEl>
                                          <p:spTgt spid="17"/>
                                        </p:tgtEl>
                                      </p:cBhvr>
                                    </p:animEffect>
                                    <p:animScale>
                                      <p:cBhvr>
                                        <p:cTn id="59" dur="250" autoRev="1" fill="hold"/>
                                        <p:tgtEl>
                                          <p:spTgt spid="1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12" name="drumroll.wav"/>
                                        </p:tgtEl>
                                      </p:cMediaNode>
                                    </p:audio>
                                  </p:subTnLst>
                                </p:cTn>
                              </p:par>
                            </p:childTnLst>
                          </p:cTn>
                        </p:par>
                        <p:par>
                          <p:cTn id="60" fill="hold">
                            <p:stCondLst>
                              <p:cond delay="1500"/>
                            </p:stCondLst>
                            <p:childTnLst>
                              <p:par>
                                <p:cTn id="61" presetID="23" presetClass="entr" presetSubtype="16"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childTnLst>
                                </p:cTn>
                              </p:par>
                              <p:par>
                                <p:cTn id="65" presetID="1" presetClass="mediacall" presetSubtype="0" fill="hold" nodeType="withEffect">
                                  <p:stCondLst>
                                    <p:cond delay="0"/>
                                  </p:stCondLst>
                                  <p:childTnLst>
                                    <p:cmd type="call" cmd="playFrom(0.0)">
                                      <p:cBhvr>
                                        <p:cTn id="66" dur="4963" fill="hold"/>
                                        <p:tgtEl>
                                          <p:spTgt spid="3"/>
                                        </p:tgtEl>
                                      </p:cBhvr>
                                    </p:cmd>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8"/>
                                        </p:tgtEl>
                                        <p:attrNameLst>
                                          <p:attrName>r</p:attrName>
                                        </p:attrNameLst>
                                      </p:cBhvr>
                                    </p:animRot>
                                    <p:animRot by="-240000">
                                      <p:cBhvr>
                                        <p:cTn id="69" dur="200" fill="hold">
                                          <p:stCondLst>
                                            <p:cond delay="200"/>
                                          </p:stCondLst>
                                        </p:cTn>
                                        <p:tgtEl>
                                          <p:spTgt spid="18"/>
                                        </p:tgtEl>
                                        <p:attrNameLst>
                                          <p:attrName>r</p:attrName>
                                        </p:attrNameLst>
                                      </p:cBhvr>
                                    </p:animRot>
                                    <p:animRot by="240000">
                                      <p:cBhvr>
                                        <p:cTn id="70" dur="200" fill="hold">
                                          <p:stCondLst>
                                            <p:cond delay="400"/>
                                          </p:stCondLst>
                                        </p:cTn>
                                        <p:tgtEl>
                                          <p:spTgt spid="18"/>
                                        </p:tgtEl>
                                        <p:attrNameLst>
                                          <p:attrName>r</p:attrName>
                                        </p:attrNameLst>
                                      </p:cBhvr>
                                    </p:animRot>
                                    <p:animRot by="-240000">
                                      <p:cBhvr>
                                        <p:cTn id="71" dur="200" fill="hold">
                                          <p:stCondLst>
                                            <p:cond delay="600"/>
                                          </p:stCondLst>
                                        </p:cTn>
                                        <p:tgtEl>
                                          <p:spTgt spid="18"/>
                                        </p:tgtEl>
                                        <p:attrNameLst>
                                          <p:attrName>r</p:attrName>
                                        </p:attrNameLst>
                                      </p:cBhvr>
                                    </p:animRot>
                                    <p:animRot by="120000">
                                      <p:cBhvr>
                                        <p:cTn id="72"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8"/>
                </p:tgtEl>
              </p:cMediaNode>
            </p:audio>
          </p:childTnLst>
        </p:cTn>
      </p:par>
    </p:tnLst>
    <p:bldLst>
      <p:bldP spid="12" grpId="0" animBg="1"/>
      <p:bldP spid="13"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99000" y="1879600"/>
            <a:ext cx="2915210" cy="4968410"/>
          </a:xfrm>
          <a:prstGeom prst="rect">
            <a:avLst/>
          </a:prstGeom>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84700" y="1879600"/>
            <a:ext cx="3029511" cy="4978400"/>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7154" y="4778255"/>
            <a:ext cx="880395" cy="742258"/>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1035" y="4778255"/>
            <a:ext cx="880395" cy="742258"/>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5748" y="4515608"/>
            <a:ext cx="2687414" cy="2693509"/>
          </a:xfrm>
          <a:prstGeom prst="rect">
            <a:avLst/>
          </a:prstGeom>
        </p:spPr>
      </p:pic>
      <p:pic>
        <p:nvPicPr>
          <p:cNvPr id="2" name="open do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839700" y="6283429"/>
            <a:ext cx="609600" cy="609600"/>
          </a:xfrm>
          <a:prstGeom prst="rect">
            <a:avLst/>
          </a:prstGeom>
        </p:spPr>
      </p:pic>
      <p:pic>
        <p:nvPicPr>
          <p:cNvPr id="3" name="yea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9700" y="5557563"/>
            <a:ext cx="609600" cy="609600"/>
          </a:xfrm>
          <a:prstGeom prst="rect">
            <a:avLst/>
          </a:prstGeom>
        </p:spPr>
      </p:pic>
      <p:pic>
        <p:nvPicPr>
          <p:cNvPr id="5" name="close doo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3658850" y="6283429"/>
            <a:ext cx="609600" cy="609600"/>
          </a:xfrm>
          <a:prstGeom prst="rect">
            <a:avLst/>
          </a:prstGeom>
        </p:spPr>
      </p:pic>
      <p:pic>
        <p:nvPicPr>
          <p:cNvPr id="7" name="knock ">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3658850" y="5557563"/>
            <a:ext cx="609600" cy="609600"/>
          </a:xfrm>
          <a:prstGeom prst="rect">
            <a:avLst/>
          </a:prstGeom>
        </p:spPr>
      </p:pic>
      <p:sp>
        <p:nvSpPr>
          <p:cNvPr id="12" name="Cloud Callout 11"/>
          <p:cNvSpPr/>
          <p:nvPr/>
        </p:nvSpPr>
        <p:spPr>
          <a:xfrm>
            <a:off x="3004456" y="23071"/>
            <a:ext cx="6505303" cy="3174533"/>
          </a:xfrm>
          <a:prstGeom prst="cloudCallout">
            <a:avLst>
              <a:gd name="adj1" fmla="val -23459"/>
              <a:gd name="adj2" fmla="val 78599"/>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t>
            </a:r>
            <a:r>
              <a:rPr lang="fr-FR"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khăn</a:t>
            </a:r>
            <a:r>
              <a:rPr lang="fr-FR"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lớn</a:t>
            </a:r>
            <a:r>
              <a:rPr lang="fr-FR"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nhất</a:t>
            </a:r>
            <a:r>
              <a:rPr lang="fr-FR"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fr-FR"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đồng</a:t>
            </a:r>
            <a:r>
              <a:rPr lang="fr-FR"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a:t>
            </a:r>
            <a:r>
              <a:rPr lang="fr-FR"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sông</a:t>
            </a:r>
            <a:r>
              <a:rPr lang="fr-FR"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Cửu</a:t>
            </a:r>
            <a:r>
              <a:rPr lang="fr-FR"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Long khi </a:t>
            </a:r>
            <a:r>
              <a:rPr lang="fr-FR"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bước</a:t>
            </a:r>
            <a:r>
              <a:rPr lang="fr-FR"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a:t>
            </a:r>
            <a:r>
              <a:rPr lang="fr-FR"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mùa</a:t>
            </a:r>
            <a:r>
              <a:rPr lang="fr-FR"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sz="3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khô</a:t>
            </a:r>
            <a:r>
              <a:rPr lang="fr-FR"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là</a:t>
            </a:r>
            <a:endParaRPr lang="en-US" sz="3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Rounded Rectangular Callout 12"/>
          <p:cNvSpPr/>
          <p:nvPr/>
        </p:nvSpPr>
        <p:spPr>
          <a:xfrm>
            <a:off x="681644"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Thiếu</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ngọt</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1" name="Rounded Rectangular Callout 20"/>
          <p:cNvSpPr/>
          <p:nvPr/>
        </p:nvSpPr>
        <p:spPr>
          <a:xfrm>
            <a:off x="8848888"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Xâm</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nhập</a:t>
            </a: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mặn</a:t>
            </a:r>
            <a:endPar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trick or trea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2839700" y="4844584"/>
            <a:ext cx="609600" cy="609600"/>
          </a:xfrm>
          <a:prstGeom prst="rect">
            <a:avLst/>
          </a:prstGeom>
        </p:spPr>
      </p:pic>
    </p:spTree>
    <p:extLst>
      <p:ext uri="{BB962C8B-B14F-4D97-AF65-F5344CB8AC3E}">
        <p14:creationId xmlns:p14="http://schemas.microsoft.com/office/powerpoint/2010/main" val="4349425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65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65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2184"/>
                            </p:stCondLst>
                            <p:childTnLst>
                              <p:par>
                                <p:cTn id="14" presetID="1" presetClass="mediacall" presetSubtype="0" fill="hold" nodeType="afterEffect">
                                  <p:stCondLst>
                                    <p:cond delay="0"/>
                                  </p:stCondLst>
                                  <p:childTnLst>
                                    <p:cmd type="call" cmd="playFrom(0.0)">
                                      <p:cBhvr>
                                        <p:cTn id="15" dur="1021" fill="hold"/>
                                        <p:tgtEl>
                                          <p:spTgt spid="8"/>
                                        </p:tgtEl>
                                      </p:cBhvr>
                                    </p:cmd>
                                  </p:childTnLst>
                                </p:cTn>
                              </p:par>
                            </p:childTnLst>
                          </p:cTn>
                        </p:par>
                        <p:par>
                          <p:cTn id="16" fill="hold">
                            <p:stCondLst>
                              <p:cond delay="3205"/>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4205"/>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4705"/>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5205"/>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2" name="drumroll.wav"/>
                                        </p:tgtEl>
                                      </p:cMediaNode>
                                    </p:audio>
                                  </p:subTnLst>
                                </p:cTn>
                              </p:par>
                            </p:childTnLst>
                          </p:cTn>
                        </p:par>
                        <p:par>
                          <p:cTn id="49" fill="hold">
                            <p:stCondLst>
                              <p:cond delay="1500"/>
                            </p:stCondLst>
                            <p:childTnLst>
                              <p:par>
                                <p:cTn id="50" presetID="23" presetClass="entr" presetSubtype="16"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childTnLst>
                                </p:cTn>
                              </p:par>
                              <p:par>
                                <p:cTn id="54" presetID="1" presetClass="mediacall" presetSubtype="0" fill="hold" nodeType="withEffect">
                                  <p:stCondLst>
                                    <p:cond delay="0"/>
                                  </p:stCondLst>
                                  <p:childTnLst>
                                    <p:cmd type="call" cmd="playFrom(0.0)">
                                      <p:cBhvr>
                                        <p:cTn id="55" dur="4963" fill="hold"/>
                                        <p:tgtEl>
                                          <p:spTgt spid="3"/>
                                        </p:tgtEl>
                                      </p:cBhvr>
                                    </p:cmd>
                                  </p:childTnLst>
                                </p:cTn>
                              </p:par>
                              <p:par>
                                <p:cTn id="56" presetID="32" presetClass="emph" presetSubtype="0" repeatCount="indefinite" fill="hold" nodeType="withEffect">
                                  <p:stCondLst>
                                    <p:cond delay="0"/>
                                  </p:stCondLst>
                                  <p:childTnLst>
                                    <p:animRot by="120000">
                                      <p:cBhvr>
                                        <p:cTn id="57" dur="100" fill="hold">
                                          <p:stCondLst>
                                            <p:cond delay="0"/>
                                          </p:stCondLst>
                                        </p:cTn>
                                        <p:tgtEl>
                                          <p:spTgt spid="18"/>
                                        </p:tgtEl>
                                        <p:attrNameLst>
                                          <p:attrName>r</p:attrName>
                                        </p:attrNameLst>
                                      </p:cBhvr>
                                    </p:animRot>
                                    <p:animRot by="-240000">
                                      <p:cBhvr>
                                        <p:cTn id="58" dur="200" fill="hold">
                                          <p:stCondLst>
                                            <p:cond delay="200"/>
                                          </p:stCondLst>
                                        </p:cTn>
                                        <p:tgtEl>
                                          <p:spTgt spid="18"/>
                                        </p:tgtEl>
                                        <p:attrNameLst>
                                          <p:attrName>r</p:attrName>
                                        </p:attrNameLst>
                                      </p:cBhvr>
                                    </p:animRot>
                                    <p:animRot by="240000">
                                      <p:cBhvr>
                                        <p:cTn id="59" dur="200" fill="hold">
                                          <p:stCondLst>
                                            <p:cond delay="400"/>
                                          </p:stCondLst>
                                        </p:cTn>
                                        <p:tgtEl>
                                          <p:spTgt spid="18"/>
                                        </p:tgtEl>
                                        <p:attrNameLst>
                                          <p:attrName>r</p:attrName>
                                        </p:attrNameLst>
                                      </p:cBhvr>
                                    </p:animRot>
                                    <p:animRot by="-240000">
                                      <p:cBhvr>
                                        <p:cTn id="60" dur="200" fill="hold">
                                          <p:stCondLst>
                                            <p:cond delay="600"/>
                                          </p:stCondLst>
                                        </p:cTn>
                                        <p:tgtEl>
                                          <p:spTgt spid="18"/>
                                        </p:tgtEl>
                                        <p:attrNameLst>
                                          <p:attrName>r</p:attrName>
                                        </p:attrNameLst>
                                      </p:cBhvr>
                                    </p:animRot>
                                    <p:animRot by="120000">
                                      <p:cBhvr>
                                        <p:cTn id="61"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repeatCount="3000" fill="hold" nodeType="clickEffect">
                                  <p:stCondLst>
                                    <p:cond delay="0"/>
                                  </p:stCondLst>
                                  <p:childTnLst>
                                    <p:animEffect transition="out" filter="fade">
                                      <p:cBhvr>
                                        <p:cTn id="66" dur="500" tmFilter="0, 0; .2, .5; .8, .5; 1, 0"/>
                                        <p:tgtEl>
                                          <p:spTgt spid="17"/>
                                        </p:tgtEl>
                                      </p:cBhvr>
                                    </p:animEffect>
                                    <p:animScale>
                                      <p:cBhvr>
                                        <p:cTn id="67" dur="250" autoRev="1" fill="hold"/>
                                        <p:tgtEl>
                                          <p:spTgt spid="17"/>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12" name="drumroll.wav"/>
                                        </p:tgtEl>
                                      </p:cMediaNode>
                                    </p:audio>
                                  </p:sub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4"/>
                                        </p:tgtEl>
                                        <p:attrNameLst>
                                          <p:attrName>style.visibility</p:attrName>
                                        </p:attrNameLst>
                                      </p:cBhvr>
                                      <p:to>
                                        <p:strVal val="visible"/>
                                      </p:to>
                                    </p:set>
                                  </p:childTnLst>
                                </p:cTn>
                              </p:par>
                              <p:par>
                                <p:cTn id="71" presetID="1" presetClass="mediacall" presetSubtype="0" fill="hold" nodeType="withEffect">
                                  <p:stCondLst>
                                    <p:cond delay="0"/>
                                  </p:stCondLst>
                                  <p:childTnLst>
                                    <p:cmd type="call" cmd="playFrom(0.0)">
                                      <p:cBhvr>
                                        <p:cTn id="72" dur="719" fill="hold"/>
                                        <p:tgtEl>
                                          <p:spTgt spid="5"/>
                                        </p:tgtEl>
                                      </p:cBhvr>
                                    </p:cmd>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8"/>
                </p:tgtEl>
              </p:cMediaNode>
            </p:audio>
          </p:childTnLst>
        </p:cTn>
      </p:par>
    </p:tnLst>
    <p:bldLst>
      <p:bldP spid="12" grpId="0" animBg="1"/>
      <p:bldP spid="13"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ISPRING_SLIDE_INDENT_LEVEL" val="0"/>
  <p:tag name="ISPRING_CUSTOM_TIMING_USED" val="1"/>
  <p:tag name="GENSWF_SLIDE_TITLE" val="TỰA BÀI"/>
  <p:tag name="ISPRING_PRESENTER_ID" val="{7257E5D0-9D30-4FF0-97B0-8B144157FD3C}"/>
  <p:tag name="ISPRING_SLIDE_ID_2" val="{86E28706-79C3-4FF9-A642-6C9FBFB2000F}"/>
  <p:tag name="GENSWF_ADVANCE_TIME" val="4.182"/>
</p:tagLst>
</file>

<file path=ppt/tags/tag2.xml><?xml version="1.0" encoding="utf-8"?>
<p:tagLst xmlns:a="http://schemas.openxmlformats.org/drawingml/2006/main" xmlns:r="http://schemas.openxmlformats.org/officeDocument/2006/relationships" xmlns:p="http://schemas.openxmlformats.org/presentationml/2006/main">
  <p:tag name="GENSWF_SLIDE_TITLE" val="MỤC TIÊU BÀI HỌC"/>
  <p:tag name="ISPRING_SLIDE_INDENT_LEVEL" val="0"/>
  <p:tag name="ISPRING_CUSTOM_TIMING_USED" val="0"/>
  <p:tag name="GENSWF_ADVANCE_TIME" val="0.00"/>
</p:tagLst>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1.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TotalTime>
  <Words>2461</Words>
  <Application>Microsoft Office PowerPoint</Application>
  <PresentationFormat>Widescreen</PresentationFormat>
  <Paragraphs>191</Paragraphs>
  <Slides>40</Slides>
  <Notes>4</Notes>
  <HiddenSlides>0</HiddenSlides>
  <MMClips>45</MMClips>
  <ScaleCrop>false</ScaleCrop>
  <HeadingPairs>
    <vt:vector size="6" baseType="variant">
      <vt:variant>
        <vt:lpstr>Fonts Used</vt:lpstr>
      </vt:variant>
      <vt:variant>
        <vt:i4>12</vt:i4>
      </vt:variant>
      <vt:variant>
        <vt:lpstr>Theme</vt:lpstr>
      </vt:variant>
      <vt:variant>
        <vt:i4>28</vt:i4>
      </vt:variant>
      <vt:variant>
        <vt:lpstr>Slide Titles</vt:lpstr>
      </vt:variant>
      <vt:variant>
        <vt:i4>40</vt:i4>
      </vt:variant>
    </vt:vector>
  </HeadingPairs>
  <TitlesOfParts>
    <vt:vector size="80" baseType="lpstr">
      <vt:lpstr>.VnMystical</vt:lpstr>
      <vt:lpstr>Action Jackson</vt:lpstr>
      <vt:lpstr>Arial</vt:lpstr>
      <vt:lpstr>Calibri</vt:lpstr>
      <vt:lpstr>Calibri Light</vt:lpstr>
      <vt:lpstr>Cambria</vt:lpstr>
      <vt:lpstr>Courier New</vt:lpstr>
      <vt:lpstr>Times New Roman</vt:lpstr>
      <vt:lpstr>Trebuchet MS</vt:lpstr>
      <vt:lpstr>Tw Cen MT</vt:lpstr>
      <vt:lpstr>Wingdings 3</vt:lpstr>
      <vt:lpstr>字魂59号-创粗黑</vt:lpstr>
      <vt:lpstr>5_Office Theme</vt:lpstr>
      <vt:lpstr>2_Office Theme</vt:lpstr>
      <vt:lpstr>Office Theme</vt:lpstr>
      <vt:lpstr>10_Office Theme</vt:lpstr>
      <vt:lpstr>11_Office Theme</vt:lpstr>
      <vt:lpstr>12_Office Theme</vt:lpstr>
      <vt:lpstr>13_Office Theme</vt:lpstr>
      <vt:lpstr>14_Office Theme</vt:lpstr>
      <vt:lpstr>15_Office Theme</vt:lpstr>
      <vt:lpstr>3_Office Theme</vt:lpstr>
      <vt:lpstr>4_Office Theme</vt:lpstr>
      <vt:lpstr>6_Office Theme</vt:lpstr>
      <vt:lpstr>7_Office Theme</vt:lpstr>
      <vt:lpstr>8_Office Theme</vt:lpstr>
      <vt:lpstr>9_Office Theme</vt:lpstr>
      <vt:lpstr>16_Office Theme</vt:lpstr>
      <vt:lpstr>17_Office Theme</vt:lpstr>
      <vt:lpstr>18_Office Theme</vt:lpstr>
      <vt:lpstr>Facet</vt:lpstr>
      <vt:lpstr>1_Facet</vt:lpstr>
      <vt:lpstr>19_Office Theme</vt:lpstr>
      <vt:lpstr>20_Office Theme</vt:lpstr>
      <vt:lpstr>21_Office Theme</vt:lpstr>
      <vt:lpstr>22_Office Theme</vt:lpstr>
      <vt:lpstr>23_Office Theme</vt:lpstr>
      <vt:lpstr>24_Office Theme</vt:lpstr>
      <vt:lpstr>25_Office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HP</cp:lastModifiedBy>
  <cp:revision>38</cp:revision>
  <dcterms:created xsi:type="dcterms:W3CDTF">2024-07-15T09:56:06Z</dcterms:created>
  <dcterms:modified xsi:type="dcterms:W3CDTF">2024-11-04T13:29:20Z</dcterms:modified>
</cp:coreProperties>
</file>